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4" r:id="rId2"/>
    <p:sldId id="305" r:id="rId3"/>
    <p:sldId id="306" r:id="rId4"/>
    <p:sldId id="307" r:id="rId5"/>
    <p:sldId id="308" r:id="rId6"/>
    <p:sldId id="309" r:id="rId7"/>
    <p:sldId id="310" r:id="rId8"/>
    <p:sldId id="311" r:id="rId9"/>
    <p:sldId id="313" r:id="rId10"/>
    <p:sldId id="31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80310D-6966-42B4-B560-88236E1E21A7}" type="datetimeFigureOut">
              <a:rPr lang="zh-CN" altLang="en-US" smtClean="0"/>
              <a:pPr/>
              <a:t>2015/6/28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56DC8-3E9E-4E7A-BC86-7FB0983CF530}" type="slidenum">
              <a:rPr lang="zh-CN" altLang="en-US" smtClean="0"/>
              <a:pPr/>
              <a:t>‹#›</a:t>
            </a:fld>
            <a:endParaRPr lang="zh-CN" altLang="en-US"/>
          </a:p>
        </p:txBody>
      </p:sp>
    </p:spTree>
    <p:extLst>
      <p:ext uri="{BB962C8B-B14F-4D97-AF65-F5344CB8AC3E}">
        <p14:creationId xmlns:p14="http://schemas.microsoft.com/office/powerpoint/2010/main" val="1817122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p>
            <a:fld id="{EA8D5C13-685B-4D3F-8523-CF2DE927414D}" type="datetime1">
              <a:rPr lang="zh-CN" altLang="en-US" smtClean="0"/>
              <a:pPr/>
              <a:t>2015/6/28</a:t>
            </a:fld>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1520" y="1484784"/>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2852936"/>
            <a:ext cx="8229600" cy="273630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2B2D1A-EA89-40CA-95FE-F531B5699020}" type="datetime1">
              <a:rPr lang="zh-CN" altLang="en-US" smtClean="0"/>
              <a:pPr/>
              <a:t>2015/6/28</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0232" y="1412776"/>
            <a:ext cx="2057400" cy="46413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1412776"/>
            <a:ext cx="6019800" cy="4641379"/>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E3C256B-FB59-4766-B0C3-29F01706EF23}" type="datetime1">
              <a:rPr lang="zh-CN" altLang="en-US" smtClean="0"/>
              <a:pPr/>
              <a:t>2015/6/28</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064F47D-D89A-40AD-9B39-9E889845F883}" type="datetime1">
              <a:rPr lang="zh-CN" altLang="en-US" smtClean="0"/>
              <a:pPr/>
              <a:t>2015/6/28</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6"/>
          <p:cNvSpPr>
            <a:spLocks noGrp="1"/>
          </p:cNvSpPr>
          <p:nvPr>
            <p:ph type="body" sz="quarter" idx="13"/>
          </p:nvPr>
        </p:nvSpPr>
        <p:spPr>
          <a:xfrm>
            <a:off x="1259632" y="1844824"/>
            <a:ext cx="6552728" cy="792088"/>
          </a:xfrm>
        </p:spPr>
        <p:txBody>
          <a:bodyPr/>
          <a:lstStyle>
            <a:lvl1pPr marL="342900" indent="-342900">
              <a:buFont typeface="Wingdings" pitchFamily="2" charset="2"/>
              <a:buChar char="l"/>
              <a:defRPr b="1"/>
            </a:lvl1pPr>
            <a:lvl5pPr marL="1828800" indent="0">
              <a:buNone/>
              <a:defRPr/>
            </a:lvl5pPr>
          </a:lstStyle>
          <a:p>
            <a:pPr lvl="0"/>
            <a:r>
              <a:rPr lang="zh-CN" altLang="en-US" dirty="0" smtClean="0"/>
              <a:t>单击此处编辑母版文本样式</a:t>
            </a:r>
          </a:p>
        </p:txBody>
      </p:sp>
      <p:sp>
        <p:nvSpPr>
          <p:cNvPr id="9" name="文本占位符 8"/>
          <p:cNvSpPr>
            <a:spLocks noGrp="1"/>
          </p:cNvSpPr>
          <p:nvPr>
            <p:ph type="body" sz="quarter" idx="14"/>
          </p:nvPr>
        </p:nvSpPr>
        <p:spPr>
          <a:xfrm>
            <a:off x="2195736" y="2780928"/>
            <a:ext cx="4464496" cy="864096"/>
          </a:xfrm>
        </p:spPr>
        <p:txBody>
          <a:bodyPr/>
          <a:lstStyle>
            <a:lvl1pPr marL="342900" indent="-342900">
              <a:buFont typeface="Wingdings" pitchFamily="2" charset="2"/>
              <a:buChar char="ü"/>
              <a:defRPr sz="2400"/>
            </a:lvl1pPr>
          </a:lstStyle>
          <a:p>
            <a:pPr lvl="0"/>
            <a:r>
              <a:rPr lang="zh-CN" altLang="en-US" dirty="0" smtClean="0"/>
              <a:t>单击此处编辑母版文本样式</a:t>
            </a:r>
            <a:endParaRPr lang="en-US" altLang="zh-CN" dirty="0" smtClean="0"/>
          </a:p>
          <a:p>
            <a:pPr lvl="0"/>
            <a:endParaRPr lang="zh-CN" altLang="en-US" dirty="0"/>
          </a:p>
        </p:txBody>
      </p:sp>
    </p:spTree>
    <p:extLst>
      <p:ext uri="{BB962C8B-B14F-4D97-AF65-F5344CB8AC3E}">
        <p14:creationId xmlns:p14="http://schemas.microsoft.com/office/powerpoint/2010/main" val="34292122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780927"/>
            <a:ext cx="8229600" cy="309634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C04CFA-04ED-4596-BC52-CF13B5A5D4FE}" type="datetime1">
              <a:rPr lang="zh-CN" altLang="en-US" smtClean="0"/>
              <a:pPr/>
              <a:t>2015/6/28</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564905"/>
            <a:ext cx="3970784" cy="32403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2564905"/>
            <a:ext cx="4038600" cy="32403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ECC9B49F-E350-4805-8BA4-A835CDA0833A}" type="datetime1">
              <a:rPr lang="zh-CN" altLang="en-US" smtClean="0"/>
              <a:pPr/>
              <a:t>2015/6/28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r>
              <a:rPr lang="en-US" altLang="zh-CN" dirty="0" smtClean="0"/>
              <a:t>TQC with Majorana Fermions</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8229600" cy="854968"/>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67544" y="206084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708920"/>
            <a:ext cx="4040188" cy="324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4008" y="206084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708920"/>
            <a:ext cx="4041775" cy="324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FA797B-F1AD-45A2-933E-02ACE510A921}" type="datetime1">
              <a:rPr lang="zh-CN" altLang="en-US" smtClean="0"/>
              <a:pPr/>
              <a:t>2015/6/28</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134076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56CAE4-3546-4B33-A70D-AFD0A48E15A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54B389-8493-49D2-B064-E78E293548E2}" type="datetime1">
              <a:rPr lang="zh-CN" altLang="en-US" smtClean="0"/>
              <a:pPr/>
              <a:t>2015/6/28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1268760"/>
            <a:ext cx="3008313" cy="946026"/>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268760"/>
            <a:ext cx="5111750" cy="4857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204865"/>
            <a:ext cx="3008313" cy="367240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A463AC9-36E9-45CC-81C6-2307BF26A768}" type="datetime1">
              <a:rPr lang="zh-CN" altLang="en-US" smtClean="0"/>
              <a:pPr/>
              <a:t>2015/6/28</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1412775"/>
            <a:ext cx="5486400" cy="33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5819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55F74E73-41BC-46AE-A415-6D3A02563E4F}" type="datetime1">
              <a:rPr lang="zh-CN" altLang="en-US" smtClean="0"/>
              <a:pPr/>
              <a:t>2015/6/28</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916833"/>
            <a:ext cx="8229600" cy="33843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4F47D-D89A-40AD-9B39-9E889845F883}" type="datetime1">
              <a:rPr lang="zh-CN" altLang="en-US" smtClean="0"/>
              <a:pPr/>
              <a:t>2015/6/28</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cxnSp>
        <p:nvCxnSpPr>
          <p:cNvPr id="8" name="直接连接符 7"/>
          <p:cNvCxnSpPr/>
          <p:nvPr userDrawn="1"/>
        </p:nvCxnSpPr>
        <p:spPr>
          <a:xfrm>
            <a:off x="0" y="1052736"/>
            <a:ext cx="9144000" cy="0"/>
          </a:xfrm>
          <a:prstGeom prst="line">
            <a:avLst/>
          </a:prstGeom>
          <a:ln w="38100">
            <a:solidFill>
              <a:schemeClr val="tx2">
                <a:lumMod val="40000"/>
                <a:lumOff val="60000"/>
              </a:schemeClr>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868144" y="245538"/>
            <a:ext cx="1680716" cy="555609"/>
          </a:xfrm>
          <a:prstGeom prst="rect">
            <a:avLst/>
          </a:prstGeom>
        </p:spPr>
      </p:pic>
      <p:cxnSp>
        <p:nvCxnSpPr>
          <p:cNvPr id="12" name="直接连接符 11"/>
          <p:cNvCxnSpPr/>
          <p:nvPr userDrawn="1"/>
        </p:nvCxnSpPr>
        <p:spPr>
          <a:xfrm>
            <a:off x="0" y="6093296"/>
            <a:ext cx="9144000" cy="0"/>
          </a:xfrm>
          <a:prstGeom prst="line">
            <a:avLst/>
          </a:prstGeom>
          <a:ln w="38100">
            <a:solidFill>
              <a:schemeClr val="tx2">
                <a:lumMod val="40000"/>
                <a:lumOff val="60000"/>
              </a:schemeClr>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rotWithShape="1">
          <a:blip r:embed="rId15" cstate="print">
            <a:extLst>
              <a:ext uri="{28A0092B-C50C-407E-A947-70E740481C1C}">
                <a14:useLocalDpi xmlns:a14="http://schemas.microsoft.com/office/drawing/2010/main" val="0"/>
              </a:ext>
            </a:extLst>
          </a:blip>
          <a:srcRect l="11172" t="13085" r="13186" b="14729"/>
          <a:stretch/>
        </p:blipFill>
        <p:spPr>
          <a:xfrm>
            <a:off x="899592" y="44624"/>
            <a:ext cx="1440160" cy="93610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wmf"/><Relationship Id="rId5" Type="http://schemas.openxmlformats.org/officeDocument/2006/relationships/oleObject" Target="../embeddings/oleObject15.bin"/><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3.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34.png"/><Relationship Id="rId9"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37.png"/><Relationship Id="rId4"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6" name="矩形 5"/>
          <p:cNvSpPr/>
          <p:nvPr/>
        </p:nvSpPr>
        <p:spPr>
          <a:xfrm>
            <a:off x="936104" y="908720"/>
            <a:ext cx="7415808" cy="1077218"/>
          </a:xfrm>
          <a:prstGeom prst="rect">
            <a:avLst/>
          </a:prstGeom>
        </p:spPr>
        <p:txBody>
          <a:bodyPr wrap="square">
            <a:spAutoFit/>
          </a:bodyPr>
          <a:lstStyle/>
          <a:p>
            <a:pPr algn="ctr"/>
            <a:r>
              <a:rPr lang="zh-CN" altLang="en-US" sz="3200" b="1" dirty="0">
                <a:solidFill>
                  <a:srgbClr val="993300"/>
                </a:solidFill>
                <a:latin typeface="隶书" pitchFamily="49" charset="-122"/>
                <a:ea typeface="隶书" pitchFamily="49" charset="-122"/>
              </a:rPr>
              <a:t>第三章 输运现象与分子动理论的</a:t>
            </a:r>
            <a:br>
              <a:rPr lang="zh-CN" altLang="en-US" sz="3200" b="1" dirty="0">
                <a:solidFill>
                  <a:srgbClr val="993300"/>
                </a:solidFill>
                <a:latin typeface="隶书" pitchFamily="49" charset="-122"/>
                <a:ea typeface="隶书" pitchFamily="49" charset="-122"/>
              </a:rPr>
            </a:br>
            <a:r>
              <a:rPr lang="zh-CN" altLang="en-US" sz="3200" b="1" dirty="0">
                <a:solidFill>
                  <a:srgbClr val="993300"/>
                </a:solidFill>
                <a:latin typeface="隶书" pitchFamily="49" charset="-122"/>
                <a:ea typeface="隶书" pitchFamily="49" charset="-122"/>
              </a:rPr>
              <a:t>非平衡态理论</a:t>
            </a:r>
            <a:r>
              <a:rPr lang="zh-CN" altLang="en-US" sz="3200" dirty="0"/>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71" y="1844824"/>
            <a:ext cx="76009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Box 15"/>
          <p:cNvSpPr txBox="1">
            <a:spLocks noChangeArrowheads="1"/>
          </p:cNvSpPr>
          <p:nvPr/>
        </p:nvSpPr>
        <p:spPr bwMode="auto">
          <a:xfrm>
            <a:off x="467544" y="3206899"/>
            <a:ext cx="8352928" cy="117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har char="•"/>
              <a:defRPr kumimoji="1" sz="3200">
                <a:solidFill>
                  <a:schemeClr val="tx1"/>
                </a:solidFill>
                <a:latin typeface="Times New Roman" pitchFamily="18" charset="0"/>
                <a:ea typeface="宋体" pitchFamily="2" charset="-122"/>
              </a:defRPr>
            </a:lvl1pPr>
            <a:lvl2pPr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lvl="1" eaLnBrk="1" hangingPunct="1">
              <a:lnSpc>
                <a:spcPct val="130000"/>
              </a:lnSpc>
              <a:buFontTx/>
              <a:buNone/>
            </a:pPr>
            <a:r>
              <a:rPr lang="zh-CN" altLang="en-US" sz="1800" b="1" dirty="0" smtClean="0">
                <a:solidFill>
                  <a:srgbClr val="993300"/>
                </a:solidFill>
                <a:latin typeface="黑体" pitchFamily="2" charset="-122"/>
                <a:ea typeface="黑体" pitchFamily="2" charset="-122"/>
              </a:rPr>
              <a:t>（</a:t>
            </a:r>
            <a:r>
              <a:rPr lang="en-US" altLang="zh-CN" sz="1800" b="1" dirty="0" smtClean="0">
                <a:solidFill>
                  <a:srgbClr val="993300"/>
                </a:solidFill>
                <a:latin typeface="黑体" pitchFamily="2" charset="-122"/>
                <a:ea typeface="黑体" pitchFamily="2" charset="-122"/>
              </a:rPr>
              <a:t>1</a:t>
            </a:r>
            <a:r>
              <a:rPr lang="zh-CN" altLang="en-US" sz="1800" b="1" dirty="0" smtClean="0">
                <a:solidFill>
                  <a:srgbClr val="993300"/>
                </a:solidFill>
                <a:latin typeface="黑体" pitchFamily="2" charset="-122"/>
                <a:ea typeface="黑体" pitchFamily="2" charset="-122"/>
              </a:rPr>
              <a:t>）流体在流速较小时将做分层平行流动，在流动过程中，相邻质点的轨迹线彼此仅稍有差别，流体不同质点的轨迹线不相互混杂，</a:t>
            </a:r>
            <a:r>
              <a:rPr lang="zh-CN" altLang="en-US" sz="1800" b="1" dirty="0" smtClean="0">
                <a:latin typeface="黑体" pitchFamily="2" charset="-122"/>
                <a:ea typeface="黑体" pitchFamily="2" charset="-122"/>
              </a:rPr>
              <a:t>这样</a:t>
            </a:r>
            <a:r>
              <a:rPr lang="zh-CN" altLang="en-US" sz="1800" b="1" dirty="0">
                <a:latin typeface="黑体" pitchFamily="2" charset="-122"/>
                <a:ea typeface="黑体" pitchFamily="2" charset="-122"/>
              </a:rPr>
              <a:t>的流动称为层流</a:t>
            </a:r>
            <a:r>
              <a:rPr lang="zh-CN" altLang="en-US" sz="1800" dirty="0">
                <a:solidFill>
                  <a:srgbClr val="993300"/>
                </a:solidFill>
                <a:latin typeface="黑体" pitchFamily="2" charset="-122"/>
                <a:ea typeface="黑体" pitchFamily="2" charset="-122"/>
              </a:rPr>
              <a:t>。</a:t>
            </a:r>
          </a:p>
        </p:txBody>
      </p:sp>
      <p:sp>
        <p:nvSpPr>
          <p:cNvPr id="9" name="Text Box 15"/>
          <p:cNvSpPr txBox="1">
            <a:spLocks noChangeArrowheads="1"/>
          </p:cNvSpPr>
          <p:nvPr/>
        </p:nvSpPr>
        <p:spPr bwMode="auto">
          <a:xfrm>
            <a:off x="467544" y="4056688"/>
            <a:ext cx="8352928"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har char="•"/>
              <a:defRPr kumimoji="1" sz="3200">
                <a:solidFill>
                  <a:schemeClr val="tx1"/>
                </a:solidFill>
                <a:latin typeface="Times New Roman" pitchFamily="18" charset="0"/>
                <a:ea typeface="宋体" pitchFamily="2" charset="-122"/>
              </a:defRPr>
            </a:lvl1pPr>
            <a:lvl2pPr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lvl="1" eaLnBrk="1" hangingPunct="1">
              <a:lnSpc>
                <a:spcPct val="130000"/>
              </a:lnSpc>
              <a:buFontTx/>
              <a:buNone/>
            </a:pPr>
            <a:r>
              <a:rPr lang="zh-CN" altLang="en-US" sz="1800" dirty="0" smtClean="0">
                <a:solidFill>
                  <a:srgbClr val="993300"/>
                </a:solidFill>
                <a:latin typeface="黑体" pitchFamily="2" charset="-122"/>
                <a:ea typeface="黑体" pitchFamily="2" charset="-122"/>
              </a:rPr>
              <a:t>湍流是局部速度、压力等力学量在时间和空间中发生不规则脉动的流体流动。</a:t>
            </a:r>
            <a:endParaRPr lang="zh-CN" altLang="en-US" sz="1800" dirty="0">
              <a:solidFill>
                <a:srgbClr val="993300"/>
              </a:solidFill>
              <a:latin typeface="黑体" pitchFamily="2" charset="-122"/>
              <a:ea typeface="黑体" pitchFamily="2" charset="-122"/>
            </a:endParaRPr>
          </a:p>
        </p:txBody>
      </p:sp>
      <p:grpSp>
        <p:nvGrpSpPr>
          <p:cNvPr id="11" name="Group 9"/>
          <p:cNvGrpSpPr>
            <a:grpSpLocks/>
          </p:cNvGrpSpPr>
          <p:nvPr/>
        </p:nvGrpSpPr>
        <p:grpSpPr bwMode="auto">
          <a:xfrm>
            <a:off x="107504" y="4509120"/>
            <a:ext cx="6755178" cy="2050068"/>
            <a:chOff x="432" y="1488"/>
            <a:chExt cx="3264" cy="2208"/>
          </a:xfrm>
        </p:grpSpPr>
        <p:sp>
          <p:nvSpPr>
            <p:cNvPr id="12" name="AutoShape 8"/>
            <p:cNvSpPr>
              <a:spLocks noChangeArrowheads="1"/>
            </p:cNvSpPr>
            <p:nvPr/>
          </p:nvSpPr>
          <p:spPr bwMode="auto">
            <a:xfrm>
              <a:off x="432" y="1488"/>
              <a:ext cx="3264" cy="2208"/>
            </a:xfrm>
            <a:prstGeom prst="vertic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13" name="Object 4"/>
            <p:cNvGraphicFramePr>
              <a:graphicFrameLocks noChangeAspect="1"/>
            </p:cNvGraphicFramePr>
            <p:nvPr/>
          </p:nvGraphicFramePr>
          <p:xfrm>
            <a:off x="1291" y="1815"/>
            <a:ext cx="1643" cy="594"/>
          </p:xfrm>
          <a:graphic>
            <a:graphicData uri="http://schemas.openxmlformats.org/presentationml/2006/ole">
              <mc:AlternateContent xmlns:mc="http://schemas.openxmlformats.org/markup-compatibility/2006">
                <mc:Choice xmlns:v="urn:schemas-microsoft-com:vml" Requires="v">
                  <p:oleObj spid="_x0000_s12296" name="公式" r:id="rId4" imgW="1117115" imgH="406224" progId="Equation.3">
                    <p:embed/>
                  </p:oleObj>
                </mc:Choice>
                <mc:Fallback>
                  <p:oleObj name="公式" r:id="rId4" imgW="1117115"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 y="1815"/>
                          <a:ext cx="1643" cy="594"/>
                        </a:xfrm>
                        <a:prstGeom prst="rect">
                          <a:avLst/>
                        </a:prstGeom>
                        <a:noFill/>
                        <a:ln>
                          <a:noFill/>
                        </a:ln>
                        <a:extLst>
                          <a:ext uri="{909E8E84-426E-40DD-AFC4-6F175D3DCCD1}">
                            <a14:hiddenFill xmlns:a14="http://schemas.microsoft.com/office/drawing/2010/main">
                              <a:solidFill>
                                <a:srgbClr val="A9D5E5"/>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7"/>
            <p:cNvSpPr txBox="1">
              <a:spLocks noChangeArrowheads="1"/>
            </p:cNvSpPr>
            <p:nvPr/>
          </p:nvSpPr>
          <p:spPr bwMode="auto">
            <a:xfrm>
              <a:off x="864" y="2353"/>
              <a:ext cx="2592" cy="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defRPr/>
              </a:pPr>
              <a:r>
                <a:rPr lang="zh-CN" altLang="en-US" b="1" dirty="0">
                  <a:solidFill>
                    <a:srgbClr val="CC0000"/>
                  </a:solidFill>
                  <a:effectLst>
                    <a:outerShdw blurRad="38100" dist="38100" dir="2700000" algn="tl">
                      <a:srgbClr val="000000"/>
                    </a:outerShdw>
                  </a:effectLst>
                  <a:latin typeface="黑体" pitchFamily="2" charset="-122"/>
                  <a:ea typeface="黑体" pitchFamily="2" charset="-122"/>
                </a:rPr>
                <a:t>称为牛顿黏性定律</a:t>
              </a:r>
              <a:r>
                <a:rPr lang="en-US" altLang="zh-CN" sz="2800" b="1" dirty="0">
                  <a:solidFill>
                    <a:srgbClr val="CC0000"/>
                  </a:solidFill>
                  <a:latin typeface="黑体" pitchFamily="2" charset="-122"/>
                  <a:ea typeface="黑体" pitchFamily="2" charset="-122"/>
                </a:rPr>
                <a:t>.</a:t>
              </a:r>
            </a:p>
            <a:p>
              <a:pPr>
                <a:lnSpc>
                  <a:spcPct val="110000"/>
                </a:lnSpc>
                <a:spcBef>
                  <a:spcPct val="20000"/>
                </a:spcBef>
                <a:defRPr/>
              </a:pPr>
              <a:r>
                <a:rPr lang="zh-CN" altLang="en-US" sz="2000" b="1" dirty="0">
                  <a:solidFill>
                    <a:srgbClr val="993300"/>
                  </a:solidFill>
                  <a:latin typeface="黑体" pitchFamily="2" charset="-122"/>
                  <a:ea typeface="黑体" pitchFamily="2" charset="-122"/>
                </a:rPr>
                <a:t>黏性系数</a:t>
              </a:r>
              <a:r>
                <a:rPr lang="en-US" altLang="zh-CN" b="1" i="1" dirty="0">
                  <a:solidFill>
                    <a:srgbClr val="993300"/>
                  </a:solidFill>
                  <a:latin typeface="黑体" pitchFamily="2" charset="-122"/>
                  <a:ea typeface="黑体" pitchFamily="2" charset="-122"/>
                </a:rPr>
                <a:t>η</a:t>
              </a:r>
              <a:r>
                <a:rPr lang="zh-CN" altLang="en-US" b="1" dirty="0">
                  <a:solidFill>
                    <a:srgbClr val="993300"/>
                  </a:solidFill>
                  <a:latin typeface="黑体" pitchFamily="2" charset="-122"/>
                  <a:ea typeface="黑体" pitchFamily="2" charset="-122"/>
                </a:rPr>
                <a:t>的单位为帕斯卡秒（</a:t>
              </a:r>
              <a:r>
                <a:rPr lang="en-US" altLang="zh-CN" b="1" dirty="0" err="1">
                  <a:solidFill>
                    <a:srgbClr val="993300"/>
                  </a:solidFill>
                  <a:latin typeface="黑体" pitchFamily="2" charset="-122"/>
                  <a:ea typeface="黑体" pitchFamily="2" charset="-122"/>
                </a:rPr>
                <a:t>Pa.s</a:t>
              </a:r>
              <a:r>
                <a:rPr lang="zh-CN" altLang="en-US" b="1" dirty="0">
                  <a:solidFill>
                    <a:srgbClr val="993300"/>
                  </a:solidFill>
                  <a:latin typeface="黑体" pitchFamily="2" charset="-122"/>
                  <a:ea typeface="黑体" pitchFamily="2" charset="-122"/>
                </a:rPr>
                <a:t>）。</a:t>
              </a:r>
              <a:endParaRPr lang="en-US" altLang="zh-CN" b="1" dirty="0">
                <a:solidFill>
                  <a:srgbClr val="993300"/>
                </a:solidFill>
                <a:latin typeface="黑体" pitchFamily="2" charset="-122"/>
                <a:ea typeface="黑体" pitchFamily="2" charset="-122"/>
              </a:endParaRPr>
            </a:p>
            <a:p>
              <a:pPr>
                <a:lnSpc>
                  <a:spcPct val="110000"/>
                </a:lnSpc>
                <a:spcBef>
                  <a:spcPct val="20000"/>
                </a:spcBef>
                <a:defRPr/>
              </a:pPr>
              <a:r>
                <a:rPr lang="zh-CN" altLang="en-US" b="1" dirty="0">
                  <a:solidFill>
                    <a:srgbClr val="993300"/>
                  </a:solidFill>
                  <a:latin typeface="黑体" pitchFamily="2" charset="-122"/>
                  <a:ea typeface="黑体" pitchFamily="2" charset="-122"/>
                </a:rPr>
                <a:t>以前还常用泊</a:t>
              </a:r>
              <a:r>
                <a:rPr lang="en-US" altLang="zh-CN" b="1" dirty="0">
                  <a:solidFill>
                    <a:srgbClr val="993300"/>
                  </a:solidFill>
                  <a:latin typeface="黑体" pitchFamily="2" charset="-122"/>
                  <a:ea typeface="黑体" pitchFamily="2" charset="-122"/>
                </a:rPr>
                <a:t>(P)</a:t>
              </a:r>
              <a:r>
                <a:rPr lang="zh-CN" altLang="en-US" b="1" dirty="0">
                  <a:solidFill>
                    <a:srgbClr val="993300"/>
                  </a:solidFill>
                  <a:latin typeface="黑体" pitchFamily="2" charset="-122"/>
                  <a:ea typeface="黑体" pitchFamily="2" charset="-122"/>
                </a:rPr>
                <a:t>做单位， </a:t>
              </a:r>
              <a:r>
                <a:rPr lang="en-US" altLang="zh-CN" b="1" dirty="0">
                  <a:solidFill>
                    <a:srgbClr val="993300"/>
                  </a:solidFill>
                  <a:latin typeface="黑体" pitchFamily="2" charset="-122"/>
                  <a:ea typeface="黑体" pitchFamily="2" charset="-122"/>
                </a:rPr>
                <a:t>1P=0.1Pa.s.</a:t>
              </a:r>
              <a:endParaRPr lang="zh-CN" altLang="en-US" b="1" dirty="0">
                <a:solidFill>
                  <a:srgbClr val="993300"/>
                </a:solidFill>
                <a:latin typeface="黑体" pitchFamily="2" charset="-122"/>
                <a:ea typeface="黑体" pitchFamily="2" charset="-122"/>
              </a:endParaRPr>
            </a:p>
          </p:txBody>
        </p:sp>
      </p:grpSp>
      <p:sp>
        <p:nvSpPr>
          <p:cNvPr id="15" name="矩形 14"/>
          <p:cNvSpPr/>
          <p:nvPr/>
        </p:nvSpPr>
        <p:spPr>
          <a:xfrm>
            <a:off x="6537249" y="5085184"/>
            <a:ext cx="2592288" cy="400110"/>
          </a:xfrm>
          <a:prstGeom prst="rect">
            <a:avLst/>
          </a:prstGeom>
        </p:spPr>
        <p:txBody>
          <a:bodyPr wrap="square">
            <a:spAutoFit/>
          </a:bodyPr>
          <a:lstStyle/>
          <a:p>
            <a:r>
              <a:rPr lang="zh-CN" altLang="en-US" sz="2000" dirty="0" smtClean="0"/>
              <a:t>例题</a:t>
            </a:r>
            <a:r>
              <a:rPr lang="en-US" altLang="zh-CN" sz="2000" dirty="0" smtClean="0"/>
              <a:t>3.1</a:t>
            </a:r>
            <a:r>
              <a:rPr lang="zh-CN" altLang="en-US" sz="2000" dirty="0" smtClean="0"/>
              <a:t>和习题</a:t>
            </a:r>
            <a:r>
              <a:rPr lang="en-US" altLang="zh-CN" sz="2000" dirty="0" smtClean="0"/>
              <a:t>3.1.1</a:t>
            </a:r>
            <a:endParaRPr lang="en-US" altLang="zh-CN" sz="2000" dirty="0"/>
          </a:p>
        </p:txBody>
      </p:sp>
    </p:spTree>
    <p:extLst>
      <p:ext uri="{BB962C8B-B14F-4D97-AF65-F5344CB8AC3E}">
        <p14:creationId xmlns:p14="http://schemas.microsoft.com/office/powerpoint/2010/main" val="31826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6" name="Rectangle 3" descr="轮廓式菱形"/>
          <p:cNvSpPr txBox="1">
            <a:spLocks noChangeArrowheads="1"/>
          </p:cNvSpPr>
          <p:nvPr/>
        </p:nvSpPr>
        <p:spPr>
          <a:xfrm>
            <a:off x="493340" y="2204715"/>
            <a:ext cx="7772400" cy="648221"/>
          </a:xfrm>
          <a:prstGeom prst="rect">
            <a:avLst/>
          </a:prstGeom>
          <a:noFill/>
          <a:extLst>
            <a:ext uri="{909E8E84-426E-40DD-AFC4-6F175D3DCCD1}">
              <a14:hiddenFill xmlns:a14="http://schemas.microsoft.com/office/drawing/2010/main">
                <a:pattFill prst="openDmnd">
                  <a:fgClr>
                    <a:srgbClr val="66FFFF"/>
                  </a:fgClr>
                  <a:bgClr>
                    <a:schemeClr val="bg1"/>
                  </a:bgClr>
                </a:pattFill>
              </a14:hiddenFill>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2000" b="1" dirty="0" smtClean="0">
                <a:latin typeface="黑体" pitchFamily="2" charset="-122"/>
                <a:ea typeface="黑体" pitchFamily="2" charset="-122"/>
              </a:rPr>
              <a:t>（</a:t>
            </a:r>
            <a:r>
              <a:rPr lang="en-US" altLang="zh-CN" sz="2000" b="1" dirty="0" smtClean="0">
                <a:latin typeface="黑体" pitchFamily="2" charset="-122"/>
                <a:ea typeface="黑体" pitchFamily="2" charset="-122"/>
              </a:rPr>
              <a:t>1</a:t>
            </a:r>
            <a:r>
              <a:rPr lang="zh-CN" altLang="en-US" sz="2000" b="1" dirty="0" smtClean="0">
                <a:latin typeface="黑体" pitchFamily="2" charset="-122"/>
                <a:ea typeface="黑体" pitchFamily="2" charset="-122"/>
              </a:rPr>
              <a:t>）利用平均自由程公式可将上式化为</a:t>
            </a:r>
            <a:endParaRPr lang="zh-CN" altLang="en-US" sz="2000" b="1" dirty="0">
              <a:solidFill>
                <a:srgbClr val="993300"/>
              </a:solidFill>
              <a:latin typeface="黑体" pitchFamily="2" charset="-122"/>
              <a:ea typeface="黑体" pitchFamily="2" charset="-122"/>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184399117"/>
              </p:ext>
            </p:extLst>
          </p:nvPr>
        </p:nvGraphicFramePr>
        <p:xfrm>
          <a:off x="2893640" y="2851398"/>
          <a:ext cx="2971800" cy="1009650"/>
        </p:xfrm>
        <a:graphic>
          <a:graphicData uri="http://schemas.openxmlformats.org/presentationml/2006/ole">
            <mc:AlternateContent xmlns:mc="http://schemas.openxmlformats.org/markup-compatibility/2006">
              <mc:Choice xmlns:v="urn:schemas-microsoft-com:vml" Requires="v">
                <p:oleObj spid="_x0000_s21506" r:id="rId3" imgW="1155700" imgH="469900" progId="Equation.3">
                  <p:embed/>
                </p:oleObj>
              </mc:Choice>
              <mc:Fallback>
                <p:oleObj r:id="rId3" imgW="11557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640" y="2851398"/>
                        <a:ext cx="2971800" cy="1009650"/>
                      </a:xfrm>
                      <a:prstGeom prst="rect">
                        <a:avLst/>
                      </a:prstGeom>
                      <a:solidFill>
                        <a:srgbClr val="CCFFFF"/>
                      </a:solidFill>
                    </p:spPr>
                  </p:pic>
                </p:oleObj>
              </mc:Fallback>
            </mc:AlternateContent>
          </a:graphicData>
        </a:graphic>
      </p:graphicFrame>
      <p:sp>
        <p:nvSpPr>
          <p:cNvPr id="8" name="Text Box 6"/>
          <p:cNvSpPr txBox="1">
            <a:spLocks noChangeArrowheads="1"/>
          </p:cNvSpPr>
          <p:nvPr/>
        </p:nvSpPr>
        <p:spPr bwMode="auto">
          <a:xfrm>
            <a:off x="1075892" y="4077072"/>
            <a:ext cx="7162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993300"/>
                </a:solidFill>
                <a:latin typeface="黑体" pitchFamily="2" charset="-122"/>
                <a:ea typeface="黑体" pitchFamily="2" charset="-122"/>
              </a:rPr>
              <a:t>这说明刚性分子气体的扩散系数和黏性系数不同，它在 </a:t>
            </a:r>
            <a:r>
              <a:rPr lang="en-US" altLang="zh-CN" b="1" i="1" dirty="0">
                <a:solidFill>
                  <a:srgbClr val="993300"/>
                </a:solidFill>
                <a:latin typeface="黑体" pitchFamily="2" charset="-122"/>
                <a:ea typeface="黑体" pitchFamily="2" charset="-122"/>
              </a:rPr>
              <a:t>p </a:t>
            </a:r>
            <a:r>
              <a:rPr lang="zh-CN" altLang="en-US" b="1" dirty="0">
                <a:solidFill>
                  <a:srgbClr val="993300"/>
                </a:solidFill>
                <a:latin typeface="黑体" pitchFamily="2" charset="-122"/>
                <a:ea typeface="黑体" pitchFamily="2" charset="-122"/>
              </a:rPr>
              <a:t>一定时与 </a:t>
            </a:r>
            <a:r>
              <a:rPr lang="en-US" altLang="zh-CN" b="1" i="1" dirty="0">
                <a:solidFill>
                  <a:srgbClr val="993300"/>
                </a:solidFill>
                <a:latin typeface="黑体" pitchFamily="2" charset="-122"/>
                <a:ea typeface="黑体" pitchFamily="2" charset="-122"/>
              </a:rPr>
              <a:t>T </a:t>
            </a:r>
            <a:r>
              <a:rPr lang="en-US" altLang="zh-CN" b="1" baseline="30000" dirty="0">
                <a:solidFill>
                  <a:srgbClr val="993300"/>
                </a:solidFill>
                <a:latin typeface="黑体" pitchFamily="2" charset="-122"/>
                <a:ea typeface="黑体" pitchFamily="2" charset="-122"/>
              </a:rPr>
              <a:t>3/2 </a:t>
            </a:r>
            <a:r>
              <a:rPr lang="zh-CN" altLang="en-US" b="1" dirty="0">
                <a:solidFill>
                  <a:srgbClr val="993300"/>
                </a:solidFill>
                <a:latin typeface="黑体" pitchFamily="2" charset="-122"/>
                <a:ea typeface="黑体" pitchFamily="2" charset="-122"/>
              </a:rPr>
              <a:t>成正比，在温度一定时，又与 </a:t>
            </a:r>
            <a:r>
              <a:rPr lang="en-US" altLang="zh-CN" b="1" i="1" dirty="0">
                <a:solidFill>
                  <a:srgbClr val="993300"/>
                </a:solidFill>
                <a:latin typeface="黑体" pitchFamily="2" charset="-122"/>
                <a:ea typeface="黑体" pitchFamily="2" charset="-122"/>
              </a:rPr>
              <a:t>p </a:t>
            </a:r>
            <a:r>
              <a:rPr lang="zh-CN" altLang="en-US" b="1" dirty="0">
                <a:solidFill>
                  <a:srgbClr val="993300"/>
                </a:solidFill>
                <a:latin typeface="黑体" pitchFamily="2" charset="-122"/>
                <a:ea typeface="黑体" pitchFamily="2" charset="-122"/>
              </a:rPr>
              <a:t>成反比。  </a:t>
            </a:r>
          </a:p>
        </p:txBody>
      </p:sp>
      <p:sp>
        <p:nvSpPr>
          <p:cNvPr id="9" name="Text Box 7"/>
          <p:cNvSpPr txBox="1">
            <a:spLocks noChangeArrowheads="1"/>
          </p:cNvSpPr>
          <p:nvPr/>
        </p:nvSpPr>
        <p:spPr bwMode="auto">
          <a:xfrm>
            <a:off x="760040" y="4869160"/>
            <a:ext cx="7239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charset="0"/>
                <a:ea typeface="宋体" charset="-122"/>
              </a:defRPr>
            </a:lvl1pPr>
            <a:lvl2pPr>
              <a:defRPr kumimoji="1" sz="2400">
                <a:solidFill>
                  <a:schemeClr val="tx1"/>
                </a:solidFill>
                <a:latin typeface="Times New Roman" charset="0"/>
                <a:ea typeface="宋体" charset="-122"/>
              </a:defRPr>
            </a:lvl2pPr>
            <a:lvl3pPr>
              <a:defRPr kumimoji="1" sz="2400">
                <a:solidFill>
                  <a:schemeClr val="tx1"/>
                </a:solidFill>
                <a:latin typeface="Times New Roman" charset="0"/>
                <a:ea typeface="宋体" charset="-122"/>
              </a:defRPr>
            </a:lvl3pPr>
            <a:lvl4pPr>
              <a:defRPr kumimoji="1" sz="2400">
                <a:solidFill>
                  <a:schemeClr val="tx1"/>
                </a:solidFill>
                <a:latin typeface="Times New Roman" charset="0"/>
                <a:ea typeface="宋体" charset="-122"/>
              </a:defRPr>
            </a:lvl4pPr>
            <a:lvl5pPr>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a:spcBef>
                <a:spcPct val="20000"/>
              </a:spcBef>
              <a:buFontTx/>
              <a:buChar char="•"/>
            </a:pPr>
            <a:r>
              <a:rPr lang="zh-CN" altLang="en-US" sz="2000" b="1" dirty="0">
                <a:latin typeface="黑体" pitchFamily="2" charset="-122"/>
                <a:ea typeface="黑体" pitchFamily="2" charset="-122"/>
              </a:rPr>
              <a:t>（</a:t>
            </a:r>
            <a:r>
              <a:rPr lang="en-US" altLang="zh-CN" sz="2000" b="1" dirty="0">
                <a:latin typeface="黑体" pitchFamily="2" charset="-122"/>
                <a:ea typeface="黑体" pitchFamily="2" charset="-122"/>
              </a:rPr>
              <a:t>2</a:t>
            </a:r>
            <a:r>
              <a:rPr lang="zh-CN" altLang="en-US" sz="2000" b="1" dirty="0">
                <a:latin typeface="黑体" pitchFamily="2" charset="-122"/>
                <a:ea typeface="黑体" pitchFamily="2" charset="-122"/>
              </a:rPr>
              <a:t>）对于刚性分子，在一定的压强与温度下，扩散系数 </a:t>
            </a:r>
            <a:r>
              <a:rPr lang="en-US" altLang="zh-CN" sz="2000" b="1" i="1" dirty="0">
                <a:latin typeface="黑体" pitchFamily="2" charset="-122"/>
                <a:ea typeface="黑体" pitchFamily="2" charset="-122"/>
              </a:rPr>
              <a:t>D</a:t>
            </a:r>
            <a:r>
              <a:rPr lang="en-US" altLang="zh-CN" sz="2000" b="1" dirty="0">
                <a:latin typeface="黑体" pitchFamily="2" charset="-122"/>
                <a:ea typeface="黑体" pitchFamily="2" charset="-122"/>
              </a:rPr>
              <a:t> </a:t>
            </a:r>
            <a:r>
              <a:rPr lang="zh-CN" altLang="en-US" sz="2000" b="1" dirty="0">
                <a:latin typeface="黑体" pitchFamily="2" charset="-122"/>
                <a:ea typeface="黑体" pitchFamily="2" charset="-122"/>
              </a:rPr>
              <a:t>与分子质量的平方根成反比。</a:t>
            </a:r>
            <a:endParaRPr lang="zh-CN" altLang="en-US" sz="2000" dirty="0"/>
          </a:p>
        </p:txBody>
      </p:sp>
      <p:sp>
        <p:nvSpPr>
          <p:cNvPr id="10" name="Text Box 5"/>
          <p:cNvSpPr txBox="1">
            <a:spLocks noChangeArrowheads="1"/>
          </p:cNvSpPr>
          <p:nvPr/>
        </p:nvSpPr>
        <p:spPr bwMode="auto">
          <a:xfrm>
            <a:off x="251520" y="1417077"/>
            <a:ext cx="2795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smtClean="0">
                <a:solidFill>
                  <a:srgbClr val="FF0000"/>
                </a:solidFill>
                <a:latin typeface="黑体" pitchFamily="2" charset="-122"/>
                <a:ea typeface="黑体" pitchFamily="2" charset="-122"/>
              </a:rPr>
              <a:t>理想气体</a:t>
            </a:r>
            <a:r>
              <a:rPr lang="zh-CN" altLang="en-US" b="1" dirty="0">
                <a:solidFill>
                  <a:srgbClr val="FF0000"/>
                </a:solidFill>
                <a:latin typeface="黑体" pitchFamily="2" charset="-122"/>
                <a:ea typeface="黑体" pitchFamily="2" charset="-122"/>
              </a:rPr>
              <a:t>的扩散系数</a:t>
            </a:r>
          </a:p>
        </p:txBody>
      </p:sp>
      <p:graphicFrame>
        <p:nvGraphicFramePr>
          <p:cNvPr id="11" name="Object 6"/>
          <p:cNvGraphicFramePr>
            <a:graphicFrameLocks noChangeAspect="1"/>
          </p:cNvGraphicFramePr>
          <p:nvPr>
            <p:extLst>
              <p:ext uri="{D42A27DB-BD31-4B8C-83A1-F6EECF244321}">
                <p14:modId xmlns:p14="http://schemas.microsoft.com/office/powerpoint/2010/main" val="370476874"/>
              </p:ext>
            </p:extLst>
          </p:nvPr>
        </p:nvGraphicFramePr>
        <p:xfrm>
          <a:off x="3190587" y="1285131"/>
          <a:ext cx="1900238" cy="847725"/>
        </p:xfrm>
        <a:graphic>
          <a:graphicData uri="http://schemas.openxmlformats.org/presentationml/2006/ole">
            <mc:AlternateContent xmlns:mc="http://schemas.openxmlformats.org/markup-compatibility/2006">
              <mc:Choice xmlns:v="urn:schemas-microsoft-com:vml" Requires="v">
                <p:oleObj spid="_x0000_s21507" name="Equation" r:id="rId5" imgW="583947" imgH="393529" progId="Equation.3">
                  <p:embed/>
                </p:oleObj>
              </mc:Choice>
              <mc:Fallback>
                <p:oleObj name="Equation" r:id="rId5" imgW="58394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587" y="1285131"/>
                        <a:ext cx="1900238" cy="847725"/>
                      </a:xfrm>
                      <a:prstGeom prst="rect">
                        <a:avLst/>
                      </a:prstGeom>
                      <a:solidFill>
                        <a:srgbClr val="CCFFFF"/>
                      </a:solidFill>
                    </p:spPr>
                  </p:pic>
                </p:oleObj>
              </mc:Fallback>
            </mc:AlternateContent>
          </a:graphicData>
        </a:graphic>
      </p:graphicFrame>
    </p:spTree>
    <p:extLst>
      <p:ext uri="{BB962C8B-B14F-4D97-AF65-F5344CB8AC3E}">
        <p14:creationId xmlns:p14="http://schemas.microsoft.com/office/powerpoint/2010/main" val="70957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autoUpdateAnimBg="0"/>
      <p:bldP spid="9" grpId="0" autoUpdateAnimBg="0"/>
      <p:bldP spid="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6" name="Rectangle 2"/>
          <p:cNvSpPr>
            <a:spLocks noGrp="1" noChangeArrowheads="1"/>
          </p:cNvSpPr>
          <p:nvPr>
            <p:ph type="title"/>
          </p:nvPr>
        </p:nvSpPr>
        <p:spPr>
          <a:xfrm>
            <a:off x="611560" y="1196752"/>
            <a:ext cx="7772400" cy="1008112"/>
          </a:xfrm>
          <a:noFill/>
        </p:spPr>
        <p:txBody>
          <a:bodyPr/>
          <a:lstStyle/>
          <a:p>
            <a:pPr algn="l"/>
            <a:r>
              <a:rPr lang="en-US" altLang="zh-CN" sz="2000" b="1" dirty="0" smtClean="0">
                <a:solidFill>
                  <a:srgbClr val="993300"/>
                </a:solidFill>
                <a:ea typeface="黑体" pitchFamily="2" charset="-122"/>
              </a:rPr>
              <a:t> </a:t>
            </a:r>
            <a:r>
              <a:rPr lang="zh-CN" altLang="en-US" sz="2000" dirty="0" smtClean="0">
                <a:solidFill>
                  <a:srgbClr val="993300"/>
                </a:solidFill>
                <a:latin typeface="黑体" pitchFamily="2" charset="-122"/>
                <a:ea typeface="黑体" pitchFamily="2" charset="-122"/>
              </a:rPr>
              <a:t>气体黏性微观机理：</a:t>
            </a:r>
            <a:r>
              <a:rPr lang="en-US" altLang="zh-CN" sz="2000" dirty="0" smtClean="0">
                <a:solidFill>
                  <a:srgbClr val="993300"/>
                </a:solidFill>
                <a:latin typeface="黑体" pitchFamily="2" charset="-122"/>
                <a:ea typeface="黑体" pitchFamily="2" charset="-122"/>
              </a:rPr>
              <a:t/>
            </a:r>
            <a:br>
              <a:rPr lang="en-US" altLang="zh-CN" sz="2000" dirty="0" smtClean="0">
                <a:solidFill>
                  <a:srgbClr val="993300"/>
                </a:solidFill>
                <a:latin typeface="黑体" pitchFamily="2" charset="-122"/>
                <a:ea typeface="黑体" pitchFamily="2" charset="-122"/>
              </a:rPr>
            </a:br>
            <a:r>
              <a:rPr lang="zh-CN" altLang="en-US" sz="2000" dirty="0">
                <a:latin typeface="黑体" pitchFamily="2" charset="-122"/>
                <a:ea typeface="黑体" pitchFamily="2" charset="-122"/>
              </a:rPr>
              <a:t>实验证实，常压下气体黏性是由流速不同的流体层之间的定向运动动量的迁移产生</a:t>
            </a:r>
            <a:r>
              <a:rPr lang="zh-CN" altLang="en-US" sz="2000" dirty="0" smtClean="0">
                <a:latin typeface="黑体" pitchFamily="2" charset="-122"/>
                <a:ea typeface="黑体" pitchFamily="2" charset="-122"/>
              </a:rPr>
              <a:t>的</a:t>
            </a:r>
            <a:r>
              <a:rPr lang="zh-CN" altLang="en-US" sz="2000" dirty="0">
                <a:latin typeface="黑体" pitchFamily="2" charset="-122"/>
                <a:ea typeface="黑体" pitchFamily="2" charset="-122"/>
              </a:rPr>
              <a:t>。</a:t>
            </a:r>
            <a:endParaRPr lang="zh-CN" altLang="en-US" sz="2800" b="1" dirty="0" smtClean="0">
              <a:solidFill>
                <a:srgbClr val="993300"/>
              </a:solidFill>
              <a:latin typeface="黑体" pitchFamily="2" charset="-122"/>
              <a:ea typeface="黑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41020178"/>
              </p:ext>
            </p:extLst>
          </p:nvPr>
        </p:nvGraphicFramePr>
        <p:xfrm>
          <a:off x="2915816" y="2217773"/>
          <a:ext cx="2073275" cy="969963"/>
        </p:xfrm>
        <a:graphic>
          <a:graphicData uri="http://schemas.openxmlformats.org/presentationml/2006/ole">
            <mc:AlternateContent xmlns:mc="http://schemas.openxmlformats.org/markup-compatibility/2006">
              <mc:Choice xmlns:v="urn:schemas-microsoft-com:vml" Requires="v">
                <p:oleObj spid="_x0000_s13323" name="公式" r:id="rId3" imgW="850531" imgH="444307" progId="Equation.3">
                  <p:embed/>
                </p:oleObj>
              </mc:Choice>
              <mc:Fallback>
                <p:oleObj name="公式" r:id="rId3" imgW="850531"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217773"/>
                        <a:ext cx="2073275" cy="9699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467544" y="2302645"/>
            <a:ext cx="2117887" cy="400110"/>
          </a:xfrm>
          <a:prstGeom prst="rect">
            <a:avLst/>
          </a:prstGeom>
        </p:spPr>
        <p:txBody>
          <a:bodyPr wrap="none">
            <a:spAutoFit/>
          </a:bodyPr>
          <a:lstStyle/>
          <a:p>
            <a:r>
              <a:rPr lang="zh-CN" altLang="en-US" sz="2000" dirty="0" smtClean="0"/>
              <a:t>（</a:t>
            </a:r>
            <a:r>
              <a:rPr lang="en-US" altLang="zh-CN" sz="2000" dirty="0" smtClean="0"/>
              <a:t>2</a:t>
            </a:r>
            <a:r>
              <a:rPr lang="zh-CN" altLang="en-US" sz="2000" dirty="0" smtClean="0"/>
              <a:t>）</a:t>
            </a:r>
            <a:r>
              <a:rPr lang="zh-CN" altLang="en-US" sz="2000" b="1" dirty="0">
                <a:solidFill>
                  <a:srgbClr val="CC0000"/>
                </a:solidFill>
                <a:effectLst>
                  <a:outerShdw blurRad="38100" dist="38100" dir="2700000" algn="tl">
                    <a:srgbClr val="000000"/>
                  </a:outerShdw>
                </a:effectLst>
                <a:latin typeface="黑体" pitchFamily="2" charset="-122"/>
                <a:ea typeface="黑体" pitchFamily="2" charset="-122"/>
              </a:rPr>
              <a:t>泊肃叶定律</a:t>
            </a:r>
            <a:endParaRPr lang="en-US" altLang="zh-CN" sz="2000" dirty="0"/>
          </a:p>
        </p:txBody>
      </p:sp>
      <p:grpSp>
        <p:nvGrpSpPr>
          <p:cNvPr id="9" name="Group 19"/>
          <p:cNvGrpSpPr>
            <a:grpSpLocks/>
          </p:cNvGrpSpPr>
          <p:nvPr/>
        </p:nvGrpSpPr>
        <p:grpSpPr bwMode="auto">
          <a:xfrm>
            <a:off x="1979712" y="3523714"/>
            <a:ext cx="3505200" cy="822325"/>
            <a:chOff x="3216" y="1680"/>
            <a:chExt cx="2208" cy="518"/>
          </a:xfrm>
        </p:grpSpPr>
        <p:sp>
          <p:nvSpPr>
            <p:cNvPr id="10" name="Text Box 14"/>
            <p:cNvSpPr txBox="1">
              <a:spLocks noChangeArrowheads="1"/>
            </p:cNvSpPr>
            <p:nvPr/>
          </p:nvSpPr>
          <p:spPr bwMode="auto">
            <a:xfrm>
              <a:off x="3216" y="1680"/>
              <a:ext cx="1200" cy="518"/>
            </a:xfrm>
            <a:prstGeom prst="rect">
              <a:avLst/>
            </a:prstGeom>
            <a:solidFill>
              <a:srgbClr val="CD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dirty="0">
                  <a:solidFill>
                    <a:srgbClr val="993300"/>
                  </a:solidFill>
                  <a:latin typeface="黑体" pitchFamily="2" charset="-122"/>
                  <a:ea typeface="黑体" pitchFamily="2" charset="-122"/>
                </a:rPr>
                <a:t>流体在管道中的</a:t>
              </a:r>
              <a:r>
                <a:rPr lang="zh-CN" altLang="en-US" sz="2400" b="1" dirty="0">
                  <a:solidFill>
                    <a:srgbClr val="990000"/>
                  </a:solidFill>
                  <a:latin typeface="黑体" pitchFamily="2" charset="-122"/>
                  <a:ea typeface="黑体" pitchFamily="2" charset="-122"/>
                </a:rPr>
                <a:t>流</a:t>
              </a:r>
              <a:r>
                <a:rPr lang="zh-CN" altLang="en-US" sz="2400" b="1" dirty="0">
                  <a:solidFill>
                    <a:srgbClr val="993300"/>
                  </a:solidFill>
                  <a:latin typeface="黑体" pitchFamily="2" charset="-122"/>
                  <a:ea typeface="黑体" pitchFamily="2" charset="-122"/>
                </a:rPr>
                <a:t>阻</a:t>
              </a:r>
            </a:p>
          </p:txBody>
        </p:sp>
        <p:graphicFrame>
          <p:nvGraphicFramePr>
            <p:cNvPr id="11" name="Object 6"/>
            <p:cNvGraphicFramePr>
              <a:graphicFrameLocks noChangeAspect="1"/>
            </p:cNvGraphicFramePr>
            <p:nvPr/>
          </p:nvGraphicFramePr>
          <p:xfrm>
            <a:off x="4320" y="1680"/>
            <a:ext cx="1104" cy="510"/>
          </p:xfrm>
          <a:graphic>
            <a:graphicData uri="http://schemas.openxmlformats.org/presentationml/2006/ole">
              <mc:AlternateContent xmlns:mc="http://schemas.openxmlformats.org/markup-compatibility/2006">
                <mc:Choice xmlns:v="urn:schemas-microsoft-com:vml" Requires="v">
                  <p:oleObj spid="_x0000_s13324" r:id="rId5" imgW="660113" imgH="393529" progId="Equation.3">
                    <p:embed/>
                  </p:oleObj>
                </mc:Choice>
                <mc:Fallback>
                  <p:oleObj r:id="rId5" imgW="66011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1680"/>
                          <a:ext cx="1104" cy="5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矩形 11"/>
          <p:cNvSpPr/>
          <p:nvPr/>
        </p:nvSpPr>
        <p:spPr>
          <a:xfrm>
            <a:off x="1187624" y="4653136"/>
            <a:ext cx="6912768" cy="1384995"/>
          </a:xfrm>
          <a:prstGeom prst="rect">
            <a:avLst/>
          </a:prstGeom>
        </p:spPr>
        <p:txBody>
          <a:bodyPr wrap="square">
            <a:spAutoFit/>
          </a:bodyPr>
          <a:lstStyle/>
          <a:p>
            <a:pPr algn="just">
              <a:lnSpc>
                <a:spcPct val="140000"/>
              </a:lnSpc>
            </a:pPr>
            <a:r>
              <a:rPr lang="zh-CN" altLang="en-US" sz="2000" b="1" dirty="0">
                <a:solidFill>
                  <a:srgbClr val="993300"/>
                </a:solidFill>
                <a:latin typeface="黑体" pitchFamily="2" charset="-122"/>
                <a:ea typeface="黑体" pitchFamily="2" charset="-122"/>
              </a:rPr>
              <a:t>若物体是球形的，而且流体的雷诺数小于</a:t>
            </a:r>
            <a:r>
              <a:rPr lang="en-US" altLang="zh-CN" sz="2000" b="1" dirty="0">
                <a:solidFill>
                  <a:srgbClr val="993300"/>
                </a:solidFill>
                <a:latin typeface="黑体" pitchFamily="2" charset="-122"/>
                <a:ea typeface="黑体" pitchFamily="2" charset="-122"/>
              </a:rPr>
              <a:t>1</a:t>
            </a:r>
            <a:r>
              <a:rPr lang="zh-CN" altLang="en-US" sz="2000" b="1" dirty="0">
                <a:solidFill>
                  <a:srgbClr val="993300"/>
                </a:solidFill>
                <a:latin typeface="黑体" pitchFamily="2" charset="-122"/>
                <a:ea typeface="黑体" pitchFamily="2" charset="-122"/>
              </a:rPr>
              <a:t>，球体所受阻力满足斯托克斯定律</a:t>
            </a:r>
            <a:r>
              <a:rPr lang="zh-CN" altLang="en-US" sz="2000" b="1" i="1" dirty="0">
                <a:latin typeface="黑体" pitchFamily="2" charset="-122"/>
                <a:ea typeface="黑体" pitchFamily="2" charset="-122"/>
              </a:rPr>
              <a:t> </a:t>
            </a:r>
          </a:p>
          <a:p>
            <a:pPr algn="ctr">
              <a:lnSpc>
                <a:spcPct val="140000"/>
              </a:lnSpc>
            </a:pPr>
            <a:r>
              <a:rPr lang="zh-CN" altLang="en-US" b="1" i="1" dirty="0">
                <a:latin typeface="黑体" pitchFamily="2" charset="-122"/>
                <a:ea typeface="黑体" pitchFamily="2" charset="-122"/>
              </a:rPr>
              <a:t>       </a:t>
            </a:r>
            <a:r>
              <a:rPr lang="en-US" altLang="zh-CN" sz="2000" b="1" i="1" dirty="0">
                <a:solidFill>
                  <a:srgbClr val="990000"/>
                </a:solidFill>
                <a:latin typeface="黑体" pitchFamily="2" charset="-122"/>
                <a:ea typeface="黑体" pitchFamily="2" charset="-122"/>
              </a:rPr>
              <a:t>f = </a:t>
            </a:r>
            <a:r>
              <a:rPr lang="en-US" altLang="zh-CN" sz="2000" b="1" dirty="0">
                <a:solidFill>
                  <a:srgbClr val="990000"/>
                </a:solidFill>
                <a:latin typeface="黑体" pitchFamily="2" charset="-122"/>
                <a:ea typeface="黑体" pitchFamily="2" charset="-122"/>
              </a:rPr>
              <a:t>6</a:t>
            </a:r>
            <a:r>
              <a:rPr lang="en-US" altLang="zh-CN" sz="2000" b="1" dirty="0">
                <a:solidFill>
                  <a:srgbClr val="990000"/>
                </a:solidFill>
                <a:latin typeface="黑体" pitchFamily="2" charset="-122"/>
                <a:ea typeface="黑体" pitchFamily="2" charset="-122"/>
                <a:sym typeface="Symbol" pitchFamily="18" charset="2"/>
              </a:rPr>
              <a:t></a:t>
            </a:r>
            <a:r>
              <a:rPr lang="en-US" altLang="zh-CN" sz="2000" b="1" i="1" dirty="0">
                <a:solidFill>
                  <a:srgbClr val="990000"/>
                </a:solidFill>
                <a:latin typeface="黑体" pitchFamily="2" charset="-122"/>
                <a:ea typeface="黑体" pitchFamily="2" charset="-122"/>
                <a:sym typeface="Symbol" pitchFamily="18" charset="2"/>
              </a:rPr>
              <a:t></a:t>
            </a:r>
            <a:r>
              <a:rPr lang="en-US" altLang="zh-CN" sz="2000" b="1" i="1" dirty="0" err="1">
                <a:solidFill>
                  <a:srgbClr val="990000"/>
                </a:solidFill>
                <a:latin typeface="黑体" pitchFamily="2" charset="-122"/>
                <a:ea typeface="黑体" pitchFamily="2" charset="-122"/>
                <a:sym typeface="Symbol" pitchFamily="18" charset="2"/>
              </a:rPr>
              <a:t>vR</a:t>
            </a:r>
            <a:r>
              <a:rPr lang="en-US" altLang="zh-CN" b="1" dirty="0">
                <a:latin typeface="黑体" pitchFamily="2" charset="-122"/>
                <a:ea typeface="黑体" pitchFamily="2" charset="-122"/>
              </a:rPr>
              <a:t> </a:t>
            </a:r>
            <a:endParaRPr lang="zh-CN" altLang="en-US" dirty="0"/>
          </a:p>
        </p:txBody>
      </p:sp>
    </p:spTree>
    <p:extLst>
      <p:ext uri="{BB962C8B-B14F-4D97-AF65-F5344CB8AC3E}">
        <p14:creationId xmlns:p14="http://schemas.microsoft.com/office/powerpoint/2010/main" val="35264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268760"/>
            <a:ext cx="42195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p:cNvGrpSpPr>
          <p:nvPr/>
        </p:nvGrpSpPr>
        <p:grpSpPr bwMode="auto">
          <a:xfrm>
            <a:off x="611560" y="1972939"/>
            <a:ext cx="5867400" cy="1456061"/>
            <a:chOff x="816" y="2016"/>
            <a:chExt cx="3696" cy="1056"/>
          </a:xfrm>
        </p:grpSpPr>
        <p:sp>
          <p:nvSpPr>
            <p:cNvPr id="11" name="AutoShape 8"/>
            <p:cNvSpPr>
              <a:spLocks noChangeArrowheads="1"/>
            </p:cNvSpPr>
            <p:nvPr/>
          </p:nvSpPr>
          <p:spPr bwMode="auto">
            <a:xfrm>
              <a:off x="816" y="2016"/>
              <a:ext cx="3696" cy="1056"/>
            </a:xfrm>
            <a:prstGeom prst="horizont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2" name="Object 4"/>
            <p:cNvGraphicFramePr>
              <a:graphicFrameLocks noChangeAspect="1"/>
            </p:cNvGraphicFramePr>
            <p:nvPr/>
          </p:nvGraphicFramePr>
          <p:xfrm>
            <a:off x="2461" y="2344"/>
            <a:ext cx="1163" cy="531"/>
          </p:xfrm>
          <a:graphic>
            <a:graphicData uri="http://schemas.openxmlformats.org/presentationml/2006/ole">
              <mc:AlternateContent xmlns:mc="http://schemas.openxmlformats.org/markup-compatibility/2006">
                <mc:Choice xmlns:v="urn:schemas-microsoft-com:vml" Requires="v">
                  <p:oleObj spid="_x0000_s14343" name="公式" r:id="rId4" imgW="850680" imgH="406080" progId="Equation.3">
                    <p:embed/>
                  </p:oleObj>
                </mc:Choice>
                <mc:Fallback>
                  <p:oleObj name="公式" r:id="rId4" imgW="85068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1" y="2344"/>
                          <a:ext cx="1163" cy="531"/>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7"/>
            <p:cNvSpPr txBox="1">
              <a:spLocks noChangeArrowheads="1"/>
            </p:cNvSpPr>
            <p:nvPr/>
          </p:nvSpPr>
          <p:spPr bwMode="auto">
            <a:xfrm>
              <a:off x="1440" y="2400"/>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993300"/>
                  </a:solidFill>
                  <a:latin typeface="黑体" pitchFamily="2" charset="-122"/>
                  <a:ea typeface="黑体" pitchFamily="2" charset="-122"/>
                </a:rPr>
                <a:t>菲克定律</a:t>
              </a:r>
              <a:endParaRPr lang="zh-CN" altLang="en-US" dirty="0">
                <a:solidFill>
                  <a:srgbClr val="993300"/>
                </a:solidFill>
              </a:endParaRPr>
            </a:p>
          </p:txBody>
        </p:sp>
      </p:grpSp>
      <p:sp>
        <p:nvSpPr>
          <p:cNvPr id="14" name="矩形 13"/>
          <p:cNvSpPr/>
          <p:nvPr/>
        </p:nvSpPr>
        <p:spPr>
          <a:xfrm>
            <a:off x="6516216" y="2452719"/>
            <a:ext cx="2088232" cy="461665"/>
          </a:xfrm>
          <a:prstGeom prst="rect">
            <a:avLst/>
          </a:prstGeom>
        </p:spPr>
        <p:txBody>
          <a:bodyPr wrap="square">
            <a:spAutoFit/>
          </a:bodyPr>
          <a:lstStyle/>
          <a:p>
            <a:pPr algn="ctr"/>
            <a:r>
              <a:rPr lang="zh-CN" altLang="en-US" sz="2400" dirty="0" smtClean="0"/>
              <a:t>例题</a:t>
            </a:r>
            <a:r>
              <a:rPr lang="en-US" altLang="zh-CN" sz="2400" dirty="0" smtClean="0"/>
              <a:t>3.3</a:t>
            </a:r>
            <a:endParaRPr lang="en-US" altLang="zh-CN" sz="2400" dirty="0"/>
          </a:p>
        </p:txBody>
      </p:sp>
      <p:sp>
        <p:nvSpPr>
          <p:cNvPr id="7" name="矩形 6"/>
          <p:cNvSpPr/>
          <p:nvPr/>
        </p:nvSpPr>
        <p:spPr>
          <a:xfrm>
            <a:off x="1043608" y="3501008"/>
            <a:ext cx="3974165" cy="523220"/>
          </a:xfrm>
          <a:prstGeom prst="rect">
            <a:avLst/>
          </a:prstGeom>
        </p:spPr>
        <p:txBody>
          <a:bodyPr wrap="none">
            <a:spAutoFit/>
          </a:bodyPr>
          <a:lstStyle/>
          <a:p>
            <a:r>
              <a:rPr lang="en-US" altLang="zh-CN" sz="2800" b="1" dirty="0" smtClean="0">
                <a:solidFill>
                  <a:srgbClr val="993300"/>
                </a:solidFill>
                <a:latin typeface="黑体" pitchFamily="2" charset="-122"/>
                <a:ea typeface="黑体" pitchFamily="2" charset="-122"/>
              </a:rPr>
              <a:t>(2)</a:t>
            </a:r>
            <a:r>
              <a:rPr lang="zh-CN" altLang="en-US" sz="2800" b="1" dirty="0">
                <a:solidFill>
                  <a:srgbClr val="993300"/>
                </a:solidFill>
                <a:latin typeface="黑体" pitchFamily="2" charset="-122"/>
                <a:ea typeface="黑体" pitchFamily="2" charset="-122"/>
              </a:rPr>
              <a:t>气体扩散的微观机理</a:t>
            </a:r>
            <a:endParaRPr lang="zh-CN" altLang="en-US" sz="2800" dirty="0"/>
          </a:p>
        </p:txBody>
      </p:sp>
      <p:sp>
        <p:nvSpPr>
          <p:cNvPr id="15" name="矩形 14"/>
          <p:cNvSpPr/>
          <p:nvPr/>
        </p:nvSpPr>
        <p:spPr>
          <a:xfrm>
            <a:off x="899592" y="4269169"/>
            <a:ext cx="6643134" cy="1200329"/>
          </a:xfrm>
          <a:prstGeom prst="rect">
            <a:avLst/>
          </a:prstGeom>
        </p:spPr>
        <p:txBody>
          <a:bodyPr wrap="square">
            <a:spAutoFit/>
          </a:bodyPr>
          <a:lstStyle/>
          <a:p>
            <a:r>
              <a:rPr lang="zh-CN" altLang="en-US" sz="2400" b="1" dirty="0">
                <a:latin typeface="黑体" pitchFamily="2" charset="-122"/>
                <a:ea typeface="黑体" pitchFamily="2" charset="-122"/>
              </a:rPr>
              <a:t>扩散是在存在同种粒子的粒子数</a:t>
            </a:r>
            <a:r>
              <a:rPr lang="zh-CN" altLang="en-US" sz="2400" b="1" dirty="0" smtClean="0">
                <a:latin typeface="黑体" pitchFamily="2" charset="-122"/>
                <a:ea typeface="黑体" pitchFamily="2" charset="-122"/>
              </a:rPr>
              <a:t>密度空间</a:t>
            </a:r>
            <a:r>
              <a:rPr lang="zh-CN" altLang="en-US" sz="2400" b="1" dirty="0">
                <a:latin typeface="黑体" pitchFamily="2" charset="-122"/>
                <a:ea typeface="黑体" pitchFamily="2" charset="-122"/>
              </a:rPr>
              <a:t>不均匀性的情况下，由于分子热运动所产生的宏观粒子迁移或质量迁移。</a:t>
            </a:r>
            <a:endParaRPr lang="zh-CN" altLang="en-US" sz="2400" dirty="0"/>
          </a:p>
        </p:txBody>
      </p:sp>
    </p:spTree>
    <p:extLst>
      <p:ext uri="{BB962C8B-B14F-4D97-AF65-F5344CB8AC3E}">
        <p14:creationId xmlns:p14="http://schemas.microsoft.com/office/powerpoint/2010/main" val="409755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8760"/>
            <a:ext cx="49339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9"/>
          <p:cNvGrpSpPr>
            <a:grpSpLocks/>
          </p:cNvGrpSpPr>
          <p:nvPr/>
        </p:nvGrpSpPr>
        <p:grpSpPr bwMode="auto">
          <a:xfrm>
            <a:off x="975288" y="2060848"/>
            <a:ext cx="4724400" cy="1524000"/>
            <a:chOff x="912" y="2016"/>
            <a:chExt cx="2976" cy="960"/>
          </a:xfrm>
        </p:grpSpPr>
        <p:sp>
          <p:nvSpPr>
            <p:cNvPr id="8" name="AutoShape 8"/>
            <p:cNvSpPr>
              <a:spLocks noChangeArrowheads="1"/>
            </p:cNvSpPr>
            <p:nvPr/>
          </p:nvSpPr>
          <p:spPr bwMode="auto">
            <a:xfrm>
              <a:off x="912" y="2016"/>
              <a:ext cx="2976" cy="960"/>
            </a:xfrm>
            <a:prstGeom prst="horizontalScroll">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4"/>
            <p:cNvGraphicFramePr>
              <a:graphicFrameLocks noChangeAspect="1"/>
            </p:cNvGraphicFramePr>
            <p:nvPr>
              <p:extLst>
                <p:ext uri="{D42A27DB-BD31-4B8C-83A1-F6EECF244321}">
                  <p14:modId xmlns:p14="http://schemas.microsoft.com/office/powerpoint/2010/main" val="3022365483"/>
                </p:ext>
              </p:extLst>
            </p:nvPr>
          </p:nvGraphicFramePr>
          <p:xfrm>
            <a:off x="2303" y="2270"/>
            <a:ext cx="1298" cy="427"/>
          </p:xfrm>
          <a:graphic>
            <a:graphicData uri="http://schemas.openxmlformats.org/presentationml/2006/ole">
              <mc:AlternateContent xmlns:mc="http://schemas.openxmlformats.org/markup-compatibility/2006">
                <mc:Choice xmlns:v="urn:schemas-microsoft-com:vml" Requires="v">
                  <p:oleObj spid="_x0000_s15378" name="公式" r:id="rId4" imgW="876240" imgH="342720" progId="Equation.3">
                    <p:embed/>
                  </p:oleObj>
                </mc:Choice>
                <mc:Fallback>
                  <p:oleObj name="公式" r:id="rId4" imgW="876240" imgH="342720" progId="Equation.3">
                    <p:embed/>
                    <p:pic>
                      <p:nvPicPr>
                        <p:cNvPr id="0" name=""/>
                        <p:cNvPicPr>
                          <a:picLocks noChangeAspect="1" noChangeArrowheads="1"/>
                        </p:cNvPicPr>
                        <p:nvPr/>
                      </p:nvPicPr>
                      <p:blipFill>
                        <a:blip r:embed="rId5"/>
                        <a:srcRect/>
                        <a:stretch>
                          <a:fillRect/>
                        </a:stretch>
                      </p:blipFill>
                      <p:spPr bwMode="auto">
                        <a:xfrm>
                          <a:off x="2303" y="2270"/>
                          <a:ext cx="1298" cy="427"/>
                        </a:xfrm>
                        <a:prstGeom prst="rect">
                          <a:avLst/>
                        </a:prstGeom>
                        <a:solidFill>
                          <a:srgbClr val="CCFFFF"/>
                        </a:solidFill>
                      </p:spPr>
                    </p:pic>
                  </p:oleObj>
                </mc:Fallback>
              </mc:AlternateContent>
            </a:graphicData>
          </a:graphic>
        </p:graphicFrame>
        <p:sp>
          <p:nvSpPr>
            <p:cNvPr id="10" name="Text Box 7"/>
            <p:cNvSpPr txBox="1">
              <a:spLocks noChangeArrowheads="1"/>
            </p:cNvSpPr>
            <p:nvPr/>
          </p:nvSpPr>
          <p:spPr bwMode="auto">
            <a:xfrm>
              <a:off x="1104" y="2299"/>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993300"/>
                  </a:solidFill>
                  <a:latin typeface="SimHei" pitchFamily="2" charset="-122"/>
                  <a:ea typeface="SimHei" pitchFamily="2" charset="-122"/>
                </a:rPr>
                <a:t>傅里叶定律</a:t>
              </a:r>
            </a:p>
          </p:txBody>
        </p:sp>
      </p:grpSp>
      <p:sp>
        <p:nvSpPr>
          <p:cNvPr id="11" name="矩形 10"/>
          <p:cNvSpPr/>
          <p:nvPr/>
        </p:nvSpPr>
        <p:spPr>
          <a:xfrm>
            <a:off x="6084168" y="2353990"/>
            <a:ext cx="2592288" cy="769441"/>
          </a:xfrm>
          <a:prstGeom prst="rect">
            <a:avLst/>
          </a:prstGeom>
        </p:spPr>
        <p:txBody>
          <a:bodyPr wrap="square">
            <a:spAutoFit/>
          </a:bodyPr>
          <a:lstStyle/>
          <a:p>
            <a:r>
              <a:rPr lang="zh-CN" altLang="en-US" sz="2400" dirty="0" smtClean="0"/>
              <a:t>例题</a:t>
            </a:r>
            <a:r>
              <a:rPr lang="en-US" altLang="zh-CN" sz="2400" dirty="0" smtClean="0"/>
              <a:t>3.6</a:t>
            </a:r>
          </a:p>
          <a:p>
            <a:r>
              <a:rPr lang="zh-CN" altLang="en-US" sz="2000" dirty="0" smtClean="0"/>
              <a:t>达稳态时     均相同</a:t>
            </a:r>
            <a:endParaRPr lang="en-US" altLang="zh-CN" sz="2000" dirty="0"/>
          </a:p>
        </p:txBody>
      </p:sp>
      <p:graphicFrame>
        <p:nvGraphicFramePr>
          <p:cNvPr id="6" name="对象 5"/>
          <p:cNvGraphicFramePr>
            <a:graphicFrameLocks noChangeAspect="1"/>
          </p:cNvGraphicFramePr>
          <p:nvPr>
            <p:extLst>
              <p:ext uri="{D42A27DB-BD31-4B8C-83A1-F6EECF244321}">
                <p14:modId xmlns:p14="http://schemas.microsoft.com/office/powerpoint/2010/main" val="2431122115"/>
              </p:ext>
            </p:extLst>
          </p:nvPr>
        </p:nvGraphicFramePr>
        <p:xfrm>
          <a:off x="7164288" y="2882727"/>
          <a:ext cx="360040" cy="571828"/>
        </p:xfrm>
        <a:graphic>
          <a:graphicData uri="http://schemas.openxmlformats.org/presentationml/2006/ole">
            <mc:AlternateContent xmlns:mc="http://schemas.openxmlformats.org/markup-compatibility/2006">
              <mc:Choice xmlns:v="urn:schemas-microsoft-com:vml" Requires="v">
                <p:oleObj spid="_x0000_s15379" name="公式" r:id="rId6" imgW="215640" imgH="342720" progId="Equation.3">
                  <p:embed/>
                </p:oleObj>
              </mc:Choice>
              <mc:Fallback>
                <p:oleObj name="公式" r:id="rId6" imgW="215640" imgH="342720" progId="Equation.3">
                  <p:embed/>
                  <p:pic>
                    <p:nvPicPr>
                      <p:cNvPr id="0" name=""/>
                      <p:cNvPicPr/>
                      <p:nvPr/>
                    </p:nvPicPr>
                    <p:blipFill>
                      <a:blip r:embed="rId7"/>
                      <a:stretch>
                        <a:fillRect/>
                      </a:stretch>
                    </p:blipFill>
                    <p:spPr>
                      <a:xfrm>
                        <a:off x="7164288" y="2882727"/>
                        <a:ext cx="360040" cy="571828"/>
                      </a:xfrm>
                      <a:prstGeom prst="rect">
                        <a:avLst/>
                      </a:prstGeom>
                    </p:spPr>
                  </p:pic>
                </p:oleObj>
              </mc:Fallback>
            </mc:AlternateContent>
          </a:graphicData>
        </a:graphic>
      </p:graphicFrame>
      <p:sp>
        <p:nvSpPr>
          <p:cNvPr id="13" name="Rectangle 2"/>
          <p:cNvSpPr>
            <a:spLocks noGrp="1" noChangeArrowheads="1"/>
          </p:cNvSpPr>
          <p:nvPr>
            <p:ph type="title"/>
          </p:nvPr>
        </p:nvSpPr>
        <p:spPr>
          <a:xfrm>
            <a:off x="611560" y="3501008"/>
            <a:ext cx="7620000" cy="432048"/>
          </a:xfrm>
        </p:spPr>
        <p:txBody>
          <a:bodyPr/>
          <a:lstStyle/>
          <a:p>
            <a:pPr algn="l"/>
            <a:r>
              <a:rPr lang="zh-CN" altLang="en-US" sz="2000" b="1" dirty="0" smtClean="0">
                <a:solidFill>
                  <a:srgbClr val="993300"/>
                </a:solidFill>
                <a:latin typeface="SimHei" pitchFamily="2" charset="-122"/>
                <a:ea typeface="SimHei" pitchFamily="2" charset="-122"/>
              </a:rPr>
              <a:t>气体热传导</a:t>
            </a:r>
            <a:r>
              <a:rPr lang="zh-CN" altLang="en-US" sz="2000" b="1" dirty="0">
                <a:solidFill>
                  <a:srgbClr val="993300"/>
                </a:solidFill>
                <a:latin typeface="SimHei" pitchFamily="2" charset="-122"/>
                <a:ea typeface="SimHei" pitchFamily="2" charset="-122"/>
              </a:rPr>
              <a:t>的微观</a:t>
            </a:r>
            <a:r>
              <a:rPr lang="zh-CN" altLang="en-US" sz="2000" b="1" dirty="0" smtClean="0">
                <a:solidFill>
                  <a:srgbClr val="993300"/>
                </a:solidFill>
                <a:latin typeface="SimHei" pitchFamily="2" charset="-122"/>
                <a:ea typeface="SimHei" pitchFamily="2" charset="-122"/>
              </a:rPr>
              <a:t>机理：</a:t>
            </a:r>
            <a:r>
              <a:rPr lang="en-US" altLang="zh-CN" sz="2800" b="1" dirty="0">
                <a:solidFill>
                  <a:srgbClr val="993300"/>
                </a:solidFill>
                <a:latin typeface="SimHei" pitchFamily="2" charset="-122"/>
                <a:ea typeface="SimHei" pitchFamily="2" charset="-122"/>
              </a:rPr>
              <a:t/>
            </a:r>
            <a:br>
              <a:rPr lang="en-US" altLang="zh-CN" sz="2800" b="1" dirty="0">
                <a:solidFill>
                  <a:srgbClr val="993300"/>
                </a:solidFill>
                <a:latin typeface="SimHei" pitchFamily="2" charset="-122"/>
                <a:ea typeface="SimHei" pitchFamily="2" charset="-122"/>
              </a:rPr>
            </a:br>
            <a:r>
              <a:rPr lang="zh-CN" altLang="en-US" sz="2800" b="1" dirty="0">
                <a:latin typeface="SimHei" pitchFamily="2" charset="-122"/>
                <a:ea typeface="SimHei" pitchFamily="2" charset="-122"/>
              </a:rPr>
              <a:t/>
            </a:r>
            <a:br>
              <a:rPr lang="zh-CN" altLang="en-US" sz="2800" b="1" dirty="0">
                <a:latin typeface="SimHei" pitchFamily="2" charset="-122"/>
                <a:ea typeface="SimHei" pitchFamily="2" charset="-122"/>
              </a:rPr>
            </a:br>
            <a:endParaRPr lang="zh-CN" altLang="en-US" sz="2800" b="1" dirty="0">
              <a:solidFill>
                <a:srgbClr val="993300"/>
              </a:solidFill>
              <a:latin typeface="SimHei" pitchFamily="2" charset="-122"/>
              <a:ea typeface="SimHei" pitchFamily="2" charset="-122"/>
            </a:endParaRPr>
          </a:p>
        </p:txBody>
      </p:sp>
      <p:sp>
        <p:nvSpPr>
          <p:cNvPr id="14" name="矩形 13"/>
          <p:cNvSpPr/>
          <p:nvPr/>
        </p:nvSpPr>
        <p:spPr>
          <a:xfrm>
            <a:off x="578614" y="3933056"/>
            <a:ext cx="8064896" cy="1077218"/>
          </a:xfrm>
          <a:prstGeom prst="rect">
            <a:avLst/>
          </a:prstGeom>
        </p:spPr>
        <p:txBody>
          <a:bodyPr wrap="square">
            <a:spAutoFit/>
          </a:bodyPr>
          <a:lstStyle/>
          <a:p>
            <a:pPr marL="187325" indent="-187325"/>
            <a:r>
              <a:rPr lang="zh-CN" altLang="en-US" b="1" dirty="0">
                <a:latin typeface="SimHei" pitchFamily="2" charset="-122"/>
                <a:ea typeface="SimHei" pitchFamily="2" charset="-122"/>
              </a:rPr>
              <a:t>热传导是由于分子热运动强弱程度（即温度）不同所产生的能量传递。当存在温度梯度时，做杂乱无章运动的气体分子，在空间交换分子对的同时</a:t>
            </a:r>
            <a:r>
              <a:rPr lang="zh-CN" altLang="en-US" b="1" dirty="0" smtClean="0">
                <a:latin typeface="SimHei" pitchFamily="2" charset="-122"/>
                <a:ea typeface="SimHei" pitchFamily="2" charset="-122"/>
              </a:rPr>
              <a:t>交换了具有</a:t>
            </a:r>
            <a:r>
              <a:rPr lang="zh-CN" altLang="en-US" b="1" dirty="0">
                <a:latin typeface="SimHei" pitchFamily="2" charset="-122"/>
                <a:ea typeface="SimHei" pitchFamily="2" charset="-122"/>
              </a:rPr>
              <a:t>不同热运动平均能量的分子，因而发生能量的迁移</a:t>
            </a:r>
            <a:r>
              <a:rPr lang="zh-CN" altLang="en-US" sz="2800" b="1" dirty="0">
                <a:latin typeface="SimHei" pitchFamily="2" charset="-122"/>
                <a:ea typeface="SimHei" pitchFamily="2" charset="-122"/>
              </a:rPr>
              <a:t>。</a:t>
            </a:r>
            <a:endParaRPr lang="zh-CN" altLang="en-US" sz="2000" b="1" dirty="0">
              <a:latin typeface="黑体" pitchFamily="2" charset="-122"/>
              <a:ea typeface="黑体"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07558403"/>
              </p:ext>
            </p:extLst>
          </p:nvPr>
        </p:nvGraphicFramePr>
        <p:xfrm>
          <a:off x="847392" y="5041551"/>
          <a:ext cx="5381625" cy="752475"/>
        </p:xfrm>
        <a:graphic>
          <a:graphicData uri="http://schemas.openxmlformats.org/presentationml/2006/ole">
            <mc:AlternateContent xmlns:mc="http://schemas.openxmlformats.org/markup-compatibility/2006">
              <mc:Choice xmlns:v="urn:schemas-microsoft-com:vml" Requires="v">
                <p:oleObj spid="_x0000_s15380" name="公式" r:id="rId8" imgW="2311400" imgH="393700" progId="Equation.3">
                  <p:embed/>
                </p:oleObj>
              </mc:Choice>
              <mc:Fallback>
                <p:oleObj name="公式" r:id="rId8" imgW="2311400" imgH="3937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392" y="5041551"/>
                        <a:ext cx="5381625" cy="7524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9"/>
          <p:cNvSpPr txBox="1">
            <a:spLocks noChangeArrowheads="1"/>
          </p:cNvSpPr>
          <p:nvPr/>
        </p:nvSpPr>
        <p:spPr bwMode="auto">
          <a:xfrm>
            <a:off x="594288" y="5877272"/>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ea typeface="SimHei" pitchFamily="2" charset="-122"/>
              </a:rPr>
              <a:t>其中</a:t>
            </a:r>
          </a:p>
        </p:txBody>
      </p:sp>
      <p:graphicFrame>
        <p:nvGraphicFramePr>
          <p:cNvPr id="15" name="对象 14"/>
          <p:cNvGraphicFramePr>
            <a:graphicFrameLocks noChangeAspect="1"/>
          </p:cNvGraphicFramePr>
          <p:nvPr>
            <p:extLst>
              <p:ext uri="{D42A27DB-BD31-4B8C-83A1-F6EECF244321}">
                <p14:modId xmlns:p14="http://schemas.microsoft.com/office/powerpoint/2010/main" val="2155506912"/>
              </p:ext>
            </p:extLst>
          </p:nvPr>
        </p:nvGraphicFramePr>
        <p:xfrm>
          <a:off x="1965888" y="5949280"/>
          <a:ext cx="4343400" cy="425450"/>
        </p:xfrm>
        <a:graphic>
          <a:graphicData uri="http://schemas.openxmlformats.org/presentationml/2006/ole">
            <mc:AlternateContent xmlns:mc="http://schemas.openxmlformats.org/markup-compatibility/2006">
              <mc:Choice xmlns:v="urn:schemas-microsoft-com:vml" Requires="v">
                <p:oleObj spid="_x0000_s15381" name="公式" r:id="rId10" imgW="1307532" imgH="215806" progId="Equation.3">
                  <p:embed/>
                </p:oleObj>
              </mc:Choice>
              <mc:Fallback>
                <p:oleObj name="公式" r:id="rId10" imgW="1307532" imgH="215806"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5888" y="5949280"/>
                        <a:ext cx="4343400" cy="4254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6381219" y="5415607"/>
            <a:ext cx="2592288" cy="461665"/>
          </a:xfrm>
          <a:prstGeom prst="rect">
            <a:avLst/>
          </a:prstGeom>
        </p:spPr>
        <p:txBody>
          <a:bodyPr wrap="square">
            <a:spAutoFit/>
          </a:bodyPr>
          <a:lstStyle/>
          <a:p>
            <a:r>
              <a:rPr lang="zh-CN" altLang="en-US" sz="2400" dirty="0" smtClean="0"/>
              <a:t>例题</a:t>
            </a:r>
            <a:r>
              <a:rPr lang="en-US" altLang="zh-CN" sz="2400" dirty="0" smtClean="0"/>
              <a:t>3.5</a:t>
            </a:r>
          </a:p>
        </p:txBody>
      </p:sp>
    </p:spTree>
    <p:extLst>
      <p:ext uri="{BB962C8B-B14F-4D97-AF65-F5344CB8AC3E}">
        <p14:creationId xmlns:p14="http://schemas.microsoft.com/office/powerpoint/2010/main" val="313868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62103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395536" y="2175869"/>
            <a:ext cx="3249166" cy="432048"/>
          </a:xfrm>
        </p:spPr>
        <p:txBody>
          <a:bodyPr/>
          <a:lstStyle/>
          <a:p>
            <a:pPr algn="l"/>
            <a:r>
              <a:rPr lang="zh-CN" altLang="en-US" sz="2000" dirty="0" smtClean="0">
                <a:solidFill>
                  <a:srgbClr val="993300"/>
                </a:solidFill>
                <a:latin typeface="SimHei" pitchFamily="2" charset="-122"/>
                <a:ea typeface="SimHei" pitchFamily="2" charset="-122"/>
              </a:rPr>
              <a:t>（</a:t>
            </a:r>
            <a:r>
              <a:rPr lang="en-US" altLang="zh-CN" sz="2000" dirty="0" smtClean="0">
                <a:solidFill>
                  <a:srgbClr val="993300"/>
                </a:solidFill>
                <a:latin typeface="SimHei" pitchFamily="2" charset="-122"/>
                <a:ea typeface="SimHei" pitchFamily="2" charset="-122"/>
              </a:rPr>
              <a:t>1</a:t>
            </a:r>
            <a:r>
              <a:rPr lang="zh-CN" altLang="en-US" sz="2000" dirty="0" smtClean="0">
                <a:solidFill>
                  <a:srgbClr val="993300"/>
                </a:solidFill>
                <a:latin typeface="SimHei" pitchFamily="2" charset="-122"/>
                <a:ea typeface="SimHei" pitchFamily="2" charset="-122"/>
              </a:rPr>
              <a:t>）碰撞（散射）截面</a:t>
            </a:r>
            <a:r>
              <a:rPr lang="zh-CN" altLang="en-US" sz="2000" b="1" dirty="0" smtClean="0">
                <a:solidFill>
                  <a:srgbClr val="993300"/>
                </a:solidFill>
                <a:latin typeface="SimHei" pitchFamily="2" charset="-122"/>
                <a:ea typeface="SimHei" pitchFamily="2" charset="-122"/>
              </a:rPr>
              <a:t>：</a:t>
            </a:r>
            <a:r>
              <a:rPr lang="en-US" altLang="zh-CN" sz="2800" b="1" dirty="0">
                <a:solidFill>
                  <a:srgbClr val="993300"/>
                </a:solidFill>
                <a:latin typeface="SimHei" pitchFamily="2" charset="-122"/>
                <a:ea typeface="SimHei" pitchFamily="2" charset="-122"/>
              </a:rPr>
              <a:t/>
            </a:r>
            <a:br>
              <a:rPr lang="en-US" altLang="zh-CN" sz="2800" b="1" dirty="0">
                <a:solidFill>
                  <a:srgbClr val="993300"/>
                </a:solidFill>
                <a:latin typeface="SimHei" pitchFamily="2" charset="-122"/>
                <a:ea typeface="SimHei" pitchFamily="2" charset="-122"/>
              </a:rPr>
            </a:br>
            <a:r>
              <a:rPr lang="zh-CN" altLang="en-US" sz="2800" b="1" dirty="0">
                <a:latin typeface="SimHei" pitchFamily="2" charset="-122"/>
                <a:ea typeface="SimHei" pitchFamily="2" charset="-122"/>
              </a:rPr>
              <a:t/>
            </a:r>
            <a:br>
              <a:rPr lang="zh-CN" altLang="en-US" sz="2800" b="1" dirty="0">
                <a:latin typeface="SimHei" pitchFamily="2" charset="-122"/>
                <a:ea typeface="SimHei" pitchFamily="2" charset="-122"/>
              </a:rPr>
            </a:br>
            <a:endParaRPr lang="zh-CN" altLang="en-US" sz="2800" b="1" dirty="0">
              <a:solidFill>
                <a:srgbClr val="993300"/>
              </a:solidFill>
              <a:latin typeface="SimHei" pitchFamily="2" charset="-122"/>
              <a:ea typeface="SimHei" pitchFamily="2" charset="-122"/>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01" y="2636912"/>
            <a:ext cx="73247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394" y="2250159"/>
            <a:ext cx="24574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61048"/>
            <a:ext cx="33623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401" y="4165848"/>
            <a:ext cx="53435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8315" y="4174640"/>
            <a:ext cx="9239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5489" y="4509120"/>
            <a:ext cx="44005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45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6" name="Rectangle 2"/>
          <p:cNvSpPr>
            <a:spLocks noGrp="1" noChangeArrowheads="1"/>
          </p:cNvSpPr>
          <p:nvPr>
            <p:ph type="title"/>
          </p:nvPr>
        </p:nvSpPr>
        <p:spPr>
          <a:xfrm>
            <a:off x="323528" y="1196752"/>
            <a:ext cx="3888432" cy="432048"/>
          </a:xfrm>
        </p:spPr>
        <p:txBody>
          <a:bodyPr/>
          <a:lstStyle/>
          <a:p>
            <a:pPr algn="l"/>
            <a:r>
              <a:rPr lang="zh-CN" altLang="en-US" sz="2000" dirty="0" smtClean="0">
                <a:solidFill>
                  <a:srgbClr val="993300"/>
                </a:solidFill>
                <a:latin typeface="SimHei" pitchFamily="2" charset="-122"/>
                <a:ea typeface="SimHei" pitchFamily="2" charset="-122"/>
              </a:rPr>
              <a:t>（</a:t>
            </a:r>
            <a:r>
              <a:rPr lang="en-US" altLang="zh-CN" sz="2000" dirty="0">
                <a:solidFill>
                  <a:srgbClr val="993300"/>
                </a:solidFill>
                <a:latin typeface="SimHei" pitchFamily="2" charset="-122"/>
                <a:ea typeface="SimHei" pitchFamily="2" charset="-122"/>
              </a:rPr>
              <a:t>2</a:t>
            </a:r>
            <a:r>
              <a:rPr lang="zh-CN" altLang="en-US" sz="2000" dirty="0" smtClean="0">
                <a:solidFill>
                  <a:srgbClr val="993300"/>
                </a:solidFill>
                <a:latin typeface="SimHei" pitchFamily="2" charset="-122"/>
                <a:ea typeface="SimHei" pitchFamily="2" charset="-122"/>
              </a:rPr>
              <a:t>）气体分子平均碰撞频率</a:t>
            </a:r>
            <a:r>
              <a:rPr lang="zh-CN" altLang="en-US" sz="2000" b="1" dirty="0" smtClean="0">
                <a:solidFill>
                  <a:srgbClr val="993300"/>
                </a:solidFill>
                <a:latin typeface="SimHei" pitchFamily="2" charset="-122"/>
                <a:ea typeface="SimHei" pitchFamily="2" charset="-122"/>
              </a:rPr>
              <a:t>：</a:t>
            </a:r>
            <a:r>
              <a:rPr lang="en-US" altLang="zh-CN" sz="2800" b="1" dirty="0">
                <a:solidFill>
                  <a:srgbClr val="993300"/>
                </a:solidFill>
                <a:latin typeface="SimHei" pitchFamily="2" charset="-122"/>
                <a:ea typeface="SimHei" pitchFamily="2" charset="-122"/>
              </a:rPr>
              <a:t/>
            </a:r>
            <a:br>
              <a:rPr lang="en-US" altLang="zh-CN" sz="2800" b="1" dirty="0">
                <a:solidFill>
                  <a:srgbClr val="993300"/>
                </a:solidFill>
                <a:latin typeface="SimHei" pitchFamily="2" charset="-122"/>
                <a:ea typeface="SimHei" pitchFamily="2" charset="-122"/>
              </a:rPr>
            </a:br>
            <a:r>
              <a:rPr lang="zh-CN" altLang="en-US" sz="2800" b="1" dirty="0">
                <a:latin typeface="SimHei" pitchFamily="2" charset="-122"/>
                <a:ea typeface="SimHei" pitchFamily="2" charset="-122"/>
              </a:rPr>
              <a:t/>
            </a:r>
            <a:br>
              <a:rPr lang="zh-CN" altLang="en-US" sz="2800" b="1" dirty="0">
                <a:latin typeface="SimHei" pitchFamily="2" charset="-122"/>
                <a:ea typeface="SimHei" pitchFamily="2" charset="-122"/>
              </a:rPr>
            </a:br>
            <a:endParaRPr lang="zh-CN" altLang="en-US" sz="2800" b="1" dirty="0">
              <a:solidFill>
                <a:srgbClr val="993300"/>
              </a:solidFill>
              <a:latin typeface="SimHei" pitchFamily="2" charset="-122"/>
              <a:ea typeface="SimHei" pitchFamily="2"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840" y="1700808"/>
            <a:ext cx="34671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949" y="2948861"/>
            <a:ext cx="20859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628" y="3298188"/>
            <a:ext cx="34671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923494"/>
            <a:ext cx="20478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589" y="2969654"/>
            <a:ext cx="33242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2420888"/>
            <a:ext cx="1872208" cy="393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2"/>
          <p:cNvSpPr txBox="1">
            <a:spLocks noChangeArrowheads="1"/>
          </p:cNvSpPr>
          <p:nvPr/>
        </p:nvSpPr>
        <p:spPr>
          <a:xfrm>
            <a:off x="323528" y="2420888"/>
            <a:ext cx="3888432"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latin typeface="SimHei" pitchFamily="2" charset="-122"/>
                <a:ea typeface="SimHei" pitchFamily="2" charset="-122"/>
              </a:rPr>
              <a:t>不同分子时</a:t>
            </a:r>
            <a:r>
              <a:rPr lang="zh-CN" altLang="en-US" sz="1800" b="1" dirty="0" smtClean="0">
                <a:solidFill>
                  <a:srgbClr val="993300"/>
                </a:solidFill>
                <a:latin typeface="SimHei" pitchFamily="2" charset="-122"/>
                <a:ea typeface="SimHei" pitchFamily="2" charset="-122"/>
              </a:rPr>
              <a:t>：</a:t>
            </a:r>
            <a:r>
              <a:rPr lang="en-US" altLang="zh-CN" sz="2800" b="1" dirty="0" smtClean="0">
                <a:solidFill>
                  <a:srgbClr val="993300"/>
                </a:solidFill>
                <a:latin typeface="SimHei" pitchFamily="2" charset="-122"/>
                <a:ea typeface="SimHei" pitchFamily="2" charset="-122"/>
              </a:rPr>
              <a:t/>
            </a:r>
            <a:br>
              <a:rPr lang="en-US" altLang="zh-CN" sz="2800" b="1" dirty="0" smtClean="0">
                <a:solidFill>
                  <a:srgbClr val="993300"/>
                </a:solidFill>
                <a:latin typeface="SimHei" pitchFamily="2" charset="-122"/>
                <a:ea typeface="SimHei" pitchFamily="2" charset="-122"/>
              </a:rPr>
            </a:br>
            <a:r>
              <a:rPr lang="zh-CN" altLang="en-US" sz="2800" b="1" dirty="0" smtClean="0">
                <a:latin typeface="SimHei" pitchFamily="2" charset="-122"/>
                <a:ea typeface="SimHei" pitchFamily="2" charset="-122"/>
              </a:rPr>
              <a:t/>
            </a:r>
            <a:br>
              <a:rPr lang="zh-CN" altLang="en-US" sz="2800" b="1" dirty="0" smtClean="0">
                <a:latin typeface="SimHei" pitchFamily="2" charset="-122"/>
                <a:ea typeface="SimHei" pitchFamily="2" charset="-122"/>
              </a:rPr>
            </a:br>
            <a:endParaRPr lang="zh-CN" altLang="en-US" sz="2800" b="1" dirty="0">
              <a:solidFill>
                <a:srgbClr val="993300"/>
              </a:solidFill>
              <a:latin typeface="SimHei" pitchFamily="2" charset="-122"/>
              <a:ea typeface="SimHei" pitchFamily="2" charset="-122"/>
            </a:endParaRPr>
          </a:p>
        </p:txBody>
      </p:sp>
      <p:pic>
        <p:nvPicPr>
          <p:cNvPr id="1741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4077072"/>
            <a:ext cx="738187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0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6" name="Rectangle 2"/>
          <p:cNvSpPr>
            <a:spLocks noGrp="1" noChangeArrowheads="1"/>
          </p:cNvSpPr>
          <p:nvPr>
            <p:ph type="title"/>
          </p:nvPr>
        </p:nvSpPr>
        <p:spPr>
          <a:xfrm>
            <a:off x="323528" y="1196752"/>
            <a:ext cx="3888432" cy="432048"/>
          </a:xfrm>
        </p:spPr>
        <p:txBody>
          <a:bodyPr/>
          <a:lstStyle/>
          <a:p>
            <a:pPr algn="l"/>
            <a:r>
              <a:rPr lang="zh-CN" altLang="en-US" sz="2000" dirty="0" smtClean="0">
                <a:solidFill>
                  <a:srgbClr val="993300"/>
                </a:solidFill>
                <a:latin typeface="SimHei" pitchFamily="2" charset="-122"/>
                <a:ea typeface="SimHei" pitchFamily="2" charset="-122"/>
              </a:rPr>
              <a:t>（</a:t>
            </a:r>
            <a:r>
              <a:rPr lang="en-US" altLang="zh-CN" sz="2000" dirty="0" smtClean="0">
                <a:solidFill>
                  <a:srgbClr val="993300"/>
                </a:solidFill>
                <a:latin typeface="SimHei" pitchFamily="2" charset="-122"/>
                <a:ea typeface="SimHei" pitchFamily="2" charset="-122"/>
              </a:rPr>
              <a:t>3</a:t>
            </a:r>
            <a:r>
              <a:rPr lang="zh-CN" altLang="en-US" sz="2000" dirty="0" smtClean="0">
                <a:solidFill>
                  <a:srgbClr val="993300"/>
                </a:solidFill>
                <a:latin typeface="SimHei" pitchFamily="2" charset="-122"/>
                <a:ea typeface="SimHei" pitchFamily="2" charset="-122"/>
              </a:rPr>
              <a:t>）气体分子平均自由程</a:t>
            </a:r>
            <a:r>
              <a:rPr lang="zh-CN" altLang="en-US" sz="2000" b="1" dirty="0" smtClean="0">
                <a:solidFill>
                  <a:srgbClr val="993300"/>
                </a:solidFill>
                <a:latin typeface="SimHei" pitchFamily="2" charset="-122"/>
                <a:ea typeface="SimHei" pitchFamily="2" charset="-122"/>
              </a:rPr>
              <a:t>：</a:t>
            </a:r>
            <a:r>
              <a:rPr lang="en-US" altLang="zh-CN" sz="2800" b="1" dirty="0">
                <a:solidFill>
                  <a:srgbClr val="993300"/>
                </a:solidFill>
                <a:latin typeface="SimHei" pitchFamily="2" charset="-122"/>
                <a:ea typeface="SimHei" pitchFamily="2" charset="-122"/>
              </a:rPr>
              <a:t/>
            </a:r>
            <a:br>
              <a:rPr lang="en-US" altLang="zh-CN" sz="2800" b="1" dirty="0">
                <a:solidFill>
                  <a:srgbClr val="993300"/>
                </a:solidFill>
                <a:latin typeface="SimHei" pitchFamily="2" charset="-122"/>
                <a:ea typeface="SimHei" pitchFamily="2" charset="-122"/>
              </a:rPr>
            </a:br>
            <a:r>
              <a:rPr lang="zh-CN" altLang="en-US" sz="2800" b="1" dirty="0">
                <a:latin typeface="SimHei" pitchFamily="2" charset="-122"/>
                <a:ea typeface="SimHei" pitchFamily="2" charset="-122"/>
              </a:rPr>
              <a:t/>
            </a:r>
            <a:br>
              <a:rPr lang="zh-CN" altLang="en-US" sz="2800" b="1" dirty="0">
                <a:latin typeface="SimHei" pitchFamily="2" charset="-122"/>
                <a:ea typeface="SimHei" pitchFamily="2" charset="-122"/>
              </a:rPr>
            </a:br>
            <a:endParaRPr lang="zh-CN" altLang="en-US" sz="2800" b="1" dirty="0">
              <a:solidFill>
                <a:srgbClr val="993300"/>
              </a:solidFill>
              <a:latin typeface="SimHei" pitchFamily="2" charset="-122"/>
              <a:ea typeface="SimHei" pitchFamily="2"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628800"/>
            <a:ext cx="35052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323528" y="2420888"/>
            <a:ext cx="1944216"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latin typeface="SimHei" pitchFamily="2" charset="-122"/>
                <a:ea typeface="SimHei" pitchFamily="2" charset="-122"/>
              </a:rPr>
              <a:t>不同分子时</a:t>
            </a:r>
            <a:r>
              <a:rPr lang="zh-CN" altLang="en-US" sz="1800" b="1" dirty="0" smtClean="0">
                <a:solidFill>
                  <a:srgbClr val="993300"/>
                </a:solidFill>
                <a:latin typeface="SimHei" pitchFamily="2" charset="-122"/>
                <a:ea typeface="SimHei" pitchFamily="2" charset="-122"/>
              </a:rPr>
              <a:t>：</a:t>
            </a:r>
            <a:r>
              <a:rPr lang="en-US" altLang="zh-CN" sz="2800" b="1" dirty="0" smtClean="0">
                <a:solidFill>
                  <a:srgbClr val="993300"/>
                </a:solidFill>
                <a:latin typeface="SimHei" pitchFamily="2" charset="-122"/>
                <a:ea typeface="SimHei" pitchFamily="2" charset="-122"/>
              </a:rPr>
              <a:t/>
            </a:r>
            <a:br>
              <a:rPr lang="en-US" altLang="zh-CN" sz="2800" b="1" dirty="0" smtClean="0">
                <a:solidFill>
                  <a:srgbClr val="993300"/>
                </a:solidFill>
                <a:latin typeface="SimHei" pitchFamily="2" charset="-122"/>
                <a:ea typeface="SimHei" pitchFamily="2" charset="-122"/>
              </a:rPr>
            </a:br>
            <a:r>
              <a:rPr lang="zh-CN" altLang="en-US" sz="2800" b="1" dirty="0" smtClean="0">
                <a:latin typeface="SimHei" pitchFamily="2" charset="-122"/>
                <a:ea typeface="SimHei" pitchFamily="2" charset="-122"/>
              </a:rPr>
              <a:t/>
            </a:r>
            <a:br>
              <a:rPr lang="zh-CN" altLang="en-US" sz="2800" b="1" dirty="0" smtClean="0">
                <a:latin typeface="SimHei" pitchFamily="2" charset="-122"/>
                <a:ea typeface="SimHei" pitchFamily="2" charset="-122"/>
              </a:rPr>
            </a:br>
            <a:endParaRPr lang="zh-CN" altLang="en-US" sz="2800" b="1" dirty="0">
              <a:solidFill>
                <a:srgbClr val="993300"/>
              </a:solidFill>
              <a:latin typeface="SimHei" pitchFamily="2" charset="-122"/>
              <a:ea typeface="SimHei" pitchFamily="2"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373587"/>
            <a:ext cx="34671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092" y="3140968"/>
            <a:ext cx="73533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96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30C47B-3752-4014-AFEB-78A950F0A692}" type="datetime1">
              <a:rPr lang="zh-CN" altLang="en-US" smtClean="0"/>
              <a:pPr/>
              <a:t>2015/6/28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68760"/>
            <a:ext cx="25717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628800"/>
            <a:ext cx="75342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txBox="1">
            <a:spLocks noChangeArrowheads="1"/>
          </p:cNvSpPr>
          <p:nvPr/>
        </p:nvSpPr>
        <p:spPr>
          <a:xfrm>
            <a:off x="467544" y="2348880"/>
            <a:ext cx="76200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CN" sz="2000" b="1" i="1" dirty="0" smtClean="0">
                <a:latin typeface="+mn-ea"/>
              </a:rPr>
              <a:t> </a:t>
            </a:r>
            <a:r>
              <a:rPr lang="zh-CN" altLang="en-US" sz="2000" i="1" dirty="0" smtClean="0">
                <a:solidFill>
                  <a:srgbClr val="FF0000"/>
                </a:solidFill>
                <a:latin typeface="+mn-ea"/>
              </a:rPr>
              <a:t>气体黏性系数的讨论</a:t>
            </a:r>
            <a:r>
              <a:rPr lang="zh-CN" altLang="en-US" sz="2000" dirty="0" smtClean="0">
                <a:solidFill>
                  <a:srgbClr val="FF0000"/>
                </a:solidFill>
                <a:latin typeface="+mn-ea"/>
              </a:rPr>
              <a:t>：</a:t>
            </a:r>
            <a:r>
              <a:rPr lang="en-US" altLang="zh-CN" sz="2000" dirty="0" smtClean="0">
                <a:solidFill>
                  <a:srgbClr val="FF0000"/>
                </a:solidFill>
                <a:latin typeface="+mn-ea"/>
              </a:rPr>
              <a:t> </a:t>
            </a:r>
          </a:p>
          <a:p>
            <a:pPr algn="just">
              <a:buFontTx/>
              <a:buNone/>
            </a:pPr>
            <a:r>
              <a:rPr lang="zh-CN" altLang="en-US" sz="2000" b="1" dirty="0" smtClean="0">
                <a:solidFill>
                  <a:srgbClr val="993300"/>
                </a:solidFill>
                <a:latin typeface="+mn-ea"/>
              </a:rPr>
              <a:t>（</a:t>
            </a:r>
            <a:r>
              <a:rPr lang="en-US" altLang="zh-CN" sz="2000" b="1" dirty="0" smtClean="0">
                <a:solidFill>
                  <a:srgbClr val="993300"/>
                </a:solidFill>
                <a:latin typeface="+mn-ea"/>
              </a:rPr>
              <a:t>1</a:t>
            </a:r>
            <a:r>
              <a:rPr lang="zh-CN" altLang="en-US" sz="2000" b="1" dirty="0" smtClean="0">
                <a:solidFill>
                  <a:srgbClr val="993300"/>
                </a:solidFill>
                <a:latin typeface="+mn-ea"/>
              </a:rPr>
              <a:t>）</a:t>
            </a:r>
            <a:r>
              <a:rPr lang="zh-CN" altLang="en-US" sz="2000" b="1" i="1" dirty="0" smtClean="0">
                <a:solidFill>
                  <a:srgbClr val="993300"/>
                </a:solidFill>
                <a:latin typeface="+mn-ea"/>
                <a:sym typeface="Symbol" pitchFamily="18" charset="2"/>
              </a:rPr>
              <a:t></a:t>
            </a:r>
            <a:r>
              <a:rPr lang="zh-CN" altLang="en-US" sz="2000" b="1" i="1" dirty="0" smtClean="0">
                <a:solidFill>
                  <a:srgbClr val="993300"/>
                </a:solidFill>
                <a:latin typeface="+mn-ea"/>
              </a:rPr>
              <a:t> </a:t>
            </a:r>
            <a:r>
              <a:rPr lang="zh-CN" altLang="en-US" sz="2000" b="1" dirty="0" smtClean="0">
                <a:solidFill>
                  <a:srgbClr val="993300"/>
                </a:solidFill>
                <a:latin typeface="+mn-ea"/>
              </a:rPr>
              <a:t>与 </a:t>
            </a:r>
            <a:r>
              <a:rPr lang="en-US" altLang="zh-CN" sz="2000" b="1" i="1" dirty="0" smtClean="0">
                <a:solidFill>
                  <a:srgbClr val="993300"/>
                </a:solidFill>
                <a:latin typeface="+mn-ea"/>
              </a:rPr>
              <a:t>n </a:t>
            </a:r>
            <a:r>
              <a:rPr lang="zh-CN" altLang="en-US" sz="2000" b="1" dirty="0" smtClean="0">
                <a:solidFill>
                  <a:srgbClr val="993300"/>
                </a:solidFill>
                <a:latin typeface="+mn-ea"/>
              </a:rPr>
              <a:t>无关。</a:t>
            </a:r>
            <a:endParaRPr lang="zh-CN" altLang="en-US" sz="2000" b="1" dirty="0">
              <a:solidFill>
                <a:srgbClr val="CC0000"/>
              </a:solidFill>
              <a:latin typeface="+mn-ea"/>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250133532"/>
              </p:ext>
            </p:extLst>
          </p:nvPr>
        </p:nvGraphicFramePr>
        <p:xfrm>
          <a:off x="1331640" y="3284984"/>
          <a:ext cx="2362200" cy="557213"/>
        </p:xfrm>
        <a:graphic>
          <a:graphicData uri="http://schemas.openxmlformats.org/presentationml/2006/ole">
            <mc:AlternateContent xmlns:mc="http://schemas.openxmlformats.org/markup-compatibility/2006">
              <mc:Choice xmlns:v="urn:schemas-microsoft-com:vml" Requires="v">
                <p:oleObj spid="_x0000_s19467" name="Equation" r:id="rId5" imgW="710891" imgH="241195" progId="Equation.3">
                  <p:embed/>
                </p:oleObj>
              </mc:Choice>
              <mc:Fallback>
                <p:oleObj name="Equation" r:id="rId5" imgW="710891"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284984"/>
                        <a:ext cx="2362200" cy="557213"/>
                      </a:xfrm>
                      <a:prstGeom prst="rect">
                        <a:avLst/>
                      </a:prstGeom>
                      <a:solidFill>
                        <a:srgbClr val="CCFFFF"/>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56845160"/>
              </p:ext>
            </p:extLst>
          </p:nvPr>
        </p:nvGraphicFramePr>
        <p:xfrm>
          <a:off x="5580112" y="2996952"/>
          <a:ext cx="2286000" cy="941388"/>
        </p:xfrm>
        <a:graphic>
          <a:graphicData uri="http://schemas.openxmlformats.org/presentationml/2006/ole">
            <mc:AlternateContent xmlns:mc="http://schemas.openxmlformats.org/markup-compatibility/2006">
              <mc:Choice xmlns:v="urn:schemas-microsoft-com:vml" Requires="v">
                <p:oleObj spid="_x0000_s19468" name="Equation" r:id="rId7" imgW="672808" imgH="444307" progId="Equation.3">
                  <p:embed/>
                </p:oleObj>
              </mc:Choice>
              <mc:Fallback>
                <p:oleObj name="Equation" r:id="rId7" imgW="672808" imgH="44430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2996952"/>
                        <a:ext cx="2286000" cy="9413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8"/>
          <p:cNvSpPr txBox="1">
            <a:spLocks noChangeArrowheads="1"/>
          </p:cNvSpPr>
          <p:nvPr/>
        </p:nvSpPr>
        <p:spPr bwMode="auto">
          <a:xfrm>
            <a:off x="500881" y="3947258"/>
            <a:ext cx="746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FontTx/>
              <a:buChar char="•"/>
            </a:pPr>
            <a:r>
              <a:rPr lang="en-US" altLang="zh-CN" b="1" dirty="0">
                <a:solidFill>
                  <a:srgbClr val="993300"/>
                </a:solidFill>
                <a:latin typeface="黑体" pitchFamily="2" charset="-122"/>
                <a:ea typeface="黑体" pitchFamily="2" charset="-122"/>
              </a:rPr>
              <a:t>(2) </a:t>
            </a:r>
            <a:r>
              <a:rPr lang="en-US" altLang="zh-CN" b="1" i="1" dirty="0">
                <a:solidFill>
                  <a:srgbClr val="993300"/>
                </a:solidFill>
                <a:latin typeface="黑体" pitchFamily="2" charset="-122"/>
                <a:ea typeface="黑体" pitchFamily="2" charset="-122"/>
                <a:sym typeface="Symbol" pitchFamily="18" charset="2"/>
              </a:rPr>
              <a:t></a:t>
            </a:r>
            <a:r>
              <a:rPr lang="en-US" altLang="zh-CN" b="1" dirty="0">
                <a:solidFill>
                  <a:srgbClr val="993300"/>
                </a:solidFill>
                <a:latin typeface="黑体" pitchFamily="2" charset="-122"/>
                <a:ea typeface="黑体" pitchFamily="2" charset="-122"/>
              </a:rPr>
              <a:t> </a:t>
            </a:r>
            <a:r>
              <a:rPr lang="zh-CN" altLang="en-US" b="1" dirty="0">
                <a:solidFill>
                  <a:srgbClr val="993300"/>
                </a:solidFill>
                <a:latin typeface="黑体" pitchFamily="2" charset="-122"/>
                <a:ea typeface="黑体" pitchFamily="2" charset="-122"/>
              </a:rPr>
              <a:t>仅是温度的函数</a:t>
            </a:r>
            <a:r>
              <a:rPr lang="zh-CN" altLang="en-US" b="1" dirty="0">
                <a:solidFill>
                  <a:srgbClr val="CC0000"/>
                </a:solidFill>
                <a:latin typeface="黑体" pitchFamily="2" charset="-122"/>
                <a:ea typeface="黑体" pitchFamily="2" charset="-122"/>
              </a:rPr>
              <a:t>。</a:t>
            </a:r>
            <a:r>
              <a:rPr lang="zh-CN" altLang="en-US" b="1" dirty="0">
                <a:latin typeface="黑体" pitchFamily="2" charset="-122"/>
                <a:ea typeface="黑体" pitchFamily="2" charset="-122"/>
              </a:rPr>
              <a:t>若认为气体分子是刚球</a:t>
            </a:r>
            <a:r>
              <a:rPr lang="en-US" altLang="zh-CN" b="1" dirty="0">
                <a:latin typeface="黑体" pitchFamily="2" charset="-122"/>
                <a:ea typeface="黑体" pitchFamily="2" charset="-122"/>
              </a:rPr>
              <a:t>,</a:t>
            </a:r>
            <a:r>
              <a:rPr lang="zh-CN" altLang="en-US" b="1" dirty="0">
                <a:latin typeface="黑体" pitchFamily="2" charset="-122"/>
                <a:ea typeface="黑体" pitchFamily="2" charset="-122"/>
              </a:rPr>
              <a:t>有效碰撞截面 </a:t>
            </a:r>
            <a:r>
              <a:rPr lang="zh-CN" altLang="en-US" sz="2800" b="1" i="1" dirty="0">
                <a:latin typeface="黑体" pitchFamily="2" charset="-122"/>
                <a:ea typeface="黑体" pitchFamily="2" charset="-122"/>
                <a:sym typeface="Symbol" pitchFamily="18" charset="2"/>
              </a:rPr>
              <a:t> </a:t>
            </a:r>
            <a:r>
              <a:rPr lang="en-US" altLang="zh-CN" sz="2800" b="1" dirty="0">
                <a:latin typeface="黑体" pitchFamily="2" charset="-122"/>
                <a:ea typeface="黑体" pitchFamily="2" charset="-122"/>
              </a:rPr>
              <a:t>= </a:t>
            </a:r>
            <a:r>
              <a:rPr lang="en-US" altLang="zh-CN" sz="2800" b="1" dirty="0">
                <a:latin typeface="黑体" pitchFamily="2" charset="-122"/>
                <a:ea typeface="黑体" pitchFamily="2" charset="-122"/>
                <a:sym typeface="Symbol" pitchFamily="18" charset="2"/>
              </a:rPr>
              <a:t></a:t>
            </a:r>
            <a:r>
              <a:rPr lang="en-US" altLang="zh-CN" sz="2800" b="1" i="1" dirty="0">
                <a:latin typeface="黑体" pitchFamily="2" charset="-122"/>
                <a:ea typeface="黑体" pitchFamily="2" charset="-122"/>
              </a:rPr>
              <a:t>d </a:t>
            </a:r>
            <a:r>
              <a:rPr lang="en-US" altLang="zh-CN" sz="2800" b="1" baseline="30000" dirty="0">
                <a:latin typeface="黑体" pitchFamily="2" charset="-122"/>
                <a:ea typeface="黑体" pitchFamily="2" charset="-122"/>
              </a:rPr>
              <a:t>2 </a:t>
            </a:r>
            <a:r>
              <a:rPr lang="zh-CN" altLang="en-US" b="1" dirty="0">
                <a:latin typeface="黑体" pitchFamily="2" charset="-122"/>
                <a:ea typeface="黑体" pitchFamily="2" charset="-122"/>
              </a:rPr>
              <a:t>为常量，则利用气体分子平均速率公式可得 </a:t>
            </a:r>
            <a:endParaRPr lang="zh-CN" altLang="en-US" sz="2000" dirty="0"/>
          </a:p>
        </p:txBody>
      </p:sp>
      <p:graphicFrame>
        <p:nvGraphicFramePr>
          <p:cNvPr id="7" name="对象 6"/>
          <p:cNvGraphicFramePr>
            <a:graphicFrameLocks noChangeAspect="1"/>
          </p:cNvGraphicFramePr>
          <p:nvPr>
            <p:extLst>
              <p:ext uri="{D42A27DB-BD31-4B8C-83A1-F6EECF244321}">
                <p14:modId xmlns:p14="http://schemas.microsoft.com/office/powerpoint/2010/main" val="1221567333"/>
              </p:ext>
            </p:extLst>
          </p:nvPr>
        </p:nvGraphicFramePr>
        <p:xfrm>
          <a:off x="3347864" y="5013176"/>
          <a:ext cx="2913062" cy="865188"/>
        </p:xfrm>
        <a:graphic>
          <a:graphicData uri="http://schemas.openxmlformats.org/presentationml/2006/ole">
            <mc:AlternateContent xmlns:mc="http://schemas.openxmlformats.org/markup-compatibility/2006">
              <mc:Choice xmlns:v="urn:schemas-microsoft-com:vml" Requires="v">
                <p:oleObj spid="_x0000_s19469" name="Equation" r:id="rId9" imgW="1574800" imgH="444500" progId="Equation.DSMT4">
                  <p:embed/>
                </p:oleObj>
              </mc:Choice>
              <mc:Fallback>
                <p:oleObj name="Equation" r:id="rId9" imgW="1574800" imgH="4445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864" y="5013176"/>
                        <a:ext cx="2913062" cy="8651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9"/>
          <p:cNvSpPr txBox="1">
            <a:spLocks noChangeArrowheads="1"/>
          </p:cNvSpPr>
          <p:nvPr/>
        </p:nvSpPr>
        <p:spPr bwMode="auto">
          <a:xfrm>
            <a:off x="827584" y="6172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993300"/>
                </a:solidFill>
                <a:latin typeface="黑体" pitchFamily="2" charset="-122"/>
                <a:ea typeface="黑体" pitchFamily="2" charset="-122"/>
              </a:rPr>
              <a:t>说明 </a:t>
            </a:r>
            <a:r>
              <a:rPr lang="zh-CN" altLang="en-US" b="1" i="1" dirty="0">
                <a:solidFill>
                  <a:srgbClr val="993300"/>
                </a:solidFill>
                <a:latin typeface="黑体" pitchFamily="2" charset="-122"/>
                <a:ea typeface="黑体" pitchFamily="2" charset="-122"/>
                <a:sym typeface="Symbol" pitchFamily="18" charset="2"/>
              </a:rPr>
              <a:t></a:t>
            </a:r>
            <a:r>
              <a:rPr lang="zh-CN" altLang="en-US" b="1" dirty="0">
                <a:solidFill>
                  <a:srgbClr val="993300"/>
                </a:solidFill>
                <a:latin typeface="黑体" pitchFamily="2" charset="-122"/>
                <a:ea typeface="黑体" pitchFamily="2" charset="-122"/>
              </a:rPr>
              <a:t> 与</a:t>
            </a:r>
            <a:r>
              <a:rPr lang="en-US" altLang="zh-CN" b="1" i="1" dirty="0">
                <a:solidFill>
                  <a:srgbClr val="993300"/>
                </a:solidFill>
                <a:latin typeface="黑体" pitchFamily="2" charset="-122"/>
                <a:ea typeface="黑体" pitchFamily="2" charset="-122"/>
              </a:rPr>
              <a:t>T </a:t>
            </a:r>
            <a:r>
              <a:rPr lang="en-US" altLang="zh-CN" b="1" baseline="30000" dirty="0">
                <a:solidFill>
                  <a:srgbClr val="993300"/>
                </a:solidFill>
                <a:latin typeface="黑体" pitchFamily="2" charset="-122"/>
                <a:ea typeface="黑体" pitchFamily="2" charset="-122"/>
              </a:rPr>
              <a:t>1/2 </a:t>
            </a:r>
            <a:r>
              <a:rPr lang="zh-CN" altLang="en-US" b="1" dirty="0">
                <a:solidFill>
                  <a:srgbClr val="993300"/>
                </a:solidFill>
                <a:latin typeface="黑体" pitchFamily="2" charset="-122"/>
                <a:ea typeface="黑体" pitchFamily="2" charset="-122"/>
              </a:rPr>
              <a:t>成正比。</a:t>
            </a:r>
          </a:p>
        </p:txBody>
      </p:sp>
    </p:spTree>
    <p:extLst>
      <p:ext uri="{BB962C8B-B14F-4D97-AF65-F5344CB8AC3E}">
        <p14:creationId xmlns:p14="http://schemas.microsoft.com/office/powerpoint/2010/main" val="699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2" grpId="0" autoUpdateAnimBg="0"/>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412" name="Object 4"/>
          <p:cNvGraphicFramePr>
            <a:graphicFrameLocks noChangeAspect="1"/>
          </p:cNvGraphicFramePr>
          <p:nvPr>
            <p:extLst>
              <p:ext uri="{D42A27DB-BD31-4B8C-83A1-F6EECF244321}">
                <p14:modId xmlns:p14="http://schemas.microsoft.com/office/powerpoint/2010/main" val="906387741"/>
              </p:ext>
            </p:extLst>
          </p:nvPr>
        </p:nvGraphicFramePr>
        <p:xfrm>
          <a:off x="3275856" y="1543600"/>
          <a:ext cx="2448272" cy="876858"/>
        </p:xfrm>
        <a:graphic>
          <a:graphicData uri="http://schemas.openxmlformats.org/presentationml/2006/ole">
            <mc:AlternateContent xmlns:mc="http://schemas.openxmlformats.org/markup-compatibility/2006">
              <mc:Choice xmlns:v="urn:schemas-microsoft-com:vml" Requires="v">
                <p:oleObj spid="_x0000_s20487" name="公式" r:id="rId3" imgW="1002960" imgH="431640" progId="Equation.3">
                  <p:embed/>
                </p:oleObj>
              </mc:Choice>
              <mc:Fallback>
                <p:oleObj name="公式" r:id="rId3" imgW="10029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543600"/>
                        <a:ext cx="2448272" cy="876858"/>
                      </a:xfrm>
                      <a:prstGeom prst="rect">
                        <a:avLst/>
                      </a:prstGeom>
                      <a:solidFill>
                        <a:srgbClr val="CCFFFF"/>
                      </a:solidFill>
                    </p:spPr>
                  </p:pic>
                </p:oleObj>
              </mc:Fallback>
            </mc:AlternateContent>
          </a:graphicData>
        </a:graphic>
      </p:graphicFrame>
      <p:sp>
        <p:nvSpPr>
          <p:cNvPr id="9" name="Text Box 5"/>
          <p:cNvSpPr txBox="1">
            <a:spLocks noChangeArrowheads="1"/>
          </p:cNvSpPr>
          <p:nvPr/>
        </p:nvSpPr>
        <p:spPr bwMode="auto">
          <a:xfrm>
            <a:off x="205662" y="1700808"/>
            <a:ext cx="27363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smtClean="0">
                <a:solidFill>
                  <a:srgbClr val="FF0000"/>
                </a:solidFill>
                <a:latin typeface="黑体" pitchFamily="2" charset="-122"/>
                <a:ea typeface="黑体" pitchFamily="2" charset="-122"/>
              </a:rPr>
              <a:t>理想气体的热导系数</a:t>
            </a:r>
            <a:endParaRPr lang="zh-CN" altLang="en-US" b="1" dirty="0">
              <a:solidFill>
                <a:srgbClr val="FF0000"/>
              </a:solidFill>
              <a:latin typeface="黑体" pitchFamily="2" charset="-122"/>
              <a:ea typeface="黑体" pitchFamily="2" charset="-122"/>
            </a:endParaRPr>
          </a:p>
        </p:txBody>
      </p:sp>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852936"/>
            <a:ext cx="76009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27584" y="4581128"/>
            <a:ext cx="7024886" cy="1121525"/>
          </a:xfrm>
          <a:prstGeom prst="rect">
            <a:avLst/>
          </a:prstGeom>
        </p:spPr>
        <p:txBody>
          <a:bodyPr wrap="square">
            <a:spAutoFit/>
          </a:bodyPr>
          <a:lstStyle/>
          <a:p>
            <a:pPr>
              <a:lnSpc>
                <a:spcPct val="130000"/>
              </a:lnSpc>
              <a:buFontTx/>
              <a:buNone/>
            </a:pPr>
            <a:r>
              <a:rPr lang="zh-CN" altLang="en-US" b="1" dirty="0">
                <a:latin typeface="黑体" pitchFamily="2" charset="-122"/>
                <a:ea typeface="黑体" pitchFamily="2" charset="-122"/>
              </a:rPr>
              <a:t>讨论的气体是既足够稀薄（分子间平均距离比分子大小大得多，这是理想气体特征</a:t>
            </a:r>
            <a:r>
              <a:rPr lang="zh-CN" altLang="en-US" b="1" dirty="0" smtClean="0">
                <a:latin typeface="黑体" pitchFamily="2" charset="-122"/>
                <a:ea typeface="黑体" pitchFamily="2" charset="-122"/>
              </a:rPr>
              <a:t>），但</a:t>
            </a:r>
            <a:r>
              <a:rPr lang="zh-CN" altLang="en-US" b="1" dirty="0">
                <a:latin typeface="黑体" pitchFamily="2" charset="-122"/>
                <a:ea typeface="黑体" pitchFamily="2" charset="-122"/>
              </a:rPr>
              <a:t>又不是太稀薄（它不是</a:t>
            </a:r>
            <a:r>
              <a:rPr lang="zh-CN" altLang="en-US" b="1" dirty="0">
                <a:latin typeface="Times New Roman"/>
                <a:ea typeface="黑体" pitchFamily="2" charset="-122"/>
              </a:rPr>
              <a:t>“</a:t>
            </a:r>
            <a:r>
              <a:rPr lang="zh-CN" altLang="en-US" b="1" dirty="0">
                <a:latin typeface="黑体" pitchFamily="2" charset="-122"/>
                <a:ea typeface="黑体" pitchFamily="2" charset="-122"/>
              </a:rPr>
              <a:t>真空</a:t>
            </a:r>
            <a:r>
              <a:rPr lang="zh-CN" altLang="en-US" b="1" dirty="0">
                <a:latin typeface="Times New Roman"/>
                <a:ea typeface="黑体" pitchFamily="2" charset="-122"/>
              </a:rPr>
              <a:t>”</a:t>
            </a:r>
            <a:r>
              <a:rPr lang="zh-CN" altLang="en-US" b="1" dirty="0">
                <a:latin typeface="黑体" pitchFamily="2" charset="-122"/>
                <a:ea typeface="黑体" pitchFamily="2" charset="-122"/>
              </a:rPr>
              <a:t>状态下的气体）。</a:t>
            </a:r>
            <a:endParaRPr lang="zh-CN" altLang="en-US" b="1" dirty="0">
              <a:latin typeface="黑体" pitchFamily="2" charset="-122"/>
              <a:ea typeface="黑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59662548"/>
              </p:ext>
            </p:extLst>
          </p:nvPr>
        </p:nvGraphicFramePr>
        <p:xfrm>
          <a:off x="3779912" y="5455003"/>
          <a:ext cx="1828800" cy="495300"/>
        </p:xfrm>
        <a:graphic>
          <a:graphicData uri="http://schemas.openxmlformats.org/presentationml/2006/ole">
            <mc:AlternateContent xmlns:mc="http://schemas.openxmlformats.org/markup-compatibility/2006">
              <mc:Choice xmlns:v="urn:schemas-microsoft-com:vml" Requires="v">
                <p:oleObj spid="_x0000_s20488" name="Equation" r:id="rId6" imgW="787058" imgH="215806" progId="Equation.3">
                  <p:embed/>
                </p:oleObj>
              </mc:Choice>
              <mc:Fallback>
                <p:oleObj name="Equation" r:id="rId6" imgW="787058" imgH="21580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5455003"/>
                        <a:ext cx="1828800" cy="495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9096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p:cTn id="7" dur="500" fill="hold"/>
                                        <p:tgtEl>
                                          <p:spTgt spid="17412"/>
                                        </p:tgtEl>
                                        <p:attrNameLst>
                                          <p:attrName>ppt_w</p:attrName>
                                        </p:attrNameLst>
                                      </p:cBhvr>
                                      <p:tavLst>
                                        <p:tav tm="0">
                                          <p:val>
                                            <p:fltVal val="0"/>
                                          </p:val>
                                        </p:tav>
                                        <p:tav tm="100000">
                                          <p:val>
                                            <p:strVal val="#ppt_w"/>
                                          </p:val>
                                        </p:tav>
                                      </p:tavLst>
                                    </p:anim>
                                    <p:anim calcmode="lin" valueType="num">
                                      <p:cBhvr>
                                        <p:cTn id="8" dur="500" fill="hold"/>
                                        <p:tgtEl>
                                          <p:spTgt spid="1741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4383</TotalTime>
  <Words>475</Words>
  <Application>Microsoft Office PowerPoint</Application>
  <PresentationFormat>全屏显示(4:3)</PresentationFormat>
  <Paragraphs>56</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14" baseType="lpstr">
      <vt:lpstr>Office 主题</vt:lpstr>
      <vt:lpstr>公式</vt:lpstr>
      <vt:lpstr>Microsoft 公式 3.0</vt:lpstr>
      <vt:lpstr>MathType 6.0 Equation</vt:lpstr>
      <vt:lpstr>PowerPoint 演示文稿</vt:lpstr>
      <vt:lpstr> 气体黏性微观机理： 实验证实，常压下气体黏性是由流速不同的流体层之间的定向运动动量的迁移产生的。</vt:lpstr>
      <vt:lpstr>PowerPoint 演示文稿</vt:lpstr>
      <vt:lpstr>气体热传导的微观机理：  </vt:lpstr>
      <vt:lpstr>（1）碰撞（散射）截面：  </vt:lpstr>
      <vt:lpstr>（2）气体分子平均碰撞频率：  </vt:lpstr>
      <vt:lpstr>（3）气体分子平均自由程：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Topological Quantum computation  with Majorana fermions</dc:title>
  <dc:creator>刚成王</dc:creator>
  <cp:lastModifiedBy>sun</cp:lastModifiedBy>
  <cp:revision>242</cp:revision>
  <dcterms:modified xsi:type="dcterms:W3CDTF">2015-06-28T12:41:06Z</dcterms:modified>
</cp:coreProperties>
</file>