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2" r:id="rId2"/>
    <p:sldId id="353" r:id="rId3"/>
    <p:sldId id="360" r:id="rId4"/>
    <p:sldId id="394" r:id="rId5"/>
    <p:sldId id="361" r:id="rId6"/>
    <p:sldId id="374" r:id="rId7"/>
    <p:sldId id="362" r:id="rId8"/>
    <p:sldId id="363" r:id="rId9"/>
    <p:sldId id="376" r:id="rId10"/>
    <p:sldId id="380" r:id="rId11"/>
    <p:sldId id="395" r:id="rId12"/>
    <p:sldId id="354" r:id="rId13"/>
    <p:sldId id="382" r:id="rId14"/>
    <p:sldId id="364" r:id="rId15"/>
    <p:sldId id="384" r:id="rId16"/>
    <p:sldId id="398" r:id="rId17"/>
    <p:sldId id="396" r:id="rId18"/>
    <p:sldId id="385" r:id="rId19"/>
    <p:sldId id="386" r:id="rId20"/>
    <p:sldId id="387" r:id="rId21"/>
    <p:sldId id="393" r:id="rId22"/>
    <p:sldId id="355" r:id="rId23"/>
    <p:sldId id="388" r:id="rId24"/>
    <p:sldId id="389" r:id="rId25"/>
    <p:sldId id="390" r:id="rId26"/>
    <p:sldId id="365" r:id="rId27"/>
    <p:sldId id="399" r:id="rId28"/>
    <p:sldId id="391" r:id="rId29"/>
    <p:sldId id="366" r:id="rId30"/>
    <p:sldId id="401" r:id="rId31"/>
    <p:sldId id="400" r:id="rId32"/>
    <p:sldId id="402" r:id="rId33"/>
    <p:sldId id="404" r:id="rId34"/>
    <p:sldId id="367" r:id="rId35"/>
    <p:sldId id="356" r:id="rId36"/>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CCFF"/>
    <a:srgbClr val="FF66FF"/>
    <a:srgbClr val="66FF33"/>
    <a:srgbClr val="FFFF00"/>
    <a:srgbClr val="CC9900"/>
    <a:srgbClr val="FF33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56" d="100"/>
          <a:sy n="56" d="100"/>
        </p:scale>
        <p:origin x="1243" y="53"/>
      </p:cViewPr>
      <p:guideLst>
        <p:guide orient="horz" pos="2112"/>
        <p:guide pos="360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00463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13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28894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9225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1440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242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3721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3960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0276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401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4855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2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867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155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BE8161B8-6646-4BEC-B1B9-06A71F3D6CAB}"/>
              </a:ext>
            </a:extLst>
          </p:cNvPr>
          <p:cNvSpPr>
            <a:spLocks noChangeArrowheads="1"/>
          </p:cNvSpPr>
          <p:nvPr userDrawn="1"/>
        </p:nvSpPr>
        <p:spPr bwMode="auto">
          <a:xfrm>
            <a:off x="152400" y="228600"/>
            <a:ext cx="849313" cy="6416675"/>
          </a:xfrm>
          <a:prstGeom prst="rect">
            <a:avLst/>
          </a:prstGeom>
          <a:gradFill rotWithShape="0">
            <a:gsLst>
              <a:gs pos="0">
                <a:srgbClr val="ACAFD3"/>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7" name="Line 8">
            <a:extLst>
              <a:ext uri="{FF2B5EF4-FFF2-40B4-BE49-F238E27FC236}">
                <a16:creationId xmlns:a16="http://schemas.microsoft.com/office/drawing/2014/main" id="{91E8D7AB-4BD5-4B7A-8741-E5A05BBC5334}"/>
              </a:ext>
            </a:extLst>
          </p:cNvPr>
          <p:cNvSpPr>
            <a:spLocks noChangeShapeType="1"/>
          </p:cNvSpPr>
          <p:nvPr userDrawn="1"/>
        </p:nvSpPr>
        <p:spPr bwMode="auto">
          <a:xfrm>
            <a:off x="509588" y="6248400"/>
            <a:ext cx="6577012"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Line 9">
            <a:extLst>
              <a:ext uri="{FF2B5EF4-FFF2-40B4-BE49-F238E27FC236}">
                <a16:creationId xmlns:a16="http://schemas.microsoft.com/office/drawing/2014/main" id="{600566A3-24EA-43B5-AC22-5A751F836F69}"/>
              </a:ext>
            </a:extLst>
          </p:cNvPr>
          <p:cNvSpPr>
            <a:spLocks noChangeShapeType="1"/>
          </p:cNvSpPr>
          <p:nvPr userDrawn="1"/>
        </p:nvSpPr>
        <p:spPr bwMode="auto">
          <a:xfrm>
            <a:off x="533400" y="609600"/>
            <a:ext cx="800100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10">
            <a:extLst>
              <a:ext uri="{FF2B5EF4-FFF2-40B4-BE49-F238E27FC236}">
                <a16:creationId xmlns:a16="http://schemas.microsoft.com/office/drawing/2014/main" id="{5AC16953-8CB0-4437-9492-E99673BBB2FB}"/>
              </a:ext>
            </a:extLst>
          </p:cNvPr>
          <p:cNvSpPr>
            <a:spLocks noChangeArrowheads="1"/>
          </p:cNvSpPr>
          <p:nvPr userDrawn="1"/>
        </p:nvSpPr>
        <p:spPr bwMode="auto">
          <a:xfrm>
            <a:off x="7250113" y="6045200"/>
            <a:ext cx="1620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ja-JP" sz="1600" b="0" i="1">
                <a:solidFill>
                  <a:srgbClr val="336699"/>
                </a:solidFill>
                <a:effectLst>
                  <a:outerShdw blurRad="38100" dist="38100" dir="2700000" algn="tl">
                    <a:srgbClr val="C0C0C0"/>
                  </a:outerShdw>
                </a:effectLst>
                <a:sym typeface="Symbol" pitchFamily="18" charset="2"/>
              </a:rPr>
              <a:t>School of Physics</a:t>
            </a:r>
            <a:endParaRPr lang="ja-JP" altLang="zh-CN" sz="1600" b="0" i="1">
              <a:solidFill>
                <a:srgbClr val="336699"/>
              </a:solidFill>
              <a:effectLst>
                <a:outerShdw blurRad="38100" dist="38100" dir="2700000" algn="tl">
                  <a:srgbClr val="C0C0C0"/>
                </a:outerShdw>
              </a:effectLst>
              <a:sym typeface="Symbol" pitchFamily="18" charset="2"/>
            </a:endParaRPr>
          </a:p>
        </p:txBody>
      </p:sp>
      <p:sp>
        <p:nvSpPr>
          <p:cNvPr id="1030" name="Text Box 12">
            <a:extLst>
              <a:ext uri="{FF2B5EF4-FFF2-40B4-BE49-F238E27FC236}">
                <a16:creationId xmlns:a16="http://schemas.microsoft.com/office/drawing/2014/main" id="{BB2F24C5-7EEB-4B8E-8C2C-7FA3561765BF}"/>
              </a:ext>
            </a:extLst>
          </p:cNvPr>
          <p:cNvSpPr txBox="1">
            <a:spLocks noChangeArrowheads="1"/>
          </p:cNvSpPr>
          <p:nvPr userDrawn="1"/>
        </p:nvSpPr>
        <p:spPr bwMode="auto">
          <a:xfrm>
            <a:off x="6934200" y="1365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accent2"/>
                </a:solidFill>
              </a:rPr>
              <a:t>《</a:t>
            </a:r>
            <a:r>
              <a:rPr lang="zh-CN" altLang="en-US" sz="2000" i="1">
                <a:solidFill>
                  <a:schemeClr val="accent2"/>
                </a:solidFill>
              </a:rPr>
              <a:t>热      学</a:t>
            </a:r>
            <a:r>
              <a:rPr lang="en-US" altLang="zh-CN" sz="2000" i="1">
                <a:solidFill>
                  <a:schemeClr val="accent2"/>
                </a:solidFill>
              </a:rPr>
              <a:t>》</a:t>
            </a:r>
          </a:p>
        </p:txBody>
      </p:sp>
      <p:sp>
        <p:nvSpPr>
          <p:cNvPr id="1031" name="Text Box 13">
            <a:extLst>
              <a:ext uri="{FF2B5EF4-FFF2-40B4-BE49-F238E27FC236}">
                <a16:creationId xmlns:a16="http://schemas.microsoft.com/office/drawing/2014/main" id="{157370C6-975D-4665-83B1-484527ABA0B0}"/>
              </a:ext>
            </a:extLst>
          </p:cNvPr>
          <p:cNvSpPr txBox="1">
            <a:spLocks noChangeArrowheads="1"/>
          </p:cNvSpPr>
          <p:nvPr userDrawn="1"/>
        </p:nvSpPr>
        <p:spPr bwMode="auto">
          <a:xfrm>
            <a:off x="1143000" y="1524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000" i="1">
                <a:solidFill>
                  <a:schemeClr val="accent2"/>
                </a:solidFill>
              </a:rPr>
              <a:t>第二章 分子动理学理论的平衡态理论</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32.jpe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28.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1.wmf"/><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38.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4.bin"/><Relationship Id="rId14" Type="http://schemas.openxmlformats.org/officeDocument/2006/relationships/image" Target="../media/image4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7.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44.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0.bin"/></Relationships>
</file>

<file path=ppt/slides/_rels/slide19.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4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5.bin"/></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54.wmf"/><Relationship Id="rId5" Type="http://schemas.openxmlformats.org/officeDocument/2006/relationships/oleObject" Target="../embeddings/oleObject47.bin"/><Relationship Id="rId4" Type="http://schemas.openxmlformats.org/officeDocument/2006/relationships/image" Target="../media/image5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1.w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58.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1.bin"/></Relationships>
</file>

<file path=ppt/slides/_rels/slide26.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3.wmf"/><Relationship Id="rId5" Type="http://schemas.openxmlformats.org/officeDocument/2006/relationships/oleObject" Target="../embeddings/oleObject54.bin"/><Relationship Id="rId4" Type="http://schemas.openxmlformats.org/officeDocument/2006/relationships/image" Target="../media/image6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6.wmf"/><Relationship Id="rId5" Type="http://schemas.openxmlformats.org/officeDocument/2006/relationships/oleObject" Target="../embeddings/oleObject57.bin"/><Relationship Id="rId4" Type="http://schemas.openxmlformats.org/officeDocument/2006/relationships/image" Target="../media/image65.wmf"/></Relationships>
</file>

<file path=ppt/slides/_rels/slide28.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9.wmf"/><Relationship Id="rId5" Type="http://schemas.openxmlformats.org/officeDocument/2006/relationships/oleObject" Target="../embeddings/oleObject59.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4.wmf"/><Relationship Id="rId5" Type="http://schemas.openxmlformats.org/officeDocument/2006/relationships/oleObject" Target="../embeddings/oleObject63.bin"/><Relationship Id="rId4" Type="http://schemas.openxmlformats.org/officeDocument/2006/relationships/image" Target="../media/image73.wmf"/></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0.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6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 Id="rId1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8">
            <a:extLst>
              <a:ext uri="{FF2B5EF4-FFF2-40B4-BE49-F238E27FC236}">
                <a16:creationId xmlns:a16="http://schemas.microsoft.com/office/drawing/2014/main" id="{99715CD4-F94E-4F25-9F36-7D6272F78048}"/>
              </a:ext>
            </a:extLst>
          </p:cNvPr>
          <p:cNvSpPr>
            <a:spLocks noChangeArrowheads="1"/>
          </p:cNvSpPr>
          <p:nvPr/>
        </p:nvSpPr>
        <p:spPr bwMode="auto">
          <a:xfrm>
            <a:off x="1905000" y="5486400"/>
            <a:ext cx="5715000" cy="5334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1" name="Rectangle 2">
            <a:extLst>
              <a:ext uri="{FF2B5EF4-FFF2-40B4-BE49-F238E27FC236}">
                <a16:creationId xmlns:a16="http://schemas.microsoft.com/office/drawing/2014/main" id="{0230B08F-2692-41A5-872D-85CA2A52E9E8}"/>
              </a:ext>
            </a:extLst>
          </p:cNvPr>
          <p:cNvSpPr>
            <a:spLocks noChangeArrowheads="1"/>
          </p:cNvSpPr>
          <p:nvPr/>
        </p:nvSpPr>
        <p:spPr bwMode="auto">
          <a:xfrm>
            <a:off x="1143000" y="685800"/>
            <a:ext cx="6172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accent2"/>
                </a:solidFill>
                <a:cs typeface="Times New Roman" panose="02020603050405020304" pitchFamily="18" charset="0"/>
              </a:rPr>
              <a:t>§ 2.1 </a:t>
            </a:r>
            <a:r>
              <a:rPr lang="zh-CN" altLang="en-US">
                <a:solidFill>
                  <a:schemeClr val="accent2"/>
                </a:solidFill>
              </a:rPr>
              <a:t>热力学动理学理论与统计物理学</a:t>
            </a:r>
            <a:r>
              <a:rPr lang="zh-CN" altLang="en-US">
                <a:solidFill>
                  <a:schemeClr val="accent2"/>
                </a:solidFill>
                <a:cs typeface="Times New Roman" panose="02020603050405020304" pitchFamily="18" charset="0"/>
              </a:rPr>
              <a:t> </a:t>
            </a:r>
            <a:endParaRPr lang="zh-CN" altLang="en-US">
              <a:solidFill>
                <a:schemeClr val="accent2"/>
              </a:solidFill>
            </a:endParaRPr>
          </a:p>
        </p:txBody>
      </p:sp>
      <p:sp>
        <p:nvSpPr>
          <p:cNvPr id="2052" name="Text Box 3">
            <a:extLst>
              <a:ext uri="{FF2B5EF4-FFF2-40B4-BE49-F238E27FC236}">
                <a16:creationId xmlns:a16="http://schemas.microsoft.com/office/drawing/2014/main" id="{7A264D5E-0829-46B9-8765-DCBA502C087E}"/>
              </a:ext>
            </a:extLst>
          </p:cNvPr>
          <p:cNvSpPr txBox="1">
            <a:spLocks noChangeArrowheads="1"/>
          </p:cNvSpPr>
          <p:nvPr/>
        </p:nvSpPr>
        <p:spPr bwMode="auto">
          <a:xfrm>
            <a:off x="1295400" y="1295400"/>
            <a:ext cx="7086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0"/>
              <a:t>1.     </a:t>
            </a:r>
            <a:r>
              <a:rPr lang="zh-CN" altLang="en-US" sz="2000" b="0"/>
              <a:t>分子动理学理论方法的主要特点</a:t>
            </a:r>
            <a:r>
              <a:rPr lang="en-US" altLang="zh-CN" sz="2000" b="0"/>
              <a:t>,</a:t>
            </a:r>
            <a:r>
              <a:rPr lang="zh-CN" altLang="en-US" sz="2000" b="0"/>
              <a:t>它考虑到分子与分子间、分子与器壁间频繁地碰撞，考虑到分子间有相互作用力，利用力学定律和概率论来讨论分子运动及分子碰撞的详情。描述气体由非平衡态转入平衡态的过程。</a:t>
            </a:r>
          </a:p>
        </p:txBody>
      </p:sp>
      <p:sp>
        <p:nvSpPr>
          <p:cNvPr id="2053" name="Text Box 4">
            <a:extLst>
              <a:ext uri="{FF2B5EF4-FFF2-40B4-BE49-F238E27FC236}">
                <a16:creationId xmlns:a16="http://schemas.microsoft.com/office/drawing/2014/main" id="{27ED9C6D-3BAF-4BC5-B471-5D26573D5799}"/>
              </a:ext>
            </a:extLst>
          </p:cNvPr>
          <p:cNvSpPr txBox="1">
            <a:spLocks noChangeArrowheads="1"/>
          </p:cNvSpPr>
          <p:nvPr/>
        </p:nvSpPr>
        <p:spPr bwMode="auto">
          <a:xfrm>
            <a:off x="1295400" y="2743200"/>
            <a:ext cx="708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0"/>
              <a:t>2.    </a:t>
            </a:r>
            <a:r>
              <a:rPr lang="zh-CN" altLang="en-US" sz="2000" b="0"/>
              <a:t>统计物理学是从对物质微观结构和相互作用的认识出发</a:t>
            </a:r>
            <a:r>
              <a:rPr lang="en-US" altLang="zh-CN" sz="2000" b="0"/>
              <a:t>, </a:t>
            </a:r>
            <a:r>
              <a:rPr lang="zh-CN" altLang="en-US" sz="2000" b="0"/>
              <a:t>采用概率统计的方法来说明或预言由大量粒子组成的宏观物体的物理性质。</a:t>
            </a:r>
          </a:p>
        </p:txBody>
      </p:sp>
      <p:sp>
        <p:nvSpPr>
          <p:cNvPr id="2054" name="Text Box 5">
            <a:extLst>
              <a:ext uri="{FF2B5EF4-FFF2-40B4-BE49-F238E27FC236}">
                <a16:creationId xmlns:a16="http://schemas.microsoft.com/office/drawing/2014/main" id="{6CA0BEEC-FAF3-4BB2-89A7-9F573DD04238}"/>
              </a:ext>
            </a:extLst>
          </p:cNvPr>
          <p:cNvSpPr txBox="1">
            <a:spLocks noChangeArrowheads="1"/>
          </p:cNvSpPr>
          <p:nvPr/>
        </p:nvSpPr>
        <p:spPr bwMode="auto">
          <a:xfrm>
            <a:off x="1295400" y="3870325"/>
            <a:ext cx="708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0"/>
              <a:t>3.    </a:t>
            </a:r>
            <a:r>
              <a:rPr lang="zh-CN" altLang="en-US" sz="2000" b="0"/>
              <a:t>热物理学的微观理论有分子动理学理论、统计物理学与非 平衡态统计三部分。</a:t>
            </a:r>
          </a:p>
        </p:txBody>
      </p:sp>
      <p:sp>
        <p:nvSpPr>
          <p:cNvPr id="2055" name="Text Box 6">
            <a:extLst>
              <a:ext uri="{FF2B5EF4-FFF2-40B4-BE49-F238E27FC236}">
                <a16:creationId xmlns:a16="http://schemas.microsoft.com/office/drawing/2014/main" id="{4A9CFA69-8170-43E7-92C5-2261511966AC}"/>
              </a:ext>
            </a:extLst>
          </p:cNvPr>
          <p:cNvSpPr txBox="1">
            <a:spLocks noChangeArrowheads="1"/>
          </p:cNvSpPr>
          <p:nvPr/>
        </p:nvSpPr>
        <p:spPr bwMode="auto">
          <a:xfrm>
            <a:off x="1295400" y="4632325"/>
            <a:ext cx="708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0"/>
              <a:t>4.    </a:t>
            </a:r>
            <a:r>
              <a:rPr lang="zh-CN" altLang="en-US" sz="2000" b="0"/>
              <a:t>学习方法 掌握基本物理概念、处理物理问题的物理思想 及基本物理方法。</a:t>
            </a:r>
          </a:p>
        </p:txBody>
      </p:sp>
      <p:sp>
        <p:nvSpPr>
          <p:cNvPr id="2056" name="Rectangle 7">
            <a:extLst>
              <a:ext uri="{FF2B5EF4-FFF2-40B4-BE49-F238E27FC236}">
                <a16:creationId xmlns:a16="http://schemas.microsoft.com/office/drawing/2014/main" id="{E89CF4F0-4D0C-4B63-9845-B29BE3971BAD}"/>
              </a:ext>
            </a:extLst>
          </p:cNvPr>
          <p:cNvSpPr>
            <a:spLocks noChangeArrowheads="1"/>
          </p:cNvSpPr>
          <p:nvPr/>
        </p:nvSpPr>
        <p:spPr bwMode="auto">
          <a:xfrm>
            <a:off x="1949450" y="5486400"/>
            <a:ext cx="567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b="0">
                <a:solidFill>
                  <a:schemeClr val="accent2"/>
                </a:solidFill>
              </a:rPr>
              <a:t>不要太追求理论的严密性和结果的准确性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8">
            <a:extLst>
              <a:ext uri="{FF2B5EF4-FFF2-40B4-BE49-F238E27FC236}">
                <a16:creationId xmlns:a16="http://schemas.microsoft.com/office/drawing/2014/main" id="{CB8D43E6-4738-4921-80E4-A78C97CFEDA2}"/>
              </a:ext>
            </a:extLst>
          </p:cNvPr>
          <p:cNvGraphicFramePr>
            <a:graphicFrameLocks noChangeAspect="1"/>
          </p:cNvGraphicFramePr>
          <p:nvPr/>
        </p:nvGraphicFramePr>
        <p:xfrm>
          <a:off x="1828800" y="1600200"/>
          <a:ext cx="4987925" cy="1035050"/>
        </p:xfrm>
        <a:graphic>
          <a:graphicData uri="http://schemas.openxmlformats.org/presentationml/2006/ole">
            <mc:AlternateContent xmlns:mc="http://schemas.openxmlformats.org/markup-compatibility/2006">
              <mc:Choice xmlns:v="urn:schemas-microsoft-com:vml" Requires="v">
                <p:oleObj spid="_x0000_s11273" name="公式" r:id="rId3" imgW="2019300" imgH="419100" progId="Equation.3">
                  <p:embed/>
                </p:oleObj>
              </mc:Choice>
              <mc:Fallback>
                <p:oleObj name="公式" r:id="rId3" imgW="2019300" imgH="4191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00200"/>
                        <a:ext cx="4987925"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 name="Rectangle 9">
            <a:extLst>
              <a:ext uri="{FF2B5EF4-FFF2-40B4-BE49-F238E27FC236}">
                <a16:creationId xmlns:a16="http://schemas.microsoft.com/office/drawing/2014/main" id="{37092C13-37C2-495C-AFA5-3C602DC9FD18}"/>
              </a:ext>
            </a:extLst>
          </p:cNvPr>
          <p:cNvSpPr>
            <a:spLocks noChangeArrowheads="1"/>
          </p:cNvSpPr>
          <p:nvPr/>
        </p:nvSpPr>
        <p:spPr bwMode="auto">
          <a:xfrm>
            <a:off x="1447800" y="914400"/>
            <a:ext cx="396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accent2"/>
                </a:solidFill>
              </a:rPr>
              <a:t>一、二维空间概率密度定义</a:t>
            </a:r>
          </a:p>
        </p:txBody>
      </p:sp>
      <p:graphicFrame>
        <p:nvGraphicFramePr>
          <p:cNvPr id="11268" name="Object 11">
            <a:extLst>
              <a:ext uri="{FF2B5EF4-FFF2-40B4-BE49-F238E27FC236}">
                <a16:creationId xmlns:a16="http://schemas.microsoft.com/office/drawing/2014/main" id="{C573AB31-8093-48B6-9D3F-6A0F201F16AF}"/>
              </a:ext>
            </a:extLst>
          </p:cNvPr>
          <p:cNvGraphicFramePr>
            <a:graphicFrameLocks noChangeAspect="1"/>
          </p:cNvGraphicFramePr>
          <p:nvPr/>
        </p:nvGraphicFramePr>
        <p:xfrm>
          <a:off x="1371600" y="3352800"/>
          <a:ext cx="7010400" cy="606425"/>
        </p:xfrm>
        <a:graphic>
          <a:graphicData uri="http://schemas.openxmlformats.org/presentationml/2006/ole">
            <mc:AlternateContent xmlns:mc="http://schemas.openxmlformats.org/markup-compatibility/2006">
              <mc:Choice xmlns:v="urn:schemas-microsoft-com:vml" Requires="v">
                <p:oleObj spid="_x0000_s11274" name="公式" r:id="rId5" imgW="4102100" imgH="355600" progId="Equation.3">
                  <p:embed/>
                </p:oleObj>
              </mc:Choice>
              <mc:Fallback>
                <p:oleObj name="公式" r:id="rId5" imgW="4102100" imgH="355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352800"/>
                        <a:ext cx="70104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12">
            <a:extLst>
              <a:ext uri="{FF2B5EF4-FFF2-40B4-BE49-F238E27FC236}">
                <a16:creationId xmlns:a16="http://schemas.microsoft.com/office/drawing/2014/main" id="{775108C3-0242-4650-A302-6F34B8896BA0}"/>
              </a:ext>
            </a:extLst>
          </p:cNvPr>
          <p:cNvSpPr>
            <a:spLocks noChangeArrowheads="1"/>
          </p:cNvSpPr>
          <p:nvPr/>
        </p:nvSpPr>
        <p:spPr bwMode="auto">
          <a:xfrm>
            <a:off x="2209800" y="2743200"/>
            <a:ext cx="396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accent2"/>
                </a:solidFill>
              </a:rPr>
              <a:t>二维空间概率密度分布函数</a:t>
            </a:r>
          </a:p>
        </p:txBody>
      </p:sp>
      <p:graphicFrame>
        <p:nvGraphicFramePr>
          <p:cNvPr id="11270" name="Object 13">
            <a:extLst>
              <a:ext uri="{FF2B5EF4-FFF2-40B4-BE49-F238E27FC236}">
                <a16:creationId xmlns:a16="http://schemas.microsoft.com/office/drawing/2014/main" id="{7BB1371A-355F-42F2-9E33-36A9790B7675}"/>
              </a:ext>
            </a:extLst>
          </p:cNvPr>
          <p:cNvGraphicFramePr>
            <a:graphicFrameLocks noChangeAspect="1"/>
          </p:cNvGraphicFramePr>
          <p:nvPr/>
        </p:nvGraphicFramePr>
        <p:xfrm>
          <a:off x="1600200" y="4419600"/>
          <a:ext cx="2232025" cy="479425"/>
        </p:xfrm>
        <a:graphic>
          <a:graphicData uri="http://schemas.openxmlformats.org/presentationml/2006/ole">
            <mc:AlternateContent xmlns:mc="http://schemas.openxmlformats.org/markup-compatibility/2006">
              <mc:Choice xmlns:v="urn:schemas-microsoft-com:vml" Requires="v">
                <p:oleObj spid="_x0000_s11275" name="公式" r:id="rId7" imgW="1536700" imgH="330200" progId="Equation.3">
                  <p:embed/>
                </p:oleObj>
              </mc:Choice>
              <mc:Fallback>
                <p:oleObj name="公式" r:id="rId7" imgW="1536700" imgH="330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419600"/>
                        <a:ext cx="22320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1" name="Object 14">
            <a:extLst>
              <a:ext uri="{FF2B5EF4-FFF2-40B4-BE49-F238E27FC236}">
                <a16:creationId xmlns:a16="http://schemas.microsoft.com/office/drawing/2014/main" id="{91E1FFF9-8297-4DA8-9F99-41600EEC6B32}"/>
              </a:ext>
            </a:extLst>
          </p:cNvPr>
          <p:cNvGraphicFramePr>
            <a:graphicFrameLocks noChangeAspect="1"/>
          </p:cNvGraphicFramePr>
          <p:nvPr/>
        </p:nvGraphicFramePr>
        <p:xfrm>
          <a:off x="4724400" y="4495800"/>
          <a:ext cx="3281363" cy="517525"/>
        </p:xfrm>
        <a:graphic>
          <a:graphicData uri="http://schemas.openxmlformats.org/presentationml/2006/ole">
            <mc:AlternateContent xmlns:mc="http://schemas.openxmlformats.org/markup-compatibility/2006">
              <mc:Choice xmlns:v="urn:schemas-microsoft-com:vml" Requires="v">
                <p:oleObj spid="_x0000_s11276" name="公式" r:id="rId9" imgW="2095500" imgH="330200" progId="Equation.3">
                  <p:embed/>
                </p:oleObj>
              </mc:Choice>
              <mc:Fallback>
                <p:oleObj name="公式" r:id="rId9" imgW="2095500" imgH="330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495800"/>
                        <a:ext cx="32813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2" name="Object 15">
            <a:extLst>
              <a:ext uri="{FF2B5EF4-FFF2-40B4-BE49-F238E27FC236}">
                <a16:creationId xmlns:a16="http://schemas.microsoft.com/office/drawing/2014/main" id="{42DEDF99-C774-495D-8486-7212843D94CA}"/>
              </a:ext>
            </a:extLst>
          </p:cNvPr>
          <p:cNvGraphicFramePr>
            <a:graphicFrameLocks noChangeAspect="1"/>
          </p:cNvGraphicFramePr>
          <p:nvPr/>
        </p:nvGraphicFramePr>
        <p:xfrm>
          <a:off x="1676400" y="5334000"/>
          <a:ext cx="4608513" cy="600075"/>
        </p:xfrm>
        <a:graphic>
          <a:graphicData uri="http://schemas.openxmlformats.org/presentationml/2006/ole">
            <mc:AlternateContent xmlns:mc="http://schemas.openxmlformats.org/markup-compatibility/2006">
              <mc:Choice xmlns:v="urn:schemas-microsoft-com:vml" Requires="v">
                <p:oleObj spid="_x0000_s11277" name="公式" r:id="rId11" imgW="3340100" imgH="330200" progId="Equation.3">
                  <p:embed/>
                </p:oleObj>
              </mc:Choice>
              <mc:Fallback>
                <p:oleObj name="公式" r:id="rId11" imgW="3340100" imgH="3302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5334000"/>
                        <a:ext cx="4608513"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026" descr="016">
            <a:extLst>
              <a:ext uri="{FF2B5EF4-FFF2-40B4-BE49-F238E27FC236}">
                <a16:creationId xmlns:a16="http://schemas.microsoft.com/office/drawing/2014/main" id="{542D5D70-F2E5-4D88-B950-679F3D3D2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5943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E04F0AC-6144-46D5-ADA3-B454D11446D2}"/>
              </a:ext>
            </a:extLst>
          </p:cNvPr>
          <p:cNvSpPr>
            <a:spLocks noChangeArrowheads="1"/>
          </p:cNvSpPr>
          <p:nvPr/>
        </p:nvSpPr>
        <p:spPr bwMode="auto">
          <a:xfrm>
            <a:off x="1143000" y="685800"/>
            <a:ext cx="3886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cs typeface="Times New Roman" panose="02020603050405020304" pitchFamily="18" charset="0"/>
              </a:rPr>
              <a:t>§ 2.3 </a:t>
            </a:r>
            <a:r>
              <a:rPr lang="zh-CN" altLang="en-US">
                <a:solidFill>
                  <a:schemeClr val="accent2"/>
                </a:solidFill>
              </a:rPr>
              <a:t>麦克斯韦速率分布</a:t>
            </a:r>
            <a:r>
              <a:rPr lang="zh-CN" altLang="en-US">
                <a:solidFill>
                  <a:schemeClr val="accent2"/>
                </a:solidFill>
                <a:cs typeface="Times New Roman" panose="02020603050405020304" pitchFamily="18" charset="0"/>
              </a:rPr>
              <a:t> </a:t>
            </a:r>
          </a:p>
        </p:txBody>
      </p:sp>
      <p:sp>
        <p:nvSpPr>
          <p:cNvPr id="13315" name="Rectangle 4">
            <a:extLst>
              <a:ext uri="{FF2B5EF4-FFF2-40B4-BE49-F238E27FC236}">
                <a16:creationId xmlns:a16="http://schemas.microsoft.com/office/drawing/2014/main" id="{1B4E2ABB-D2AD-4615-9DD5-5BDD73ABD7D0}"/>
              </a:ext>
            </a:extLst>
          </p:cNvPr>
          <p:cNvSpPr>
            <a:spLocks noChangeArrowheads="1"/>
          </p:cNvSpPr>
          <p:nvPr/>
        </p:nvSpPr>
        <p:spPr bwMode="auto">
          <a:xfrm>
            <a:off x="1143000" y="1219200"/>
            <a:ext cx="3886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latin typeface="宋体" panose="02010600030101010101" pitchFamily="2" charset="-122"/>
              </a:rPr>
              <a:t>§ 2.3.1 </a:t>
            </a:r>
            <a:r>
              <a:rPr lang="zh-CN" altLang="en-US" sz="2400">
                <a:solidFill>
                  <a:schemeClr val="accent2"/>
                </a:solidFill>
                <a:latin typeface="宋体" panose="02010600030101010101" pitchFamily="2" charset="-122"/>
              </a:rPr>
              <a:t>分子射线束实验</a:t>
            </a:r>
          </a:p>
        </p:txBody>
      </p:sp>
      <p:pic>
        <p:nvPicPr>
          <p:cNvPr id="13316" name="Picture 5" descr="017">
            <a:extLst>
              <a:ext uri="{FF2B5EF4-FFF2-40B4-BE49-F238E27FC236}">
                <a16:creationId xmlns:a16="http://schemas.microsoft.com/office/drawing/2014/main" id="{B06EAD88-28D3-48C1-A82E-DD0869468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7546975"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7" name="Object 6">
            <a:extLst>
              <a:ext uri="{FF2B5EF4-FFF2-40B4-BE49-F238E27FC236}">
                <a16:creationId xmlns:a16="http://schemas.microsoft.com/office/drawing/2014/main" id="{0C16291A-027A-4990-8F67-73D58BC8E14A}"/>
              </a:ext>
            </a:extLst>
          </p:cNvPr>
          <p:cNvGraphicFramePr>
            <a:graphicFrameLocks noChangeAspect="1"/>
          </p:cNvGraphicFramePr>
          <p:nvPr/>
        </p:nvGraphicFramePr>
        <p:xfrm>
          <a:off x="5791200" y="762000"/>
          <a:ext cx="1752600" cy="1393825"/>
        </p:xfrm>
        <a:graphic>
          <a:graphicData uri="http://schemas.openxmlformats.org/presentationml/2006/ole">
            <mc:AlternateContent xmlns:mc="http://schemas.openxmlformats.org/markup-compatibility/2006">
              <mc:Choice xmlns:v="urn:schemas-microsoft-com:vml" Requires="v">
                <p:oleObj spid="_x0000_s13318" name="公式" r:id="rId4" imgW="495085" imgH="393529" progId="Equation.3">
                  <p:embed/>
                </p:oleObj>
              </mc:Choice>
              <mc:Fallback>
                <p:oleObj name="公式" r:id="rId4" imgW="495085" imgH="39352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762000"/>
                        <a:ext cx="1752600" cy="139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3" descr="018">
            <a:extLst>
              <a:ext uri="{FF2B5EF4-FFF2-40B4-BE49-F238E27FC236}">
                <a16:creationId xmlns:a16="http://schemas.microsoft.com/office/drawing/2014/main" id="{B7C36DDD-CCB9-4561-A5AF-2CD47C870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762000"/>
            <a:ext cx="5459413"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39" name="Object 17">
            <a:extLst>
              <a:ext uri="{FF2B5EF4-FFF2-40B4-BE49-F238E27FC236}">
                <a16:creationId xmlns:a16="http://schemas.microsoft.com/office/drawing/2014/main" id="{A60016B7-4D6F-4278-B34D-207CF2B639B5}"/>
              </a:ext>
            </a:extLst>
          </p:cNvPr>
          <p:cNvGraphicFramePr>
            <a:graphicFrameLocks noChangeAspect="1"/>
          </p:cNvGraphicFramePr>
          <p:nvPr/>
        </p:nvGraphicFramePr>
        <p:xfrm>
          <a:off x="1219200" y="2286000"/>
          <a:ext cx="1981200" cy="1033463"/>
        </p:xfrm>
        <a:graphic>
          <a:graphicData uri="http://schemas.openxmlformats.org/presentationml/2006/ole">
            <mc:AlternateContent xmlns:mc="http://schemas.openxmlformats.org/markup-compatibility/2006">
              <mc:Choice xmlns:v="urn:schemas-microsoft-com:vml" Requires="v">
                <p:oleObj spid="_x0000_s14341" name="公式" r:id="rId4" imgW="837836" imgH="393529" progId="Equation.3">
                  <p:embed/>
                </p:oleObj>
              </mc:Choice>
              <mc:Fallback>
                <p:oleObj name="公式" r:id="rId4" imgW="837836" imgH="393529"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286000"/>
                        <a:ext cx="1981200"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Rectangle 18">
            <a:extLst>
              <a:ext uri="{FF2B5EF4-FFF2-40B4-BE49-F238E27FC236}">
                <a16:creationId xmlns:a16="http://schemas.microsoft.com/office/drawing/2014/main" id="{A24E3036-FD4D-4E08-A1DE-E80EFD39ADDC}"/>
              </a:ext>
            </a:extLst>
          </p:cNvPr>
          <p:cNvSpPr>
            <a:spLocks noChangeArrowheads="1"/>
          </p:cNvSpPr>
          <p:nvPr/>
        </p:nvSpPr>
        <p:spPr bwMode="auto">
          <a:xfrm>
            <a:off x="1219200" y="3962400"/>
            <a:ext cx="2514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accent2"/>
                </a:solidFill>
              </a:rPr>
              <a:t>分子束速率分布概率密度函数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A1594F0-1557-4BBE-AB22-18073FA97E8E}"/>
              </a:ext>
            </a:extLst>
          </p:cNvPr>
          <p:cNvSpPr>
            <a:spLocks noChangeArrowheads="1"/>
          </p:cNvSpPr>
          <p:nvPr/>
        </p:nvSpPr>
        <p:spPr bwMode="auto">
          <a:xfrm>
            <a:off x="1219200" y="762000"/>
            <a:ext cx="3886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cs typeface="Times New Roman" panose="02020603050405020304" pitchFamily="18" charset="0"/>
              </a:rPr>
              <a:t>§ 2.3.2 </a:t>
            </a:r>
            <a:r>
              <a:rPr lang="zh-CN" altLang="en-US" sz="2400">
                <a:solidFill>
                  <a:schemeClr val="accent2"/>
                </a:solidFill>
              </a:rPr>
              <a:t>麦克斯韦速率分布</a:t>
            </a:r>
            <a:endParaRPr lang="zh-CN" altLang="en-US">
              <a:solidFill>
                <a:schemeClr val="accent2"/>
              </a:solidFill>
            </a:endParaRPr>
          </a:p>
        </p:txBody>
      </p:sp>
      <p:graphicFrame>
        <p:nvGraphicFramePr>
          <p:cNvPr id="15363" name="Object 3">
            <a:extLst>
              <a:ext uri="{FF2B5EF4-FFF2-40B4-BE49-F238E27FC236}">
                <a16:creationId xmlns:a16="http://schemas.microsoft.com/office/drawing/2014/main" id="{11961A3B-8D21-442F-9FB6-D9478B9D6BD5}"/>
              </a:ext>
            </a:extLst>
          </p:cNvPr>
          <p:cNvGraphicFramePr>
            <a:graphicFrameLocks noChangeAspect="1"/>
          </p:cNvGraphicFramePr>
          <p:nvPr/>
        </p:nvGraphicFramePr>
        <p:xfrm>
          <a:off x="1676400" y="1219200"/>
          <a:ext cx="2232025" cy="714375"/>
        </p:xfrm>
        <a:graphic>
          <a:graphicData uri="http://schemas.openxmlformats.org/presentationml/2006/ole">
            <mc:AlternateContent xmlns:mc="http://schemas.openxmlformats.org/markup-compatibility/2006">
              <mc:Choice xmlns:v="urn:schemas-microsoft-com:vml" Requires="v">
                <p:oleObj spid="_x0000_s15367" name="公式" r:id="rId3" imgW="1905000" imgH="609600" progId="Equation.3">
                  <p:embed/>
                </p:oleObj>
              </mc:Choice>
              <mc:Fallback>
                <p:oleObj name="公式" r:id="rId3" imgW="1905000" imgH="609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19200"/>
                        <a:ext cx="22320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4" name="Object 4">
            <a:extLst>
              <a:ext uri="{FF2B5EF4-FFF2-40B4-BE49-F238E27FC236}">
                <a16:creationId xmlns:a16="http://schemas.microsoft.com/office/drawing/2014/main" id="{33EBB4C2-B930-411D-9FD4-94206BFAC7A7}"/>
              </a:ext>
            </a:extLst>
          </p:cNvPr>
          <p:cNvGraphicFramePr>
            <a:graphicFrameLocks noChangeAspect="1"/>
          </p:cNvGraphicFramePr>
          <p:nvPr/>
        </p:nvGraphicFramePr>
        <p:xfrm>
          <a:off x="1600200" y="1828800"/>
          <a:ext cx="6248400" cy="1066800"/>
        </p:xfrm>
        <a:graphic>
          <a:graphicData uri="http://schemas.openxmlformats.org/presentationml/2006/ole">
            <mc:AlternateContent xmlns:mc="http://schemas.openxmlformats.org/markup-compatibility/2006">
              <mc:Choice xmlns:v="urn:schemas-microsoft-com:vml" Requires="v">
                <p:oleObj spid="_x0000_s15368" name="公式" r:id="rId5" imgW="3302000" imgH="622300" progId="Equation.3">
                  <p:embed/>
                </p:oleObj>
              </mc:Choice>
              <mc:Fallback>
                <p:oleObj name="公式" r:id="rId5" imgW="3302000" imgH="622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828800"/>
                        <a:ext cx="6248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65" name="Picture 5" descr="019">
            <a:extLst>
              <a:ext uri="{FF2B5EF4-FFF2-40B4-BE49-F238E27FC236}">
                <a16:creationId xmlns:a16="http://schemas.microsoft.com/office/drawing/2014/main" id="{A3B3FDDD-5C71-440F-8BD7-AE5697A147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819400"/>
            <a:ext cx="5486400"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6">
            <a:extLst>
              <a:ext uri="{FF2B5EF4-FFF2-40B4-BE49-F238E27FC236}">
                <a16:creationId xmlns:a16="http://schemas.microsoft.com/office/drawing/2014/main" id="{04A51B2A-1E84-4B7B-8A83-4BED2E239882}"/>
              </a:ext>
            </a:extLst>
          </p:cNvPr>
          <p:cNvSpPr txBox="1">
            <a:spLocks noChangeArrowheads="1"/>
          </p:cNvSpPr>
          <p:nvPr/>
        </p:nvSpPr>
        <p:spPr bwMode="auto">
          <a:xfrm>
            <a:off x="4495800" y="2819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麦克斯韦速率分布概率密度</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4">
            <a:extLst>
              <a:ext uri="{FF2B5EF4-FFF2-40B4-BE49-F238E27FC236}">
                <a16:creationId xmlns:a16="http://schemas.microsoft.com/office/drawing/2014/main" id="{FA8706A7-06E0-4010-8A77-1E9D67BD5828}"/>
              </a:ext>
            </a:extLst>
          </p:cNvPr>
          <p:cNvGraphicFramePr>
            <a:graphicFrameLocks noGrp="1" noChangeAspect="1"/>
          </p:cNvGraphicFramePr>
          <p:nvPr>
            <p:ph sz="quarter" idx="1"/>
          </p:nvPr>
        </p:nvGraphicFramePr>
        <p:xfrm>
          <a:off x="1219200" y="1143000"/>
          <a:ext cx="6265863" cy="863600"/>
        </p:xfrm>
        <a:graphic>
          <a:graphicData uri="http://schemas.openxmlformats.org/presentationml/2006/ole">
            <mc:AlternateContent xmlns:mc="http://schemas.openxmlformats.org/markup-compatibility/2006">
              <mc:Choice xmlns:v="urn:schemas-microsoft-com:vml" Requires="v">
                <p:oleObj spid="_x0000_s16391" name="公式" r:id="rId3" imgW="4521200" imgH="622300" progId="Equation.3">
                  <p:embed/>
                </p:oleObj>
              </mc:Choice>
              <mc:Fallback>
                <p:oleObj name="公式" r:id="rId3" imgW="4521200" imgH="6223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143000"/>
                        <a:ext cx="626586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7">
            <a:extLst>
              <a:ext uri="{FF2B5EF4-FFF2-40B4-BE49-F238E27FC236}">
                <a16:creationId xmlns:a16="http://schemas.microsoft.com/office/drawing/2014/main" id="{FC54940C-4ABA-4824-9107-DDE9B9858A63}"/>
              </a:ext>
            </a:extLst>
          </p:cNvPr>
          <p:cNvGraphicFramePr>
            <a:graphicFrameLocks noGrp="1" noChangeAspect="1"/>
          </p:cNvGraphicFramePr>
          <p:nvPr>
            <p:ph sz="quarter" idx="2"/>
          </p:nvPr>
        </p:nvGraphicFramePr>
        <p:xfrm>
          <a:off x="1295400" y="2438400"/>
          <a:ext cx="5616575" cy="795338"/>
        </p:xfrm>
        <a:graphic>
          <a:graphicData uri="http://schemas.openxmlformats.org/presentationml/2006/ole">
            <mc:AlternateContent xmlns:mc="http://schemas.openxmlformats.org/markup-compatibility/2006">
              <mc:Choice xmlns:v="urn:schemas-microsoft-com:vml" Requires="v">
                <p:oleObj spid="_x0000_s16392" name="公式" r:id="rId5" imgW="4305300" imgH="609600" progId="Equation.3">
                  <p:embed/>
                </p:oleObj>
              </mc:Choice>
              <mc:Fallback>
                <p:oleObj name="公式" r:id="rId5" imgW="4305300" imgH="609600"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438400"/>
                        <a:ext cx="5616575"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10">
            <a:extLst>
              <a:ext uri="{FF2B5EF4-FFF2-40B4-BE49-F238E27FC236}">
                <a16:creationId xmlns:a16="http://schemas.microsoft.com/office/drawing/2014/main" id="{6E4045DE-BD8E-432C-8E8D-0AC15757D992}"/>
              </a:ext>
            </a:extLst>
          </p:cNvPr>
          <p:cNvGraphicFramePr>
            <a:graphicFrameLocks noGrp="1" noChangeAspect="1"/>
          </p:cNvGraphicFramePr>
          <p:nvPr>
            <p:ph sz="quarter" idx="3"/>
          </p:nvPr>
        </p:nvGraphicFramePr>
        <p:xfrm>
          <a:off x="1295400" y="3733800"/>
          <a:ext cx="3744913" cy="812800"/>
        </p:xfrm>
        <a:graphic>
          <a:graphicData uri="http://schemas.openxmlformats.org/presentationml/2006/ole">
            <mc:AlternateContent xmlns:mc="http://schemas.openxmlformats.org/markup-compatibility/2006">
              <mc:Choice xmlns:v="urn:schemas-microsoft-com:vml" Requires="v">
                <p:oleObj spid="_x0000_s16393" name="公式" r:id="rId7" imgW="2692400" imgH="584200" progId="Equation.3">
                  <p:embed/>
                </p:oleObj>
              </mc:Choice>
              <mc:Fallback>
                <p:oleObj name="公式" r:id="rId7" imgW="2692400" imgH="584200" progId="Equation.3">
                  <p:embed/>
                  <p:pic>
                    <p:nvPicPr>
                      <p:cNvPr id="0" name="Object 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733800"/>
                        <a:ext cx="374491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13">
            <a:extLst>
              <a:ext uri="{FF2B5EF4-FFF2-40B4-BE49-F238E27FC236}">
                <a16:creationId xmlns:a16="http://schemas.microsoft.com/office/drawing/2014/main" id="{70EE0AD4-7ECE-4120-9751-24F401C62D48}"/>
              </a:ext>
            </a:extLst>
          </p:cNvPr>
          <p:cNvGraphicFramePr>
            <a:graphicFrameLocks noGrp="1" noChangeAspect="1"/>
          </p:cNvGraphicFramePr>
          <p:nvPr>
            <p:ph sz="quarter" idx="4"/>
          </p:nvPr>
        </p:nvGraphicFramePr>
        <p:xfrm>
          <a:off x="1371600" y="4800600"/>
          <a:ext cx="5689600" cy="904875"/>
        </p:xfrm>
        <a:graphic>
          <a:graphicData uri="http://schemas.openxmlformats.org/presentationml/2006/ole">
            <mc:AlternateContent xmlns:mc="http://schemas.openxmlformats.org/markup-compatibility/2006">
              <mc:Choice xmlns:v="urn:schemas-microsoft-com:vml" Requires="v">
                <p:oleObj spid="_x0000_s16394" name="公式" r:id="rId9" imgW="4064000" imgH="647700" progId="Equation.3">
                  <p:embed/>
                </p:oleObj>
              </mc:Choice>
              <mc:Fallback>
                <p:oleObj name="公式" r:id="rId9" imgW="4064000" imgH="647700" progId="Equation.3">
                  <p:embed/>
                  <p:pic>
                    <p:nvPicPr>
                      <p:cNvPr id="0" name="Object 13"/>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800600"/>
                        <a:ext cx="5689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Text Box 16">
            <a:extLst>
              <a:ext uri="{FF2B5EF4-FFF2-40B4-BE49-F238E27FC236}">
                <a16:creationId xmlns:a16="http://schemas.microsoft.com/office/drawing/2014/main" id="{4E7A94BA-0666-42F9-91CB-9C28DE888603}"/>
              </a:ext>
            </a:extLst>
          </p:cNvPr>
          <p:cNvSpPr txBox="1">
            <a:spLocks noChangeArrowheads="1"/>
          </p:cNvSpPr>
          <p:nvPr/>
        </p:nvSpPr>
        <p:spPr bwMode="auto">
          <a:xfrm>
            <a:off x="7086600" y="49530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归一化条件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3077">
            <a:extLst>
              <a:ext uri="{FF2B5EF4-FFF2-40B4-BE49-F238E27FC236}">
                <a16:creationId xmlns:a16="http://schemas.microsoft.com/office/drawing/2014/main" id="{B4ACED62-9A69-43A1-B84C-00F9B722BB91}"/>
              </a:ext>
            </a:extLst>
          </p:cNvPr>
          <p:cNvGraphicFramePr>
            <a:graphicFrameLocks noChangeAspect="1"/>
          </p:cNvGraphicFramePr>
          <p:nvPr/>
        </p:nvGraphicFramePr>
        <p:xfrm>
          <a:off x="1562100" y="1295400"/>
          <a:ext cx="4876800" cy="990600"/>
        </p:xfrm>
        <a:graphic>
          <a:graphicData uri="http://schemas.openxmlformats.org/presentationml/2006/ole">
            <mc:AlternateContent xmlns:mc="http://schemas.openxmlformats.org/markup-compatibility/2006">
              <mc:Choice xmlns:v="urn:schemas-microsoft-com:vml" Requires="v">
                <p:oleObj spid="_x0000_s17417" name="公式" r:id="rId3" imgW="1625400" imgH="330120" progId="Equation.3">
                  <p:embed/>
                </p:oleObj>
              </mc:Choice>
              <mc:Fallback>
                <p:oleObj name="公式" r:id="rId3" imgW="1625400" imgH="330120" progId="Equation.3">
                  <p:embed/>
                  <p:pic>
                    <p:nvPicPr>
                      <p:cNvPr id="0" name="Object 30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1295400"/>
                        <a:ext cx="4876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3078">
            <a:extLst>
              <a:ext uri="{FF2B5EF4-FFF2-40B4-BE49-F238E27FC236}">
                <a16:creationId xmlns:a16="http://schemas.microsoft.com/office/drawing/2014/main" id="{30B164B1-FCFF-4DB0-BCB6-FA64DCBD7D2C}"/>
              </a:ext>
            </a:extLst>
          </p:cNvPr>
          <p:cNvGraphicFramePr>
            <a:graphicFrameLocks noChangeAspect="1"/>
          </p:cNvGraphicFramePr>
          <p:nvPr/>
        </p:nvGraphicFramePr>
        <p:xfrm>
          <a:off x="1600200" y="2362200"/>
          <a:ext cx="2743200" cy="1023938"/>
        </p:xfrm>
        <a:graphic>
          <a:graphicData uri="http://schemas.openxmlformats.org/presentationml/2006/ole">
            <mc:AlternateContent xmlns:mc="http://schemas.openxmlformats.org/markup-compatibility/2006">
              <mc:Choice xmlns:v="urn:schemas-microsoft-com:vml" Requires="v">
                <p:oleObj spid="_x0000_s17418" name="公式" r:id="rId5" imgW="1054100" imgH="393700" progId="Equation.3">
                  <p:embed/>
                </p:oleObj>
              </mc:Choice>
              <mc:Fallback>
                <p:oleObj name="公式" r:id="rId5" imgW="1054100" imgH="393700" progId="Equation.3">
                  <p:embed/>
                  <p:pic>
                    <p:nvPicPr>
                      <p:cNvPr id="0" name="Object 30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362200"/>
                        <a:ext cx="2743200"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3079">
            <a:extLst>
              <a:ext uri="{FF2B5EF4-FFF2-40B4-BE49-F238E27FC236}">
                <a16:creationId xmlns:a16="http://schemas.microsoft.com/office/drawing/2014/main" id="{22094453-9A67-42E2-8663-033411F8E5BA}"/>
              </a:ext>
            </a:extLst>
          </p:cNvPr>
          <p:cNvGraphicFramePr>
            <a:graphicFrameLocks noChangeAspect="1"/>
          </p:cNvGraphicFramePr>
          <p:nvPr/>
        </p:nvGraphicFramePr>
        <p:xfrm>
          <a:off x="5257800" y="2286000"/>
          <a:ext cx="2286000" cy="990600"/>
        </p:xfrm>
        <a:graphic>
          <a:graphicData uri="http://schemas.openxmlformats.org/presentationml/2006/ole">
            <mc:AlternateContent xmlns:mc="http://schemas.openxmlformats.org/markup-compatibility/2006">
              <mc:Choice xmlns:v="urn:schemas-microsoft-com:vml" Requires="v">
                <p:oleObj spid="_x0000_s17419" name="公式" r:id="rId7" imgW="736280" imgH="393529" progId="Equation.3">
                  <p:embed/>
                </p:oleObj>
              </mc:Choice>
              <mc:Fallback>
                <p:oleObj name="公式" r:id="rId7" imgW="736280" imgH="393529" progId="Equation.3">
                  <p:embed/>
                  <p:pic>
                    <p:nvPicPr>
                      <p:cNvPr id="0" name="Object 30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2286000"/>
                        <a:ext cx="2286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3080">
            <a:extLst>
              <a:ext uri="{FF2B5EF4-FFF2-40B4-BE49-F238E27FC236}">
                <a16:creationId xmlns:a16="http://schemas.microsoft.com/office/drawing/2014/main" id="{F5D02A95-8105-4592-AB0A-B69C82A2214C}"/>
              </a:ext>
            </a:extLst>
          </p:cNvPr>
          <p:cNvGraphicFramePr>
            <a:graphicFrameLocks noChangeAspect="1"/>
          </p:cNvGraphicFramePr>
          <p:nvPr/>
        </p:nvGraphicFramePr>
        <p:xfrm>
          <a:off x="1643063" y="3581400"/>
          <a:ext cx="2809875" cy="1023938"/>
        </p:xfrm>
        <a:graphic>
          <a:graphicData uri="http://schemas.openxmlformats.org/presentationml/2006/ole">
            <mc:AlternateContent xmlns:mc="http://schemas.openxmlformats.org/markup-compatibility/2006">
              <mc:Choice xmlns:v="urn:schemas-microsoft-com:vml" Requires="v">
                <p:oleObj spid="_x0000_s17420" name="公式" r:id="rId9" imgW="1079032" imgH="393529" progId="Equation.3">
                  <p:embed/>
                </p:oleObj>
              </mc:Choice>
              <mc:Fallback>
                <p:oleObj name="公式" r:id="rId9" imgW="1079032" imgH="393529" progId="Equation.3">
                  <p:embed/>
                  <p:pic>
                    <p:nvPicPr>
                      <p:cNvPr id="0" name="Object 30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63" y="3581400"/>
                        <a:ext cx="2809875"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3081">
            <a:extLst>
              <a:ext uri="{FF2B5EF4-FFF2-40B4-BE49-F238E27FC236}">
                <a16:creationId xmlns:a16="http://schemas.microsoft.com/office/drawing/2014/main" id="{78B94EE4-E337-4E6A-9D71-3E0CABFE1545}"/>
              </a:ext>
            </a:extLst>
          </p:cNvPr>
          <p:cNvGraphicFramePr>
            <a:graphicFrameLocks noChangeAspect="1"/>
          </p:cNvGraphicFramePr>
          <p:nvPr/>
        </p:nvGraphicFramePr>
        <p:xfrm>
          <a:off x="1676400" y="4876800"/>
          <a:ext cx="2776538" cy="1023938"/>
        </p:xfrm>
        <a:graphic>
          <a:graphicData uri="http://schemas.openxmlformats.org/presentationml/2006/ole">
            <mc:AlternateContent xmlns:mc="http://schemas.openxmlformats.org/markup-compatibility/2006">
              <mc:Choice xmlns:v="urn:schemas-microsoft-com:vml" Requires="v">
                <p:oleObj spid="_x0000_s17421" name="公式" r:id="rId11" imgW="1066337" imgH="393529" progId="Equation.3">
                  <p:embed/>
                </p:oleObj>
              </mc:Choice>
              <mc:Fallback>
                <p:oleObj name="公式" r:id="rId11" imgW="1066337" imgH="393529" progId="Equation.3">
                  <p:embed/>
                  <p:pic>
                    <p:nvPicPr>
                      <p:cNvPr id="0" name="Object 30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4876800"/>
                        <a:ext cx="2776538"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3082">
            <a:extLst>
              <a:ext uri="{FF2B5EF4-FFF2-40B4-BE49-F238E27FC236}">
                <a16:creationId xmlns:a16="http://schemas.microsoft.com/office/drawing/2014/main" id="{E34D27D3-2DE4-4E4E-B9F1-A61ECFD1B5BF}"/>
              </a:ext>
            </a:extLst>
          </p:cNvPr>
          <p:cNvGraphicFramePr>
            <a:graphicFrameLocks noChangeAspect="1"/>
          </p:cNvGraphicFramePr>
          <p:nvPr/>
        </p:nvGraphicFramePr>
        <p:xfrm>
          <a:off x="5275263" y="3581400"/>
          <a:ext cx="2403475" cy="990600"/>
        </p:xfrm>
        <a:graphic>
          <a:graphicData uri="http://schemas.openxmlformats.org/presentationml/2006/ole">
            <mc:AlternateContent xmlns:mc="http://schemas.openxmlformats.org/markup-compatibility/2006">
              <mc:Choice xmlns:v="urn:schemas-microsoft-com:vml" Requires="v">
                <p:oleObj spid="_x0000_s17422" name="公式" r:id="rId13" imgW="774364" imgH="393529" progId="Equation.3">
                  <p:embed/>
                </p:oleObj>
              </mc:Choice>
              <mc:Fallback>
                <p:oleObj name="公式" r:id="rId13" imgW="774364" imgH="393529" progId="Equation.3">
                  <p:embed/>
                  <p:pic>
                    <p:nvPicPr>
                      <p:cNvPr id="0" name="Object 30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75263" y="3581400"/>
                        <a:ext cx="240347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Text Box 3083">
            <a:extLst>
              <a:ext uri="{FF2B5EF4-FFF2-40B4-BE49-F238E27FC236}">
                <a16:creationId xmlns:a16="http://schemas.microsoft.com/office/drawing/2014/main" id="{15EE36BC-314E-4CB0-93CD-F8CBE1F168C9}"/>
              </a:ext>
            </a:extLst>
          </p:cNvPr>
          <p:cNvSpPr txBox="1">
            <a:spLocks noChangeArrowheads="1"/>
          </p:cNvSpPr>
          <p:nvPr/>
        </p:nvSpPr>
        <p:spPr bwMode="auto">
          <a:xfrm>
            <a:off x="1219200" y="76200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常用积分公式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027">
            <a:extLst>
              <a:ext uri="{FF2B5EF4-FFF2-40B4-BE49-F238E27FC236}">
                <a16:creationId xmlns:a16="http://schemas.microsoft.com/office/drawing/2014/main" id="{96453D13-95ED-480D-A774-213F94340C68}"/>
              </a:ext>
            </a:extLst>
          </p:cNvPr>
          <p:cNvSpPr txBox="1">
            <a:spLocks noChangeArrowheads="1"/>
          </p:cNvSpPr>
          <p:nvPr/>
        </p:nvSpPr>
        <p:spPr bwMode="auto">
          <a:xfrm>
            <a:off x="1447800" y="1704975"/>
            <a:ext cx="62325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sz="2400">
                <a:solidFill>
                  <a:schemeClr val="accent2"/>
                </a:solidFill>
              </a:rPr>
              <a:t>1.  </a:t>
            </a:r>
            <a:r>
              <a:rPr lang="zh-CN" altLang="en-US" sz="2400">
                <a:solidFill>
                  <a:schemeClr val="accent2"/>
                </a:solidFill>
              </a:rPr>
              <a:t>麦克斯韦分布适用于平衡态的气体</a:t>
            </a:r>
            <a:r>
              <a:rPr lang="en-US" altLang="zh-CN" sz="2400">
                <a:solidFill>
                  <a:schemeClr val="accent2"/>
                </a:solidFill>
              </a:rPr>
              <a:t>, </a:t>
            </a:r>
            <a:r>
              <a:rPr lang="zh-CN" altLang="en-US" sz="2400">
                <a:solidFill>
                  <a:schemeClr val="accent2"/>
                </a:solidFill>
              </a:rPr>
              <a:t>它仅是</a:t>
            </a:r>
          </a:p>
          <a:p>
            <a:pPr eaLnBrk="1" hangingPunct="1">
              <a:lnSpc>
                <a:spcPct val="140000"/>
              </a:lnSpc>
            </a:pPr>
            <a:r>
              <a:rPr lang="zh-CN" altLang="en-US" sz="2400">
                <a:solidFill>
                  <a:schemeClr val="accent2"/>
                </a:solidFill>
              </a:rPr>
              <a:t>     分子质量及气体温度的函数。</a:t>
            </a:r>
            <a:endParaRPr lang="zh-CN" altLang="en-US"/>
          </a:p>
        </p:txBody>
      </p:sp>
      <p:sp>
        <p:nvSpPr>
          <p:cNvPr id="18435" name="Text Box 1028">
            <a:extLst>
              <a:ext uri="{FF2B5EF4-FFF2-40B4-BE49-F238E27FC236}">
                <a16:creationId xmlns:a16="http://schemas.microsoft.com/office/drawing/2014/main" id="{9C0099C6-C38D-4ECC-B3CB-42B44D3BB462}"/>
              </a:ext>
            </a:extLst>
          </p:cNvPr>
          <p:cNvSpPr txBox="1">
            <a:spLocks noChangeArrowheads="1"/>
          </p:cNvSpPr>
          <p:nvPr/>
        </p:nvSpPr>
        <p:spPr bwMode="auto">
          <a:xfrm>
            <a:off x="1447800" y="2946400"/>
            <a:ext cx="67691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40000"/>
              </a:lnSpc>
              <a:buFontTx/>
              <a:buAutoNum type="arabicPeriod" startAt="2"/>
            </a:pPr>
            <a:r>
              <a:rPr lang="zh-CN" altLang="en-US" sz="2400">
                <a:solidFill>
                  <a:schemeClr val="accent2"/>
                </a:solidFill>
              </a:rPr>
              <a:t>麦克斯韦分布是增函数与减函数相乘得到的，</a:t>
            </a:r>
          </a:p>
          <a:p>
            <a:pPr eaLnBrk="1" hangingPunct="1">
              <a:lnSpc>
                <a:spcPct val="140000"/>
              </a:lnSpc>
            </a:pPr>
            <a:r>
              <a:rPr lang="zh-CN" altLang="en-US" sz="2400">
                <a:solidFill>
                  <a:schemeClr val="accent2"/>
                </a:solidFill>
              </a:rPr>
              <a:t>      将在某一值处取极值。概率取极大值时的速率</a:t>
            </a:r>
          </a:p>
          <a:p>
            <a:pPr eaLnBrk="1" hangingPunct="1">
              <a:lnSpc>
                <a:spcPct val="140000"/>
              </a:lnSpc>
            </a:pPr>
            <a:r>
              <a:rPr lang="zh-CN" altLang="en-US" sz="2400">
                <a:solidFill>
                  <a:schemeClr val="accent2"/>
                </a:solidFill>
              </a:rPr>
              <a:t>      为最概然速率</a:t>
            </a:r>
            <a:r>
              <a:rPr lang="en-US" altLang="zh-CN" sz="2400" i="1">
                <a:solidFill>
                  <a:schemeClr val="accent2"/>
                </a:solidFill>
              </a:rPr>
              <a:t>v</a:t>
            </a:r>
            <a:r>
              <a:rPr lang="en-US" altLang="zh-CN" sz="2400" i="1" baseline="-25000">
                <a:solidFill>
                  <a:schemeClr val="accent2"/>
                </a:solidFill>
              </a:rPr>
              <a:t>p</a:t>
            </a:r>
            <a:r>
              <a:rPr lang="zh-CN" altLang="en-US" sz="2400">
                <a:solidFill>
                  <a:schemeClr val="accent2"/>
                </a:solidFill>
              </a:rPr>
              <a:t>（或称为最可几速率）</a:t>
            </a:r>
            <a:endParaRPr lang="zh-CN" altLang="en-US"/>
          </a:p>
        </p:txBody>
      </p:sp>
      <p:sp>
        <p:nvSpPr>
          <p:cNvPr id="18436" name="Text Box 1029">
            <a:extLst>
              <a:ext uri="{FF2B5EF4-FFF2-40B4-BE49-F238E27FC236}">
                <a16:creationId xmlns:a16="http://schemas.microsoft.com/office/drawing/2014/main" id="{A55D9EBD-EB91-4902-A815-853BED1C41B9}"/>
              </a:ext>
            </a:extLst>
          </p:cNvPr>
          <p:cNvSpPr txBox="1">
            <a:spLocks noChangeArrowheads="1"/>
          </p:cNvSpPr>
          <p:nvPr/>
        </p:nvSpPr>
        <p:spPr bwMode="auto">
          <a:xfrm>
            <a:off x="1447800" y="5029200"/>
            <a:ext cx="532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rPr>
              <a:t>3.   </a:t>
            </a:r>
            <a:r>
              <a:rPr lang="zh-CN" altLang="en-US" sz="2400">
                <a:solidFill>
                  <a:schemeClr val="accent2"/>
                </a:solidFill>
              </a:rPr>
              <a:t>麦克斯韦分布是统计平均的结果。</a:t>
            </a:r>
            <a:endParaRPr lang="zh-CN" altLang="en-US"/>
          </a:p>
        </p:txBody>
      </p:sp>
      <p:sp>
        <p:nvSpPr>
          <p:cNvPr id="18437" name="Text Box 1030">
            <a:extLst>
              <a:ext uri="{FF2B5EF4-FFF2-40B4-BE49-F238E27FC236}">
                <a16:creationId xmlns:a16="http://schemas.microsoft.com/office/drawing/2014/main" id="{BE1FC6ED-C3EE-4680-9BE5-10B0418F310C}"/>
              </a:ext>
            </a:extLst>
          </p:cNvPr>
          <p:cNvSpPr txBox="1">
            <a:spLocks noChangeArrowheads="1"/>
          </p:cNvSpPr>
          <p:nvPr/>
        </p:nvSpPr>
        <p:spPr bwMode="auto">
          <a:xfrm>
            <a:off x="1431925" y="1004888"/>
            <a:ext cx="2684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要注意的几点：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4">
            <a:extLst>
              <a:ext uri="{FF2B5EF4-FFF2-40B4-BE49-F238E27FC236}">
                <a16:creationId xmlns:a16="http://schemas.microsoft.com/office/drawing/2014/main" id="{A74B0EA9-80BA-404A-A388-8B14FBDDDF70}"/>
              </a:ext>
            </a:extLst>
          </p:cNvPr>
          <p:cNvGraphicFramePr>
            <a:graphicFrameLocks noGrp="1" noChangeAspect="1"/>
          </p:cNvGraphicFramePr>
          <p:nvPr>
            <p:ph sz="quarter" idx="1"/>
          </p:nvPr>
        </p:nvGraphicFramePr>
        <p:xfrm>
          <a:off x="1371600" y="1219200"/>
          <a:ext cx="6408738" cy="808038"/>
        </p:xfrm>
        <a:graphic>
          <a:graphicData uri="http://schemas.openxmlformats.org/presentationml/2006/ole">
            <mc:AlternateContent xmlns:mc="http://schemas.openxmlformats.org/markup-compatibility/2006">
              <mc:Choice xmlns:v="urn:schemas-microsoft-com:vml" Requires="v">
                <p:oleObj spid="_x0000_s19465" name="公式" r:id="rId3" imgW="4826000" imgH="609600" progId="Equation.3">
                  <p:embed/>
                </p:oleObj>
              </mc:Choice>
              <mc:Fallback>
                <p:oleObj name="公式" r:id="rId3" imgW="4826000" imgH="6096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19200"/>
                        <a:ext cx="6408738"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7">
            <a:extLst>
              <a:ext uri="{FF2B5EF4-FFF2-40B4-BE49-F238E27FC236}">
                <a16:creationId xmlns:a16="http://schemas.microsoft.com/office/drawing/2014/main" id="{427D040D-6466-4A9A-BC9D-E2DEFAFC7864}"/>
              </a:ext>
            </a:extLst>
          </p:cNvPr>
          <p:cNvGraphicFramePr>
            <a:graphicFrameLocks noGrp="1" noChangeAspect="1"/>
          </p:cNvGraphicFramePr>
          <p:nvPr>
            <p:ph sz="quarter" idx="2"/>
          </p:nvPr>
        </p:nvGraphicFramePr>
        <p:xfrm>
          <a:off x="1403350" y="2057400"/>
          <a:ext cx="3168650" cy="800100"/>
        </p:xfrm>
        <a:graphic>
          <a:graphicData uri="http://schemas.openxmlformats.org/presentationml/2006/ole">
            <mc:AlternateContent xmlns:mc="http://schemas.openxmlformats.org/markup-compatibility/2006">
              <mc:Choice xmlns:v="urn:schemas-microsoft-com:vml" Requires="v">
                <p:oleObj spid="_x0000_s19466" name="公式" r:id="rId5" imgW="2413000" imgH="609600" progId="Equation.3">
                  <p:embed/>
                </p:oleObj>
              </mc:Choice>
              <mc:Fallback>
                <p:oleObj name="公式" r:id="rId5" imgW="2413000" imgH="609600"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057400"/>
                        <a:ext cx="31686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10">
            <a:extLst>
              <a:ext uri="{FF2B5EF4-FFF2-40B4-BE49-F238E27FC236}">
                <a16:creationId xmlns:a16="http://schemas.microsoft.com/office/drawing/2014/main" id="{7598A2CD-17D3-439F-9B88-32D28EDC1488}"/>
              </a:ext>
            </a:extLst>
          </p:cNvPr>
          <p:cNvGraphicFramePr>
            <a:graphicFrameLocks noGrp="1" noChangeAspect="1"/>
          </p:cNvGraphicFramePr>
          <p:nvPr>
            <p:ph sz="quarter" idx="3"/>
          </p:nvPr>
        </p:nvGraphicFramePr>
        <p:xfrm>
          <a:off x="1295400" y="3048000"/>
          <a:ext cx="5327650" cy="847725"/>
        </p:xfrm>
        <a:graphic>
          <a:graphicData uri="http://schemas.openxmlformats.org/presentationml/2006/ole">
            <mc:AlternateContent xmlns:mc="http://schemas.openxmlformats.org/markup-compatibility/2006">
              <mc:Choice xmlns:v="urn:schemas-microsoft-com:vml" Requires="v">
                <p:oleObj spid="_x0000_s19467" name="公式" r:id="rId7" imgW="4152900" imgH="660400" progId="Equation.3">
                  <p:embed/>
                </p:oleObj>
              </mc:Choice>
              <mc:Fallback>
                <p:oleObj name="公式" r:id="rId7" imgW="4152900" imgH="660400" progId="Equation.3">
                  <p:embed/>
                  <p:pic>
                    <p:nvPicPr>
                      <p:cNvPr id="0" name="Object 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048000"/>
                        <a:ext cx="53276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13">
            <a:extLst>
              <a:ext uri="{FF2B5EF4-FFF2-40B4-BE49-F238E27FC236}">
                <a16:creationId xmlns:a16="http://schemas.microsoft.com/office/drawing/2014/main" id="{5F43546D-24F9-42E4-8807-44EBAD253EB3}"/>
              </a:ext>
            </a:extLst>
          </p:cNvPr>
          <p:cNvGraphicFramePr>
            <a:graphicFrameLocks noGrp="1" noChangeAspect="1"/>
          </p:cNvGraphicFramePr>
          <p:nvPr>
            <p:ph sz="quarter" idx="4"/>
          </p:nvPr>
        </p:nvGraphicFramePr>
        <p:xfrm>
          <a:off x="1295400" y="4114800"/>
          <a:ext cx="7129463" cy="766763"/>
        </p:xfrm>
        <a:graphic>
          <a:graphicData uri="http://schemas.openxmlformats.org/presentationml/2006/ole">
            <mc:AlternateContent xmlns:mc="http://schemas.openxmlformats.org/markup-compatibility/2006">
              <mc:Choice xmlns:v="urn:schemas-microsoft-com:vml" Requires="v">
                <p:oleObj spid="_x0000_s19468" name="公式" r:id="rId9" imgW="5676900" imgH="609600" progId="Equation.3">
                  <p:embed/>
                </p:oleObj>
              </mc:Choice>
              <mc:Fallback>
                <p:oleObj name="公式" r:id="rId9" imgW="5676900" imgH="609600" progId="Equation.3">
                  <p:embed/>
                  <p:pic>
                    <p:nvPicPr>
                      <p:cNvPr id="0" name="Object 13"/>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4114800"/>
                        <a:ext cx="7129463"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16">
            <a:extLst>
              <a:ext uri="{FF2B5EF4-FFF2-40B4-BE49-F238E27FC236}">
                <a16:creationId xmlns:a16="http://schemas.microsoft.com/office/drawing/2014/main" id="{5BB507AF-2EFC-4201-92FD-41D14B903974}"/>
              </a:ext>
            </a:extLst>
          </p:cNvPr>
          <p:cNvGraphicFramePr>
            <a:graphicFrameLocks noChangeAspect="1"/>
          </p:cNvGraphicFramePr>
          <p:nvPr/>
        </p:nvGraphicFramePr>
        <p:xfrm>
          <a:off x="1219200" y="5105400"/>
          <a:ext cx="2592388" cy="849313"/>
        </p:xfrm>
        <a:graphic>
          <a:graphicData uri="http://schemas.openxmlformats.org/presentationml/2006/ole">
            <mc:AlternateContent xmlns:mc="http://schemas.openxmlformats.org/markup-compatibility/2006">
              <mc:Choice xmlns:v="urn:schemas-microsoft-com:vml" Requires="v">
                <p:oleObj spid="_x0000_s19469" name="公式" r:id="rId11" imgW="2019300" imgH="660400" progId="Equation.3">
                  <p:embed/>
                </p:oleObj>
              </mc:Choice>
              <mc:Fallback>
                <p:oleObj name="公式" r:id="rId11" imgW="2019300" imgH="6604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5105400"/>
                        <a:ext cx="2592388"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3" name="Text Box 17">
            <a:extLst>
              <a:ext uri="{FF2B5EF4-FFF2-40B4-BE49-F238E27FC236}">
                <a16:creationId xmlns:a16="http://schemas.microsoft.com/office/drawing/2014/main" id="{2F03FCCB-C98E-4675-8AA0-62C74C2D2035}"/>
              </a:ext>
            </a:extLst>
          </p:cNvPr>
          <p:cNvSpPr txBox="1">
            <a:spLocks noChangeArrowheads="1"/>
          </p:cNvSpPr>
          <p:nvPr/>
        </p:nvSpPr>
        <p:spPr bwMode="auto">
          <a:xfrm>
            <a:off x="1219200" y="762000"/>
            <a:ext cx="149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平均速率</a:t>
            </a:r>
            <a:r>
              <a:rPr lang="zh-CN" altLang="en-US"/>
              <a:t> </a:t>
            </a:r>
          </a:p>
        </p:txBody>
      </p:sp>
      <p:sp>
        <p:nvSpPr>
          <p:cNvPr id="19464" name="Text Box 19">
            <a:extLst>
              <a:ext uri="{FF2B5EF4-FFF2-40B4-BE49-F238E27FC236}">
                <a16:creationId xmlns:a16="http://schemas.microsoft.com/office/drawing/2014/main" id="{8B303343-81EC-43AA-A2CD-8BB89A2F74FF}"/>
              </a:ext>
            </a:extLst>
          </p:cNvPr>
          <p:cNvSpPr txBox="1">
            <a:spLocks noChangeArrowheads="1"/>
          </p:cNvSpPr>
          <p:nvPr/>
        </p:nvSpPr>
        <p:spPr bwMode="auto">
          <a:xfrm>
            <a:off x="4495800" y="5181600"/>
            <a:ext cx="1804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方均根速率</a:t>
            </a:r>
            <a:r>
              <a:rPr lang="zh-CN" altLang="en-US"/>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a:extLst>
              <a:ext uri="{FF2B5EF4-FFF2-40B4-BE49-F238E27FC236}">
                <a16:creationId xmlns:a16="http://schemas.microsoft.com/office/drawing/2014/main" id="{F6DB4C80-E4B0-4183-ADEE-1162C47A8A27}"/>
              </a:ext>
            </a:extLst>
          </p:cNvPr>
          <p:cNvGraphicFramePr>
            <a:graphicFrameLocks noGrp="1" noChangeAspect="1"/>
          </p:cNvGraphicFramePr>
          <p:nvPr>
            <p:ph sz="quarter" idx="1"/>
          </p:nvPr>
        </p:nvGraphicFramePr>
        <p:xfrm>
          <a:off x="1641475" y="914400"/>
          <a:ext cx="2016125" cy="877888"/>
        </p:xfrm>
        <a:graphic>
          <a:graphicData uri="http://schemas.openxmlformats.org/presentationml/2006/ole">
            <mc:AlternateContent xmlns:mc="http://schemas.openxmlformats.org/markup-compatibility/2006">
              <mc:Choice xmlns:v="urn:schemas-microsoft-com:vml" Requires="v">
                <p:oleObj spid="_x0000_s20488" name="公式" r:id="rId3" imgW="1282700" imgH="558800" progId="Equation.3">
                  <p:embed/>
                </p:oleObj>
              </mc:Choice>
              <mc:Fallback>
                <p:oleObj name="公式" r:id="rId3" imgW="1282700" imgH="558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475" y="914400"/>
                        <a:ext cx="2016125"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7">
            <a:extLst>
              <a:ext uri="{FF2B5EF4-FFF2-40B4-BE49-F238E27FC236}">
                <a16:creationId xmlns:a16="http://schemas.microsoft.com/office/drawing/2014/main" id="{8D96B462-0ABD-4B26-AF0E-55D8EC203034}"/>
              </a:ext>
            </a:extLst>
          </p:cNvPr>
          <p:cNvGraphicFramePr>
            <a:graphicFrameLocks noGrp="1" noChangeAspect="1"/>
          </p:cNvGraphicFramePr>
          <p:nvPr>
            <p:ph sz="quarter" idx="2"/>
          </p:nvPr>
        </p:nvGraphicFramePr>
        <p:xfrm>
          <a:off x="1611313" y="2133600"/>
          <a:ext cx="2808287" cy="979488"/>
        </p:xfrm>
        <a:graphic>
          <a:graphicData uri="http://schemas.openxmlformats.org/presentationml/2006/ole">
            <mc:AlternateContent xmlns:mc="http://schemas.openxmlformats.org/markup-compatibility/2006">
              <mc:Choice xmlns:v="urn:schemas-microsoft-com:vml" Requires="v">
                <p:oleObj spid="_x0000_s20489" name="公式" r:id="rId5" imgW="1892300" imgH="660400" progId="Equation.3">
                  <p:embed/>
                </p:oleObj>
              </mc:Choice>
              <mc:Fallback>
                <p:oleObj name="公式" r:id="rId5" imgW="1892300" imgH="660400"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1313" y="2133600"/>
                        <a:ext cx="2808287"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10">
            <a:extLst>
              <a:ext uri="{FF2B5EF4-FFF2-40B4-BE49-F238E27FC236}">
                <a16:creationId xmlns:a16="http://schemas.microsoft.com/office/drawing/2014/main" id="{499E98A7-58DF-49FB-8B1E-B7F688B98456}"/>
              </a:ext>
            </a:extLst>
          </p:cNvPr>
          <p:cNvGraphicFramePr>
            <a:graphicFrameLocks noGrp="1" noChangeAspect="1"/>
          </p:cNvGraphicFramePr>
          <p:nvPr>
            <p:ph sz="quarter" idx="3"/>
          </p:nvPr>
        </p:nvGraphicFramePr>
        <p:xfrm>
          <a:off x="1598613" y="3719513"/>
          <a:ext cx="3887787" cy="547687"/>
        </p:xfrm>
        <a:graphic>
          <a:graphicData uri="http://schemas.openxmlformats.org/presentationml/2006/ole">
            <mc:AlternateContent xmlns:mc="http://schemas.openxmlformats.org/markup-compatibility/2006">
              <mc:Choice xmlns:v="urn:schemas-microsoft-com:vml" Requires="v">
                <p:oleObj spid="_x0000_s20490" name="公式" r:id="rId7" imgW="2527300" imgH="355600" progId="Equation.3">
                  <p:embed/>
                </p:oleObj>
              </mc:Choice>
              <mc:Fallback>
                <p:oleObj name="公式" r:id="rId7" imgW="2527300" imgH="355600" progId="Equation.3">
                  <p:embed/>
                  <p:pic>
                    <p:nvPicPr>
                      <p:cNvPr id="0" name="Object 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8613" y="3719513"/>
                        <a:ext cx="3887787"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13">
            <a:extLst>
              <a:ext uri="{FF2B5EF4-FFF2-40B4-BE49-F238E27FC236}">
                <a16:creationId xmlns:a16="http://schemas.microsoft.com/office/drawing/2014/main" id="{072D8E6D-93A0-4474-A122-E2149F562F99}"/>
              </a:ext>
            </a:extLst>
          </p:cNvPr>
          <p:cNvGraphicFramePr>
            <a:graphicFrameLocks noGrp="1" noChangeAspect="1"/>
          </p:cNvGraphicFramePr>
          <p:nvPr>
            <p:ph sz="quarter" idx="4"/>
          </p:nvPr>
        </p:nvGraphicFramePr>
        <p:xfrm>
          <a:off x="1600200" y="4724400"/>
          <a:ext cx="2305050" cy="942975"/>
        </p:xfrm>
        <a:graphic>
          <a:graphicData uri="http://schemas.openxmlformats.org/presentationml/2006/ole">
            <mc:AlternateContent xmlns:mc="http://schemas.openxmlformats.org/markup-compatibility/2006">
              <mc:Choice xmlns:v="urn:schemas-microsoft-com:vml" Requires="v">
                <p:oleObj spid="_x0000_s20491" name="公式" r:id="rId9" imgW="1104900" imgH="584200" progId="Equation.3">
                  <p:embed/>
                </p:oleObj>
              </mc:Choice>
              <mc:Fallback>
                <p:oleObj name="公式" r:id="rId9" imgW="1104900" imgH="584200" progId="Equation.3">
                  <p:embed/>
                  <p:pic>
                    <p:nvPicPr>
                      <p:cNvPr id="0" name="Object 13"/>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724400"/>
                        <a:ext cx="23050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Text Box 19">
            <a:extLst>
              <a:ext uri="{FF2B5EF4-FFF2-40B4-BE49-F238E27FC236}">
                <a16:creationId xmlns:a16="http://schemas.microsoft.com/office/drawing/2014/main" id="{70172E4F-0178-4ADE-8DAF-4E5757084C97}"/>
              </a:ext>
            </a:extLst>
          </p:cNvPr>
          <p:cNvSpPr txBox="1">
            <a:spLocks noChangeArrowheads="1"/>
          </p:cNvSpPr>
          <p:nvPr/>
        </p:nvSpPr>
        <p:spPr bwMode="auto">
          <a:xfrm>
            <a:off x="5334000" y="2209800"/>
            <a:ext cx="1804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最概然速率</a:t>
            </a:r>
            <a:r>
              <a:rPr lang="zh-CN" altLang="en-US"/>
              <a:t> </a:t>
            </a:r>
          </a:p>
        </p:txBody>
      </p:sp>
      <p:sp>
        <p:nvSpPr>
          <p:cNvPr id="20487" name="Text Box 21">
            <a:extLst>
              <a:ext uri="{FF2B5EF4-FFF2-40B4-BE49-F238E27FC236}">
                <a16:creationId xmlns:a16="http://schemas.microsoft.com/office/drawing/2014/main" id="{031A31D8-6CF7-4FAB-A5AC-D7214ACB5214}"/>
              </a:ext>
            </a:extLst>
          </p:cNvPr>
          <p:cNvSpPr txBox="1">
            <a:spLocks noChangeArrowheads="1"/>
          </p:cNvSpPr>
          <p:nvPr/>
        </p:nvSpPr>
        <p:spPr bwMode="auto">
          <a:xfrm>
            <a:off x="1600200" y="3200400"/>
            <a:ext cx="3030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三种速率之间的关系</a:t>
            </a:r>
            <a:r>
              <a:rPr lang="zh-CN" alt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0696DC2-33E5-4093-9BD4-F1ACACDA7CF4}"/>
              </a:ext>
            </a:extLst>
          </p:cNvPr>
          <p:cNvSpPr>
            <a:spLocks noChangeArrowheads="1"/>
          </p:cNvSpPr>
          <p:nvPr/>
        </p:nvSpPr>
        <p:spPr bwMode="auto">
          <a:xfrm>
            <a:off x="1143000" y="685800"/>
            <a:ext cx="4114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accent2"/>
                </a:solidFill>
                <a:cs typeface="Times New Roman" panose="02020603050405020304" pitchFamily="18" charset="0"/>
              </a:rPr>
              <a:t>§ 2.2 </a:t>
            </a:r>
            <a:r>
              <a:rPr lang="zh-CN" altLang="en-US">
                <a:solidFill>
                  <a:schemeClr val="accent2"/>
                </a:solidFill>
              </a:rPr>
              <a:t>概率论的基本知识</a:t>
            </a:r>
            <a:r>
              <a:rPr lang="zh-CN" altLang="en-US">
                <a:solidFill>
                  <a:schemeClr val="accent2"/>
                </a:solidFill>
                <a:cs typeface="Times New Roman" panose="02020603050405020304" pitchFamily="18" charset="0"/>
              </a:rPr>
              <a:t> </a:t>
            </a:r>
            <a:endParaRPr lang="zh-CN" altLang="en-US">
              <a:solidFill>
                <a:schemeClr val="accent2"/>
              </a:solidFill>
            </a:endParaRPr>
          </a:p>
        </p:txBody>
      </p:sp>
      <p:sp>
        <p:nvSpPr>
          <p:cNvPr id="3075" name="Rectangle 3">
            <a:extLst>
              <a:ext uri="{FF2B5EF4-FFF2-40B4-BE49-F238E27FC236}">
                <a16:creationId xmlns:a16="http://schemas.microsoft.com/office/drawing/2014/main" id="{E460EB63-A44D-44F4-BD93-4339BB0A65F3}"/>
              </a:ext>
            </a:extLst>
          </p:cNvPr>
          <p:cNvSpPr>
            <a:spLocks noChangeArrowheads="1"/>
          </p:cNvSpPr>
          <p:nvPr/>
        </p:nvSpPr>
        <p:spPr bwMode="auto">
          <a:xfrm>
            <a:off x="1219200" y="1143000"/>
            <a:ext cx="2971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cs typeface="Times New Roman" panose="02020603050405020304" pitchFamily="18" charset="0"/>
              </a:rPr>
              <a:t>§ 2.2.1 </a:t>
            </a:r>
            <a:r>
              <a:rPr lang="zh-CN" altLang="en-US" sz="2400">
                <a:solidFill>
                  <a:schemeClr val="accent2"/>
                </a:solidFill>
              </a:rPr>
              <a:t>伽尔顿板实验</a:t>
            </a:r>
            <a:r>
              <a:rPr lang="zh-CN" altLang="en-US">
                <a:solidFill>
                  <a:schemeClr val="accent2"/>
                </a:solidFill>
                <a:cs typeface="Times New Roman" panose="02020603050405020304" pitchFamily="18" charset="0"/>
              </a:rPr>
              <a:t>  </a:t>
            </a:r>
            <a:endParaRPr lang="zh-CN" altLang="en-US">
              <a:solidFill>
                <a:schemeClr val="accent2"/>
              </a:solidFill>
            </a:endParaRPr>
          </a:p>
        </p:txBody>
      </p:sp>
      <p:pic>
        <p:nvPicPr>
          <p:cNvPr id="3076" name="Picture 4" descr="014">
            <a:extLst>
              <a:ext uri="{FF2B5EF4-FFF2-40B4-BE49-F238E27FC236}">
                <a16:creationId xmlns:a16="http://schemas.microsoft.com/office/drawing/2014/main" id="{1DFF02AA-3683-4DE4-8933-3FD1D7E29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5726113" cy="431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020">
            <a:extLst>
              <a:ext uri="{FF2B5EF4-FFF2-40B4-BE49-F238E27FC236}">
                <a16:creationId xmlns:a16="http://schemas.microsoft.com/office/drawing/2014/main" id="{B8052DA5-F250-4136-BEE3-F6249D3FE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7739063"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4">
            <a:extLst>
              <a:ext uri="{FF2B5EF4-FFF2-40B4-BE49-F238E27FC236}">
                <a16:creationId xmlns:a16="http://schemas.microsoft.com/office/drawing/2014/main" id="{F9D947A9-1180-46D2-9132-B96AF125AB95}"/>
              </a:ext>
            </a:extLst>
          </p:cNvPr>
          <p:cNvGraphicFramePr>
            <a:graphicFrameLocks noGrp="1" noChangeAspect="1"/>
          </p:cNvGraphicFramePr>
          <p:nvPr>
            <p:ph sz="quarter" idx="1"/>
          </p:nvPr>
        </p:nvGraphicFramePr>
        <p:xfrm>
          <a:off x="1447800" y="1981200"/>
          <a:ext cx="6858000" cy="1076325"/>
        </p:xfrm>
        <a:graphic>
          <a:graphicData uri="http://schemas.openxmlformats.org/presentationml/2006/ole">
            <mc:AlternateContent xmlns:mc="http://schemas.openxmlformats.org/markup-compatibility/2006">
              <mc:Choice xmlns:v="urn:schemas-microsoft-com:vml" Requires="v">
                <p:oleObj spid="_x0000_s22534" name="公式" r:id="rId3" imgW="3073400" imgH="482600" progId="Equation.3">
                  <p:embed/>
                </p:oleObj>
              </mc:Choice>
              <mc:Fallback>
                <p:oleObj name="公式" r:id="rId3" imgW="3073400" imgH="4826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981200"/>
                        <a:ext cx="68580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1" name="Text Box 18">
            <a:extLst>
              <a:ext uri="{FF2B5EF4-FFF2-40B4-BE49-F238E27FC236}">
                <a16:creationId xmlns:a16="http://schemas.microsoft.com/office/drawing/2014/main" id="{A2548DC1-8DE9-492A-834B-1947B7A61161}"/>
              </a:ext>
            </a:extLst>
          </p:cNvPr>
          <p:cNvSpPr txBox="1">
            <a:spLocks noChangeArrowheads="1"/>
          </p:cNvSpPr>
          <p:nvPr/>
        </p:nvSpPr>
        <p:spPr bwMode="auto">
          <a:xfrm>
            <a:off x="1447800" y="1066800"/>
            <a:ext cx="554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 </a:t>
            </a:r>
            <a:r>
              <a:rPr lang="zh-CN" altLang="en-US">
                <a:solidFill>
                  <a:schemeClr val="accent2"/>
                </a:solidFill>
              </a:rPr>
              <a:t>氮分子在标准状况下的平均速率</a:t>
            </a:r>
          </a:p>
        </p:txBody>
      </p:sp>
      <p:sp>
        <p:nvSpPr>
          <p:cNvPr id="22532" name="Text Box 19">
            <a:extLst>
              <a:ext uri="{FF2B5EF4-FFF2-40B4-BE49-F238E27FC236}">
                <a16:creationId xmlns:a16="http://schemas.microsoft.com/office/drawing/2014/main" id="{1A7E3CD2-68DF-46CE-9E5F-1624E1BB024C}"/>
              </a:ext>
            </a:extLst>
          </p:cNvPr>
          <p:cNvSpPr txBox="1">
            <a:spLocks noChangeArrowheads="1"/>
          </p:cNvSpPr>
          <p:nvPr/>
        </p:nvSpPr>
        <p:spPr bwMode="auto">
          <a:xfrm>
            <a:off x="1524000" y="3429000"/>
            <a:ext cx="554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2. </a:t>
            </a:r>
            <a:r>
              <a:rPr lang="zh-CN" altLang="en-US">
                <a:solidFill>
                  <a:schemeClr val="accent2"/>
                </a:solidFill>
              </a:rPr>
              <a:t>氢分子在标准状况下的平均速率</a:t>
            </a:r>
          </a:p>
        </p:txBody>
      </p:sp>
      <p:graphicFrame>
        <p:nvGraphicFramePr>
          <p:cNvPr id="22533" name="Object 20">
            <a:extLst>
              <a:ext uri="{FF2B5EF4-FFF2-40B4-BE49-F238E27FC236}">
                <a16:creationId xmlns:a16="http://schemas.microsoft.com/office/drawing/2014/main" id="{7E79CB55-5FE6-4CF2-B1BF-BCC5307F79E9}"/>
              </a:ext>
            </a:extLst>
          </p:cNvPr>
          <p:cNvGraphicFramePr>
            <a:graphicFrameLocks noChangeAspect="1"/>
          </p:cNvGraphicFramePr>
          <p:nvPr/>
        </p:nvGraphicFramePr>
        <p:xfrm>
          <a:off x="1524000" y="4419600"/>
          <a:ext cx="6773863" cy="1076325"/>
        </p:xfrm>
        <a:graphic>
          <a:graphicData uri="http://schemas.openxmlformats.org/presentationml/2006/ole">
            <mc:AlternateContent xmlns:mc="http://schemas.openxmlformats.org/markup-compatibility/2006">
              <mc:Choice xmlns:v="urn:schemas-microsoft-com:vml" Requires="v">
                <p:oleObj spid="_x0000_s22535" name="公式" r:id="rId5" imgW="3035300" imgH="482600" progId="Equation.3">
                  <p:embed/>
                </p:oleObj>
              </mc:Choice>
              <mc:Fallback>
                <p:oleObj name="公式" r:id="rId5" imgW="3035300" imgH="4826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419600"/>
                        <a:ext cx="6773863"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E40A21C-83FE-4D57-8757-E9FE0EB3FB3F}"/>
              </a:ext>
            </a:extLst>
          </p:cNvPr>
          <p:cNvSpPr>
            <a:spLocks noChangeArrowheads="1"/>
          </p:cNvSpPr>
          <p:nvPr/>
        </p:nvSpPr>
        <p:spPr bwMode="auto">
          <a:xfrm>
            <a:off x="1143000" y="685800"/>
            <a:ext cx="4724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accent2"/>
                </a:solidFill>
                <a:cs typeface="Times New Roman" panose="02020603050405020304" pitchFamily="18" charset="0"/>
              </a:rPr>
              <a:t>§ 2-4 </a:t>
            </a:r>
            <a:r>
              <a:rPr lang="zh-CN" altLang="en-US">
                <a:solidFill>
                  <a:schemeClr val="accent2"/>
                </a:solidFill>
              </a:rPr>
              <a:t>麦克斯韦速度分布</a:t>
            </a:r>
          </a:p>
        </p:txBody>
      </p:sp>
      <p:sp>
        <p:nvSpPr>
          <p:cNvPr id="23555" name="Rectangle 3">
            <a:extLst>
              <a:ext uri="{FF2B5EF4-FFF2-40B4-BE49-F238E27FC236}">
                <a16:creationId xmlns:a16="http://schemas.microsoft.com/office/drawing/2014/main" id="{4F505F56-A698-4FFB-AE06-AEB8358B5F03}"/>
              </a:ext>
            </a:extLst>
          </p:cNvPr>
          <p:cNvSpPr>
            <a:spLocks noChangeArrowheads="1"/>
          </p:cNvSpPr>
          <p:nvPr/>
        </p:nvSpPr>
        <p:spPr bwMode="auto">
          <a:xfrm>
            <a:off x="1143000" y="1371600"/>
            <a:ext cx="3886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cs typeface="Times New Roman" panose="02020603050405020304" pitchFamily="18" charset="0"/>
              </a:rPr>
              <a:t>§ 2.4.1 </a:t>
            </a:r>
            <a:r>
              <a:rPr lang="zh-CN" altLang="en-US">
                <a:solidFill>
                  <a:schemeClr val="accent2"/>
                </a:solidFill>
              </a:rPr>
              <a:t>速度空间</a:t>
            </a:r>
          </a:p>
        </p:txBody>
      </p:sp>
      <p:sp>
        <p:nvSpPr>
          <p:cNvPr id="23556" name="Rectangle 4">
            <a:extLst>
              <a:ext uri="{FF2B5EF4-FFF2-40B4-BE49-F238E27FC236}">
                <a16:creationId xmlns:a16="http://schemas.microsoft.com/office/drawing/2014/main" id="{409E3103-8F19-42B0-80A1-0F972DC3A42C}"/>
              </a:ext>
            </a:extLst>
          </p:cNvPr>
          <p:cNvSpPr>
            <a:spLocks noChangeArrowheads="1"/>
          </p:cNvSpPr>
          <p:nvPr/>
        </p:nvSpPr>
        <p:spPr bwMode="auto">
          <a:xfrm>
            <a:off x="1371600" y="3733800"/>
            <a:ext cx="6553200" cy="1447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2. </a:t>
            </a:r>
            <a:r>
              <a:rPr lang="zh-CN" altLang="en-US">
                <a:solidFill>
                  <a:schemeClr val="accent2"/>
                </a:solidFill>
              </a:rPr>
              <a:t>以速度分量</a:t>
            </a:r>
            <a:r>
              <a:rPr lang="en-US" altLang="zh-CN" i="1">
                <a:solidFill>
                  <a:schemeClr val="accent2"/>
                </a:solidFill>
              </a:rPr>
              <a:t>v</a:t>
            </a:r>
            <a:r>
              <a:rPr lang="en-US" altLang="zh-CN" i="1" baseline="-25000">
                <a:solidFill>
                  <a:schemeClr val="accent2"/>
                </a:solidFill>
              </a:rPr>
              <a:t>x</a:t>
            </a:r>
            <a:r>
              <a:rPr lang="zh-CN" altLang="en-US" i="1">
                <a:solidFill>
                  <a:schemeClr val="accent2"/>
                </a:solidFill>
              </a:rPr>
              <a:t>、</a:t>
            </a:r>
            <a:r>
              <a:rPr lang="en-US" altLang="zh-CN" i="1">
                <a:solidFill>
                  <a:schemeClr val="accent2"/>
                </a:solidFill>
              </a:rPr>
              <a:t>v</a:t>
            </a:r>
            <a:r>
              <a:rPr lang="en-US" altLang="zh-CN" i="1" baseline="-25000">
                <a:solidFill>
                  <a:schemeClr val="accent2"/>
                </a:solidFill>
              </a:rPr>
              <a:t>y</a:t>
            </a:r>
            <a:r>
              <a:rPr lang="zh-CN" altLang="en-US" i="1">
                <a:solidFill>
                  <a:schemeClr val="accent2"/>
                </a:solidFill>
              </a:rPr>
              <a:t>、</a:t>
            </a:r>
            <a:r>
              <a:rPr lang="en-US" altLang="zh-CN" i="1">
                <a:solidFill>
                  <a:schemeClr val="accent2"/>
                </a:solidFill>
              </a:rPr>
              <a:t>v</a:t>
            </a:r>
            <a:r>
              <a:rPr lang="en-US" altLang="zh-CN" i="1" baseline="-25000">
                <a:solidFill>
                  <a:schemeClr val="accent2"/>
                </a:solidFill>
              </a:rPr>
              <a:t>z</a:t>
            </a:r>
            <a:r>
              <a:rPr lang="zh-CN" altLang="en-US">
                <a:solidFill>
                  <a:schemeClr val="accent2"/>
                </a:solidFill>
              </a:rPr>
              <a:t>为坐标轴，以从  原点向代表点所引矢量来表示分子速度方向和大小的坐标系。</a:t>
            </a:r>
            <a:endParaRPr lang="zh-CN" altLang="en-US" baseline="-25000">
              <a:solidFill>
                <a:schemeClr val="accent2"/>
              </a:solidFill>
            </a:endParaRPr>
          </a:p>
        </p:txBody>
      </p:sp>
      <p:sp>
        <p:nvSpPr>
          <p:cNvPr id="23557" name="Rectangle 5">
            <a:extLst>
              <a:ext uri="{FF2B5EF4-FFF2-40B4-BE49-F238E27FC236}">
                <a16:creationId xmlns:a16="http://schemas.microsoft.com/office/drawing/2014/main" id="{79CC6FB1-662E-4854-8EF6-F85D026194D6}"/>
              </a:ext>
            </a:extLst>
          </p:cNvPr>
          <p:cNvSpPr>
            <a:spLocks noChangeArrowheads="1"/>
          </p:cNvSpPr>
          <p:nvPr/>
        </p:nvSpPr>
        <p:spPr bwMode="auto">
          <a:xfrm>
            <a:off x="1371600" y="2514600"/>
            <a:ext cx="3124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 </a:t>
            </a:r>
            <a:r>
              <a:rPr lang="zh-CN" altLang="en-US">
                <a:solidFill>
                  <a:schemeClr val="accent2"/>
                </a:solidFill>
              </a:rPr>
              <a:t>分子的代表点</a:t>
            </a:r>
            <a:endParaRPr lang="zh-CN" altLang="en-US" baseline="-25000">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021">
            <a:extLst>
              <a:ext uri="{FF2B5EF4-FFF2-40B4-BE49-F238E27FC236}">
                <a16:creationId xmlns:a16="http://schemas.microsoft.com/office/drawing/2014/main" id="{51FA94CB-207B-404C-B409-C32C33440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052513"/>
            <a:ext cx="7812087"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022">
            <a:extLst>
              <a:ext uri="{FF2B5EF4-FFF2-40B4-BE49-F238E27FC236}">
                <a16:creationId xmlns:a16="http://schemas.microsoft.com/office/drawing/2014/main" id="{A975E8E9-8CA5-4942-B806-DADBAD0A7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557338"/>
            <a:ext cx="7885112"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4">
            <a:extLst>
              <a:ext uri="{FF2B5EF4-FFF2-40B4-BE49-F238E27FC236}">
                <a16:creationId xmlns:a16="http://schemas.microsoft.com/office/drawing/2014/main" id="{7EE1AE3F-2A6A-42D6-910C-9FCA09B6EB24}"/>
              </a:ext>
            </a:extLst>
          </p:cNvPr>
          <p:cNvGraphicFramePr>
            <a:graphicFrameLocks noGrp="1" noChangeAspect="1"/>
          </p:cNvGraphicFramePr>
          <p:nvPr>
            <p:ph sz="quarter" idx="1"/>
          </p:nvPr>
        </p:nvGraphicFramePr>
        <p:xfrm>
          <a:off x="1524000" y="990600"/>
          <a:ext cx="3382963" cy="850900"/>
        </p:xfrm>
        <a:graphic>
          <a:graphicData uri="http://schemas.openxmlformats.org/presentationml/2006/ole">
            <mc:AlternateContent xmlns:mc="http://schemas.openxmlformats.org/markup-compatibility/2006">
              <mc:Choice xmlns:v="urn:schemas-microsoft-com:vml" Requires="v">
                <p:oleObj spid="_x0000_s26631" name="公式" r:id="rId3" imgW="2578100" imgH="647700" progId="Equation.3">
                  <p:embed/>
                </p:oleObj>
              </mc:Choice>
              <mc:Fallback>
                <p:oleObj name="公式" r:id="rId3" imgW="2578100" imgH="6477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990600"/>
                        <a:ext cx="3382963"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7">
            <a:extLst>
              <a:ext uri="{FF2B5EF4-FFF2-40B4-BE49-F238E27FC236}">
                <a16:creationId xmlns:a16="http://schemas.microsoft.com/office/drawing/2014/main" id="{134E9EF1-63A5-408C-85A2-4110223E1347}"/>
              </a:ext>
            </a:extLst>
          </p:cNvPr>
          <p:cNvGraphicFramePr>
            <a:graphicFrameLocks noGrp="1" noChangeAspect="1"/>
          </p:cNvGraphicFramePr>
          <p:nvPr>
            <p:ph sz="quarter" idx="2"/>
          </p:nvPr>
        </p:nvGraphicFramePr>
        <p:xfrm>
          <a:off x="1600200" y="2286000"/>
          <a:ext cx="2232025" cy="708025"/>
        </p:xfrm>
        <a:graphic>
          <a:graphicData uri="http://schemas.openxmlformats.org/presentationml/2006/ole">
            <mc:AlternateContent xmlns:mc="http://schemas.openxmlformats.org/markup-compatibility/2006">
              <mc:Choice xmlns:v="urn:schemas-microsoft-com:vml" Requires="v">
                <p:oleObj spid="_x0000_s26632" name="公式" r:id="rId5" imgW="1765300" imgH="558800" progId="Equation.3">
                  <p:embed/>
                </p:oleObj>
              </mc:Choice>
              <mc:Fallback>
                <p:oleObj name="公式" r:id="rId5" imgW="1765300" imgH="558800"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286000"/>
                        <a:ext cx="22320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8" name="Object 10">
            <a:extLst>
              <a:ext uri="{FF2B5EF4-FFF2-40B4-BE49-F238E27FC236}">
                <a16:creationId xmlns:a16="http://schemas.microsoft.com/office/drawing/2014/main" id="{1F111A2D-42C8-476D-AA36-7025293FDC50}"/>
              </a:ext>
            </a:extLst>
          </p:cNvPr>
          <p:cNvGraphicFramePr>
            <a:graphicFrameLocks noGrp="1" noChangeAspect="1"/>
          </p:cNvGraphicFramePr>
          <p:nvPr>
            <p:ph sz="quarter" idx="3"/>
          </p:nvPr>
        </p:nvGraphicFramePr>
        <p:xfrm>
          <a:off x="4114800" y="2209800"/>
          <a:ext cx="4676775" cy="763588"/>
        </p:xfrm>
        <a:graphic>
          <a:graphicData uri="http://schemas.openxmlformats.org/presentationml/2006/ole">
            <mc:AlternateContent xmlns:mc="http://schemas.openxmlformats.org/markup-compatibility/2006">
              <mc:Choice xmlns:v="urn:schemas-microsoft-com:vml" Requires="v">
                <p:oleObj spid="_x0000_s26633" name="公式" r:id="rId7" imgW="2489200" imgH="406400" progId="Equation.3">
                  <p:embed/>
                </p:oleObj>
              </mc:Choice>
              <mc:Fallback>
                <p:oleObj name="公式" r:id="rId7" imgW="2489200" imgH="406400" progId="Equation.3">
                  <p:embed/>
                  <p:pic>
                    <p:nvPicPr>
                      <p:cNvPr id="0" name="Object 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209800"/>
                        <a:ext cx="4676775"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13">
            <a:extLst>
              <a:ext uri="{FF2B5EF4-FFF2-40B4-BE49-F238E27FC236}">
                <a16:creationId xmlns:a16="http://schemas.microsoft.com/office/drawing/2014/main" id="{2D0A5C72-ADF6-4879-A735-BBC2E44F5354}"/>
              </a:ext>
            </a:extLst>
          </p:cNvPr>
          <p:cNvGraphicFramePr>
            <a:graphicFrameLocks noGrp="1" noChangeAspect="1"/>
          </p:cNvGraphicFramePr>
          <p:nvPr>
            <p:ph sz="quarter" idx="4"/>
          </p:nvPr>
        </p:nvGraphicFramePr>
        <p:xfrm>
          <a:off x="1524000" y="3429000"/>
          <a:ext cx="3960813" cy="801688"/>
        </p:xfrm>
        <a:graphic>
          <a:graphicData uri="http://schemas.openxmlformats.org/presentationml/2006/ole">
            <mc:AlternateContent xmlns:mc="http://schemas.openxmlformats.org/markup-compatibility/2006">
              <mc:Choice xmlns:v="urn:schemas-microsoft-com:vml" Requires="v">
                <p:oleObj spid="_x0000_s26634" name="公式" r:id="rId9" imgW="2882900" imgH="584200" progId="Equation.3">
                  <p:embed/>
                </p:oleObj>
              </mc:Choice>
              <mc:Fallback>
                <p:oleObj name="公式" r:id="rId9" imgW="2882900" imgH="584200" progId="Equation.3">
                  <p:embed/>
                  <p:pic>
                    <p:nvPicPr>
                      <p:cNvPr id="0" name="Object 13"/>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3429000"/>
                        <a:ext cx="3960813"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16">
            <a:extLst>
              <a:ext uri="{FF2B5EF4-FFF2-40B4-BE49-F238E27FC236}">
                <a16:creationId xmlns:a16="http://schemas.microsoft.com/office/drawing/2014/main" id="{431FB491-1685-4704-A94E-9758DB6B0931}"/>
              </a:ext>
            </a:extLst>
          </p:cNvPr>
          <p:cNvGraphicFramePr>
            <a:graphicFrameLocks noChangeAspect="1"/>
          </p:cNvGraphicFramePr>
          <p:nvPr/>
        </p:nvGraphicFramePr>
        <p:xfrm>
          <a:off x="1524000" y="4495800"/>
          <a:ext cx="4724400" cy="1258888"/>
        </p:xfrm>
        <a:graphic>
          <a:graphicData uri="http://schemas.openxmlformats.org/presentationml/2006/ole">
            <mc:AlternateContent xmlns:mc="http://schemas.openxmlformats.org/markup-compatibility/2006">
              <mc:Choice xmlns:v="urn:schemas-microsoft-com:vml" Requires="v">
                <p:oleObj spid="_x0000_s26635" name="公式" r:id="rId11" imgW="3441700" imgH="952500" progId="Equation.3">
                  <p:embed/>
                </p:oleObj>
              </mc:Choice>
              <mc:Fallback>
                <p:oleObj name="公式" r:id="rId11" imgW="3441700" imgH="9525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4495800"/>
                        <a:ext cx="4724400"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58C8F18-9EB7-48A8-8EB4-2A723EAEA25C}"/>
              </a:ext>
            </a:extLst>
          </p:cNvPr>
          <p:cNvSpPr>
            <a:spLocks noChangeArrowheads="1"/>
          </p:cNvSpPr>
          <p:nvPr/>
        </p:nvSpPr>
        <p:spPr bwMode="auto">
          <a:xfrm>
            <a:off x="1219200" y="838200"/>
            <a:ext cx="3886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cs typeface="Times New Roman" panose="02020603050405020304" pitchFamily="18" charset="0"/>
              </a:rPr>
              <a:t>§ 2.4.2 </a:t>
            </a:r>
            <a:r>
              <a:rPr lang="zh-CN" altLang="en-US" sz="2400">
                <a:solidFill>
                  <a:schemeClr val="accent2"/>
                </a:solidFill>
              </a:rPr>
              <a:t>麦克斯韦速度分布</a:t>
            </a:r>
            <a:endParaRPr lang="zh-CN" altLang="en-US">
              <a:solidFill>
                <a:schemeClr val="accent2"/>
              </a:solidFill>
            </a:endParaRPr>
          </a:p>
        </p:txBody>
      </p:sp>
      <p:graphicFrame>
        <p:nvGraphicFramePr>
          <p:cNvPr id="27651" name="Object 3">
            <a:extLst>
              <a:ext uri="{FF2B5EF4-FFF2-40B4-BE49-F238E27FC236}">
                <a16:creationId xmlns:a16="http://schemas.microsoft.com/office/drawing/2014/main" id="{06B359FE-42BF-4063-9ED4-E81A7F9302CD}"/>
              </a:ext>
            </a:extLst>
          </p:cNvPr>
          <p:cNvGraphicFramePr>
            <a:graphicFrameLocks noChangeAspect="1"/>
          </p:cNvGraphicFramePr>
          <p:nvPr/>
        </p:nvGraphicFramePr>
        <p:xfrm>
          <a:off x="1219200" y="1524000"/>
          <a:ext cx="7086600" cy="1752600"/>
        </p:xfrm>
        <a:graphic>
          <a:graphicData uri="http://schemas.openxmlformats.org/presentationml/2006/ole">
            <mc:AlternateContent xmlns:mc="http://schemas.openxmlformats.org/markup-compatibility/2006">
              <mc:Choice xmlns:v="urn:schemas-microsoft-com:vml" Requires="v">
                <p:oleObj spid="_x0000_s27654" name="公式" r:id="rId3" imgW="4584700" imgH="977900" progId="Equation.3">
                  <p:embed/>
                </p:oleObj>
              </mc:Choice>
              <mc:Fallback>
                <p:oleObj name="公式" r:id="rId3" imgW="4584700" imgH="977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524000"/>
                        <a:ext cx="70866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4">
            <a:extLst>
              <a:ext uri="{FF2B5EF4-FFF2-40B4-BE49-F238E27FC236}">
                <a16:creationId xmlns:a16="http://schemas.microsoft.com/office/drawing/2014/main" id="{82AD0089-AAE9-4FC1-86D3-3D47D9097964}"/>
              </a:ext>
            </a:extLst>
          </p:cNvPr>
          <p:cNvGraphicFramePr>
            <a:graphicFrameLocks noChangeAspect="1"/>
          </p:cNvGraphicFramePr>
          <p:nvPr/>
        </p:nvGraphicFramePr>
        <p:xfrm>
          <a:off x="1295400" y="3429000"/>
          <a:ext cx="6858000" cy="1143000"/>
        </p:xfrm>
        <a:graphic>
          <a:graphicData uri="http://schemas.openxmlformats.org/presentationml/2006/ole">
            <mc:AlternateContent xmlns:mc="http://schemas.openxmlformats.org/markup-compatibility/2006">
              <mc:Choice xmlns:v="urn:schemas-microsoft-com:vml" Requires="v">
                <p:oleObj spid="_x0000_s27655" name="公式" r:id="rId5" imgW="4216400" imgH="584200" progId="Equation.3">
                  <p:embed/>
                </p:oleObj>
              </mc:Choice>
              <mc:Fallback>
                <p:oleObj name="公式" r:id="rId5" imgW="4216400" imgH="584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429000"/>
                        <a:ext cx="6858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5">
            <a:extLst>
              <a:ext uri="{FF2B5EF4-FFF2-40B4-BE49-F238E27FC236}">
                <a16:creationId xmlns:a16="http://schemas.microsoft.com/office/drawing/2014/main" id="{9A7E8B7E-16FA-40C1-8348-61F6841C6899}"/>
              </a:ext>
            </a:extLst>
          </p:cNvPr>
          <p:cNvGraphicFramePr>
            <a:graphicFrameLocks noChangeAspect="1"/>
          </p:cNvGraphicFramePr>
          <p:nvPr/>
        </p:nvGraphicFramePr>
        <p:xfrm>
          <a:off x="1219200" y="4724400"/>
          <a:ext cx="6858000" cy="1171575"/>
        </p:xfrm>
        <a:graphic>
          <a:graphicData uri="http://schemas.openxmlformats.org/presentationml/2006/ole">
            <mc:AlternateContent xmlns:mc="http://schemas.openxmlformats.org/markup-compatibility/2006">
              <mc:Choice xmlns:v="urn:schemas-microsoft-com:vml" Requires="v">
                <p:oleObj spid="_x0000_s27656" name="公式" r:id="rId7" imgW="3568700" imgH="609600" progId="Equation.3">
                  <p:embed/>
                </p:oleObj>
              </mc:Choice>
              <mc:Fallback>
                <p:oleObj name="公式" r:id="rId7" imgW="3568700" imgH="609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724400"/>
                        <a:ext cx="6858000"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a:extLst>
              <a:ext uri="{FF2B5EF4-FFF2-40B4-BE49-F238E27FC236}">
                <a16:creationId xmlns:a16="http://schemas.microsoft.com/office/drawing/2014/main" id="{9220B23F-7194-401D-9BC3-C6BD078254E9}"/>
              </a:ext>
            </a:extLst>
          </p:cNvPr>
          <p:cNvGraphicFramePr>
            <a:graphicFrameLocks noChangeAspect="1"/>
          </p:cNvGraphicFramePr>
          <p:nvPr/>
        </p:nvGraphicFramePr>
        <p:xfrm>
          <a:off x="1371600" y="1752600"/>
          <a:ext cx="7239000" cy="2590800"/>
        </p:xfrm>
        <a:graphic>
          <a:graphicData uri="http://schemas.openxmlformats.org/presentationml/2006/ole">
            <mc:AlternateContent xmlns:mc="http://schemas.openxmlformats.org/markup-compatibility/2006">
              <mc:Choice xmlns:v="urn:schemas-microsoft-com:vml" Requires="v">
                <p:oleObj spid="_x0000_s28677" name="公式" r:id="rId3" imgW="4292600" imgH="1574800" progId="Equation.3">
                  <p:embed/>
                </p:oleObj>
              </mc:Choice>
              <mc:Fallback>
                <p:oleObj name="公式" r:id="rId3" imgW="4292600" imgH="1574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752600"/>
                        <a:ext cx="72390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3">
            <a:extLst>
              <a:ext uri="{FF2B5EF4-FFF2-40B4-BE49-F238E27FC236}">
                <a16:creationId xmlns:a16="http://schemas.microsoft.com/office/drawing/2014/main" id="{CB549A05-9DFF-4B41-84E6-35F0218F4F10}"/>
              </a:ext>
            </a:extLst>
          </p:cNvPr>
          <p:cNvGraphicFramePr>
            <a:graphicFrameLocks noChangeAspect="1"/>
          </p:cNvGraphicFramePr>
          <p:nvPr/>
        </p:nvGraphicFramePr>
        <p:xfrm>
          <a:off x="1295400" y="4664075"/>
          <a:ext cx="7086600" cy="1050925"/>
        </p:xfrm>
        <a:graphic>
          <a:graphicData uri="http://schemas.openxmlformats.org/presentationml/2006/ole">
            <mc:AlternateContent xmlns:mc="http://schemas.openxmlformats.org/markup-compatibility/2006">
              <mc:Choice xmlns:v="urn:schemas-microsoft-com:vml" Requires="v">
                <p:oleObj spid="_x0000_s28678" name="公式" r:id="rId5" imgW="4432300" imgH="609600" progId="Equation.3">
                  <p:embed/>
                </p:oleObj>
              </mc:Choice>
              <mc:Fallback>
                <p:oleObj name="公式" r:id="rId5" imgW="4432300" imgH="609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664075"/>
                        <a:ext cx="708660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6" name="Rectangle 4">
            <a:extLst>
              <a:ext uri="{FF2B5EF4-FFF2-40B4-BE49-F238E27FC236}">
                <a16:creationId xmlns:a16="http://schemas.microsoft.com/office/drawing/2014/main" id="{13411E04-8A36-47BF-81C8-F2E1A0C96D96}"/>
              </a:ext>
            </a:extLst>
          </p:cNvPr>
          <p:cNvSpPr>
            <a:spLocks noChangeArrowheads="1"/>
          </p:cNvSpPr>
          <p:nvPr/>
        </p:nvSpPr>
        <p:spPr bwMode="auto">
          <a:xfrm>
            <a:off x="1371600" y="914400"/>
            <a:ext cx="3886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麦克斯韦速度分量分布</a:t>
            </a:r>
            <a:endParaRPr lang="zh-CN" altLang="en-US">
              <a:solidFill>
                <a:schemeClr val="accen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023">
            <a:extLst>
              <a:ext uri="{FF2B5EF4-FFF2-40B4-BE49-F238E27FC236}">
                <a16:creationId xmlns:a16="http://schemas.microsoft.com/office/drawing/2014/main" id="{2BA408EE-9FDC-4014-BFEC-97CEDA1CE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981075"/>
            <a:ext cx="690245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B211BB6-F1C8-4CD9-A96D-2BBEA0D23CF9}"/>
              </a:ext>
            </a:extLst>
          </p:cNvPr>
          <p:cNvSpPr>
            <a:spLocks noChangeArrowheads="1"/>
          </p:cNvSpPr>
          <p:nvPr/>
        </p:nvSpPr>
        <p:spPr bwMode="auto">
          <a:xfrm>
            <a:off x="1219200" y="838200"/>
            <a:ext cx="6953250" cy="76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cs typeface="Times New Roman" panose="02020603050405020304" pitchFamily="18" charset="0"/>
              </a:rPr>
              <a:t>§ 2.4.3 </a:t>
            </a:r>
            <a:r>
              <a:rPr lang="zh-CN" altLang="en-US" sz="2400">
                <a:solidFill>
                  <a:schemeClr val="accent2"/>
                </a:solidFill>
              </a:rPr>
              <a:t>相对于</a:t>
            </a:r>
            <a:r>
              <a:rPr lang="en-US" altLang="zh-CN" sz="2400">
                <a:solidFill>
                  <a:schemeClr val="accent2"/>
                </a:solidFill>
              </a:rPr>
              <a:t>v</a:t>
            </a:r>
            <a:r>
              <a:rPr lang="en-US" altLang="zh-CN" sz="2400" baseline="-25000">
                <a:solidFill>
                  <a:schemeClr val="accent2"/>
                </a:solidFill>
              </a:rPr>
              <a:t>p</a:t>
            </a:r>
            <a:r>
              <a:rPr lang="zh-CN" altLang="en-US" sz="2400">
                <a:solidFill>
                  <a:schemeClr val="accent2"/>
                </a:solidFill>
              </a:rPr>
              <a:t>的麦克斯韦速度分量分布与速率</a:t>
            </a:r>
          </a:p>
          <a:p>
            <a:pPr eaLnBrk="1" hangingPunct="1"/>
            <a:r>
              <a:rPr lang="zh-CN" altLang="en-US" sz="2400">
                <a:solidFill>
                  <a:schemeClr val="accent2"/>
                </a:solidFill>
              </a:rPr>
              <a:t>            分布      误差函数</a:t>
            </a:r>
            <a:endParaRPr lang="zh-CN" altLang="en-US">
              <a:solidFill>
                <a:schemeClr val="accent2"/>
              </a:solidFill>
            </a:endParaRPr>
          </a:p>
        </p:txBody>
      </p:sp>
      <p:sp>
        <p:nvSpPr>
          <p:cNvPr id="30723" name="Rectangle 3">
            <a:extLst>
              <a:ext uri="{FF2B5EF4-FFF2-40B4-BE49-F238E27FC236}">
                <a16:creationId xmlns:a16="http://schemas.microsoft.com/office/drawing/2014/main" id="{DCE67BED-CE92-465A-A08E-757B69624CBF}"/>
              </a:ext>
            </a:extLst>
          </p:cNvPr>
          <p:cNvSpPr>
            <a:spLocks noChangeArrowheads="1"/>
          </p:cNvSpPr>
          <p:nvPr/>
        </p:nvSpPr>
        <p:spPr bwMode="auto">
          <a:xfrm>
            <a:off x="1371600" y="1752600"/>
            <a:ext cx="7162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一、</a:t>
            </a:r>
            <a:r>
              <a:rPr lang="zh-CN" altLang="en-US" sz="2400">
                <a:solidFill>
                  <a:schemeClr val="accent2"/>
                </a:solidFill>
                <a:cs typeface="Times New Roman" panose="02020603050405020304" pitchFamily="18" charset="0"/>
              </a:rPr>
              <a:t> </a:t>
            </a:r>
            <a:r>
              <a:rPr lang="zh-CN" altLang="en-US" sz="2400">
                <a:solidFill>
                  <a:schemeClr val="accent2"/>
                </a:solidFill>
              </a:rPr>
              <a:t>相对于</a:t>
            </a:r>
            <a:r>
              <a:rPr lang="en-US" altLang="zh-CN" sz="2400">
                <a:solidFill>
                  <a:schemeClr val="accent2"/>
                </a:solidFill>
              </a:rPr>
              <a:t>v</a:t>
            </a:r>
            <a:r>
              <a:rPr lang="en-US" altLang="zh-CN" sz="2400" baseline="-25000">
                <a:solidFill>
                  <a:schemeClr val="accent2"/>
                </a:solidFill>
              </a:rPr>
              <a:t>p</a:t>
            </a:r>
            <a:r>
              <a:rPr lang="zh-CN" altLang="en-US" sz="2400">
                <a:solidFill>
                  <a:schemeClr val="accent2"/>
                </a:solidFill>
              </a:rPr>
              <a:t>的麦克斯韦速度分量分布误差函数</a:t>
            </a:r>
            <a:endParaRPr lang="zh-CN" altLang="en-US">
              <a:solidFill>
                <a:schemeClr val="accent2"/>
              </a:solidFill>
            </a:endParaRPr>
          </a:p>
        </p:txBody>
      </p:sp>
      <p:graphicFrame>
        <p:nvGraphicFramePr>
          <p:cNvPr id="30724" name="Object 5">
            <a:extLst>
              <a:ext uri="{FF2B5EF4-FFF2-40B4-BE49-F238E27FC236}">
                <a16:creationId xmlns:a16="http://schemas.microsoft.com/office/drawing/2014/main" id="{C00D000F-9940-4D88-A2E1-62C119A49698}"/>
              </a:ext>
            </a:extLst>
          </p:cNvPr>
          <p:cNvGraphicFramePr>
            <a:graphicFrameLocks noChangeAspect="1"/>
          </p:cNvGraphicFramePr>
          <p:nvPr/>
        </p:nvGraphicFramePr>
        <p:xfrm>
          <a:off x="1447800" y="2286000"/>
          <a:ext cx="1828800" cy="1295400"/>
        </p:xfrm>
        <a:graphic>
          <a:graphicData uri="http://schemas.openxmlformats.org/presentationml/2006/ole">
            <mc:AlternateContent xmlns:mc="http://schemas.openxmlformats.org/markup-compatibility/2006">
              <mc:Choice xmlns:v="urn:schemas-microsoft-com:vml" Requires="v">
                <p:oleObj spid="_x0000_s30729" name="公式" r:id="rId3" imgW="495085" imgH="444307" progId="Equation.3">
                  <p:embed/>
                </p:oleObj>
              </mc:Choice>
              <mc:Fallback>
                <p:oleObj name="公式" r:id="rId3" imgW="495085" imgH="44430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18288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6">
            <a:extLst>
              <a:ext uri="{FF2B5EF4-FFF2-40B4-BE49-F238E27FC236}">
                <a16:creationId xmlns:a16="http://schemas.microsoft.com/office/drawing/2014/main" id="{8C74AC34-CAE5-496E-BE1C-F728F6A281B0}"/>
              </a:ext>
            </a:extLst>
          </p:cNvPr>
          <p:cNvGraphicFramePr>
            <a:graphicFrameLocks noChangeAspect="1"/>
          </p:cNvGraphicFramePr>
          <p:nvPr/>
        </p:nvGraphicFramePr>
        <p:xfrm>
          <a:off x="1524000" y="3733800"/>
          <a:ext cx="7086600" cy="914400"/>
        </p:xfrm>
        <a:graphic>
          <a:graphicData uri="http://schemas.openxmlformats.org/presentationml/2006/ole">
            <mc:AlternateContent xmlns:mc="http://schemas.openxmlformats.org/markup-compatibility/2006">
              <mc:Choice xmlns:v="urn:schemas-microsoft-com:vml" Requires="v">
                <p:oleObj spid="_x0000_s30730" name="公式" r:id="rId5" imgW="2882900" imgH="419100" progId="Equation.3">
                  <p:embed/>
                </p:oleObj>
              </mc:Choice>
              <mc:Fallback>
                <p:oleObj name="公式" r:id="rId5" imgW="28829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733800"/>
                        <a:ext cx="7086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7">
            <a:extLst>
              <a:ext uri="{FF2B5EF4-FFF2-40B4-BE49-F238E27FC236}">
                <a16:creationId xmlns:a16="http://schemas.microsoft.com/office/drawing/2014/main" id="{3ECC6807-C71D-4756-891A-0EDACC7006C4}"/>
              </a:ext>
            </a:extLst>
          </p:cNvPr>
          <p:cNvGraphicFramePr>
            <a:graphicFrameLocks noChangeAspect="1"/>
          </p:cNvGraphicFramePr>
          <p:nvPr/>
        </p:nvGraphicFramePr>
        <p:xfrm>
          <a:off x="3429000" y="4876800"/>
          <a:ext cx="4276725" cy="914400"/>
        </p:xfrm>
        <a:graphic>
          <a:graphicData uri="http://schemas.openxmlformats.org/presentationml/2006/ole">
            <mc:AlternateContent xmlns:mc="http://schemas.openxmlformats.org/markup-compatibility/2006">
              <mc:Choice xmlns:v="urn:schemas-microsoft-com:vml" Requires="v">
                <p:oleObj spid="_x0000_s30731" name="公式" r:id="rId7" imgW="1739900" imgH="419100" progId="Equation.3">
                  <p:embed/>
                </p:oleObj>
              </mc:Choice>
              <mc:Fallback>
                <p:oleObj name="公式" r:id="rId7" imgW="1739900" imgH="41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876800"/>
                        <a:ext cx="42767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Rectangle 8">
            <a:extLst>
              <a:ext uri="{FF2B5EF4-FFF2-40B4-BE49-F238E27FC236}">
                <a16:creationId xmlns:a16="http://schemas.microsoft.com/office/drawing/2014/main" id="{B1F8ABBC-2011-4955-9F34-29177F2442A1}"/>
              </a:ext>
            </a:extLst>
          </p:cNvPr>
          <p:cNvSpPr>
            <a:spLocks noChangeArrowheads="1"/>
          </p:cNvSpPr>
          <p:nvPr/>
        </p:nvSpPr>
        <p:spPr bwMode="auto">
          <a:xfrm>
            <a:off x="1752600" y="51054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误差函数</a:t>
            </a:r>
          </a:p>
        </p:txBody>
      </p:sp>
      <p:graphicFrame>
        <p:nvGraphicFramePr>
          <p:cNvPr id="30728" name="Object 9">
            <a:extLst>
              <a:ext uri="{FF2B5EF4-FFF2-40B4-BE49-F238E27FC236}">
                <a16:creationId xmlns:a16="http://schemas.microsoft.com/office/drawing/2014/main" id="{606F6A19-3244-48B9-AE71-3AB15AD26D35}"/>
              </a:ext>
            </a:extLst>
          </p:cNvPr>
          <p:cNvGraphicFramePr>
            <a:graphicFrameLocks noChangeAspect="1"/>
          </p:cNvGraphicFramePr>
          <p:nvPr/>
        </p:nvGraphicFramePr>
        <p:xfrm>
          <a:off x="3810000" y="2438400"/>
          <a:ext cx="4276725" cy="914400"/>
        </p:xfrm>
        <a:graphic>
          <a:graphicData uri="http://schemas.openxmlformats.org/presentationml/2006/ole">
            <mc:AlternateContent xmlns:mc="http://schemas.openxmlformats.org/markup-compatibility/2006">
              <mc:Choice xmlns:v="urn:schemas-microsoft-com:vml" Requires="v">
                <p:oleObj spid="_x0000_s30732" name="公式" r:id="rId9" imgW="1739900" imgH="419100" progId="Equation.3">
                  <p:embed/>
                </p:oleObj>
              </mc:Choice>
              <mc:Fallback>
                <p:oleObj name="公式" r:id="rId9" imgW="1739900" imgH="4191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2438400"/>
                        <a:ext cx="42767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9B05C1B-6228-45CD-97AA-6DE5AA620E82}"/>
              </a:ext>
            </a:extLst>
          </p:cNvPr>
          <p:cNvSpPr>
            <a:spLocks noChangeArrowheads="1"/>
          </p:cNvSpPr>
          <p:nvPr/>
        </p:nvSpPr>
        <p:spPr bwMode="auto">
          <a:xfrm>
            <a:off x="1219200" y="762000"/>
            <a:ext cx="4953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cs typeface="Times New Roman" panose="02020603050405020304" pitchFamily="18" charset="0"/>
              </a:rPr>
              <a:t>§ 2.2.2 </a:t>
            </a:r>
            <a:r>
              <a:rPr lang="zh-CN" altLang="en-US" sz="2400">
                <a:solidFill>
                  <a:schemeClr val="accent2"/>
                </a:solidFill>
              </a:rPr>
              <a:t>等概率性与概率的基本性质</a:t>
            </a:r>
            <a:r>
              <a:rPr lang="zh-CN" altLang="en-US">
                <a:solidFill>
                  <a:schemeClr val="accent2"/>
                </a:solidFill>
                <a:cs typeface="Times New Roman" panose="02020603050405020304" pitchFamily="18" charset="0"/>
              </a:rPr>
              <a:t> </a:t>
            </a:r>
            <a:endParaRPr lang="zh-CN" altLang="en-US">
              <a:solidFill>
                <a:schemeClr val="accent2"/>
              </a:solidFill>
            </a:endParaRPr>
          </a:p>
        </p:txBody>
      </p:sp>
      <p:graphicFrame>
        <p:nvGraphicFramePr>
          <p:cNvPr id="4099" name="Object 3">
            <a:extLst>
              <a:ext uri="{FF2B5EF4-FFF2-40B4-BE49-F238E27FC236}">
                <a16:creationId xmlns:a16="http://schemas.microsoft.com/office/drawing/2014/main" id="{7E024810-BD31-4CB6-A53B-19C1817326A8}"/>
              </a:ext>
            </a:extLst>
          </p:cNvPr>
          <p:cNvGraphicFramePr>
            <a:graphicFrameLocks noChangeAspect="1"/>
          </p:cNvGraphicFramePr>
          <p:nvPr/>
        </p:nvGraphicFramePr>
        <p:xfrm>
          <a:off x="3048000" y="4419600"/>
          <a:ext cx="2590800" cy="1189038"/>
        </p:xfrm>
        <a:graphic>
          <a:graphicData uri="http://schemas.openxmlformats.org/presentationml/2006/ole">
            <mc:AlternateContent xmlns:mc="http://schemas.openxmlformats.org/markup-compatibility/2006">
              <mc:Choice xmlns:v="urn:schemas-microsoft-com:vml" Requires="v">
                <p:oleObj spid="_x0000_s4103" name="公式" r:id="rId3" imgW="1219200" imgH="558800" progId="Equation.3">
                  <p:embed/>
                </p:oleObj>
              </mc:Choice>
              <mc:Fallback>
                <p:oleObj name="公式" r:id="rId3" imgW="1219200" imgH="558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19600"/>
                        <a:ext cx="25908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Rectangle 7">
            <a:extLst>
              <a:ext uri="{FF2B5EF4-FFF2-40B4-BE49-F238E27FC236}">
                <a16:creationId xmlns:a16="http://schemas.microsoft.com/office/drawing/2014/main" id="{0648FBA0-B871-4075-BBEC-79ED07D38C08}"/>
              </a:ext>
            </a:extLst>
          </p:cNvPr>
          <p:cNvSpPr>
            <a:spLocks noChangeArrowheads="1"/>
          </p:cNvSpPr>
          <p:nvPr/>
        </p:nvSpPr>
        <p:spPr bwMode="auto">
          <a:xfrm>
            <a:off x="1066800" y="1295400"/>
            <a:ext cx="2971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（一）概率的定义</a:t>
            </a:r>
            <a:r>
              <a:rPr lang="zh-CN" altLang="en-US">
                <a:solidFill>
                  <a:schemeClr val="accent2"/>
                </a:solidFill>
                <a:cs typeface="Times New Roman" panose="02020603050405020304" pitchFamily="18" charset="0"/>
              </a:rPr>
              <a:t>  </a:t>
            </a:r>
            <a:endParaRPr lang="zh-CN" altLang="en-US">
              <a:solidFill>
                <a:schemeClr val="accent2"/>
              </a:solidFill>
            </a:endParaRPr>
          </a:p>
        </p:txBody>
      </p:sp>
      <p:sp>
        <p:nvSpPr>
          <p:cNvPr id="4101" name="Text Box 10">
            <a:extLst>
              <a:ext uri="{FF2B5EF4-FFF2-40B4-BE49-F238E27FC236}">
                <a16:creationId xmlns:a16="http://schemas.microsoft.com/office/drawing/2014/main" id="{088F364A-91C9-4EC0-AE62-1B50F7BFA125}"/>
              </a:ext>
            </a:extLst>
          </p:cNvPr>
          <p:cNvSpPr txBox="1">
            <a:spLocks noChangeArrowheads="1"/>
          </p:cNvSpPr>
          <p:nvPr/>
        </p:nvSpPr>
        <p:spPr bwMode="auto">
          <a:xfrm>
            <a:off x="1295400" y="1981200"/>
            <a:ext cx="7812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b="0"/>
              <a:t>1.</a:t>
            </a:r>
            <a:r>
              <a:rPr lang="zh-CN" altLang="en-US" sz="2400" b="0"/>
              <a:t>随机事件</a:t>
            </a:r>
            <a:r>
              <a:rPr lang="en-US" altLang="zh-CN" sz="2400" b="0"/>
              <a:t>:</a:t>
            </a:r>
            <a:r>
              <a:rPr lang="zh-CN" altLang="en-US" sz="2400" b="0"/>
              <a:t>在一定条件下，如果某一现象或某一事件可能</a:t>
            </a:r>
          </a:p>
          <a:p>
            <a:pPr eaLnBrk="1" hangingPunct="1"/>
            <a:r>
              <a:rPr lang="zh-CN" altLang="en-US" sz="2400" b="0"/>
              <a:t>发生也可能不发生，称这样的事件为随机事件。</a:t>
            </a:r>
          </a:p>
        </p:txBody>
      </p:sp>
      <p:sp>
        <p:nvSpPr>
          <p:cNvPr id="4102" name="Text Box 11">
            <a:extLst>
              <a:ext uri="{FF2B5EF4-FFF2-40B4-BE49-F238E27FC236}">
                <a16:creationId xmlns:a16="http://schemas.microsoft.com/office/drawing/2014/main" id="{D2AF815B-C055-4C66-915A-312DF1095F63}"/>
              </a:ext>
            </a:extLst>
          </p:cNvPr>
          <p:cNvSpPr txBox="1">
            <a:spLocks noChangeArrowheads="1"/>
          </p:cNvSpPr>
          <p:nvPr/>
        </p:nvSpPr>
        <p:spPr bwMode="auto">
          <a:xfrm>
            <a:off x="1295400" y="2987675"/>
            <a:ext cx="78422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b="0"/>
              <a:t>2.</a:t>
            </a:r>
            <a:r>
              <a:rPr lang="zh-CN" altLang="en-US" sz="2400" b="0"/>
              <a:t>若在相同条件下重复进行同一个试验，在总次数</a:t>
            </a:r>
            <a:r>
              <a:rPr lang="en-US" altLang="zh-CN" sz="2400" b="0"/>
              <a:t>N</a:t>
            </a:r>
            <a:r>
              <a:rPr lang="zh-CN" altLang="en-US" sz="2400" b="0"/>
              <a:t>足够</a:t>
            </a:r>
          </a:p>
          <a:p>
            <a:pPr eaLnBrk="1" hangingPunct="1"/>
            <a:r>
              <a:rPr lang="zh-CN" altLang="en-US" sz="2400" b="0"/>
              <a:t>多的的情况下</a:t>
            </a:r>
            <a:r>
              <a:rPr lang="en-US" altLang="zh-CN" sz="2400" b="0"/>
              <a:t>(</a:t>
            </a:r>
            <a:r>
              <a:rPr lang="zh-CN" altLang="en-US" sz="2400" b="0"/>
              <a:t>即</a:t>
            </a:r>
            <a:r>
              <a:rPr lang="en-US" altLang="zh-CN" sz="2400" b="0"/>
              <a:t>N</a:t>
            </a:r>
            <a:r>
              <a:rPr lang="en-US" altLang="zh-CN" sz="2400" b="0">
                <a:sym typeface="Symbol" panose="05050102010706020507" pitchFamily="18" charset="2"/>
              </a:rPr>
              <a:t></a:t>
            </a:r>
            <a:r>
              <a:rPr lang="en-US" altLang="zh-CN" sz="2400" b="0"/>
              <a:t>)</a:t>
            </a:r>
            <a:r>
              <a:rPr lang="zh-CN" altLang="en-US" sz="2400" b="0"/>
              <a:t>，计算所出现某一事件的次数</a:t>
            </a:r>
            <a:r>
              <a:rPr lang="en-US" altLang="zh-CN" sz="2400" b="0" i="1"/>
              <a:t>N</a:t>
            </a:r>
            <a:r>
              <a:rPr lang="en-US" altLang="zh-CN" sz="2400" b="0" i="1" baseline="-25000"/>
              <a:t>L</a:t>
            </a:r>
            <a:r>
              <a:rPr lang="zh-CN" altLang="en-US" sz="2400" b="0"/>
              <a:t>，</a:t>
            </a:r>
          </a:p>
          <a:p>
            <a:pPr eaLnBrk="1" hangingPunct="1"/>
            <a:r>
              <a:rPr lang="zh-CN" altLang="en-US" sz="2400" b="0"/>
              <a:t>则这一事件出现的百分比就是该事件出现的概率</a:t>
            </a:r>
            <a:r>
              <a:rPr lang="en-US" altLang="zh-CN" sz="2400" b="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C:\Documents and Settings\ok\桌面\t1.tif">
            <a:extLst>
              <a:ext uri="{FF2B5EF4-FFF2-40B4-BE49-F238E27FC236}">
                <a16:creationId xmlns:a16="http://schemas.microsoft.com/office/drawing/2014/main" id="{D3C4FB0B-94CD-49BD-9FB5-499F1357F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38200"/>
            <a:ext cx="75438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0DC36C9-C2C4-4BA0-A5AB-01D60AC04202}"/>
              </a:ext>
            </a:extLst>
          </p:cNvPr>
          <p:cNvSpPr>
            <a:spLocks noChangeArrowheads="1"/>
          </p:cNvSpPr>
          <p:nvPr/>
        </p:nvSpPr>
        <p:spPr bwMode="auto">
          <a:xfrm>
            <a:off x="1143000" y="914400"/>
            <a:ext cx="5257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二、</a:t>
            </a:r>
            <a:r>
              <a:rPr lang="zh-CN" altLang="en-US" sz="2400">
                <a:solidFill>
                  <a:schemeClr val="accent2"/>
                </a:solidFill>
                <a:cs typeface="Times New Roman" panose="02020603050405020304" pitchFamily="18" charset="0"/>
              </a:rPr>
              <a:t> </a:t>
            </a:r>
            <a:r>
              <a:rPr lang="zh-CN" altLang="en-US" sz="2400">
                <a:solidFill>
                  <a:schemeClr val="accent2"/>
                </a:solidFill>
              </a:rPr>
              <a:t>相对于</a:t>
            </a:r>
            <a:r>
              <a:rPr lang="en-US" altLang="zh-CN" sz="2400">
                <a:solidFill>
                  <a:schemeClr val="accent2"/>
                </a:solidFill>
              </a:rPr>
              <a:t>v</a:t>
            </a:r>
            <a:r>
              <a:rPr lang="en-US" altLang="zh-CN" sz="2400" baseline="-25000">
                <a:solidFill>
                  <a:schemeClr val="accent2"/>
                </a:solidFill>
              </a:rPr>
              <a:t>p</a:t>
            </a:r>
            <a:r>
              <a:rPr lang="zh-CN" altLang="en-US" sz="2400">
                <a:solidFill>
                  <a:schemeClr val="accent2"/>
                </a:solidFill>
              </a:rPr>
              <a:t>的麦克斯韦速率分布</a:t>
            </a:r>
            <a:endParaRPr lang="zh-CN" altLang="en-US">
              <a:solidFill>
                <a:schemeClr val="accent2"/>
              </a:solidFill>
            </a:endParaRPr>
          </a:p>
        </p:txBody>
      </p:sp>
      <p:graphicFrame>
        <p:nvGraphicFramePr>
          <p:cNvPr id="32771" name="Object 3">
            <a:extLst>
              <a:ext uri="{FF2B5EF4-FFF2-40B4-BE49-F238E27FC236}">
                <a16:creationId xmlns:a16="http://schemas.microsoft.com/office/drawing/2014/main" id="{FF31329D-3EA9-4BE1-8E07-B18A93950DA0}"/>
              </a:ext>
            </a:extLst>
          </p:cNvPr>
          <p:cNvGraphicFramePr>
            <a:graphicFrameLocks noChangeAspect="1"/>
          </p:cNvGraphicFramePr>
          <p:nvPr/>
        </p:nvGraphicFramePr>
        <p:xfrm>
          <a:off x="1465263" y="1600200"/>
          <a:ext cx="1641475" cy="1295400"/>
        </p:xfrm>
        <a:graphic>
          <a:graphicData uri="http://schemas.openxmlformats.org/presentationml/2006/ole">
            <mc:AlternateContent xmlns:mc="http://schemas.openxmlformats.org/markup-compatibility/2006">
              <mc:Choice xmlns:v="urn:schemas-microsoft-com:vml" Requires="v">
                <p:oleObj spid="_x0000_s32774" name="公式" r:id="rId3" imgW="444307" imgH="444307" progId="Equation.3">
                  <p:embed/>
                </p:oleObj>
              </mc:Choice>
              <mc:Fallback>
                <p:oleObj name="公式" r:id="rId3" imgW="444307" imgH="44430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263" y="1600200"/>
                        <a:ext cx="164147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4">
            <a:extLst>
              <a:ext uri="{FF2B5EF4-FFF2-40B4-BE49-F238E27FC236}">
                <a16:creationId xmlns:a16="http://schemas.microsoft.com/office/drawing/2014/main" id="{A9C57405-3D86-47EF-8354-8B8EAC615931}"/>
              </a:ext>
            </a:extLst>
          </p:cNvPr>
          <p:cNvGraphicFramePr>
            <a:graphicFrameLocks noChangeAspect="1"/>
          </p:cNvGraphicFramePr>
          <p:nvPr/>
        </p:nvGraphicFramePr>
        <p:xfrm>
          <a:off x="3627438" y="1828800"/>
          <a:ext cx="4213225" cy="914400"/>
        </p:xfrm>
        <a:graphic>
          <a:graphicData uri="http://schemas.openxmlformats.org/presentationml/2006/ole">
            <mc:AlternateContent xmlns:mc="http://schemas.openxmlformats.org/markup-compatibility/2006">
              <mc:Choice xmlns:v="urn:schemas-microsoft-com:vml" Requires="v">
                <p:oleObj spid="_x0000_s32775" name="公式" r:id="rId5" imgW="1714500" imgH="419100" progId="Equation.3">
                  <p:embed/>
                </p:oleObj>
              </mc:Choice>
              <mc:Fallback>
                <p:oleObj name="公式" r:id="rId5" imgW="1714500" imgH="419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7438" y="1828800"/>
                        <a:ext cx="42132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5">
            <a:extLst>
              <a:ext uri="{FF2B5EF4-FFF2-40B4-BE49-F238E27FC236}">
                <a16:creationId xmlns:a16="http://schemas.microsoft.com/office/drawing/2014/main" id="{3FB924DA-968F-4966-8599-AC5DAEF916F6}"/>
              </a:ext>
            </a:extLst>
          </p:cNvPr>
          <p:cNvGraphicFramePr>
            <a:graphicFrameLocks noChangeAspect="1"/>
          </p:cNvGraphicFramePr>
          <p:nvPr/>
        </p:nvGraphicFramePr>
        <p:xfrm>
          <a:off x="1430338" y="3200400"/>
          <a:ext cx="6400800" cy="914400"/>
        </p:xfrm>
        <a:graphic>
          <a:graphicData uri="http://schemas.openxmlformats.org/presentationml/2006/ole">
            <mc:AlternateContent xmlns:mc="http://schemas.openxmlformats.org/markup-compatibility/2006">
              <mc:Choice xmlns:v="urn:schemas-microsoft-com:vml" Requires="v">
                <p:oleObj spid="_x0000_s32776" name="公式" r:id="rId7" imgW="2603500" imgH="419100" progId="Equation.3">
                  <p:embed/>
                </p:oleObj>
              </mc:Choice>
              <mc:Fallback>
                <p:oleObj name="公式" r:id="rId7" imgW="2603500" imgH="4191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0338" y="3200400"/>
                        <a:ext cx="6400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descr="C:\Documents and Settings\ok\桌面\t2-1.tif">
            <a:extLst>
              <a:ext uri="{FF2B5EF4-FFF2-40B4-BE49-F238E27FC236}">
                <a16:creationId xmlns:a16="http://schemas.microsoft.com/office/drawing/2014/main" id="{8F4C93B6-5416-46F3-B001-4FAA6F042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74676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Documents and Settings\ok\桌面\t2-3.tif">
            <a:extLst>
              <a:ext uri="{FF2B5EF4-FFF2-40B4-BE49-F238E27FC236}">
                <a16:creationId xmlns:a16="http://schemas.microsoft.com/office/drawing/2014/main" id="{098BDA87-6D83-4DD6-AF2C-C62B57E50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44575"/>
            <a:ext cx="73152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4026C93-9020-4FC8-95DE-277976E9B565}"/>
              </a:ext>
            </a:extLst>
          </p:cNvPr>
          <p:cNvSpPr>
            <a:spLocks noChangeArrowheads="1"/>
          </p:cNvSpPr>
          <p:nvPr/>
        </p:nvSpPr>
        <p:spPr bwMode="auto">
          <a:xfrm>
            <a:off x="1219200" y="838200"/>
            <a:ext cx="6248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cs typeface="Times New Roman" panose="02020603050405020304" pitchFamily="18" charset="0"/>
              </a:rPr>
              <a:t>§ 2.4.4 </a:t>
            </a:r>
            <a:r>
              <a:rPr lang="zh-CN" altLang="en-US" sz="2400">
                <a:solidFill>
                  <a:schemeClr val="accent2"/>
                </a:solidFill>
              </a:rPr>
              <a:t>从麦克斯韦速度分布导出速率分布</a:t>
            </a:r>
            <a:endParaRPr lang="zh-CN" altLang="en-US">
              <a:solidFill>
                <a:schemeClr val="accent2"/>
              </a:solidFill>
            </a:endParaRPr>
          </a:p>
        </p:txBody>
      </p:sp>
      <p:pic>
        <p:nvPicPr>
          <p:cNvPr id="35843" name="Picture 3" descr="024">
            <a:extLst>
              <a:ext uri="{FF2B5EF4-FFF2-40B4-BE49-F238E27FC236}">
                <a16:creationId xmlns:a16="http://schemas.microsoft.com/office/drawing/2014/main" id="{73C4ED67-D85A-4B57-B1F9-FC2D9CAFC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71600"/>
            <a:ext cx="3706813" cy="45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3">
            <a:extLst>
              <a:ext uri="{FF2B5EF4-FFF2-40B4-BE49-F238E27FC236}">
                <a16:creationId xmlns:a16="http://schemas.microsoft.com/office/drawing/2014/main" id="{C1443879-600B-4EF1-8A49-E85DE88C73B3}"/>
              </a:ext>
            </a:extLst>
          </p:cNvPr>
          <p:cNvGraphicFramePr>
            <a:graphicFrameLocks noChangeAspect="1"/>
          </p:cNvGraphicFramePr>
          <p:nvPr/>
        </p:nvGraphicFramePr>
        <p:xfrm>
          <a:off x="4502150" y="3282950"/>
          <a:ext cx="139700" cy="292100"/>
        </p:xfrm>
        <a:graphic>
          <a:graphicData uri="http://schemas.openxmlformats.org/presentationml/2006/ole">
            <mc:AlternateContent xmlns:mc="http://schemas.openxmlformats.org/markup-compatibility/2006">
              <mc:Choice xmlns:v="urn:schemas-microsoft-com:vml" Requires="v">
                <p:oleObj spid="_x0000_s36871" name="公式" r:id="rId3" imgW="139639" imgH="291973" progId="Equation.3">
                  <p:embed/>
                </p:oleObj>
              </mc:Choice>
              <mc:Fallback>
                <p:oleObj name="公式" r:id="rId3" imgW="139639" imgH="29197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150" y="3282950"/>
                        <a:ext cx="1397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7" name="Object 4">
            <a:extLst>
              <a:ext uri="{FF2B5EF4-FFF2-40B4-BE49-F238E27FC236}">
                <a16:creationId xmlns:a16="http://schemas.microsoft.com/office/drawing/2014/main" id="{52FB6F84-8817-4757-ABDD-78E674931CB6}"/>
              </a:ext>
            </a:extLst>
          </p:cNvPr>
          <p:cNvGraphicFramePr>
            <a:graphicFrameLocks noChangeAspect="1"/>
          </p:cNvGraphicFramePr>
          <p:nvPr/>
        </p:nvGraphicFramePr>
        <p:xfrm>
          <a:off x="1752600" y="1219200"/>
          <a:ext cx="3352800" cy="503238"/>
        </p:xfrm>
        <a:graphic>
          <a:graphicData uri="http://schemas.openxmlformats.org/presentationml/2006/ole">
            <mc:AlternateContent xmlns:mc="http://schemas.openxmlformats.org/markup-compatibility/2006">
              <mc:Choice xmlns:v="urn:schemas-microsoft-com:vml" Requires="v">
                <p:oleObj spid="_x0000_s36872" name="公式" r:id="rId5" imgW="1916868" imgH="291973" progId="Equation.3">
                  <p:embed/>
                </p:oleObj>
              </mc:Choice>
              <mc:Fallback>
                <p:oleObj name="公式" r:id="rId5" imgW="1916868" imgH="29197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219200"/>
                        <a:ext cx="33528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5">
            <a:extLst>
              <a:ext uri="{FF2B5EF4-FFF2-40B4-BE49-F238E27FC236}">
                <a16:creationId xmlns:a16="http://schemas.microsoft.com/office/drawing/2014/main" id="{FF1EBF3B-9EB5-4905-92E9-7A94680942EC}"/>
              </a:ext>
            </a:extLst>
          </p:cNvPr>
          <p:cNvGraphicFramePr>
            <a:graphicFrameLocks noChangeAspect="1"/>
          </p:cNvGraphicFramePr>
          <p:nvPr/>
        </p:nvGraphicFramePr>
        <p:xfrm>
          <a:off x="1600200" y="2362200"/>
          <a:ext cx="6477000" cy="974725"/>
        </p:xfrm>
        <a:graphic>
          <a:graphicData uri="http://schemas.openxmlformats.org/presentationml/2006/ole">
            <mc:AlternateContent xmlns:mc="http://schemas.openxmlformats.org/markup-compatibility/2006">
              <mc:Choice xmlns:v="urn:schemas-microsoft-com:vml" Requires="v">
                <p:oleObj spid="_x0000_s36873" name="公式" r:id="rId7" imgW="4140200" imgH="622300" progId="Equation.3">
                  <p:embed/>
                </p:oleObj>
              </mc:Choice>
              <mc:Fallback>
                <p:oleObj name="公式" r:id="rId7" imgW="4140200" imgH="622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362200"/>
                        <a:ext cx="64770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6">
            <a:extLst>
              <a:ext uri="{FF2B5EF4-FFF2-40B4-BE49-F238E27FC236}">
                <a16:creationId xmlns:a16="http://schemas.microsoft.com/office/drawing/2014/main" id="{398E1D7D-E6EA-4BC4-BD6F-D91896E2C222}"/>
              </a:ext>
            </a:extLst>
          </p:cNvPr>
          <p:cNvGraphicFramePr>
            <a:graphicFrameLocks noChangeAspect="1"/>
          </p:cNvGraphicFramePr>
          <p:nvPr/>
        </p:nvGraphicFramePr>
        <p:xfrm>
          <a:off x="1600200" y="3657600"/>
          <a:ext cx="6356350" cy="1003300"/>
        </p:xfrm>
        <a:graphic>
          <a:graphicData uri="http://schemas.openxmlformats.org/presentationml/2006/ole">
            <mc:AlternateContent xmlns:mc="http://schemas.openxmlformats.org/markup-compatibility/2006">
              <mc:Choice xmlns:v="urn:schemas-microsoft-com:vml" Requires="v">
                <p:oleObj spid="_x0000_s36874" name="公式" r:id="rId9" imgW="3860800" imgH="609600" progId="Equation.3">
                  <p:embed/>
                </p:oleObj>
              </mc:Choice>
              <mc:Fallback>
                <p:oleObj name="公式" r:id="rId9" imgW="3860800" imgH="609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657600"/>
                        <a:ext cx="635635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7">
            <a:extLst>
              <a:ext uri="{FF2B5EF4-FFF2-40B4-BE49-F238E27FC236}">
                <a16:creationId xmlns:a16="http://schemas.microsoft.com/office/drawing/2014/main" id="{1061AB78-8447-4C57-A87B-52F7BFF49AE0}"/>
              </a:ext>
            </a:extLst>
          </p:cNvPr>
          <p:cNvGraphicFramePr>
            <a:graphicFrameLocks noChangeAspect="1"/>
          </p:cNvGraphicFramePr>
          <p:nvPr/>
        </p:nvGraphicFramePr>
        <p:xfrm>
          <a:off x="1524000" y="5029200"/>
          <a:ext cx="6248400" cy="828675"/>
        </p:xfrm>
        <a:graphic>
          <a:graphicData uri="http://schemas.openxmlformats.org/presentationml/2006/ole">
            <mc:AlternateContent xmlns:mc="http://schemas.openxmlformats.org/markup-compatibility/2006">
              <mc:Choice xmlns:v="urn:schemas-microsoft-com:vml" Requires="v">
                <p:oleObj spid="_x0000_s36875" name="公式" r:id="rId11" imgW="4597400" imgH="609600" progId="Equation.3">
                  <p:embed/>
                </p:oleObj>
              </mc:Choice>
              <mc:Fallback>
                <p:oleObj name="公式" r:id="rId11" imgW="4597400" imgH="609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5029200"/>
                        <a:ext cx="624840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5298DBD8-8104-4865-B2FC-66F6D5669CD1}"/>
              </a:ext>
            </a:extLst>
          </p:cNvPr>
          <p:cNvSpPr>
            <a:spLocks noChangeArrowheads="1"/>
          </p:cNvSpPr>
          <p:nvPr/>
        </p:nvSpPr>
        <p:spPr bwMode="auto">
          <a:xfrm>
            <a:off x="1219200" y="762000"/>
            <a:ext cx="2971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（二）等概率性</a:t>
            </a:r>
            <a:r>
              <a:rPr lang="zh-CN" altLang="en-US">
                <a:solidFill>
                  <a:schemeClr val="accent2"/>
                </a:solidFill>
                <a:cs typeface="Times New Roman" panose="02020603050405020304" pitchFamily="18" charset="0"/>
              </a:rPr>
              <a:t>  </a:t>
            </a:r>
            <a:endParaRPr lang="zh-CN" altLang="en-US">
              <a:solidFill>
                <a:schemeClr val="accent2"/>
              </a:solidFill>
            </a:endParaRPr>
          </a:p>
        </p:txBody>
      </p:sp>
      <p:sp>
        <p:nvSpPr>
          <p:cNvPr id="5123" name="Text Box 1027">
            <a:extLst>
              <a:ext uri="{FF2B5EF4-FFF2-40B4-BE49-F238E27FC236}">
                <a16:creationId xmlns:a16="http://schemas.microsoft.com/office/drawing/2014/main" id="{3D12821D-84F2-48EB-B453-E664C8816CE2}"/>
              </a:ext>
            </a:extLst>
          </p:cNvPr>
          <p:cNvSpPr txBox="1">
            <a:spLocks noChangeArrowheads="1"/>
          </p:cNvSpPr>
          <p:nvPr/>
        </p:nvSpPr>
        <p:spPr bwMode="auto">
          <a:xfrm>
            <a:off x="1219200" y="1447800"/>
            <a:ext cx="74628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等概率性</a:t>
            </a:r>
            <a:r>
              <a:rPr lang="en-US" altLang="zh-CN" sz="2400" b="0"/>
              <a:t>: </a:t>
            </a:r>
            <a:r>
              <a:rPr lang="zh-CN" altLang="en-US" sz="2400" b="0"/>
              <a:t>在没有理由说明哪一事件出现概率更大些</a:t>
            </a:r>
            <a:r>
              <a:rPr lang="en-US" altLang="zh-CN" sz="2400" b="0"/>
              <a:t>(</a:t>
            </a:r>
            <a:r>
              <a:rPr lang="zh-CN" altLang="en-US" sz="2400" b="0"/>
              <a:t>或</a:t>
            </a:r>
          </a:p>
          <a:p>
            <a:pPr eaLnBrk="1" hangingPunct="1"/>
            <a:r>
              <a:rPr lang="zh-CN" altLang="en-US" sz="2400" b="0"/>
              <a:t>更小些</a:t>
            </a:r>
            <a:r>
              <a:rPr lang="en-US" altLang="zh-CN" sz="2400" b="0"/>
              <a:t>)</a:t>
            </a:r>
            <a:r>
              <a:rPr lang="zh-CN" altLang="en-US" sz="2400" b="0"/>
              <a:t>的情况下</a:t>
            </a:r>
            <a:r>
              <a:rPr lang="en-US" altLang="zh-CN" sz="2400" b="0"/>
              <a:t>,</a:t>
            </a:r>
            <a:r>
              <a:rPr lang="zh-CN" altLang="en-US" sz="2400" b="0"/>
              <a:t>每一事件出现的概率都应相同。</a:t>
            </a:r>
          </a:p>
        </p:txBody>
      </p:sp>
      <p:sp>
        <p:nvSpPr>
          <p:cNvPr id="5124" name="Rectangle 1028">
            <a:extLst>
              <a:ext uri="{FF2B5EF4-FFF2-40B4-BE49-F238E27FC236}">
                <a16:creationId xmlns:a16="http://schemas.microsoft.com/office/drawing/2014/main" id="{2EB9AEC5-A95A-4A46-ABAB-492E1652C0B6}"/>
              </a:ext>
            </a:extLst>
          </p:cNvPr>
          <p:cNvSpPr>
            <a:spLocks noChangeArrowheads="1"/>
          </p:cNvSpPr>
          <p:nvPr/>
        </p:nvSpPr>
        <p:spPr bwMode="auto">
          <a:xfrm>
            <a:off x="1219200" y="2514600"/>
            <a:ext cx="3733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（三）概率的基本性质</a:t>
            </a:r>
            <a:r>
              <a:rPr lang="zh-CN" altLang="en-US">
                <a:solidFill>
                  <a:schemeClr val="accent2"/>
                </a:solidFill>
                <a:cs typeface="Times New Roman" panose="02020603050405020304" pitchFamily="18" charset="0"/>
              </a:rPr>
              <a:t>  </a:t>
            </a:r>
            <a:endParaRPr lang="zh-CN" altLang="en-US">
              <a:solidFill>
                <a:schemeClr val="accent2"/>
              </a:solidFill>
            </a:endParaRPr>
          </a:p>
        </p:txBody>
      </p:sp>
      <p:sp>
        <p:nvSpPr>
          <p:cNvPr id="5125" name="Text Box 1029">
            <a:extLst>
              <a:ext uri="{FF2B5EF4-FFF2-40B4-BE49-F238E27FC236}">
                <a16:creationId xmlns:a16="http://schemas.microsoft.com/office/drawing/2014/main" id="{BDD34BE4-889E-437D-BD1F-9FDD8080E9BA}"/>
              </a:ext>
            </a:extLst>
          </p:cNvPr>
          <p:cNvSpPr txBox="1">
            <a:spLocks noChangeArrowheads="1"/>
          </p:cNvSpPr>
          <p:nvPr/>
        </p:nvSpPr>
        <p:spPr bwMode="auto">
          <a:xfrm>
            <a:off x="1219200" y="3276600"/>
            <a:ext cx="7346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b="0"/>
              <a:t>1. n</a:t>
            </a:r>
            <a:r>
              <a:rPr lang="zh-CN" altLang="en-US" sz="2400" b="0"/>
              <a:t>个互相排斥事件发生的总概率是每个事件发生概率</a:t>
            </a:r>
          </a:p>
          <a:p>
            <a:pPr eaLnBrk="1" hangingPunct="1"/>
            <a:r>
              <a:rPr lang="zh-CN" altLang="en-US" sz="2400" b="0"/>
              <a:t>之和，简称</a:t>
            </a:r>
            <a:r>
              <a:rPr lang="zh-CN" altLang="en-US" sz="2400">
                <a:solidFill>
                  <a:schemeClr val="accent2"/>
                </a:solidFill>
              </a:rPr>
              <a:t>概率相加法则</a:t>
            </a:r>
            <a:r>
              <a:rPr lang="zh-CN" altLang="en-US" sz="2400" b="0"/>
              <a:t>。</a:t>
            </a:r>
          </a:p>
        </p:txBody>
      </p:sp>
      <p:sp>
        <p:nvSpPr>
          <p:cNvPr id="5126" name="Text Box 1030">
            <a:extLst>
              <a:ext uri="{FF2B5EF4-FFF2-40B4-BE49-F238E27FC236}">
                <a16:creationId xmlns:a16="http://schemas.microsoft.com/office/drawing/2014/main" id="{96F81E9D-A8F8-4747-826C-E96FD6C54537}"/>
              </a:ext>
            </a:extLst>
          </p:cNvPr>
          <p:cNvSpPr txBox="1">
            <a:spLocks noChangeArrowheads="1"/>
          </p:cNvSpPr>
          <p:nvPr/>
        </p:nvSpPr>
        <p:spPr bwMode="auto">
          <a:xfrm>
            <a:off x="1066800" y="4419600"/>
            <a:ext cx="75041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b="0"/>
              <a:t>2. </a:t>
            </a:r>
            <a:r>
              <a:rPr lang="zh-CN" altLang="en-US" sz="2400" b="0"/>
              <a:t>同时或依次发生的，互不相关（或相互统计独立）的</a:t>
            </a:r>
          </a:p>
          <a:p>
            <a:pPr eaLnBrk="1" hangingPunct="1"/>
            <a:r>
              <a:rPr lang="zh-CN" altLang="en-US" sz="2400" b="0"/>
              <a:t>事件发生的概率等于各个事件概率之乘积，简称</a:t>
            </a:r>
            <a:r>
              <a:rPr lang="zh-CN" altLang="en-US" sz="2400">
                <a:solidFill>
                  <a:schemeClr val="accent2"/>
                </a:solidFill>
              </a:rPr>
              <a:t>概率相</a:t>
            </a:r>
          </a:p>
          <a:p>
            <a:pPr eaLnBrk="1" hangingPunct="1"/>
            <a:r>
              <a:rPr lang="zh-CN" altLang="en-US" sz="2400">
                <a:solidFill>
                  <a:schemeClr val="accent2"/>
                </a:solidFill>
              </a:rPr>
              <a:t>乘法则</a:t>
            </a:r>
            <a:r>
              <a:rPr lang="zh-CN" altLang="en-US" sz="2400" b="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7477220-875E-45A1-806F-70E3B92BCE96}"/>
              </a:ext>
            </a:extLst>
          </p:cNvPr>
          <p:cNvSpPr>
            <a:spLocks noChangeArrowheads="1"/>
          </p:cNvSpPr>
          <p:nvPr/>
        </p:nvSpPr>
        <p:spPr bwMode="auto">
          <a:xfrm>
            <a:off x="1219200" y="762000"/>
            <a:ext cx="3886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cs typeface="Times New Roman" panose="02020603050405020304" pitchFamily="18" charset="0"/>
              </a:rPr>
              <a:t>§ 2.2.3 </a:t>
            </a:r>
            <a:r>
              <a:rPr lang="zh-CN" altLang="en-US" sz="2400">
                <a:solidFill>
                  <a:schemeClr val="accent2"/>
                </a:solidFill>
              </a:rPr>
              <a:t>平均值及其运算法则</a:t>
            </a:r>
            <a:r>
              <a:rPr lang="zh-CN" altLang="en-US">
                <a:solidFill>
                  <a:schemeClr val="accent2"/>
                </a:solidFill>
                <a:cs typeface="Times New Roman" panose="02020603050405020304" pitchFamily="18" charset="0"/>
              </a:rPr>
              <a:t> </a:t>
            </a:r>
            <a:endParaRPr lang="zh-CN" altLang="en-US">
              <a:solidFill>
                <a:schemeClr val="accent2"/>
              </a:solidFill>
            </a:endParaRPr>
          </a:p>
        </p:txBody>
      </p:sp>
      <p:graphicFrame>
        <p:nvGraphicFramePr>
          <p:cNvPr id="6147" name="Object 3">
            <a:extLst>
              <a:ext uri="{FF2B5EF4-FFF2-40B4-BE49-F238E27FC236}">
                <a16:creationId xmlns:a16="http://schemas.microsoft.com/office/drawing/2014/main" id="{3CF8B64F-B27A-4543-AFC1-B012192EC7C1}"/>
              </a:ext>
            </a:extLst>
          </p:cNvPr>
          <p:cNvGraphicFramePr>
            <a:graphicFrameLocks noChangeAspect="1"/>
          </p:cNvGraphicFramePr>
          <p:nvPr/>
        </p:nvGraphicFramePr>
        <p:xfrm>
          <a:off x="1371600" y="1752600"/>
          <a:ext cx="3744913" cy="998538"/>
        </p:xfrm>
        <a:graphic>
          <a:graphicData uri="http://schemas.openxmlformats.org/presentationml/2006/ole">
            <mc:AlternateContent xmlns:mc="http://schemas.openxmlformats.org/markup-compatibility/2006">
              <mc:Choice xmlns:v="urn:schemas-microsoft-com:vml" Requires="v">
                <p:oleObj spid="_x0000_s6153" name="公式" r:id="rId3" imgW="2768600" imgH="685800" progId="Equation.3">
                  <p:embed/>
                </p:oleObj>
              </mc:Choice>
              <mc:Fallback>
                <p:oleObj name="公式" r:id="rId3" imgW="2768600" imgH="685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752600"/>
                        <a:ext cx="3744913"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4">
            <a:extLst>
              <a:ext uri="{FF2B5EF4-FFF2-40B4-BE49-F238E27FC236}">
                <a16:creationId xmlns:a16="http://schemas.microsoft.com/office/drawing/2014/main" id="{A309F06B-66A7-4505-AB14-E78870414426}"/>
              </a:ext>
            </a:extLst>
          </p:cNvPr>
          <p:cNvGraphicFramePr>
            <a:graphicFrameLocks noChangeAspect="1"/>
          </p:cNvGraphicFramePr>
          <p:nvPr/>
        </p:nvGraphicFramePr>
        <p:xfrm>
          <a:off x="1371600" y="4114800"/>
          <a:ext cx="3435350" cy="647700"/>
        </p:xfrm>
        <a:graphic>
          <a:graphicData uri="http://schemas.openxmlformats.org/presentationml/2006/ole">
            <mc:AlternateContent xmlns:mc="http://schemas.openxmlformats.org/markup-compatibility/2006">
              <mc:Choice xmlns:v="urn:schemas-microsoft-com:vml" Requires="v">
                <p:oleObj spid="_x0000_s6154" name="公式" r:id="rId5" imgW="2565400" imgH="368300" progId="Equation.3">
                  <p:embed/>
                </p:oleObj>
              </mc:Choice>
              <mc:Fallback>
                <p:oleObj name="公式" r:id="rId5" imgW="2565400" imgH="368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114800"/>
                        <a:ext cx="34353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Text Box 7">
            <a:extLst>
              <a:ext uri="{FF2B5EF4-FFF2-40B4-BE49-F238E27FC236}">
                <a16:creationId xmlns:a16="http://schemas.microsoft.com/office/drawing/2014/main" id="{D8FDAC12-477B-4443-AB1C-CAB080BACF23}"/>
              </a:ext>
            </a:extLst>
          </p:cNvPr>
          <p:cNvSpPr txBox="1">
            <a:spLocks noChangeArrowheads="1"/>
          </p:cNvSpPr>
          <p:nvPr/>
        </p:nvSpPr>
        <p:spPr bwMode="auto">
          <a:xfrm>
            <a:off x="1524000" y="3048000"/>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b="0"/>
              <a:t>随机离散变量的平均值</a:t>
            </a:r>
          </a:p>
        </p:txBody>
      </p:sp>
      <p:sp>
        <p:nvSpPr>
          <p:cNvPr id="6150" name="Text Box 8">
            <a:extLst>
              <a:ext uri="{FF2B5EF4-FFF2-40B4-BE49-F238E27FC236}">
                <a16:creationId xmlns:a16="http://schemas.microsoft.com/office/drawing/2014/main" id="{381CAA6A-F440-435A-B1F7-1089FEA09244}"/>
              </a:ext>
            </a:extLst>
          </p:cNvPr>
          <p:cNvSpPr txBox="1">
            <a:spLocks noChangeArrowheads="1"/>
          </p:cNvSpPr>
          <p:nvPr/>
        </p:nvSpPr>
        <p:spPr bwMode="auto">
          <a:xfrm>
            <a:off x="1524000" y="5181600"/>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b="0"/>
              <a:t>随机离散变量的统计平均值</a:t>
            </a:r>
          </a:p>
        </p:txBody>
      </p:sp>
      <p:sp>
        <p:nvSpPr>
          <p:cNvPr id="6151" name="Text Box 9">
            <a:extLst>
              <a:ext uri="{FF2B5EF4-FFF2-40B4-BE49-F238E27FC236}">
                <a16:creationId xmlns:a16="http://schemas.microsoft.com/office/drawing/2014/main" id="{B8C60403-4002-489E-A843-7B26600B3C5D}"/>
              </a:ext>
            </a:extLst>
          </p:cNvPr>
          <p:cNvSpPr txBox="1">
            <a:spLocks noChangeArrowheads="1"/>
          </p:cNvSpPr>
          <p:nvPr/>
        </p:nvSpPr>
        <p:spPr bwMode="auto">
          <a:xfrm>
            <a:off x="5638800" y="19050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b="0" i="1"/>
              <a:t>u</a:t>
            </a:r>
            <a:r>
              <a:rPr lang="en-US" altLang="zh-CN" sz="2400" b="0" i="1" baseline="-25000"/>
              <a:t>i</a:t>
            </a:r>
            <a:r>
              <a:rPr lang="zh-CN" altLang="en-US" sz="2400" b="0"/>
              <a:t>为随机变量</a:t>
            </a:r>
          </a:p>
        </p:txBody>
      </p:sp>
      <p:graphicFrame>
        <p:nvGraphicFramePr>
          <p:cNvPr id="6152" name="Object 10">
            <a:extLst>
              <a:ext uri="{FF2B5EF4-FFF2-40B4-BE49-F238E27FC236}">
                <a16:creationId xmlns:a16="http://schemas.microsoft.com/office/drawing/2014/main" id="{9AB1A2BB-86BB-45A7-860B-E003A713356F}"/>
              </a:ext>
            </a:extLst>
          </p:cNvPr>
          <p:cNvGraphicFramePr>
            <a:graphicFrameLocks noChangeAspect="1"/>
          </p:cNvGraphicFramePr>
          <p:nvPr/>
        </p:nvGraphicFramePr>
        <p:xfrm>
          <a:off x="5562600" y="3962400"/>
          <a:ext cx="1981200" cy="857250"/>
        </p:xfrm>
        <a:graphic>
          <a:graphicData uri="http://schemas.openxmlformats.org/presentationml/2006/ole">
            <mc:AlternateContent xmlns:mc="http://schemas.openxmlformats.org/markup-compatibility/2006">
              <mc:Choice xmlns:v="urn:schemas-microsoft-com:vml" Requires="v">
                <p:oleObj spid="_x0000_s6155" name="公式" r:id="rId7" imgW="939392" imgH="406224" progId="Equation.3">
                  <p:embed/>
                </p:oleObj>
              </mc:Choice>
              <mc:Fallback>
                <p:oleObj name="公式" r:id="rId7" imgW="939392" imgH="40622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962400"/>
                        <a:ext cx="1981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4">
            <a:extLst>
              <a:ext uri="{FF2B5EF4-FFF2-40B4-BE49-F238E27FC236}">
                <a16:creationId xmlns:a16="http://schemas.microsoft.com/office/drawing/2014/main" id="{B9312736-A669-47E7-BB29-D221F5C15697}"/>
              </a:ext>
            </a:extLst>
          </p:cNvPr>
          <p:cNvGraphicFramePr>
            <a:graphicFrameLocks noGrp="1" noChangeAspect="1"/>
          </p:cNvGraphicFramePr>
          <p:nvPr>
            <p:ph sz="quarter" idx="1"/>
          </p:nvPr>
        </p:nvGraphicFramePr>
        <p:xfrm>
          <a:off x="1752600" y="990600"/>
          <a:ext cx="1981200" cy="723900"/>
        </p:xfrm>
        <a:graphic>
          <a:graphicData uri="http://schemas.openxmlformats.org/presentationml/2006/ole">
            <mc:AlternateContent xmlns:mc="http://schemas.openxmlformats.org/markup-compatibility/2006">
              <mc:Choice xmlns:v="urn:schemas-microsoft-com:vml" Requires="v">
                <p:oleObj spid="_x0000_s7180" name="公式" r:id="rId3" imgW="1180588" imgH="431613" progId="Equation.3">
                  <p:embed/>
                </p:oleObj>
              </mc:Choice>
              <mc:Fallback>
                <p:oleObj name="公式" r:id="rId3" imgW="1180588" imgH="431613"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90600"/>
                        <a:ext cx="1981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6">
            <a:extLst>
              <a:ext uri="{FF2B5EF4-FFF2-40B4-BE49-F238E27FC236}">
                <a16:creationId xmlns:a16="http://schemas.microsoft.com/office/drawing/2014/main" id="{0A44E1B1-589C-4B9F-BCA6-C1F6C0F22279}"/>
              </a:ext>
            </a:extLst>
          </p:cNvPr>
          <p:cNvGraphicFramePr>
            <a:graphicFrameLocks noGrp="1" noChangeAspect="1"/>
          </p:cNvGraphicFramePr>
          <p:nvPr>
            <p:ph sz="quarter" idx="2"/>
          </p:nvPr>
        </p:nvGraphicFramePr>
        <p:xfrm>
          <a:off x="1143000" y="3124200"/>
          <a:ext cx="3657600" cy="1339850"/>
        </p:xfrm>
        <a:graphic>
          <a:graphicData uri="http://schemas.openxmlformats.org/presentationml/2006/ole">
            <mc:AlternateContent xmlns:mc="http://schemas.openxmlformats.org/markup-compatibility/2006">
              <mc:Choice xmlns:v="urn:schemas-microsoft-com:vml" Requires="v">
                <p:oleObj spid="_x0000_s7181" name="公式" r:id="rId5" imgW="2425700" imgH="889000" progId="Equation.3">
                  <p:embed/>
                </p:oleObj>
              </mc:Choice>
              <mc:Fallback>
                <p:oleObj name="公式" r:id="rId5" imgW="2425700" imgH="889000" progId="Equation.3">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124200"/>
                        <a:ext cx="365760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9">
            <a:extLst>
              <a:ext uri="{FF2B5EF4-FFF2-40B4-BE49-F238E27FC236}">
                <a16:creationId xmlns:a16="http://schemas.microsoft.com/office/drawing/2014/main" id="{7D612FBF-33C6-4228-A2F1-32F63B676069}"/>
              </a:ext>
            </a:extLst>
          </p:cNvPr>
          <p:cNvGraphicFramePr>
            <a:graphicFrameLocks noGrp="1" noChangeAspect="1"/>
          </p:cNvGraphicFramePr>
          <p:nvPr>
            <p:ph sz="quarter" idx="3"/>
          </p:nvPr>
        </p:nvGraphicFramePr>
        <p:xfrm>
          <a:off x="5105400" y="1074738"/>
          <a:ext cx="3048000" cy="735012"/>
        </p:xfrm>
        <a:graphic>
          <a:graphicData uri="http://schemas.openxmlformats.org/presentationml/2006/ole">
            <mc:AlternateContent xmlns:mc="http://schemas.openxmlformats.org/markup-compatibility/2006">
              <mc:Choice xmlns:v="urn:schemas-microsoft-com:vml" Requires="v">
                <p:oleObj spid="_x0000_s7182" name="公式" r:id="rId7" imgW="1790700" imgH="431800" progId="Equation.3">
                  <p:embed/>
                </p:oleObj>
              </mc:Choice>
              <mc:Fallback>
                <p:oleObj name="公式" r:id="rId7" imgW="1790700" imgH="431800" progId="Equation.3">
                  <p:embed/>
                  <p:pic>
                    <p:nvPicPr>
                      <p:cNvPr id="0" name="Object 9"/>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1074738"/>
                        <a:ext cx="3048000"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12">
            <a:extLst>
              <a:ext uri="{FF2B5EF4-FFF2-40B4-BE49-F238E27FC236}">
                <a16:creationId xmlns:a16="http://schemas.microsoft.com/office/drawing/2014/main" id="{6AFC05C0-23C0-4F8D-8CA6-9B5A60C001AE}"/>
              </a:ext>
            </a:extLst>
          </p:cNvPr>
          <p:cNvGraphicFramePr>
            <a:graphicFrameLocks noGrp="1" noChangeAspect="1"/>
          </p:cNvGraphicFramePr>
          <p:nvPr>
            <p:ph sz="quarter" idx="4"/>
          </p:nvPr>
        </p:nvGraphicFramePr>
        <p:xfrm>
          <a:off x="4953000" y="4191000"/>
          <a:ext cx="3962400" cy="1444625"/>
        </p:xfrm>
        <a:graphic>
          <a:graphicData uri="http://schemas.openxmlformats.org/presentationml/2006/ole">
            <mc:AlternateContent xmlns:mc="http://schemas.openxmlformats.org/markup-compatibility/2006">
              <mc:Choice xmlns:v="urn:schemas-microsoft-com:vml" Requires="v">
                <p:oleObj spid="_x0000_s7183" name="公式" r:id="rId9" imgW="2438400" imgH="889000" progId="Equation.3">
                  <p:embed/>
                </p:oleObj>
              </mc:Choice>
              <mc:Fallback>
                <p:oleObj name="公式" r:id="rId9" imgW="2438400" imgH="889000" progId="Equation.3">
                  <p:embed/>
                  <p:pic>
                    <p:nvPicPr>
                      <p:cNvPr id="0" name="Object 12"/>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4191000"/>
                        <a:ext cx="3962400"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4" name="Object 15">
            <a:extLst>
              <a:ext uri="{FF2B5EF4-FFF2-40B4-BE49-F238E27FC236}">
                <a16:creationId xmlns:a16="http://schemas.microsoft.com/office/drawing/2014/main" id="{F22EFA53-8EDC-4450-98F6-51521CB56B4F}"/>
              </a:ext>
            </a:extLst>
          </p:cNvPr>
          <p:cNvGraphicFramePr>
            <a:graphicFrameLocks noChangeAspect="1"/>
          </p:cNvGraphicFramePr>
          <p:nvPr/>
        </p:nvGraphicFramePr>
        <p:xfrm>
          <a:off x="5105400" y="3200400"/>
          <a:ext cx="3810000" cy="908050"/>
        </p:xfrm>
        <a:graphic>
          <a:graphicData uri="http://schemas.openxmlformats.org/presentationml/2006/ole">
            <mc:AlternateContent xmlns:mc="http://schemas.openxmlformats.org/markup-compatibility/2006">
              <mc:Choice xmlns:v="urn:schemas-microsoft-com:vml" Requires="v">
                <p:oleObj spid="_x0000_s7184" name="公式" r:id="rId11" imgW="1917700" imgH="457200" progId="Equation.3">
                  <p:embed/>
                </p:oleObj>
              </mc:Choice>
              <mc:Fallback>
                <p:oleObj name="公式" r:id="rId11" imgW="1917700" imgH="4572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3200400"/>
                        <a:ext cx="38100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21">
            <a:extLst>
              <a:ext uri="{FF2B5EF4-FFF2-40B4-BE49-F238E27FC236}">
                <a16:creationId xmlns:a16="http://schemas.microsoft.com/office/drawing/2014/main" id="{6CF9897D-AB18-446A-8B77-41DD3F2C588B}"/>
              </a:ext>
            </a:extLst>
          </p:cNvPr>
          <p:cNvGraphicFramePr>
            <a:graphicFrameLocks noChangeAspect="1"/>
          </p:cNvGraphicFramePr>
          <p:nvPr/>
        </p:nvGraphicFramePr>
        <p:xfrm>
          <a:off x="6019800" y="2667000"/>
          <a:ext cx="1600200" cy="554038"/>
        </p:xfrm>
        <a:graphic>
          <a:graphicData uri="http://schemas.openxmlformats.org/presentationml/2006/ole">
            <mc:AlternateContent xmlns:mc="http://schemas.openxmlformats.org/markup-compatibility/2006">
              <mc:Choice xmlns:v="urn:schemas-microsoft-com:vml" Requires="v">
                <p:oleObj spid="_x0000_s7185" name="公式" r:id="rId13" imgW="698500" imgH="241300" progId="Equation.3">
                  <p:embed/>
                </p:oleObj>
              </mc:Choice>
              <mc:Fallback>
                <p:oleObj name="公式" r:id="rId13" imgW="698500" imgH="2413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9800" y="2667000"/>
                        <a:ext cx="16002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Text Box 23">
            <a:extLst>
              <a:ext uri="{FF2B5EF4-FFF2-40B4-BE49-F238E27FC236}">
                <a16:creationId xmlns:a16="http://schemas.microsoft.com/office/drawing/2014/main" id="{90D71786-773F-475C-A8C6-C93305163256}"/>
              </a:ext>
            </a:extLst>
          </p:cNvPr>
          <p:cNvSpPr txBox="1">
            <a:spLocks noChangeArrowheads="1"/>
          </p:cNvSpPr>
          <p:nvPr/>
        </p:nvSpPr>
        <p:spPr bwMode="auto">
          <a:xfrm>
            <a:off x="2438400" y="1981200"/>
            <a:ext cx="579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b="0">
                <a:solidFill>
                  <a:schemeClr val="accent2"/>
                </a:solidFill>
              </a:rPr>
              <a:t>(a)</a:t>
            </a:r>
          </a:p>
        </p:txBody>
      </p:sp>
      <p:sp>
        <p:nvSpPr>
          <p:cNvPr id="7177" name="Rectangle 24">
            <a:extLst>
              <a:ext uri="{FF2B5EF4-FFF2-40B4-BE49-F238E27FC236}">
                <a16:creationId xmlns:a16="http://schemas.microsoft.com/office/drawing/2014/main" id="{D6EC57F4-6A6E-478F-9D85-74EB21682B9C}"/>
              </a:ext>
            </a:extLst>
          </p:cNvPr>
          <p:cNvSpPr>
            <a:spLocks noChangeArrowheads="1"/>
          </p:cNvSpPr>
          <p:nvPr/>
        </p:nvSpPr>
        <p:spPr bwMode="auto">
          <a:xfrm>
            <a:off x="2432050" y="50292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accent2"/>
                </a:solidFill>
              </a:rPr>
              <a:t>(b)</a:t>
            </a:r>
          </a:p>
        </p:txBody>
      </p:sp>
      <p:sp>
        <p:nvSpPr>
          <p:cNvPr id="7178" name="Rectangle 25">
            <a:extLst>
              <a:ext uri="{FF2B5EF4-FFF2-40B4-BE49-F238E27FC236}">
                <a16:creationId xmlns:a16="http://schemas.microsoft.com/office/drawing/2014/main" id="{F0E6C90A-D5B4-49AA-99E7-6A3700876368}"/>
              </a:ext>
            </a:extLst>
          </p:cNvPr>
          <p:cNvSpPr>
            <a:spLocks noChangeArrowheads="1"/>
          </p:cNvSpPr>
          <p:nvPr/>
        </p:nvSpPr>
        <p:spPr bwMode="auto">
          <a:xfrm>
            <a:off x="6400800" y="2057400"/>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accent2"/>
                </a:solidFill>
              </a:rPr>
              <a:t>(c)</a:t>
            </a:r>
          </a:p>
        </p:txBody>
      </p:sp>
      <p:sp>
        <p:nvSpPr>
          <p:cNvPr id="7179" name="Rectangle 26">
            <a:extLst>
              <a:ext uri="{FF2B5EF4-FFF2-40B4-BE49-F238E27FC236}">
                <a16:creationId xmlns:a16="http://schemas.microsoft.com/office/drawing/2014/main" id="{3D162FFE-90F3-4BC8-9F19-17D05B8D6AFF}"/>
              </a:ext>
            </a:extLst>
          </p:cNvPr>
          <p:cNvSpPr>
            <a:spLocks noChangeArrowheads="1"/>
          </p:cNvSpPr>
          <p:nvPr/>
        </p:nvSpPr>
        <p:spPr bwMode="auto">
          <a:xfrm>
            <a:off x="6400800" y="57150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accent2"/>
                </a:solidFill>
              </a:rPr>
              <a: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11">
            <a:extLst>
              <a:ext uri="{FF2B5EF4-FFF2-40B4-BE49-F238E27FC236}">
                <a16:creationId xmlns:a16="http://schemas.microsoft.com/office/drawing/2014/main" id="{68F4DB18-7912-4E18-A953-31DECB119B21}"/>
              </a:ext>
            </a:extLst>
          </p:cNvPr>
          <p:cNvSpPr>
            <a:spLocks noChangeArrowheads="1"/>
          </p:cNvSpPr>
          <p:nvPr/>
        </p:nvSpPr>
        <p:spPr bwMode="auto">
          <a:xfrm>
            <a:off x="1447800" y="5486400"/>
            <a:ext cx="6858000" cy="5334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5" name="Rectangle 2">
            <a:extLst>
              <a:ext uri="{FF2B5EF4-FFF2-40B4-BE49-F238E27FC236}">
                <a16:creationId xmlns:a16="http://schemas.microsoft.com/office/drawing/2014/main" id="{8E6059A3-6F2E-4883-9849-491542CA83E6}"/>
              </a:ext>
            </a:extLst>
          </p:cNvPr>
          <p:cNvSpPr>
            <a:spLocks noChangeArrowheads="1"/>
          </p:cNvSpPr>
          <p:nvPr/>
        </p:nvSpPr>
        <p:spPr bwMode="auto">
          <a:xfrm>
            <a:off x="1219200" y="762000"/>
            <a:ext cx="2438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cs typeface="Times New Roman" panose="02020603050405020304" pitchFamily="18" charset="0"/>
              </a:rPr>
              <a:t>§ 2.2.4 </a:t>
            </a:r>
            <a:r>
              <a:rPr lang="zh-CN" altLang="en-US" sz="2400">
                <a:solidFill>
                  <a:schemeClr val="accent2"/>
                </a:solidFill>
              </a:rPr>
              <a:t>均方偏差</a:t>
            </a:r>
            <a:r>
              <a:rPr lang="zh-CN" altLang="en-US">
                <a:solidFill>
                  <a:schemeClr val="accent2"/>
                </a:solidFill>
                <a:cs typeface="Times New Roman" panose="02020603050405020304" pitchFamily="18" charset="0"/>
              </a:rPr>
              <a:t> </a:t>
            </a:r>
            <a:endParaRPr lang="zh-CN" altLang="en-US">
              <a:solidFill>
                <a:schemeClr val="accent2"/>
              </a:solidFill>
            </a:endParaRPr>
          </a:p>
        </p:txBody>
      </p:sp>
      <p:graphicFrame>
        <p:nvGraphicFramePr>
          <p:cNvPr id="8196" name="Object 3">
            <a:extLst>
              <a:ext uri="{FF2B5EF4-FFF2-40B4-BE49-F238E27FC236}">
                <a16:creationId xmlns:a16="http://schemas.microsoft.com/office/drawing/2014/main" id="{6A6D2ACB-8960-477B-A5B9-5D7DB415FA37}"/>
              </a:ext>
            </a:extLst>
          </p:cNvPr>
          <p:cNvGraphicFramePr>
            <a:graphicFrameLocks noChangeAspect="1"/>
          </p:cNvGraphicFramePr>
          <p:nvPr/>
        </p:nvGraphicFramePr>
        <p:xfrm>
          <a:off x="1676400" y="1219200"/>
          <a:ext cx="5257800" cy="1487488"/>
        </p:xfrm>
        <a:graphic>
          <a:graphicData uri="http://schemas.openxmlformats.org/presentationml/2006/ole">
            <mc:AlternateContent xmlns:mc="http://schemas.openxmlformats.org/markup-compatibility/2006">
              <mc:Choice xmlns:v="urn:schemas-microsoft-com:vml" Requires="v">
                <p:oleObj spid="_x0000_s8204" name="公式" r:id="rId3" imgW="2921000" imgH="736600" progId="Equation.3">
                  <p:embed/>
                </p:oleObj>
              </mc:Choice>
              <mc:Fallback>
                <p:oleObj name="公式" r:id="rId3" imgW="2921000" imgH="736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19200"/>
                        <a:ext cx="5257800" cy="148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4">
            <a:extLst>
              <a:ext uri="{FF2B5EF4-FFF2-40B4-BE49-F238E27FC236}">
                <a16:creationId xmlns:a16="http://schemas.microsoft.com/office/drawing/2014/main" id="{95DB3936-2FEB-4CC9-A948-F8D5FB63A122}"/>
              </a:ext>
            </a:extLst>
          </p:cNvPr>
          <p:cNvGraphicFramePr>
            <a:graphicFrameLocks noChangeAspect="1"/>
          </p:cNvGraphicFramePr>
          <p:nvPr/>
        </p:nvGraphicFramePr>
        <p:xfrm>
          <a:off x="3040063" y="2901950"/>
          <a:ext cx="1295400" cy="550863"/>
        </p:xfrm>
        <a:graphic>
          <a:graphicData uri="http://schemas.openxmlformats.org/presentationml/2006/ole">
            <mc:AlternateContent xmlns:mc="http://schemas.openxmlformats.org/markup-compatibility/2006">
              <mc:Choice xmlns:v="urn:schemas-microsoft-com:vml" Requires="v">
                <p:oleObj spid="_x0000_s8205" name="公式" r:id="rId5" imgW="596641" imgH="253890" progId="Equation.3">
                  <p:embed/>
                </p:oleObj>
              </mc:Choice>
              <mc:Fallback>
                <p:oleObj name="公式" r:id="rId5" imgW="596641" imgH="25389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0063" y="2901950"/>
                        <a:ext cx="129540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5">
            <a:extLst>
              <a:ext uri="{FF2B5EF4-FFF2-40B4-BE49-F238E27FC236}">
                <a16:creationId xmlns:a16="http://schemas.microsoft.com/office/drawing/2014/main" id="{4A5B0DE0-DF53-4DA5-A768-D51B872AE29C}"/>
              </a:ext>
            </a:extLst>
          </p:cNvPr>
          <p:cNvGraphicFramePr>
            <a:graphicFrameLocks noChangeAspect="1"/>
          </p:cNvGraphicFramePr>
          <p:nvPr/>
        </p:nvGraphicFramePr>
        <p:xfrm>
          <a:off x="1295400" y="3810000"/>
          <a:ext cx="4081463" cy="1111250"/>
        </p:xfrm>
        <a:graphic>
          <a:graphicData uri="http://schemas.openxmlformats.org/presentationml/2006/ole">
            <mc:AlternateContent xmlns:mc="http://schemas.openxmlformats.org/markup-compatibility/2006">
              <mc:Choice xmlns:v="urn:schemas-microsoft-com:vml" Requires="v">
                <p:oleObj spid="_x0000_s8206" name="公式" r:id="rId7" imgW="2005729" imgH="545863" progId="Equation.3">
                  <p:embed/>
                </p:oleObj>
              </mc:Choice>
              <mc:Fallback>
                <p:oleObj name="公式" r:id="rId7" imgW="2005729" imgH="54586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810000"/>
                        <a:ext cx="4081463"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6">
            <a:extLst>
              <a:ext uri="{FF2B5EF4-FFF2-40B4-BE49-F238E27FC236}">
                <a16:creationId xmlns:a16="http://schemas.microsoft.com/office/drawing/2014/main" id="{F03802FB-AB31-4A22-84C2-81860B7890A5}"/>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207" name="公式" r:id="rId9" imgW="114151" imgH="215619" progId="Equation.3">
                  <p:embed/>
                </p:oleObj>
              </mc:Choice>
              <mc:Fallback>
                <p:oleObj name="公式" r:id="rId9" imgW="114151" imgH="215619"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Text Box 7">
            <a:extLst>
              <a:ext uri="{FF2B5EF4-FFF2-40B4-BE49-F238E27FC236}">
                <a16:creationId xmlns:a16="http://schemas.microsoft.com/office/drawing/2014/main" id="{E0DBFA0A-03FB-4D50-8F4D-A62591CB748D}"/>
              </a:ext>
            </a:extLst>
          </p:cNvPr>
          <p:cNvSpPr txBox="1">
            <a:spLocks noChangeArrowheads="1"/>
          </p:cNvSpPr>
          <p:nvPr/>
        </p:nvSpPr>
        <p:spPr bwMode="auto">
          <a:xfrm>
            <a:off x="1539875" y="298608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t>由于</a:t>
            </a:r>
          </a:p>
        </p:txBody>
      </p:sp>
      <p:sp>
        <p:nvSpPr>
          <p:cNvPr id="8201" name="Text Box 8">
            <a:extLst>
              <a:ext uri="{FF2B5EF4-FFF2-40B4-BE49-F238E27FC236}">
                <a16:creationId xmlns:a16="http://schemas.microsoft.com/office/drawing/2014/main" id="{574D8A9A-7189-4E4E-8647-6553E9486469}"/>
              </a:ext>
            </a:extLst>
          </p:cNvPr>
          <p:cNvSpPr txBox="1">
            <a:spLocks noChangeArrowheads="1"/>
          </p:cNvSpPr>
          <p:nvPr/>
        </p:nvSpPr>
        <p:spPr bwMode="auto">
          <a:xfrm>
            <a:off x="6096000" y="4014788"/>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b="0">
                <a:solidFill>
                  <a:schemeClr val="accent2"/>
                </a:solidFill>
              </a:rPr>
              <a:t>相对均方根偏差</a:t>
            </a:r>
          </a:p>
        </p:txBody>
      </p:sp>
      <p:sp>
        <p:nvSpPr>
          <p:cNvPr id="8202" name="Text Box 9">
            <a:extLst>
              <a:ext uri="{FF2B5EF4-FFF2-40B4-BE49-F238E27FC236}">
                <a16:creationId xmlns:a16="http://schemas.microsoft.com/office/drawing/2014/main" id="{F2D0E242-3340-4175-AC85-E0FBA436EC97}"/>
              </a:ext>
            </a:extLst>
          </p:cNvPr>
          <p:cNvSpPr txBox="1">
            <a:spLocks noChangeArrowheads="1"/>
          </p:cNvSpPr>
          <p:nvPr/>
        </p:nvSpPr>
        <p:spPr bwMode="auto">
          <a:xfrm>
            <a:off x="1447800" y="4929188"/>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rPr>
              <a:t>又称为涨落、散度或散差</a:t>
            </a:r>
          </a:p>
        </p:txBody>
      </p:sp>
      <p:sp>
        <p:nvSpPr>
          <p:cNvPr id="8203" name="Text Box 10">
            <a:extLst>
              <a:ext uri="{FF2B5EF4-FFF2-40B4-BE49-F238E27FC236}">
                <a16:creationId xmlns:a16="http://schemas.microsoft.com/office/drawing/2014/main" id="{9F6C44CA-541B-42ED-98B4-00C47B39123C}"/>
              </a:ext>
            </a:extLst>
          </p:cNvPr>
          <p:cNvSpPr txBox="1">
            <a:spLocks noChangeArrowheads="1"/>
          </p:cNvSpPr>
          <p:nvPr/>
        </p:nvSpPr>
        <p:spPr bwMode="auto">
          <a:xfrm>
            <a:off x="1447800" y="5486400"/>
            <a:ext cx="688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b="0">
                <a:solidFill>
                  <a:schemeClr val="accent2"/>
                </a:solidFill>
              </a:rPr>
              <a:t>表示随机离散变量在平均值附近分散开分布的程度</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5">
            <a:extLst>
              <a:ext uri="{FF2B5EF4-FFF2-40B4-BE49-F238E27FC236}">
                <a16:creationId xmlns:a16="http://schemas.microsoft.com/office/drawing/2014/main" id="{64BEDC9D-F4E7-4969-88DE-DB2F837E7747}"/>
              </a:ext>
            </a:extLst>
          </p:cNvPr>
          <p:cNvSpPr>
            <a:spLocks noChangeArrowheads="1"/>
          </p:cNvSpPr>
          <p:nvPr/>
        </p:nvSpPr>
        <p:spPr bwMode="auto">
          <a:xfrm>
            <a:off x="5867400" y="838200"/>
            <a:ext cx="1600200" cy="5334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19" name="Rectangle 2">
            <a:extLst>
              <a:ext uri="{FF2B5EF4-FFF2-40B4-BE49-F238E27FC236}">
                <a16:creationId xmlns:a16="http://schemas.microsoft.com/office/drawing/2014/main" id="{EC2509F7-6A6B-4A7E-BCC7-62E1CCDB11B6}"/>
              </a:ext>
            </a:extLst>
          </p:cNvPr>
          <p:cNvSpPr>
            <a:spLocks noChangeArrowheads="1"/>
          </p:cNvSpPr>
          <p:nvPr/>
        </p:nvSpPr>
        <p:spPr bwMode="auto">
          <a:xfrm>
            <a:off x="1219200" y="762000"/>
            <a:ext cx="3124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accent2"/>
                </a:solidFill>
                <a:cs typeface="Times New Roman" panose="02020603050405020304" pitchFamily="18" charset="0"/>
              </a:rPr>
              <a:t>§ 2.2.5 </a:t>
            </a:r>
            <a:r>
              <a:rPr lang="zh-CN" altLang="en-US" sz="2400">
                <a:solidFill>
                  <a:schemeClr val="accent2"/>
                </a:solidFill>
              </a:rPr>
              <a:t>概率分布函数</a:t>
            </a:r>
            <a:r>
              <a:rPr lang="zh-CN" altLang="en-US">
                <a:solidFill>
                  <a:schemeClr val="accent2"/>
                </a:solidFill>
                <a:cs typeface="Times New Roman" panose="02020603050405020304" pitchFamily="18" charset="0"/>
              </a:rPr>
              <a:t> </a:t>
            </a:r>
            <a:endParaRPr lang="zh-CN" altLang="en-US">
              <a:solidFill>
                <a:schemeClr val="accent2"/>
              </a:solidFill>
            </a:endParaRPr>
          </a:p>
        </p:txBody>
      </p:sp>
      <p:pic>
        <p:nvPicPr>
          <p:cNvPr id="9220" name="Picture 3" descr="015">
            <a:extLst>
              <a:ext uri="{FF2B5EF4-FFF2-40B4-BE49-F238E27FC236}">
                <a16:creationId xmlns:a16="http://schemas.microsoft.com/office/drawing/2014/main" id="{54F7C60D-4493-4367-835C-3F41F54D2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568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4">
            <a:extLst>
              <a:ext uri="{FF2B5EF4-FFF2-40B4-BE49-F238E27FC236}">
                <a16:creationId xmlns:a16="http://schemas.microsoft.com/office/drawing/2014/main" id="{C82DB94D-0F8A-4999-B72D-5B2A57937B4C}"/>
              </a:ext>
            </a:extLst>
          </p:cNvPr>
          <p:cNvSpPr txBox="1">
            <a:spLocks noChangeArrowheads="1"/>
          </p:cNvSpPr>
          <p:nvPr/>
        </p:nvSpPr>
        <p:spPr bwMode="auto">
          <a:xfrm>
            <a:off x="5867400" y="8382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连续变量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a:extLst>
              <a:ext uri="{FF2B5EF4-FFF2-40B4-BE49-F238E27FC236}">
                <a16:creationId xmlns:a16="http://schemas.microsoft.com/office/drawing/2014/main" id="{B7A97265-D0FA-4931-96D7-A316E8FAFDAD}"/>
              </a:ext>
            </a:extLst>
          </p:cNvPr>
          <p:cNvSpPr>
            <a:spLocks noGrp="1" noChangeArrowheads="1"/>
          </p:cNvSpPr>
          <p:nvPr>
            <p:ph type="title"/>
          </p:nvPr>
        </p:nvSpPr>
        <p:spPr bwMode="auto">
          <a:xfrm>
            <a:off x="5181600" y="4648200"/>
            <a:ext cx="2590800" cy="533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sz="2400" b="1">
                <a:solidFill>
                  <a:schemeClr val="accent2"/>
                </a:solidFill>
              </a:rPr>
              <a:t>（归一化条件）</a:t>
            </a:r>
          </a:p>
        </p:txBody>
      </p:sp>
      <p:graphicFrame>
        <p:nvGraphicFramePr>
          <p:cNvPr id="10243" name="Object 4">
            <a:extLst>
              <a:ext uri="{FF2B5EF4-FFF2-40B4-BE49-F238E27FC236}">
                <a16:creationId xmlns:a16="http://schemas.microsoft.com/office/drawing/2014/main" id="{15A4F5F5-00F3-480D-BD17-4D6BC5866EBA}"/>
              </a:ext>
            </a:extLst>
          </p:cNvPr>
          <p:cNvGraphicFramePr>
            <a:graphicFrameLocks noGrp="1" noChangeAspect="1"/>
          </p:cNvGraphicFramePr>
          <p:nvPr>
            <p:ph sz="half" idx="1"/>
          </p:nvPr>
        </p:nvGraphicFramePr>
        <p:xfrm>
          <a:off x="1600200" y="2971800"/>
          <a:ext cx="6019800" cy="735013"/>
        </p:xfrm>
        <a:graphic>
          <a:graphicData uri="http://schemas.openxmlformats.org/presentationml/2006/ole">
            <mc:AlternateContent xmlns:mc="http://schemas.openxmlformats.org/markup-compatibility/2006">
              <mc:Choice xmlns:v="urn:schemas-microsoft-com:vml" Requires="v">
                <p:oleObj spid="_x0000_s10248" name="公式" r:id="rId3" imgW="2286000" imgH="279400" progId="Equation.3">
                  <p:embed/>
                </p:oleObj>
              </mc:Choice>
              <mc:Fallback>
                <p:oleObj name="公式" r:id="rId3" imgW="2286000" imgH="2794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971800"/>
                        <a:ext cx="6019800"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7">
            <a:extLst>
              <a:ext uri="{FF2B5EF4-FFF2-40B4-BE49-F238E27FC236}">
                <a16:creationId xmlns:a16="http://schemas.microsoft.com/office/drawing/2014/main" id="{5CC77754-0111-4FD7-8D4D-4D3A4E57C7DD}"/>
              </a:ext>
            </a:extLst>
          </p:cNvPr>
          <p:cNvGraphicFramePr>
            <a:graphicFrameLocks noGrp="1" noChangeAspect="1"/>
          </p:cNvGraphicFramePr>
          <p:nvPr>
            <p:ph sz="half" idx="2"/>
          </p:nvPr>
        </p:nvGraphicFramePr>
        <p:xfrm>
          <a:off x="1524000" y="4572000"/>
          <a:ext cx="2447925" cy="630238"/>
        </p:xfrm>
        <a:graphic>
          <a:graphicData uri="http://schemas.openxmlformats.org/presentationml/2006/ole">
            <mc:AlternateContent xmlns:mc="http://schemas.openxmlformats.org/markup-compatibility/2006">
              <mc:Choice xmlns:v="urn:schemas-microsoft-com:vml" Requires="v">
                <p:oleObj spid="_x0000_s10249" name="公式" r:id="rId5" imgW="889000" imgH="228600" progId="Equation.3">
                  <p:embed/>
                </p:oleObj>
              </mc:Choice>
              <mc:Fallback>
                <p:oleObj name="公式" r:id="rId5" imgW="889000" imgH="228600"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572000"/>
                        <a:ext cx="2447925"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10">
            <a:extLst>
              <a:ext uri="{FF2B5EF4-FFF2-40B4-BE49-F238E27FC236}">
                <a16:creationId xmlns:a16="http://schemas.microsoft.com/office/drawing/2014/main" id="{D908EDD3-AA20-4666-941A-311A053DA963}"/>
              </a:ext>
            </a:extLst>
          </p:cNvPr>
          <p:cNvGraphicFramePr>
            <a:graphicFrameLocks noChangeAspect="1"/>
          </p:cNvGraphicFramePr>
          <p:nvPr/>
        </p:nvGraphicFramePr>
        <p:xfrm>
          <a:off x="1905000" y="1524000"/>
          <a:ext cx="2008188" cy="973138"/>
        </p:xfrm>
        <a:graphic>
          <a:graphicData uri="http://schemas.openxmlformats.org/presentationml/2006/ole">
            <mc:AlternateContent xmlns:mc="http://schemas.openxmlformats.org/markup-compatibility/2006">
              <mc:Choice xmlns:v="urn:schemas-microsoft-com:vml" Requires="v">
                <p:oleObj spid="_x0000_s10250" name="公式" r:id="rId7" imgW="812447" imgH="393529" progId="Equation.3">
                  <p:embed/>
                </p:oleObj>
              </mc:Choice>
              <mc:Fallback>
                <p:oleObj name="公式" r:id="rId7" imgW="812447" imgH="39352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1524000"/>
                        <a:ext cx="2008188"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Rectangle 11">
            <a:extLst>
              <a:ext uri="{FF2B5EF4-FFF2-40B4-BE49-F238E27FC236}">
                <a16:creationId xmlns:a16="http://schemas.microsoft.com/office/drawing/2014/main" id="{DF506DBA-A0E3-42FE-BBBA-1EBDE7154BF2}"/>
              </a:ext>
            </a:extLst>
          </p:cNvPr>
          <p:cNvSpPr>
            <a:spLocks noChangeArrowheads="1"/>
          </p:cNvSpPr>
          <p:nvPr/>
        </p:nvSpPr>
        <p:spPr bwMode="auto">
          <a:xfrm>
            <a:off x="4419600" y="1752600"/>
            <a:ext cx="297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accent2"/>
                </a:solidFill>
              </a:rPr>
              <a:t>概率密度分布函数</a:t>
            </a:r>
          </a:p>
        </p:txBody>
      </p:sp>
      <p:sp>
        <p:nvSpPr>
          <p:cNvPr id="10247" name="Rectangle 12">
            <a:extLst>
              <a:ext uri="{FF2B5EF4-FFF2-40B4-BE49-F238E27FC236}">
                <a16:creationId xmlns:a16="http://schemas.microsoft.com/office/drawing/2014/main" id="{9B338F5D-431F-4A39-94F8-0FD3851E408D}"/>
              </a:ext>
            </a:extLst>
          </p:cNvPr>
          <p:cNvSpPr>
            <a:spLocks noChangeArrowheads="1"/>
          </p:cNvSpPr>
          <p:nvPr/>
        </p:nvSpPr>
        <p:spPr bwMode="auto">
          <a:xfrm>
            <a:off x="1447800" y="914400"/>
            <a:ext cx="487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accent2"/>
                </a:solidFill>
              </a:rPr>
              <a:t>一、一维空间概率密度分布函数</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3723</TotalTime>
  <Words>673</Words>
  <Application>Microsoft Office PowerPoint</Application>
  <PresentationFormat>全屏显示(4:3)</PresentationFormat>
  <Paragraphs>76</Paragraphs>
  <Slides>35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2" baseType="lpstr">
      <vt:lpstr>Times New Roman</vt:lpstr>
      <vt:lpstr>宋体</vt:lpstr>
      <vt:lpstr>Arial</vt:lpstr>
      <vt:lpstr>Calibri</vt:lpstr>
      <vt:lpstr>Symbol</vt:lpstr>
      <vt:lpstr>默认设计模板</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（归一化条件）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热学</dc:title>
  <dc:creator>waj</dc:creator>
  <cp:lastModifiedBy>张伯望</cp:lastModifiedBy>
  <cp:revision>267</cp:revision>
  <dcterms:created xsi:type="dcterms:W3CDTF">2001-06-22T03:17:20Z</dcterms:created>
  <dcterms:modified xsi:type="dcterms:W3CDTF">2017-09-07T09:08:59Z</dcterms:modified>
</cp:coreProperties>
</file>