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0"/>
  </p:notesMasterIdLst>
  <p:sldIdLst>
    <p:sldId id="257" r:id="rId2"/>
    <p:sldId id="258" r:id="rId3"/>
    <p:sldId id="259" r:id="rId4"/>
    <p:sldId id="260" r:id="rId5"/>
    <p:sldId id="261" r:id="rId6"/>
    <p:sldId id="262" r:id="rId7"/>
    <p:sldId id="264" r:id="rId8"/>
    <p:sldId id="265" r:id="rId9"/>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DAE2"/>
    <a:srgbClr val="FF0066"/>
    <a:srgbClr val="990033"/>
    <a:srgbClr val="CCFFFF"/>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9" autoAdjust="0"/>
    <p:restoredTop sz="69789" autoAdjust="0"/>
  </p:normalViewPr>
  <p:slideViewPr>
    <p:cSldViewPr>
      <p:cViewPr varScale="1">
        <p:scale>
          <a:sx n="56" d="100"/>
          <a:sy n="56" d="100"/>
        </p:scale>
        <p:origin x="1243"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97C3817-2610-46FB-9ED7-4216148CDFBE}"/>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5E2C9ACB-9D38-46D5-A70B-4DAB0C54F63B}"/>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1828CCE1-B060-4BDB-AA79-3FADC415CA5B}" type="datetimeFigureOut">
              <a:rPr lang="zh-CN" altLang="en-US"/>
              <a:pPr>
                <a:defRPr/>
              </a:pPr>
              <a:t>2017/9/7</a:t>
            </a:fld>
            <a:endParaRPr lang="zh-CN" altLang="en-US"/>
          </a:p>
        </p:txBody>
      </p:sp>
      <p:sp>
        <p:nvSpPr>
          <p:cNvPr id="4" name="幻灯片图像占位符 3">
            <a:extLst>
              <a:ext uri="{FF2B5EF4-FFF2-40B4-BE49-F238E27FC236}">
                <a16:creationId xmlns:a16="http://schemas.microsoft.com/office/drawing/2014/main" id="{55EDB5AF-80B8-4100-964C-F5565706E870}"/>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36C8849C-3788-4EDA-9F1F-D66699ED52DD}"/>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34619A7B-0850-4E63-929D-A56B8956813B}"/>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a:extLst>
              <a:ext uri="{FF2B5EF4-FFF2-40B4-BE49-F238E27FC236}">
                <a16:creationId xmlns:a16="http://schemas.microsoft.com/office/drawing/2014/main" id="{D546D464-02B0-4ACA-8DC5-A5CA7E7B69EB}"/>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1B87D5B-2193-4329-9ECB-A9F3A16C9643}"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6E68A03D-0E4C-484C-8C73-40971084E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a:extLst>
              <a:ext uri="{FF2B5EF4-FFF2-40B4-BE49-F238E27FC236}">
                <a16:creationId xmlns:a16="http://schemas.microsoft.com/office/drawing/2014/main" id="{AB1A152B-645B-4254-9B33-B9BDFC896E1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2292" name="灯片编号占位符 3">
            <a:extLst>
              <a:ext uri="{FF2B5EF4-FFF2-40B4-BE49-F238E27FC236}">
                <a16:creationId xmlns:a16="http://schemas.microsoft.com/office/drawing/2014/main" id="{BE5360D7-7D75-4B30-AF8C-ABE8568BCD8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BF32D2F6-C936-485D-9B42-CFA0080D2336}" type="slidenum">
              <a:rPr lang="zh-CN" altLang="en-US">
                <a:latin typeface="Times New Roman" panose="02020603050405020304" pitchFamily="18" charset="0"/>
              </a:rPr>
              <a:pPr eaLnBrk="1" hangingPunct="1">
                <a:spcBef>
                  <a:spcPct val="0"/>
                </a:spcBef>
              </a:pPr>
              <a:t>4</a:t>
            </a:fld>
            <a:endParaRPr lang="zh-CN"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a:extLst>
              <a:ext uri="{FF2B5EF4-FFF2-40B4-BE49-F238E27FC236}">
                <a16:creationId xmlns:a16="http://schemas.microsoft.com/office/drawing/2014/main" id="{D2FFC2B5-6708-46B7-8E4F-9DAC3EBA7B4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a:extLst>
              <a:ext uri="{FF2B5EF4-FFF2-40B4-BE49-F238E27FC236}">
                <a16:creationId xmlns:a16="http://schemas.microsoft.com/office/drawing/2014/main" id="{BCCFAF83-42DC-49D2-9679-86453018580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a:p>
        </p:txBody>
      </p:sp>
      <p:sp>
        <p:nvSpPr>
          <p:cNvPr id="13316" name="灯片编号占位符 3">
            <a:extLst>
              <a:ext uri="{FF2B5EF4-FFF2-40B4-BE49-F238E27FC236}">
                <a16:creationId xmlns:a16="http://schemas.microsoft.com/office/drawing/2014/main" id="{121DF847-77DB-4AD1-83DF-926FEDBFA7A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163096B4-7948-4BA3-9D11-6A22478AA566}" type="slidenum">
              <a:rPr lang="zh-CN" altLang="en-US">
                <a:latin typeface="Times New Roman" panose="02020603050405020304" pitchFamily="18" charset="0"/>
              </a:rPr>
              <a:pPr eaLnBrk="1" hangingPunct="1">
                <a:spcBef>
                  <a:spcPct val="0"/>
                </a:spcBef>
              </a:pPr>
              <a:t>5</a:t>
            </a:fld>
            <a:endParaRPr lang="zh-CN"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descr="Canvas">
            <a:extLst>
              <a:ext uri="{FF2B5EF4-FFF2-40B4-BE49-F238E27FC236}">
                <a16:creationId xmlns:a16="http://schemas.microsoft.com/office/drawing/2014/main" id="{A53F3BE0-EC8F-4F83-8A33-95AC400C6F17}"/>
              </a:ext>
            </a:extLst>
          </p:cNvPr>
          <p:cNvSpPr>
            <a:spLocks noChangeArrowheads="1"/>
          </p:cNvSpPr>
          <p:nvPr/>
        </p:nvSpPr>
        <p:spPr bwMode="white">
          <a:xfrm>
            <a:off x="528638" y="201613"/>
            <a:ext cx="8397875" cy="646747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zh-CN"/>
          </a:p>
        </p:txBody>
      </p:sp>
      <p:pic>
        <p:nvPicPr>
          <p:cNvPr id="5" name="Picture 3" descr="minispir">
            <a:extLst>
              <a:ext uri="{FF2B5EF4-FFF2-40B4-BE49-F238E27FC236}">
                <a16:creationId xmlns:a16="http://schemas.microsoft.com/office/drawing/2014/main" id="{EE904C2C-F3DD-4599-825F-83391743FF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0" y="50800"/>
            <a:ext cx="118110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descr="Canvas">
            <a:extLst>
              <a:ext uri="{FF2B5EF4-FFF2-40B4-BE49-F238E27FC236}">
                <a16:creationId xmlns:a16="http://schemas.microsoft.com/office/drawing/2014/main" id="{1D9C7DAA-C92C-4ECE-BF00-01BBF6272CAC}"/>
              </a:ext>
            </a:extLst>
          </p:cNvPr>
          <p:cNvSpPr>
            <a:spLocks noChangeArrowheads="1"/>
          </p:cNvSpPr>
          <p:nvPr/>
        </p:nvSpPr>
        <p:spPr bwMode="white">
          <a:xfrm>
            <a:off x="596900" y="4130675"/>
            <a:ext cx="1041400" cy="457200"/>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zh-CN"/>
          </a:p>
        </p:txBody>
      </p:sp>
      <p:pic>
        <p:nvPicPr>
          <p:cNvPr id="7" name="Picture 5" descr="minispir">
            <a:extLst>
              <a:ext uri="{FF2B5EF4-FFF2-40B4-BE49-F238E27FC236}">
                <a16:creationId xmlns:a16="http://schemas.microsoft.com/office/drawing/2014/main" id="{DB2A7359-E863-4852-9175-C89167A076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9999"/>
          <a:stretch>
            <a:fillRect/>
          </a:stretch>
        </p:blipFill>
        <p:spPr bwMode="ltGray">
          <a:xfrm>
            <a:off x="0" y="4222750"/>
            <a:ext cx="11811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Rectangle 6"/>
          <p:cNvSpPr>
            <a:spLocks noGrp="1" noChangeArrowheads="1"/>
          </p:cNvSpPr>
          <p:nvPr>
            <p:ph type="ctrTitle"/>
          </p:nvPr>
        </p:nvSpPr>
        <p:spPr>
          <a:xfrm>
            <a:off x="914400" y="2057400"/>
            <a:ext cx="7721600" cy="1143000"/>
          </a:xfrm>
        </p:spPr>
        <p:txBody>
          <a:bodyPr/>
          <a:lstStyle>
            <a:lvl1pPr>
              <a:defRPr/>
            </a:lvl1pPr>
          </a:lstStyle>
          <a:p>
            <a:pPr lvl="0"/>
            <a:r>
              <a:rPr lang="zh-CN" altLang="en-US" noProof="0"/>
              <a:t>单击此处编辑母版标题样式</a:t>
            </a:r>
          </a:p>
        </p:txBody>
      </p:sp>
      <p:sp>
        <p:nvSpPr>
          <p:cNvPr id="4103" name="Rectangle 7"/>
          <p:cNvSpPr>
            <a:spLocks noGrp="1" noChangeArrowheads="1"/>
          </p:cNvSpPr>
          <p:nvPr>
            <p:ph type="subTitle" idx="1"/>
          </p:nvPr>
        </p:nvSpPr>
        <p:spPr>
          <a:xfrm>
            <a:off x="1625600" y="3886200"/>
            <a:ext cx="6400800" cy="1771650"/>
          </a:xfrm>
        </p:spPr>
        <p:txBody>
          <a:bodyPr/>
          <a:lstStyle>
            <a:lvl1pPr marL="0" indent="0" algn="ctr">
              <a:buFontTx/>
              <a:buNone/>
              <a:defRPr/>
            </a:lvl1pPr>
          </a:lstStyle>
          <a:p>
            <a:pPr lvl="0"/>
            <a:r>
              <a:rPr lang="zh-CN" altLang="en-US" noProof="0"/>
              <a:t>单击此处编辑母版副标题样式</a:t>
            </a:r>
          </a:p>
        </p:txBody>
      </p:sp>
      <p:sp>
        <p:nvSpPr>
          <p:cNvPr id="8" name="Rectangle 8">
            <a:extLst>
              <a:ext uri="{FF2B5EF4-FFF2-40B4-BE49-F238E27FC236}">
                <a16:creationId xmlns:a16="http://schemas.microsoft.com/office/drawing/2014/main" id="{54457BFC-606A-478C-AE5D-C355F03408C6}"/>
              </a:ext>
            </a:extLst>
          </p:cNvPr>
          <p:cNvSpPr>
            <a:spLocks noGrp="1" noChangeArrowheads="1"/>
          </p:cNvSpPr>
          <p:nvPr>
            <p:ph type="dt" sz="quarter" idx="10"/>
          </p:nvPr>
        </p:nvSpPr>
        <p:spPr>
          <a:xfrm>
            <a:off x="1084263" y="6096000"/>
            <a:ext cx="1905000" cy="457200"/>
          </a:xfrm>
        </p:spPr>
        <p:txBody>
          <a:bodyPr/>
          <a:lstStyle>
            <a:lvl1pPr>
              <a:defRPr/>
            </a:lvl1pPr>
          </a:lstStyle>
          <a:p>
            <a:pPr>
              <a:defRPr/>
            </a:pPr>
            <a:endParaRPr lang="en-US" altLang="zh-CN"/>
          </a:p>
        </p:txBody>
      </p:sp>
      <p:sp>
        <p:nvSpPr>
          <p:cNvPr id="9" name="Rectangle 9">
            <a:extLst>
              <a:ext uri="{FF2B5EF4-FFF2-40B4-BE49-F238E27FC236}">
                <a16:creationId xmlns:a16="http://schemas.microsoft.com/office/drawing/2014/main" id="{85E62C4E-C11D-4C11-9ABD-6ABB46395C7E}"/>
              </a:ext>
            </a:extLst>
          </p:cNvPr>
          <p:cNvSpPr>
            <a:spLocks noGrp="1" noChangeArrowheads="1"/>
          </p:cNvSpPr>
          <p:nvPr>
            <p:ph type="ftr" sz="quarter" idx="11"/>
          </p:nvPr>
        </p:nvSpPr>
        <p:spPr>
          <a:xfrm>
            <a:off x="3522663" y="6096000"/>
            <a:ext cx="2895600" cy="457200"/>
          </a:xfrm>
        </p:spPr>
        <p:txBody>
          <a:bodyPr/>
          <a:lstStyle>
            <a:lvl1pPr>
              <a:defRPr/>
            </a:lvl1pPr>
          </a:lstStyle>
          <a:p>
            <a:pPr>
              <a:defRPr/>
            </a:pPr>
            <a:endParaRPr lang="en-US" altLang="zh-CN"/>
          </a:p>
        </p:txBody>
      </p:sp>
      <p:sp>
        <p:nvSpPr>
          <p:cNvPr id="10" name="Rectangle 10">
            <a:extLst>
              <a:ext uri="{FF2B5EF4-FFF2-40B4-BE49-F238E27FC236}">
                <a16:creationId xmlns:a16="http://schemas.microsoft.com/office/drawing/2014/main" id="{50D199BB-1AF1-4064-9E7D-152BBB2F752B}"/>
              </a:ext>
            </a:extLst>
          </p:cNvPr>
          <p:cNvSpPr>
            <a:spLocks noGrp="1" noChangeArrowheads="1"/>
          </p:cNvSpPr>
          <p:nvPr>
            <p:ph type="sldNum" sz="quarter" idx="12"/>
          </p:nvPr>
        </p:nvSpPr>
        <p:spPr>
          <a:xfrm>
            <a:off x="6951663" y="6096000"/>
            <a:ext cx="1905000" cy="457200"/>
          </a:xfrm>
        </p:spPr>
        <p:txBody>
          <a:bodyPr/>
          <a:lstStyle>
            <a:lvl1pPr>
              <a:defRPr/>
            </a:lvl1pPr>
          </a:lstStyle>
          <a:p>
            <a:fld id="{71B48586-43A3-4649-984D-09448C720103}" type="slidenum">
              <a:rPr lang="en-US" altLang="zh-CN"/>
              <a:pPr/>
              <a:t>‹#›</a:t>
            </a:fld>
            <a:endParaRPr lang="en-US" altLang="zh-CN"/>
          </a:p>
        </p:txBody>
      </p:sp>
    </p:spTree>
    <p:extLst>
      <p:ext uri="{BB962C8B-B14F-4D97-AF65-F5344CB8AC3E}">
        <p14:creationId xmlns:p14="http://schemas.microsoft.com/office/powerpoint/2010/main" val="1507724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a:extLst>
              <a:ext uri="{FF2B5EF4-FFF2-40B4-BE49-F238E27FC236}">
                <a16:creationId xmlns:a16="http://schemas.microsoft.com/office/drawing/2014/main" id="{1F151D67-4733-40F8-A8DE-9D2EB14D932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
            <a:extLst>
              <a:ext uri="{FF2B5EF4-FFF2-40B4-BE49-F238E27FC236}">
                <a16:creationId xmlns:a16="http://schemas.microsoft.com/office/drawing/2014/main" id="{DA9C3E5C-FA2F-45E2-875B-2202D7A3ADD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a:extLst>
              <a:ext uri="{FF2B5EF4-FFF2-40B4-BE49-F238E27FC236}">
                <a16:creationId xmlns:a16="http://schemas.microsoft.com/office/drawing/2014/main" id="{1200B316-BD55-4459-B597-75BB05B37AB9}"/>
              </a:ext>
            </a:extLst>
          </p:cNvPr>
          <p:cNvSpPr>
            <a:spLocks noGrp="1" noChangeArrowheads="1"/>
          </p:cNvSpPr>
          <p:nvPr>
            <p:ph type="sldNum" sz="quarter" idx="12"/>
          </p:nvPr>
        </p:nvSpPr>
        <p:spPr>
          <a:ln/>
        </p:spPr>
        <p:txBody>
          <a:bodyPr/>
          <a:lstStyle>
            <a:lvl1pPr>
              <a:defRPr/>
            </a:lvl1pPr>
          </a:lstStyle>
          <a:p>
            <a:fld id="{4CCEB8FA-0461-4143-9F7E-EA47E4E5EFEA}" type="slidenum">
              <a:rPr lang="en-US" altLang="zh-CN"/>
              <a:pPr/>
              <a:t>‹#›</a:t>
            </a:fld>
            <a:endParaRPr lang="en-US" altLang="zh-CN"/>
          </a:p>
        </p:txBody>
      </p:sp>
    </p:spTree>
    <p:extLst>
      <p:ext uri="{BB962C8B-B14F-4D97-AF65-F5344CB8AC3E}">
        <p14:creationId xmlns:p14="http://schemas.microsoft.com/office/powerpoint/2010/main" val="2580625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381000"/>
            <a:ext cx="19050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66800" y="381000"/>
            <a:ext cx="55626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a:extLst>
              <a:ext uri="{FF2B5EF4-FFF2-40B4-BE49-F238E27FC236}">
                <a16:creationId xmlns:a16="http://schemas.microsoft.com/office/drawing/2014/main" id="{674CD6BC-65AE-4AB4-9CE1-D32F024991D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
            <a:extLst>
              <a:ext uri="{FF2B5EF4-FFF2-40B4-BE49-F238E27FC236}">
                <a16:creationId xmlns:a16="http://schemas.microsoft.com/office/drawing/2014/main" id="{5BB4ED61-B9E5-4F68-846D-4FB154EB162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a:extLst>
              <a:ext uri="{FF2B5EF4-FFF2-40B4-BE49-F238E27FC236}">
                <a16:creationId xmlns:a16="http://schemas.microsoft.com/office/drawing/2014/main" id="{2B250CAB-2F3D-4F21-9A0E-7A6736636610}"/>
              </a:ext>
            </a:extLst>
          </p:cNvPr>
          <p:cNvSpPr>
            <a:spLocks noGrp="1" noChangeArrowheads="1"/>
          </p:cNvSpPr>
          <p:nvPr>
            <p:ph type="sldNum" sz="quarter" idx="12"/>
          </p:nvPr>
        </p:nvSpPr>
        <p:spPr>
          <a:ln/>
        </p:spPr>
        <p:txBody>
          <a:bodyPr/>
          <a:lstStyle>
            <a:lvl1pPr>
              <a:defRPr/>
            </a:lvl1pPr>
          </a:lstStyle>
          <a:p>
            <a:fld id="{9888E548-AE9B-4C65-A365-C56CF850E98E}" type="slidenum">
              <a:rPr lang="en-US" altLang="zh-CN"/>
              <a:pPr/>
              <a:t>‹#›</a:t>
            </a:fld>
            <a:endParaRPr lang="en-US" altLang="zh-CN"/>
          </a:p>
        </p:txBody>
      </p:sp>
    </p:spTree>
    <p:extLst>
      <p:ext uri="{BB962C8B-B14F-4D97-AF65-F5344CB8AC3E}">
        <p14:creationId xmlns:p14="http://schemas.microsoft.com/office/powerpoint/2010/main" val="316356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a:extLst>
              <a:ext uri="{FF2B5EF4-FFF2-40B4-BE49-F238E27FC236}">
                <a16:creationId xmlns:a16="http://schemas.microsoft.com/office/drawing/2014/main" id="{067DA40A-D40D-441C-9BAF-1C54DC87C5C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
            <a:extLst>
              <a:ext uri="{FF2B5EF4-FFF2-40B4-BE49-F238E27FC236}">
                <a16:creationId xmlns:a16="http://schemas.microsoft.com/office/drawing/2014/main" id="{D5863CEC-4BE5-4359-BE7F-033872E4948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a:extLst>
              <a:ext uri="{FF2B5EF4-FFF2-40B4-BE49-F238E27FC236}">
                <a16:creationId xmlns:a16="http://schemas.microsoft.com/office/drawing/2014/main" id="{806CF619-B85D-4251-8AE7-70647A4A77D6}"/>
              </a:ext>
            </a:extLst>
          </p:cNvPr>
          <p:cNvSpPr>
            <a:spLocks noGrp="1" noChangeArrowheads="1"/>
          </p:cNvSpPr>
          <p:nvPr>
            <p:ph type="sldNum" sz="quarter" idx="12"/>
          </p:nvPr>
        </p:nvSpPr>
        <p:spPr>
          <a:ln/>
        </p:spPr>
        <p:txBody>
          <a:bodyPr/>
          <a:lstStyle>
            <a:lvl1pPr>
              <a:defRPr/>
            </a:lvl1pPr>
          </a:lstStyle>
          <a:p>
            <a:fld id="{B88DFACC-DC3F-4057-9147-1EA63D8F8463}" type="slidenum">
              <a:rPr lang="en-US" altLang="zh-CN"/>
              <a:pPr/>
              <a:t>‹#›</a:t>
            </a:fld>
            <a:endParaRPr lang="en-US" altLang="zh-CN"/>
          </a:p>
        </p:txBody>
      </p:sp>
    </p:spTree>
    <p:extLst>
      <p:ext uri="{BB962C8B-B14F-4D97-AF65-F5344CB8AC3E}">
        <p14:creationId xmlns:p14="http://schemas.microsoft.com/office/powerpoint/2010/main" val="1512634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8">
            <a:extLst>
              <a:ext uri="{FF2B5EF4-FFF2-40B4-BE49-F238E27FC236}">
                <a16:creationId xmlns:a16="http://schemas.microsoft.com/office/drawing/2014/main" id="{F1E4835E-3A2A-4BC1-A25F-42BA0144524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
            <a:extLst>
              <a:ext uri="{FF2B5EF4-FFF2-40B4-BE49-F238E27FC236}">
                <a16:creationId xmlns:a16="http://schemas.microsoft.com/office/drawing/2014/main" id="{D891019B-5588-4254-81F9-5A59A8643C5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a:extLst>
              <a:ext uri="{FF2B5EF4-FFF2-40B4-BE49-F238E27FC236}">
                <a16:creationId xmlns:a16="http://schemas.microsoft.com/office/drawing/2014/main" id="{8F8EEF28-B8D3-4E61-A27B-AD53D5292B05}"/>
              </a:ext>
            </a:extLst>
          </p:cNvPr>
          <p:cNvSpPr>
            <a:spLocks noGrp="1" noChangeArrowheads="1"/>
          </p:cNvSpPr>
          <p:nvPr>
            <p:ph type="sldNum" sz="quarter" idx="12"/>
          </p:nvPr>
        </p:nvSpPr>
        <p:spPr>
          <a:ln/>
        </p:spPr>
        <p:txBody>
          <a:bodyPr/>
          <a:lstStyle>
            <a:lvl1pPr>
              <a:defRPr/>
            </a:lvl1pPr>
          </a:lstStyle>
          <a:p>
            <a:fld id="{778DEF92-AE4F-4E39-A30B-BD8D99D58767}" type="slidenum">
              <a:rPr lang="en-US" altLang="zh-CN"/>
              <a:pPr/>
              <a:t>‹#›</a:t>
            </a:fld>
            <a:endParaRPr lang="en-US" altLang="zh-CN"/>
          </a:p>
        </p:txBody>
      </p:sp>
    </p:spTree>
    <p:extLst>
      <p:ext uri="{BB962C8B-B14F-4D97-AF65-F5344CB8AC3E}">
        <p14:creationId xmlns:p14="http://schemas.microsoft.com/office/powerpoint/2010/main" val="3302702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668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530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a:extLst>
              <a:ext uri="{FF2B5EF4-FFF2-40B4-BE49-F238E27FC236}">
                <a16:creationId xmlns:a16="http://schemas.microsoft.com/office/drawing/2014/main" id="{6C5F4B91-12AD-474C-9CAB-73E8EF5A6C6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9">
            <a:extLst>
              <a:ext uri="{FF2B5EF4-FFF2-40B4-BE49-F238E27FC236}">
                <a16:creationId xmlns:a16="http://schemas.microsoft.com/office/drawing/2014/main" id="{68F82AFF-61AB-4491-A435-C8558A2360C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
            <a:extLst>
              <a:ext uri="{FF2B5EF4-FFF2-40B4-BE49-F238E27FC236}">
                <a16:creationId xmlns:a16="http://schemas.microsoft.com/office/drawing/2014/main" id="{BCE3DCE2-03AC-482E-B440-CCA7B739B295}"/>
              </a:ext>
            </a:extLst>
          </p:cNvPr>
          <p:cNvSpPr>
            <a:spLocks noGrp="1" noChangeArrowheads="1"/>
          </p:cNvSpPr>
          <p:nvPr>
            <p:ph type="sldNum" sz="quarter" idx="12"/>
          </p:nvPr>
        </p:nvSpPr>
        <p:spPr>
          <a:ln/>
        </p:spPr>
        <p:txBody>
          <a:bodyPr/>
          <a:lstStyle>
            <a:lvl1pPr>
              <a:defRPr/>
            </a:lvl1pPr>
          </a:lstStyle>
          <a:p>
            <a:fld id="{387A6499-E62A-44C4-BE65-B71E6AE8D7F2}" type="slidenum">
              <a:rPr lang="en-US" altLang="zh-CN"/>
              <a:pPr/>
              <a:t>‹#›</a:t>
            </a:fld>
            <a:endParaRPr lang="en-US" altLang="zh-CN"/>
          </a:p>
        </p:txBody>
      </p:sp>
    </p:spTree>
    <p:extLst>
      <p:ext uri="{BB962C8B-B14F-4D97-AF65-F5344CB8AC3E}">
        <p14:creationId xmlns:p14="http://schemas.microsoft.com/office/powerpoint/2010/main" val="1438154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a:extLst>
              <a:ext uri="{FF2B5EF4-FFF2-40B4-BE49-F238E27FC236}">
                <a16:creationId xmlns:a16="http://schemas.microsoft.com/office/drawing/2014/main" id="{6C0BFF95-3C15-496D-9FF0-24E3139E949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9">
            <a:extLst>
              <a:ext uri="{FF2B5EF4-FFF2-40B4-BE49-F238E27FC236}">
                <a16:creationId xmlns:a16="http://schemas.microsoft.com/office/drawing/2014/main" id="{33AC7B4E-0A96-4ED8-A7A9-A6F93B5E7CD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
            <a:extLst>
              <a:ext uri="{FF2B5EF4-FFF2-40B4-BE49-F238E27FC236}">
                <a16:creationId xmlns:a16="http://schemas.microsoft.com/office/drawing/2014/main" id="{A8A5AD15-F33E-418B-9B9E-EAF1DB5FE6E5}"/>
              </a:ext>
            </a:extLst>
          </p:cNvPr>
          <p:cNvSpPr>
            <a:spLocks noGrp="1" noChangeArrowheads="1"/>
          </p:cNvSpPr>
          <p:nvPr>
            <p:ph type="sldNum" sz="quarter" idx="12"/>
          </p:nvPr>
        </p:nvSpPr>
        <p:spPr>
          <a:ln/>
        </p:spPr>
        <p:txBody>
          <a:bodyPr/>
          <a:lstStyle>
            <a:lvl1pPr>
              <a:defRPr/>
            </a:lvl1pPr>
          </a:lstStyle>
          <a:p>
            <a:fld id="{4CD8AC50-C7A6-49A1-9588-15ECBA6B2A13}" type="slidenum">
              <a:rPr lang="en-US" altLang="zh-CN"/>
              <a:pPr/>
              <a:t>‹#›</a:t>
            </a:fld>
            <a:endParaRPr lang="en-US" altLang="zh-CN"/>
          </a:p>
        </p:txBody>
      </p:sp>
    </p:spTree>
    <p:extLst>
      <p:ext uri="{BB962C8B-B14F-4D97-AF65-F5344CB8AC3E}">
        <p14:creationId xmlns:p14="http://schemas.microsoft.com/office/powerpoint/2010/main" val="2488467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a:extLst>
              <a:ext uri="{FF2B5EF4-FFF2-40B4-BE49-F238E27FC236}">
                <a16:creationId xmlns:a16="http://schemas.microsoft.com/office/drawing/2014/main" id="{F5F1C4E3-A37E-431E-A9A0-FBC44D43578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9">
            <a:extLst>
              <a:ext uri="{FF2B5EF4-FFF2-40B4-BE49-F238E27FC236}">
                <a16:creationId xmlns:a16="http://schemas.microsoft.com/office/drawing/2014/main" id="{D6A65306-A8C5-4C00-AC4B-2813867431C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
            <a:extLst>
              <a:ext uri="{FF2B5EF4-FFF2-40B4-BE49-F238E27FC236}">
                <a16:creationId xmlns:a16="http://schemas.microsoft.com/office/drawing/2014/main" id="{07EEF444-B7FA-41A9-968E-4C1A4B9B0346}"/>
              </a:ext>
            </a:extLst>
          </p:cNvPr>
          <p:cNvSpPr>
            <a:spLocks noGrp="1" noChangeArrowheads="1"/>
          </p:cNvSpPr>
          <p:nvPr>
            <p:ph type="sldNum" sz="quarter" idx="12"/>
          </p:nvPr>
        </p:nvSpPr>
        <p:spPr>
          <a:ln/>
        </p:spPr>
        <p:txBody>
          <a:bodyPr/>
          <a:lstStyle>
            <a:lvl1pPr>
              <a:defRPr/>
            </a:lvl1pPr>
          </a:lstStyle>
          <a:p>
            <a:fld id="{01F20AA4-FC1E-4124-9B8E-9514C8315260}" type="slidenum">
              <a:rPr lang="en-US" altLang="zh-CN"/>
              <a:pPr/>
              <a:t>‹#›</a:t>
            </a:fld>
            <a:endParaRPr lang="en-US" altLang="zh-CN"/>
          </a:p>
        </p:txBody>
      </p:sp>
    </p:spTree>
    <p:extLst>
      <p:ext uri="{BB962C8B-B14F-4D97-AF65-F5344CB8AC3E}">
        <p14:creationId xmlns:p14="http://schemas.microsoft.com/office/powerpoint/2010/main" val="1577087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5563DFCA-0011-4C67-8B8A-E6E36C01FD0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9">
            <a:extLst>
              <a:ext uri="{FF2B5EF4-FFF2-40B4-BE49-F238E27FC236}">
                <a16:creationId xmlns:a16="http://schemas.microsoft.com/office/drawing/2014/main" id="{273541D6-AD2E-418C-B3F4-054AFC96BDA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
            <a:extLst>
              <a:ext uri="{FF2B5EF4-FFF2-40B4-BE49-F238E27FC236}">
                <a16:creationId xmlns:a16="http://schemas.microsoft.com/office/drawing/2014/main" id="{B66A6052-9679-4276-BC58-B8D3FCCF74A0}"/>
              </a:ext>
            </a:extLst>
          </p:cNvPr>
          <p:cNvSpPr>
            <a:spLocks noGrp="1" noChangeArrowheads="1"/>
          </p:cNvSpPr>
          <p:nvPr>
            <p:ph type="sldNum" sz="quarter" idx="12"/>
          </p:nvPr>
        </p:nvSpPr>
        <p:spPr>
          <a:ln/>
        </p:spPr>
        <p:txBody>
          <a:bodyPr/>
          <a:lstStyle>
            <a:lvl1pPr>
              <a:defRPr/>
            </a:lvl1pPr>
          </a:lstStyle>
          <a:p>
            <a:fld id="{95072D13-D69D-40AE-9FEE-AD7F7B991564}" type="slidenum">
              <a:rPr lang="en-US" altLang="zh-CN"/>
              <a:pPr/>
              <a:t>‹#›</a:t>
            </a:fld>
            <a:endParaRPr lang="en-US" altLang="zh-CN"/>
          </a:p>
        </p:txBody>
      </p:sp>
    </p:spTree>
    <p:extLst>
      <p:ext uri="{BB962C8B-B14F-4D97-AF65-F5344CB8AC3E}">
        <p14:creationId xmlns:p14="http://schemas.microsoft.com/office/powerpoint/2010/main" val="953059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a:extLst>
              <a:ext uri="{FF2B5EF4-FFF2-40B4-BE49-F238E27FC236}">
                <a16:creationId xmlns:a16="http://schemas.microsoft.com/office/drawing/2014/main" id="{217F2067-A808-49E4-A962-A1429371ED2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9">
            <a:extLst>
              <a:ext uri="{FF2B5EF4-FFF2-40B4-BE49-F238E27FC236}">
                <a16:creationId xmlns:a16="http://schemas.microsoft.com/office/drawing/2014/main" id="{22F4C3D7-4E38-4664-B13A-211CF550B9E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
            <a:extLst>
              <a:ext uri="{FF2B5EF4-FFF2-40B4-BE49-F238E27FC236}">
                <a16:creationId xmlns:a16="http://schemas.microsoft.com/office/drawing/2014/main" id="{3BEDACA3-A03B-4D6A-BD26-0E1D5C728F2C}"/>
              </a:ext>
            </a:extLst>
          </p:cNvPr>
          <p:cNvSpPr>
            <a:spLocks noGrp="1" noChangeArrowheads="1"/>
          </p:cNvSpPr>
          <p:nvPr>
            <p:ph type="sldNum" sz="quarter" idx="12"/>
          </p:nvPr>
        </p:nvSpPr>
        <p:spPr>
          <a:ln/>
        </p:spPr>
        <p:txBody>
          <a:bodyPr/>
          <a:lstStyle>
            <a:lvl1pPr>
              <a:defRPr/>
            </a:lvl1pPr>
          </a:lstStyle>
          <a:p>
            <a:fld id="{26220B3C-0285-467D-A956-2CE2B3380301}" type="slidenum">
              <a:rPr lang="en-US" altLang="zh-CN"/>
              <a:pPr/>
              <a:t>‹#›</a:t>
            </a:fld>
            <a:endParaRPr lang="en-US" altLang="zh-CN"/>
          </a:p>
        </p:txBody>
      </p:sp>
    </p:spTree>
    <p:extLst>
      <p:ext uri="{BB962C8B-B14F-4D97-AF65-F5344CB8AC3E}">
        <p14:creationId xmlns:p14="http://schemas.microsoft.com/office/powerpoint/2010/main" val="2753139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a:extLst>
              <a:ext uri="{FF2B5EF4-FFF2-40B4-BE49-F238E27FC236}">
                <a16:creationId xmlns:a16="http://schemas.microsoft.com/office/drawing/2014/main" id="{08A8F5BB-4E53-454F-B49E-60753209862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9">
            <a:extLst>
              <a:ext uri="{FF2B5EF4-FFF2-40B4-BE49-F238E27FC236}">
                <a16:creationId xmlns:a16="http://schemas.microsoft.com/office/drawing/2014/main" id="{BCD03824-8509-44E2-8BED-DE9C387409B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
            <a:extLst>
              <a:ext uri="{FF2B5EF4-FFF2-40B4-BE49-F238E27FC236}">
                <a16:creationId xmlns:a16="http://schemas.microsoft.com/office/drawing/2014/main" id="{C507E56C-9F81-4E65-B1DB-A7D4F7A77202}"/>
              </a:ext>
            </a:extLst>
          </p:cNvPr>
          <p:cNvSpPr>
            <a:spLocks noGrp="1" noChangeArrowheads="1"/>
          </p:cNvSpPr>
          <p:nvPr>
            <p:ph type="sldNum" sz="quarter" idx="12"/>
          </p:nvPr>
        </p:nvSpPr>
        <p:spPr>
          <a:ln/>
        </p:spPr>
        <p:txBody>
          <a:bodyPr/>
          <a:lstStyle>
            <a:lvl1pPr>
              <a:defRPr/>
            </a:lvl1pPr>
          </a:lstStyle>
          <a:p>
            <a:fld id="{86053FAB-0E85-434A-9D20-614B42B57D7B}" type="slidenum">
              <a:rPr lang="en-US" altLang="zh-CN"/>
              <a:pPr/>
              <a:t>‹#›</a:t>
            </a:fld>
            <a:endParaRPr lang="en-US" altLang="zh-CN"/>
          </a:p>
        </p:txBody>
      </p:sp>
    </p:spTree>
    <p:extLst>
      <p:ext uri="{BB962C8B-B14F-4D97-AF65-F5344CB8AC3E}">
        <p14:creationId xmlns:p14="http://schemas.microsoft.com/office/powerpoint/2010/main" val="1563877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906D58"/>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5FA4537-F49E-47CA-96C6-8DCBD371C562}"/>
              </a:ext>
            </a:extLst>
          </p:cNvPr>
          <p:cNvSpPr>
            <a:spLocks noChangeArrowheads="1"/>
          </p:cNvSpPr>
          <p:nvPr/>
        </p:nvSpPr>
        <p:spPr bwMode="ltGray">
          <a:xfrm>
            <a:off x="609600" y="228600"/>
            <a:ext cx="8239125" cy="6391275"/>
          </a:xfrm>
          <a:prstGeom prst="rect">
            <a:avLst/>
          </a:prstGeom>
          <a:solidFill>
            <a:srgbClr val="EDE7E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zh-CN"/>
          </a:p>
        </p:txBody>
      </p:sp>
      <p:sp>
        <p:nvSpPr>
          <p:cNvPr id="1027" name="Line 3">
            <a:extLst>
              <a:ext uri="{FF2B5EF4-FFF2-40B4-BE49-F238E27FC236}">
                <a16:creationId xmlns:a16="http://schemas.microsoft.com/office/drawing/2014/main" id="{64697050-C8D9-4F3E-ABFB-5CB06F484AEF}"/>
              </a:ext>
            </a:extLst>
          </p:cNvPr>
          <p:cNvSpPr>
            <a:spLocks noChangeShapeType="1"/>
          </p:cNvSpPr>
          <p:nvPr/>
        </p:nvSpPr>
        <p:spPr bwMode="ltGray">
          <a:xfrm>
            <a:off x="1016000" y="1600200"/>
            <a:ext cx="7670800" cy="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028" name="Picture 4" descr="minispir">
            <a:extLst>
              <a:ext uri="{FF2B5EF4-FFF2-40B4-BE49-F238E27FC236}">
                <a16:creationId xmlns:a16="http://schemas.microsoft.com/office/drawing/2014/main" id="{8D3BE37B-0143-4095-AA28-02A09AC08F2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b="5333"/>
          <a:stretch>
            <a:fillRect/>
          </a:stretch>
        </p:blipFill>
        <p:spPr bwMode="ltGray">
          <a:xfrm>
            <a:off x="0" y="50800"/>
            <a:ext cx="118110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minispir">
            <a:extLst>
              <a:ext uri="{FF2B5EF4-FFF2-40B4-BE49-F238E27FC236}">
                <a16:creationId xmlns:a16="http://schemas.microsoft.com/office/drawing/2014/main" id="{C6779A75-477D-4E19-BA7D-10EF3890977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t="39999"/>
          <a:stretch>
            <a:fillRect/>
          </a:stretch>
        </p:blipFill>
        <p:spPr bwMode="ltGray">
          <a:xfrm>
            <a:off x="0" y="4222750"/>
            <a:ext cx="11811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6">
            <a:extLst>
              <a:ext uri="{FF2B5EF4-FFF2-40B4-BE49-F238E27FC236}">
                <a16:creationId xmlns:a16="http://schemas.microsoft.com/office/drawing/2014/main" id="{4EA9BF37-BC95-4B8F-9D84-6901124459FB}"/>
              </a:ext>
            </a:extLst>
          </p:cNvPr>
          <p:cNvSpPr>
            <a:spLocks noGrp="1" noChangeArrowheads="1"/>
          </p:cNvSpPr>
          <p:nvPr>
            <p:ph type="title"/>
          </p:nvPr>
        </p:nvSpPr>
        <p:spPr bwMode="auto">
          <a:xfrm>
            <a:off x="1066800" y="381000"/>
            <a:ext cx="7620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1" name="Rectangle 7">
            <a:extLst>
              <a:ext uri="{FF2B5EF4-FFF2-40B4-BE49-F238E27FC236}">
                <a16:creationId xmlns:a16="http://schemas.microsoft.com/office/drawing/2014/main" id="{5A70ED18-EA74-4FC7-AF34-472EDB2561BA}"/>
              </a:ext>
            </a:extLst>
          </p:cNvPr>
          <p:cNvSpPr>
            <a:spLocks noGrp="1" noChangeArrowheads="1"/>
          </p:cNvSpPr>
          <p:nvPr>
            <p:ph type="body" idx="1"/>
          </p:nvPr>
        </p:nvSpPr>
        <p:spPr bwMode="auto">
          <a:xfrm>
            <a:off x="1066800" y="1752600"/>
            <a:ext cx="762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0" name="Rectangle 8">
            <a:extLst>
              <a:ext uri="{FF2B5EF4-FFF2-40B4-BE49-F238E27FC236}">
                <a16:creationId xmlns:a16="http://schemas.microsoft.com/office/drawing/2014/main" id="{365F52BE-78EA-4C09-BF05-6B27BDDC346E}"/>
              </a:ext>
            </a:extLst>
          </p:cNvPr>
          <p:cNvSpPr>
            <a:spLocks noGrp="1" noChangeArrowheads="1"/>
          </p:cNvSpPr>
          <p:nvPr>
            <p:ph type="dt" sz="half" idx="2"/>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0" sz="1400"/>
            </a:lvl1pPr>
          </a:lstStyle>
          <a:p>
            <a:pPr>
              <a:defRPr/>
            </a:pPr>
            <a:endParaRPr lang="en-US" altLang="zh-CN"/>
          </a:p>
        </p:txBody>
      </p:sp>
      <p:sp>
        <p:nvSpPr>
          <p:cNvPr id="3081" name="Rectangle 9">
            <a:extLst>
              <a:ext uri="{FF2B5EF4-FFF2-40B4-BE49-F238E27FC236}">
                <a16:creationId xmlns:a16="http://schemas.microsoft.com/office/drawing/2014/main" id="{05509B5A-7F1B-4B9C-9383-9F6E6173F90B}"/>
              </a:ext>
            </a:extLst>
          </p:cNvPr>
          <p:cNvSpPr>
            <a:spLocks noGrp="1" noChangeArrowheads="1"/>
          </p:cNvSpPr>
          <p:nvPr>
            <p:ph type="ftr" sz="quarter" idx="3"/>
          </p:nvPr>
        </p:nvSpPr>
        <p:spPr bwMode="auto">
          <a:xfrm>
            <a:off x="3452813" y="6107113"/>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kumimoji="0" sz="1400"/>
            </a:lvl1pPr>
          </a:lstStyle>
          <a:p>
            <a:pPr>
              <a:defRPr/>
            </a:pPr>
            <a:endParaRPr lang="en-US" altLang="zh-CN"/>
          </a:p>
        </p:txBody>
      </p:sp>
      <p:sp>
        <p:nvSpPr>
          <p:cNvPr id="3082" name="Rectangle 10">
            <a:extLst>
              <a:ext uri="{FF2B5EF4-FFF2-40B4-BE49-F238E27FC236}">
                <a16:creationId xmlns:a16="http://schemas.microsoft.com/office/drawing/2014/main" id="{FBFF4E2D-CCC2-415C-BF62-0FC11EB5ECEE}"/>
              </a:ext>
            </a:extLst>
          </p:cNvPr>
          <p:cNvSpPr>
            <a:spLocks noGrp="1" noChangeArrowheads="1"/>
          </p:cNvSpPr>
          <p:nvPr>
            <p:ph type="sldNum" sz="quarter" idx="4"/>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0" sz="1400"/>
            </a:lvl1pPr>
          </a:lstStyle>
          <a:p>
            <a:fld id="{FD93C78C-F09C-49F7-B6DD-9463890C524C}"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xml"/><Relationship Id="rId7" Type="http://schemas.openxmlformats.org/officeDocument/2006/relationships/image" Target="../media/image4.wmf"/><Relationship Id="rId12"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wmf"/><Relationship Id="rId5" Type="http://schemas.openxmlformats.org/officeDocument/2006/relationships/image" Target="../media/image3.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5.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1.wmf"/><Relationship Id="rId3" Type="http://schemas.openxmlformats.org/officeDocument/2006/relationships/notesSlide" Target="../notesSlides/notesSlide2.xml"/><Relationship Id="rId7" Type="http://schemas.openxmlformats.org/officeDocument/2006/relationships/image" Target="../media/image8.wmf"/><Relationship Id="rId12"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7.bin"/><Relationship Id="rId11" Type="http://schemas.openxmlformats.org/officeDocument/2006/relationships/image" Target="../media/image10.wmf"/><Relationship Id="rId5" Type="http://schemas.openxmlformats.org/officeDocument/2006/relationships/image" Target="../media/image7.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9.wmf"/><Relationship Id="rId14" Type="http://schemas.openxmlformats.org/officeDocument/2006/relationships/hyperlink" Target="../../../&#32032;&#26448;/&#36229;&#32423;&#38142;&#25509;/&#31532;&#20116;&#31456;/&#33258;&#30001;&#33192;&#32960;&#36807;&#31243;&#20013;&#29109;&#21464;&#35745;&#31639;.ppt"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hyperlink" Target="../../../&#32032;&#26448;/&#36229;&#32423;&#38142;&#25509;/&#31532;&#20116;&#31456;/&#20004;&#23396;&#31435;&#29289;&#20307;&#28909;&#25509;&#35302;&#32780;&#36798;&#28909;&#24179;&#34913;&#30340;&#29109;&#21464;&#35745;&#31639;.ppt" TargetMode="External"/><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11.bin"/><Relationship Id="rId4" Type="http://schemas.openxmlformats.org/officeDocument/2006/relationships/hyperlink" Target="../../../&#32032;&#26448;/&#36229;&#32423;&#38142;&#25509;/&#31532;&#20116;&#31456;/&#30005;&#38459;&#22120;&#36890;&#30005;&#36807;&#31243;&#20013;&#30340;&#29109;&#21464;.ppt"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14.bin"/><Relationship Id="rId4" Type="http://schemas.openxmlformats.org/officeDocument/2006/relationships/image" Target="../media/image14.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7.wmf"/></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8">
            <a:extLst>
              <a:ext uri="{FF2B5EF4-FFF2-40B4-BE49-F238E27FC236}">
                <a16:creationId xmlns:a16="http://schemas.microsoft.com/office/drawing/2014/main" id="{2E9D2AAC-9457-428C-AA60-DEB6893AD3A0}"/>
              </a:ext>
            </a:extLst>
          </p:cNvPr>
          <p:cNvSpPr>
            <a:spLocks noGrp="1" noChangeArrowheads="1"/>
          </p:cNvSpPr>
          <p:nvPr>
            <p:ph type="title"/>
          </p:nvPr>
        </p:nvSpPr>
        <p:spPr/>
        <p:txBody>
          <a:bodyPr/>
          <a:lstStyle/>
          <a:p>
            <a:pPr eaLnBrk="1" hangingPunct="1"/>
            <a:r>
              <a:rPr lang="zh-CN" altLang="en-US" sz="4000" b="1">
                <a:solidFill>
                  <a:srgbClr val="990033"/>
                </a:solidFill>
                <a:ea typeface="楷体_GB2312" pitchFamily="49" charset="-122"/>
              </a:rPr>
              <a:t>第五章  热力学第二定律与熵</a:t>
            </a:r>
          </a:p>
        </p:txBody>
      </p:sp>
      <p:sp>
        <p:nvSpPr>
          <p:cNvPr id="5129" name="Rectangle 9">
            <a:extLst>
              <a:ext uri="{FF2B5EF4-FFF2-40B4-BE49-F238E27FC236}">
                <a16:creationId xmlns:a16="http://schemas.microsoft.com/office/drawing/2014/main" id="{329627D8-EEA2-4D60-8A43-41E4E13E17E4}"/>
              </a:ext>
            </a:extLst>
          </p:cNvPr>
          <p:cNvSpPr>
            <a:spLocks noChangeArrowheads="1"/>
          </p:cNvSpPr>
          <p:nvPr/>
        </p:nvSpPr>
        <p:spPr bwMode="auto">
          <a:xfrm>
            <a:off x="971550" y="1268413"/>
            <a:ext cx="7239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solidFill>
                  <a:srgbClr val="800000"/>
                </a:solidFill>
                <a:latin typeface="SimHei" panose="02010609060101010101" pitchFamily="49" charset="-122"/>
                <a:ea typeface="SimHei" panose="02010609060101010101" pitchFamily="49" charset="-122"/>
              </a:rPr>
              <a:t>(</a:t>
            </a:r>
            <a:r>
              <a:rPr lang="zh-CN" altLang="en-US" sz="2400" b="1">
                <a:solidFill>
                  <a:srgbClr val="800000"/>
                </a:solidFill>
                <a:latin typeface="SimHei" panose="02010609060101010101" pitchFamily="49" charset="-122"/>
                <a:ea typeface="SimHei" panose="02010609060101010101" pitchFamily="49" charset="-122"/>
              </a:rPr>
              <a:t>一</a:t>
            </a:r>
            <a:r>
              <a:rPr lang="en-US" altLang="zh-CN" sz="2400" b="1">
                <a:solidFill>
                  <a:srgbClr val="800000"/>
                </a:solidFill>
                <a:latin typeface="SimHei" panose="02010609060101010101" pitchFamily="49" charset="-122"/>
                <a:ea typeface="SimHei" panose="02010609060101010101" pitchFamily="49" charset="-122"/>
              </a:rPr>
              <a:t>)</a:t>
            </a:r>
            <a:r>
              <a:rPr lang="zh-CN" altLang="en-US" sz="2400" b="1">
                <a:solidFill>
                  <a:srgbClr val="800000"/>
                </a:solidFill>
              </a:rPr>
              <a:t>热力学第二定律的表述及其实质</a:t>
            </a:r>
          </a:p>
        </p:txBody>
      </p:sp>
      <p:grpSp>
        <p:nvGrpSpPr>
          <p:cNvPr id="5130" name="Group 10">
            <a:extLst>
              <a:ext uri="{FF2B5EF4-FFF2-40B4-BE49-F238E27FC236}">
                <a16:creationId xmlns:a16="http://schemas.microsoft.com/office/drawing/2014/main" id="{22649615-6BA7-4326-9C7B-33737B383DC6}"/>
              </a:ext>
            </a:extLst>
          </p:cNvPr>
          <p:cNvGrpSpPr>
            <a:grpSpLocks/>
          </p:cNvGrpSpPr>
          <p:nvPr/>
        </p:nvGrpSpPr>
        <p:grpSpPr bwMode="auto">
          <a:xfrm>
            <a:off x="914400" y="4154488"/>
            <a:ext cx="8001000" cy="2514600"/>
            <a:chOff x="576" y="2112"/>
            <a:chExt cx="5040" cy="1392"/>
          </a:xfrm>
        </p:grpSpPr>
        <p:sp>
          <p:nvSpPr>
            <p:cNvPr id="3080" name="AutoShape 11">
              <a:extLst>
                <a:ext uri="{FF2B5EF4-FFF2-40B4-BE49-F238E27FC236}">
                  <a16:creationId xmlns:a16="http://schemas.microsoft.com/office/drawing/2014/main" id="{35972223-A140-4A64-ACC5-95F65C35646B}"/>
                </a:ext>
              </a:extLst>
            </p:cNvPr>
            <p:cNvSpPr>
              <a:spLocks noChangeArrowheads="1"/>
            </p:cNvSpPr>
            <p:nvPr/>
          </p:nvSpPr>
          <p:spPr bwMode="auto">
            <a:xfrm>
              <a:off x="576" y="2112"/>
              <a:ext cx="5040" cy="1392"/>
            </a:xfrm>
            <a:prstGeom prst="horizontalScroll">
              <a:avLst>
                <a:gd name="adj" fmla="val 12500"/>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5132" name="Text Box 12">
              <a:extLst>
                <a:ext uri="{FF2B5EF4-FFF2-40B4-BE49-F238E27FC236}">
                  <a16:creationId xmlns:a16="http://schemas.microsoft.com/office/drawing/2014/main" id="{D30DE7BA-B9DD-4441-A075-9D4C096AEBEA}"/>
                </a:ext>
              </a:extLst>
            </p:cNvPr>
            <p:cNvSpPr txBox="1">
              <a:spLocks noChangeArrowheads="1"/>
            </p:cNvSpPr>
            <p:nvPr/>
          </p:nvSpPr>
          <p:spPr bwMode="auto">
            <a:xfrm>
              <a:off x="1056" y="2448"/>
              <a:ext cx="4176" cy="657"/>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kumimoji="0" lang="zh-CN" altLang="en-US" b="1">
                  <a:solidFill>
                    <a:srgbClr val="FF0066"/>
                  </a:solidFill>
                  <a:effectLst>
                    <a:outerShdw blurRad="38100" dist="38100" dir="2700000" algn="tl">
                      <a:srgbClr val="000000"/>
                    </a:outerShdw>
                  </a:effectLst>
                  <a:latin typeface="SimHei" pitchFamily="2" charset="-122"/>
                  <a:ea typeface="SimHei" pitchFamily="2" charset="-122"/>
                </a:rPr>
                <a:t>热力学第二定律的克劳修斯表述：</a:t>
              </a:r>
            </a:p>
            <a:p>
              <a:pPr eaLnBrk="0" hangingPunct="0">
                <a:defRPr/>
              </a:pPr>
              <a:r>
                <a:rPr kumimoji="0" lang="zh-CN" altLang="en-US" b="1">
                  <a:solidFill>
                    <a:srgbClr val="FF0066"/>
                  </a:solidFill>
                  <a:effectLst>
                    <a:outerShdw blurRad="38100" dist="38100" dir="2700000" algn="tl">
                      <a:srgbClr val="000000"/>
                    </a:outerShdw>
                  </a:effectLst>
                  <a:latin typeface="SimHei" pitchFamily="2" charset="-122"/>
                  <a:ea typeface="SimHei" pitchFamily="2" charset="-122"/>
                </a:rPr>
                <a:t>     不可能把热量从低温物体传到高温物体而不产生其他影响</a:t>
              </a:r>
              <a:r>
                <a:rPr kumimoji="0" lang="zh-CN" altLang="en-US" b="1">
                  <a:solidFill>
                    <a:srgbClr val="FF0066"/>
                  </a:solidFill>
                  <a:latin typeface="SimHei" pitchFamily="2" charset="-122"/>
                  <a:ea typeface="SimHei" pitchFamily="2" charset="-122"/>
                </a:rPr>
                <a:t>。</a:t>
              </a:r>
              <a:endParaRPr kumimoji="0" lang="zh-CN" altLang="en-US"/>
            </a:p>
          </p:txBody>
        </p:sp>
      </p:grpSp>
      <p:grpSp>
        <p:nvGrpSpPr>
          <p:cNvPr id="5133" name="Group 13">
            <a:extLst>
              <a:ext uri="{FF2B5EF4-FFF2-40B4-BE49-F238E27FC236}">
                <a16:creationId xmlns:a16="http://schemas.microsoft.com/office/drawing/2014/main" id="{5BBD96E4-0AD7-4DAC-80A8-E43FDCE1762E}"/>
              </a:ext>
            </a:extLst>
          </p:cNvPr>
          <p:cNvGrpSpPr>
            <a:grpSpLocks/>
          </p:cNvGrpSpPr>
          <p:nvPr/>
        </p:nvGrpSpPr>
        <p:grpSpPr bwMode="auto">
          <a:xfrm>
            <a:off x="827088" y="1700213"/>
            <a:ext cx="7620000" cy="2819400"/>
            <a:chOff x="624" y="2400"/>
            <a:chExt cx="4800" cy="1776"/>
          </a:xfrm>
        </p:grpSpPr>
        <p:sp>
          <p:nvSpPr>
            <p:cNvPr id="3078" name="AutoShape 14">
              <a:extLst>
                <a:ext uri="{FF2B5EF4-FFF2-40B4-BE49-F238E27FC236}">
                  <a16:creationId xmlns:a16="http://schemas.microsoft.com/office/drawing/2014/main" id="{664ABC6E-99A9-4D48-BB2D-85A60DAA7EDA}"/>
                </a:ext>
              </a:extLst>
            </p:cNvPr>
            <p:cNvSpPr>
              <a:spLocks noChangeArrowheads="1"/>
            </p:cNvSpPr>
            <p:nvPr/>
          </p:nvSpPr>
          <p:spPr bwMode="auto">
            <a:xfrm>
              <a:off x="624" y="2400"/>
              <a:ext cx="4800" cy="1776"/>
            </a:xfrm>
            <a:prstGeom prst="horizontalScroll">
              <a:avLst>
                <a:gd name="adj" fmla="val 12500"/>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5135" name="Text Box 15">
              <a:extLst>
                <a:ext uri="{FF2B5EF4-FFF2-40B4-BE49-F238E27FC236}">
                  <a16:creationId xmlns:a16="http://schemas.microsoft.com/office/drawing/2014/main" id="{742F284E-B9C4-4F49-A6EC-907E80357FAB}"/>
                </a:ext>
              </a:extLst>
            </p:cNvPr>
            <p:cNvSpPr txBox="1">
              <a:spLocks noChangeArrowheads="1"/>
            </p:cNvSpPr>
            <p:nvPr/>
          </p:nvSpPr>
          <p:spPr bwMode="auto">
            <a:xfrm>
              <a:off x="1056" y="2779"/>
              <a:ext cx="4176" cy="1001"/>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20000"/>
                </a:spcBef>
                <a:buFontTx/>
                <a:buChar char=" "/>
                <a:defRPr/>
              </a:pPr>
              <a:r>
                <a:rPr lang="zh-CN" altLang="en-US" b="1">
                  <a:solidFill>
                    <a:srgbClr val="800000"/>
                  </a:solidFill>
                  <a:latin typeface="SimHei" pitchFamily="2" charset="-122"/>
                  <a:ea typeface="SimHei" pitchFamily="2" charset="-122"/>
                </a:rPr>
                <a:t>热力学第二定律的开尔文表述 </a:t>
              </a:r>
              <a:r>
                <a:rPr lang="en-US" altLang="zh-CN" b="1">
                  <a:solidFill>
                    <a:srgbClr val="800000"/>
                  </a:solidFill>
                  <a:latin typeface="SimHei" pitchFamily="2" charset="-122"/>
                  <a:ea typeface="SimHei" pitchFamily="2" charset="-122"/>
                </a:rPr>
                <a:t>:   </a:t>
              </a:r>
            </a:p>
            <a:p>
              <a:pPr>
                <a:lnSpc>
                  <a:spcPct val="130000"/>
                </a:lnSpc>
                <a:spcBef>
                  <a:spcPct val="20000"/>
                </a:spcBef>
                <a:buFont typeface="Wingdings" pitchFamily="2" charset="2"/>
                <a:buChar char=" "/>
                <a:defRPr/>
              </a:pPr>
              <a:r>
                <a:rPr lang="en-US" altLang="zh-CN" b="1">
                  <a:solidFill>
                    <a:srgbClr val="800000"/>
                  </a:solidFill>
                  <a:latin typeface="SimHei" pitchFamily="2" charset="-122"/>
                  <a:ea typeface="SimHei" pitchFamily="2" charset="-122"/>
                </a:rPr>
                <a:t>  </a:t>
              </a:r>
              <a:r>
                <a:rPr lang="zh-CN" altLang="en-US" b="1">
                  <a:solidFill>
                    <a:srgbClr val="FF0066"/>
                  </a:solidFill>
                  <a:effectLst>
                    <a:outerShdw blurRad="38100" dist="38100" dir="2700000" algn="tl">
                      <a:srgbClr val="000000"/>
                    </a:outerShdw>
                  </a:effectLst>
                  <a:latin typeface="SimHei" pitchFamily="2" charset="-122"/>
                  <a:ea typeface="SimHei" pitchFamily="2" charset="-122"/>
                </a:rPr>
                <a:t>不可能从单一热源吸收热量，使之完全变为有用功而不产生其他影响。</a:t>
              </a: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129"/>
                                        </p:tgtEl>
                                        <p:attrNameLst>
                                          <p:attrName>style.visibility</p:attrName>
                                        </p:attrNameLst>
                                      </p:cBhvr>
                                      <p:to>
                                        <p:strVal val="visible"/>
                                      </p:to>
                                    </p:set>
                                    <p:anim calcmode="lin" valueType="num">
                                      <p:cBhvr>
                                        <p:cTn id="7" dur="500" fill="hold"/>
                                        <p:tgtEl>
                                          <p:spTgt spid="5129"/>
                                        </p:tgtEl>
                                        <p:attrNameLst>
                                          <p:attrName>ppt_w</p:attrName>
                                        </p:attrNameLst>
                                      </p:cBhvr>
                                      <p:tavLst>
                                        <p:tav tm="0">
                                          <p:val>
                                            <p:fltVal val="0"/>
                                          </p:val>
                                        </p:tav>
                                        <p:tav tm="100000">
                                          <p:val>
                                            <p:strVal val="#ppt_w"/>
                                          </p:val>
                                        </p:tav>
                                      </p:tavLst>
                                    </p:anim>
                                    <p:anim calcmode="lin" valueType="num">
                                      <p:cBhvr>
                                        <p:cTn id="8" dur="500" fill="hold"/>
                                        <p:tgtEl>
                                          <p:spTgt spid="5129"/>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5130"/>
                                        </p:tgtEl>
                                        <p:attrNameLst>
                                          <p:attrName>style.visibility</p:attrName>
                                        </p:attrNameLst>
                                      </p:cBhvr>
                                      <p:to>
                                        <p:strVal val="visible"/>
                                      </p:to>
                                    </p:set>
                                    <p:anim calcmode="lin" valueType="num">
                                      <p:cBhvr>
                                        <p:cTn id="13" dur="500" fill="hold"/>
                                        <p:tgtEl>
                                          <p:spTgt spid="5130"/>
                                        </p:tgtEl>
                                        <p:attrNameLst>
                                          <p:attrName>ppt_w</p:attrName>
                                        </p:attrNameLst>
                                      </p:cBhvr>
                                      <p:tavLst>
                                        <p:tav tm="0">
                                          <p:val>
                                            <p:fltVal val="0"/>
                                          </p:val>
                                        </p:tav>
                                        <p:tav tm="100000">
                                          <p:val>
                                            <p:strVal val="#ppt_w"/>
                                          </p:val>
                                        </p:tav>
                                      </p:tavLst>
                                    </p:anim>
                                    <p:anim calcmode="lin" valueType="num">
                                      <p:cBhvr>
                                        <p:cTn id="14" dur="500" fill="hold"/>
                                        <p:tgtEl>
                                          <p:spTgt spid="5130"/>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nodeType="clickEffect">
                                  <p:stCondLst>
                                    <p:cond delay="0"/>
                                  </p:stCondLst>
                                  <p:childTnLst>
                                    <p:set>
                                      <p:cBhvr>
                                        <p:cTn id="18" dur="1" fill="hold">
                                          <p:stCondLst>
                                            <p:cond delay="0"/>
                                          </p:stCondLst>
                                        </p:cTn>
                                        <p:tgtEl>
                                          <p:spTgt spid="5133"/>
                                        </p:tgtEl>
                                        <p:attrNameLst>
                                          <p:attrName>style.visibility</p:attrName>
                                        </p:attrNameLst>
                                      </p:cBhvr>
                                      <p:to>
                                        <p:strVal val="visible"/>
                                      </p:to>
                                    </p:set>
                                    <p:anim calcmode="lin" valueType="num">
                                      <p:cBhvr>
                                        <p:cTn id="19" dur="500" fill="hold"/>
                                        <p:tgtEl>
                                          <p:spTgt spid="5133"/>
                                        </p:tgtEl>
                                        <p:attrNameLst>
                                          <p:attrName>ppt_w</p:attrName>
                                        </p:attrNameLst>
                                      </p:cBhvr>
                                      <p:tavLst>
                                        <p:tav tm="0">
                                          <p:val>
                                            <p:fltVal val="0"/>
                                          </p:val>
                                        </p:tav>
                                        <p:tav tm="100000">
                                          <p:val>
                                            <p:strVal val="#ppt_w"/>
                                          </p:val>
                                        </p:tav>
                                      </p:tavLst>
                                    </p:anim>
                                    <p:anim calcmode="lin" valueType="num">
                                      <p:cBhvr>
                                        <p:cTn id="20" dur="500" fill="hold"/>
                                        <p:tgtEl>
                                          <p:spTgt spid="513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Rectangle 7">
            <a:extLst>
              <a:ext uri="{FF2B5EF4-FFF2-40B4-BE49-F238E27FC236}">
                <a16:creationId xmlns:a16="http://schemas.microsoft.com/office/drawing/2014/main" id="{0F264100-E1AF-4BBC-A646-56C9DE7CCFD1}"/>
              </a:ext>
            </a:extLst>
          </p:cNvPr>
          <p:cNvSpPr>
            <a:spLocks noGrp="1" noChangeArrowheads="1"/>
          </p:cNvSpPr>
          <p:nvPr>
            <p:ph type="title"/>
          </p:nvPr>
        </p:nvSpPr>
        <p:spPr>
          <a:xfrm>
            <a:off x="1042988" y="333375"/>
            <a:ext cx="7620000" cy="609600"/>
          </a:xfrm>
        </p:spPr>
        <p:txBody>
          <a:bodyPr/>
          <a:lstStyle/>
          <a:p>
            <a:pPr algn="l" eaLnBrk="1" hangingPunct="1">
              <a:defRPr/>
            </a:pPr>
            <a:r>
              <a:rPr lang="en-US" altLang="zh-CN" sz="2800" b="1" dirty="0">
                <a:effectLst>
                  <a:outerShdw blurRad="38100" dist="38100" dir="2700000" algn="tl">
                    <a:srgbClr val="000000"/>
                  </a:outerShdw>
                </a:effectLst>
              </a:rPr>
              <a:t>(3)</a:t>
            </a:r>
            <a:r>
              <a:rPr lang="zh-CN" altLang="en-US" sz="2800" b="1" dirty="0">
                <a:effectLst>
                  <a:outerShdw blurRad="38100" dist="38100" dir="2700000" algn="tl">
                    <a:srgbClr val="000000"/>
                  </a:outerShdw>
                </a:effectLst>
              </a:rPr>
              <a:t>以上两种表述是完全等效的</a:t>
            </a:r>
          </a:p>
        </p:txBody>
      </p:sp>
      <p:grpSp>
        <p:nvGrpSpPr>
          <p:cNvPr id="36873" name="Group 9">
            <a:extLst>
              <a:ext uri="{FF2B5EF4-FFF2-40B4-BE49-F238E27FC236}">
                <a16:creationId xmlns:a16="http://schemas.microsoft.com/office/drawing/2014/main" id="{85D7A4E8-4976-4906-A77A-C5E1F0D6376E}"/>
              </a:ext>
            </a:extLst>
          </p:cNvPr>
          <p:cNvGrpSpPr>
            <a:grpSpLocks/>
          </p:cNvGrpSpPr>
          <p:nvPr/>
        </p:nvGrpSpPr>
        <p:grpSpPr bwMode="auto">
          <a:xfrm>
            <a:off x="971550" y="620713"/>
            <a:ext cx="7696200" cy="2590800"/>
            <a:chOff x="672" y="2544"/>
            <a:chExt cx="4848" cy="1632"/>
          </a:xfrm>
        </p:grpSpPr>
        <p:sp>
          <p:nvSpPr>
            <p:cNvPr id="4104" name="AutoShape 10">
              <a:extLst>
                <a:ext uri="{FF2B5EF4-FFF2-40B4-BE49-F238E27FC236}">
                  <a16:creationId xmlns:a16="http://schemas.microsoft.com/office/drawing/2014/main" id="{92D50630-C5E2-419D-BC9A-E5F5E00A756F}"/>
                </a:ext>
              </a:extLst>
            </p:cNvPr>
            <p:cNvSpPr>
              <a:spLocks noChangeArrowheads="1"/>
            </p:cNvSpPr>
            <p:nvPr/>
          </p:nvSpPr>
          <p:spPr bwMode="auto">
            <a:xfrm>
              <a:off x="672" y="2544"/>
              <a:ext cx="4848" cy="1632"/>
            </a:xfrm>
            <a:prstGeom prst="horizontalScroll">
              <a:avLst>
                <a:gd name="adj" fmla="val 12500"/>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36875" name="Text Box 11">
              <a:extLst>
                <a:ext uri="{FF2B5EF4-FFF2-40B4-BE49-F238E27FC236}">
                  <a16:creationId xmlns:a16="http://schemas.microsoft.com/office/drawing/2014/main" id="{BC13FCEF-B49D-465D-9CC7-1BB4E43CB2AD}"/>
                </a:ext>
              </a:extLst>
            </p:cNvPr>
            <p:cNvSpPr txBox="1">
              <a:spLocks noChangeArrowheads="1"/>
            </p:cNvSpPr>
            <p:nvPr/>
          </p:nvSpPr>
          <p:spPr bwMode="auto">
            <a:xfrm>
              <a:off x="1008" y="2784"/>
              <a:ext cx="4368" cy="113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20000"/>
                </a:spcBef>
                <a:buFontTx/>
                <a:buChar char="•"/>
                <a:defRPr/>
              </a:pPr>
              <a:r>
                <a:rPr lang="zh-CN" altLang="en-US" b="1">
                  <a:solidFill>
                    <a:srgbClr val="990033"/>
                  </a:solidFill>
                  <a:effectLst>
                    <a:outerShdw blurRad="38100" dist="38100" dir="2700000" algn="tl">
                      <a:srgbClr val="000000"/>
                    </a:outerShdw>
                  </a:effectLst>
                  <a:latin typeface="SimHei" pitchFamily="2" charset="-122"/>
                  <a:ea typeface="SimHei" pitchFamily="2" charset="-122"/>
                </a:rPr>
                <a:t>热力学第二定律的实质是：</a:t>
              </a:r>
            </a:p>
            <a:p>
              <a:pPr>
                <a:lnSpc>
                  <a:spcPct val="150000"/>
                </a:lnSpc>
                <a:spcBef>
                  <a:spcPct val="20000"/>
                </a:spcBef>
                <a:buFontTx/>
                <a:buChar char="•"/>
                <a:defRPr/>
              </a:pPr>
              <a:r>
                <a:rPr lang="zh-CN" altLang="en-US" b="1">
                  <a:solidFill>
                    <a:srgbClr val="990033"/>
                  </a:solidFill>
                  <a:effectLst>
                    <a:outerShdw blurRad="38100" dist="38100" dir="2700000" algn="tl">
                      <a:srgbClr val="000000"/>
                    </a:outerShdw>
                  </a:effectLst>
                  <a:latin typeface="SimHei" pitchFamily="2" charset="-122"/>
                  <a:ea typeface="SimHei" pitchFamily="2" charset="-122"/>
                </a:rPr>
                <a:t>一切与热相联系的自然现象中它们自发地实现的过程都是不可逆的。</a:t>
              </a:r>
              <a:endParaRPr lang="zh-CN" altLang="en-US"/>
            </a:p>
          </p:txBody>
        </p:sp>
      </p:grpSp>
      <p:grpSp>
        <p:nvGrpSpPr>
          <p:cNvPr id="36876" name="Group 12">
            <a:extLst>
              <a:ext uri="{FF2B5EF4-FFF2-40B4-BE49-F238E27FC236}">
                <a16:creationId xmlns:a16="http://schemas.microsoft.com/office/drawing/2014/main" id="{2FA434E1-C6BE-4468-B3A3-0E49965F78CA}"/>
              </a:ext>
            </a:extLst>
          </p:cNvPr>
          <p:cNvGrpSpPr>
            <a:grpSpLocks/>
          </p:cNvGrpSpPr>
          <p:nvPr/>
        </p:nvGrpSpPr>
        <p:grpSpPr bwMode="auto">
          <a:xfrm>
            <a:off x="755650" y="2492375"/>
            <a:ext cx="8153400" cy="3581400"/>
            <a:chOff x="624" y="672"/>
            <a:chExt cx="4896" cy="2256"/>
          </a:xfrm>
        </p:grpSpPr>
        <p:sp>
          <p:nvSpPr>
            <p:cNvPr id="4102" name="AutoShape 13">
              <a:extLst>
                <a:ext uri="{FF2B5EF4-FFF2-40B4-BE49-F238E27FC236}">
                  <a16:creationId xmlns:a16="http://schemas.microsoft.com/office/drawing/2014/main" id="{4D693E1B-0F28-4C17-B98F-CED1E2105749}"/>
                </a:ext>
              </a:extLst>
            </p:cNvPr>
            <p:cNvSpPr>
              <a:spLocks noChangeArrowheads="1"/>
            </p:cNvSpPr>
            <p:nvPr/>
          </p:nvSpPr>
          <p:spPr bwMode="auto">
            <a:xfrm>
              <a:off x="624" y="672"/>
              <a:ext cx="4896" cy="2256"/>
            </a:xfrm>
            <a:prstGeom prst="horizontalScroll">
              <a:avLst>
                <a:gd name="adj" fmla="val 12500"/>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36878" name="Text Box 14">
              <a:extLst>
                <a:ext uri="{FF2B5EF4-FFF2-40B4-BE49-F238E27FC236}">
                  <a16:creationId xmlns:a16="http://schemas.microsoft.com/office/drawing/2014/main" id="{8F130168-481A-4E97-9315-C2C53DCC3D2A}"/>
                </a:ext>
              </a:extLst>
            </p:cNvPr>
            <p:cNvSpPr txBox="1">
              <a:spLocks noChangeArrowheads="1"/>
            </p:cNvSpPr>
            <p:nvPr/>
          </p:nvSpPr>
          <p:spPr bwMode="auto">
            <a:xfrm>
              <a:off x="1008" y="1008"/>
              <a:ext cx="4128" cy="139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20000"/>
                </a:spcBef>
                <a:buFontTx/>
                <a:buChar char="•"/>
                <a:defRPr/>
              </a:pPr>
              <a:r>
                <a:rPr lang="zh-CN" altLang="en-US" b="1">
                  <a:solidFill>
                    <a:srgbClr val="990033"/>
                  </a:solidFill>
                  <a:effectLst>
                    <a:outerShdw blurRad="38100" dist="38100" dir="2700000" algn="tl">
                      <a:srgbClr val="000000"/>
                    </a:outerShdw>
                  </a:effectLst>
                  <a:latin typeface="SimHei" pitchFamily="2" charset="-122"/>
                  <a:ea typeface="SimHei" pitchFamily="2" charset="-122"/>
                </a:rPr>
                <a:t>第一定律主要从数量上说明功和热量的等价性。</a:t>
              </a:r>
            </a:p>
            <a:p>
              <a:pPr>
                <a:lnSpc>
                  <a:spcPct val="140000"/>
                </a:lnSpc>
                <a:spcBef>
                  <a:spcPct val="20000"/>
                </a:spcBef>
                <a:buFontTx/>
                <a:buChar char="•"/>
                <a:defRPr/>
              </a:pPr>
              <a:r>
                <a:rPr lang="zh-CN" altLang="en-US" b="1">
                  <a:solidFill>
                    <a:srgbClr val="990033"/>
                  </a:solidFill>
                  <a:effectLst>
                    <a:outerShdw blurRad="38100" dist="38100" dir="2700000" algn="tl">
                      <a:srgbClr val="000000"/>
                    </a:outerShdw>
                  </a:effectLst>
                  <a:latin typeface="SimHei" pitchFamily="2" charset="-122"/>
                  <a:ea typeface="SimHei" pitchFamily="2" charset="-122"/>
                </a:rPr>
                <a:t> 第二定律却从转化能量的质的差异来说明功和热量的本质区别，从而揭示普遍存在的一类不可逆过程</a:t>
              </a:r>
              <a:r>
                <a:rPr lang="zh-CN" altLang="en-US" b="1">
                  <a:solidFill>
                    <a:srgbClr val="990033"/>
                  </a:solidFill>
                  <a:latin typeface="SimHei" pitchFamily="2" charset="-122"/>
                  <a:ea typeface="SimHei" pitchFamily="2" charset="-122"/>
                </a:rPr>
                <a:t>。</a:t>
              </a:r>
            </a:p>
          </p:txBody>
        </p:sp>
      </p:grpSp>
      <p:sp>
        <p:nvSpPr>
          <p:cNvPr id="36879" name="Rectangle 15">
            <a:extLst>
              <a:ext uri="{FF2B5EF4-FFF2-40B4-BE49-F238E27FC236}">
                <a16:creationId xmlns:a16="http://schemas.microsoft.com/office/drawing/2014/main" id="{E56D1B30-D94F-409A-9D0D-B5AF2CDC3CFC}"/>
              </a:ext>
            </a:extLst>
          </p:cNvPr>
          <p:cNvSpPr>
            <a:spLocks noChangeArrowheads="1"/>
          </p:cNvSpPr>
          <p:nvPr/>
        </p:nvSpPr>
        <p:spPr bwMode="auto">
          <a:xfrm>
            <a:off x="1116013" y="5734050"/>
            <a:ext cx="74882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b="1">
                <a:solidFill>
                  <a:srgbClr val="990033"/>
                </a:solidFill>
                <a:effectLst>
                  <a:outerShdw blurRad="38100" dist="38100" dir="2700000" algn="tl">
                    <a:srgbClr val="000000"/>
                  </a:outerShdw>
                </a:effectLst>
              </a:rPr>
              <a:t>（</a:t>
            </a:r>
            <a:r>
              <a:rPr lang="en-US" altLang="zh-CN" b="1">
                <a:solidFill>
                  <a:srgbClr val="990033"/>
                </a:solidFill>
                <a:effectLst>
                  <a:outerShdw blurRad="38100" dist="38100" dir="2700000" algn="tl">
                    <a:srgbClr val="000000"/>
                  </a:outerShdw>
                </a:effectLst>
              </a:rPr>
              <a:t>5</a:t>
            </a:r>
            <a:r>
              <a:rPr lang="zh-CN" altLang="en-US" b="1">
                <a:solidFill>
                  <a:srgbClr val="990033"/>
                </a:solidFill>
                <a:effectLst>
                  <a:outerShdw blurRad="38100" dist="38100" dir="2700000" algn="tl">
                    <a:srgbClr val="000000"/>
                  </a:outerShdw>
                </a:effectLst>
              </a:rPr>
              <a:t>）任何不可逆过程的发生，都必然伴随有“可用能贬值”（或者“能量退降”）的现象发生。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6871"/>
                                        </p:tgtEl>
                                        <p:attrNameLst>
                                          <p:attrName>style.visibility</p:attrName>
                                        </p:attrNameLst>
                                      </p:cBhvr>
                                      <p:to>
                                        <p:strVal val="visible"/>
                                      </p:to>
                                    </p:set>
                                    <p:anim calcmode="lin" valueType="num">
                                      <p:cBhvr>
                                        <p:cTn id="7" dur="500" fill="hold"/>
                                        <p:tgtEl>
                                          <p:spTgt spid="36871"/>
                                        </p:tgtEl>
                                        <p:attrNameLst>
                                          <p:attrName>ppt_w</p:attrName>
                                        </p:attrNameLst>
                                      </p:cBhvr>
                                      <p:tavLst>
                                        <p:tav tm="0">
                                          <p:val>
                                            <p:fltVal val="0"/>
                                          </p:val>
                                        </p:tav>
                                        <p:tav tm="100000">
                                          <p:val>
                                            <p:strVal val="#ppt_w"/>
                                          </p:val>
                                        </p:tav>
                                      </p:tavLst>
                                    </p:anim>
                                    <p:anim calcmode="lin" valueType="num">
                                      <p:cBhvr>
                                        <p:cTn id="8" dur="500" fill="hold"/>
                                        <p:tgtEl>
                                          <p:spTgt spid="36871"/>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36873"/>
                                        </p:tgtEl>
                                        <p:attrNameLst>
                                          <p:attrName>style.visibility</p:attrName>
                                        </p:attrNameLst>
                                      </p:cBhvr>
                                      <p:to>
                                        <p:strVal val="visible"/>
                                      </p:to>
                                    </p:set>
                                    <p:anim calcmode="lin" valueType="num">
                                      <p:cBhvr>
                                        <p:cTn id="13" dur="500" fill="hold"/>
                                        <p:tgtEl>
                                          <p:spTgt spid="36873"/>
                                        </p:tgtEl>
                                        <p:attrNameLst>
                                          <p:attrName>ppt_w</p:attrName>
                                        </p:attrNameLst>
                                      </p:cBhvr>
                                      <p:tavLst>
                                        <p:tav tm="0">
                                          <p:val>
                                            <p:fltVal val="0"/>
                                          </p:val>
                                        </p:tav>
                                        <p:tav tm="100000">
                                          <p:val>
                                            <p:strVal val="#ppt_w"/>
                                          </p:val>
                                        </p:tav>
                                      </p:tavLst>
                                    </p:anim>
                                    <p:anim calcmode="lin" valueType="num">
                                      <p:cBhvr>
                                        <p:cTn id="14" dur="500" fill="hold"/>
                                        <p:tgtEl>
                                          <p:spTgt spid="36873"/>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nodeType="clickEffect">
                                  <p:stCondLst>
                                    <p:cond delay="0"/>
                                  </p:stCondLst>
                                  <p:childTnLst>
                                    <p:set>
                                      <p:cBhvr>
                                        <p:cTn id="18" dur="1" fill="hold">
                                          <p:stCondLst>
                                            <p:cond delay="0"/>
                                          </p:stCondLst>
                                        </p:cTn>
                                        <p:tgtEl>
                                          <p:spTgt spid="36876"/>
                                        </p:tgtEl>
                                        <p:attrNameLst>
                                          <p:attrName>style.visibility</p:attrName>
                                        </p:attrNameLst>
                                      </p:cBhvr>
                                      <p:to>
                                        <p:strVal val="visible"/>
                                      </p:to>
                                    </p:set>
                                    <p:anim calcmode="lin" valueType="num">
                                      <p:cBhvr>
                                        <p:cTn id="19" dur="500" fill="hold"/>
                                        <p:tgtEl>
                                          <p:spTgt spid="36876"/>
                                        </p:tgtEl>
                                        <p:attrNameLst>
                                          <p:attrName>ppt_w</p:attrName>
                                        </p:attrNameLst>
                                      </p:cBhvr>
                                      <p:tavLst>
                                        <p:tav tm="0">
                                          <p:val>
                                            <p:fltVal val="0"/>
                                          </p:val>
                                        </p:tav>
                                        <p:tav tm="100000">
                                          <p:val>
                                            <p:strVal val="#ppt_w"/>
                                          </p:val>
                                        </p:tav>
                                      </p:tavLst>
                                    </p:anim>
                                    <p:anim calcmode="lin" valueType="num">
                                      <p:cBhvr>
                                        <p:cTn id="20" dur="500" fill="hold"/>
                                        <p:tgtEl>
                                          <p:spTgt spid="3687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1"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a:extLst>
              <a:ext uri="{FF2B5EF4-FFF2-40B4-BE49-F238E27FC236}">
                <a16:creationId xmlns:a16="http://schemas.microsoft.com/office/drawing/2014/main" id="{6DCA1C79-E416-4735-8C16-CF92EA8A0772}"/>
              </a:ext>
            </a:extLst>
          </p:cNvPr>
          <p:cNvSpPr>
            <a:spLocks noChangeArrowheads="1"/>
          </p:cNvSpPr>
          <p:nvPr/>
        </p:nvSpPr>
        <p:spPr bwMode="auto">
          <a:xfrm>
            <a:off x="900113" y="260350"/>
            <a:ext cx="7239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a:solidFill>
                  <a:srgbClr val="800000"/>
                </a:solidFill>
                <a:latin typeface="SimHei" panose="02010609060101010101" pitchFamily="49" charset="-122"/>
                <a:ea typeface="SimHei" panose="02010609060101010101" pitchFamily="49" charset="-122"/>
              </a:rPr>
              <a:t>(</a:t>
            </a:r>
            <a:r>
              <a:rPr lang="zh-CN" altLang="en-US" sz="2800" b="1">
                <a:solidFill>
                  <a:srgbClr val="800000"/>
                </a:solidFill>
                <a:latin typeface="SimHei" panose="02010609060101010101" pitchFamily="49" charset="-122"/>
                <a:ea typeface="SimHei" panose="02010609060101010101" pitchFamily="49" charset="-122"/>
              </a:rPr>
              <a:t>二</a:t>
            </a:r>
            <a:r>
              <a:rPr lang="en-US" altLang="zh-CN" sz="2800" b="1">
                <a:solidFill>
                  <a:srgbClr val="800000"/>
                </a:solidFill>
                <a:latin typeface="SimHei" panose="02010609060101010101" pitchFamily="49" charset="-122"/>
                <a:ea typeface="SimHei" panose="02010609060101010101" pitchFamily="49" charset="-122"/>
              </a:rPr>
              <a:t>)</a:t>
            </a:r>
            <a:r>
              <a:rPr lang="zh-CN" altLang="en-US" sz="2800" b="1">
                <a:solidFill>
                  <a:srgbClr val="800000"/>
                </a:solidFill>
                <a:latin typeface="SimHei" panose="02010609060101010101" pitchFamily="49" charset="-122"/>
                <a:ea typeface="SimHei" panose="02010609060101010101" pitchFamily="49" charset="-122"/>
              </a:rPr>
              <a:t>卡诺定理</a:t>
            </a:r>
            <a:endParaRPr lang="zh-CN" altLang="en-US" sz="2800" b="1">
              <a:solidFill>
                <a:srgbClr val="800000"/>
              </a:solidFill>
            </a:endParaRPr>
          </a:p>
        </p:txBody>
      </p:sp>
      <p:grpSp>
        <p:nvGrpSpPr>
          <p:cNvPr id="37893" name="Group 5">
            <a:extLst>
              <a:ext uri="{FF2B5EF4-FFF2-40B4-BE49-F238E27FC236}">
                <a16:creationId xmlns:a16="http://schemas.microsoft.com/office/drawing/2014/main" id="{EEA37C90-C3CC-4684-B059-030E90A63C24}"/>
              </a:ext>
            </a:extLst>
          </p:cNvPr>
          <p:cNvGrpSpPr>
            <a:grpSpLocks/>
          </p:cNvGrpSpPr>
          <p:nvPr/>
        </p:nvGrpSpPr>
        <p:grpSpPr bwMode="auto">
          <a:xfrm>
            <a:off x="684213" y="333375"/>
            <a:ext cx="8001000" cy="4495800"/>
            <a:chOff x="528" y="872"/>
            <a:chExt cx="5040" cy="2832"/>
          </a:xfrm>
        </p:grpSpPr>
        <p:sp>
          <p:nvSpPr>
            <p:cNvPr id="5125" name="AutoShape 6">
              <a:extLst>
                <a:ext uri="{FF2B5EF4-FFF2-40B4-BE49-F238E27FC236}">
                  <a16:creationId xmlns:a16="http://schemas.microsoft.com/office/drawing/2014/main" id="{D63572E9-155A-4E35-89F6-E9A3ACDDB6C5}"/>
                </a:ext>
              </a:extLst>
            </p:cNvPr>
            <p:cNvSpPr>
              <a:spLocks noChangeArrowheads="1"/>
            </p:cNvSpPr>
            <p:nvPr/>
          </p:nvSpPr>
          <p:spPr bwMode="auto">
            <a:xfrm>
              <a:off x="528" y="872"/>
              <a:ext cx="5040" cy="2832"/>
            </a:xfrm>
            <a:prstGeom prst="horizontalScroll">
              <a:avLst>
                <a:gd name="adj" fmla="val 12500"/>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37895" name="Text Box 7">
              <a:extLst>
                <a:ext uri="{FF2B5EF4-FFF2-40B4-BE49-F238E27FC236}">
                  <a16:creationId xmlns:a16="http://schemas.microsoft.com/office/drawing/2014/main" id="{7BDD60F5-ADBC-4138-8652-B76A3B491F14}"/>
                </a:ext>
              </a:extLst>
            </p:cNvPr>
            <p:cNvSpPr txBox="1">
              <a:spLocks noChangeArrowheads="1"/>
            </p:cNvSpPr>
            <p:nvPr/>
          </p:nvSpPr>
          <p:spPr bwMode="auto">
            <a:xfrm>
              <a:off x="1008" y="1584"/>
              <a:ext cx="4416" cy="1714"/>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20000"/>
                </a:spcBef>
                <a:buFontTx/>
                <a:buChar char="•"/>
                <a:defRPr/>
              </a:pPr>
              <a:r>
                <a:rPr lang="en-US" altLang="zh-CN" b="1" dirty="0">
                  <a:solidFill>
                    <a:srgbClr val="CC0066"/>
                  </a:solidFill>
                  <a:effectLst>
                    <a:outerShdw blurRad="38100" dist="38100" dir="2700000" algn="tl">
                      <a:srgbClr val="000000"/>
                    </a:outerShdw>
                  </a:effectLst>
                  <a:latin typeface="SimHei" pitchFamily="2" charset="-122"/>
                  <a:ea typeface="SimHei" pitchFamily="2" charset="-122"/>
                </a:rPr>
                <a:t>(1)</a:t>
              </a:r>
              <a:r>
                <a:rPr lang="zh-CN" altLang="en-US" b="1" dirty="0">
                  <a:solidFill>
                    <a:srgbClr val="CC0066"/>
                  </a:solidFill>
                  <a:effectLst>
                    <a:outerShdw blurRad="38100" dist="38100" dir="2700000" algn="tl">
                      <a:srgbClr val="000000"/>
                    </a:outerShdw>
                  </a:effectLst>
                  <a:latin typeface="SimHei" pitchFamily="2" charset="-122"/>
                  <a:ea typeface="SimHei" pitchFamily="2" charset="-122"/>
                </a:rPr>
                <a:t>在相同的高温热源和相同的低温热源间工作的一切可逆热机其效率都相等，而与工作物质无关。</a:t>
              </a:r>
            </a:p>
            <a:p>
              <a:pPr>
                <a:lnSpc>
                  <a:spcPct val="140000"/>
                </a:lnSpc>
                <a:spcBef>
                  <a:spcPct val="20000"/>
                </a:spcBef>
                <a:buFontTx/>
                <a:buChar char="•"/>
                <a:defRPr/>
              </a:pPr>
              <a:r>
                <a:rPr lang="zh-CN" altLang="en-US" b="1" dirty="0">
                  <a:solidFill>
                    <a:srgbClr val="CC0066"/>
                  </a:solidFill>
                  <a:effectLst>
                    <a:outerShdw blurRad="38100" dist="38100" dir="2700000" algn="tl">
                      <a:srgbClr val="000000"/>
                    </a:outerShdw>
                  </a:effectLst>
                  <a:latin typeface="Times New Roman"/>
                  <a:ea typeface="SimHei" pitchFamily="2" charset="-122"/>
                </a:rPr>
                <a:t>   </a:t>
              </a:r>
              <a:r>
                <a:rPr lang="zh-CN" altLang="en-US" b="1" dirty="0">
                  <a:solidFill>
                    <a:srgbClr val="CC0066"/>
                  </a:solidFill>
                  <a:effectLst>
                    <a:outerShdw blurRad="38100" dist="38100" dir="2700000" algn="tl">
                      <a:srgbClr val="000000"/>
                    </a:outerShdw>
                  </a:effectLst>
                  <a:latin typeface="SimHei" pitchFamily="2" charset="-122"/>
                  <a:ea typeface="SimHei" pitchFamily="2" charset="-122"/>
                </a:rPr>
                <a:t> </a:t>
              </a:r>
              <a:r>
                <a:rPr lang="en-US" altLang="zh-CN" b="1" dirty="0">
                  <a:solidFill>
                    <a:srgbClr val="CC0066"/>
                  </a:solidFill>
                  <a:effectLst>
                    <a:outerShdw blurRad="38100" dist="38100" dir="2700000" algn="tl">
                      <a:srgbClr val="000000"/>
                    </a:outerShdw>
                  </a:effectLst>
                  <a:latin typeface="SimHei" pitchFamily="2" charset="-122"/>
                  <a:ea typeface="SimHei" pitchFamily="2" charset="-122"/>
                </a:rPr>
                <a:t>(2)</a:t>
              </a:r>
              <a:r>
                <a:rPr lang="zh-CN" altLang="en-US" b="1" dirty="0">
                  <a:solidFill>
                    <a:srgbClr val="CC0066"/>
                  </a:solidFill>
                  <a:effectLst>
                    <a:outerShdw blurRad="38100" dist="38100" dir="2700000" algn="tl">
                      <a:srgbClr val="000000"/>
                    </a:outerShdw>
                  </a:effectLst>
                  <a:latin typeface="SimHei" pitchFamily="2" charset="-122"/>
                  <a:ea typeface="SimHei" pitchFamily="2" charset="-122"/>
                </a:rPr>
                <a:t>在相同高温热源与相同低温热源间工作的一切热机中，不可逆热机的效率都不可能大于可逆热机的效率。</a:t>
              </a:r>
              <a:endParaRPr lang="zh-CN" altLang="en-US" dirty="0"/>
            </a:p>
          </p:txBody>
        </p:sp>
      </p:grpSp>
      <p:sp>
        <p:nvSpPr>
          <p:cNvPr id="8" name="Rectangle 3">
            <a:extLst>
              <a:ext uri="{FF2B5EF4-FFF2-40B4-BE49-F238E27FC236}">
                <a16:creationId xmlns:a16="http://schemas.microsoft.com/office/drawing/2014/main" id="{26D02466-3A4D-43E6-A39F-D9E145EF57AB}"/>
              </a:ext>
            </a:extLst>
          </p:cNvPr>
          <p:cNvSpPr txBox="1">
            <a:spLocks noChangeArrowheads="1"/>
          </p:cNvSpPr>
          <p:nvPr/>
        </p:nvSpPr>
        <p:spPr bwMode="auto">
          <a:xfrm>
            <a:off x="989013" y="4508500"/>
            <a:ext cx="7696200" cy="19764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lnSpc>
                <a:spcPct val="140000"/>
              </a:lnSpc>
              <a:buFontTx/>
              <a:buNone/>
              <a:defRPr/>
            </a:pPr>
            <a:r>
              <a:rPr lang="zh-CN" altLang="en-US" sz="1800" b="1" kern="0" dirty="0">
                <a:solidFill>
                  <a:srgbClr val="CC0066"/>
                </a:solidFill>
                <a:effectLst>
                  <a:outerShdw blurRad="38100" dist="38100" dir="2700000" algn="tl">
                    <a:srgbClr val="000000"/>
                  </a:outerShdw>
                </a:effectLst>
                <a:latin typeface="SimHei" pitchFamily="2" charset="-122"/>
                <a:ea typeface="SimHei" pitchFamily="2" charset="-122"/>
              </a:rPr>
              <a:t>若一可逆热机仅从某一温度的热源吸热，也仅向某一温度的热源放热，从而对外做功，那么这部可逆热机必然是由两个等温过程及两个绝热过程所组成的可逆卡诺机。所以卡诺定理中讲的热机就是卡诺热机。</a:t>
            </a:r>
            <a:endParaRPr lang="en-US" altLang="zh-CN" sz="1800" b="1" kern="0" dirty="0">
              <a:solidFill>
                <a:srgbClr val="CC0066"/>
              </a:solidFill>
              <a:effectLst>
                <a:outerShdw blurRad="38100" dist="38100" dir="2700000" algn="tl">
                  <a:srgbClr val="000000"/>
                </a:outerShdw>
              </a:effectLst>
              <a:latin typeface="SimHei" pitchFamily="2" charset="-122"/>
              <a:ea typeface="SimHei" pitchFamily="2" charset="-122"/>
            </a:endParaRPr>
          </a:p>
          <a:p>
            <a:pPr>
              <a:lnSpc>
                <a:spcPct val="140000"/>
              </a:lnSpc>
              <a:buFontTx/>
              <a:buNone/>
              <a:defRPr/>
            </a:pPr>
            <a:r>
              <a:rPr lang="zh-CN" altLang="en-US" sz="1800" b="1" kern="0" dirty="0">
                <a:solidFill>
                  <a:srgbClr val="CC0066"/>
                </a:solidFill>
                <a:effectLst>
                  <a:outerShdw blurRad="38100" dist="38100" dir="2700000" algn="tl">
                    <a:srgbClr val="000000"/>
                  </a:outerShdw>
                </a:effectLst>
                <a:latin typeface="SimHei" pitchFamily="2" charset="-122"/>
                <a:ea typeface="SimHei" pitchFamily="2" charset="-122"/>
              </a:rPr>
              <a:t>卡诺是在热质说思想指导下提出卡诺定理的，热质说中没有绝热概念。</a:t>
            </a:r>
            <a:endParaRPr lang="en-US" altLang="zh-CN" sz="1800" b="1" kern="0" dirty="0">
              <a:solidFill>
                <a:srgbClr val="CC0066"/>
              </a:solidFill>
              <a:effectLst>
                <a:outerShdw blurRad="38100" dist="38100" dir="2700000" algn="tl">
                  <a:srgbClr val="000000"/>
                </a:outerShdw>
              </a:effectLst>
              <a:latin typeface="SimHei" pitchFamily="2" charset="-122"/>
              <a:ea typeface="SimHei"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7892"/>
                                        </p:tgtEl>
                                        <p:attrNameLst>
                                          <p:attrName>style.visibility</p:attrName>
                                        </p:attrNameLst>
                                      </p:cBhvr>
                                      <p:to>
                                        <p:strVal val="visible"/>
                                      </p:to>
                                    </p:set>
                                    <p:anim calcmode="lin" valueType="num">
                                      <p:cBhvr>
                                        <p:cTn id="7" dur="500" fill="hold"/>
                                        <p:tgtEl>
                                          <p:spTgt spid="37892"/>
                                        </p:tgtEl>
                                        <p:attrNameLst>
                                          <p:attrName>ppt_w</p:attrName>
                                        </p:attrNameLst>
                                      </p:cBhvr>
                                      <p:tavLst>
                                        <p:tav tm="0">
                                          <p:val>
                                            <p:fltVal val="0"/>
                                          </p:val>
                                        </p:tav>
                                        <p:tav tm="100000">
                                          <p:val>
                                            <p:strVal val="#ppt_w"/>
                                          </p:val>
                                        </p:tav>
                                      </p:tavLst>
                                    </p:anim>
                                    <p:anim calcmode="lin" valueType="num">
                                      <p:cBhvr>
                                        <p:cTn id="8" dur="500" fill="hold"/>
                                        <p:tgtEl>
                                          <p:spTgt spid="37892"/>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7893"/>
                                        </p:tgtEl>
                                        <p:attrNameLst>
                                          <p:attrName>style.visibility</p:attrName>
                                        </p:attrNameLst>
                                      </p:cBhvr>
                                      <p:to>
                                        <p:strVal val="visible"/>
                                      </p:to>
                                    </p:set>
                                    <p:anim calcmode="lin" valueType="num">
                                      <p:cBhvr additive="base">
                                        <p:cTn id="13" dur="500" fill="hold"/>
                                        <p:tgtEl>
                                          <p:spTgt spid="37893"/>
                                        </p:tgtEl>
                                        <p:attrNameLst>
                                          <p:attrName>ppt_x</p:attrName>
                                        </p:attrNameLst>
                                      </p:cBhvr>
                                      <p:tavLst>
                                        <p:tav tm="0">
                                          <p:val>
                                            <p:strVal val="0-#ppt_w/2"/>
                                          </p:val>
                                        </p:tav>
                                        <p:tav tm="100000">
                                          <p:val>
                                            <p:strVal val="#ppt_x"/>
                                          </p:val>
                                        </p:tav>
                                      </p:tavLst>
                                    </p:anim>
                                    <p:anim calcmode="lin" valueType="num">
                                      <p:cBhvr additive="base">
                                        <p:cTn id="14" dur="500" fill="hold"/>
                                        <p:tgtEl>
                                          <p:spTgt spid="3789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p:cTn id="19"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8">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anim calcmode="lin" valueType="num">
                                      <p:cBhvr>
                                        <p:cTn id="25" dur="500" fill="hold"/>
                                        <p:tgtEl>
                                          <p:spTgt spid="8">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8">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autoUpdateAnimBg="0"/>
      <p:bldP spid="8"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descr="点式菱形">
            <a:extLst>
              <a:ext uri="{FF2B5EF4-FFF2-40B4-BE49-F238E27FC236}">
                <a16:creationId xmlns:a16="http://schemas.microsoft.com/office/drawing/2014/main" id="{48EA3BC5-B17E-4221-8199-5835F0CB4BE0}"/>
              </a:ext>
            </a:extLst>
          </p:cNvPr>
          <p:cNvSpPr>
            <a:spLocks noGrp="1" noChangeArrowheads="1"/>
          </p:cNvSpPr>
          <p:nvPr>
            <p:ph type="title"/>
          </p:nvPr>
        </p:nvSpPr>
        <p:spPr>
          <a:extLst>
            <a:ext uri="{909E8E84-426E-40DD-AFC4-6F175D3DCCD1}">
              <a14:hiddenFill xmlns:a14="http://schemas.microsoft.com/office/drawing/2010/main">
                <a:pattFill prst="dotDmnd">
                  <a:fgClr>
                    <a:srgbClr val="00FFFF"/>
                  </a:fgClr>
                  <a:bgClr>
                    <a:schemeClr val="bg1"/>
                  </a:bgClr>
                </a:pattFill>
              </a14:hiddenFill>
            </a:ext>
          </a:extLst>
        </p:spPr>
        <p:txBody>
          <a:bodyPr/>
          <a:lstStyle/>
          <a:p>
            <a:pPr eaLnBrk="1" hangingPunct="1"/>
            <a:r>
              <a:rPr lang="en-US" altLang="zh-CN" sz="3600" b="1">
                <a:solidFill>
                  <a:srgbClr val="993300"/>
                </a:solidFill>
                <a:ea typeface="楷体_GB2312" pitchFamily="49" charset="-122"/>
              </a:rPr>
              <a:t>§5.3  </a:t>
            </a:r>
            <a:r>
              <a:rPr lang="zh-CN" altLang="en-US" sz="3600" b="1">
                <a:solidFill>
                  <a:srgbClr val="993300"/>
                </a:solidFill>
                <a:ea typeface="楷体_GB2312" pitchFamily="49" charset="-122"/>
              </a:rPr>
              <a:t>熵与熵增加原理</a:t>
            </a:r>
          </a:p>
        </p:txBody>
      </p:sp>
      <p:graphicFrame>
        <p:nvGraphicFramePr>
          <p:cNvPr id="6147" name="Object 4">
            <a:extLst>
              <a:ext uri="{FF2B5EF4-FFF2-40B4-BE49-F238E27FC236}">
                <a16:creationId xmlns:a16="http://schemas.microsoft.com/office/drawing/2014/main" id="{3F8D59BC-233E-4F47-8635-0ABD3F2473F2}"/>
              </a:ext>
            </a:extLst>
          </p:cNvPr>
          <p:cNvGraphicFramePr>
            <a:graphicFrameLocks noChangeAspect="1"/>
          </p:cNvGraphicFramePr>
          <p:nvPr/>
        </p:nvGraphicFramePr>
        <p:xfrm>
          <a:off x="1476375" y="1773238"/>
          <a:ext cx="6048375" cy="915987"/>
        </p:xfrm>
        <a:graphic>
          <a:graphicData uri="http://schemas.openxmlformats.org/presentationml/2006/ole">
            <mc:AlternateContent xmlns:mc="http://schemas.openxmlformats.org/markup-compatibility/2006">
              <mc:Choice xmlns:v="urn:schemas-microsoft-com:vml" Requires="v">
                <p:oleObj spid="_x0000_s6159" name="公式" r:id="rId4" imgW="3327400" imgH="444500" progId="Equation.3">
                  <p:embed/>
                </p:oleObj>
              </mc:Choice>
              <mc:Fallback>
                <p:oleObj name="公式" r:id="rId4" imgW="3327400" imgH="4445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1773238"/>
                        <a:ext cx="6048375" cy="91598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 name="Group 23">
            <a:extLst>
              <a:ext uri="{FF2B5EF4-FFF2-40B4-BE49-F238E27FC236}">
                <a16:creationId xmlns:a16="http://schemas.microsoft.com/office/drawing/2014/main" id="{74983E71-2752-4AF4-BBC2-0982BECDF164}"/>
              </a:ext>
            </a:extLst>
          </p:cNvPr>
          <p:cNvGrpSpPr>
            <a:grpSpLocks/>
          </p:cNvGrpSpPr>
          <p:nvPr/>
        </p:nvGrpSpPr>
        <p:grpSpPr bwMode="auto">
          <a:xfrm>
            <a:off x="1143000" y="3486150"/>
            <a:ext cx="7315200" cy="1311275"/>
            <a:chOff x="720" y="1771"/>
            <a:chExt cx="4656" cy="1008"/>
          </a:xfrm>
        </p:grpSpPr>
        <p:sp>
          <p:nvSpPr>
            <p:cNvPr id="6156" name="AutoShape 20">
              <a:extLst>
                <a:ext uri="{FF2B5EF4-FFF2-40B4-BE49-F238E27FC236}">
                  <a16:creationId xmlns:a16="http://schemas.microsoft.com/office/drawing/2014/main" id="{D2820CDF-5736-41C8-9C3D-92A41D242014}"/>
                </a:ext>
              </a:extLst>
            </p:cNvPr>
            <p:cNvSpPr>
              <a:spLocks noChangeArrowheads="1"/>
            </p:cNvSpPr>
            <p:nvPr/>
          </p:nvSpPr>
          <p:spPr bwMode="auto">
            <a:xfrm>
              <a:off x="720" y="1771"/>
              <a:ext cx="4656" cy="1008"/>
            </a:xfrm>
            <a:prstGeom prst="horizontalScroll">
              <a:avLst>
                <a:gd name="adj" fmla="val 12500"/>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aphicFrame>
          <p:nvGraphicFramePr>
            <p:cNvPr id="6157" name="Object 5">
              <a:extLst>
                <a:ext uri="{FF2B5EF4-FFF2-40B4-BE49-F238E27FC236}">
                  <a16:creationId xmlns:a16="http://schemas.microsoft.com/office/drawing/2014/main" id="{3458A6B2-A098-4CDC-A755-9EDF751BED1D}"/>
                </a:ext>
              </a:extLst>
            </p:cNvPr>
            <p:cNvGraphicFramePr>
              <a:graphicFrameLocks noChangeAspect="1"/>
            </p:cNvGraphicFramePr>
            <p:nvPr/>
          </p:nvGraphicFramePr>
          <p:xfrm>
            <a:off x="1152" y="1920"/>
            <a:ext cx="1584" cy="546"/>
          </p:xfrm>
          <a:graphic>
            <a:graphicData uri="http://schemas.openxmlformats.org/presentationml/2006/ole">
              <mc:AlternateContent xmlns:mc="http://schemas.openxmlformats.org/markup-compatibility/2006">
                <mc:Choice xmlns:v="urn:schemas-microsoft-com:vml" Requires="v">
                  <p:oleObj spid="_x0000_s6160" name="公式" r:id="rId6" imgW="1129810" imgH="393529" progId="Equation.3">
                    <p:embed/>
                  </p:oleObj>
                </mc:Choice>
                <mc:Fallback>
                  <p:oleObj name="公式" r:id="rId6" imgW="1129810" imgH="393529"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2" y="1920"/>
                          <a:ext cx="1584" cy="546"/>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8" name="Text Box 19">
              <a:extLst>
                <a:ext uri="{FF2B5EF4-FFF2-40B4-BE49-F238E27FC236}">
                  <a16:creationId xmlns:a16="http://schemas.microsoft.com/office/drawing/2014/main" id="{43859F0C-741E-4012-BC61-5DA7ABCA8396}"/>
                </a:ext>
              </a:extLst>
            </p:cNvPr>
            <p:cNvSpPr txBox="1">
              <a:spLocks noChangeArrowheads="1"/>
            </p:cNvSpPr>
            <p:nvPr/>
          </p:nvSpPr>
          <p:spPr bwMode="auto">
            <a:xfrm>
              <a:off x="2736" y="2064"/>
              <a:ext cx="25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solidFill>
                    <a:srgbClr val="800000"/>
                  </a:solidFill>
                  <a:latin typeface="SimHei" panose="02010609060101010101" pitchFamily="49" charset="-122"/>
                  <a:ea typeface="SimHei" panose="02010609060101010101" pitchFamily="49" charset="-122"/>
                </a:rPr>
                <a:t>称为熵</a:t>
              </a:r>
              <a:r>
                <a:rPr lang="en-US" altLang="zh-CN" sz="2800" b="1">
                  <a:solidFill>
                    <a:srgbClr val="993300"/>
                  </a:solidFill>
                  <a:latin typeface="楷体_GB2312" pitchFamily="49" charset="-122"/>
                  <a:ea typeface="楷体_GB2312" pitchFamily="49" charset="-122"/>
                </a:rPr>
                <a:t>(entropy)</a:t>
              </a:r>
              <a:r>
                <a:rPr lang="zh-CN" altLang="en-US" sz="2400" b="1">
                  <a:solidFill>
                    <a:srgbClr val="800000"/>
                  </a:solidFill>
                  <a:latin typeface="SimHei" panose="02010609060101010101" pitchFamily="49" charset="-122"/>
                  <a:ea typeface="SimHei" panose="02010609060101010101" pitchFamily="49" charset="-122"/>
                </a:rPr>
                <a:t>的变化量 </a:t>
              </a:r>
            </a:p>
          </p:txBody>
        </p:sp>
      </p:grpSp>
      <p:sp>
        <p:nvSpPr>
          <p:cNvPr id="13" name="Rectangle 7">
            <a:extLst>
              <a:ext uri="{FF2B5EF4-FFF2-40B4-BE49-F238E27FC236}">
                <a16:creationId xmlns:a16="http://schemas.microsoft.com/office/drawing/2014/main" id="{F25D1B7E-A2A8-450A-BF62-94AE1BFBE5CA}"/>
              </a:ext>
            </a:extLst>
          </p:cNvPr>
          <p:cNvSpPr txBox="1">
            <a:spLocks noChangeArrowheads="1"/>
          </p:cNvSpPr>
          <p:nvPr/>
        </p:nvSpPr>
        <p:spPr bwMode="auto">
          <a:xfrm>
            <a:off x="1028700" y="1235075"/>
            <a:ext cx="7620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a:defRPr/>
            </a:pPr>
            <a:r>
              <a:rPr lang="en-US" altLang="zh-CN" sz="2000" b="1" kern="0" dirty="0"/>
              <a:t>(1)</a:t>
            </a:r>
            <a:r>
              <a:rPr lang="zh-CN" altLang="en-US" sz="2000" b="1" kern="0" dirty="0"/>
              <a:t>克劳修斯等式：</a:t>
            </a:r>
          </a:p>
        </p:txBody>
      </p:sp>
      <p:sp>
        <p:nvSpPr>
          <p:cNvPr id="14" name="Rectangle 7">
            <a:extLst>
              <a:ext uri="{FF2B5EF4-FFF2-40B4-BE49-F238E27FC236}">
                <a16:creationId xmlns:a16="http://schemas.microsoft.com/office/drawing/2014/main" id="{999ADD24-04EF-44D3-8F93-7F25F734995D}"/>
              </a:ext>
            </a:extLst>
          </p:cNvPr>
          <p:cNvSpPr txBox="1">
            <a:spLocks noChangeArrowheads="1"/>
          </p:cNvSpPr>
          <p:nvPr/>
        </p:nvSpPr>
        <p:spPr bwMode="auto">
          <a:xfrm>
            <a:off x="1143000" y="2862263"/>
            <a:ext cx="7620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a:defRPr/>
            </a:pPr>
            <a:r>
              <a:rPr lang="en-US" altLang="zh-CN" sz="2000" b="1" kern="0" dirty="0"/>
              <a:t>(2)</a:t>
            </a:r>
            <a:r>
              <a:rPr lang="zh-CN" altLang="en-US" sz="2000" b="1" kern="0" dirty="0"/>
              <a:t>若系统的状态经历一可逆微小变化，它与恒温热源</a:t>
            </a:r>
            <a:r>
              <a:rPr lang="en-US" altLang="zh-CN" sz="2000" b="1" kern="0" dirty="0"/>
              <a:t>T</a:t>
            </a:r>
            <a:r>
              <a:rPr lang="zh-CN" altLang="en-US" sz="2000" b="1" kern="0" dirty="0"/>
              <a:t>交换的热量为</a:t>
            </a:r>
            <a:r>
              <a:rPr lang="en-US" altLang="zh-CN" sz="2000" b="1" dirty="0">
                <a:latin typeface="SimHei" pitchFamily="2" charset="-122"/>
                <a:ea typeface="SimHei" pitchFamily="2" charset="-122"/>
              </a:rPr>
              <a:t>   </a:t>
            </a:r>
            <a:r>
              <a:rPr lang="zh-CN" altLang="en-US" sz="2000" b="1" i="1" dirty="0">
                <a:latin typeface="SimHei" pitchFamily="2" charset="-122"/>
                <a:ea typeface="SimHei" pitchFamily="2" charset="-122"/>
              </a:rPr>
              <a:t>，</a:t>
            </a:r>
            <a:r>
              <a:rPr lang="zh-CN" altLang="en-US" sz="2000" b="1" dirty="0">
                <a:latin typeface="+mn-ea"/>
                <a:ea typeface="+mn-ea"/>
              </a:rPr>
              <a:t>则该系统的熵改变了                    ，这是热力学对熵的定义。熵变的计算公式为</a:t>
            </a:r>
            <a:endParaRPr lang="zh-CN" altLang="en-US" sz="2000" b="1" kern="0" dirty="0">
              <a:latin typeface="+mn-ea"/>
              <a:ea typeface="+mn-ea"/>
            </a:endParaRPr>
          </a:p>
        </p:txBody>
      </p:sp>
      <p:graphicFrame>
        <p:nvGraphicFramePr>
          <p:cNvPr id="6151" name="Object 9">
            <a:extLst>
              <a:ext uri="{FF2B5EF4-FFF2-40B4-BE49-F238E27FC236}">
                <a16:creationId xmlns:a16="http://schemas.microsoft.com/office/drawing/2014/main" id="{8B13C832-C912-4732-B3EE-889842688847}"/>
              </a:ext>
            </a:extLst>
          </p:cNvPr>
          <p:cNvGraphicFramePr>
            <a:graphicFrameLocks noChangeAspect="1"/>
          </p:cNvGraphicFramePr>
          <p:nvPr/>
        </p:nvGraphicFramePr>
        <p:xfrm>
          <a:off x="4344988" y="2984500"/>
          <a:ext cx="2906712" cy="501650"/>
        </p:xfrm>
        <a:graphic>
          <a:graphicData uri="http://schemas.openxmlformats.org/presentationml/2006/ole">
            <mc:AlternateContent xmlns:mc="http://schemas.openxmlformats.org/markup-compatibility/2006">
              <mc:Choice xmlns:v="urn:schemas-microsoft-com:vml" Requires="v">
                <p:oleObj spid="_x0000_s6161" name="公式" r:id="rId8" imgW="1168400" imgH="241300" progId="Equation.3">
                  <p:embed/>
                </p:oleObj>
              </mc:Choice>
              <mc:Fallback>
                <p:oleObj name="公式" r:id="rId8" imgW="1168400" imgH="2413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44988" y="2984500"/>
                        <a:ext cx="2906712" cy="50165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7">
            <a:extLst>
              <a:ext uri="{FF2B5EF4-FFF2-40B4-BE49-F238E27FC236}">
                <a16:creationId xmlns:a16="http://schemas.microsoft.com/office/drawing/2014/main" id="{5E605EEC-349D-454E-B15A-52AE5DF3D22F}"/>
              </a:ext>
            </a:extLst>
          </p:cNvPr>
          <p:cNvSpPr txBox="1">
            <a:spLocks noChangeArrowheads="1"/>
          </p:cNvSpPr>
          <p:nvPr/>
        </p:nvSpPr>
        <p:spPr bwMode="auto">
          <a:xfrm>
            <a:off x="1141413" y="5302250"/>
            <a:ext cx="7620000" cy="1366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defRPr/>
            </a:pPr>
            <a:r>
              <a:rPr lang="en-US" altLang="zh-CN" sz="2000" b="1" dirty="0">
                <a:latin typeface="SimHei" pitchFamily="2" charset="-122"/>
                <a:ea typeface="SimHei" pitchFamily="2" charset="-122"/>
              </a:rPr>
              <a:t>(3)</a:t>
            </a:r>
            <a:r>
              <a:rPr lang="zh-CN" altLang="en-US" sz="2000" b="1" dirty="0">
                <a:latin typeface="SimHei" pitchFamily="2" charset="-122"/>
                <a:ea typeface="SimHei" pitchFamily="2" charset="-122"/>
              </a:rPr>
              <a:t>熵是态函数，状态确定了熵也就确定了。若系统做功时仅改变体积（它没有电磁功或表面张力功等），且质量是不变的，则通常以两种方式来表示态函数熵，即熵是</a:t>
            </a:r>
            <a:r>
              <a:rPr lang="en-US" altLang="zh-CN" sz="2000" b="1" dirty="0">
                <a:latin typeface="SimHei" pitchFamily="2" charset="-122"/>
                <a:ea typeface="SimHei" pitchFamily="2" charset="-122"/>
              </a:rPr>
              <a:t>T</a:t>
            </a:r>
            <a:r>
              <a:rPr lang="zh-CN" altLang="en-US" sz="2000" b="1" dirty="0">
                <a:latin typeface="SimHei" pitchFamily="2" charset="-122"/>
                <a:ea typeface="SimHei" pitchFamily="2" charset="-122"/>
              </a:rPr>
              <a:t>、</a:t>
            </a:r>
            <a:r>
              <a:rPr lang="en-US" altLang="zh-CN" sz="2000" b="1" dirty="0">
                <a:latin typeface="SimHei" pitchFamily="2" charset="-122"/>
                <a:ea typeface="SimHei" pitchFamily="2" charset="-122"/>
              </a:rPr>
              <a:t>V</a:t>
            </a:r>
            <a:r>
              <a:rPr lang="zh-CN" altLang="en-US" sz="2000" b="1" dirty="0">
                <a:latin typeface="SimHei" pitchFamily="2" charset="-122"/>
                <a:ea typeface="SimHei" pitchFamily="2" charset="-122"/>
              </a:rPr>
              <a:t>的函数或熵是</a:t>
            </a:r>
            <a:r>
              <a:rPr lang="en-US" altLang="zh-CN" sz="2000" b="1" dirty="0">
                <a:latin typeface="SimHei" pitchFamily="2" charset="-122"/>
                <a:ea typeface="SimHei" pitchFamily="2" charset="-122"/>
              </a:rPr>
              <a:t>T</a:t>
            </a:r>
            <a:r>
              <a:rPr lang="zh-CN" altLang="en-US" sz="2000" b="1" dirty="0">
                <a:latin typeface="SimHei" pitchFamily="2" charset="-122"/>
                <a:ea typeface="SimHei" pitchFamily="2" charset="-122"/>
              </a:rPr>
              <a:t>、</a:t>
            </a:r>
            <a:r>
              <a:rPr lang="en-US" altLang="zh-CN" sz="2000" b="1" dirty="0">
                <a:latin typeface="SimHei" pitchFamily="2" charset="-122"/>
                <a:ea typeface="SimHei" pitchFamily="2" charset="-122"/>
              </a:rPr>
              <a:t>P</a:t>
            </a:r>
            <a:r>
              <a:rPr lang="zh-CN" altLang="en-US" sz="2000" b="1" dirty="0">
                <a:latin typeface="SimHei" pitchFamily="2" charset="-122"/>
                <a:ea typeface="SimHei" pitchFamily="2" charset="-122"/>
              </a:rPr>
              <a:t>的函数     </a:t>
            </a:r>
            <a:r>
              <a:rPr lang="en-US" altLang="zh-CN" sz="2000" b="1" dirty="0">
                <a:latin typeface="SimHei" pitchFamily="2" charset="-122"/>
                <a:ea typeface="SimHei" pitchFamily="2" charset="-122"/>
              </a:rPr>
              <a:t>S=S(T,V)</a:t>
            </a:r>
            <a:r>
              <a:rPr lang="zh-CN" altLang="en-US" sz="2000" b="1" dirty="0">
                <a:latin typeface="SimHei" pitchFamily="2" charset="-122"/>
                <a:ea typeface="SimHei" pitchFamily="2" charset="-122"/>
              </a:rPr>
              <a:t>或</a:t>
            </a:r>
            <a:r>
              <a:rPr lang="en-US" altLang="zh-CN" sz="2000" b="1" dirty="0">
                <a:latin typeface="SimHei" pitchFamily="2" charset="-122"/>
                <a:ea typeface="SimHei" pitchFamily="2" charset="-122"/>
              </a:rPr>
              <a:t> S=S(T,P)</a:t>
            </a:r>
            <a:endParaRPr lang="zh-CN" altLang="en-US" sz="2000" b="1" kern="0" dirty="0"/>
          </a:p>
        </p:txBody>
      </p:sp>
      <p:sp>
        <p:nvSpPr>
          <p:cNvPr id="12" name="Rectangle 7">
            <a:extLst>
              <a:ext uri="{FF2B5EF4-FFF2-40B4-BE49-F238E27FC236}">
                <a16:creationId xmlns:a16="http://schemas.microsoft.com/office/drawing/2014/main" id="{12A44BB6-1DF1-405E-999E-8C5A788876C0}"/>
              </a:ext>
            </a:extLst>
          </p:cNvPr>
          <p:cNvSpPr txBox="1">
            <a:spLocks noChangeArrowheads="1"/>
          </p:cNvSpPr>
          <p:nvPr/>
        </p:nvSpPr>
        <p:spPr bwMode="auto">
          <a:xfrm>
            <a:off x="1258888" y="4724400"/>
            <a:ext cx="762158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a:defRPr/>
            </a:pPr>
            <a:r>
              <a:rPr lang="zh-CN" altLang="en-US" sz="1800" b="1" kern="0" dirty="0"/>
              <a:t>可逆时：先确定       的数学表达式，比如等温，等压，等体，绝热，多方过程。一般</a:t>
            </a:r>
            <a:r>
              <a:rPr lang="en-US" altLang="zh-CN" sz="1800" b="1" kern="0" dirty="0"/>
              <a:t>P-V</a:t>
            </a:r>
            <a:r>
              <a:rPr lang="zh-CN" altLang="en-US" sz="1800" b="1" kern="0" dirty="0"/>
              <a:t>图上的实线都表示可逆的，可以直接带入公式求。</a:t>
            </a:r>
          </a:p>
        </p:txBody>
      </p:sp>
      <p:graphicFrame>
        <p:nvGraphicFramePr>
          <p:cNvPr id="6154" name="对象 1">
            <a:extLst>
              <a:ext uri="{FF2B5EF4-FFF2-40B4-BE49-F238E27FC236}">
                <a16:creationId xmlns:a16="http://schemas.microsoft.com/office/drawing/2014/main" id="{2782BAA4-F598-43DC-8749-836F75BAFE54}"/>
              </a:ext>
            </a:extLst>
          </p:cNvPr>
          <p:cNvGraphicFramePr>
            <a:graphicFrameLocks noChangeAspect="1"/>
          </p:cNvGraphicFramePr>
          <p:nvPr/>
        </p:nvGraphicFramePr>
        <p:xfrm>
          <a:off x="1476375" y="3071813"/>
          <a:ext cx="358775" cy="317500"/>
        </p:xfrm>
        <a:graphic>
          <a:graphicData uri="http://schemas.openxmlformats.org/presentationml/2006/ole">
            <mc:AlternateContent xmlns:mc="http://schemas.openxmlformats.org/markup-compatibility/2006">
              <mc:Choice xmlns:v="urn:schemas-microsoft-com:vml" Requires="v">
                <p:oleObj spid="_x0000_s6162" name="公式" r:id="rId10" imgW="215713" imgH="190335" progId="Equation.3">
                  <p:embed/>
                </p:oleObj>
              </mc:Choice>
              <mc:Fallback>
                <p:oleObj name="公式" r:id="rId10" imgW="215713" imgH="190335" progId="Equation.3">
                  <p:embed/>
                  <p:pic>
                    <p:nvPicPr>
                      <p:cNvPr id="0" name="对象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76375" y="3071813"/>
                        <a:ext cx="3587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55" name="对象 2">
            <a:extLst>
              <a:ext uri="{FF2B5EF4-FFF2-40B4-BE49-F238E27FC236}">
                <a16:creationId xmlns:a16="http://schemas.microsoft.com/office/drawing/2014/main" id="{E7410748-FDFD-46E5-86C8-3F28DB716993}"/>
              </a:ext>
            </a:extLst>
          </p:cNvPr>
          <p:cNvGraphicFramePr>
            <a:graphicFrameLocks noChangeAspect="1"/>
          </p:cNvGraphicFramePr>
          <p:nvPr/>
        </p:nvGraphicFramePr>
        <p:xfrm>
          <a:off x="2987675" y="4724400"/>
          <a:ext cx="358775" cy="317500"/>
        </p:xfrm>
        <a:graphic>
          <a:graphicData uri="http://schemas.openxmlformats.org/presentationml/2006/ole">
            <mc:AlternateContent xmlns:mc="http://schemas.openxmlformats.org/markup-compatibility/2006">
              <mc:Choice xmlns:v="urn:schemas-microsoft-com:vml" Requires="v">
                <p:oleObj spid="_x0000_s6163" name="公式" r:id="rId12" imgW="215713" imgH="190335" progId="Equation.3">
                  <p:embed/>
                </p:oleObj>
              </mc:Choice>
              <mc:Fallback>
                <p:oleObj name="公式" r:id="rId12" imgW="215713" imgH="190335" progId="Equation.3">
                  <p:embed/>
                  <p:pic>
                    <p:nvPicPr>
                      <p:cNvPr id="0" name="对象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87675" y="4724400"/>
                        <a:ext cx="3587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500" fill="hold"/>
                                        <p:tgtEl>
                                          <p:spTgt spid="14"/>
                                        </p:tgtEl>
                                        <p:attrNameLst>
                                          <p:attrName>ppt_w</p:attrName>
                                        </p:attrNameLst>
                                      </p:cBhvr>
                                      <p:tavLst>
                                        <p:tav tm="0">
                                          <p:val>
                                            <p:fltVal val="0"/>
                                          </p:val>
                                        </p:tav>
                                        <p:tav tm="100000">
                                          <p:val>
                                            <p:strVal val="#ppt_w"/>
                                          </p:val>
                                        </p:tav>
                                      </p:tavLst>
                                    </p:anim>
                                    <p:anim calcmode="lin" valueType="num">
                                      <p:cBhvr>
                                        <p:cTn id="26" dur="500" fill="hold"/>
                                        <p:tgtEl>
                                          <p:spTgt spid="14"/>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13" grpId="0" autoUpdateAnimBg="0"/>
      <p:bldP spid="14" grpId="0" autoUpdateAnimBg="0"/>
      <p:bldP spid="11" grpId="0" autoUpdateAnimBg="0"/>
      <p:bldP spid="12"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8">
            <a:extLst>
              <a:ext uri="{FF2B5EF4-FFF2-40B4-BE49-F238E27FC236}">
                <a16:creationId xmlns:a16="http://schemas.microsoft.com/office/drawing/2014/main" id="{6C5FAD84-E9EF-4AA9-86FC-F4345FD197BE}"/>
              </a:ext>
            </a:extLst>
          </p:cNvPr>
          <p:cNvSpPr txBox="1">
            <a:spLocks noChangeArrowheads="1"/>
          </p:cNvSpPr>
          <p:nvPr/>
        </p:nvSpPr>
        <p:spPr bwMode="auto">
          <a:xfrm>
            <a:off x="1187450" y="260350"/>
            <a:ext cx="75438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b="1">
                <a:latin typeface="SimHei" panose="02010609060101010101" pitchFamily="49" charset="-122"/>
                <a:ea typeface="SimHei" panose="02010609060101010101" pitchFamily="49" charset="-122"/>
              </a:rPr>
              <a:t>（</a:t>
            </a:r>
            <a:r>
              <a:rPr lang="en-US" altLang="zh-CN" sz="2000" b="1">
                <a:latin typeface="SimHei" panose="02010609060101010101" pitchFamily="49" charset="-122"/>
                <a:ea typeface="SimHei" panose="02010609060101010101" pitchFamily="49" charset="-122"/>
              </a:rPr>
              <a:t>4</a:t>
            </a:r>
            <a:r>
              <a:rPr lang="zh-CN" altLang="en-US" sz="2000" b="1">
                <a:latin typeface="SimHei" panose="02010609060101010101" pitchFamily="49" charset="-122"/>
                <a:ea typeface="SimHei" panose="02010609060101010101" pitchFamily="49" charset="-122"/>
              </a:rPr>
              <a:t>）热力学只能对熵作上述的定义，并由此计算熵的变化，它无法说明熵的微观意义，这是热力学这种宏观描述方法的局限性所决定的。</a:t>
            </a:r>
          </a:p>
        </p:txBody>
      </p:sp>
      <p:sp>
        <p:nvSpPr>
          <p:cNvPr id="5" name="Rectangle 2">
            <a:extLst>
              <a:ext uri="{FF2B5EF4-FFF2-40B4-BE49-F238E27FC236}">
                <a16:creationId xmlns:a16="http://schemas.microsoft.com/office/drawing/2014/main" id="{F492DACD-EAC5-4EA5-9501-702C8E933E1D}"/>
              </a:ext>
            </a:extLst>
          </p:cNvPr>
          <p:cNvSpPr>
            <a:spLocks noGrp="1" noChangeArrowheads="1"/>
          </p:cNvSpPr>
          <p:nvPr>
            <p:ph type="title"/>
          </p:nvPr>
        </p:nvSpPr>
        <p:spPr>
          <a:xfrm>
            <a:off x="1116013" y="1268413"/>
            <a:ext cx="7772400" cy="533400"/>
          </a:xfrm>
        </p:spPr>
        <p:txBody>
          <a:bodyPr/>
          <a:lstStyle/>
          <a:p>
            <a:pPr algn="l" eaLnBrk="1" hangingPunct="1"/>
            <a:r>
              <a:rPr lang="en-US" altLang="zh-CN" sz="2400" b="1">
                <a:solidFill>
                  <a:srgbClr val="CC3300"/>
                </a:solidFill>
                <a:latin typeface="宋体" panose="02010600030101010101" pitchFamily="2" charset="-122"/>
              </a:rPr>
              <a:t> </a:t>
            </a:r>
            <a:r>
              <a:rPr lang="en-US" altLang="zh-CN" sz="2400" b="1">
                <a:solidFill>
                  <a:srgbClr val="800000"/>
                </a:solidFill>
                <a:latin typeface="SimHei" panose="02010609060101010101" pitchFamily="49" charset="-122"/>
                <a:ea typeface="SimHei" panose="02010609060101010101" pitchFamily="49" charset="-122"/>
              </a:rPr>
              <a:t>(5)</a:t>
            </a:r>
            <a:r>
              <a:rPr lang="zh-CN" altLang="en-US" sz="2400" b="1">
                <a:solidFill>
                  <a:srgbClr val="800000"/>
                </a:solidFill>
                <a:latin typeface="SimHei" panose="02010609060101010101" pitchFamily="49" charset="-122"/>
                <a:ea typeface="SimHei" panose="02010609060101010101" pitchFamily="49" charset="-122"/>
              </a:rPr>
              <a:t>以熵来表示热容</a:t>
            </a:r>
          </a:p>
        </p:txBody>
      </p:sp>
      <p:graphicFrame>
        <p:nvGraphicFramePr>
          <p:cNvPr id="6" name="对象 5">
            <a:extLst>
              <a:ext uri="{FF2B5EF4-FFF2-40B4-BE49-F238E27FC236}">
                <a16:creationId xmlns:a16="http://schemas.microsoft.com/office/drawing/2014/main" id="{62AF14FF-2E4A-4E9F-B27A-C92E7130D070}"/>
              </a:ext>
            </a:extLst>
          </p:cNvPr>
          <p:cNvGraphicFramePr>
            <a:graphicFrameLocks noChangeAspect="1"/>
          </p:cNvGraphicFramePr>
          <p:nvPr/>
        </p:nvGraphicFramePr>
        <p:xfrm>
          <a:off x="1447800" y="1773238"/>
          <a:ext cx="3505200" cy="846137"/>
        </p:xfrm>
        <a:graphic>
          <a:graphicData uri="http://schemas.openxmlformats.org/presentationml/2006/ole">
            <mc:AlternateContent xmlns:mc="http://schemas.openxmlformats.org/markup-compatibility/2006">
              <mc:Choice xmlns:v="urn:schemas-microsoft-com:vml" Requires="v">
                <p:oleObj spid="_x0000_s7181" name="公式" r:id="rId4" imgW="1524000" imgH="444500" progId="Equation.3">
                  <p:embed/>
                </p:oleObj>
              </mc:Choice>
              <mc:Fallback>
                <p:oleObj name="公式" r:id="rId4" imgW="1524000" imgH="444500" progId="Equation.3">
                  <p:embed/>
                  <p:pic>
                    <p:nvPicPr>
                      <p:cNvPr id="0"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1773238"/>
                        <a:ext cx="3505200" cy="846137"/>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a:extLst>
              <a:ext uri="{FF2B5EF4-FFF2-40B4-BE49-F238E27FC236}">
                <a16:creationId xmlns:a16="http://schemas.microsoft.com/office/drawing/2014/main" id="{E988144E-91A3-47B7-96B1-939E08711F3E}"/>
              </a:ext>
            </a:extLst>
          </p:cNvPr>
          <p:cNvGraphicFramePr>
            <a:graphicFrameLocks noChangeAspect="1"/>
          </p:cNvGraphicFramePr>
          <p:nvPr/>
        </p:nvGraphicFramePr>
        <p:xfrm>
          <a:off x="5105400" y="1700213"/>
          <a:ext cx="3124200" cy="904875"/>
        </p:xfrm>
        <a:graphic>
          <a:graphicData uri="http://schemas.openxmlformats.org/presentationml/2006/ole">
            <mc:AlternateContent xmlns:mc="http://schemas.openxmlformats.org/markup-compatibility/2006">
              <mc:Choice xmlns:v="urn:schemas-microsoft-com:vml" Requires="v">
                <p:oleObj spid="_x0000_s7182" name="公式" r:id="rId6" imgW="1511300" imgH="457200" progId="Equation.3">
                  <p:embed/>
                </p:oleObj>
              </mc:Choice>
              <mc:Fallback>
                <p:oleObj name="公式" r:id="rId6" imgW="1511300" imgH="457200" progId="Equation.3">
                  <p:embed/>
                  <p:pic>
                    <p:nvPicPr>
                      <p:cNvPr id="0" name="对象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0" y="1700213"/>
                        <a:ext cx="3124200" cy="90487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a:extLst>
              <a:ext uri="{FF2B5EF4-FFF2-40B4-BE49-F238E27FC236}">
                <a16:creationId xmlns:a16="http://schemas.microsoft.com/office/drawing/2014/main" id="{AD4CF12E-DF1E-45FF-AC83-163302EB6EE3}"/>
              </a:ext>
            </a:extLst>
          </p:cNvPr>
          <p:cNvGraphicFramePr>
            <a:graphicFrameLocks noChangeAspect="1"/>
          </p:cNvGraphicFramePr>
          <p:nvPr/>
        </p:nvGraphicFramePr>
        <p:xfrm>
          <a:off x="1403350" y="2708275"/>
          <a:ext cx="3124200" cy="890588"/>
        </p:xfrm>
        <a:graphic>
          <a:graphicData uri="http://schemas.openxmlformats.org/presentationml/2006/ole">
            <mc:AlternateContent xmlns:mc="http://schemas.openxmlformats.org/markup-compatibility/2006">
              <mc:Choice xmlns:v="urn:schemas-microsoft-com:vml" Requires="v">
                <p:oleObj spid="_x0000_s7183" name="公式" r:id="rId8" imgW="1459866" imgH="444307" progId="Equation.3">
                  <p:embed/>
                </p:oleObj>
              </mc:Choice>
              <mc:Fallback>
                <p:oleObj name="公式" r:id="rId8" imgW="1459866" imgH="444307" progId="Equation.3">
                  <p:embed/>
                  <p:pic>
                    <p:nvPicPr>
                      <p:cNvPr id="0" name="对象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03350" y="2708275"/>
                        <a:ext cx="3124200" cy="89058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 Box 11">
            <a:extLst>
              <a:ext uri="{FF2B5EF4-FFF2-40B4-BE49-F238E27FC236}">
                <a16:creationId xmlns:a16="http://schemas.microsoft.com/office/drawing/2014/main" id="{A4DB9FFC-9C4C-47E3-AAEF-21906854CFB9}"/>
              </a:ext>
            </a:extLst>
          </p:cNvPr>
          <p:cNvSpPr txBox="1">
            <a:spLocks noChangeArrowheads="1"/>
          </p:cNvSpPr>
          <p:nvPr/>
        </p:nvSpPr>
        <p:spPr bwMode="auto">
          <a:xfrm>
            <a:off x="4841875" y="2708275"/>
            <a:ext cx="3889375" cy="97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50000"/>
              </a:spcBef>
              <a:buFontTx/>
              <a:buNone/>
            </a:pPr>
            <a:r>
              <a:rPr lang="zh-CN" altLang="en-US" sz="2400" b="1">
                <a:latin typeface="SimHei" panose="02010609060101010101" pitchFamily="49" charset="-122"/>
                <a:ea typeface="SimHei" panose="02010609060101010101" pitchFamily="49" charset="-122"/>
              </a:rPr>
              <a:t>下标 </a:t>
            </a:r>
            <a:r>
              <a:rPr lang="zh-CN" altLang="en-US" sz="2400" b="1">
                <a:ea typeface="SimHei" panose="02010609060101010101" pitchFamily="49" charset="-122"/>
              </a:rPr>
              <a:t>“</a:t>
            </a:r>
            <a:r>
              <a:rPr lang="zh-CN" altLang="en-US" sz="2400" b="1">
                <a:latin typeface="SimHei" panose="02010609060101010101" pitchFamily="49" charset="-122"/>
                <a:ea typeface="SimHei" panose="02010609060101010101" pitchFamily="49" charset="-122"/>
              </a:rPr>
              <a:t> </a:t>
            </a:r>
            <a:r>
              <a:rPr lang="en-US" altLang="zh-CN" sz="2400" b="1" i="1">
                <a:latin typeface="SimHei" panose="02010609060101010101" pitchFamily="49" charset="-122"/>
                <a:ea typeface="SimHei" panose="02010609060101010101" pitchFamily="49" charset="-122"/>
              </a:rPr>
              <a:t>L </a:t>
            </a:r>
            <a:r>
              <a:rPr lang="en-US" altLang="zh-CN" sz="2400" b="1" i="1">
                <a:ea typeface="SimHei" panose="02010609060101010101" pitchFamily="49" charset="-122"/>
              </a:rPr>
              <a:t>”</a:t>
            </a:r>
            <a:r>
              <a:rPr lang="en-US" altLang="zh-CN" sz="2400" b="1" i="1">
                <a:latin typeface="SimHei" panose="02010609060101010101" pitchFamily="49" charset="-122"/>
                <a:ea typeface="SimHei" panose="02010609060101010101" pitchFamily="49" charset="-122"/>
              </a:rPr>
              <a:t> </a:t>
            </a:r>
            <a:r>
              <a:rPr lang="zh-CN" altLang="en-US" sz="2400" b="1">
                <a:latin typeface="SimHei" panose="02010609060101010101" pitchFamily="49" charset="-122"/>
                <a:ea typeface="SimHei" panose="02010609060101010101" pitchFamily="49" charset="-122"/>
              </a:rPr>
              <a:t>表示沿某一可逆路径变化</a:t>
            </a:r>
            <a:r>
              <a:rPr lang="zh-CN" altLang="en-US" sz="2800" b="1">
                <a:latin typeface="SimHei" panose="02010609060101010101" pitchFamily="49" charset="-122"/>
                <a:ea typeface="SimHei" panose="02010609060101010101" pitchFamily="49" charset="-122"/>
              </a:rPr>
              <a:t>。</a:t>
            </a:r>
          </a:p>
        </p:txBody>
      </p:sp>
      <p:sp>
        <p:nvSpPr>
          <p:cNvPr id="7176" name="矩形 9">
            <a:extLst>
              <a:ext uri="{FF2B5EF4-FFF2-40B4-BE49-F238E27FC236}">
                <a16:creationId xmlns:a16="http://schemas.microsoft.com/office/drawing/2014/main" id="{BB811924-0F9B-4D94-93CB-B62E032B4783}"/>
              </a:ext>
            </a:extLst>
          </p:cNvPr>
          <p:cNvSpPr>
            <a:spLocks noChangeArrowheads="1"/>
          </p:cNvSpPr>
          <p:nvPr/>
        </p:nvSpPr>
        <p:spPr bwMode="auto">
          <a:xfrm>
            <a:off x="1320800" y="3644900"/>
            <a:ext cx="4673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solidFill>
                  <a:srgbClr val="800000"/>
                </a:solidFill>
                <a:latin typeface="SimHei" panose="02010609060101010101" pitchFamily="49" charset="-122"/>
                <a:ea typeface="SimHei" panose="02010609060101010101" pitchFamily="49" charset="-122"/>
              </a:rPr>
              <a:t>(6)</a:t>
            </a:r>
            <a:r>
              <a:rPr lang="zh-CN" altLang="en-US" sz="2400" b="1">
                <a:solidFill>
                  <a:srgbClr val="800000"/>
                </a:solidFill>
                <a:latin typeface="SimHei" panose="02010609060101010101" pitchFamily="49" charset="-122"/>
                <a:ea typeface="SimHei" panose="02010609060101010101" pitchFamily="49" charset="-122"/>
              </a:rPr>
              <a:t>不可逆过程熵变的计算过程：</a:t>
            </a:r>
            <a:endParaRPr lang="zh-CN" altLang="en-US" sz="2400"/>
          </a:p>
        </p:txBody>
      </p:sp>
      <p:sp>
        <p:nvSpPr>
          <p:cNvPr id="11" name="Rectangle 3" descr="大棋盘">
            <a:extLst>
              <a:ext uri="{FF2B5EF4-FFF2-40B4-BE49-F238E27FC236}">
                <a16:creationId xmlns:a16="http://schemas.microsoft.com/office/drawing/2014/main" id="{92CC8EB2-34FE-42EA-AC5B-B7F2045DCF8B}"/>
              </a:ext>
            </a:extLst>
          </p:cNvPr>
          <p:cNvSpPr txBox="1">
            <a:spLocks noChangeArrowheads="1"/>
          </p:cNvSpPr>
          <p:nvPr/>
        </p:nvSpPr>
        <p:spPr bwMode="auto">
          <a:xfrm>
            <a:off x="900113" y="4106863"/>
            <a:ext cx="7466012" cy="977900"/>
          </a:xfrm>
          <a:prstGeom prst="rect">
            <a:avLst/>
          </a:prstGeom>
          <a:noFill/>
          <a:ln>
            <a:noFill/>
          </a:ln>
          <a:effectLst/>
          <a:extLst>
            <a:ext uri="{909E8E84-426E-40DD-AFC4-6F175D3DCCD1}">
              <a14:hiddenFill xmlns:a14="http://schemas.microsoft.com/office/drawing/2010/main">
                <a:pattFill prst="lgCheck">
                  <a:fgClr>
                    <a:srgbClr val="CCFFFF"/>
                  </a:fgClr>
                  <a:bgClr>
                    <a:schemeClr val="bg1"/>
                  </a:bgClr>
                </a:patt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lnSpc>
                <a:spcPct val="140000"/>
              </a:lnSpc>
              <a:buFontTx/>
              <a:buNone/>
              <a:defRPr/>
            </a:pPr>
            <a:r>
              <a:rPr lang="zh-CN" altLang="en-US" sz="2400" b="1" kern="0" dirty="0">
                <a:latin typeface="SimHei" pitchFamily="2" charset="-122"/>
                <a:ea typeface="SimHei" pitchFamily="2" charset="-122"/>
              </a:rPr>
              <a:t>   </a:t>
            </a:r>
            <a:r>
              <a:rPr lang="en-US" altLang="zh-CN" sz="2000" b="1" kern="0" dirty="0">
                <a:latin typeface="+mn-ea"/>
              </a:rPr>
              <a:t>(1)</a:t>
            </a:r>
            <a:r>
              <a:rPr lang="zh-CN" altLang="en-US" sz="2000" b="1" kern="0" dirty="0">
                <a:latin typeface="+mn-ea"/>
              </a:rPr>
              <a:t>设计一个连接相同初、末态的任一可逆过程，然后用下式计算熵变 </a:t>
            </a:r>
          </a:p>
        </p:txBody>
      </p:sp>
      <p:graphicFrame>
        <p:nvGraphicFramePr>
          <p:cNvPr id="12" name="对象 11">
            <a:extLst>
              <a:ext uri="{FF2B5EF4-FFF2-40B4-BE49-F238E27FC236}">
                <a16:creationId xmlns:a16="http://schemas.microsoft.com/office/drawing/2014/main" id="{A184574C-AB4F-4E1A-B8FC-AEA59F40072E}"/>
              </a:ext>
            </a:extLst>
          </p:cNvPr>
          <p:cNvGraphicFramePr>
            <a:graphicFrameLocks noChangeAspect="1"/>
          </p:cNvGraphicFramePr>
          <p:nvPr/>
        </p:nvGraphicFramePr>
        <p:xfrm>
          <a:off x="2700338" y="4838700"/>
          <a:ext cx="2559050" cy="492125"/>
        </p:xfrm>
        <a:graphic>
          <a:graphicData uri="http://schemas.openxmlformats.org/presentationml/2006/ole">
            <mc:AlternateContent xmlns:mc="http://schemas.openxmlformats.org/markup-compatibility/2006">
              <mc:Choice xmlns:v="urn:schemas-microsoft-com:vml" Requires="v">
                <p:oleObj spid="_x0000_s7184" name="公式" r:id="rId10" imgW="990600" imgH="228600" progId="Equation.3">
                  <p:embed/>
                </p:oleObj>
              </mc:Choice>
              <mc:Fallback>
                <p:oleObj name="公式" r:id="rId10" imgW="990600" imgH="228600" progId="Equation.3">
                  <p:embed/>
                  <p:pic>
                    <p:nvPicPr>
                      <p:cNvPr id="0" name="对象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0338" y="4838700"/>
                        <a:ext cx="2559050" cy="4921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2">
            <a:extLst>
              <a:ext uri="{FF2B5EF4-FFF2-40B4-BE49-F238E27FC236}">
                <a16:creationId xmlns:a16="http://schemas.microsoft.com/office/drawing/2014/main" id="{A00830B7-47A0-44F3-AA49-7F8788DF8FAA}"/>
              </a:ext>
            </a:extLst>
          </p:cNvPr>
          <p:cNvGraphicFramePr>
            <a:graphicFrameLocks noChangeAspect="1"/>
          </p:cNvGraphicFramePr>
          <p:nvPr/>
        </p:nvGraphicFramePr>
        <p:xfrm>
          <a:off x="5527675" y="4651375"/>
          <a:ext cx="2519363" cy="868363"/>
        </p:xfrm>
        <a:graphic>
          <a:graphicData uri="http://schemas.openxmlformats.org/presentationml/2006/ole">
            <mc:AlternateContent xmlns:mc="http://schemas.openxmlformats.org/markup-compatibility/2006">
              <mc:Choice xmlns:v="urn:schemas-microsoft-com:vml" Requires="v">
                <p:oleObj spid="_x0000_s7185" name="公式" r:id="rId12" imgW="1180588" imgH="406224" progId="Equation.3">
                  <p:embed/>
                </p:oleObj>
              </mc:Choice>
              <mc:Fallback>
                <p:oleObj name="公式" r:id="rId12" imgW="1180588" imgH="406224" progId="Equation.3">
                  <p:embed/>
                  <p:pic>
                    <p:nvPicPr>
                      <p:cNvPr id="0" name="对象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27675" y="4651375"/>
                        <a:ext cx="2519363" cy="868363"/>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0" name="矩形 13">
            <a:extLst>
              <a:ext uri="{FF2B5EF4-FFF2-40B4-BE49-F238E27FC236}">
                <a16:creationId xmlns:a16="http://schemas.microsoft.com/office/drawing/2014/main" id="{EA88FA85-0133-4590-94B7-92A95555A956}"/>
              </a:ext>
            </a:extLst>
          </p:cNvPr>
          <p:cNvSpPr>
            <a:spLocks noChangeArrowheads="1"/>
          </p:cNvSpPr>
          <p:nvPr/>
        </p:nvSpPr>
        <p:spPr bwMode="auto">
          <a:xfrm>
            <a:off x="1422400" y="5732463"/>
            <a:ext cx="70373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latin typeface="SimHei" panose="02010609060101010101" pitchFamily="49" charset="-122"/>
                <a:ea typeface="SimHei" panose="02010609060101010101" pitchFamily="49" charset="-122"/>
              </a:rPr>
              <a:t> </a:t>
            </a:r>
            <a:r>
              <a:rPr lang="zh-CN" altLang="en-US" sz="2400" b="1">
                <a:latin typeface="SimHei" panose="02010609060101010101" pitchFamily="49" charset="-122"/>
                <a:ea typeface="SimHei" panose="02010609060101010101" pitchFamily="49" charset="-122"/>
                <a:hlinkClick r:id="rId14" action="ppaction://hlinkpres?slideindex=1&amp;slidetitle="/>
              </a:rPr>
              <a:t>例：自由膨胀过程中熵变的计算</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Lef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ox(in)">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ox(in)">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ox(in)">
                                      <p:cBhvr>
                                        <p:cTn id="32" dur="5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11">
                                            <p:txEl>
                                              <p:pRg st="0" end="0"/>
                                            </p:txEl>
                                          </p:spTgt>
                                        </p:tgtEl>
                                        <p:attrNameLst>
                                          <p:attrName>style.visibility</p:attrName>
                                        </p:attrNameLst>
                                      </p:cBhvr>
                                      <p:to>
                                        <p:strVal val="visible"/>
                                      </p:to>
                                    </p:set>
                                    <p:animEffect transition="in" filter="barn(outVertical)">
                                      <p:cBhvr>
                                        <p:cTn id="37" dur="500"/>
                                        <p:tgtEl>
                                          <p:spTgt spid="11">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checkerboard(across)">
                                      <p:cBhvr>
                                        <p:cTn id="42" dur="500"/>
                                        <p:tgtEl>
                                          <p:spTgt spid="1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ox(in)">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utoUpdateAnimBg="0"/>
      <p:bldP spid="9" grpId="0"/>
      <p:bldP spid="11"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3">
            <a:extLst>
              <a:ext uri="{FF2B5EF4-FFF2-40B4-BE49-F238E27FC236}">
                <a16:creationId xmlns:a16="http://schemas.microsoft.com/office/drawing/2014/main" id="{A73901EB-C153-4718-9218-0347A3822BDD}"/>
              </a:ext>
            </a:extLst>
          </p:cNvPr>
          <p:cNvSpPr>
            <a:spLocks noChangeArrowheads="1"/>
          </p:cNvSpPr>
          <p:nvPr/>
        </p:nvSpPr>
        <p:spPr bwMode="auto">
          <a:xfrm>
            <a:off x="1476375" y="404813"/>
            <a:ext cx="691197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Tx/>
              <a:buNone/>
            </a:pPr>
            <a:r>
              <a:rPr lang="zh-CN" altLang="en-US" sz="2400" b="1">
                <a:solidFill>
                  <a:srgbClr val="CC3300"/>
                </a:solidFill>
                <a:latin typeface="SimHei" panose="02010609060101010101" pitchFamily="49" charset="-122"/>
                <a:ea typeface="SimHei" panose="02010609060101010101" pitchFamily="49" charset="-122"/>
                <a:hlinkClick r:id="rId3" action="ppaction://hlinkpres?slideindex=1&amp;slidetitle="/>
              </a:rPr>
              <a:t>例：</a:t>
            </a:r>
            <a:r>
              <a:rPr lang="zh-CN" altLang="en-US" sz="2400" b="1">
                <a:solidFill>
                  <a:srgbClr val="993300"/>
                </a:solidFill>
                <a:ea typeface="SimHei" panose="02010609060101010101" pitchFamily="49" charset="-122"/>
                <a:hlinkClick r:id="rId3" action="ppaction://hlinkpres?slideindex=1&amp;slidetitle="/>
              </a:rPr>
              <a:t>两</a:t>
            </a:r>
            <a:r>
              <a:rPr lang="zh-CN" altLang="en-US" sz="2400" b="1">
                <a:solidFill>
                  <a:srgbClr val="993300"/>
                </a:solidFill>
                <a:latin typeface="SimHei" panose="02010609060101010101" pitchFamily="49" charset="-122"/>
                <a:ea typeface="SimHei" panose="02010609060101010101" pitchFamily="49" charset="-122"/>
                <a:hlinkClick r:id="rId3" action="ppaction://hlinkpres?slideindex=1&amp;slidetitle="/>
              </a:rPr>
              <a:t>孤立物体热接触达热平衡熵变的计算</a:t>
            </a:r>
            <a:endParaRPr lang="zh-CN" altLang="en-US" sz="2400" b="1">
              <a:solidFill>
                <a:srgbClr val="993300"/>
              </a:solidFill>
              <a:latin typeface="SimHei" panose="02010609060101010101" pitchFamily="49" charset="-122"/>
              <a:ea typeface="SimHei" panose="02010609060101010101" pitchFamily="49" charset="-122"/>
            </a:endParaRPr>
          </a:p>
        </p:txBody>
      </p:sp>
      <p:sp>
        <p:nvSpPr>
          <p:cNvPr id="8195" name="矩形 4">
            <a:extLst>
              <a:ext uri="{FF2B5EF4-FFF2-40B4-BE49-F238E27FC236}">
                <a16:creationId xmlns:a16="http://schemas.microsoft.com/office/drawing/2014/main" id="{9875B026-31C6-405D-BE17-B51A1B1B2FA5}"/>
              </a:ext>
            </a:extLst>
          </p:cNvPr>
          <p:cNvSpPr>
            <a:spLocks noChangeArrowheads="1"/>
          </p:cNvSpPr>
          <p:nvPr/>
        </p:nvSpPr>
        <p:spPr bwMode="auto">
          <a:xfrm>
            <a:off x="1476375" y="927100"/>
            <a:ext cx="63357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a:solidFill>
                  <a:srgbClr val="993366"/>
                </a:solidFill>
                <a:latin typeface="SimHei" panose="02010609060101010101" pitchFamily="49" charset="-122"/>
                <a:ea typeface="SimHei" panose="02010609060101010101" pitchFamily="49" charset="-122"/>
                <a:hlinkClick r:id="rId4" action="ppaction://hlinkpres?slideindex=1&amp;slidetitle="/>
              </a:rPr>
              <a:t>例：电阻器通电过程中熵变的计算</a:t>
            </a:r>
            <a:endParaRPr lang="zh-CN" altLang="en-US" sz="2400" b="1">
              <a:latin typeface="SimHei" panose="02010609060101010101" pitchFamily="49" charset="-122"/>
              <a:ea typeface="SimHei" panose="02010609060101010101" pitchFamily="49" charset="-122"/>
            </a:endParaRPr>
          </a:p>
        </p:txBody>
      </p:sp>
      <p:sp>
        <p:nvSpPr>
          <p:cNvPr id="6" name="Text Box 6">
            <a:extLst>
              <a:ext uri="{FF2B5EF4-FFF2-40B4-BE49-F238E27FC236}">
                <a16:creationId xmlns:a16="http://schemas.microsoft.com/office/drawing/2014/main" id="{54A0EC40-8B16-4DEC-86FE-4FEB37C6B1E6}"/>
              </a:ext>
            </a:extLst>
          </p:cNvPr>
          <p:cNvSpPr txBox="1">
            <a:spLocks noChangeArrowheads="1"/>
          </p:cNvSpPr>
          <p:nvPr/>
        </p:nvSpPr>
        <p:spPr bwMode="auto">
          <a:xfrm>
            <a:off x="1062038" y="1484313"/>
            <a:ext cx="7162800" cy="1042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buFontTx/>
              <a:buNone/>
            </a:pPr>
            <a:r>
              <a:rPr lang="en-US" altLang="zh-CN" sz="2800" b="1">
                <a:latin typeface="SimHei" panose="02010609060101010101" pitchFamily="49" charset="-122"/>
                <a:ea typeface="SimHei" panose="02010609060101010101" pitchFamily="49" charset="-122"/>
              </a:rPr>
              <a:t> </a:t>
            </a:r>
            <a:r>
              <a:rPr lang="en-US" altLang="zh-CN" sz="2400" b="1">
                <a:latin typeface="SimHei" panose="02010609060101010101" pitchFamily="49" charset="-122"/>
                <a:ea typeface="SimHei" panose="02010609060101010101" pitchFamily="49" charset="-122"/>
              </a:rPr>
              <a:t>(2)</a:t>
            </a:r>
            <a:r>
              <a:rPr lang="en-US" altLang="zh-CN" sz="2400" b="1">
                <a:latin typeface="Arial" panose="020B0604020202020204" pitchFamily="34" charset="0"/>
                <a:ea typeface="SimHei" panose="02010609060101010101" pitchFamily="49" charset="-122"/>
              </a:rPr>
              <a:t> </a:t>
            </a:r>
            <a:r>
              <a:rPr lang="en-US" altLang="zh-CN" sz="2400" b="1">
                <a:latin typeface="SimHei" panose="02010609060101010101" pitchFamily="49" charset="-122"/>
                <a:ea typeface="SimHei" panose="02010609060101010101" pitchFamily="49" charset="-122"/>
              </a:rPr>
              <a:t> </a:t>
            </a:r>
            <a:r>
              <a:rPr lang="zh-CN" altLang="en-US" sz="2400" b="1">
                <a:latin typeface="SimHei" panose="02010609060101010101" pitchFamily="49" charset="-122"/>
                <a:ea typeface="SimHei" panose="02010609060101010101" pitchFamily="49" charset="-122"/>
              </a:rPr>
              <a:t>先计算出熵作为状态参量的函数形式，再以初、末两状态参量代入计算熵的改变。</a:t>
            </a:r>
            <a:endParaRPr lang="zh-CN" altLang="en-US" sz="2000"/>
          </a:p>
        </p:txBody>
      </p:sp>
      <p:sp>
        <p:nvSpPr>
          <p:cNvPr id="8197" name="矩形 6">
            <a:extLst>
              <a:ext uri="{FF2B5EF4-FFF2-40B4-BE49-F238E27FC236}">
                <a16:creationId xmlns:a16="http://schemas.microsoft.com/office/drawing/2014/main" id="{00A334B2-E413-4002-97E3-2BCDBBF95149}"/>
              </a:ext>
            </a:extLst>
          </p:cNvPr>
          <p:cNvSpPr>
            <a:spLocks noChangeArrowheads="1"/>
          </p:cNvSpPr>
          <p:nvPr/>
        </p:nvSpPr>
        <p:spPr bwMode="auto">
          <a:xfrm>
            <a:off x="1304925" y="2565400"/>
            <a:ext cx="2506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solidFill>
                  <a:srgbClr val="800000"/>
                </a:solidFill>
                <a:latin typeface="SimHei" panose="02010609060101010101" pitchFamily="49" charset="-122"/>
                <a:ea typeface="SimHei" panose="02010609060101010101" pitchFamily="49" charset="-122"/>
              </a:rPr>
              <a:t>(7)</a:t>
            </a:r>
            <a:r>
              <a:rPr lang="zh-CN" altLang="en-US" sz="2400" b="1">
                <a:solidFill>
                  <a:srgbClr val="800000"/>
                </a:solidFill>
                <a:latin typeface="SimHei" panose="02010609060101010101" pitchFamily="49" charset="-122"/>
                <a:ea typeface="SimHei" panose="02010609060101010101" pitchFamily="49" charset="-122"/>
              </a:rPr>
              <a:t>理想气体的熵</a:t>
            </a:r>
            <a:endParaRPr lang="zh-CN" altLang="en-US" sz="2400"/>
          </a:p>
        </p:txBody>
      </p:sp>
      <p:grpSp>
        <p:nvGrpSpPr>
          <p:cNvPr id="8" name="Group 12">
            <a:extLst>
              <a:ext uri="{FF2B5EF4-FFF2-40B4-BE49-F238E27FC236}">
                <a16:creationId xmlns:a16="http://schemas.microsoft.com/office/drawing/2014/main" id="{EF293562-6833-4E21-948F-FE435157C9DF}"/>
              </a:ext>
            </a:extLst>
          </p:cNvPr>
          <p:cNvGrpSpPr>
            <a:grpSpLocks/>
          </p:cNvGrpSpPr>
          <p:nvPr/>
        </p:nvGrpSpPr>
        <p:grpSpPr bwMode="auto">
          <a:xfrm>
            <a:off x="1487488" y="2852738"/>
            <a:ext cx="5892800" cy="1800225"/>
            <a:chOff x="1008" y="480"/>
            <a:chExt cx="3984" cy="1728"/>
          </a:xfrm>
        </p:grpSpPr>
        <p:sp>
          <p:nvSpPr>
            <p:cNvPr id="8200" name="AutoShape 8">
              <a:extLst>
                <a:ext uri="{FF2B5EF4-FFF2-40B4-BE49-F238E27FC236}">
                  <a16:creationId xmlns:a16="http://schemas.microsoft.com/office/drawing/2014/main" id="{FC7AFDB8-0283-41CA-892A-05E6D50B579B}"/>
                </a:ext>
              </a:extLst>
            </p:cNvPr>
            <p:cNvSpPr>
              <a:spLocks noChangeArrowheads="1"/>
            </p:cNvSpPr>
            <p:nvPr/>
          </p:nvSpPr>
          <p:spPr bwMode="auto">
            <a:xfrm>
              <a:off x="1008" y="480"/>
              <a:ext cx="3984" cy="1728"/>
            </a:xfrm>
            <a:prstGeom prst="horizontalScroll">
              <a:avLst>
                <a:gd name="adj" fmla="val 12500"/>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aphicFrame>
          <p:nvGraphicFramePr>
            <p:cNvPr id="8201" name="Object 4">
              <a:extLst>
                <a:ext uri="{FF2B5EF4-FFF2-40B4-BE49-F238E27FC236}">
                  <a16:creationId xmlns:a16="http://schemas.microsoft.com/office/drawing/2014/main" id="{16F2569A-8058-42B8-BE7A-126864670365}"/>
                </a:ext>
              </a:extLst>
            </p:cNvPr>
            <p:cNvGraphicFramePr>
              <a:graphicFrameLocks noChangeAspect="1"/>
            </p:cNvGraphicFramePr>
            <p:nvPr/>
          </p:nvGraphicFramePr>
          <p:xfrm>
            <a:off x="1361" y="1335"/>
            <a:ext cx="3135" cy="642"/>
          </p:xfrm>
          <a:graphic>
            <a:graphicData uri="http://schemas.openxmlformats.org/presentationml/2006/ole">
              <mc:AlternateContent xmlns:mc="http://schemas.openxmlformats.org/markup-compatibility/2006">
                <mc:Choice xmlns:v="urn:schemas-microsoft-com:vml" Requires="v">
                  <p:oleObj spid="_x0000_s8203" name="公式" r:id="rId5" imgW="2159000" imgH="444500" progId="Equation.3">
                    <p:embed/>
                  </p:oleObj>
                </mc:Choice>
                <mc:Fallback>
                  <p:oleObj name="公式" r:id="rId5" imgW="2159000" imgH="4445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1" y="1335"/>
                          <a:ext cx="3135" cy="64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2" name="Object 5">
              <a:extLst>
                <a:ext uri="{FF2B5EF4-FFF2-40B4-BE49-F238E27FC236}">
                  <a16:creationId xmlns:a16="http://schemas.microsoft.com/office/drawing/2014/main" id="{34D6E96A-E866-4B06-8179-48CBB419E531}"/>
                </a:ext>
              </a:extLst>
            </p:cNvPr>
            <p:cNvGraphicFramePr>
              <a:graphicFrameLocks noChangeAspect="1"/>
            </p:cNvGraphicFramePr>
            <p:nvPr/>
          </p:nvGraphicFramePr>
          <p:xfrm>
            <a:off x="1291" y="759"/>
            <a:ext cx="3274" cy="623"/>
          </p:xfrm>
          <a:graphic>
            <a:graphicData uri="http://schemas.openxmlformats.org/presentationml/2006/ole">
              <mc:AlternateContent xmlns:mc="http://schemas.openxmlformats.org/markup-compatibility/2006">
                <mc:Choice xmlns:v="urn:schemas-microsoft-com:vml" Requires="v">
                  <p:oleObj spid="_x0000_s8204" name="公式" r:id="rId7" imgW="2120900" imgH="444500" progId="Equation.3">
                    <p:embed/>
                  </p:oleObj>
                </mc:Choice>
                <mc:Fallback>
                  <p:oleObj name="公式" r:id="rId7" imgW="2120900" imgH="4445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1" y="759"/>
                          <a:ext cx="3274" cy="6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8199" name="矩形 13">
            <a:extLst>
              <a:ext uri="{FF2B5EF4-FFF2-40B4-BE49-F238E27FC236}">
                <a16:creationId xmlns:a16="http://schemas.microsoft.com/office/drawing/2014/main" id="{258E7D48-A35C-4686-AE22-636C13E0692F}"/>
              </a:ext>
            </a:extLst>
          </p:cNvPr>
          <p:cNvSpPr>
            <a:spLocks noChangeArrowheads="1"/>
          </p:cNvSpPr>
          <p:nvPr/>
        </p:nvSpPr>
        <p:spPr bwMode="auto">
          <a:xfrm>
            <a:off x="1476375" y="4724400"/>
            <a:ext cx="7237413"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800000"/>
                </a:solidFill>
                <a:latin typeface="SimHei" panose="02010609060101010101" pitchFamily="49" charset="-122"/>
                <a:ea typeface="SimHei" panose="02010609060101010101" pitchFamily="49" charset="-122"/>
              </a:rPr>
              <a:t>(8)</a:t>
            </a:r>
            <a:r>
              <a:rPr lang="zh-CN" altLang="en-US" sz="2000" b="1">
                <a:solidFill>
                  <a:srgbClr val="800000"/>
                </a:solidFill>
                <a:latin typeface="SimHei" panose="02010609060101010101" pitchFamily="49" charset="-122"/>
                <a:ea typeface="SimHei" panose="02010609060101010101" pitchFamily="49" charset="-122"/>
              </a:rPr>
              <a:t>温</a:t>
            </a:r>
            <a:r>
              <a:rPr lang="en-US" altLang="zh-CN" sz="2000" b="1">
                <a:solidFill>
                  <a:srgbClr val="800000"/>
                </a:solidFill>
                <a:latin typeface="SimHei" panose="02010609060101010101" pitchFamily="49" charset="-122"/>
                <a:ea typeface="SimHei" panose="02010609060101010101" pitchFamily="49" charset="-122"/>
              </a:rPr>
              <a:t>-</a:t>
            </a:r>
            <a:r>
              <a:rPr lang="zh-CN" altLang="en-US" sz="2000" b="1">
                <a:solidFill>
                  <a:srgbClr val="800000"/>
                </a:solidFill>
                <a:latin typeface="SimHei" panose="02010609060101010101" pitchFamily="49" charset="-122"/>
                <a:ea typeface="SimHei" panose="02010609060101010101" pitchFamily="49" charset="-122"/>
              </a:rPr>
              <a:t>熵图：</a:t>
            </a:r>
            <a:r>
              <a:rPr lang="zh-CN" altLang="en-US" sz="2000">
                <a:latin typeface="SimHei" panose="02010609060101010101" pitchFamily="49" charset="-122"/>
                <a:ea typeface="SimHei" panose="02010609060101010101" pitchFamily="49" charset="-122"/>
              </a:rPr>
              <a:t>以</a:t>
            </a:r>
            <a:r>
              <a:rPr lang="zh-CN" altLang="en-US" sz="2000" i="1">
                <a:latin typeface="SimHei" panose="02010609060101010101" pitchFamily="49" charset="-122"/>
                <a:ea typeface="SimHei" panose="02010609060101010101" pitchFamily="49" charset="-122"/>
              </a:rPr>
              <a:t>温度</a:t>
            </a:r>
            <a:r>
              <a:rPr lang="zh-CN" altLang="en-US" sz="2000">
                <a:latin typeface="SimHei" panose="02010609060101010101" pitchFamily="49" charset="-122"/>
                <a:ea typeface="SimHei" panose="02010609060101010101" pitchFamily="49" charset="-122"/>
              </a:rPr>
              <a:t>为纵坐标，</a:t>
            </a:r>
            <a:r>
              <a:rPr lang="zh-CN" altLang="en-US" sz="2000" i="1">
                <a:latin typeface="SimHei" panose="02010609060101010101" pitchFamily="49" charset="-122"/>
                <a:ea typeface="SimHei" panose="02010609060101010101" pitchFamily="49" charset="-122"/>
              </a:rPr>
              <a:t>熵</a:t>
            </a:r>
            <a:r>
              <a:rPr lang="zh-CN" altLang="en-US" sz="2000">
                <a:latin typeface="SimHei" panose="02010609060101010101" pitchFamily="49" charset="-122"/>
                <a:ea typeface="SimHei" panose="02010609060101010101" pitchFamily="49" charset="-122"/>
              </a:rPr>
              <a:t>为</a:t>
            </a:r>
            <a:r>
              <a:rPr lang="zh-CN" altLang="en-US" sz="2000" i="1">
                <a:latin typeface="SimHei" panose="02010609060101010101" pitchFamily="49" charset="-122"/>
                <a:ea typeface="SimHei" panose="02010609060101010101" pitchFamily="49" charset="-122"/>
              </a:rPr>
              <a:t>横坐标</a:t>
            </a:r>
            <a:r>
              <a:rPr lang="zh-CN" altLang="en-US" sz="2000">
                <a:latin typeface="SimHei" panose="02010609060101010101" pitchFamily="49" charset="-122"/>
                <a:ea typeface="SimHei" panose="02010609060101010101" pitchFamily="49" charset="-122"/>
              </a:rPr>
              <a:t>的状态图</a:t>
            </a:r>
            <a:endParaRPr lang="en-US" altLang="zh-CN" sz="2000">
              <a:latin typeface="SimHei" panose="02010609060101010101" pitchFamily="49" charset="-122"/>
              <a:ea typeface="SimHei" panose="02010609060101010101" pitchFamily="49" charset="-122"/>
            </a:endParaRPr>
          </a:p>
          <a:p>
            <a:pPr eaLnBrk="1" hangingPunct="1">
              <a:spcBef>
                <a:spcPct val="0"/>
              </a:spcBef>
              <a:buFontTx/>
              <a:buNone/>
            </a:pPr>
            <a:r>
              <a:rPr lang="zh-CN" altLang="en-US" sz="2000">
                <a:latin typeface="SimHei" panose="02010609060101010101" pitchFamily="49" charset="-122"/>
                <a:ea typeface="SimHei" panose="02010609060101010101" pitchFamily="49" charset="-122"/>
              </a:rPr>
              <a:t>称为温</a:t>
            </a:r>
            <a:r>
              <a:rPr lang="en-US" altLang="zh-CN" sz="2000">
                <a:latin typeface="SimHei" panose="02010609060101010101" pitchFamily="49" charset="-122"/>
                <a:ea typeface="SimHei" panose="02010609060101010101" pitchFamily="49" charset="-122"/>
              </a:rPr>
              <a:t>-</a:t>
            </a:r>
            <a:r>
              <a:rPr lang="zh-CN" altLang="en-US" sz="2000">
                <a:latin typeface="SimHei" panose="02010609060101010101" pitchFamily="49" charset="-122"/>
                <a:ea typeface="SimHei" panose="02010609060101010101" pitchFamily="49" charset="-122"/>
              </a:rPr>
              <a:t>熵图。温</a:t>
            </a:r>
            <a:r>
              <a:rPr lang="en-US" altLang="zh-CN" sz="2000">
                <a:latin typeface="SimHei" panose="02010609060101010101" pitchFamily="49" charset="-122"/>
                <a:ea typeface="SimHei" panose="02010609060101010101" pitchFamily="49" charset="-122"/>
              </a:rPr>
              <a:t>-</a:t>
            </a:r>
            <a:r>
              <a:rPr lang="zh-CN" altLang="en-US" sz="2000">
                <a:latin typeface="SimHei" panose="02010609060101010101" pitchFamily="49" charset="-122"/>
                <a:ea typeface="SimHei" panose="02010609060101010101" pitchFamily="49" charset="-122"/>
              </a:rPr>
              <a:t>熵图中曲线下的面积就是系统在该</a:t>
            </a:r>
            <a:endParaRPr lang="en-US" altLang="zh-CN" sz="2000">
              <a:latin typeface="SimHei" panose="02010609060101010101" pitchFamily="49" charset="-122"/>
              <a:ea typeface="SimHei" panose="02010609060101010101" pitchFamily="49" charset="-122"/>
            </a:endParaRPr>
          </a:p>
          <a:p>
            <a:pPr eaLnBrk="1" hangingPunct="1">
              <a:spcBef>
                <a:spcPct val="0"/>
              </a:spcBef>
              <a:buFontTx/>
              <a:buNone/>
            </a:pPr>
            <a:r>
              <a:rPr lang="zh-CN" altLang="en-US" sz="2000">
                <a:latin typeface="SimHei" panose="02010609060101010101" pitchFamily="49" charset="-122"/>
                <a:ea typeface="SimHei" panose="02010609060101010101" pitchFamily="49" charset="-122"/>
              </a:rPr>
              <a:t>过程中吸收或者释放的热量。</a:t>
            </a:r>
            <a:endParaRPr lang="en-US" altLang="zh-CN" sz="2000">
              <a:latin typeface="SimHei" panose="02010609060101010101" pitchFamily="49" charset="-122"/>
              <a:ea typeface="SimHei" panose="02010609060101010101" pitchFamily="49" charset="-122"/>
            </a:endParaRPr>
          </a:p>
          <a:p>
            <a:pPr eaLnBrk="1" hangingPunct="1">
              <a:spcBef>
                <a:spcPct val="0"/>
              </a:spcBef>
              <a:buFontTx/>
              <a:buNone/>
            </a:pPr>
            <a:r>
              <a:rPr lang="zh-CN" altLang="en-US" sz="2000">
                <a:latin typeface="SimHei" panose="02010609060101010101" pitchFamily="49" charset="-122"/>
                <a:ea typeface="SimHei" panose="02010609060101010101" pitchFamily="49" charset="-122"/>
              </a:rPr>
              <a:t>求：热机的效率；循环效率及它对外所做的功；会查看温</a:t>
            </a:r>
            <a:r>
              <a:rPr lang="en-US" altLang="zh-CN" sz="2000">
                <a:latin typeface="SimHei" panose="02010609060101010101" pitchFamily="49" charset="-122"/>
                <a:ea typeface="SimHei" panose="02010609060101010101" pitchFamily="49" charset="-122"/>
              </a:rPr>
              <a:t>-</a:t>
            </a:r>
            <a:r>
              <a:rPr lang="zh-CN" altLang="en-US" sz="2000">
                <a:latin typeface="SimHei" panose="02010609060101010101" pitchFamily="49" charset="-122"/>
                <a:ea typeface="SimHei" panose="02010609060101010101" pitchFamily="49" charset="-122"/>
              </a:rPr>
              <a:t>熵图</a:t>
            </a:r>
            <a:endParaRPr lang="en-US" altLang="zh-CN" sz="2000">
              <a:latin typeface="SimHei" panose="02010609060101010101" pitchFamily="49" charset="-122"/>
              <a:ea typeface="SimHei" panose="02010609060101010101" pitchFamily="49" charset="-122"/>
            </a:endParaRPr>
          </a:p>
          <a:p>
            <a:pPr eaLnBrk="1" hangingPunct="1">
              <a:spcBef>
                <a:spcPct val="0"/>
              </a:spcBef>
              <a:buFontTx/>
              <a:buNone/>
            </a:pPr>
            <a:r>
              <a:rPr lang="zh-CN" altLang="en-US" sz="2000">
                <a:latin typeface="SimHei" panose="02010609060101010101" pitchFamily="49" charset="-122"/>
                <a:ea typeface="SimHei" panose="02010609060101010101" pitchFamily="49" charset="-122"/>
              </a:rPr>
              <a:t>（节流：等焓线）</a:t>
            </a:r>
            <a:endParaRPr lang="en-US" altLang="zh-CN"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7">
            <a:extLst>
              <a:ext uri="{FF2B5EF4-FFF2-40B4-BE49-F238E27FC236}">
                <a16:creationId xmlns:a16="http://schemas.microsoft.com/office/drawing/2014/main" id="{D24D2B54-2199-4760-B0BB-AEF602C106C5}"/>
              </a:ext>
            </a:extLst>
          </p:cNvPr>
          <p:cNvSpPr txBox="1">
            <a:spLocks noChangeArrowheads="1"/>
          </p:cNvSpPr>
          <p:nvPr/>
        </p:nvSpPr>
        <p:spPr bwMode="auto">
          <a:xfrm>
            <a:off x="1042988" y="404813"/>
            <a:ext cx="6505575" cy="4619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400" b="1">
                <a:solidFill>
                  <a:srgbClr val="993300"/>
                </a:solidFill>
                <a:latin typeface="SimHei" panose="02010609060101010101" pitchFamily="49" charset="-122"/>
                <a:ea typeface="SimHei" panose="02010609060101010101" pitchFamily="49" charset="-122"/>
              </a:rPr>
              <a:t>（</a:t>
            </a:r>
            <a:r>
              <a:rPr lang="en-US" altLang="zh-CN" sz="2400" b="1">
                <a:solidFill>
                  <a:srgbClr val="993300"/>
                </a:solidFill>
                <a:latin typeface="SimHei" panose="02010609060101010101" pitchFamily="49" charset="-122"/>
                <a:ea typeface="SimHei" panose="02010609060101010101" pitchFamily="49" charset="-122"/>
              </a:rPr>
              <a:t>9</a:t>
            </a:r>
            <a:r>
              <a:rPr lang="zh-CN" altLang="en-US" sz="2400" b="1">
                <a:solidFill>
                  <a:srgbClr val="993300"/>
                </a:solidFill>
                <a:latin typeface="SimHei" panose="02010609060101010101" pitchFamily="49" charset="-122"/>
                <a:ea typeface="SimHei" panose="02010609060101010101" pitchFamily="49" charset="-122"/>
              </a:rPr>
              <a:t>）克劳修斯等式与不等式合在一起可写为</a:t>
            </a:r>
            <a:endParaRPr lang="zh-CN" altLang="en-US" sz="2400">
              <a:solidFill>
                <a:srgbClr val="993300"/>
              </a:solidFill>
            </a:endParaRPr>
          </a:p>
        </p:txBody>
      </p:sp>
      <p:graphicFrame>
        <p:nvGraphicFramePr>
          <p:cNvPr id="9219" name="Object 8">
            <a:extLst>
              <a:ext uri="{FF2B5EF4-FFF2-40B4-BE49-F238E27FC236}">
                <a16:creationId xmlns:a16="http://schemas.microsoft.com/office/drawing/2014/main" id="{1BE6F98B-B447-4695-B3A5-3D5C2C934A09}"/>
              </a:ext>
            </a:extLst>
          </p:cNvPr>
          <p:cNvGraphicFramePr>
            <a:graphicFrameLocks noChangeAspect="1"/>
          </p:cNvGraphicFramePr>
          <p:nvPr/>
        </p:nvGraphicFramePr>
        <p:xfrm>
          <a:off x="1331913" y="981075"/>
          <a:ext cx="6443662" cy="581025"/>
        </p:xfrm>
        <a:graphic>
          <a:graphicData uri="http://schemas.openxmlformats.org/presentationml/2006/ole">
            <mc:AlternateContent xmlns:mc="http://schemas.openxmlformats.org/markup-compatibility/2006">
              <mc:Choice xmlns:v="urn:schemas-microsoft-com:vml" Requires="v">
                <p:oleObj spid="_x0000_s9227" name="公式" r:id="rId3" imgW="2616200" imgH="342900" progId="Equation.3">
                  <p:embed/>
                </p:oleObj>
              </mc:Choice>
              <mc:Fallback>
                <p:oleObj name="公式" r:id="rId3" imgW="2616200" imgH="3429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981075"/>
                        <a:ext cx="6443662" cy="58102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0" name="矩形 5">
            <a:extLst>
              <a:ext uri="{FF2B5EF4-FFF2-40B4-BE49-F238E27FC236}">
                <a16:creationId xmlns:a16="http://schemas.microsoft.com/office/drawing/2014/main" id="{1E8981E7-411A-498B-98BB-B9C10C5E8B4C}"/>
              </a:ext>
            </a:extLst>
          </p:cNvPr>
          <p:cNvSpPr>
            <a:spLocks noChangeArrowheads="1"/>
          </p:cNvSpPr>
          <p:nvPr/>
        </p:nvSpPr>
        <p:spPr bwMode="auto">
          <a:xfrm>
            <a:off x="1187450" y="1773238"/>
            <a:ext cx="4984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solidFill>
                  <a:srgbClr val="800000"/>
                </a:solidFill>
                <a:latin typeface="SimHei" panose="02010609060101010101" pitchFamily="49" charset="-122"/>
                <a:ea typeface="SimHei" panose="02010609060101010101" pitchFamily="49" charset="-122"/>
              </a:rPr>
              <a:t>(10)</a:t>
            </a:r>
            <a:r>
              <a:rPr lang="zh-CN" altLang="en-US" sz="2400" b="1">
                <a:solidFill>
                  <a:srgbClr val="800000"/>
                </a:solidFill>
                <a:latin typeface="SimHei" panose="02010609060101010101" pitchFamily="49" charset="-122"/>
                <a:ea typeface="SimHei" panose="02010609060101010101" pitchFamily="49" charset="-122"/>
              </a:rPr>
              <a:t> 热力学第二定律的数学表达式</a:t>
            </a:r>
            <a:endParaRPr lang="zh-CN" altLang="en-US" sz="2400"/>
          </a:p>
        </p:txBody>
      </p:sp>
      <p:graphicFrame>
        <p:nvGraphicFramePr>
          <p:cNvPr id="7" name="对象 6">
            <a:extLst>
              <a:ext uri="{FF2B5EF4-FFF2-40B4-BE49-F238E27FC236}">
                <a16:creationId xmlns:a16="http://schemas.microsoft.com/office/drawing/2014/main" id="{CE0E7C94-9024-4D35-8BA8-237DD58D3E18}"/>
              </a:ext>
            </a:extLst>
          </p:cNvPr>
          <p:cNvGraphicFramePr>
            <a:graphicFrameLocks noChangeAspect="1"/>
          </p:cNvGraphicFramePr>
          <p:nvPr/>
        </p:nvGraphicFramePr>
        <p:xfrm>
          <a:off x="1476375" y="2235200"/>
          <a:ext cx="2209800" cy="839788"/>
        </p:xfrm>
        <a:graphic>
          <a:graphicData uri="http://schemas.openxmlformats.org/presentationml/2006/ole">
            <mc:AlternateContent xmlns:mc="http://schemas.openxmlformats.org/markup-compatibility/2006">
              <mc:Choice xmlns:v="urn:schemas-microsoft-com:vml" Requires="v">
                <p:oleObj spid="_x0000_s9228" name="公式" r:id="rId5" imgW="1040948" imgH="418918" progId="Equation.3">
                  <p:embed/>
                </p:oleObj>
              </mc:Choice>
              <mc:Fallback>
                <p:oleObj name="公式" r:id="rId5" imgW="1040948" imgH="418918" progId="Equation.3">
                  <p:embed/>
                  <p:pic>
                    <p:nvPicPr>
                      <p:cNvPr id="0" name="对象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2235200"/>
                        <a:ext cx="2209800" cy="83978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2" name="矩形 7">
            <a:extLst>
              <a:ext uri="{FF2B5EF4-FFF2-40B4-BE49-F238E27FC236}">
                <a16:creationId xmlns:a16="http://schemas.microsoft.com/office/drawing/2014/main" id="{AF627883-B848-415F-BEB4-A75DBE708425}"/>
              </a:ext>
            </a:extLst>
          </p:cNvPr>
          <p:cNvSpPr>
            <a:spLocks noChangeArrowheads="1"/>
          </p:cNvSpPr>
          <p:nvPr/>
        </p:nvSpPr>
        <p:spPr bwMode="auto">
          <a:xfrm>
            <a:off x="4438650" y="2349500"/>
            <a:ext cx="38989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Tx/>
              <a:buNone/>
            </a:pPr>
            <a:r>
              <a:rPr lang="en-US" altLang="zh-CN" sz="2400" b="1">
                <a:latin typeface="SimHei" panose="02010609060101010101" pitchFamily="49" charset="-122"/>
                <a:ea typeface="SimHei" panose="02010609060101010101" pitchFamily="49" charset="-122"/>
              </a:rPr>
              <a:t>(</a:t>
            </a:r>
            <a:r>
              <a:rPr lang="zh-CN" altLang="en-US" sz="2400" b="1">
                <a:latin typeface="SimHei" panose="02010609060101010101" pitchFamily="49" charset="-122"/>
                <a:ea typeface="SimHei" panose="02010609060101010101" pitchFamily="49" charset="-122"/>
              </a:rPr>
              <a:t>等号可逆，不等号不可逆</a:t>
            </a:r>
            <a:r>
              <a:rPr lang="en-US" altLang="zh-CN" sz="2400" b="1">
                <a:latin typeface="SimHei" panose="02010609060101010101" pitchFamily="49" charset="-122"/>
                <a:ea typeface="SimHei" panose="02010609060101010101" pitchFamily="49" charset="-122"/>
              </a:rPr>
              <a:t>)</a:t>
            </a:r>
          </a:p>
        </p:txBody>
      </p:sp>
      <p:sp>
        <p:nvSpPr>
          <p:cNvPr id="9223" name="矩形 8">
            <a:extLst>
              <a:ext uri="{FF2B5EF4-FFF2-40B4-BE49-F238E27FC236}">
                <a16:creationId xmlns:a16="http://schemas.microsoft.com/office/drawing/2014/main" id="{3D08B693-9CD7-4B5F-B3BF-F7767D0A47CC}"/>
              </a:ext>
            </a:extLst>
          </p:cNvPr>
          <p:cNvSpPr>
            <a:spLocks noChangeArrowheads="1"/>
          </p:cNvSpPr>
          <p:nvPr/>
        </p:nvSpPr>
        <p:spPr bwMode="auto">
          <a:xfrm>
            <a:off x="1177925" y="3357563"/>
            <a:ext cx="2819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solidFill>
                  <a:srgbClr val="800000"/>
                </a:solidFill>
                <a:latin typeface="SimHei" panose="02010609060101010101" pitchFamily="49" charset="-122"/>
                <a:ea typeface="SimHei" panose="02010609060101010101" pitchFamily="49" charset="-122"/>
              </a:rPr>
              <a:t>(11)</a:t>
            </a:r>
            <a:r>
              <a:rPr lang="zh-CN" altLang="en-US" sz="2400" b="1">
                <a:solidFill>
                  <a:srgbClr val="800000"/>
                </a:solidFill>
                <a:latin typeface="SimHei" panose="02010609060101010101" pitchFamily="49" charset="-122"/>
                <a:ea typeface="SimHei" panose="02010609060101010101" pitchFamily="49" charset="-122"/>
              </a:rPr>
              <a:t> 熵增加原理：</a:t>
            </a:r>
            <a:endParaRPr lang="zh-CN" altLang="en-US" sz="2400"/>
          </a:p>
        </p:txBody>
      </p:sp>
      <p:sp>
        <p:nvSpPr>
          <p:cNvPr id="10" name="Text Box 5">
            <a:extLst>
              <a:ext uri="{FF2B5EF4-FFF2-40B4-BE49-F238E27FC236}">
                <a16:creationId xmlns:a16="http://schemas.microsoft.com/office/drawing/2014/main" id="{1334B4AE-E326-4570-A161-B143E9422F90}"/>
              </a:ext>
            </a:extLst>
          </p:cNvPr>
          <p:cNvSpPr txBox="1">
            <a:spLocks noChangeArrowheads="1"/>
          </p:cNvSpPr>
          <p:nvPr/>
        </p:nvSpPr>
        <p:spPr bwMode="auto">
          <a:xfrm>
            <a:off x="1331913" y="3933825"/>
            <a:ext cx="7200900" cy="130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20000"/>
              </a:spcBef>
              <a:defRPr/>
            </a:pPr>
            <a:r>
              <a:rPr lang="zh-CN" altLang="en-US" b="1" dirty="0">
                <a:solidFill>
                  <a:srgbClr val="993366"/>
                </a:solidFill>
                <a:effectLst>
                  <a:outerShdw blurRad="38100" dist="38100" dir="2700000" algn="tl">
                    <a:srgbClr val="000000"/>
                  </a:outerShdw>
                </a:effectLst>
                <a:latin typeface="SimHei" pitchFamily="2" charset="-122"/>
                <a:ea typeface="SimHei" pitchFamily="2" charset="-122"/>
              </a:rPr>
              <a:t>热力学系统从一平衡态绝热地到达另一个平衡态的过程中，它的熵永不减少。若过程是可逆的，则熵不变；若过程是不可逆的，则熵增加。</a:t>
            </a:r>
          </a:p>
        </p:txBody>
      </p:sp>
      <p:graphicFrame>
        <p:nvGraphicFramePr>
          <p:cNvPr id="11" name="对象 10">
            <a:extLst>
              <a:ext uri="{FF2B5EF4-FFF2-40B4-BE49-F238E27FC236}">
                <a16:creationId xmlns:a16="http://schemas.microsoft.com/office/drawing/2014/main" id="{50C96944-3C50-4C10-A650-686256A2223A}"/>
              </a:ext>
            </a:extLst>
          </p:cNvPr>
          <p:cNvGraphicFramePr>
            <a:graphicFrameLocks noChangeAspect="1"/>
          </p:cNvGraphicFramePr>
          <p:nvPr/>
        </p:nvGraphicFramePr>
        <p:xfrm>
          <a:off x="1547813" y="5516563"/>
          <a:ext cx="1752600" cy="533400"/>
        </p:xfrm>
        <a:graphic>
          <a:graphicData uri="http://schemas.openxmlformats.org/presentationml/2006/ole">
            <mc:AlternateContent xmlns:mc="http://schemas.openxmlformats.org/markup-compatibility/2006">
              <mc:Choice xmlns:v="urn:schemas-microsoft-com:vml" Requires="v">
                <p:oleObj spid="_x0000_s9229" name="公式" r:id="rId7" imgW="749300" imgH="228600" progId="Equation.3">
                  <p:embed/>
                </p:oleObj>
              </mc:Choice>
              <mc:Fallback>
                <p:oleObj name="公式" r:id="rId7" imgW="749300" imgH="228600" progId="Equation.3">
                  <p:embed/>
                  <p:pic>
                    <p:nvPicPr>
                      <p:cNvPr id="0" name="对象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5516563"/>
                        <a:ext cx="1752600" cy="5334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6" name="矩形 11">
            <a:extLst>
              <a:ext uri="{FF2B5EF4-FFF2-40B4-BE49-F238E27FC236}">
                <a16:creationId xmlns:a16="http://schemas.microsoft.com/office/drawing/2014/main" id="{D68D045C-A758-413D-A4EE-5ED7E8E33F87}"/>
              </a:ext>
            </a:extLst>
          </p:cNvPr>
          <p:cNvSpPr>
            <a:spLocks noChangeArrowheads="1"/>
          </p:cNvSpPr>
          <p:nvPr/>
        </p:nvSpPr>
        <p:spPr bwMode="auto">
          <a:xfrm>
            <a:off x="3843338" y="5516563"/>
            <a:ext cx="4054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latin typeface="SimHei" panose="02010609060101010101" pitchFamily="49" charset="-122"/>
                <a:ea typeface="SimHei" panose="02010609060101010101" pitchFamily="49" charset="-122"/>
              </a:rPr>
              <a:t>(</a:t>
            </a:r>
            <a:r>
              <a:rPr lang="zh-CN" altLang="en-US" sz="2400" b="1">
                <a:latin typeface="SimHei" panose="02010609060101010101" pitchFamily="49" charset="-122"/>
                <a:ea typeface="SimHei" panose="02010609060101010101" pitchFamily="49" charset="-122"/>
              </a:rPr>
              <a:t>等号可逆，不等号不可逆</a:t>
            </a:r>
            <a:r>
              <a:rPr lang="en-US" altLang="zh-CN" sz="2400" b="1">
                <a:latin typeface="SimHei" panose="02010609060101010101" pitchFamily="49" charset="-122"/>
                <a:ea typeface="SimHei" panose="02010609060101010101" pitchFamily="49" charset="-122"/>
              </a:rPr>
              <a:t>)</a:t>
            </a:r>
            <a:r>
              <a:rPr lang="zh-CN" altLang="en-US" sz="2400" b="1">
                <a:latin typeface="SimHei" panose="02010609060101010101" pitchFamily="49" charset="-122"/>
                <a:ea typeface="SimHei" panose="02010609060101010101" pitchFamily="49" charset="-122"/>
              </a:rPr>
              <a:t> </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42"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outHorizontal)">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1">
            <a:extLst>
              <a:ext uri="{FF2B5EF4-FFF2-40B4-BE49-F238E27FC236}">
                <a16:creationId xmlns:a16="http://schemas.microsoft.com/office/drawing/2014/main" id="{DF21593A-6E1C-4C28-96A5-4A6B67507EDA}"/>
              </a:ext>
            </a:extLst>
          </p:cNvPr>
          <p:cNvSpPr txBox="1">
            <a:spLocks noChangeArrowheads="1"/>
          </p:cNvSpPr>
          <p:nvPr/>
        </p:nvSpPr>
        <p:spPr bwMode="auto">
          <a:xfrm>
            <a:off x="1116013" y="404813"/>
            <a:ext cx="7416800"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b="1" dirty="0">
                <a:solidFill>
                  <a:srgbClr val="993300"/>
                </a:solidFill>
                <a:latin typeface="SimHei" pitchFamily="2" charset="-122"/>
                <a:ea typeface="SimHei" pitchFamily="2" charset="-122"/>
              </a:rPr>
              <a:t>（</a:t>
            </a:r>
            <a:r>
              <a:rPr lang="en-US" altLang="zh-CN" b="1" dirty="0">
                <a:solidFill>
                  <a:srgbClr val="993300"/>
                </a:solidFill>
                <a:latin typeface="SimHei" pitchFamily="2" charset="-122"/>
                <a:ea typeface="SimHei" pitchFamily="2" charset="-122"/>
              </a:rPr>
              <a:t>12</a:t>
            </a:r>
            <a:r>
              <a:rPr lang="zh-CN" altLang="en-US" b="1" dirty="0">
                <a:solidFill>
                  <a:srgbClr val="993300"/>
                </a:solidFill>
                <a:latin typeface="SimHei" pitchFamily="2" charset="-122"/>
                <a:ea typeface="SimHei" pitchFamily="2" charset="-122"/>
              </a:rPr>
              <a:t>）热力学基本方程可写为 </a:t>
            </a:r>
          </a:p>
          <a:p>
            <a:pPr>
              <a:spcBef>
                <a:spcPct val="50000"/>
              </a:spcBef>
              <a:defRPr/>
            </a:pPr>
            <a:r>
              <a:rPr lang="zh-CN" altLang="en-US" sz="2800" b="1" dirty="0">
                <a:solidFill>
                  <a:srgbClr val="993300"/>
                </a:solidFill>
                <a:latin typeface="SimHei" pitchFamily="2" charset="-122"/>
                <a:ea typeface="SimHei" pitchFamily="2" charset="-122"/>
              </a:rPr>
              <a:t>          </a:t>
            </a:r>
            <a:r>
              <a:rPr lang="en-US" altLang="zh-CN" sz="2800" b="1" dirty="0" err="1">
                <a:solidFill>
                  <a:srgbClr val="993300"/>
                </a:solidFill>
                <a:latin typeface="SimHei" pitchFamily="2" charset="-122"/>
                <a:ea typeface="SimHei" pitchFamily="2" charset="-122"/>
              </a:rPr>
              <a:t>d</a:t>
            </a:r>
            <a:r>
              <a:rPr lang="en-US" altLang="zh-CN" sz="2800" b="1" i="1" dirty="0" err="1">
                <a:solidFill>
                  <a:srgbClr val="993300"/>
                </a:solidFill>
                <a:latin typeface="SimHei" pitchFamily="2" charset="-122"/>
                <a:ea typeface="SimHei" pitchFamily="2" charset="-122"/>
              </a:rPr>
              <a:t>U</a:t>
            </a:r>
            <a:r>
              <a:rPr lang="en-US" altLang="zh-CN" sz="2800" b="1" dirty="0">
                <a:solidFill>
                  <a:srgbClr val="993300"/>
                </a:solidFill>
                <a:latin typeface="SimHei" pitchFamily="2" charset="-122"/>
                <a:ea typeface="SimHei" pitchFamily="2" charset="-122"/>
              </a:rPr>
              <a:t> = </a:t>
            </a:r>
            <a:r>
              <a:rPr lang="en-US" altLang="zh-CN" sz="2800" b="1" i="1" dirty="0">
                <a:solidFill>
                  <a:srgbClr val="993300"/>
                </a:solidFill>
                <a:latin typeface="SimHei" pitchFamily="2" charset="-122"/>
                <a:ea typeface="SimHei" pitchFamily="2" charset="-122"/>
              </a:rPr>
              <a:t>T </a:t>
            </a:r>
            <a:r>
              <a:rPr lang="en-US" altLang="zh-CN" sz="2800" b="1" dirty="0" err="1">
                <a:solidFill>
                  <a:srgbClr val="993300"/>
                </a:solidFill>
                <a:latin typeface="SimHei" pitchFamily="2" charset="-122"/>
                <a:ea typeface="SimHei" pitchFamily="2" charset="-122"/>
              </a:rPr>
              <a:t>d</a:t>
            </a:r>
            <a:r>
              <a:rPr lang="en-US" altLang="zh-CN" sz="2800" b="1" i="1" dirty="0" err="1">
                <a:solidFill>
                  <a:srgbClr val="993300"/>
                </a:solidFill>
                <a:latin typeface="SimHei" pitchFamily="2" charset="-122"/>
                <a:ea typeface="SimHei" pitchFamily="2" charset="-122"/>
              </a:rPr>
              <a:t>S</a:t>
            </a:r>
            <a:r>
              <a:rPr lang="en-US" altLang="zh-CN" sz="2800" b="1" dirty="0">
                <a:solidFill>
                  <a:srgbClr val="993300"/>
                </a:solidFill>
                <a:latin typeface="SimHei" pitchFamily="2" charset="-122"/>
                <a:ea typeface="SimHei" pitchFamily="2" charset="-122"/>
              </a:rPr>
              <a:t> </a:t>
            </a:r>
            <a:r>
              <a:rPr lang="en-US" altLang="zh-CN" sz="2800" b="1" dirty="0">
                <a:solidFill>
                  <a:srgbClr val="993300"/>
                </a:solidFill>
                <a:latin typeface="Arial"/>
                <a:ea typeface="SimHei" pitchFamily="2" charset="-122"/>
              </a:rPr>
              <a:t>–</a:t>
            </a:r>
            <a:r>
              <a:rPr lang="en-US" altLang="zh-CN" sz="2800" b="1" dirty="0">
                <a:solidFill>
                  <a:srgbClr val="993300"/>
                </a:solidFill>
                <a:latin typeface="SimHei" pitchFamily="2" charset="-122"/>
                <a:ea typeface="SimHei" pitchFamily="2" charset="-122"/>
              </a:rPr>
              <a:t> </a:t>
            </a:r>
            <a:r>
              <a:rPr lang="en-US" altLang="zh-CN" sz="2800" b="1" i="1" dirty="0">
                <a:solidFill>
                  <a:srgbClr val="993300"/>
                </a:solidFill>
                <a:latin typeface="SimHei" pitchFamily="2" charset="-122"/>
                <a:ea typeface="SimHei" pitchFamily="2" charset="-122"/>
              </a:rPr>
              <a:t>p </a:t>
            </a:r>
            <a:r>
              <a:rPr lang="en-US" altLang="zh-CN" sz="2800" b="1" dirty="0" err="1">
                <a:solidFill>
                  <a:srgbClr val="993300"/>
                </a:solidFill>
                <a:latin typeface="SimHei" pitchFamily="2" charset="-122"/>
                <a:ea typeface="SimHei" pitchFamily="2" charset="-122"/>
              </a:rPr>
              <a:t>d</a:t>
            </a:r>
            <a:r>
              <a:rPr lang="en-US" altLang="zh-CN" sz="2800" b="1" i="1" dirty="0" err="1">
                <a:solidFill>
                  <a:srgbClr val="993300"/>
                </a:solidFill>
                <a:latin typeface="SimHei" pitchFamily="2" charset="-122"/>
                <a:ea typeface="SimHei" pitchFamily="2" charset="-122"/>
              </a:rPr>
              <a:t>V</a:t>
            </a:r>
            <a:r>
              <a:rPr lang="en-US" altLang="zh-CN" sz="2800" b="1" i="1" dirty="0">
                <a:solidFill>
                  <a:srgbClr val="993300"/>
                </a:solidFill>
                <a:latin typeface="SimHei" pitchFamily="2" charset="-122"/>
                <a:ea typeface="SimHei" pitchFamily="2" charset="-122"/>
              </a:rPr>
              <a:t>  </a:t>
            </a:r>
            <a:r>
              <a:rPr lang="zh-CN" altLang="en-US" sz="2800" b="1" i="1" dirty="0">
                <a:solidFill>
                  <a:srgbClr val="993300"/>
                </a:solidFill>
                <a:latin typeface="SimHei" pitchFamily="2" charset="-122"/>
                <a:ea typeface="SimHei" pitchFamily="2" charset="-122"/>
              </a:rPr>
              <a:t>（</a:t>
            </a:r>
            <a:r>
              <a:rPr lang="zh-CN" altLang="en-US" b="1" dirty="0">
                <a:latin typeface="SimHei" pitchFamily="2" charset="-122"/>
                <a:ea typeface="SimHei" pitchFamily="2" charset="-122"/>
              </a:rPr>
              <a:t>可逆过程</a:t>
            </a:r>
            <a:r>
              <a:rPr lang="en-US" altLang="zh-CN" b="1" dirty="0">
                <a:solidFill>
                  <a:srgbClr val="993300"/>
                </a:solidFill>
                <a:latin typeface="Times New Roman"/>
                <a:ea typeface="SimHei" pitchFamily="2" charset="-122"/>
              </a:rPr>
              <a:t> </a:t>
            </a:r>
            <a:r>
              <a:rPr lang="zh-CN" altLang="en-US" b="1" dirty="0">
                <a:solidFill>
                  <a:srgbClr val="993300"/>
                </a:solidFill>
                <a:latin typeface="Times New Roman"/>
                <a:ea typeface="SimHei" pitchFamily="2" charset="-122"/>
              </a:rPr>
              <a:t>）</a:t>
            </a:r>
            <a:r>
              <a:rPr lang="en-US" altLang="zh-CN" b="1" dirty="0">
                <a:solidFill>
                  <a:srgbClr val="993300"/>
                </a:solidFill>
                <a:latin typeface="Times New Roman"/>
                <a:ea typeface="SimHei" pitchFamily="2" charset="-122"/>
              </a:rPr>
              <a:t> </a:t>
            </a:r>
            <a:r>
              <a:rPr lang="en-US" altLang="zh-CN" b="1" dirty="0">
                <a:solidFill>
                  <a:srgbClr val="993300"/>
                </a:solidFill>
                <a:latin typeface="SimHei" pitchFamily="2" charset="-122"/>
                <a:ea typeface="SimHei" pitchFamily="2" charset="-122"/>
              </a:rPr>
              <a:t>  </a:t>
            </a:r>
          </a:p>
          <a:p>
            <a:pPr>
              <a:spcBef>
                <a:spcPct val="50000"/>
              </a:spcBef>
              <a:defRPr/>
            </a:pPr>
            <a:r>
              <a:rPr lang="zh-CN" altLang="en-US" b="1" dirty="0">
                <a:solidFill>
                  <a:srgbClr val="993300"/>
                </a:solidFill>
                <a:latin typeface="SimHei" pitchFamily="2" charset="-122"/>
                <a:ea typeface="SimHei" pitchFamily="2" charset="-122"/>
              </a:rPr>
              <a:t>对于理想气体</a:t>
            </a:r>
            <a:r>
              <a:rPr lang="en-US" altLang="zh-CN" b="1" dirty="0">
                <a:solidFill>
                  <a:srgbClr val="993300"/>
                </a:solidFill>
                <a:latin typeface="SimHei" pitchFamily="2" charset="-122"/>
                <a:ea typeface="SimHei" pitchFamily="2" charset="-122"/>
              </a:rPr>
              <a:t>,</a:t>
            </a:r>
            <a:r>
              <a:rPr lang="zh-CN" altLang="en-US" b="1" dirty="0">
                <a:solidFill>
                  <a:srgbClr val="993300"/>
                </a:solidFill>
                <a:latin typeface="SimHei" pitchFamily="2" charset="-122"/>
                <a:ea typeface="SimHei" pitchFamily="2" charset="-122"/>
              </a:rPr>
              <a:t>有              </a:t>
            </a:r>
          </a:p>
          <a:p>
            <a:pPr>
              <a:spcBef>
                <a:spcPct val="50000"/>
              </a:spcBef>
              <a:defRPr/>
            </a:pPr>
            <a:r>
              <a:rPr lang="zh-CN" altLang="en-US" b="1" dirty="0">
                <a:solidFill>
                  <a:srgbClr val="993300"/>
                </a:solidFill>
                <a:latin typeface="SimHei" pitchFamily="2" charset="-122"/>
                <a:ea typeface="SimHei" pitchFamily="2" charset="-122"/>
              </a:rPr>
              <a:t>          </a:t>
            </a:r>
            <a:r>
              <a:rPr lang="en-US" altLang="zh-CN" sz="2800" b="1" i="1" dirty="0">
                <a:solidFill>
                  <a:srgbClr val="993300"/>
                </a:solidFill>
                <a:effectLst>
                  <a:outerShdw blurRad="38100" dist="38100" dir="2700000" algn="tl">
                    <a:srgbClr val="000000"/>
                  </a:outerShdw>
                </a:effectLst>
                <a:latin typeface="SimHei" pitchFamily="2" charset="-122"/>
                <a:ea typeface="SimHei" pitchFamily="2" charset="-122"/>
              </a:rPr>
              <a:t>C</a:t>
            </a:r>
            <a:r>
              <a:rPr lang="en-US" altLang="zh-CN" sz="2800" b="1" i="1" baseline="-25000" dirty="0">
                <a:solidFill>
                  <a:srgbClr val="993300"/>
                </a:solidFill>
                <a:effectLst>
                  <a:outerShdw blurRad="38100" dist="38100" dir="2700000" algn="tl">
                    <a:srgbClr val="000000"/>
                  </a:outerShdw>
                </a:effectLst>
                <a:latin typeface="SimHei" pitchFamily="2" charset="-122"/>
                <a:ea typeface="SimHei" pitchFamily="2" charset="-122"/>
              </a:rPr>
              <a:t>V</a:t>
            </a:r>
            <a:r>
              <a:rPr lang="en-US" altLang="zh-CN" sz="2800" b="1" dirty="0">
                <a:solidFill>
                  <a:srgbClr val="993300"/>
                </a:solidFill>
                <a:effectLst>
                  <a:outerShdw blurRad="38100" dist="38100" dir="2700000" algn="tl">
                    <a:srgbClr val="000000"/>
                  </a:outerShdw>
                </a:effectLst>
                <a:latin typeface="SimHei" pitchFamily="2" charset="-122"/>
                <a:ea typeface="SimHei" pitchFamily="2" charset="-122"/>
              </a:rPr>
              <a:t> </a:t>
            </a:r>
            <a:r>
              <a:rPr lang="en-US" altLang="zh-CN" sz="2800" b="1" dirty="0" err="1">
                <a:solidFill>
                  <a:srgbClr val="993300"/>
                </a:solidFill>
                <a:effectLst>
                  <a:outerShdw blurRad="38100" dist="38100" dir="2700000" algn="tl">
                    <a:srgbClr val="000000"/>
                  </a:outerShdw>
                </a:effectLst>
                <a:latin typeface="SimHei" pitchFamily="2" charset="-122"/>
                <a:ea typeface="SimHei" pitchFamily="2" charset="-122"/>
              </a:rPr>
              <a:t>d</a:t>
            </a:r>
            <a:r>
              <a:rPr lang="en-US" altLang="zh-CN" sz="2800" b="1" i="1" dirty="0" err="1">
                <a:solidFill>
                  <a:srgbClr val="993300"/>
                </a:solidFill>
                <a:effectLst>
                  <a:outerShdw blurRad="38100" dist="38100" dir="2700000" algn="tl">
                    <a:srgbClr val="000000"/>
                  </a:outerShdw>
                </a:effectLst>
                <a:latin typeface="SimHei" pitchFamily="2" charset="-122"/>
                <a:ea typeface="SimHei" pitchFamily="2" charset="-122"/>
              </a:rPr>
              <a:t>T</a:t>
            </a:r>
            <a:r>
              <a:rPr lang="en-US" altLang="zh-CN" sz="2800" b="1" dirty="0">
                <a:solidFill>
                  <a:srgbClr val="993300"/>
                </a:solidFill>
                <a:effectLst>
                  <a:outerShdw blurRad="38100" dist="38100" dir="2700000" algn="tl">
                    <a:srgbClr val="000000"/>
                  </a:outerShdw>
                </a:effectLst>
                <a:latin typeface="SimHei" pitchFamily="2" charset="-122"/>
                <a:ea typeface="SimHei" pitchFamily="2" charset="-122"/>
              </a:rPr>
              <a:t> = </a:t>
            </a:r>
            <a:r>
              <a:rPr lang="en-US" altLang="zh-CN" sz="2800" b="1" i="1" dirty="0">
                <a:solidFill>
                  <a:srgbClr val="993300"/>
                </a:solidFill>
                <a:effectLst>
                  <a:outerShdw blurRad="38100" dist="38100" dir="2700000" algn="tl">
                    <a:srgbClr val="000000"/>
                  </a:outerShdw>
                </a:effectLst>
                <a:latin typeface="SimHei" pitchFamily="2" charset="-122"/>
                <a:ea typeface="SimHei" pitchFamily="2" charset="-122"/>
              </a:rPr>
              <a:t>T </a:t>
            </a:r>
            <a:r>
              <a:rPr lang="en-US" altLang="zh-CN" sz="2800" b="1" dirty="0" err="1">
                <a:solidFill>
                  <a:srgbClr val="993300"/>
                </a:solidFill>
                <a:effectLst>
                  <a:outerShdw blurRad="38100" dist="38100" dir="2700000" algn="tl">
                    <a:srgbClr val="000000"/>
                  </a:outerShdw>
                </a:effectLst>
                <a:latin typeface="SimHei" pitchFamily="2" charset="-122"/>
                <a:ea typeface="SimHei" pitchFamily="2" charset="-122"/>
              </a:rPr>
              <a:t>d</a:t>
            </a:r>
            <a:r>
              <a:rPr lang="en-US" altLang="zh-CN" sz="2800" b="1" i="1" dirty="0" err="1">
                <a:solidFill>
                  <a:srgbClr val="993300"/>
                </a:solidFill>
                <a:effectLst>
                  <a:outerShdw blurRad="38100" dist="38100" dir="2700000" algn="tl">
                    <a:srgbClr val="000000"/>
                  </a:outerShdw>
                </a:effectLst>
                <a:latin typeface="SimHei" pitchFamily="2" charset="-122"/>
                <a:ea typeface="SimHei" pitchFamily="2" charset="-122"/>
              </a:rPr>
              <a:t>S</a:t>
            </a:r>
            <a:r>
              <a:rPr lang="en-US" altLang="zh-CN" sz="2800" b="1" dirty="0">
                <a:solidFill>
                  <a:srgbClr val="993300"/>
                </a:solidFill>
                <a:effectLst>
                  <a:outerShdw blurRad="38100" dist="38100" dir="2700000" algn="tl">
                    <a:srgbClr val="000000"/>
                  </a:outerShdw>
                </a:effectLst>
                <a:latin typeface="SimHei" pitchFamily="2" charset="-122"/>
                <a:ea typeface="SimHei" pitchFamily="2" charset="-122"/>
              </a:rPr>
              <a:t> </a:t>
            </a:r>
            <a:r>
              <a:rPr lang="en-US" altLang="zh-CN" sz="2800" b="1" dirty="0">
                <a:solidFill>
                  <a:srgbClr val="993300"/>
                </a:solidFill>
                <a:effectLst>
                  <a:outerShdw blurRad="38100" dist="38100" dir="2700000" algn="tl">
                    <a:srgbClr val="000000"/>
                  </a:outerShdw>
                </a:effectLst>
                <a:latin typeface="Arial"/>
                <a:ea typeface="SimHei" pitchFamily="2" charset="-122"/>
              </a:rPr>
              <a:t>–</a:t>
            </a:r>
            <a:r>
              <a:rPr lang="en-US" altLang="zh-CN" sz="2800" b="1" dirty="0">
                <a:solidFill>
                  <a:srgbClr val="993300"/>
                </a:solidFill>
                <a:effectLst>
                  <a:outerShdw blurRad="38100" dist="38100" dir="2700000" algn="tl">
                    <a:srgbClr val="000000"/>
                  </a:outerShdw>
                </a:effectLst>
                <a:latin typeface="SimHei" pitchFamily="2" charset="-122"/>
                <a:ea typeface="SimHei" pitchFamily="2" charset="-122"/>
              </a:rPr>
              <a:t> </a:t>
            </a:r>
            <a:r>
              <a:rPr lang="en-US" altLang="zh-CN" sz="2800" b="1" i="1" dirty="0">
                <a:solidFill>
                  <a:srgbClr val="993300"/>
                </a:solidFill>
                <a:effectLst>
                  <a:outerShdw blurRad="38100" dist="38100" dir="2700000" algn="tl">
                    <a:srgbClr val="000000"/>
                  </a:outerShdw>
                </a:effectLst>
                <a:latin typeface="SimHei" pitchFamily="2" charset="-122"/>
                <a:ea typeface="SimHei" pitchFamily="2" charset="-122"/>
              </a:rPr>
              <a:t>p </a:t>
            </a:r>
            <a:r>
              <a:rPr lang="en-US" altLang="zh-CN" sz="2800" b="1" dirty="0" err="1">
                <a:solidFill>
                  <a:srgbClr val="993300"/>
                </a:solidFill>
                <a:effectLst>
                  <a:outerShdw blurRad="38100" dist="38100" dir="2700000" algn="tl">
                    <a:srgbClr val="000000"/>
                  </a:outerShdw>
                </a:effectLst>
                <a:latin typeface="SimHei" pitchFamily="2" charset="-122"/>
                <a:ea typeface="SimHei" pitchFamily="2" charset="-122"/>
              </a:rPr>
              <a:t>d</a:t>
            </a:r>
            <a:r>
              <a:rPr lang="en-US" altLang="zh-CN" sz="2800" b="1" i="1" dirty="0" err="1">
                <a:solidFill>
                  <a:srgbClr val="993300"/>
                </a:solidFill>
                <a:effectLst>
                  <a:outerShdw blurRad="38100" dist="38100" dir="2700000" algn="tl">
                    <a:srgbClr val="000000"/>
                  </a:outerShdw>
                </a:effectLst>
                <a:latin typeface="SimHei" pitchFamily="2" charset="-122"/>
                <a:ea typeface="SimHei" pitchFamily="2" charset="-122"/>
              </a:rPr>
              <a:t>V</a:t>
            </a:r>
            <a:endParaRPr lang="en-US" altLang="zh-CN" sz="2800" b="1" i="1" dirty="0">
              <a:solidFill>
                <a:srgbClr val="993300"/>
              </a:solidFill>
              <a:effectLst>
                <a:outerShdw blurRad="38100" dist="38100" dir="2700000" algn="tl">
                  <a:srgbClr val="000000"/>
                </a:outerShdw>
              </a:effectLst>
              <a:latin typeface="SimHei" pitchFamily="2" charset="-122"/>
              <a:ea typeface="SimHei" pitchFamily="2" charset="-122"/>
            </a:endParaRPr>
          </a:p>
        </p:txBody>
      </p:sp>
      <p:sp>
        <p:nvSpPr>
          <p:cNvPr id="5" name="矩形 4">
            <a:extLst>
              <a:ext uri="{FF2B5EF4-FFF2-40B4-BE49-F238E27FC236}">
                <a16:creationId xmlns:a16="http://schemas.microsoft.com/office/drawing/2014/main" id="{8C8A6C0B-140E-4F72-86D9-C6DB4F24BBA3}"/>
              </a:ext>
            </a:extLst>
          </p:cNvPr>
          <p:cNvSpPr/>
          <p:nvPr/>
        </p:nvSpPr>
        <p:spPr>
          <a:xfrm>
            <a:off x="1258888" y="2713038"/>
            <a:ext cx="7416800" cy="830262"/>
          </a:xfrm>
          <a:prstGeom prst="rect">
            <a:avLst/>
          </a:prstGeom>
        </p:spPr>
        <p:txBody>
          <a:bodyPr>
            <a:spAutoFit/>
          </a:bodyPr>
          <a:lstStyle/>
          <a:p>
            <a:pPr>
              <a:defRPr/>
            </a:pPr>
            <a:r>
              <a:rPr lang="en-US" altLang="zh-CN" b="1" dirty="0">
                <a:solidFill>
                  <a:srgbClr val="800000"/>
                </a:solidFill>
                <a:latin typeface="SimHei" pitchFamily="2" charset="-122"/>
                <a:ea typeface="SimHei" pitchFamily="2" charset="-122"/>
              </a:rPr>
              <a:t>(13)</a:t>
            </a:r>
            <a:r>
              <a:rPr lang="zh-CN" altLang="en-US" b="1" dirty="0">
                <a:solidFill>
                  <a:srgbClr val="800000"/>
                </a:solidFill>
                <a:latin typeface="SimHei" pitchFamily="2" charset="-122"/>
                <a:ea typeface="SimHei" pitchFamily="2" charset="-122"/>
              </a:rPr>
              <a:t> 熵的微观意义：</a:t>
            </a:r>
            <a:endParaRPr lang="en-US" altLang="zh-CN" b="1" dirty="0">
              <a:solidFill>
                <a:srgbClr val="800000"/>
              </a:solidFill>
              <a:latin typeface="SimHei" pitchFamily="2" charset="-122"/>
              <a:ea typeface="SimHei" pitchFamily="2" charset="-122"/>
            </a:endParaRPr>
          </a:p>
          <a:p>
            <a:pPr>
              <a:defRPr/>
            </a:pPr>
            <a:r>
              <a:rPr lang="zh-CN" altLang="en-US" b="1" dirty="0">
                <a:solidFill>
                  <a:srgbClr val="FF0066"/>
                </a:solidFill>
                <a:effectLst>
                  <a:outerShdw blurRad="38100" dist="38100" dir="2700000" algn="tl">
                    <a:srgbClr val="000000"/>
                  </a:outerShdw>
                </a:effectLst>
                <a:latin typeface="SimHei" pitchFamily="2" charset="-122"/>
                <a:ea typeface="SimHei" pitchFamily="2" charset="-122"/>
              </a:rPr>
              <a:t>熵是系统微观粒子无序度（也就是杂乱程度）的度量。</a:t>
            </a:r>
            <a:endParaRPr lang="zh-CN" altLang="en-US" dirty="0"/>
          </a:p>
        </p:txBody>
      </p:sp>
      <p:graphicFrame>
        <p:nvGraphicFramePr>
          <p:cNvPr id="10244" name="Object 4">
            <a:extLst>
              <a:ext uri="{FF2B5EF4-FFF2-40B4-BE49-F238E27FC236}">
                <a16:creationId xmlns:a16="http://schemas.microsoft.com/office/drawing/2014/main" id="{AAFDA298-CA09-408A-9AC1-66B546270C0F}"/>
              </a:ext>
            </a:extLst>
          </p:cNvPr>
          <p:cNvGraphicFramePr>
            <a:graphicFrameLocks noChangeAspect="1"/>
          </p:cNvGraphicFramePr>
          <p:nvPr/>
        </p:nvGraphicFramePr>
        <p:xfrm>
          <a:off x="3348038" y="4365625"/>
          <a:ext cx="1828800" cy="400050"/>
        </p:xfrm>
        <a:graphic>
          <a:graphicData uri="http://schemas.openxmlformats.org/presentationml/2006/ole">
            <mc:AlternateContent xmlns:mc="http://schemas.openxmlformats.org/markup-compatibility/2006">
              <mc:Choice xmlns:v="urn:schemas-microsoft-com:vml" Requires="v">
                <p:oleObj spid="_x0000_s10247" name="公式" r:id="rId3" imgW="672516" imgH="177646" progId="Equation.3">
                  <p:embed/>
                </p:oleObj>
              </mc:Choice>
              <mc:Fallback>
                <p:oleObj name="公式" r:id="rId3" imgW="672516" imgH="177646"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4365625"/>
                        <a:ext cx="1828800" cy="400050"/>
                      </a:xfrm>
                      <a:prstGeom prst="rect">
                        <a:avLst/>
                      </a:prstGeom>
                      <a:solidFill>
                        <a:srgbClr val="BEEAEA"/>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5" name="Text Box 8">
            <a:extLst>
              <a:ext uri="{FF2B5EF4-FFF2-40B4-BE49-F238E27FC236}">
                <a16:creationId xmlns:a16="http://schemas.microsoft.com/office/drawing/2014/main" id="{5627DF2B-9025-47B7-AF8B-F6E4F69870B2}"/>
              </a:ext>
            </a:extLst>
          </p:cNvPr>
          <p:cNvSpPr txBox="1">
            <a:spLocks noChangeArrowheads="1"/>
          </p:cNvSpPr>
          <p:nvPr/>
        </p:nvSpPr>
        <p:spPr bwMode="auto">
          <a:xfrm>
            <a:off x="1187450" y="3779838"/>
            <a:ext cx="63373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solidFill>
                  <a:srgbClr val="800000"/>
                </a:solidFill>
                <a:latin typeface="SimHei" panose="02010609060101010101" pitchFamily="49" charset="-122"/>
                <a:ea typeface="SimHei" panose="02010609060101010101" pitchFamily="49" charset="-122"/>
              </a:rPr>
              <a:t>（</a:t>
            </a:r>
            <a:r>
              <a:rPr lang="en-US" altLang="zh-CN" sz="2400" b="1">
                <a:solidFill>
                  <a:srgbClr val="800000"/>
                </a:solidFill>
                <a:latin typeface="SimHei" panose="02010609060101010101" pitchFamily="49" charset="-122"/>
                <a:ea typeface="SimHei" panose="02010609060101010101" pitchFamily="49" charset="-122"/>
              </a:rPr>
              <a:t>14</a:t>
            </a:r>
            <a:r>
              <a:rPr lang="zh-CN" altLang="en-US" sz="2400" b="1">
                <a:solidFill>
                  <a:srgbClr val="800000"/>
                </a:solidFill>
                <a:latin typeface="SimHei" panose="02010609060101010101" pitchFamily="49" charset="-122"/>
                <a:ea typeface="SimHei" panose="02010609060101010101" pitchFamily="49" charset="-122"/>
              </a:rPr>
              <a:t>）玻耳兹曼关系：热力学系统的熵为</a:t>
            </a:r>
          </a:p>
        </p:txBody>
      </p:sp>
      <p:sp>
        <p:nvSpPr>
          <p:cNvPr id="10246" name="Text Box 8">
            <a:extLst>
              <a:ext uri="{FF2B5EF4-FFF2-40B4-BE49-F238E27FC236}">
                <a16:creationId xmlns:a16="http://schemas.microsoft.com/office/drawing/2014/main" id="{47986144-D46D-4AFD-A0C4-7076A8E2E30B}"/>
              </a:ext>
            </a:extLst>
          </p:cNvPr>
          <p:cNvSpPr txBox="1">
            <a:spLocks noChangeArrowheads="1"/>
          </p:cNvSpPr>
          <p:nvPr/>
        </p:nvSpPr>
        <p:spPr bwMode="auto">
          <a:xfrm>
            <a:off x="1258888" y="4941888"/>
            <a:ext cx="727392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solidFill>
                  <a:srgbClr val="800000"/>
                </a:solidFill>
                <a:latin typeface="SimHei" panose="02010609060101010101" pitchFamily="49" charset="-122"/>
                <a:ea typeface="SimHei" panose="02010609060101010101" pitchFamily="49" charset="-122"/>
              </a:rPr>
              <a:t>其中</a:t>
            </a:r>
            <a:r>
              <a:rPr lang="en-US" altLang="zh-CN" sz="2400" b="1">
                <a:solidFill>
                  <a:srgbClr val="800000"/>
                </a:solidFill>
                <a:latin typeface="SimHei" panose="02010609060101010101" pitchFamily="49" charset="-122"/>
                <a:ea typeface="SimHei" panose="02010609060101010101" pitchFamily="49" charset="-122"/>
              </a:rPr>
              <a:t>W</a:t>
            </a:r>
            <a:r>
              <a:rPr lang="zh-CN" altLang="en-US" sz="2400" b="1">
                <a:solidFill>
                  <a:srgbClr val="800000"/>
                </a:solidFill>
                <a:latin typeface="SimHei" panose="02010609060101010101" pitchFamily="49" charset="-122"/>
                <a:ea typeface="SimHei" panose="02010609060101010101" pitchFamily="49" charset="-122"/>
              </a:rPr>
              <a:t>称为热力学概率（通常人们把微观状态数称为热力学概率）。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 calcmode="lin" valueType="num">
                                      <p:cBhvr>
                                        <p:cTn id="7" dur="500" fill="hold"/>
                                        <p:tgtEl>
                                          <p:spTgt spid="10244"/>
                                        </p:tgtEl>
                                        <p:attrNameLst>
                                          <p:attrName>ppt_w</p:attrName>
                                        </p:attrNameLst>
                                      </p:cBhvr>
                                      <p:tavLst>
                                        <p:tav tm="0">
                                          <p:val>
                                            <p:fltVal val="0"/>
                                          </p:val>
                                        </p:tav>
                                        <p:tav tm="100000">
                                          <p:val>
                                            <p:strVal val="#ppt_w"/>
                                          </p:val>
                                        </p:tav>
                                      </p:tavLst>
                                    </p:anim>
                                    <p:anim calcmode="lin" valueType="num">
                                      <p:cBhvr>
                                        <p:cTn id="8" dur="500" fill="hold"/>
                                        <p:tgtEl>
                                          <p:spTgt spid="1024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929</TotalTime>
  <Words>811</Words>
  <Application>Microsoft Office PowerPoint</Application>
  <PresentationFormat>全屏显示(4:3)</PresentationFormat>
  <Paragraphs>54</Paragraphs>
  <Slides>8</Slides>
  <Notes>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8</vt:i4>
      </vt:variant>
    </vt:vector>
  </HeadingPairs>
  <TitlesOfParts>
    <vt:vector size="17" baseType="lpstr">
      <vt:lpstr>Times New Roman</vt:lpstr>
      <vt:lpstr>宋体</vt:lpstr>
      <vt:lpstr>Arial</vt:lpstr>
      <vt:lpstr>Calibri</vt:lpstr>
      <vt:lpstr>楷体_GB2312</vt:lpstr>
      <vt:lpstr>SimHei</vt:lpstr>
      <vt:lpstr>Wingdings</vt:lpstr>
      <vt:lpstr>Notebook</vt:lpstr>
      <vt:lpstr>Microsoft 公式 3.0</vt:lpstr>
      <vt:lpstr>第五章  热力学第二定律与熵</vt:lpstr>
      <vt:lpstr>(3)以上两种表述是完全等效的</vt:lpstr>
      <vt:lpstr>PowerPoint 演示文稿</vt:lpstr>
      <vt:lpstr>§5.3  熵与熵增加原理</vt:lpstr>
      <vt:lpstr> (5)以熵来表示热容</vt:lpstr>
      <vt:lpstr>PowerPoint 演示文稿</vt:lpstr>
      <vt:lpstr>PowerPoint 演示文稿</vt:lpstr>
      <vt:lpstr>PowerPoint 演示文稿</vt:lpstr>
    </vt:vector>
  </TitlesOfParts>
  <Company>CENTURY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web8888</dc:creator>
  <cp:lastModifiedBy>张伯望</cp:lastModifiedBy>
  <cp:revision>51</cp:revision>
  <dcterms:created xsi:type="dcterms:W3CDTF">2004-08-28T02:35:02Z</dcterms:created>
  <dcterms:modified xsi:type="dcterms:W3CDTF">2017-09-07T09:07:58Z</dcterms:modified>
</cp:coreProperties>
</file>