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91" r:id="rId3"/>
    <p:sldId id="300" r:id="rId4"/>
    <p:sldId id="256" r:id="rId5"/>
    <p:sldId id="257" r:id="rId6"/>
    <p:sldId id="275" r:id="rId7"/>
    <p:sldId id="296" r:id="rId8"/>
    <p:sldId id="294" r:id="rId9"/>
    <p:sldId id="295" r:id="rId10"/>
    <p:sldId id="297" r:id="rId11"/>
    <p:sldId id="298" r:id="rId12"/>
    <p:sldId id="299" r:id="rId13"/>
    <p:sldId id="292" r:id="rId14"/>
    <p:sldId id="274" r:id="rId15"/>
    <p:sldId id="277" r:id="rId16"/>
    <p:sldId id="278" r:id="rId17"/>
    <p:sldId id="279" r:id="rId18"/>
    <p:sldId id="280" r:id="rId19"/>
    <p:sldId id="281" r:id="rId20"/>
    <p:sldId id="282" r:id="rId21"/>
    <p:sldId id="260" r:id="rId22"/>
    <p:sldId id="288" r:id="rId23"/>
    <p:sldId id="289" r:id="rId24"/>
    <p:sldId id="290" r:id="rId25"/>
    <p:sldId id="301" r:id="rId26"/>
    <p:sldId id="302" r:id="rId27"/>
    <p:sldId id="303" r:id="rId28"/>
    <p:sldId id="304" r:id="rId29"/>
    <p:sldId id="305" r:id="rId30"/>
    <p:sldId id="306" r:id="rId31"/>
    <p:sldId id="307" r:id="rId32"/>
    <p:sldId id="308" r:id="rId33"/>
    <p:sldId id="309" r:id="rId34"/>
    <p:sldId id="267" r:id="rId35"/>
    <p:sldId id="311" r:id="rId36"/>
    <p:sldId id="310" r:id="rId37"/>
    <p:sldId id="266" r:id="rId38"/>
    <p:sldId id="285" r:id="rId39"/>
    <p:sldId id="312"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FDA5"/>
    <a:srgbClr val="A2FCE4"/>
    <a:srgbClr val="FF3300"/>
    <a:srgbClr val="0000FF"/>
    <a:srgbClr val="009900"/>
    <a:srgbClr val="FF9900"/>
    <a:srgbClr val="008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01.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9"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11" Type="http://schemas.openxmlformats.org/officeDocument/2006/relationships/image" Target="../media/image113.wmf"/><Relationship Id="rId5" Type="http://schemas.openxmlformats.org/officeDocument/2006/relationships/image" Target="../media/image107.wmf"/><Relationship Id="rId10" Type="http://schemas.openxmlformats.org/officeDocument/2006/relationships/image" Target="../media/image112.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5.wmf"/><Relationship Id="rId3" Type="http://schemas.openxmlformats.org/officeDocument/2006/relationships/image" Target="../media/image125.wmf"/><Relationship Id="rId7" Type="http://schemas.openxmlformats.org/officeDocument/2006/relationships/image" Target="../media/image129.wmf"/><Relationship Id="rId12" Type="http://schemas.openxmlformats.org/officeDocument/2006/relationships/image" Target="../media/image134.wmf"/><Relationship Id="rId2" Type="http://schemas.openxmlformats.org/officeDocument/2006/relationships/image" Target="../media/image124.wmf"/><Relationship Id="rId16" Type="http://schemas.openxmlformats.org/officeDocument/2006/relationships/image" Target="../media/image138.wmf"/><Relationship Id="rId1" Type="http://schemas.openxmlformats.org/officeDocument/2006/relationships/image" Target="../media/image90.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5" Type="http://schemas.openxmlformats.org/officeDocument/2006/relationships/image" Target="../media/image13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 Id="rId14" Type="http://schemas.openxmlformats.org/officeDocument/2006/relationships/image" Target="../media/image13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811DD4A4-A593-4FE3-A644-CC28ED91A9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7974CC-B3E1-422B-9B46-8D0FD85B93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D29E96-6215-4E2A-A9B9-AB560BD1E664}"/>
              </a:ext>
            </a:extLst>
          </p:cNvPr>
          <p:cNvSpPr>
            <a:spLocks noGrp="1" noChangeArrowheads="1"/>
          </p:cNvSpPr>
          <p:nvPr>
            <p:ph type="sldNum" sz="quarter" idx="12"/>
          </p:nvPr>
        </p:nvSpPr>
        <p:spPr>
          <a:ln/>
        </p:spPr>
        <p:txBody>
          <a:bodyPr/>
          <a:lstStyle>
            <a:lvl1pPr>
              <a:defRPr/>
            </a:lvl1pPr>
          </a:lstStyle>
          <a:p>
            <a:pPr>
              <a:defRPr/>
            </a:pPr>
            <a:fld id="{B49188D1-7BCA-4C91-908D-95D5D9A3BDCD}" type="slidenum">
              <a:rPr lang="en-US" altLang="zh-CN"/>
              <a:pPr>
                <a:defRPr/>
              </a:pPr>
              <a:t>‹#›</a:t>
            </a:fld>
            <a:endParaRPr lang="en-US" altLang="zh-CN"/>
          </a:p>
        </p:txBody>
      </p:sp>
    </p:spTree>
    <p:extLst>
      <p:ext uri="{BB962C8B-B14F-4D97-AF65-F5344CB8AC3E}">
        <p14:creationId xmlns:p14="http://schemas.microsoft.com/office/powerpoint/2010/main" val="87942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364F82B-1735-4169-A889-57E017294A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740D5B9-7F2D-4642-94C3-D835536ED9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A1284C-EB37-4647-B652-F4B6E4A4EFA7}"/>
              </a:ext>
            </a:extLst>
          </p:cNvPr>
          <p:cNvSpPr>
            <a:spLocks noGrp="1" noChangeArrowheads="1"/>
          </p:cNvSpPr>
          <p:nvPr>
            <p:ph type="sldNum" sz="quarter" idx="12"/>
          </p:nvPr>
        </p:nvSpPr>
        <p:spPr>
          <a:ln/>
        </p:spPr>
        <p:txBody>
          <a:bodyPr/>
          <a:lstStyle>
            <a:lvl1pPr>
              <a:defRPr/>
            </a:lvl1pPr>
          </a:lstStyle>
          <a:p>
            <a:pPr>
              <a:defRPr/>
            </a:pPr>
            <a:fld id="{E4EB4CDA-E788-4B40-920B-E58618E0796D}" type="slidenum">
              <a:rPr lang="en-US" altLang="zh-CN"/>
              <a:pPr>
                <a:defRPr/>
              </a:pPr>
              <a:t>‹#›</a:t>
            </a:fld>
            <a:endParaRPr lang="en-US" altLang="zh-CN"/>
          </a:p>
        </p:txBody>
      </p:sp>
    </p:spTree>
    <p:extLst>
      <p:ext uri="{BB962C8B-B14F-4D97-AF65-F5344CB8AC3E}">
        <p14:creationId xmlns:p14="http://schemas.microsoft.com/office/powerpoint/2010/main" val="310764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F2DEAA7-3A63-4BC8-87DC-A772E94664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663F23-937F-4510-B8D1-652FF2B44D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9B39F05-1AE6-45FE-BC59-F0F217D7CF3B}"/>
              </a:ext>
            </a:extLst>
          </p:cNvPr>
          <p:cNvSpPr>
            <a:spLocks noGrp="1" noChangeArrowheads="1"/>
          </p:cNvSpPr>
          <p:nvPr>
            <p:ph type="sldNum" sz="quarter" idx="12"/>
          </p:nvPr>
        </p:nvSpPr>
        <p:spPr>
          <a:ln/>
        </p:spPr>
        <p:txBody>
          <a:bodyPr/>
          <a:lstStyle>
            <a:lvl1pPr>
              <a:defRPr/>
            </a:lvl1pPr>
          </a:lstStyle>
          <a:p>
            <a:pPr>
              <a:defRPr/>
            </a:pPr>
            <a:fld id="{2BCF3B0C-C1C2-450D-B62D-EC9D5EBFCF10}" type="slidenum">
              <a:rPr lang="en-US" altLang="zh-CN"/>
              <a:pPr>
                <a:defRPr/>
              </a:pPr>
              <a:t>‹#›</a:t>
            </a:fld>
            <a:endParaRPr lang="en-US" altLang="zh-CN"/>
          </a:p>
        </p:txBody>
      </p:sp>
    </p:spTree>
    <p:extLst>
      <p:ext uri="{BB962C8B-B14F-4D97-AF65-F5344CB8AC3E}">
        <p14:creationId xmlns:p14="http://schemas.microsoft.com/office/powerpoint/2010/main" val="78511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3230B4-1447-4777-AF9D-86482C0F1C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0416643-2CFE-4E99-BCD7-98B9E80DC5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75DDBE-E4CA-4A3F-A6F6-545C4260D324}"/>
              </a:ext>
            </a:extLst>
          </p:cNvPr>
          <p:cNvSpPr>
            <a:spLocks noGrp="1" noChangeArrowheads="1"/>
          </p:cNvSpPr>
          <p:nvPr>
            <p:ph type="sldNum" sz="quarter" idx="12"/>
          </p:nvPr>
        </p:nvSpPr>
        <p:spPr>
          <a:ln/>
        </p:spPr>
        <p:txBody>
          <a:bodyPr/>
          <a:lstStyle>
            <a:lvl1pPr>
              <a:defRPr/>
            </a:lvl1pPr>
          </a:lstStyle>
          <a:p>
            <a:pPr>
              <a:defRPr/>
            </a:pPr>
            <a:fld id="{EFB3A3C9-4280-469B-98EE-2756A705DF61}" type="slidenum">
              <a:rPr lang="en-US" altLang="zh-CN"/>
              <a:pPr>
                <a:defRPr/>
              </a:pPr>
              <a:t>‹#›</a:t>
            </a:fld>
            <a:endParaRPr lang="en-US" altLang="zh-CN"/>
          </a:p>
        </p:txBody>
      </p:sp>
    </p:spTree>
    <p:extLst>
      <p:ext uri="{BB962C8B-B14F-4D97-AF65-F5344CB8AC3E}">
        <p14:creationId xmlns:p14="http://schemas.microsoft.com/office/powerpoint/2010/main" val="318231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B2F9F75-B183-48FC-A09D-A2B16E9021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CB1C0D-9243-4ABA-A998-96CECF17FF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E6842F-7A2E-4C10-8B46-8C4D0639B3D4}"/>
              </a:ext>
            </a:extLst>
          </p:cNvPr>
          <p:cNvSpPr>
            <a:spLocks noGrp="1" noChangeArrowheads="1"/>
          </p:cNvSpPr>
          <p:nvPr>
            <p:ph type="sldNum" sz="quarter" idx="12"/>
          </p:nvPr>
        </p:nvSpPr>
        <p:spPr>
          <a:ln/>
        </p:spPr>
        <p:txBody>
          <a:bodyPr/>
          <a:lstStyle>
            <a:lvl1pPr>
              <a:defRPr/>
            </a:lvl1pPr>
          </a:lstStyle>
          <a:p>
            <a:pPr>
              <a:defRPr/>
            </a:pPr>
            <a:fld id="{4DDBA053-DE1F-4FD4-8F04-CB63D2217FFC}" type="slidenum">
              <a:rPr lang="en-US" altLang="zh-CN"/>
              <a:pPr>
                <a:defRPr/>
              </a:pPr>
              <a:t>‹#›</a:t>
            </a:fld>
            <a:endParaRPr lang="en-US" altLang="zh-CN"/>
          </a:p>
        </p:txBody>
      </p:sp>
    </p:spTree>
    <p:extLst>
      <p:ext uri="{BB962C8B-B14F-4D97-AF65-F5344CB8AC3E}">
        <p14:creationId xmlns:p14="http://schemas.microsoft.com/office/powerpoint/2010/main" val="156903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0172148-9803-4BFE-8889-6EAD86D354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7138466-5779-4769-A7E7-08D4DD57F8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5FDFB8F-A655-457A-AAB5-1AA4F1749F6C}"/>
              </a:ext>
            </a:extLst>
          </p:cNvPr>
          <p:cNvSpPr>
            <a:spLocks noGrp="1" noChangeArrowheads="1"/>
          </p:cNvSpPr>
          <p:nvPr>
            <p:ph type="sldNum" sz="quarter" idx="12"/>
          </p:nvPr>
        </p:nvSpPr>
        <p:spPr>
          <a:ln/>
        </p:spPr>
        <p:txBody>
          <a:bodyPr/>
          <a:lstStyle>
            <a:lvl1pPr>
              <a:defRPr/>
            </a:lvl1pPr>
          </a:lstStyle>
          <a:p>
            <a:pPr>
              <a:defRPr/>
            </a:pPr>
            <a:fld id="{ADFB6E72-0F64-4576-8152-2724B6AC634D}" type="slidenum">
              <a:rPr lang="en-US" altLang="zh-CN"/>
              <a:pPr>
                <a:defRPr/>
              </a:pPr>
              <a:t>‹#›</a:t>
            </a:fld>
            <a:endParaRPr lang="en-US" altLang="zh-CN"/>
          </a:p>
        </p:txBody>
      </p:sp>
    </p:spTree>
    <p:extLst>
      <p:ext uri="{BB962C8B-B14F-4D97-AF65-F5344CB8AC3E}">
        <p14:creationId xmlns:p14="http://schemas.microsoft.com/office/powerpoint/2010/main" val="407869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4090072-3E13-4A28-9631-8A59DC4AA6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8057626-E864-4467-A570-BA430D8564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76CA3A7-D1E8-42AB-A08D-2C6D373AF04A}"/>
              </a:ext>
            </a:extLst>
          </p:cNvPr>
          <p:cNvSpPr>
            <a:spLocks noGrp="1" noChangeArrowheads="1"/>
          </p:cNvSpPr>
          <p:nvPr>
            <p:ph type="sldNum" sz="quarter" idx="12"/>
          </p:nvPr>
        </p:nvSpPr>
        <p:spPr>
          <a:ln/>
        </p:spPr>
        <p:txBody>
          <a:bodyPr/>
          <a:lstStyle>
            <a:lvl1pPr>
              <a:defRPr/>
            </a:lvl1pPr>
          </a:lstStyle>
          <a:p>
            <a:pPr>
              <a:defRPr/>
            </a:pPr>
            <a:fld id="{E6F5D10D-79A4-4E5B-9B45-377F4F3F8E2C}" type="slidenum">
              <a:rPr lang="en-US" altLang="zh-CN"/>
              <a:pPr>
                <a:defRPr/>
              </a:pPr>
              <a:t>‹#›</a:t>
            </a:fld>
            <a:endParaRPr lang="en-US" altLang="zh-CN"/>
          </a:p>
        </p:txBody>
      </p:sp>
    </p:spTree>
    <p:extLst>
      <p:ext uri="{BB962C8B-B14F-4D97-AF65-F5344CB8AC3E}">
        <p14:creationId xmlns:p14="http://schemas.microsoft.com/office/powerpoint/2010/main" val="143184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8FE3AEF-B38C-470C-BB67-E22181CD89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E8DFDDF-93E7-4702-9F5D-531BDECD03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D551E43-050C-4958-8617-8C6500D88FC3}"/>
              </a:ext>
            </a:extLst>
          </p:cNvPr>
          <p:cNvSpPr>
            <a:spLocks noGrp="1" noChangeArrowheads="1"/>
          </p:cNvSpPr>
          <p:nvPr>
            <p:ph type="sldNum" sz="quarter" idx="12"/>
          </p:nvPr>
        </p:nvSpPr>
        <p:spPr>
          <a:ln/>
        </p:spPr>
        <p:txBody>
          <a:bodyPr/>
          <a:lstStyle>
            <a:lvl1pPr>
              <a:defRPr/>
            </a:lvl1pPr>
          </a:lstStyle>
          <a:p>
            <a:pPr>
              <a:defRPr/>
            </a:pPr>
            <a:fld id="{0F8FBCA1-15DE-410B-9495-8958F0515BC1}" type="slidenum">
              <a:rPr lang="en-US" altLang="zh-CN"/>
              <a:pPr>
                <a:defRPr/>
              </a:pPr>
              <a:t>‹#›</a:t>
            </a:fld>
            <a:endParaRPr lang="en-US" altLang="zh-CN"/>
          </a:p>
        </p:txBody>
      </p:sp>
    </p:spTree>
    <p:extLst>
      <p:ext uri="{BB962C8B-B14F-4D97-AF65-F5344CB8AC3E}">
        <p14:creationId xmlns:p14="http://schemas.microsoft.com/office/powerpoint/2010/main" val="97548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FEA3A55-7408-4C06-82F0-AA1CCA63B2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66C51ED-6E44-4873-AB60-9C5BCA1DD7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162D6C3-1B62-4DED-8D68-008E2C96169E}"/>
              </a:ext>
            </a:extLst>
          </p:cNvPr>
          <p:cNvSpPr>
            <a:spLocks noGrp="1" noChangeArrowheads="1"/>
          </p:cNvSpPr>
          <p:nvPr>
            <p:ph type="sldNum" sz="quarter" idx="12"/>
          </p:nvPr>
        </p:nvSpPr>
        <p:spPr>
          <a:ln/>
        </p:spPr>
        <p:txBody>
          <a:bodyPr/>
          <a:lstStyle>
            <a:lvl1pPr>
              <a:defRPr/>
            </a:lvl1pPr>
          </a:lstStyle>
          <a:p>
            <a:pPr>
              <a:defRPr/>
            </a:pPr>
            <a:fld id="{48615981-06B2-49D8-920D-2C9428005FB2}" type="slidenum">
              <a:rPr lang="en-US" altLang="zh-CN"/>
              <a:pPr>
                <a:defRPr/>
              </a:pPr>
              <a:t>‹#›</a:t>
            </a:fld>
            <a:endParaRPr lang="en-US" altLang="zh-CN"/>
          </a:p>
        </p:txBody>
      </p:sp>
    </p:spTree>
    <p:extLst>
      <p:ext uri="{BB962C8B-B14F-4D97-AF65-F5344CB8AC3E}">
        <p14:creationId xmlns:p14="http://schemas.microsoft.com/office/powerpoint/2010/main" val="75676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3E99A27-FCFF-4DE3-883D-6E2446976E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4E8DF8C-885E-4E72-8ADC-C97317D8BA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FDE785-3526-4C8C-8436-FC86D7161404}"/>
              </a:ext>
            </a:extLst>
          </p:cNvPr>
          <p:cNvSpPr>
            <a:spLocks noGrp="1" noChangeArrowheads="1"/>
          </p:cNvSpPr>
          <p:nvPr>
            <p:ph type="sldNum" sz="quarter" idx="12"/>
          </p:nvPr>
        </p:nvSpPr>
        <p:spPr>
          <a:ln/>
        </p:spPr>
        <p:txBody>
          <a:bodyPr/>
          <a:lstStyle>
            <a:lvl1pPr>
              <a:defRPr/>
            </a:lvl1pPr>
          </a:lstStyle>
          <a:p>
            <a:pPr>
              <a:defRPr/>
            </a:pPr>
            <a:fld id="{F0B33B4F-FD11-437A-96C6-6D18BE2BE783}" type="slidenum">
              <a:rPr lang="en-US" altLang="zh-CN"/>
              <a:pPr>
                <a:defRPr/>
              </a:pPr>
              <a:t>‹#›</a:t>
            </a:fld>
            <a:endParaRPr lang="en-US" altLang="zh-CN"/>
          </a:p>
        </p:txBody>
      </p:sp>
    </p:spTree>
    <p:extLst>
      <p:ext uri="{BB962C8B-B14F-4D97-AF65-F5344CB8AC3E}">
        <p14:creationId xmlns:p14="http://schemas.microsoft.com/office/powerpoint/2010/main" val="386009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25466FE-1AA7-4FEE-B995-E83046D42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AB9E7AD-A288-46AC-948E-DD3FB8B4CD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F5096FF-19A8-4A59-A5D3-9308C37F9A4F}"/>
              </a:ext>
            </a:extLst>
          </p:cNvPr>
          <p:cNvSpPr>
            <a:spLocks noGrp="1" noChangeArrowheads="1"/>
          </p:cNvSpPr>
          <p:nvPr>
            <p:ph type="sldNum" sz="quarter" idx="12"/>
          </p:nvPr>
        </p:nvSpPr>
        <p:spPr>
          <a:ln/>
        </p:spPr>
        <p:txBody>
          <a:bodyPr/>
          <a:lstStyle>
            <a:lvl1pPr>
              <a:defRPr/>
            </a:lvl1pPr>
          </a:lstStyle>
          <a:p>
            <a:pPr>
              <a:defRPr/>
            </a:pPr>
            <a:fld id="{68509950-DD12-4DF8-80EE-414F1D3BA6ED}" type="slidenum">
              <a:rPr lang="en-US" altLang="zh-CN"/>
              <a:pPr>
                <a:defRPr/>
              </a:pPr>
              <a:t>‹#›</a:t>
            </a:fld>
            <a:endParaRPr lang="en-US" altLang="zh-CN"/>
          </a:p>
        </p:txBody>
      </p:sp>
    </p:spTree>
    <p:extLst>
      <p:ext uri="{BB962C8B-B14F-4D97-AF65-F5344CB8AC3E}">
        <p14:creationId xmlns:p14="http://schemas.microsoft.com/office/powerpoint/2010/main" val="62556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9EDB70-5627-48D7-B644-20070638F35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A6C2DBF8-29DA-45BB-A212-B50EDD25627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D22F2849-B2ED-4692-8A75-AFEE257AFFD7}"/>
              </a:ext>
            </a:extLst>
          </p:cNvPr>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endParaRPr lang="en-US" altLang="zh-CN"/>
          </a:p>
        </p:txBody>
      </p:sp>
      <p:sp>
        <p:nvSpPr>
          <p:cNvPr id="1029" name="Rectangle 5">
            <a:extLst>
              <a:ext uri="{FF2B5EF4-FFF2-40B4-BE49-F238E27FC236}">
                <a16:creationId xmlns:a16="http://schemas.microsoft.com/office/drawing/2014/main" id="{6F755D37-0291-4211-A6AD-AB0A69D57EA3}"/>
              </a:ext>
            </a:extLst>
          </p:cNvPr>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ltLang="zh-CN"/>
          </a:p>
        </p:txBody>
      </p:sp>
      <p:sp>
        <p:nvSpPr>
          <p:cNvPr id="1030" name="Rectangle 6">
            <a:extLst>
              <a:ext uri="{FF2B5EF4-FFF2-40B4-BE49-F238E27FC236}">
                <a16:creationId xmlns:a16="http://schemas.microsoft.com/office/drawing/2014/main" id="{1BFAD0DC-13AA-4019-9B8F-F5F8260E545D}"/>
              </a:ext>
            </a:extLst>
          </p:cNvPr>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14FA48D9-DC55-4EA6-9DC9-F48CB20855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3" Type="http://schemas.openxmlformats.org/officeDocument/2006/relationships/image" Target="../media/image1.png"/><Relationship Id="rId7" Type="http://schemas.openxmlformats.org/officeDocument/2006/relationships/image" Target="../media/image9.wmf"/><Relationship Id="rId12"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8.wmf"/><Relationship Id="rId15" Type="http://schemas.openxmlformats.org/officeDocument/2006/relationships/oleObject" Target="../embeddings/oleObject13.bin"/><Relationship Id="rId10"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oleObject" Target="../embeddings/oleObject10.bin"/><Relationship Id="rId1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1.wmf"/><Relationship Id="rId18" Type="http://schemas.openxmlformats.org/officeDocument/2006/relationships/oleObject" Target="../embeddings/oleObject36.bin"/><Relationship Id="rId3" Type="http://schemas.openxmlformats.org/officeDocument/2006/relationships/oleObject" Target="../embeddings/oleObject28.bin"/><Relationship Id="rId21" Type="http://schemas.openxmlformats.org/officeDocument/2006/relationships/oleObject" Target="../embeddings/oleObject38.bin"/><Relationship Id="rId7" Type="http://schemas.openxmlformats.org/officeDocument/2006/relationships/oleObject" Target="../embeddings/oleObject30.bin"/><Relationship Id="rId12" Type="http://schemas.openxmlformats.org/officeDocument/2006/relationships/oleObject" Target="../embeddings/oleObject33.bin"/><Relationship Id="rId17"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image" Target="../media/image30.wmf"/><Relationship Id="rId5" Type="http://schemas.openxmlformats.org/officeDocument/2006/relationships/oleObject" Target="../embeddings/oleObject29.bin"/><Relationship Id="rId15" Type="http://schemas.openxmlformats.org/officeDocument/2006/relationships/image" Target="../media/image32.wmf"/><Relationship Id="rId10" Type="http://schemas.openxmlformats.org/officeDocument/2006/relationships/oleObject" Target="../embeddings/oleObject32.bin"/><Relationship Id="rId19" Type="http://schemas.openxmlformats.org/officeDocument/2006/relationships/image" Target="../media/image34.wmf"/><Relationship Id="rId4" Type="http://schemas.openxmlformats.org/officeDocument/2006/relationships/image" Target="../media/image27.wmf"/><Relationship Id="rId9" Type="http://schemas.openxmlformats.org/officeDocument/2006/relationships/oleObject" Target="../embeddings/oleObject31.bin"/><Relationship Id="rId14" Type="http://schemas.openxmlformats.org/officeDocument/2006/relationships/oleObject" Target="../embeddings/oleObject34.bin"/><Relationship Id="rId22" Type="http://schemas.openxmlformats.org/officeDocument/2006/relationships/oleObject" Target="../embeddings/oleObject3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6.jpeg"/><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8.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4.wmf"/><Relationship Id="rId11" Type="http://schemas.openxmlformats.org/officeDocument/2006/relationships/image" Target="../media/image48.png"/><Relationship Id="rId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7.bin"/><Relationship Id="rId14" Type="http://schemas.openxmlformats.org/officeDocument/2006/relationships/image" Target="../media/image47.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image" Target="../media/image51.wmf"/><Relationship Id="rId12"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0.bin"/><Relationship Id="rId11" Type="http://schemas.openxmlformats.org/officeDocument/2006/relationships/image" Target="../media/image53.wmf"/><Relationship Id="rId5" Type="http://schemas.openxmlformats.org/officeDocument/2006/relationships/image" Target="../media/image55.png"/><Relationship Id="rId10" Type="http://schemas.openxmlformats.org/officeDocument/2006/relationships/oleObject" Target="../embeddings/oleObject52.bin"/><Relationship Id="rId4" Type="http://schemas.openxmlformats.org/officeDocument/2006/relationships/image" Target="../media/image50.wmf"/><Relationship Id="rId9" Type="http://schemas.openxmlformats.org/officeDocument/2006/relationships/image" Target="../media/image5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56.bin"/><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0.wmf"/><Relationship Id="rId5" Type="http://schemas.openxmlformats.org/officeDocument/2006/relationships/oleObject" Target="../embeddings/oleObject58.bin"/><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2.wmf"/><Relationship Id="rId5" Type="http://schemas.openxmlformats.org/officeDocument/2006/relationships/oleObject" Target="../embeddings/oleObject6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2.bin"/></Relationships>
</file>

<file path=ppt/slides/_rels/slide42.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5.wmf"/></Relationships>
</file>

<file path=ppt/slides/_rels/slide4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9.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9.bin"/></Relationships>
</file>

<file path=ppt/slides/_rels/slide4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4.wmf"/><Relationship Id="rId5" Type="http://schemas.openxmlformats.org/officeDocument/2006/relationships/oleObject" Target="../embeddings/oleObject72.bin"/><Relationship Id="rId4" Type="http://schemas.openxmlformats.org/officeDocument/2006/relationships/image" Target="../media/image73.wmf"/></Relationships>
</file>

<file path=ppt/slides/_rels/slide4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7.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7.bin"/><Relationship Id="rId14" Type="http://schemas.openxmlformats.org/officeDocument/2006/relationships/image" Target="../media/image81.wmf"/></Relationships>
</file>

<file path=ppt/slides/_rels/slide4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6.wmf"/><Relationship Id="rId2" Type="http://schemas.openxmlformats.org/officeDocument/2006/relationships/slideLayout" Target="../slideLayouts/slideLayout7.xml"/><Relationship Id="rId16" Type="http://schemas.openxmlformats.org/officeDocument/2006/relationships/image" Target="../media/image88.wmf"/><Relationship Id="rId1" Type="http://schemas.openxmlformats.org/officeDocument/2006/relationships/vmlDrawing" Target="../drawings/vmlDrawing25.vml"/><Relationship Id="rId6" Type="http://schemas.openxmlformats.org/officeDocument/2006/relationships/image" Target="../media/image83.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3.bin"/><Relationship Id="rId14" Type="http://schemas.openxmlformats.org/officeDocument/2006/relationships/image" Target="../media/image87.wmf"/></Relationships>
</file>

<file path=ppt/slides/_rels/slide4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2.bin"/><Relationship Id="rId18" Type="http://schemas.openxmlformats.org/officeDocument/2006/relationships/oleObject" Target="../embeddings/oleObject95.bin"/><Relationship Id="rId26" Type="http://schemas.openxmlformats.org/officeDocument/2006/relationships/oleObject" Target="../embeddings/oleObject100.bin"/><Relationship Id="rId3" Type="http://schemas.openxmlformats.org/officeDocument/2006/relationships/oleObject" Target="../embeddings/oleObject87.bin"/><Relationship Id="rId21" Type="http://schemas.openxmlformats.org/officeDocument/2006/relationships/oleObject" Target="../embeddings/oleObject97.bin"/><Relationship Id="rId7" Type="http://schemas.openxmlformats.org/officeDocument/2006/relationships/oleObject" Target="../embeddings/oleObject89.bin"/><Relationship Id="rId12" Type="http://schemas.openxmlformats.org/officeDocument/2006/relationships/image" Target="../media/image93.wmf"/><Relationship Id="rId17" Type="http://schemas.openxmlformats.org/officeDocument/2006/relationships/image" Target="../media/image95.wmf"/><Relationship Id="rId25" Type="http://schemas.openxmlformats.org/officeDocument/2006/relationships/image" Target="../media/image98.wmf"/><Relationship Id="rId2" Type="http://schemas.openxmlformats.org/officeDocument/2006/relationships/slideLayout" Target="../slideLayouts/slideLayout7.xml"/><Relationship Id="rId16" Type="http://schemas.openxmlformats.org/officeDocument/2006/relationships/oleObject" Target="../embeddings/oleObject94.bin"/><Relationship Id="rId20" Type="http://schemas.openxmlformats.org/officeDocument/2006/relationships/oleObject" Target="../embeddings/oleObject96.bin"/><Relationship Id="rId29" Type="http://schemas.openxmlformats.org/officeDocument/2006/relationships/image" Target="../media/image100.wmf"/><Relationship Id="rId1" Type="http://schemas.openxmlformats.org/officeDocument/2006/relationships/vmlDrawing" Target="../drawings/vmlDrawing26.vml"/><Relationship Id="rId6" Type="http://schemas.openxmlformats.org/officeDocument/2006/relationships/image" Target="../media/image90.wmf"/><Relationship Id="rId11" Type="http://schemas.openxmlformats.org/officeDocument/2006/relationships/oleObject" Target="../embeddings/oleObject91.bin"/><Relationship Id="rId24" Type="http://schemas.openxmlformats.org/officeDocument/2006/relationships/oleObject" Target="../embeddings/oleObject99.bin"/><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image" Target="../media/image97.wmf"/><Relationship Id="rId28" Type="http://schemas.openxmlformats.org/officeDocument/2006/relationships/oleObject" Target="../embeddings/oleObject101.bin"/><Relationship Id="rId10" Type="http://schemas.openxmlformats.org/officeDocument/2006/relationships/image" Target="../media/image92.wmf"/><Relationship Id="rId19" Type="http://schemas.openxmlformats.org/officeDocument/2006/relationships/image" Target="../media/image96.wmf"/><Relationship Id="rId31" Type="http://schemas.openxmlformats.org/officeDocument/2006/relationships/image" Target="../media/image101.wmf"/><Relationship Id="rId4" Type="http://schemas.openxmlformats.org/officeDocument/2006/relationships/image" Target="../media/image89.wmf"/><Relationship Id="rId9" Type="http://schemas.openxmlformats.org/officeDocument/2006/relationships/oleObject" Target="../embeddings/oleObject90.bin"/><Relationship Id="rId14" Type="http://schemas.openxmlformats.org/officeDocument/2006/relationships/image" Target="../media/image94.wmf"/><Relationship Id="rId22" Type="http://schemas.openxmlformats.org/officeDocument/2006/relationships/oleObject" Target="../embeddings/oleObject98.bin"/><Relationship Id="rId27" Type="http://schemas.openxmlformats.org/officeDocument/2006/relationships/image" Target="../media/image99.wmf"/><Relationship Id="rId30" Type="http://schemas.openxmlformats.org/officeDocument/2006/relationships/oleObject" Target="../embeddings/oleObject102.bin"/></Relationships>
</file>

<file path=ppt/slides/_rels/slide4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108.bin"/><Relationship Id="rId18" Type="http://schemas.openxmlformats.org/officeDocument/2006/relationships/oleObject" Target="../embeddings/oleObject111.bin"/><Relationship Id="rId3" Type="http://schemas.openxmlformats.org/officeDocument/2006/relationships/oleObject" Target="../embeddings/oleObject103.bin"/><Relationship Id="rId21" Type="http://schemas.openxmlformats.org/officeDocument/2006/relationships/oleObject" Target="../embeddings/oleObject113.bin"/><Relationship Id="rId7" Type="http://schemas.openxmlformats.org/officeDocument/2006/relationships/oleObject" Target="../embeddings/oleObject105.bin"/><Relationship Id="rId12" Type="http://schemas.openxmlformats.org/officeDocument/2006/relationships/image" Target="../media/image93.wmf"/><Relationship Id="rId17"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oleObject" Target="../embeddings/oleObject110.bin"/><Relationship Id="rId20" Type="http://schemas.openxmlformats.org/officeDocument/2006/relationships/oleObject" Target="../embeddings/oleObject112.bin"/><Relationship Id="rId1" Type="http://schemas.openxmlformats.org/officeDocument/2006/relationships/vmlDrawing" Target="../drawings/vmlDrawing27.vml"/><Relationship Id="rId6" Type="http://schemas.openxmlformats.org/officeDocument/2006/relationships/image" Target="../media/image90.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image" Target="../media/image102.wmf"/><Relationship Id="rId10" Type="http://schemas.openxmlformats.org/officeDocument/2006/relationships/image" Target="../media/image92.wmf"/><Relationship Id="rId19" Type="http://schemas.openxmlformats.org/officeDocument/2006/relationships/image" Target="../media/image96.wmf"/><Relationship Id="rId4" Type="http://schemas.openxmlformats.org/officeDocument/2006/relationships/image" Target="../media/image89.wmf"/><Relationship Id="rId9" Type="http://schemas.openxmlformats.org/officeDocument/2006/relationships/oleObject" Target="../embeddings/oleObject106.bin"/><Relationship Id="rId14" Type="http://schemas.openxmlformats.org/officeDocument/2006/relationships/image" Target="../media/image94.wmf"/><Relationship Id="rId22" Type="http://schemas.openxmlformats.org/officeDocument/2006/relationships/oleObject" Target="../embeddings/oleObject114.bin"/></Relationships>
</file>

<file path=ppt/slides/_rels/slide49.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20.bin"/><Relationship Id="rId18" Type="http://schemas.openxmlformats.org/officeDocument/2006/relationships/image" Target="../media/image110.wmf"/><Relationship Id="rId3" Type="http://schemas.openxmlformats.org/officeDocument/2006/relationships/oleObject" Target="../embeddings/oleObject115.bin"/><Relationship Id="rId21" Type="http://schemas.openxmlformats.org/officeDocument/2006/relationships/oleObject" Target="../embeddings/oleObject124.bin"/><Relationship Id="rId7" Type="http://schemas.openxmlformats.org/officeDocument/2006/relationships/oleObject" Target="../embeddings/oleObject117.bin"/><Relationship Id="rId12" Type="http://schemas.openxmlformats.org/officeDocument/2006/relationships/image" Target="../media/image107.w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28.vml"/><Relationship Id="rId6" Type="http://schemas.openxmlformats.org/officeDocument/2006/relationships/image" Target="../media/image104.wmf"/><Relationship Id="rId11" Type="http://schemas.openxmlformats.org/officeDocument/2006/relationships/oleObject" Target="../embeddings/oleObject119.bin"/><Relationship Id="rId24" Type="http://schemas.openxmlformats.org/officeDocument/2006/relationships/image" Target="../media/image113.wmf"/><Relationship Id="rId5" Type="http://schemas.openxmlformats.org/officeDocument/2006/relationships/oleObject" Target="../embeddings/oleObject116.bin"/><Relationship Id="rId15" Type="http://schemas.openxmlformats.org/officeDocument/2006/relationships/oleObject" Target="../embeddings/oleObject121.bin"/><Relationship Id="rId23" Type="http://schemas.openxmlformats.org/officeDocument/2006/relationships/oleObject" Target="../embeddings/oleObject125.bin"/><Relationship Id="rId10" Type="http://schemas.openxmlformats.org/officeDocument/2006/relationships/image" Target="../media/image106.wmf"/><Relationship Id="rId19" Type="http://schemas.openxmlformats.org/officeDocument/2006/relationships/oleObject" Target="../embeddings/oleObject123.bin"/><Relationship Id="rId4" Type="http://schemas.openxmlformats.org/officeDocument/2006/relationships/image" Target="../media/image103.wmf"/><Relationship Id="rId9" Type="http://schemas.openxmlformats.org/officeDocument/2006/relationships/oleObject" Target="../embeddings/oleObject118.bin"/><Relationship Id="rId14" Type="http://schemas.openxmlformats.org/officeDocument/2006/relationships/image" Target="../media/image108.wmf"/><Relationship Id="rId22" Type="http://schemas.openxmlformats.org/officeDocument/2006/relationships/image" Target="../media/image1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1.bin"/><Relationship Id="rId18" Type="http://schemas.openxmlformats.org/officeDocument/2006/relationships/image" Target="../media/image121.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18.wmf"/><Relationship Id="rId17"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29.vml"/><Relationship Id="rId6" Type="http://schemas.openxmlformats.org/officeDocument/2006/relationships/image" Target="../media/image115.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17.wmf"/><Relationship Id="rId19" Type="http://schemas.openxmlformats.org/officeDocument/2006/relationships/oleObject" Target="../embeddings/oleObject134.bin"/><Relationship Id="rId4" Type="http://schemas.openxmlformats.org/officeDocument/2006/relationships/image" Target="../media/image114.wmf"/><Relationship Id="rId9" Type="http://schemas.openxmlformats.org/officeDocument/2006/relationships/oleObject" Target="../embeddings/oleObject129.bin"/><Relationship Id="rId14" Type="http://schemas.openxmlformats.org/officeDocument/2006/relationships/image" Target="../media/image119.wmf"/><Relationship Id="rId22" Type="http://schemas.openxmlformats.org/officeDocument/2006/relationships/image" Target="../media/image123.wmf"/></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141.bin"/><Relationship Id="rId18" Type="http://schemas.openxmlformats.org/officeDocument/2006/relationships/image" Target="../media/image130.wmf"/><Relationship Id="rId26" Type="http://schemas.openxmlformats.org/officeDocument/2006/relationships/image" Target="../media/image134.wmf"/><Relationship Id="rId3" Type="http://schemas.openxmlformats.org/officeDocument/2006/relationships/oleObject" Target="../embeddings/oleObject136.bin"/><Relationship Id="rId21" Type="http://schemas.openxmlformats.org/officeDocument/2006/relationships/oleObject" Target="../embeddings/oleObject145.bin"/><Relationship Id="rId34" Type="http://schemas.openxmlformats.org/officeDocument/2006/relationships/oleObject" Target="../embeddings/oleObject152.bin"/><Relationship Id="rId7" Type="http://schemas.openxmlformats.org/officeDocument/2006/relationships/oleObject" Target="../embeddings/oleObject138.bin"/><Relationship Id="rId12" Type="http://schemas.openxmlformats.org/officeDocument/2006/relationships/image" Target="../media/image127.wmf"/><Relationship Id="rId17" Type="http://schemas.openxmlformats.org/officeDocument/2006/relationships/oleObject" Target="../embeddings/oleObject143.bin"/><Relationship Id="rId25" Type="http://schemas.openxmlformats.org/officeDocument/2006/relationships/oleObject" Target="../embeddings/oleObject147.bin"/><Relationship Id="rId33" Type="http://schemas.openxmlformats.org/officeDocument/2006/relationships/image" Target="../media/image137.wmf"/><Relationship Id="rId2" Type="http://schemas.openxmlformats.org/officeDocument/2006/relationships/slideLayout" Target="../slideLayouts/slideLayout7.xml"/><Relationship Id="rId16" Type="http://schemas.openxmlformats.org/officeDocument/2006/relationships/image" Target="../media/image129.wmf"/><Relationship Id="rId20" Type="http://schemas.openxmlformats.org/officeDocument/2006/relationships/image" Target="../media/image131.wmf"/><Relationship Id="rId29" Type="http://schemas.openxmlformats.org/officeDocument/2006/relationships/oleObject" Target="../embeddings/oleObject149.bin"/><Relationship Id="rId1" Type="http://schemas.openxmlformats.org/officeDocument/2006/relationships/vmlDrawing" Target="../drawings/vmlDrawing30.vml"/><Relationship Id="rId6" Type="http://schemas.openxmlformats.org/officeDocument/2006/relationships/image" Target="../media/image124.wmf"/><Relationship Id="rId11" Type="http://schemas.openxmlformats.org/officeDocument/2006/relationships/oleObject" Target="../embeddings/oleObject140.bin"/><Relationship Id="rId24" Type="http://schemas.openxmlformats.org/officeDocument/2006/relationships/image" Target="../media/image133.wmf"/><Relationship Id="rId32" Type="http://schemas.openxmlformats.org/officeDocument/2006/relationships/oleObject" Target="../embeddings/oleObject151.bin"/><Relationship Id="rId5" Type="http://schemas.openxmlformats.org/officeDocument/2006/relationships/oleObject" Target="../embeddings/oleObject137.bin"/><Relationship Id="rId15" Type="http://schemas.openxmlformats.org/officeDocument/2006/relationships/oleObject" Target="../embeddings/oleObject142.bin"/><Relationship Id="rId23" Type="http://schemas.openxmlformats.org/officeDocument/2006/relationships/oleObject" Target="../embeddings/oleObject146.bin"/><Relationship Id="rId28" Type="http://schemas.openxmlformats.org/officeDocument/2006/relationships/image" Target="../media/image135.wmf"/><Relationship Id="rId10" Type="http://schemas.openxmlformats.org/officeDocument/2006/relationships/image" Target="../media/image126.wmf"/><Relationship Id="rId19" Type="http://schemas.openxmlformats.org/officeDocument/2006/relationships/oleObject" Target="../embeddings/oleObject144.bin"/><Relationship Id="rId31" Type="http://schemas.openxmlformats.org/officeDocument/2006/relationships/oleObject" Target="../embeddings/oleObject150.bin"/><Relationship Id="rId4" Type="http://schemas.openxmlformats.org/officeDocument/2006/relationships/image" Target="../media/image90.wmf"/><Relationship Id="rId9" Type="http://schemas.openxmlformats.org/officeDocument/2006/relationships/oleObject" Target="../embeddings/oleObject139.bin"/><Relationship Id="rId14" Type="http://schemas.openxmlformats.org/officeDocument/2006/relationships/image" Target="../media/image128.wmf"/><Relationship Id="rId22" Type="http://schemas.openxmlformats.org/officeDocument/2006/relationships/image" Target="../media/image132.wmf"/><Relationship Id="rId27" Type="http://schemas.openxmlformats.org/officeDocument/2006/relationships/oleObject" Target="../embeddings/oleObject148.bin"/><Relationship Id="rId30" Type="http://schemas.openxmlformats.org/officeDocument/2006/relationships/image" Target="../media/image136.wmf"/><Relationship Id="rId35" Type="http://schemas.openxmlformats.org/officeDocument/2006/relationships/image" Target="../media/image138.wmf"/><Relationship Id="rId8" Type="http://schemas.openxmlformats.org/officeDocument/2006/relationships/image" Target="../media/image1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5EACE241-125E-44DA-B5B2-CC2739D7ED7E}"/>
              </a:ext>
            </a:extLst>
          </p:cNvPr>
          <p:cNvSpPr>
            <a:spLocks noGrp="1" noChangeArrowheads="1"/>
          </p:cNvSpPr>
          <p:nvPr>
            <p:ph type="subTitle" idx="4294967295"/>
          </p:nvPr>
        </p:nvSpPr>
        <p:spPr>
          <a:xfrm>
            <a:off x="1371600" y="3525838"/>
            <a:ext cx="6400800" cy="479425"/>
          </a:xfrm>
        </p:spPr>
        <p:txBody>
          <a:bodyPr/>
          <a:lstStyle/>
          <a:p>
            <a:pPr marL="0" indent="0" algn="ctr" eaLnBrk="1" hangingPunct="1">
              <a:lnSpc>
                <a:spcPct val="90000"/>
              </a:lnSpc>
              <a:buFontTx/>
              <a:buNone/>
              <a:defRPr/>
            </a:pPr>
            <a:r>
              <a:rPr lang="en-US" altLang="zh-CN" sz="2800">
                <a:effectLst>
                  <a:outerShdw blurRad="38100" dist="38100" dir="2700000" algn="tl">
                    <a:srgbClr val="C0C0C0"/>
                  </a:outerShdw>
                </a:effectLst>
                <a:latin typeface="楷体" panose="02010609060101010101" pitchFamily="49" charset="-122"/>
                <a:ea typeface="楷体" panose="02010609060101010101" pitchFamily="49" charset="-122"/>
              </a:rPr>
              <a:t>——  </a:t>
            </a:r>
            <a:r>
              <a:rPr lang="zh-CN" altLang="en-US" sz="2800">
                <a:effectLst>
                  <a:outerShdw blurRad="38100" dist="38100" dir="2700000" algn="tl">
                    <a:srgbClr val="C0C0C0"/>
                  </a:outerShdw>
                </a:effectLst>
                <a:latin typeface="楷体" panose="02010609060101010101" pitchFamily="49" charset="-122"/>
                <a:ea typeface="楷体" panose="02010609060101010101" pitchFamily="49" charset="-122"/>
              </a:rPr>
              <a:t>关于热现象的理论</a:t>
            </a:r>
          </a:p>
        </p:txBody>
      </p:sp>
      <p:sp>
        <p:nvSpPr>
          <p:cNvPr id="2051" name="Rectangle 6">
            <a:extLst>
              <a:ext uri="{FF2B5EF4-FFF2-40B4-BE49-F238E27FC236}">
                <a16:creationId xmlns:a16="http://schemas.microsoft.com/office/drawing/2014/main" id="{B9BD9885-ED35-4514-BEC7-692418120E71}"/>
              </a:ext>
            </a:extLst>
          </p:cNvPr>
          <p:cNvSpPr>
            <a:spLocks noGrp="1" noChangeArrowheads="1"/>
          </p:cNvSpPr>
          <p:nvPr>
            <p:ph type="ctrTitle" idx="4294967295"/>
          </p:nvPr>
        </p:nvSpPr>
        <p:spPr>
          <a:xfrm>
            <a:off x="684213" y="1557338"/>
            <a:ext cx="7772400" cy="1470025"/>
          </a:xfrm>
          <a:solidFill>
            <a:srgbClr val="A2FCE4"/>
          </a:solidFill>
        </p:spPr>
        <p:txBody>
          <a:bodyPr/>
          <a:lstStyle/>
          <a:p>
            <a:pPr eaLnBrk="1" hangingPunct="1"/>
            <a:r>
              <a:rPr lang="zh-CN" altLang="zh-CN" sz="6000">
                <a:solidFill>
                  <a:srgbClr val="FF3300"/>
                </a:solidFill>
                <a:ea typeface="华文新魏" panose="02010800040101010101" pitchFamily="2" charset="-122"/>
              </a:rPr>
              <a:t>热力学与统计物理</a:t>
            </a:r>
            <a:r>
              <a:rPr lang="zh-CN" altLang="zh-CN"/>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AF9D649-DA5F-4956-A6D5-5CB54C969A5F}"/>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11267" name="Text Box 3">
            <a:extLst>
              <a:ext uri="{FF2B5EF4-FFF2-40B4-BE49-F238E27FC236}">
                <a16:creationId xmlns:a16="http://schemas.microsoft.com/office/drawing/2014/main" id="{45F2BCE3-B8C0-4476-BC0F-FDFF18D3472D}"/>
              </a:ext>
            </a:extLst>
          </p:cNvPr>
          <p:cNvSpPr txBox="1">
            <a:spLocks noChangeArrowheads="1"/>
          </p:cNvSpPr>
          <p:nvPr/>
        </p:nvSpPr>
        <p:spPr bwMode="auto">
          <a:xfrm>
            <a:off x="1116013" y="1412875"/>
            <a:ext cx="7416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a:latin typeface="楷体_GB2312" pitchFamily="49" charset="-122"/>
                <a:ea typeface="楷体_GB2312" pitchFamily="49" charset="-122"/>
              </a:rPr>
              <a:t>    </a:t>
            </a:r>
            <a:r>
              <a:rPr lang="zh-CN" altLang="en-US" sz="1800">
                <a:latin typeface="Times New Roman" panose="02020603050405020304" pitchFamily="18" charset="0"/>
                <a:ea typeface="楷体_GB2312" pitchFamily="49" charset="-122"/>
              </a:rPr>
              <a:t>紧接着热力学第一定律的建立，开耳文</a:t>
            </a:r>
            <a:r>
              <a:rPr lang="en-US" altLang="zh-CN" sz="1800">
                <a:latin typeface="Times New Roman" panose="02020603050405020304" pitchFamily="18" charset="0"/>
                <a:ea typeface="楷体_GB2312" pitchFamily="49" charset="-122"/>
              </a:rPr>
              <a:t>(Lord Kelvin</a:t>
            </a:r>
            <a:r>
              <a:rPr lang="zh-CN" altLang="en-US" sz="1800">
                <a:latin typeface="Times New Roman" panose="02020603050405020304" pitchFamily="18" charset="0"/>
                <a:ea typeface="楷体_GB2312" pitchFamily="49" charset="-122"/>
              </a:rPr>
              <a:t>，原名</a:t>
            </a:r>
            <a:r>
              <a:rPr lang="en-US" altLang="zh-CN" sz="1800">
                <a:latin typeface="Times New Roman" panose="02020603050405020304" pitchFamily="18" charset="0"/>
                <a:ea typeface="楷体_GB2312" pitchFamily="49" charset="-122"/>
              </a:rPr>
              <a:t>Wil-</a:t>
            </a:r>
          </a:p>
          <a:p>
            <a:pPr eaLnBrk="1" hangingPunct="1">
              <a:spcBef>
                <a:spcPct val="0"/>
              </a:spcBef>
              <a:buFontTx/>
              <a:buNone/>
            </a:pPr>
            <a:r>
              <a:rPr lang="en-US" altLang="zh-CN" sz="1800">
                <a:latin typeface="Times New Roman" panose="02020603050405020304" pitchFamily="18" charset="0"/>
                <a:ea typeface="楷体_GB2312" pitchFamily="49" charset="-122"/>
              </a:rPr>
              <a:t>liam Thomson, 1824-1907)</a:t>
            </a:r>
            <a:r>
              <a:rPr lang="zh-CN" altLang="en-US" sz="1800">
                <a:latin typeface="Times New Roman" panose="02020603050405020304" pitchFamily="18" charset="0"/>
                <a:ea typeface="楷体_GB2312" pitchFamily="49" charset="-122"/>
              </a:rPr>
              <a:t>在</a:t>
            </a:r>
            <a:r>
              <a:rPr lang="en-US" altLang="zh-CN" sz="1800">
                <a:latin typeface="Times New Roman" panose="02020603050405020304" pitchFamily="18" charset="0"/>
                <a:ea typeface="楷体_GB2312" pitchFamily="49" charset="-122"/>
              </a:rPr>
              <a:t>1848</a:t>
            </a:r>
            <a:r>
              <a:rPr lang="zh-CN" altLang="en-US" sz="1800">
                <a:latin typeface="Times New Roman" panose="02020603050405020304" pitchFamily="18" charset="0"/>
                <a:ea typeface="楷体_GB2312" pitchFamily="49" charset="-122"/>
              </a:rPr>
              <a:t>年根据卡诺</a:t>
            </a:r>
            <a:r>
              <a:rPr lang="en-US" altLang="zh-CN" sz="1800">
                <a:latin typeface="Times New Roman" panose="02020603050405020304" pitchFamily="18" charset="0"/>
                <a:ea typeface="楷体_GB2312" pitchFamily="49" charset="-122"/>
              </a:rPr>
              <a:t>(Sadi Carnot</a:t>
            </a:r>
            <a:r>
              <a:rPr lang="zh-CN" altLang="en-US"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1796-</a:t>
            </a:r>
          </a:p>
          <a:p>
            <a:pPr eaLnBrk="1" hangingPunct="1">
              <a:spcBef>
                <a:spcPct val="0"/>
              </a:spcBef>
              <a:buFontTx/>
              <a:buNone/>
            </a:pPr>
            <a:r>
              <a:rPr lang="en-US" altLang="zh-CN" sz="1800">
                <a:latin typeface="Times New Roman" panose="02020603050405020304" pitchFamily="18" charset="0"/>
                <a:ea typeface="楷体_GB2312" pitchFamily="49" charset="-122"/>
              </a:rPr>
              <a:t>1832)</a:t>
            </a:r>
            <a:r>
              <a:rPr lang="zh-CN" altLang="en-US" sz="1800">
                <a:latin typeface="Times New Roman" panose="02020603050405020304" pitchFamily="18" charset="0"/>
                <a:ea typeface="楷体_GB2312" pitchFamily="49" charset="-122"/>
              </a:rPr>
              <a:t>在</a:t>
            </a:r>
            <a:r>
              <a:rPr lang="en-US" altLang="zh-CN" sz="1800">
                <a:latin typeface="Times New Roman" panose="02020603050405020304" pitchFamily="18" charset="0"/>
                <a:ea typeface="楷体_GB2312" pitchFamily="49" charset="-122"/>
              </a:rPr>
              <a:t>1824</a:t>
            </a:r>
            <a:r>
              <a:rPr lang="zh-CN" altLang="en-US" sz="1800">
                <a:latin typeface="Times New Roman" panose="02020603050405020304" pitchFamily="18" charset="0"/>
                <a:ea typeface="楷体_GB2312" pitchFamily="49" charset="-122"/>
              </a:rPr>
              <a:t>年所发表的著名定理，制定绝对温标，克劳修斯</a:t>
            </a:r>
            <a:r>
              <a:rPr lang="en-US" altLang="zh-CN" sz="1800">
                <a:latin typeface="Times New Roman" panose="02020603050405020304" pitchFamily="18" charset="0"/>
                <a:ea typeface="楷体_GB2312" pitchFamily="49" charset="-122"/>
              </a:rPr>
              <a:t>(Rudo1f</a:t>
            </a:r>
          </a:p>
          <a:p>
            <a:pPr eaLnBrk="1" hangingPunct="1">
              <a:spcBef>
                <a:spcPct val="0"/>
              </a:spcBef>
              <a:buFontTx/>
              <a:buNone/>
            </a:pPr>
            <a:r>
              <a:rPr lang="en-US" altLang="zh-CN" sz="1800">
                <a:latin typeface="Times New Roman" panose="02020603050405020304" pitchFamily="18" charset="0"/>
                <a:ea typeface="楷体_GB2312" pitchFamily="49" charset="-122"/>
              </a:rPr>
              <a:t>Clausius,1822-1888)</a:t>
            </a:r>
            <a:r>
              <a:rPr lang="zh-CN" altLang="en-US" sz="1800">
                <a:latin typeface="Times New Roman" panose="02020603050405020304" pitchFamily="18" charset="0"/>
                <a:ea typeface="楷体_GB2312" pitchFamily="49" charset="-122"/>
              </a:rPr>
              <a:t>在</a:t>
            </a:r>
            <a:r>
              <a:rPr lang="en-US" altLang="zh-CN" sz="1800">
                <a:latin typeface="Times New Roman" panose="02020603050405020304" pitchFamily="18" charset="0"/>
                <a:ea typeface="楷体_GB2312" pitchFamily="49" charset="-122"/>
              </a:rPr>
              <a:t>1860</a:t>
            </a:r>
            <a:r>
              <a:rPr lang="zh-CN" altLang="en-US" sz="1800">
                <a:latin typeface="Times New Roman" panose="02020603050405020304" pitchFamily="18" charset="0"/>
                <a:ea typeface="楷体_GB2312" pitchFamily="49" charset="-122"/>
              </a:rPr>
              <a:t>年根据同一定理，建立热力学第二定律。</a:t>
            </a:r>
          </a:p>
          <a:p>
            <a:pPr eaLnBrk="1" hangingPunct="1">
              <a:spcBef>
                <a:spcPct val="0"/>
              </a:spcBef>
              <a:buFontTx/>
              <a:buNone/>
            </a:pPr>
            <a:r>
              <a:rPr lang="zh-CN" altLang="en-US" sz="1800">
                <a:latin typeface="Times New Roman" panose="02020603050405020304" pitchFamily="18" charset="0"/>
                <a:ea typeface="楷体_GB2312" pitchFamily="49" charset="-122"/>
              </a:rPr>
              <a:t>依照第二定律，从一个热源取出热来完全变为有用的功而不产生其他</a:t>
            </a:r>
          </a:p>
          <a:p>
            <a:pPr eaLnBrk="1" hangingPunct="1">
              <a:spcBef>
                <a:spcPct val="0"/>
              </a:spcBef>
              <a:buFontTx/>
              <a:buNone/>
            </a:pPr>
            <a:r>
              <a:rPr lang="zh-CN" altLang="en-US" sz="1800">
                <a:latin typeface="Times New Roman" panose="02020603050405020304" pitchFamily="18" charset="0"/>
                <a:ea typeface="楷体_GB2312" pitchFamily="49" charset="-122"/>
              </a:rPr>
              <a:t>效果，是不可能的。</a:t>
            </a:r>
          </a:p>
          <a:p>
            <a:pPr eaLnBrk="1" hangingPunct="1">
              <a:spcBef>
                <a:spcPct val="0"/>
              </a:spcBef>
              <a:buFontTx/>
              <a:buNone/>
            </a:pPr>
            <a:r>
              <a:rPr lang="zh-CN" altLang="en-US" sz="1800">
                <a:latin typeface="Times New Roman" panose="02020603050405020304" pitchFamily="18" charset="0"/>
                <a:ea typeface="楷体_GB2312" pitchFamily="49" charset="-122"/>
              </a:rPr>
              <a:t>    以上所说的两个定律组成一个系统完整的热力学。到</a:t>
            </a:r>
            <a:r>
              <a:rPr lang="en-US" altLang="zh-CN" sz="1800">
                <a:latin typeface="Times New Roman" panose="02020603050405020304" pitchFamily="18" charset="0"/>
                <a:ea typeface="楷体_GB2312" pitchFamily="49" charset="-122"/>
              </a:rPr>
              <a:t>1912</a:t>
            </a:r>
            <a:r>
              <a:rPr lang="zh-CN" altLang="en-US" sz="1800">
                <a:latin typeface="Times New Roman" panose="02020603050405020304" pitchFamily="18" charset="0"/>
                <a:ea typeface="楷体_GB2312" pitchFamily="49" charset="-122"/>
              </a:rPr>
              <a:t>年能斯</a:t>
            </a:r>
          </a:p>
          <a:p>
            <a:pPr eaLnBrk="1" hangingPunct="1">
              <a:spcBef>
                <a:spcPct val="0"/>
              </a:spcBef>
              <a:buFontTx/>
              <a:buNone/>
            </a:pPr>
            <a:r>
              <a:rPr lang="zh-CN" altLang="en-US" sz="1800">
                <a:latin typeface="Times New Roman" panose="02020603050405020304" pitchFamily="18" charset="0"/>
                <a:ea typeface="楷体_GB2312" pitchFamily="49" charset="-122"/>
              </a:rPr>
              <a:t>脱</a:t>
            </a:r>
            <a:r>
              <a:rPr lang="en-US" altLang="zh-CN" sz="1800">
                <a:latin typeface="Times New Roman" panose="02020603050405020304" pitchFamily="18" charset="0"/>
                <a:ea typeface="楷体_GB2312" pitchFamily="49" charset="-122"/>
              </a:rPr>
              <a:t>(Walther Nernst</a:t>
            </a:r>
            <a:r>
              <a:rPr lang="zh-CN" altLang="en-US"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1864-1941)</a:t>
            </a:r>
            <a:r>
              <a:rPr lang="zh-CN" altLang="en-US" sz="1800">
                <a:latin typeface="Times New Roman" panose="02020603050405020304" pitchFamily="18" charset="0"/>
                <a:ea typeface="楷体_GB2312" pitchFamily="49" charset="-122"/>
              </a:rPr>
              <a:t>又补充了一个关于低温现象的定律，</a:t>
            </a:r>
          </a:p>
          <a:p>
            <a:pPr eaLnBrk="1" hangingPunct="1">
              <a:spcBef>
                <a:spcPct val="0"/>
              </a:spcBef>
              <a:buFontTx/>
              <a:buNone/>
            </a:pPr>
            <a:r>
              <a:rPr lang="zh-CN" altLang="en-US" sz="1800">
                <a:latin typeface="Times New Roman" panose="02020603050405020304" pitchFamily="18" charset="0"/>
                <a:ea typeface="楷体_GB2312" pitchFamily="49" charset="-122"/>
              </a:rPr>
              <a:t>可以叫做热力学第三定律。这个定律说：绝对温度的零点是不可能达</a:t>
            </a:r>
          </a:p>
          <a:p>
            <a:pPr eaLnBrk="1" hangingPunct="1">
              <a:spcBef>
                <a:spcPct val="0"/>
              </a:spcBef>
              <a:buFontTx/>
              <a:buNone/>
            </a:pPr>
            <a:r>
              <a:rPr lang="zh-CN" altLang="en-US" sz="1800">
                <a:latin typeface="Times New Roman" panose="02020603050405020304" pitchFamily="18" charset="0"/>
                <a:ea typeface="楷体_GB2312" pitchFamily="49" charset="-122"/>
              </a:rPr>
              <a:t>到的。</a:t>
            </a:r>
          </a:p>
          <a:p>
            <a:pPr eaLnBrk="1" hangingPunct="1">
              <a:spcBef>
                <a:spcPct val="0"/>
              </a:spcBef>
              <a:buFontTx/>
              <a:buNone/>
            </a:pPr>
            <a:r>
              <a:rPr lang="zh-CN" altLang="en-US" sz="1800">
                <a:latin typeface="Times New Roman" panose="02020603050405020304" pitchFamily="18" charset="0"/>
                <a:ea typeface="楷体_GB2312" pitchFamily="49" charset="-122"/>
              </a:rPr>
              <a:t>    热力学是热学理论的一方面，它是根据实验结果综合整理而成的有系统的理论。这种理论叫做宏观理论，它所根据的是我们所能直接观察的宏观现象。在这种理论中只承认热是一种能量，而不追问热到底是一种什么样的运动表现。因此，这种理论是不够深刻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D870DDD-AD84-46EF-87CD-3C7EC80E140C}"/>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12291" name="Text Box 3">
            <a:extLst>
              <a:ext uri="{FF2B5EF4-FFF2-40B4-BE49-F238E27FC236}">
                <a16:creationId xmlns:a16="http://schemas.microsoft.com/office/drawing/2014/main" id="{51571F92-5626-4415-BB1F-44CB30D1F579}"/>
              </a:ext>
            </a:extLst>
          </p:cNvPr>
          <p:cNvSpPr txBox="1">
            <a:spLocks noChangeArrowheads="1"/>
          </p:cNvSpPr>
          <p:nvPr/>
        </p:nvSpPr>
        <p:spPr bwMode="auto">
          <a:xfrm>
            <a:off x="1116013" y="1412875"/>
            <a:ext cx="74168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1800" b="0">
                <a:latin typeface="楷体_GB2312" pitchFamily="49" charset="-122"/>
                <a:ea typeface="楷体_GB2312" pitchFamily="49" charset="-122"/>
              </a:rPr>
              <a:t>    </a:t>
            </a:r>
            <a:r>
              <a:rPr lang="zh-CN" altLang="en-US" sz="1800">
                <a:latin typeface="楷体_GB2312" pitchFamily="49" charset="-122"/>
                <a:ea typeface="楷体_GB2312" pitchFamily="49" charset="-122"/>
              </a:rPr>
              <a:t>热学理论的另一方面是热的分子学说。这种理论叫做微观理论，因</a:t>
            </a:r>
          </a:p>
          <a:p>
            <a:pPr eaLnBrk="1" hangingPunct="1">
              <a:lnSpc>
                <a:spcPct val="110000"/>
              </a:lnSpc>
              <a:spcBef>
                <a:spcPct val="0"/>
              </a:spcBef>
              <a:buFontTx/>
              <a:buNone/>
            </a:pPr>
            <a:r>
              <a:rPr lang="zh-CN" altLang="en-US" sz="1800">
                <a:latin typeface="楷体_GB2312" pitchFamily="49" charset="-122"/>
                <a:ea typeface="楷体_GB2312" pitchFamily="49" charset="-122"/>
              </a:rPr>
              <a:t>为它是根据于我们不能直接观察到的分子运动的假设，而分子的世界</a:t>
            </a:r>
          </a:p>
          <a:p>
            <a:pPr eaLnBrk="1" hangingPunct="1">
              <a:lnSpc>
                <a:spcPct val="110000"/>
              </a:lnSpc>
              <a:spcBef>
                <a:spcPct val="0"/>
              </a:spcBef>
              <a:buFontTx/>
              <a:buNone/>
            </a:pPr>
            <a:r>
              <a:rPr lang="zh-CN" altLang="en-US" sz="1800">
                <a:latin typeface="楷体_GB2312" pitchFamily="49" charset="-122"/>
                <a:ea typeface="楷体_GB2312" pitchFamily="49" charset="-122"/>
              </a:rPr>
              <a:t>是所谓的微观世界。微观世界中分子运动所表现出来的宏观现象是一种</a:t>
            </a:r>
          </a:p>
          <a:p>
            <a:pPr eaLnBrk="1" hangingPunct="1">
              <a:lnSpc>
                <a:spcPct val="110000"/>
              </a:lnSpc>
              <a:spcBef>
                <a:spcPct val="0"/>
              </a:spcBef>
              <a:buFontTx/>
              <a:buNone/>
            </a:pPr>
            <a:r>
              <a:rPr lang="zh-CN" altLang="en-US" sz="1800">
                <a:latin typeface="楷体_GB2312" pitchFamily="49" charset="-122"/>
                <a:ea typeface="楷体_GB2312" pitchFamily="49" charset="-122"/>
              </a:rPr>
              <a:t>统计平均的结果，因此，在热的分子学说中我们必须用统计方法，所以</a:t>
            </a:r>
          </a:p>
          <a:p>
            <a:pPr eaLnBrk="1" hangingPunct="1">
              <a:lnSpc>
                <a:spcPct val="110000"/>
              </a:lnSpc>
              <a:spcBef>
                <a:spcPct val="0"/>
              </a:spcBef>
              <a:buFontTx/>
              <a:buNone/>
            </a:pPr>
            <a:r>
              <a:rPr lang="zh-CN" altLang="en-US" sz="1800">
                <a:latin typeface="楷体_GB2312" pitchFamily="49" charset="-122"/>
                <a:ea typeface="楷体_GB2312" pitchFamily="49" charset="-122"/>
              </a:rPr>
              <a:t>就把热的分子学说叫做统计物理学。统计物理学是在1867以后年发</a:t>
            </a:r>
          </a:p>
          <a:p>
            <a:pPr eaLnBrk="1" hangingPunct="1">
              <a:lnSpc>
                <a:spcPct val="110000"/>
              </a:lnSpc>
              <a:spcBef>
                <a:spcPct val="0"/>
              </a:spcBef>
              <a:buFontTx/>
              <a:buNone/>
            </a:pPr>
            <a:r>
              <a:rPr lang="zh-CN" altLang="en-US" sz="1800">
                <a:latin typeface="楷体_GB2312" pitchFamily="49" charset="-122"/>
                <a:ea typeface="楷体_GB2312" pitchFamily="49" charset="-122"/>
              </a:rPr>
              <a:t>展起来的。</a:t>
            </a:r>
          </a:p>
          <a:p>
            <a:pPr eaLnBrk="1" hangingPunct="1">
              <a:lnSpc>
                <a:spcPct val="110000"/>
              </a:lnSpc>
              <a:spcBef>
                <a:spcPct val="0"/>
              </a:spcBef>
              <a:buFontTx/>
              <a:buNone/>
            </a:pPr>
            <a:r>
              <a:rPr lang="zh-CN" altLang="en-US" sz="1800">
                <a:latin typeface="楷体_GB2312" pitchFamily="49" charset="-122"/>
                <a:ea typeface="楷体_GB2312" pitchFamily="49" charset="-122"/>
              </a:rPr>
              <a:t>    十九世纪末年，唯心的唯能论者反对热的分子学说，他们满足于热</a:t>
            </a:r>
          </a:p>
          <a:p>
            <a:pPr eaLnBrk="1" hangingPunct="1">
              <a:lnSpc>
                <a:spcPct val="110000"/>
              </a:lnSpc>
              <a:spcBef>
                <a:spcPct val="0"/>
              </a:spcBef>
              <a:buFontTx/>
              <a:buNone/>
            </a:pPr>
            <a:r>
              <a:rPr lang="zh-CN" altLang="en-US" sz="1800">
                <a:latin typeface="楷体_GB2312" pitchFamily="49" charset="-122"/>
                <a:ea typeface="楷体_GB2312" pitchFamily="49" charset="-122"/>
              </a:rPr>
              <a:t>力学的宏观理论，认为分子学说不是根据直接观察到的事实因而是靠不住的。实际上，有许多现象揭示出分子学说的正确性，而到</a:t>
            </a:r>
            <a:r>
              <a:rPr lang="en-US" altLang="zh-CN" sz="1800">
                <a:latin typeface="楷体_GB2312" pitchFamily="49" charset="-122"/>
                <a:ea typeface="楷体_GB2312" pitchFamily="49" charset="-122"/>
              </a:rPr>
              <a:t>1908</a:t>
            </a:r>
            <a:r>
              <a:rPr lang="zh-CN" altLang="en-US" sz="1800">
                <a:latin typeface="楷体_GB2312" pitchFamily="49" charset="-122"/>
                <a:ea typeface="楷体_GB2312" pitchFamily="49" charset="-122"/>
              </a:rPr>
              <a:t>年皮兰关于布朗运动的实验给热的分子学说供给了无可辩驳的事实，终于把唯能论者彻底打败。由于分子学说的发展，使人们对于物质的性质有了进一步的更深刻的认识，建立了一个丰富的原子物理学领域，因而使整个物理学在二十世纪得到高度的发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F6AACFE-B6C2-4170-A897-9DC494D9339D}"/>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13315" name="Text Box 3">
            <a:extLst>
              <a:ext uri="{FF2B5EF4-FFF2-40B4-BE49-F238E27FC236}">
                <a16:creationId xmlns:a16="http://schemas.microsoft.com/office/drawing/2014/main" id="{4D7DA7CF-ACEE-465C-9295-89200486257D}"/>
              </a:ext>
            </a:extLst>
          </p:cNvPr>
          <p:cNvSpPr txBox="1">
            <a:spLocks noChangeArrowheads="1"/>
          </p:cNvSpPr>
          <p:nvPr/>
        </p:nvSpPr>
        <p:spPr bwMode="auto">
          <a:xfrm>
            <a:off x="719138" y="1125538"/>
            <a:ext cx="7813675"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05000"/>
              </a:lnSpc>
              <a:spcBef>
                <a:spcPct val="0"/>
              </a:spcBef>
              <a:buFontTx/>
              <a:buNone/>
            </a:pPr>
            <a:r>
              <a:rPr lang="zh-CN" altLang="en-US" sz="1800" b="0">
                <a:latin typeface="楷体_GB2312" pitchFamily="49" charset="-122"/>
                <a:ea typeface="楷体_GB2312" pitchFamily="49" charset="-122"/>
              </a:rPr>
              <a:t>    </a:t>
            </a:r>
            <a:r>
              <a:rPr lang="en-US" altLang="zh-CN" sz="1800" b="0">
                <a:latin typeface="楷体_GB2312" pitchFamily="49" charset="-122"/>
                <a:ea typeface="楷体_GB2312" pitchFamily="49" charset="-122"/>
              </a:rPr>
              <a:t> </a:t>
            </a:r>
            <a:r>
              <a:rPr lang="zh-CN" altLang="en-US" sz="1800">
                <a:latin typeface="Times New Roman" panose="02020603050405020304" pitchFamily="18" charset="0"/>
                <a:ea typeface="楷体_GB2312" pitchFamily="49" charset="-122"/>
              </a:rPr>
              <a:t>热的实验技术分为两大类，一是计温术，一是量热术。计温术是热学实验技术的基本，一切热学实验都离不开温度的测量。膨胀系数和压缩系数等类的性质由计温术即可测定。量热术在初期只有混合法一种，热量是根据水的温度改变而定的。从十九世纪末叶起，在电量热法大量应用之后，量热术的精确度大大提高了。过去用为热量的单位卡现在已经不需要了，现在可</a:t>
            </a:r>
          </a:p>
          <a:p>
            <a:pPr eaLnBrk="1" hangingPunct="1">
              <a:lnSpc>
                <a:spcPct val="105000"/>
              </a:lnSpc>
              <a:spcBef>
                <a:spcPct val="0"/>
              </a:spcBef>
              <a:buFontTx/>
              <a:buNone/>
            </a:pPr>
            <a:r>
              <a:rPr lang="zh-CN" altLang="en-US" sz="1800">
                <a:latin typeface="Times New Roman" panose="02020603050405020304" pitchFamily="18" charset="0"/>
                <a:ea typeface="楷体_GB2312" pitchFamily="49" charset="-122"/>
              </a:rPr>
              <a:t>以直接用电能的单位焦耳来测定热量。</a:t>
            </a:r>
          </a:p>
          <a:p>
            <a:pPr algn="dist" eaLnBrk="1" hangingPunct="1">
              <a:lnSpc>
                <a:spcPct val="105000"/>
              </a:lnSpc>
              <a:spcBef>
                <a:spcPct val="0"/>
              </a:spcBef>
              <a:buFontTx/>
              <a:buNone/>
            </a:pPr>
            <a:r>
              <a:rPr lang="zh-CN" altLang="en-US" sz="1800">
                <a:latin typeface="Times New Roman" panose="02020603050405020304" pitchFamily="18" charset="0"/>
                <a:ea typeface="楷体_GB2312" pitchFamily="49" charset="-122"/>
              </a:rPr>
              <a:t>       在十六世起和十七世纪之交，伽利略根据空气受热而膨胀的道理，制造了第一个验温器，给温度以定性的指示。最早的温度针是费第南第二</a:t>
            </a:r>
            <a:r>
              <a:rPr lang="en-US" altLang="zh-CN" sz="1800">
                <a:latin typeface="Times New Roman" panose="02020603050405020304" pitchFamily="18" charset="0"/>
                <a:ea typeface="楷体_GB2312" pitchFamily="49" charset="-122"/>
              </a:rPr>
              <a:t>(Grossherzog Ferdinand II)</a:t>
            </a:r>
            <a:r>
              <a:rPr lang="zh-CN" altLang="en-US" sz="1800">
                <a:latin typeface="Times New Roman" panose="02020603050405020304" pitchFamily="18" charset="0"/>
                <a:ea typeface="楷体_GB2312" pitchFamily="49" charset="-122"/>
              </a:rPr>
              <a:t>在</a:t>
            </a:r>
            <a:r>
              <a:rPr lang="en-US" altLang="zh-CN" sz="1800">
                <a:latin typeface="Times New Roman" panose="02020603050405020304" pitchFamily="18" charset="0"/>
                <a:ea typeface="楷体_GB2312" pitchFamily="49" charset="-122"/>
              </a:rPr>
              <a:t>1660</a:t>
            </a:r>
            <a:r>
              <a:rPr lang="zh-CN" altLang="en-US" sz="1800">
                <a:latin typeface="Times New Roman" panose="02020603050405020304" pitchFamily="18" charset="0"/>
                <a:ea typeface="楷体_GB2312" pitchFamily="49" charset="-122"/>
              </a:rPr>
              <a:t>年所制造的，所用材料是酒精装在玻璃管内。但是直到</a:t>
            </a:r>
            <a:r>
              <a:rPr lang="en-US" altLang="zh-CN" sz="1800">
                <a:latin typeface="Times New Roman" panose="02020603050405020304" pitchFamily="18" charset="0"/>
                <a:ea typeface="楷体_GB2312" pitchFamily="49" charset="-122"/>
              </a:rPr>
              <a:t>17l4</a:t>
            </a:r>
            <a:r>
              <a:rPr lang="zh-CN" altLang="en-US" sz="1800">
                <a:latin typeface="Times New Roman" panose="02020603050405020304" pitchFamily="18" charset="0"/>
                <a:ea typeface="楷体_GB2312" pitchFamily="49" charset="-122"/>
              </a:rPr>
              <a:t>年法伦海脱选定了华氏温标以后，温度的测量才有一个共同的标准，不同地点所量的温度才能有方便的比较方法。华氏温标最初以水、氯化铵与冰混合物的温度为</a:t>
            </a:r>
            <a:r>
              <a:rPr lang="en-US" altLang="zh-CN" sz="1800">
                <a:latin typeface="Times New Roman" panose="02020603050405020304" pitchFamily="18" charset="0"/>
                <a:ea typeface="楷体_GB2312" pitchFamily="49" charset="-122"/>
              </a:rPr>
              <a:t>0°</a:t>
            </a:r>
            <a:r>
              <a:rPr lang="zh-CN" altLang="en-US" sz="1800">
                <a:latin typeface="Times New Roman" panose="02020603050405020304" pitchFamily="18" charset="0"/>
                <a:ea typeface="楷体_GB2312" pitchFamily="49" charset="-122"/>
              </a:rPr>
              <a:t>，而以人的体温为</a:t>
            </a:r>
            <a:r>
              <a:rPr lang="en-US" altLang="zh-CN" sz="1800">
                <a:latin typeface="Times New Roman" panose="02020603050405020304" pitchFamily="18" charset="0"/>
                <a:ea typeface="楷体_GB2312" pitchFamily="49" charset="-122"/>
              </a:rPr>
              <a:t>100°</a:t>
            </a:r>
            <a:r>
              <a:rPr lang="zh-CN" altLang="en-US" sz="1800">
                <a:latin typeface="Times New Roman" panose="02020603050405020304" pitchFamily="18" charset="0"/>
                <a:ea typeface="楷体_GB2312" pitchFamily="49" charset="-122"/>
              </a:rPr>
              <a:t>，以后改为以冰水混合的温度</a:t>
            </a:r>
            <a:r>
              <a:rPr lang="en-US" altLang="zh-CN" sz="1800">
                <a:latin typeface="Times New Roman" panose="02020603050405020304" pitchFamily="18" charset="0"/>
                <a:ea typeface="楷体_GB2312" pitchFamily="49" charset="-122"/>
              </a:rPr>
              <a:t>(</a:t>
            </a:r>
            <a:r>
              <a:rPr lang="zh-CN" altLang="en-US" sz="1800">
                <a:latin typeface="Times New Roman" panose="02020603050405020304" pitchFamily="18" charset="0"/>
                <a:ea typeface="楷体_GB2312" pitchFamily="49" charset="-122"/>
              </a:rPr>
              <a:t>冰点</a:t>
            </a:r>
            <a:r>
              <a:rPr lang="en-US" altLang="zh-CN" sz="1800">
                <a:latin typeface="Times New Roman" panose="02020603050405020304" pitchFamily="18" charset="0"/>
                <a:ea typeface="楷体_GB2312" pitchFamily="49" charset="-122"/>
              </a:rPr>
              <a:t>)</a:t>
            </a:r>
            <a:r>
              <a:rPr lang="zh-CN" altLang="en-US" sz="1800">
                <a:latin typeface="Times New Roman" panose="02020603050405020304" pitchFamily="18" charset="0"/>
                <a:ea typeface="楷体_GB2312" pitchFamily="49" charset="-122"/>
              </a:rPr>
              <a:t>为</a:t>
            </a:r>
            <a:r>
              <a:rPr lang="en-US" altLang="zh-CN" sz="1800">
                <a:latin typeface="Times New Roman" panose="02020603050405020304" pitchFamily="18" charset="0"/>
                <a:ea typeface="楷体_GB2312" pitchFamily="49" charset="-122"/>
              </a:rPr>
              <a:t>32°</a:t>
            </a:r>
            <a:r>
              <a:rPr lang="zh-CN" altLang="en-US" sz="1800">
                <a:latin typeface="Times New Roman" panose="02020603050405020304" pitchFamily="18" charset="0"/>
                <a:ea typeface="楷体_GB2312" pitchFamily="49" charset="-122"/>
              </a:rPr>
              <a:t>，而以水沸腾的温度（汽点）为</a:t>
            </a:r>
            <a:r>
              <a:rPr lang="en-US" altLang="zh-CN" sz="1800">
                <a:latin typeface="Times New Roman" panose="02020603050405020304" pitchFamily="18" charset="0"/>
                <a:ea typeface="楷体_GB2312" pitchFamily="49" charset="-122"/>
              </a:rPr>
              <a:t>212°</a:t>
            </a:r>
            <a:r>
              <a:rPr lang="zh-CN" altLang="en-US" sz="1800">
                <a:latin typeface="Times New Roman" panose="02020603050405020304" pitchFamily="18" charset="0"/>
                <a:ea typeface="楷体_GB2312" pitchFamily="49" charset="-122"/>
              </a:rPr>
              <a:t>，为了一方面使标准定得更准确，另</a:t>
            </a:r>
            <a:r>
              <a:rPr lang="en-US" altLang="zh-CN" sz="1800">
                <a:latin typeface="Times New Roman" panose="02020603050405020304" pitchFamily="18" charset="0"/>
                <a:ea typeface="楷体_GB2312" pitchFamily="49" charset="-122"/>
              </a:rPr>
              <a:t>—</a:t>
            </a:r>
            <a:r>
              <a:rPr lang="zh-CN" altLang="en-US" sz="1800">
                <a:latin typeface="Times New Roman" panose="02020603050405020304" pitchFamily="18" charset="0"/>
                <a:ea typeface="楷体_GB2312" pitchFamily="49" charset="-122"/>
              </a:rPr>
              <a:t>方面求其与最初所定的标准尽可能符合。在</a:t>
            </a:r>
            <a:r>
              <a:rPr lang="en-US" altLang="zh-CN" sz="1800">
                <a:latin typeface="Times New Roman" panose="02020603050405020304" pitchFamily="18" charset="0"/>
                <a:ea typeface="楷体_GB2312" pitchFamily="49" charset="-122"/>
              </a:rPr>
              <a:t>1742</a:t>
            </a:r>
            <a:r>
              <a:rPr lang="zh-CN" altLang="en-US" sz="1800">
                <a:latin typeface="Times New Roman" panose="02020603050405020304" pitchFamily="18" charset="0"/>
                <a:ea typeface="楷体_GB2312" pitchFamily="49" charset="-122"/>
              </a:rPr>
              <a:t>年摄氏</a:t>
            </a:r>
            <a:r>
              <a:rPr lang="en-US" altLang="zh-CN" sz="1800">
                <a:latin typeface="Times New Roman" panose="02020603050405020304" pitchFamily="18" charset="0"/>
                <a:ea typeface="楷体_GB2312" pitchFamily="49" charset="-122"/>
              </a:rPr>
              <a:t>(Anders Celsius</a:t>
            </a:r>
            <a:r>
              <a:rPr lang="zh-CN" altLang="en-US"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1701</a:t>
            </a:r>
            <a:r>
              <a:rPr lang="zh-CN" altLang="en-US" sz="1800">
                <a:latin typeface="Times New Roman" panose="02020603050405020304" pitchFamily="18" charset="0"/>
                <a:ea typeface="楷体_GB2312" pitchFamily="49" charset="-122"/>
              </a:rPr>
              <a:t>一</a:t>
            </a:r>
            <a:r>
              <a:rPr lang="en-US" altLang="zh-CN" sz="1800">
                <a:latin typeface="Times New Roman" panose="02020603050405020304" pitchFamily="18" charset="0"/>
                <a:ea typeface="楷体_GB2312" pitchFamily="49" charset="-122"/>
              </a:rPr>
              <a:t>1744)</a:t>
            </a:r>
            <a:r>
              <a:rPr lang="zh-CN" altLang="en-US" sz="1800">
                <a:latin typeface="Times New Roman" panose="02020603050405020304" pitchFamily="18" charset="0"/>
                <a:ea typeface="楷体_GB2312" pitchFamily="49" charset="-122"/>
              </a:rPr>
              <a:t>选择另一标准，以冰点为</a:t>
            </a:r>
            <a:r>
              <a:rPr lang="en-US" altLang="zh-CN" sz="1800">
                <a:latin typeface="Times New Roman" panose="02020603050405020304" pitchFamily="18" charset="0"/>
                <a:ea typeface="楷体_GB2312" pitchFamily="49" charset="-122"/>
              </a:rPr>
              <a:t>100°</a:t>
            </a:r>
            <a:r>
              <a:rPr lang="zh-CN" altLang="en-US" sz="1800">
                <a:latin typeface="Times New Roman" panose="02020603050405020304" pitchFamily="18" charset="0"/>
                <a:ea typeface="楷体_GB2312" pitchFamily="49" charset="-122"/>
              </a:rPr>
              <a:t>，而以汽点为</a:t>
            </a:r>
            <a:r>
              <a:rPr lang="en-US" altLang="zh-CN" sz="1800">
                <a:latin typeface="Times New Roman" panose="02020603050405020304" pitchFamily="18" charset="0"/>
                <a:ea typeface="楷体_GB2312" pitchFamily="49" charset="-122"/>
              </a:rPr>
              <a:t>0°</a:t>
            </a:r>
            <a:r>
              <a:rPr lang="zh-CN" altLang="en-US" sz="1800">
                <a:latin typeface="Times New Roman" panose="02020603050405020304" pitchFamily="18" charset="0"/>
                <a:ea typeface="楷体_GB2312" pitchFamily="49" charset="-122"/>
              </a:rPr>
              <a:t>，这不幸与以较热的程度为较高温度的习惯不合。摄氏的助手斯托墨</a:t>
            </a:r>
            <a:r>
              <a:rPr lang="en-US" altLang="zh-CN" sz="1800">
                <a:latin typeface="Times New Roman" panose="02020603050405020304" pitchFamily="18" charset="0"/>
                <a:ea typeface="楷体_GB2312" pitchFamily="49" charset="-122"/>
              </a:rPr>
              <a:t>(Stromer)</a:t>
            </a:r>
            <a:r>
              <a:rPr lang="zh-CN" altLang="en-US" sz="1800">
                <a:latin typeface="Times New Roman" panose="02020603050405020304" pitchFamily="18" charset="0"/>
                <a:ea typeface="楷体_GB2312" pitchFamily="49" charset="-122"/>
              </a:rPr>
              <a:t>把温标反过来，以</a:t>
            </a:r>
            <a:r>
              <a:rPr lang="en-US" altLang="zh-CN" sz="1800">
                <a:latin typeface="Times New Roman" panose="02020603050405020304" pitchFamily="18" charset="0"/>
                <a:ea typeface="楷体_GB2312" pitchFamily="49" charset="-122"/>
              </a:rPr>
              <a:t>0°</a:t>
            </a:r>
            <a:r>
              <a:rPr lang="zh-CN" altLang="en-US" sz="1800">
                <a:latin typeface="Times New Roman" panose="02020603050405020304" pitchFamily="18" charset="0"/>
                <a:ea typeface="楷体_GB2312" pitchFamily="49" charset="-122"/>
              </a:rPr>
              <a:t>为冰点而以</a:t>
            </a:r>
            <a:r>
              <a:rPr lang="en-US" altLang="zh-CN" sz="1800">
                <a:latin typeface="Times New Roman" panose="02020603050405020304" pitchFamily="18" charset="0"/>
                <a:ea typeface="楷体_GB2312" pitchFamily="49" charset="-122"/>
              </a:rPr>
              <a:t>100°</a:t>
            </a:r>
            <a:r>
              <a:rPr lang="zh-CN" altLang="en-US" sz="1800">
                <a:latin typeface="Times New Roman" panose="02020603050405020304" pitchFamily="18" charset="0"/>
                <a:ea typeface="楷体_GB2312" pitchFamily="49" charset="-122"/>
              </a:rPr>
              <a:t>为汽点。这就是现在所通</a:t>
            </a:r>
          </a:p>
          <a:p>
            <a:pPr eaLnBrk="1" hangingPunct="1">
              <a:lnSpc>
                <a:spcPct val="105000"/>
              </a:lnSpc>
              <a:spcBef>
                <a:spcPct val="0"/>
              </a:spcBef>
              <a:buFontTx/>
              <a:buNone/>
            </a:pPr>
            <a:r>
              <a:rPr lang="zh-CN" altLang="en-US" sz="1800">
                <a:latin typeface="Times New Roman" panose="02020603050405020304" pitchFamily="18" charset="0"/>
                <a:ea typeface="楷体_GB2312" pitchFamily="49" charset="-122"/>
              </a:rPr>
              <a:t>用的摄氏温标，是现在物理测量的标准温标。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B2BED92-2A3B-437B-AA9F-E236D2AE99DC}"/>
              </a:ext>
            </a:extLst>
          </p:cNvPr>
          <p:cNvSpPr>
            <a:spLocks noGrp="1" noChangeArrowheads="1"/>
          </p:cNvSpPr>
          <p:nvPr>
            <p:ph type="title" idx="4294967295"/>
          </p:nvPr>
        </p:nvSpPr>
        <p:spPr>
          <a:xfrm>
            <a:off x="755650" y="260350"/>
            <a:ext cx="788511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§1.1  </a:t>
            </a:r>
            <a:r>
              <a:rPr lang="zh-CN" altLang="en-US" sz="3200" b="1">
                <a:solidFill>
                  <a:srgbClr val="FF3300"/>
                </a:solidFill>
                <a:latin typeface="楷体" panose="02010609060101010101" pitchFamily="49" charset="-122"/>
                <a:ea typeface="楷体" panose="02010609060101010101" pitchFamily="49" charset="-122"/>
              </a:rPr>
              <a:t>热力学系统的平衡状态及其描述</a:t>
            </a:r>
            <a:r>
              <a:rPr lang="zh-CN" altLang="en-US" sz="3200">
                <a:latin typeface="楷体" panose="02010609060101010101" pitchFamily="49" charset="-122"/>
                <a:ea typeface="楷体" panose="02010609060101010101" pitchFamily="49" charset="-122"/>
              </a:rPr>
              <a:t> </a:t>
            </a:r>
          </a:p>
        </p:txBody>
      </p:sp>
      <p:sp>
        <p:nvSpPr>
          <p:cNvPr id="14339" name="Rectangle 3">
            <a:extLst>
              <a:ext uri="{FF2B5EF4-FFF2-40B4-BE49-F238E27FC236}">
                <a16:creationId xmlns:a16="http://schemas.microsoft.com/office/drawing/2014/main" id="{FBDFA953-EFF6-4863-8949-F754142095C7}"/>
              </a:ext>
            </a:extLst>
          </p:cNvPr>
          <p:cNvSpPr>
            <a:spLocks noChangeArrowheads="1"/>
          </p:cNvSpPr>
          <p:nvPr/>
        </p:nvSpPr>
        <p:spPr bwMode="auto">
          <a:xfrm>
            <a:off x="539750" y="1068388"/>
            <a:ext cx="43195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一</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系统与外界</a:t>
            </a:r>
          </a:p>
        </p:txBody>
      </p:sp>
      <p:sp>
        <p:nvSpPr>
          <p:cNvPr id="14340" name="Rectangle 4">
            <a:extLst>
              <a:ext uri="{FF2B5EF4-FFF2-40B4-BE49-F238E27FC236}">
                <a16:creationId xmlns:a16="http://schemas.microsoft.com/office/drawing/2014/main" id="{4AEB7A5C-E139-4C2B-A70A-FF70008FCF65}"/>
              </a:ext>
            </a:extLst>
          </p:cNvPr>
          <p:cNvSpPr>
            <a:spLocks noChangeArrowheads="1"/>
          </p:cNvSpPr>
          <p:nvPr/>
        </p:nvSpPr>
        <p:spPr bwMode="auto">
          <a:xfrm>
            <a:off x="395288" y="3897313"/>
            <a:ext cx="86090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楷体" panose="02010609060101010101" pitchFamily="49" charset="-122"/>
                <a:ea typeface="楷体" panose="02010609060101010101" pitchFamily="49" charset="-122"/>
              </a:rPr>
              <a:t>⑴ </a:t>
            </a:r>
            <a:r>
              <a:rPr lang="zh-CN" altLang="en-US" sz="2400">
                <a:latin typeface="楷体" panose="02010609060101010101" pitchFamily="49" charset="-122"/>
                <a:ea typeface="楷体" panose="02010609060101010101" pitchFamily="49" charset="-122"/>
              </a:rPr>
              <a:t>孤立系统：与外界没有任何相互作用的系统。</a:t>
            </a:r>
          </a:p>
          <a:p>
            <a:pPr eaLnBrk="1" hangingPunct="1">
              <a:spcBef>
                <a:spcPct val="0"/>
              </a:spcBef>
              <a:buFontTx/>
              <a:buNone/>
            </a:pPr>
            <a:r>
              <a:rPr lang="zh-CN" altLang="en-US" sz="2400">
                <a:latin typeface="楷体" panose="02010609060101010101" pitchFamily="49" charset="-122"/>
                <a:ea typeface="楷体" panose="02010609060101010101" pitchFamily="49" charset="-122"/>
              </a:rPr>
              <a:t>⑵ 封闭系统：与外界有能量交换，但无物质交换的系统。</a:t>
            </a:r>
          </a:p>
          <a:p>
            <a:pPr eaLnBrk="1" hangingPunct="1">
              <a:spcBef>
                <a:spcPct val="0"/>
              </a:spcBef>
              <a:buFontTx/>
              <a:buNone/>
            </a:pPr>
            <a:r>
              <a:rPr lang="zh-CN" altLang="en-US" sz="2400">
                <a:latin typeface="楷体" panose="02010609060101010101" pitchFamily="49" charset="-122"/>
                <a:ea typeface="楷体" panose="02010609060101010101" pitchFamily="49" charset="-122"/>
              </a:rPr>
              <a:t>⑶ 开放系统：与外界既有能量交换，又有物质交换的系统。</a:t>
            </a:r>
          </a:p>
        </p:txBody>
      </p:sp>
      <p:sp>
        <p:nvSpPr>
          <p:cNvPr id="14341" name="Rectangle 5">
            <a:extLst>
              <a:ext uri="{FF2B5EF4-FFF2-40B4-BE49-F238E27FC236}">
                <a16:creationId xmlns:a16="http://schemas.microsoft.com/office/drawing/2014/main" id="{7B7DE7C4-C37C-4D7C-8B4B-3264AF6BD3A6}"/>
              </a:ext>
            </a:extLst>
          </p:cNvPr>
          <p:cNvSpPr>
            <a:spLocks noChangeArrowheads="1"/>
          </p:cNvSpPr>
          <p:nvPr/>
        </p:nvSpPr>
        <p:spPr bwMode="auto">
          <a:xfrm>
            <a:off x="1258888" y="1736725"/>
            <a:ext cx="6985000" cy="1206500"/>
          </a:xfrm>
          <a:prstGeom prst="rect">
            <a:avLst/>
          </a:prstGeom>
          <a:solidFill>
            <a:schemeClr val="accent1"/>
          </a:solidFill>
          <a:ln w="1905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9900CC"/>
                </a:solidFill>
                <a:latin typeface="Times New Roman" panose="02020603050405020304" pitchFamily="18" charset="0"/>
                <a:ea typeface="楷体_GB2312" pitchFamily="49" charset="-122"/>
              </a:rPr>
              <a:t>       </a:t>
            </a:r>
            <a:r>
              <a:rPr lang="en-US" altLang="zh-CN" sz="2400">
                <a:solidFill>
                  <a:srgbClr val="9900CC"/>
                </a:solidFill>
                <a:latin typeface="楷体" panose="02010609060101010101" pitchFamily="49" charset="-122"/>
                <a:ea typeface="楷体" panose="02010609060101010101" pitchFamily="49" charset="-122"/>
              </a:rPr>
              <a:t> </a:t>
            </a:r>
            <a:r>
              <a:rPr lang="zh-CN" altLang="en-US" sz="2400">
                <a:solidFill>
                  <a:srgbClr val="9900CC"/>
                </a:solidFill>
                <a:latin typeface="楷体" panose="02010609060101010101" pitchFamily="49" charset="-122"/>
                <a:ea typeface="楷体" panose="02010609060101010101" pitchFamily="49" charset="-122"/>
              </a:rPr>
              <a:t>热力学所研究的对象是由大量微观粒子所组成的宏观物质系统，称为热力学系统，简称系统。与系统发生相互作用的其它物体称为外界。</a:t>
            </a:r>
            <a:r>
              <a:rPr lang="zh-CN" altLang="en-US" sz="2400" b="0">
                <a:latin typeface="楷体" panose="02010609060101010101" pitchFamily="49" charset="-122"/>
                <a:ea typeface="楷体" panose="02010609060101010101" pitchFamily="49" charset="-122"/>
              </a:rPr>
              <a:t> </a:t>
            </a:r>
          </a:p>
        </p:txBody>
      </p:sp>
      <p:sp>
        <p:nvSpPr>
          <p:cNvPr id="14342" name="Rectangle 6">
            <a:extLst>
              <a:ext uri="{FF2B5EF4-FFF2-40B4-BE49-F238E27FC236}">
                <a16:creationId xmlns:a16="http://schemas.microsoft.com/office/drawing/2014/main" id="{9DC85D55-2576-4927-A22D-D305253CD269}"/>
              </a:ext>
            </a:extLst>
          </p:cNvPr>
          <p:cNvSpPr>
            <a:spLocks noChangeArrowheads="1"/>
          </p:cNvSpPr>
          <p:nvPr/>
        </p:nvSpPr>
        <p:spPr bwMode="auto">
          <a:xfrm>
            <a:off x="652463" y="3248025"/>
            <a:ext cx="4748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9900CC"/>
                </a:solidFill>
                <a:latin typeface="Times New Roman" panose="02020603050405020304" pitchFamily="18" charset="0"/>
                <a:ea typeface="楷体" panose="02010609060101010101" pitchFamily="49" charset="-122"/>
              </a:rPr>
              <a:t>热力学系统一般分成如下</a:t>
            </a:r>
            <a:r>
              <a:rPr lang="en-US" altLang="zh-CN" sz="2400">
                <a:solidFill>
                  <a:srgbClr val="9900CC"/>
                </a:solidFill>
                <a:latin typeface="Times New Roman" panose="02020603050405020304" pitchFamily="18" charset="0"/>
                <a:ea typeface="楷体" panose="02010609060101010101" pitchFamily="49" charset="-122"/>
              </a:rPr>
              <a:t>3</a:t>
            </a:r>
            <a:r>
              <a:rPr lang="zh-CN" altLang="en-US" sz="2400">
                <a:solidFill>
                  <a:srgbClr val="9900CC"/>
                </a:solidFill>
                <a:latin typeface="Times New Roman" panose="02020603050405020304" pitchFamily="18" charset="0"/>
                <a:ea typeface="楷体" panose="02010609060101010101" pitchFamily="49" charset="-122"/>
              </a:rPr>
              <a:t>类：</a:t>
            </a:r>
            <a:endParaRPr lang="zh-CN" altLang="en-US" sz="2400">
              <a:latin typeface="Times New Roman" panose="02020603050405020304" pitchFamily="18" charset="0"/>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098400F-8BBE-49A7-AAF0-61633348688C}"/>
              </a:ext>
            </a:extLst>
          </p:cNvPr>
          <p:cNvSpPr>
            <a:spLocks noGrp="1" noChangeArrowheads="1"/>
          </p:cNvSpPr>
          <p:nvPr>
            <p:ph type="title" idx="4294967295"/>
          </p:nvPr>
        </p:nvSpPr>
        <p:spPr>
          <a:xfrm>
            <a:off x="1116013" y="260350"/>
            <a:ext cx="7200900"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§1.1  </a:t>
            </a:r>
            <a:r>
              <a:rPr lang="zh-CN" altLang="en-US" sz="3200" b="1">
                <a:solidFill>
                  <a:srgbClr val="FF3300"/>
                </a:solidFill>
                <a:ea typeface="楷体" panose="02010609060101010101" pitchFamily="49" charset="-122"/>
              </a:rPr>
              <a:t>热力学系统的平衡状态及其描述</a:t>
            </a:r>
            <a:r>
              <a:rPr lang="zh-CN" altLang="en-US"/>
              <a:t> </a:t>
            </a:r>
          </a:p>
        </p:txBody>
      </p:sp>
      <p:sp>
        <p:nvSpPr>
          <p:cNvPr id="15363" name="Rectangle 3">
            <a:extLst>
              <a:ext uri="{FF2B5EF4-FFF2-40B4-BE49-F238E27FC236}">
                <a16:creationId xmlns:a16="http://schemas.microsoft.com/office/drawing/2014/main" id="{9C0D33C0-EB24-4A79-B3AA-93FA536E94D2}"/>
              </a:ext>
            </a:extLst>
          </p:cNvPr>
          <p:cNvSpPr>
            <a:spLocks noChangeArrowheads="1"/>
          </p:cNvSpPr>
          <p:nvPr/>
        </p:nvSpPr>
        <p:spPr bwMode="auto">
          <a:xfrm>
            <a:off x="539750" y="1196975"/>
            <a:ext cx="4824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二</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平衡状态及其状态参量</a:t>
            </a:r>
          </a:p>
        </p:txBody>
      </p:sp>
      <p:sp>
        <p:nvSpPr>
          <p:cNvPr id="15364" name="Rectangle 5">
            <a:extLst>
              <a:ext uri="{FF2B5EF4-FFF2-40B4-BE49-F238E27FC236}">
                <a16:creationId xmlns:a16="http://schemas.microsoft.com/office/drawing/2014/main" id="{ED84EFEC-8310-4058-B1A1-0591F29E71FF}"/>
              </a:ext>
            </a:extLst>
          </p:cNvPr>
          <p:cNvSpPr>
            <a:spLocks noChangeArrowheads="1"/>
          </p:cNvSpPr>
          <p:nvPr/>
        </p:nvSpPr>
        <p:spPr bwMode="auto">
          <a:xfrm>
            <a:off x="1150938" y="1844675"/>
            <a:ext cx="6985000" cy="1206500"/>
          </a:xfrm>
          <a:prstGeom prst="rect">
            <a:avLst/>
          </a:prstGeom>
          <a:solidFill>
            <a:schemeClr val="accent1"/>
          </a:solidFill>
          <a:ln w="1905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ea typeface="楷体_GB2312" pitchFamily="49" charset="-122"/>
              </a:rPr>
              <a:t>        </a:t>
            </a:r>
            <a:r>
              <a:rPr lang="zh-CN" altLang="en-US" sz="2400">
                <a:solidFill>
                  <a:srgbClr val="9900CC"/>
                </a:solidFill>
                <a:latin typeface="Times New Roman" panose="02020603050405020304" pitchFamily="18" charset="0"/>
                <a:ea typeface="楷体" panose="02010609060101010101" pitchFamily="49" charset="-122"/>
              </a:rPr>
              <a:t>孤立系统经过足够长的时间，将会自动趋于一个各种宏观性质不随时间变化的状态，这种状态称为平衡状态，简称为平衡态。</a:t>
            </a:r>
          </a:p>
        </p:txBody>
      </p:sp>
      <p:sp>
        <p:nvSpPr>
          <p:cNvPr id="15365" name="Rectangle 6">
            <a:extLst>
              <a:ext uri="{FF2B5EF4-FFF2-40B4-BE49-F238E27FC236}">
                <a16:creationId xmlns:a16="http://schemas.microsoft.com/office/drawing/2014/main" id="{AD8B44A2-3D1E-460E-8D7C-806665BA2619}"/>
              </a:ext>
            </a:extLst>
          </p:cNvPr>
          <p:cNvSpPr>
            <a:spLocks noChangeArrowheads="1"/>
          </p:cNvSpPr>
          <p:nvPr/>
        </p:nvSpPr>
        <p:spPr bwMode="auto">
          <a:xfrm>
            <a:off x="611188" y="4154488"/>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9900CC"/>
                </a:solidFill>
                <a:latin typeface="Times New Roman" panose="02020603050405020304" pitchFamily="18" charset="0"/>
                <a:ea typeface="楷体" panose="02010609060101010101" pitchFamily="49" charset="-122"/>
              </a:rPr>
              <a:t>描述平衡状态的状态参量：</a:t>
            </a:r>
          </a:p>
        </p:txBody>
      </p:sp>
      <p:sp>
        <p:nvSpPr>
          <p:cNvPr id="15366" name="Rectangle 7">
            <a:extLst>
              <a:ext uri="{FF2B5EF4-FFF2-40B4-BE49-F238E27FC236}">
                <a16:creationId xmlns:a16="http://schemas.microsoft.com/office/drawing/2014/main" id="{49449B95-BEE1-4613-B218-46C4FE5E3321}"/>
              </a:ext>
            </a:extLst>
          </p:cNvPr>
          <p:cNvSpPr>
            <a:spLocks noChangeArrowheads="1"/>
          </p:cNvSpPr>
          <p:nvPr/>
        </p:nvSpPr>
        <p:spPr bwMode="auto">
          <a:xfrm>
            <a:off x="611188" y="4687888"/>
            <a:ext cx="759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楷体" panose="02010609060101010101" pitchFamily="49" charset="-122"/>
              </a:rPr>
              <a:t>状态参量：几何参量、力学参量、电磁参量、化学参量。</a:t>
            </a:r>
          </a:p>
        </p:txBody>
      </p:sp>
      <p:sp>
        <p:nvSpPr>
          <p:cNvPr id="15367" name="Text Box 11">
            <a:extLst>
              <a:ext uri="{FF2B5EF4-FFF2-40B4-BE49-F238E27FC236}">
                <a16:creationId xmlns:a16="http://schemas.microsoft.com/office/drawing/2014/main" id="{FB7FF272-0CF6-4371-9E28-07720063C244}"/>
              </a:ext>
            </a:extLst>
          </p:cNvPr>
          <p:cNvSpPr txBox="1">
            <a:spLocks noChangeArrowheads="1"/>
          </p:cNvSpPr>
          <p:nvPr/>
        </p:nvSpPr>
        <p:spPr bwMode="auto">
          <a:xfrm>
            <a:off x="1116013" y="3357563"/>
            <a:ext cx="5688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FF3300"/>
                </a:solidFill>
                <a:latin typeface="楷体" panose="02010609060101010101" pitchFamily="49" charset="-122"/>
                <a:ea typeface="楷体" panose="02010609060101010101" pitchFamily="49" charset="-122"/>
              </a:rPr>
              <a:t>*</a:t>
            </a:r>
            <a:r>
              <a:rPr lang="zh-CN" altLang="en-US" sz="2000">
                <a:solidFill>
                  <a:srgbClr val="FF3300"/>
                </a:solidFill>
                <a:latin typeface="楷体" panose="02010609060101010101" pitchFamily="49" charset="-122"/>
                <a:ea typeface="楷体" panose="02010609060101010101" pitchFamily="49" charset="-122"/>
              </a:rPr>
              <a:t>平衡状态与稳恒状态是不同的。</a:t>
            </a:r>
          </a:p>
        </p:txBody>
      </p:sp>
      <p:sp>
        <p:nvSpPr>
          <p:cNvPr id="15368" name="Text Box 13">
            <a:extLst>
              <a:ext uri="{FF2B5EF4-FFF2-40B4-BE49-F238E27FC236}">
                <a16:creationId xmlns:a16="http://schemas.microsoft.com/office/drawing/2014/main" id="{4F8DEAC2-A67D-4346-9035-1CF7EA0EC89C}"/>
              </a:ext>
            </a:extLst>
          </p:cNvPr>
          <p:cNvSpPr txBox="1">
            <a:spLocks noChangeArrowheads="1"/>
          </p:cNvSpPr>
          <p:nvPr/>
        </p:nvSpPr>
        <p:spPr bwMode="auto">
          <a:xfrm>
            <a:off x="1008063" y="5408613"/>
            <a:ext cx="7380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FF3300"/>
                </a:solidFill>
                <a:latin typeface="楷体" panose="02010609060101010101" pitchFamily="49" charset="-122"/>
                <a:ea typeface="楷体" panose="02010609060101010101" pitchFamily="49" charset="-122"/>
              </a:rPr>
              <a:t>*</a:t>
            </a:r>
            <a:r>
              <a:rPr lang="zh-CN" altLang="en-US" sz="2000">
                <a:solidFill>
                  <a:srgbClr val="FF3300"/>
                </a:solidFill>
                <a:latin typeface="楷体" panose="02010609060101010101" pitchFamily="49" charset="-122"/>
                <a:ea typeface="楷体" panose="02010609060101010101" pitchFamily="49" charset="-122"/>
              </a:rPr>
              <a:t>这四类变数并不是热力学所特有的，但是利用这四类变数描写一个物体的平衡状态的方法则是热力学所特有的方法。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D1EBA18-35D0-4538-90F6-FC8AE0AAD5F6}"/>
              </a:ext>
            </a:extLst>
          </p:cNvPr>
          <p:cNvSpPr>
            <a:spLocks noGrp="1" noChangeArrowheads="1"/>
          </p:cNvSpPr>
          <p:nvPr>
            <p:ph type="title" idx="4294967295"/>
          </p:nvPr>
        </p:nvSpPr>
        <p:spPr>
          <a:xfrm>
            <a:off x="1941513" y="260350"/>
            <a:ext cx="5726112"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1.2 </a:t>
            </a:r>
            <a:r>
              <a:rPr lang="zh-CN" altLang="en-US" sz="3200" b="1">
                <a:solidFill>
                  <a:srgbClr val="FF3300"/>
                </a:solidFill>
                <a:latin typeface="楷体" panose="02010609060101010101" pitchFamily="49" charset="-122"/>
                <a:ea typeface="楷体" panose="02010609060101010101" pitchFamily="49" charset="-122"/>
              </a:rPr>
              <a:t>热平衡定律和温度 </a:t>
            </a:r>
          </a:p>
        </p:txBody>
      </p:sp>
      <p:sp>
        <p:nvSpPr>
          <p:cNvPr id="16387" name="Rectangle 3">
            <a:extLst>
              <a:ext uri="{FF2B5EF4-FFF2-40B4-BE49-F238E27FC236}">
                <a16:creationId xmlns:a16="http://schemas.microsoft.com/office/drawing/2014/main" id="{F4C4B8CE-8ACB-4C42-A81E-23A062144CE1}"/>
              </a:ext>
            </a:extLst>
          </p:cNvPr>
          <p:cNvSpPr>
            <a:spLocks noChangeArrowheads="1"/>
          </p:cNvSpPr>
          <p:nvPr/>
        </p:nvSpPr>
        <p:spPr bwMode="auto">
          <a:xfrm>
            <a:off x="539750" y="981075"/>
            <a:ext cx="4645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一</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热平衡与热平衡定律</a:t>
            </a:r>
          </a:p>
        </p:txBody>
      </p:sp>
      <p:sp>
        <p:nvSpPr>
          <p:cNvPr id="16388" name="Rectangle 4">
            <a:extLst>
              <a:ext uri="{FF2B5EF4-FFF2-40B4-BE49-F238E27FC236}">
                <a16:creationId xmlns:a16="http://schemas.microsoft.com/office/drawing/2014/main" id="{5F6436E1-C063-438C-90AD-068ED3B089B2}"/>
              </a:ext>
            </a:extLst>
          </p:cNvPr>
          <p:cNvSpPr>
            <a:spLocks noChangeArrowheads="1"/>
          </p:cNvSpPr>
          <p:nvPr/>
        </p:nvSpPr>
        <p:spPr bwMode="auto">
          <a:xfrm>
            <a:off x="827088" y="2938463"/>
            <a:ext cx="5345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 panose="02010609060101010101" pitchFamily="49" charset="-122"/>
              </a:rPr>
              <a:t>两个物体通过透热壁相互接触称为热接触。</a:t>
            </a:r>
          </a:p>
        </p:txBody>
      </p:sp>
      <p:sp>
        <p:nvSpPr>
          <p:cNvPr id="16389" name="Rectangle 5">
            <a:extLst>
              <a:ext uri="{FF2B5EF4-FFF2-40B4-BE49-F238E27FC236}">
                <a16:creationId xmlns:a16="http://schemas.microsoft.com/office/drawing/2014/main" id="{8E46A0D4-E7A0-42C0-ABE0-4A63C7656A51}"/>
              </a:ext>
            </a:extLst>
          </p:cNvPr>
          <p:cNvSpPr>
            <a:spLocks noChangeArrowheads="1"/>
          </p:cNvSpPr>
          <p:nvPr/>
        </p:nvSpPr>
        <p:spPr bwMode="auto">
          <a:xfrm>
            <a:off x="1116013" y="5337175"/>
            <a:ext cx="7272337" cy="1116013"/>
          </a:xfrm>
          <a:prstGeom prst="rect">
            <a:avLst/>
          </a:prstGeom>
          <a:solidFill>
            <a:schemeClr val="accent1"/>
          </a:solidFill>
          <a:ln w="1905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    各自与第三个物体达到热平衡的两个物体，彼此也处于热平衡。这个经验事实称为</a:t>
            </a:r>
            <a:r>
              <a:rPr lang="zh-CN" altLang="en-US" sz="2200">
                <a:solidFill>
                  <a:srgbClr val="FF3300"/>
                </a:solidFill>
                <a:latin typeface="楷体" panose="02010609060101010101" pitchFamily="49" charset="-122"/>
                <a:ea typeface="楷体" panose="02010609060101010101" pitchFamily="49" charset="-122"/>
              </a:rPr>
              <a:t>热平衡定律</a:t>
            </a:r>
            <a:r>
              <a:rPr lang="zh-CN" altLang="en-US" sz="2200">
                <a:solidFill>
                  <a:srgbClr val="9900CC"/>
                </a:solidFill>
                <a:latin typeface="楷体" panose="02010609060101010101" pitchFamily="49" charset="-122"/>
                <a:ea typeface="楷体" panose="02010609060101010101" pitchFamily="49" charset="-122"/>
              </a:rPr>
              <a:t>，也称热力学第零定律。</a:t>
            </a:r>
            <a:endParaRPr lang="zh-CN" altLang="en-US" sz="2200" b="0">
              <a:latin typeface="楷体" panose="02010609060101010101" pitchFamily="49" charset="-122"/>
              <a:ea typeface="楷体" panose="02010609060101010101" pitchFamily="49" charset="-122"/>
            </a:endParaRPr>
          </a:p>
        </p:txBody>
      </p:sp>
      <p:sp>
        <p:nvSpPr>
          <p:cNvPr id="16390" name="Rectangle 6">
            <a:extLst>
              <a:ext uri="{FF2B5EF4-FFF2-40B4-BE49-F238E27FC236}">
                <a16:creationId xmlns:a16="http://schemas.microsoft.com/office/drawing/2014/main" id="{5FBBBA95-C828-41EA-BB01-DF3F9097DC62}"/>
              </a:ext>
            </a:extLst>
          </p:cNvPr>
          <p:cNvSpPr>
            <a:spLocks noChangeArrowheads="1"/>
          </p:cNvSpPr>
          <p:nvPr/>
        </p:nvSpPr>
        <p:spPr bwMode="auto">
          <a:xfrm>
            <a:off x="652463" y="3254375"/>
            <a:ext cx="30559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热平衡</a:t>
            </a:r>
          </a:p>
        </p:txBody>
      </p:sp>
      <p:sp>
        <p:nvSpPr>
          <p:cNvPr id="16391" name="Rectangle 8">
            <a:extLst>
              <a:ext uri="{FF2B5EF4-FFF2-40B4-BE49-F238E27FC236}">
                <a16:creationId xmlns:a16="http://schemas.microsoft.com/office/drawing/2014/main" id="{EFB06C90-DA90-4915-95FD-16EBC7B690AD}"/>
              </a:ext>
            </a:extLst>
          </p:cNvPr>
          <p:cNvSpPr>
            <a:spLocks noChangeArrowheads="1"/>
          </p:cNvSpPr>
          <p:nvPr/>
        </p:nvSpPr>
        <p:spPr bwMode="auto">
          <a:xfrm>
            <a:off x="652463" y="2638425"/>
            <a:ext cx="3990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热接触</a:t>
            </a:r>
            <a:endParaRPr lang="zh-CN" altLang="en-US" sz="2200">
              <a:latin typeface="Times New Roman" panose="02020603050405020304" pitchFamily="18" charset="0"/>
              <a:ea typeface="楷体" panose="02010609060101010101" pitchFamily="49" charset="-122"/>
            </a:endParaRPr>
          </a:p>
        </p:txBody>
      </p:sp>
      <p:sp>
        <p:nvSpPr>
          <p:cNvPr id="16392" name="Rectangle 11">
            <a:extLst>
              <a:ext uri="{FF2B5EF4-FFF2-40B4-BE49-F238E27FC236}">
                <a16:creationId xmlns:a16="http://schemas.microsoft.com/office/drawing/2014/main" id="{2159DE5B-DF3E-4792-86EB-030B2E06969D}"/>
              </a:ext>
            </a:extLst>
          </p:cNvPr>
          <p:cNvSpPr>
            <a:spLocks noChangeArrowheads="1"/>
          </p:cNvSpPr>
          <p:nvPr/>
        </p:nvSpPr>
        <p:spPr bwMode="auto">
          <a:xfrm>
            <a:off x="827088" y="3557588"/>
            <a:ext cx="7645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楷体" panose="02010609060101010101" pitchFamily="49" charset="-122"/>
                <a:ea typeface="楷体" panose="02010609060101010101" pitchFamily="49" charset="-122"/>
              </a:rPr>
              <a:t>令两个各自处于平衡状态的物体进行热接触，一般而言，它们的</a:t>
            </a:r>
          </a:p>
          <a:p>
            <a:pPr eaLnBrk="1" hangingPunct="1">
              <a:spcBef>
                <a:spcPct val="0"/>
              </a:spcBef>
              <a:buFontTx/>
              <a:buNone/>
            </a:pPr>
            <a:r>
              <a:rPr lang="zh-CN" altLang="en-US" sz="2000">
                <a:latin typeface="楷体" panose="02010609060101010101" pitchFamily="49" charset="-122"/>
                <a:ea typeface="楷体" panose="02010609060101010101" pitchFamily="49" charset="-122"/>
              </a:rPr>
              <a:t>状态都将发生变化。但是经过足够长的时间后，它们的状态便不</a:t>
            </a:r>
            <a:endParaRPr lang="en-US" altLang="zh-CN" sz="2000">
              <a:latin typeface="楷体" panose="02010609060101010101" pitchFamily="49" charset="-122"/>
              <a:ea typeface="楷体" panose="02010609060101010101" pitchFamily="49" charset="-122"/>
            </a:endParaRPr>
          </a:p>
          <a:p>
            <a:pPr eaLnBrk="1" hangingPunct="1">
              <a:spcBef>
                <a:spcPct val="0"/>
              </a:spcBef>
              <a:buFontTx/>
              <a:buNone/>
            </a:pPr>
            <a:r>
              <a:rPr lang="zh-CN" altLang="en-US" sz="2000">
                <a:latin typeface="楷体" panose="02010609060101010101" pitchFamily="49" charset="-122"/>
                <a:ea typeface="楷体" panose="02010609060101010101" pitchFamily="49" charset="-122"/>
              </a:rPr>
              <a:t>再发生变化，而达到一个共同的平衡态。我们称这两个物体达到</a:t>
            </a:r>
            <a:endParaRPr lang="en-US" altLang="zh-CN" sz="2000">
              <a:latin typeface="楷体" panose="02010609060101010101" pitchFamily="49" charset="-122"/>
              <a:ea typeface="楷体" panose="02010609060101010101" pitchFamily="49" charset="-122"/>
            </a:endParaRPr>
          </a:p>
          <a:p>
            <a:pPr eaLnBrk="1" hangingPunct="1">
              <a:spcBef>
                <a:spcPct val="0"/>
              </a:spcBef>
              <a:buFontTx/>
              <a:buNone/>
            </a:pPr>
            <a:r>
              <a:rPr lang="zh-CN" altLang="en-US" sz="2000">
                <a:latin typeface="楷体" panose="02010609060101010101" pitchFamily="49" charset="-122"/>
                <a:ea typeface="楷体" panose="02010609060101010101" pitchFamily="49" charset="-122"/>
              </a:rPr>
              <a:t>了热平衡。 </a:t>
            </a:r>
          </a:p>
        </p:txBody>
      </p:sp>
      <p:sp>
        <p:nvSpPr>
          <p:cNvPr id="16393" name="Rectangle 12">
            <a:extLst>
              <a:ext uri="{FF2B5EF4-FFF2-40B4-BE49-F238E27FC236}">
                <a16:creationId xmlns:a16="http://schemas.microsoft.com/office/drawing/2014/main" id="{563BB54B-3639-4761-AFD2-9AD06AD09C49}"/>
              </a:ext>
            </a:extLst>
          </p:cNvPr>
          <p:cNvSpPr>
            <a:spLocks noChangeArrowheads="1"/>
          </p:cNvSpPr>
          <p:nvPr/>
        </p:nvSpPr>
        <p:spPr bwMode="auto">
          <a:xfrm>
            <a:off x="652463" y="4838700"/>
            <a:ext cx="30559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热平衡定律</a:t>
            </a:r>
          </a:p>
        </p:txBody>
      </p:sp>
      <p:sp>
        <p:nvSpPr>
          <p:cNvPr id="16394" name="Rectangle 13">
            <a:extLst>
              <a:ext uri="{FF2B5EF4-FFF2-40B4-BE49-F238E27FC236}">
                <a16:creationId xmlns:a16="http://schemas.microsoft.com/office/drawing/2014/main" id="{C42DCA24-F3CA-4BF4-864B-F3B1C4F5D472}"/>
              </a:ext>
            </a:extLst>
          </p:cNvPr>
          <p:cNvSpPr>
            <a:spLocks noChangeArrowheads="1"/>
          </p:cNvSpPr>
          <p:nvPr/>
        </p:nvSpPr>
        <p:spPr bwMode="auto">
          <a:xfrm>
            <a:off x="652463" y="1412875"/>
            <a:ext cx="3990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绝热壁与透热壁</a:t>
            </a:r>
            <a:endParaRPr lang="zh-CN" altLang="en-US" sz="2200">
              <a:latin typeface="Times New Roman" panose="02020603050405020304" pitchFamily="18" charset="0"/>
              <a:ea typeface="楷体" panose="02010609060101010101" pitchFamily="49" charset="-122"/>
            </a:endParaRPr>
          </a:p>
        </p:txBody>
      </p:sp>
      <p:sp>
        <p:nvSpPr>
          <p:cNvPr id="16395" name="Rectangle 14">
            <a:extLst>
              <a:ext uri="{FF2B5EF4-FFF2-40B4-BE49-F238E27FC236}">
                <a16:creationId xmlns:a16="http://schemas.microsoft.com/office/drawing/2014/main" id="{21D988C5-678A-4234-B0FF-AD2B563C40BD}"/>
              </a:ext>
            </a:extLst>
          </p:cNvPr>
          <p:cNvSpPr>
            <a:spLocks noChangeArrowheads="1"/>
          </p:cNvSpPr>
          <p:nvPr/>
        </p:nvSpPr>
        <p:spPr bwMode="auto">
          <a:xfrm>
            <a:off x="1116013" y="1755775"/>
            <a:ext cx="70564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 panose="02010609060101010101" pitchFamily="49" charset="-122"/>
              </a:rPr>
              <a:t>当两个物体通过器壁相互接触时，如果两物体的状态可以完全独立地改变，彼此互不影响，则这时的器壁就称为绝热的。非绝热器壁就称为透热的。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5F7CBD5-A6B4-4DB8-9F88-3E7320DFEDA1}"/>
              </a:ext>
            </a:extLst>
          </p:cNvPr>
          <p:cNvSpPr>
            <a:spLocks noChangeArrowheads="1"/>
          </p:cNvSpPr>
          <p:nvPr>
            <p:ph type="title" idx="4294967295"/>
          </p:nvPr>
        </p:nvSpPr>
        <p:spPr>
          <a:xfrm>
            <a:off x="601663" y="993775"/>
            <a:ext cx="3178175" cy="49053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温度</a:t>
            </a:r>
          </a:p>
        </p:txBody>
      </p:sp>
      <p:sp>
        <p:nvSpPr>
          <p:cNvPr id="17411" name="Rectangle 5">
            <a:extLst>
              <a:ext uri="{FF2B5EF4-FFF2-40B4-BE49-F238E27FC236}">
                <a16:creationId xmlns:a16="http://schemas.microsoft.com/office/drawing/2014/main" id="{8E720A98-2FDD-4EB0-8C1B-3EB058BE4179}"/>
              </a:ext>
            </a:extLst>
          </p:cNvPr>
          <p:cNvSpPr>
            <a:spLocks noChangeArrowheads="1"/>
          </p:cNvSpPr>
          <p:nvPr/>
        </p:nvSpPr>
        <p:spPr bwMode="auto">
          <a:xfrm>
            <a:off x="611188" y="17732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ea typeface="楷体_GB2312" pitchFamily="49" charset="-122"/>
              </a:rPr>
              <a:t>        </a:t>
            </a:r>
            <a:endParaRPr lang="en-US" altLang="zh-CN" sz="1800"/>
          </a:p>
        </p:txBody>
      </p:sp>
      <p:sp>
        <p:nvSpPr>
          <p:cNvPr id="17412" name="Rectangle 17">
            <a:extLst>
              <a:ext uri="{FF2B5EF4-FFF2-40B4-BE49-F238E27FC236}">
                <a16:creationId xmlns:a16="http://schemas.microsoft.com/office/drawing/2014/main" id="{6CD9D8C7-16B0-4CA8-9DA2-BCD8CC280984}"/>
              </a:ext>
            </a:extLst>
          </p:cNvPr>
          <p:cNvSpPr>
            <a:spLocks noChangeArrowheads="1"/>
          </p:cNvSpPr>
          <p:nvPr/>
        </p:nvSpPr>
        <p:spPr bwMode="auto">
          <a:xfrm>
            <a:off x="2087563" y="188913"/>
            <a:ext cx="5435600" cy="7191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1.2  </a:t>
            </a:r>
            <a:r>
              <a:rPr lang="zh-CN" altLang="en-US">
                <a:solidFill>
                  <a:srgbClr val="FF3300"/>
                </a:solidFill>
                <a:latin typeface="楷体" panose="02010609060101010101" pitchFamily="49" charset="-122"/>
                <a:ea typeface="楷体" panose="02010609060101010101" pitchFamily="49" charset="-122"/>
              </a:rPr>
              <a:t>热平衡定律和温度 </a:t>
            </a:r>
          </a:p>
        </p:txBody>
      </p:sp>
      <p:sp>
        <p:nvSpPr>
          <p:cNvPr id="17413" name="Rectangle 18">
            <a:extLst>
              <a:ext uri="{FF2B5EF4-FFF2-40B4-BE49-F238E27FC236}">
                <a16:creationId xmlns:a16="http://schemas.microsoft.com/office/drawing/2014/main" id="{104158DE-9C61-4D68-9283-ADDD0AD8752A}"/>
              </a:ext>
            </a:extLst>
          </p:cNvPr>
          <p:cNvSpPr>
            <a:spLocks noChangeArrowheads="1"/>
          </p:cNvSpPr>
          <p:nvPr/>
        </p:nvSpPr>
        <p:spPr bwMode="auto">
          <a:xfrm>
            <a:off x="863600" y="1619250"/>
            <a:ext cx="7453313" cy="1162050"/>
          </a:xfrm>
          <a:prstGeom prst="rect">
            <a:avLst/>
          </a:prstGeom>
          <a:solidFill>
            <a:schemeClr val="accent1"/>
          </a:solidFill>
          <a:ln w="1905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楷体" panose="02010609060101010101" pitchFamily="49" charset="-122"/>
                <a:ea typeface="楷体" panose="02010609060101010101" pitchFamily="49" charset="-122"/>
              </a:rPr>
              <a:t>     </a:t>
            </a:r>
            <a:r>
              <a:rPr lang="zh-CN" altLang="en-US" sz="2300">
                <a:solidFill>
                  <a:srgbClr val="9900CC"/>
                </a:solidFill>
                <a:latin typeface="楷体" panose="02010609060101010101" pitchFamily="49" charset="-122"/>
                <a:ea typeface="楷体" panose="02010609060101010101" pitchFamily="49" charset="-122"/>
              </a:rPr>
              <a:t>根据热力学第零定律可以证明，处在平衡状态下的热力学系统，存在一个状态函数，对于互为热平衡的系统，该函数的数值相等。这一函数称为系统的</a:t>
            </a:r>
            <a:r>
              <a:rPr lang="zh-CN" altLang="en-US" sz="2300">
                <a:solidFill>
                  <a:srgbClr val="FF3300"/>
                </a:solidFill>
                <a:latin typeface="楷体" panose="02010609060101010101" pitchFamily="49" charset="-122"/>
                <a:ea typeface="楷体" panose="02010609060101010101" pitchFamily="49" charset="-122"/>
              </a:rPr>
              <a:t>温度</a:t>
            </a:r>
            <a:r>
              <a:rPr lang="zh-CN" altLang="en-US" sz="2300">
                <a:solidFill>
                  <a:srgbClr val="9900CC"/>
                </a:solidFill>
                <a:latin typeface="楷体" panose="02010609060101010101" pitchFamily="49" charset="-122"/>
                <a:ea typeface="楷体" panose="02010609060101010101" pitchFamily="49" charset="-122"/>
              </a:rPr>
              <a:t>。</a:t>
            </a:r>
          </a:p>
        </p:txBody>
      </p:sp>
      <p:grpSp>
        <p:nvGrpSpPr>
          <p:cNvPr id="17414" name="Group 6">
            <a:extLst>
              <a:ext uri="{FF2B5EF4-FFF2-40B4-BE49-F238E27FC236}">
                <a16:creationId xmlns:a16="http://schemas.microsoft.com/office/drawing/2014/main" id="{D7363CFC-3D5A-4557-8303-46718FE56744}"/>
              </a:ext>
            </a:extLst>
          </p:cNvPr>
          <p:cNvGrpSpPr>
            <a:grpSpLocks/>
          </p:cNvGrpSpPr>
          <p:nvPr/>
        </p:nvGrpSpPr>
        <p:grpSpPr bwMode="auto">
          <a:xfrm>
            <a:off x="1116013" y="3457575"/>
            <a:ext cx="3024187" cy="2420938"/>
            <a:chOff x="0" y="0"/>
            <a:chExt cx="1905" cy="1525"/>
          </a:xfrm>
        </p:grpSpPr>
        <p:grpSp>
          <p:nvGrpSpPr>
            <p:cNvPr id="17424" name="Group 7">
              <a:extLst>
                <a:ext uri="{FF2B5EF4-FFF2-40B4-BE49-F238E27FC236}">
                  <a16:creationId xmlns:a16="http://schemas.microsoft.com/office/drawing/2014/main" id="{5C2206B7-A7AF-4178-9C41-D974685487C8}"/>
                </a:ext>
              </a:extLst>
            </p:cNvPr>
            <p:cNvGrpSpPr>
              <a:grpSpLocks/>
            </p:cNvGrpSpPr>
            <p:nvPr/>
          </p:nvGrpSpPr>
          <p:grpSpPr bwMode="auto">
            <a:xfrm>
              <a:off x="0" y="27"/>
              <a:ext cx="1905" cy="1498"/>
              <a:chOff x="0" y="0"/>
              <a:chExt cx="1905" cy="1498"/>
            </a:xfrm>
          </p:grpSpPr>
          <p:sp>
            <p:nvSpPr>
              <p:cNvPr id="17428" name="Rectangle 19">
                <a:extLst>
                  <a:ext uri="{FF2B5EF4-FFF2-40B4-BE49-F238E27FC236}">
                    <a16:creationId xmlns:a16="http://schemas.microsoft.com/office/drawing/2014/main" id="{A8ADC88C-418C-47E4-BAC0-478FE57111C0}"/>
                  </a:ext>
                </a:extLst>
              </p:cNvPr>
              <p:cNvSpPr>
                <a:spLocks noChangeArrowheads="1"/>
              </p:cNvSpPr>
              <p:nvPr/>
            </p:nvSpPr>
            <p:spPr bwMode="auto">
              <a:xfrm>
                <a:off x="272" y="0"/>
                <a:ext cx="1361" cy="18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29" name="Rectangle 20">
                <a:extLst>
                  <a:ext uri="{FF2B5EF4-FFF2-40B4-BE49-F238E27FC236}">
                    <a16:creationId xmlns:a16="http://schemas.microsoft.com/office/drawing/2014/main" id="{415F6934-7868-40E5-8FC8-86ADE9F4B8CE}"/>
                  </a:ext>
                </a:extLst>
              </p:cNvPr>
              <p:cNvSpPr>
                <a:spLocks noChangeArrowheads="1"/>
              </p:cNvSpPr>
              <p:nvPr/>
            </p:nvSpPr>
            <p:spPr bwMode="auto">
              <a:xfrm>
                <a:off x="0" y="227"/>
                <a:ext cx="1905" cy="4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30" name="Rectangle 21">
                <a:extLst>
                  <a:ext uri="{FF2B5EF4-FFF2-40B4-BE49-F238E27FC236}">
                    <a16:creationId xmlns:a16="http://schemas.microsoft.com/office/drawing/2014/main" id="{4A9D5A5B-6286-494A-908D-53D33FEAF28E}"/>
                  </a:ext>
                </a:extLst>
              </p:cNvPr>
              <p:cNvSpPr>
                <a:spLocks noChangeArrowheads="1"/>
              </p:cNvSpPr>
              <p:nvPr/>
            </p:nvSpPr>
            <p:spPr bwMode="auto">
              <a:xfrm>
                <a:off x="0"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31" name="Rectangle 22">
                <a:extLst>
                  <a:ext uri="{FF2B5EF4-FFF2-40B4-BE49-F238E27FC236}">
                    <a16:creationId xmlns:a16="http://schemas.microsoft.com/office/drawing/2014/main" id="{09E79ADC-AF11-450E-9D2A-F7AEB5B8AD28}"/>
                  </a:ext>
                </a:extLst>
              </p:cNvPr>
              <p:cNvSpPr>
                <a:spLocks noChangeArrowheads="1"/>
              </p:cNvSpPr>
              <p:nvPr/>
            </p:nvSpPr>
            <p:spPr bwMode="auto">
              <a:xfrm>
                <a:off x="1134"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32" name="Rectangle 23" descr="宽上对角线">
                <a:extLst>
                  <a:ext uri="{FF2B5EF4-FFF2-40B4-BE49-F238E27FC236}">
                    <a16:creationId xmlns:a16="http://schemas.microsoft.com/office/drawing/2014/main" id="{1B7FB15E-D82A-4B79-94CC-D34FCC771414}"/>
                  </a:ext>
                </a:extLst>
              </p:cNvPr>
              <p:cNvSpPr>
                <a:spLocks noChangeArrowheads="1"/>
              </p:cNvSpPr>
              <p:nvPr/>
            </p:nvSpPr>
            <p:spPr bwMode="auto">
              <a:xfrm>
                <a:off x="862" y="273"/>
                <a:ext cx="181" cy="122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sp>
          <p:nvSpPr>
            <p:cNvPr id="17425" name="Text Box 25">
              <a:extLst>
                <a:ext uri="{FF2B5EF4-FFF2-40B4-BE49-F238E27FC236}">
                  <a16:creationId xmlns:a16="http://schemas.microsoft.com/office/drawing/2014/main" id="{4BA480AB-7D5B-4508-B8A6-2A8BA057919C}"/>
                </a:ext>
              </a:extLst>
            </p:cNvPr>
            <p:cNvSpPr txBox="1">
              <a:spLocks noChangeArrowheads="1"/>
            </p:cNvSpPr>
            <p:nvPr/>
          </p:nvSpPr>
          <p:spPr bwMode="auto">
            <a:xfrm>
              <a:off x="816" y="0"/>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17426" name="Text Box 26">
              <a:extLst>
                <a:ext uri="{FF2B5EF4-FFF2-40B4-BE49-F238E27FC236}">
                  <a16:creationId xmlns:a16="http://schemas.microsoft.com/office/drawing/2014/main" id="{72C98261-4998-44B5-BC77-9A1AA3CFCFAC}"/>
                </a:ext>
              </a:extLst>
            </p:cNvPr>
            <p:cNvSpPr txBox="1">
              <a:spLocks noChangeArrowheads="1"/>
            </p:cNvSpPr>
            <p:nvPr/>
          </p:nvSpPr>
          <p:spPr bwMode="auto">
            <a:xfrm>
              <a:off x="273" y="61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17427" name="Text Box 27">
              <a:extLst>
                <a:ext uri="{FF2B5EF4-FFF2-40B4-BE49-F238E27FC236}">
                  <a16:creationId xmlns:a16="http://schemas.microsoft.com/office/drawing/2014/main" id="{A1588C56-D8A0-4269-B42A-4D5075D2D628}"/>
                </a:ext>
              </a:extLst>
            </p:cNvPr>
            <p:cNvSpPr txBox="1">
              <a:spLocks noChangeArrowheads="1"/>
            </p:cNvSpPr>
            <p:nvPr/>
          </p:nvSpPr>
          <p:spPr bwMode="auto">
            <a:xfrm>
              <a:off x="1406" y="61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grpSp>
      <p:grpSp>
        <p:nvGrpSpPr>
          <p:cNvPr id="17415" name="Group 16">
            <a:extLst>
              <a:ext uri="{FF2B5EF4-FFF2-40B4-BE49-F238E27FC236}">
                <a16:creationId xmlns:a16="http://schemas.microsoft.com/office/drawing/2014/main" id="{AD2D1A01-081E-42C2-8913-92E199983524}"/>
              </a:ext>
            </a:extLst>
          </p:cNvPr>
          <p:cNvGrpSpPr>
            <a:grpSpLocks/>
          </p:cNvGrpSpPr>
          <p:nvPr/>
        </p:nvGrpSpPr>
        <p:grpSpPr bwMode="auto">
          <a:xfrm>
            <a:off x="4787900" y="3498850"/>
            <a:ext cx="3024188" cy="2378075"/>
            <a:chOff x="0" y="0"/>
            <a:chExt cx="1905" cy="1498"/>
          </a:xfrm>
        </p:grpSpPr>
        <p:sp>
          <p:nvSpPr>
            <p:cNvPr id="17416" name="Rectangle 31">
              <a:extLst>
                <a:ext uri="{FF2B5EF4-FFF2-40B4-BE49-F238E27FC236}">
                  <a16:creationId xmlns:a16="http://schemas.microsoft.com/office/drawing/2014/main" id="{23B4E577-5C46-449A-BDB5-9D68B9A2960F}"/>
                </a:ext>
              </a:extLst>
            </p:cNvPr>
            <p:cNvSpPr>
              <a:spLocks noChangeArrowheads="1"/>
            </p:cNvSpPr>
            <p:nvPr/>
          </p:nvSpPr>
          <p:spPr bwMode="auto">
            <a:xfrm>
              <a:off x="272" y="0"/>
              <a:ext cx="1361" cy="18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17" name="Rectangle 32" descr="宽上对角线">
              <a:extLst>
                <a:ext uri="{FF2B5EF4-FFF2-40B4-BE49-F238E27FC236}">
                  <a16:creationId xmlns:a16="http://schemas.microsoft.com/office/drawing/2014/main" id="{FA45A469-469B-4A41-90E0-F77F2C64D8FF}"/>
                </a:ext>
              </a:extLst>
            </p:cNvPr>
            <p:cNvSpPr>
              <a:spLocks noChangeArrowheads="1"/>
            </p:cNvSpPr>
            <p:nvPr/>
          </p:nvSpPr>
          <p:spPr bwMode="auto">
            <a:xfrm>
              <a:off x="0" y="227"/>
              <a:ext cx="1905" cy="4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18" name="Rectangle 33">
              <a:extLst>
                <a:ext uri="{FF2B5EF4-FFF2-40B4-BE49-F238E27FC236}">
                  <a16:creationId xmlns:a16="http://schemas.microsoft.com/office/drawing/2014/main" id="{9F38A06F-2C64-4E45-A66C-B3172A473A4D}"/>
                </a:ext>
              </a:extLst>
            </p:cNvPr>
            <p:cNvSpPr>
              <a:spLocks noChangeArrowheads="1"/>
            </p:cNvSpPr>
            <p:nvPr/>
          </p:nvSpPr>
          <p:spPr bwMode="auto">
            <a:xfrm>
              <a:off x="0"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19" name="Rectangle 34">
              <a:extLst>
                <a:ext uri="{FF2B5EF4-FFF2-40B4-BE49-F238E27FC236}">
                  <a16:creationId xmlns:a16="http://schemas.microsoft.com/office/drawing/2014/main" id="{698707C4-36CE-4550-888A-459A22B57F95}"/>
                </a:ext>
              </a:extLst>
            </p:cNvPr>
            <p:cNvSpPr>
              <a:spLocks noChangeArrowheads="1"/>
            </p:cNvSpPr>
            <p:nvPr/>
          </p:nvSpPr>
          <p:spPr bwMode="auto">
            <a:xfrm>
              <a:off x="1134"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20" name="Rectangle 35">
              <a:extLst>
                <a:ext uri="{FF2B5EF4-FFF2-40B4-BE49-F238E27FC236}">
                  <a16:creationId xmlns:a16="http://schemas.microsoft.com/office/drawing/2014/main" id="{30674A2F-3734-4D01-864D-A459211C3BCD}"/>
                </a:ext>
              </a:extLst>
            </p:cNvPr>
            <p:cNvSpPr>
              <a:spLocks noChangeArrowheads="1"/>
            </p:cNvSpPr>
            <p:nvPr/>
          </p:nvSpPr>
          <p:spPr bwMode="auto">
            <a:xfrm>
              <a:off x="862" y="273"/>
              <a:ext cx="181" cy="12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7421" name="Text Box 36">
              <a:extLst>
                <a:ext uri="{FF2B5EF4-FFF2-40B4-BE49-F238E27FC236}">
                  <a16:creationId xmlns:a16="http://schemas.microsoft.com/office/drawing/2014/main" id="{F4D331D0-D9CF-409D-A57C-02C4DC77E871}"/>
                </a:ext>
              </a:extLst>
            </p:cNvPr>
            <p:cNvSpPr txBox="1">
              <a:spLocks noChangeArrowheads="1"/>
            </p:cNvSpPr>
            <p:nvPr/>
          </p:nvSpPr>
          <p:spPr bwMode="auto">
            <a:xfrm>
              <a:off x="816" y="0"/>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17422" name="Text Box 37">
              <a:extLst>
                <a:ext uri="{FF2B5EF4-FFF2-40B4-BE49-F238E27FC236}">
                  <a16:creationId xmlns:a16="http://schemas.microsoft.com/office/drawing/2014/main" id="{09341F7E-E091-4317-B27C-179212C2765C}"/>
                </a:ext>
              </a:extLst>
            </p:cNvPr>
            <p:cNvSpPr txBox="1">
              <a:spLocks noChangeArrowheads="1"/>
            </p:cNvSpPr>
            <p:nvPr/>
          </p:nvSpPr>
          <p:spPr bwMode="auto">
            <a:xfrm>
              <a:off x="273" y="61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17423" name="Text Box 38">
              <a:extLst>
                <a:ext uri="{FF2B5EF4-FFF2-40B4-BE49-F238E27FC236}">
                  <a16:creationId xmlns:a16="http://schemas.microsoft.com/office/drawing/2014/main" id="{8A534442-E0C9-4E28-A884-431314D9D57E}"/>
                </a:ext>
              </a:extLst>
            </p:cNvPr>
            <p:cNvSpPr txBox="1">
              <a:spLocks noChangeArrowheads="1"/>
            </p:cNvSpPr>
            <p:nvPr/>
          </p:nvSpPr>
          <p:spPr bwMode="auto">
            <a:xfrm>
              <a:off x="1406" y="61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343788-8FCF-4C00-B686-22D679E3F2E6}"/>
              </a:ext>
            </a:extLst>
          </p:cNvPr>
          <p:cNvSpPr>
            <a:spLocks noChangeArrowheads="1"/>
          </p:cNvSpPr>
          <p:nvPr>
            <p:ph type="title" idx="4294967295"/>
          </p:nvPr>
        </p:nvSpPr>
        <p:spPr>
          <a:xfrm>
            <a:off x="457200" y="485775"/>
            <a:ext cx="8229600" cy="1143000"/>
          </a:xfrm>
          <a:noFill/>
        </p:spPr>
        <p:txBody>
          <a:bodyPr/>
          <a:lstStyle/>
          <a:p>
            <a:pPr algn="l" eaLnBrk="1" hangingPunct="1">
              <a:tabLst>
                <a:tab pos="304800" algn="l"/>
              </a:tabLst>
            </a:pPr>
            <a:r>
              <a:rPr lang="zh-CN" altLang="en-US" sz="3000" b="1">
                <a:solidFill>
                  <a:srgbClr val="0000FF"/>
                </a:solidFill>
                <a:latin typeface="Times New Roman" panose="02020603050405020304" pitchFamily="18" charset="0"/>
                <a:ea typeface="幼圆" panose="02010509060101010101" pitchFamily="49" charset="-122"/>
              </a:rPr>
              <a:t>二</a:t>
            </a:r>
            <a:r>
              <a:rPr lang="en-US" altLang="zh-CN" sz="3000" b="1">
                <a:solidFill>
                  <a:srgbClr val="0000FF"/>
                </a:solidFill>
                <a:latin typeface="Times New Roman" panose="02020603050405020304" pitchFamily="18" charset="0"/>
                <a:ea typeface="幼圆" panose="02010509060101010101" pitchFamily="49" charset="-122"/>
              </a:rPr>
              <a:t>.  </a:t>
            </a:r>
            <a:r>
              <a:rPr lang="zh-CN" altLang="en-US" sz="3000" b="1">
                <a:solidFill>
                  <a:srgbClr val="0000FF"/>
                </a:solidFill>
                <a:latin typeface="Times New Roman" panose="02020603050405020304" pitchFamily="18" charset="0"/>
                <a:ea typeface="幼圆" panose="02010509060101010101" pitchFamily="49" charset="-122"/>
              </a:rPr>
              <a:t>温度（续）</a:t>
            </a:r>
          </a:p>
        </p:txBody>
      </p:sp>
      <p:sp>
        <p:nvSpPr>
          <p:cNvPr id="18435" name="Rectangle 3">
            <a:extLst>
              <a:ext uri="{FF2B5EF4-FFF2-40B4-BE49-F238E27FC236}">
                <a16:creationId xmlns:a16="http://schemas.microsoft.com/office/drawing/2014/main" id="{145661B8-EAF0-4A96-859C-4C3E6B5C78D1}"/>
              </a:ext>
            </a:extLst>
          </p:cNvPr>
          <p:cNvSpPr>
            <a:spLocks noChangeArrowheads="1"/>
          </p:cNvSpPr>
          <p:nvPr/>
        </p:nvSpPr>
        <p:spPr bwMode="auto">
          <a:xfrm>
            <a:off x="611188" y="17732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ea typeface="楷体_GB2312" pitchFamily="49" charset="-122"/>
              </a:rPr>
              <a:t>        </a:t>
            </a:r>
            <a:endParaRPr lang="en-US" altLang="zh-CN" sz="1800"/>
          </a:p>
        </p:txBody>
      </p:sp>
      <p:sp>
        <p:nvSpPr>
          <p:cNvPr id="18436" name="Rectangle 4">
            <a:extLst>
              <a:ext uri="{FF2B5EF4-FFF2-40B4-BE49-F238E27FC236}">
                <a16:creationId xmlns:a16="http://schemas.microsoft.com/office/drawing/2014/main" id="{37F384AE-3925-4D0E-A844-E9237EA14F0D}"/>
              </a:ext>
            </a:extLst>
          </p:cNvPr>
          <p:cNvSpPr>
            <a:spLocks noChangeArrowheads="1"/>
          </p:cNvSpPr>
          <p:nvPr/>
        </p:nvSpPr>
        <p:spPr bwMode="auto">
          <a:xfrm>
            <a:off x="2124075" y="188913"/>
            <a:ext cx="4897438" cy="4905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§1.2    </a:t>
            </a:r>
            <a:r>
              <a:rPr lang="zh-CN" altLang="en-US" sz="2800">
                <a:solidFill>
                  <a:srgbClr val="FF3300"/>
                </a:solidFill>
                <a:latin typeface="Times New Roman" panose="02020603050405020304" pitchFamily="18" charset="0"/>
              </a:rPr>
              <a:t>热平衡定律和温度 </a:t>
            </a:r>
          </a:p>
        </p:txBody>
      </p:sp>
      <p:grpSp>
        <p:nvGrpSpPr>
          <p:cNvPr id="18437" name="Group 5">
            <a:extLst>
              <a:ext uri="{FF2B5EF4-FFF2-40B4-BE49-F238E27FC236}">
                <a16:creationId xmlns:a16="http://schemas.microsoft.com/office/drawing/2014/main" id="{64A7349C-9964-4906-A362-BA0C755F2A41}"/>
              </a:ext>
            </a:extLst>
          </p:cNvPr>
          <p:cNvGrpSpPr>
            <a:grpSpLocks/>
          </p:cNvGrpSpPr>
          <p:nvPr/>
        </p:nvGrpSpPr>
        <p:grpSpPr bwMode="auto">
          <a:xfrm>
            <a:off x="3203575" y="1512888"/>
            <a:ext cx="2520950" cy="1773237"/>
            <a:chOff x="0" y="0"/>
            <a:chExt cx="1588" cy="1117"/>
          </a:xfrm>
        </p:grpSpPr>
        <p:grpSp>
          <p:nvGrpSpPr>
            <p:cNvPr id="18442" name="Group 6">
              <a:extLst>
                <a:ext uri="{FF2B5EF4-FFF2-40B4-BE49-F238E27FC236}">
                  <a16:creationId xmlns:a16="http://schemas.microsoft.com/office/drawing/2014/main" id="{97BD073A-54E4-425C-B9BB-A585A430144E}"/>
                </a:ext>
              </a:extLst>
            </p:cNvPr>
            <p:cNvGrpSpPr>
              <a:grpSpLocks/>
            </p:cNvGrpSpPr>
            <p:nvPr/>
          </p:nvGrpSpPr>
          <p:grpSpPr bwMode="auto">
            <a:xfrm>
              <a:off x="0" y="47"/>
              <a:ext cx="1588" cy="1070"/>
              <a:chOff x="0" y="0"/>
              <a:chExt cx="1905" cy="1498"/>
            </a:xfrm>
          </p:grpSpPr>
          <p:sp>
            <p:nvSpPr>
              <p:cNvPr id="18446" name="Rectangle 8">
                <a:extLst>
                  <a:ext uri="{FF2B5EF4-FFF2-40B4-BE49-F238E27FC236}">
                    <a16:creationId xmlns:a16="http://schemas.microsoft.com/office/drawing/2014/main" id="{A83EFFDD-D9D3-4C71-B8E5-6C1BA940F03D}"/>
                  </a:ext>
                </a:extLst>
              </p:cNvPr>
              <p:cNvSpPr>
                <a:spLocks noChangeArrowheads="1"/>
              </p:cNvSpPr>
              <p:nvPr/>
            </p:nvSpPr>
            <p:spPr bwMode="auto">
              <a:xfrm>
                <a:off x="272" y="0"/>
                <a:ext cx="1361" cy="18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8447" name="Rectangle 9">
                <a:extLst>
                  <a:ext uri="{FF2B5EF4-FFF2-40B4-BE49-F238E27FC236}">
                    <a16:creationId xmlns:a16="http://schemas.microsoft.com/office/drawing/2014/main" id="{8328717B-EEC8-4197-B7B1-AF5A75EC586F}"/>
                  </a:ext>
                </a:extLst>
              </p:cNvPr>
              <p:cNvSpPr>
                <a:spLocks noChangeArrowheads="1"/>
              </p:cNvSpPr>
              <p:nvPr/>
            </p:nvSpPr>
            <p:spPr bwMode="auto">
              <a:xfrm>
                <a:off x="0" y="227"/>
                <a:ext cx="1905" cy="4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8448" name="Rectangle 10">
                <a:extLst>
                  <a:ext uri="{FF2B5EF4-FFF2-40B4-BE49-F238E27FC236}">
                    <a16:creationId xmlns:a16="http://schemas.microsoft.com/office/drawing/2014/main" id="{601DDE0C-0678-48E1-AED3-6D2835887616}"/>
                  </a:ext>
                </a:extLst>
              </p:cNvPr>
              <p:cNvSpPr>
                <a:spLocks noChangeArrowheads="1"/>
              </p:cNvSpPr>
              <p:nvPr/>
            </p:nvSpPr>
            <p:spPr bwMode="auto">
              <a:xfrm>
                <a:off x="0"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8449" name="Rectangle 11">
                <a:extLst>
                  <a:ext uri="{FF2B5EF4-FFF2-40B4-BE49-F238E27FC236}">
                    <a16:creationId xmlns:a16="http://schemas.microsoft.com/office/drawing/2014/main" id="{41293DC8-633D-4F65-8692-31D4711B59A2}"/>
                  </a:ext>
                </a:extLst>
              </p:cNvPr>
              <p:cNvSpPr>
                <a:spLocks noChangeArrowheads="1"/>
              </p:cNvSpPr>
              <p:nvPr/>
            </p:nvSpPr>
            <p:spPr bwMode="auto">
              <a:xfrm>
                <a:off x="1134" y="363"/>
                <a:ext cx="771" cy="7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8450" name="Rectangle 12" descr="宽上对角线">
                <a:extLst>
                  <a:ext uri="{FF2B5EF4-FFF2-40B4-BE49-F238E27FC236}">
                    <a16:creationId xmlns:a16="http://schemas.microsoft.com/office/drawing/2014/main" id="{9C969890-E060-4EDD-96F4-1CBC67B43E70}"/>
                  </a:ext>
                </a:extLst>
              </p:cNvPr>
              <p:cNvSpPr>
                <a:spLocks noChangeArrowheads="1"/>
              </p:cNvSpPr>
              <p:nvPr/>
            </p:nvSpPr>
            <p:spPr bwMode="auto">
              <a:xfrm>
                <a:off x="862" y="273"/>
                <a:ext cx="181" cy="1225"/>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sp>
          <p:nvSpPr>
            <p:cNvPr id="18443" name="Text Box 13">
              <a:extLst>
                <a:ext uri="{FF2B5EF4-FFF2-40B4-BE49-F238E27FC236}">
                  <a16:creationId xmlns:a16="http://schemas.microsoft.com/office/drawing/2014/main" id="{7FD73004-3CE4-4DF5-9B3B-FABE90A1EE03}"/>
                </a:ext>
              </a:extLst>
            </p:cNvPr>
            <p:cNvSpPr txBox="1">
              <a:spLocks noChangeArrowheads="1"/>
            </p:cNvSpPr>
            <p:nvPr/>
          </p:nvSpPr>
          <p:spPr bwMode="auto">
            <a:xfrm>
              <a:off x="680" y="0"/>
              <a:ext cx="1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18444" name="Text Box 14">
              <a:extLst>
                <a:ext uri="{FF2B5EF4-FFF2-40B4-BE49-F238E27FC236}">
                  <a16:creationId xmlns:a16="http://schemas.microsoft.com/office/drawing/2014/main" id="{CF1DDB12-565E-486D-8C1F-0435F1DBF09E}"/>
                </a:ext>
              </a:extLst>
            </p:cNvPr>
            <p:cNvSpPr txBox="1">
              <a:spLocks noChangeArrowheads="1"/>
            </p:cNvSpPr>
            <p:nvPr/>
          </p:nvSpPr>
          <p:spPr bwMode="auto">
            <a:xfrm>
              <a:off x="228" y="46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18445" name="Text Box 15">
              <a:extLst>
                <a:ext uri="{FF2B5EF4-FFF2-40B4-BE49-F238E27FC236}">
                  <a16:creationId xmlns:a16="http://schemas.microsoft.com/office/drawing/2014/main" id="{E24E36A8-62D5-4EA2-B884-2CCB1CB698A9}"/>
                </a:ext>
              </a:extLst>
            </p:cNvPr>
            <p:cNvSpPr txBox="1">
              <a:spLocks noChangeArrowheads="1"/>
            </p:cNvSpPr>
            <p:nvPr/>
          </p:nvSpPr>
          <p:spPr bwMode="auto">
            <a:xfrm>
              <a:off x="1172" y="46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grpSp>
      <p:sp>
        <p:nvSpPr>
          <p:cNvPr id="18438" name="Text Box 26">
            <a:extLst>
              <a:ext uri="{FF2B5EF4-FFF2-40B4-BE49-F238E27FC236}">
                <a16:creationId xmlns:a16="http://schemas.microsoft.com/office/drawing/2014/main" id="{0AF78BE8-8CE6-442A-A6D5-A26DCACBFF59}"/>
              </a:ext>
            </a:extLst>
          </p:cNvPr>
          <p:cNvSpPr txBox="1">
            <a:spLocks noChangeArrowheads="1"/>
          </p:cNvSpPr>
          <p:nvPr/>
        </p:nvSpPr>
        <p:spPr bwMode="auto">
          <a:xfrm>
            <a:off x="755650" y="3357563"/>
            <a:ext cx="7343775" cy="10064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800" b="0"/>
              <a:t>       </a:t>
            </a:r>
            <a:r>
              <a:rPr lang="zh-CN" altLang="en-US" sz="2000" b="0">
                <a:latin typeface="Times New Roman" panose="02020603050405020304" pitchFamily="18" charset="0"/>
                <a:ea typeface="楷体" panose="02010609060101010101" pitchFamily="49" charset="-122"/>
              </a:rPr>
              <a:t>假定</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均为简单系统，设系统</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处在热平衡状态，体积为</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，压强为</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。如果</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与</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达到热平衡，在</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 </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 </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之间必然存在一个函数关系：</a:t>
            </a:r>
          </a:p>
        </p:txBody>
      </p:sp>
      <p:graphicFrame>
        <p:nvGraphicFramePr>
          <p:cNvPr id="18439" name="Object 16">
            <a:extLst>
              <a:ext uri="{FF2B5EF4-FFF2-40B4-BE49-F238E27FC236}">
                <a16:creationId xmlns:a16="http://schemas.microsoft.com/office/drawing/2014/main" id="{7F1FCBF3-12FC-4BF8-8B24-173116CC952C}"/>
              </a:ext>
            </a:extLst>
          </p:cNvPr>
          <p:cNvGraphicFramePr>
            <a:graphicFrameLocks noChangeAspect="1"/>
          </p:cNvGraphicFramePr>
          <p:nvPr/>
        </p:nvGraphicFramePr>
        <p:xfrm>
          <a:off x="3203575" y="4486275"/>
          <a:ext cx="2736850" cy="455613"/>
        </p:xfrm>
        <a:graphic>
          <a:graphicData uri="http://schemas.openxmlformats.org/presentationml/2006/ole">
            <mc:AlternateContent xmlns:mc="http://schemas.openxmlformats.org/markup-compatibility/2006">
              <mc:Choice xmlns:v="urn:schemas-microsoft-com:vml" Requires="v">
                <p:oleObj spid="_x0000_s18451" r:id="rId4" imgW="1372792" imgH="228799" progId="Equation.DSMT4">
                  <p:embed/>
                </p:oleObj>
              </mc:Choice>
              <mc:Fallback>
                <p:oleObj r:id="rId4" imgW="1372792" imgH="228799"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4486275"/>
                        <a:ext cx="27368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29">
            <a:extLst>
              <a:ext uri="{FF2B5EF4-FFF2-40B4-BE49-F238E27FC236}">
                <a16:creationId xmlns:a16="http://schemas.microsoft.com/office/drawing/2014/main" id="{08036478-CED8-4847-AF6A-78BAECDC921D}"/>
              </a:ext>
            </a:extLst>
          </p:cNvPr>
          <p:cNvSpPr txBox="1">
            <a:spLocks noChangeArrowheads="1"/>
          </p:cNvSpPr>
          <p:nvPr/>
        </p:nvSpPr>
        <p:spPr bwMode="auto">
          <a:xfrm>
            <a:off x="755650" y="5084763"/>
            <a:ext cx="7343775"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0">
                <a:latin typeface="Times New Roman" panose="02020603050405020304" pitchFamily="18" charset="0"/>
                <a:ea typeface="楷体" panose="02010609060101010101" pitchFamily="49" charset="-122"/>
              </a:rPr>
              <a:t>则</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可解出为：</a:t>
            </a:r>
          </a:p>
        </p:txBody>
      </p:sp>
      <p:graphicFrame>
        <p:nvGraphicFramePr>
          <p:cNvPr id="18441" name="Object 18">
            <a:extLst>
              <a:ext uri="{FF2B5EF4-FFF2-40B4-BE49-F238E27FC236}">
                <a16:creationId xmlns:a16="http://schemas.microsoft.com/office/drawing/2014/main" id="{7BAC4575-6412-4B0A-8368-6E8C037131A0}"/>
              </a:ext>
            </a:extLst>
          </p:cNvPr>
          <p:cNvGraphicFramePr>
            <a:graphicFrameLocks noChangeAspect="1"/>
          </p:cNvGraphicFramePr>
          <p:nvPr>
            <p:ph idx="4294967295"/>
          </p:nvPr>
        </p:nvGraphicFramePr>
        <p:xfrm>
          <a:off x="3348038" y="5445125"/>
          <a:ext cx="2386012" cy="438150"/>
        </p:xfrm>
        <a:graphic>
          <a:graphicData uri="http://schemas.openxmlformats.org/presentationml/2006/ole">
            <mc:AlternateContent xmlns:mc="http://schemas.openxmlformats.org/markup-compatibility/2006">
              <mc:Choice xmlns:v="urn:schemas-microsoft-com:vml" Requires="v">
                <p:oleObj spid="_x0000_s18452" r:id="rId6" imgW="1245681" imgH="228799" progId="Equation.DSMT4">
                  <p:embed/>
                </p:oleObj>
              </mc:Choice>
              <mc:Fallback>
                <p:oleObj r:id="rId6" imgW="1245681" imgH="228799"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445125"/>
                        <a:ext cx="23860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799E58-0171-4E6F-99A9-6470ED97B5B4}"/>
              </a:ext>
            </a:extLst>
          </p:cNvPr>
          <p:cNvSpPr>
            <a:spLocks noChangeArrowheads="1"/>
          </p:cNvSpPr>
          <p:nvPr>
            <p:ph type="title" idx="4294967295"/>
          </p:nvPr>
        </p:nvSpPr>
        <p:spPr>
          <a:xfrm>
            <a:off x="457200" y="485775"/>
            <a:ext cx="8229600" cy="1143000"/>
          </a:xfrm>
          <a:noFill/>
        </p:spPr>
        <p:txBody>
          <a:bodyPr/>
          <a:lstStyle/>
          <a:p>
            <a:pPr algn="l" eaLnBrk="1" hangingPunct="1">
              <a:tabLst>
                <a:tab pos="304800" algn="l"/>
              </a:tabLst>
            </a:pPr>
            <a:r>
              <a:rPr lang="zh-CN" altLang="en-US" sz="3000" b="1">
                <a:solidFill>
                  <a:srgbClr val="0000FF"/>
                </a:solidFill>
                <a:latin typeface="Times New Roman" panose="02020603050405020304" pitchFamily="18" charset="0"/>
                <a:ea typeface="幼圆" panose="02010509060101010101" pitchFamily="49" charset="-122"/>
              </a:rPr>
              <a:t>二</a:t>
            </a:r>
            <a:r>
              <a:rPr lang="en-US" altLang="zh-CN" sz="3000" b="1">
                <a:solidFill>
                  <a:srgbClr val="0000FF"/>
                </a:solidFill>
                <a:latin typeface="Times New Roman" panose="02020603050405020304" pitchFamily="18" charset="0"/>
                <a:ea typeface="幼圆" panose="02010509060101010101" pitchFamily="49" charset="-122"/>
              </a:rPr>
              <a:t>.  </a:t>
            </a:r>
            <a:r>
              <a:rPr lang="zh-CN" altLang="en-US" sz="3000" b="1">
                <a:solidFill>
                  <a:srgbClr val="0000FF"/>
                </a:solidFill>
                <a:latin typeface="Times New Roman" panose="02020603050405020304" pitchFamily="18" charset="0"/>
                <a:ea typeface="幼圆" panose="02010509060101010101" pitchFamily="49" charset="-122"/>
              </a:rPr>
              <a:t>温度（续）</a:t>
            </a:r>
          </a:p>
        </p:txBody>
      </p:sp>
      <p:sp>
        <p:nvSpPr>
          <p:cNvPr id="19459" name="Rectangle 4">
            <a:extLst>
              <a:ext uri="{FF2B5EF4-FFF2-40B4-BE49-F238E27FC236}">
                <a16:creationId xmlns:a16="http://schemas.microsoft.com/office/drawing/2014/main" id="{A0CFD1CE-7632-4DA5-968C-04D6B95A47E2}"/>
              </a:ext>
            </a:extLst>
          </p:cNvPr>
          <p:cNvSpPr>
            <a:spLocks noChangeArrowheads="1"/>
          </p:cNvSpPr>
          <p:nvPr/>
        </p:nvSpPr>
        <p:spPr bwMode="auto">
          <a:xfrm>
            <a:off x="2124075" y="188913"/>
            <a:ext cx="4897438" cy="4905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§1.2    </a:t>
            </a:r>
            <a:r>
              <a:rPr lang="zh-CN" altLang="en-US" sz="2800">
                <a:solidFill>
                  <a:srgbClr val="FF3300"/>
                </a:solidFill>
                <a:latin typeface="Times New Roman" panose="02020603050405020304" pitchFamily="18" charset="0"/>
              </a:rPr>
              <a:t>热平衡定律和温度 </a:t>
            </a:r>
          </a:p>
        </p:txBody>
      </p:sp>
      <p:sp>
        <p:nvSpPr>
          <p:cNvPr id="19460" name="Rectangle 7">
            <a:extLst>
              <a:ext uri="{FF2B5EF4-FFF2-40B4-BE49-F238E27FC236}">
                <a16:creationId xmlns:a16="http://schemas.microsoft.com/office/drawing/2014/main" id="{1B552DA4-7E99-4545-900F-19C29AAB5D03}"/>
              </a:ext>
            </a:extLst>
          </p:cNvPr>
          <p:cNvSpPr>
            <a:spLocks noChangeArrowheads="1"/>
          </p:cNvSpPr>
          <p:nvPr/>
        </p:nvSpPr>
        <p:spPr bwMode="auto">
          <a:xfrm>
            <a:off x="3563938" y="1587500"/>
            <a:ext cx="1800225" cy="2063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9461" name="Rectangle 8">
            <a:extLst>
              <a:ext uri="{FF2B5EF4-FFF2-40B4-BE49-F238E27FC236}">
                <a16:creationId xmlns:a16="http://schemas.microsoft.com/office/drawing/2014/main" id="{A0072438-8389-4ADC-A9BA-DD034F6A065E}"/>
              </a:ext>
            </a:extLst>
          </p:cNvPr>
          <p:cNvSpPr>
            <a:spLocks noChangeArrowheads="1"/>
          </p:cNvSpPr>
          <p:nvPr/>
        </p:nvSpPr>
        <p:spPr bwMode="auto">
          <a:xfrm>
            <a:off x="3203575" y="1844675"/>
            <a:ext cx="2520950" cy="52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9462" name="Rectangle 9">
            <a:extLst>
              <a:ext uri="{FF2B5EF4-FFF2-40B4-BE49-F238E27FC236}">
                <a16:creationId xmlns:a16="http://schemas.microsoft.com/office/drawing/2014/main" id="{0A07A4E4-8263-4D4C-AD9C-97BD8DDBA549}"/>
              </a:ext>
            </a:extLst>
          </p:cNvPr>
          <p:cNvSpPr>
            <a:spLocks noChangeArrowheads="1"/>
          </p:cNvSpPr>
          <p:nvPr/>
        </p:nvSpPr>
        <p:spPr bwMode="auto">
          <a:xfrm>
            <a:off x="3203575" y="1998663"/>
            <a:ext cx="1020763" cy="874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9463" name="Rectangle 10">
            <a:extLst>
              <a:ext uri="{FF2B5EF4-FFF2-40B4-BE49-F238E27FC236}">
                <a16:creationId xmlns:a16="http://schemas.microsoft.com/office/drawing/2014/main" id="{BEB26799-BCAE-47DE-9920-AB769E4F22DF}"/>
              </a:ext>
            </a:extLst>
          </p:cNvPr>
          <p:cNvSpPr>
            <a:spLocks noChangeArrowheads="1"/>
          </p:cNvSpPr>
          <p:nvPr/>
        </p:nvSpPr>
        <p:spPr bwMode="auto">
          <a:xfrm>
            <a:off x="4703763" y="1998663"/>
            <a:ext cx="1020762" cy="874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9464" name="Rectangle 11" descr="宽上对角线">
            <a:extLst>
              <a:ext uri="{FF2B5EF4-FFF2-40B4-BE49-F238E27FC236}">
                <a16:creationId xmlns:a16="http://schemas.microsoft.com/office/drawing/2014/main" id="{8EF3A7AD-1C2D-405A-A84C-DB6D4D5BAF55}"/>
              </a:ext>
            </a:extLst>
          </p:cNvPr>
          <p:cNvSpPr>
            <a:spLocks noChangeArrowheads="1"/>
          </p:cNvSpPr>
          <p:nvPr/>
        </p:nvSpPr>
        <p:spPr bwMode="auto">
          <a:xfrm>
            <a:off x="4344988" y="1897063"/>
            <a:ext cx="238125" cy="1389062"/>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19465" name="Text Box 12">
            <a:extLst>
              <a:ext uri="{FF2B5EF4-FFF2-40B4-BE49-F238E27FC236}">
                <a16:creationId xmlns:a16="http://schemas.microsoft.com/office/drawing/2014/main" id="{6E4D5D0F-F555-48B9-996A-F9DE0A47A477}"/>
              </a:ext>
            </a:extLst>
          </p:cNvPr>
          <p:cNvSpPr txBox="1">
            <a:spLocks noChangeArrowheads="1"/>
          </p:cNvSpPr>
          <p:nvPr/>
        </p:nvSpPr>
        <p:spPr bwMode="auto">
          <a:xfrm>
            <a:off x="4283075" y="1512888"/>
            <a:ext cx="300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19466" name="Text Box 13">
            <a:extLst>
              <a:ext uri="{FF2B5EF4-FFF2-40B4-BE49-F238E27FC236}">
                <a16:creationId xmlns:a16="http://schemas.microsoft.com/office/drawing/2014/main" id="{D65F76FE-BEE8-4AFB-98F0-671AF9D0BD4A}"/>
              </a:ext>
            </a:extLst>
          </p:cNvPr>
          <p:cNvSpPr txBox="1">
            <a:spLocks noChangeArrowheads="1"/>
          </p:cNvSpPr>
          <p:nvPr/>
        </p:nvSpPr>
        <p:spPr bwMode="auto">
          <a:xfrm>
            <a:off x="3565525" y="22574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19467" name="Text Box 14">
            <a:extLst>
              <a:ext uri="{FF2B5EF4-FFF2-40B4-BE49-F238E27FC236}">
                <a16:creationId xmlns:a16="http://schemas.microsoft.com/office/drawing/2014/main" id="{D5446680-A888-4675-9401-0B7BC1F968DE}"/>
              </a:ext>
            </a:extLst>
          </p:cNvPr>
          <p:cNvSpPr txBox="1">
            <a:spLocks noChangeArrowheads="1"/>
          </p:cNvSpPr>
          <p:nvPr/>
        </p:nvSpPr>
        <p:spPr bwMode="auto">
          <a:xfrm>
            <a:off x="5064125" y="22574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sp>
        <p:nvSpPr>
          <p:cNvPr id="19468" name="Text Box 15">
            <a:extLst>
              <a:ext uri="{FF2B5EF4-FFF2-40B4-BE49-F238E27FC236}">
                <a16:creationId xmlns:a16="http://schemas.microsoft.com/office/drawing/2014/main" id="{BAC4B3F7-F270-4C9D-9C62-93D3E51505DA}"/>
              </a:ext>
            </a:extLst>
          </p:cNvPr>
          <p:cNvSpPr txBox="1">
            <a:spLocks noChangeArrowheads="1"/>
          </p:cNvSpPr>
          <p:nvPr/>
        </p:nvSpPr>
        <p:spPr bwMode="auto">
          <a:xfrm>
            <a:off x="755650" y="3357563"/>
            <a:ext cx="7343775" cy="76200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0">
                <a:latin typeface="Times New Roman" panose="02020603050405020304" pitchFamily="18" charset="0"/>
                <a:ea typeface="楷体" panose="02010609060101010101" pitchFamily="49" charset="-122"/>
              </a:rPr>
              <a:t>       </a:t>
            </a:r>
            <a:r>
              <a:rPr lang="zh-CN" altLang="en-US" sz="2000" b="0">
                <a:latin typeface="Times New Roman" panose="02020603050405020304" pitchFamily="18" charset="0"/>
                <a:ea typeface="楷体" panose="02010609060101010101" pitchFamily="49" charset="-122"/>
              </a:rPr>
              <a:t>同理如果</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与</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达到热平衡，在</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 </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 </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a:t>
            </a: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之间必然</a:t>
            </a:r>
          </a:p>
          <a:p>
            <a:pPr eaLnBrk="1" hangingPunct="1">
              <a:buFontTx/>
              <a:buNone/>
            </a:pPr>
            <a:r>
              <a:rPr lang="zh-CN" altLang="en-US" sz="2000" b="0">
                <a:latin typeface="Times New Roman" panose="02020603050405020304" pitchFamily="18" charset="0"/>
                <a:ea typeface="楷体" panose="02010609060101010101" pitchFamily="49" charset="-122"/>
              </a:rPr>
              <a:t>存在一个函数关系：</a:t>
            </a:r>
          </a:p>
        </p:txBody>
      </p:sp>
      <p:graphicFrame>
        <p:nvGraphicFramePr>
          <p:cNvPr id="19469" name="Object 13">
            <a:extLst>
              <a:ext uri="{FF2B5EF4-FFF2-40B4-BE49-F238E27FC236}">
                <a16:creationId xmlns:a16="http://schemas.microsoft.com/office/drawing/2014/main" id="{45741188-C87A-4E3F-B7FE-8AD28FE1428F}"/>
              </a:ext>
            </a:extLst>
          </p:cNvPr>
          <p:cNvGraphicFramePr>
            <a:graphicFrameLocks noChangeAspect="1"/>
          </p:cNvGraphicFramePr>
          <p:nvPr/>
        </p:nvGraphicFramePr>
        <p:xfrm>
          <a:off x="3203575" y="4473575"/>
          <a:ext cx="2736850" cy="455613"/>
        </p:xfrm>
        <a:graphic>
          <a:graphicData uri="http://schemas.openxmlformats.org/presentationml/2006/ole">
            <mc:AlternateContent xmlns:mc="http://schemas.openxmlformats.org/markup-compatibility/2006">
              <mc:Choice xmlns:v="urn:schemas-microsoft-com:vml" Requires="v">
                <p:oleObj spid="_x0000_s19472" r:id="rId4" imgW="1372792" imgH="228799" progId="Equation.DSMT4">
                  <p:embed/>
                </p:oleObj>
              </mc:Choice>
              <mc:Fallback>
                <p:oleObj r:id="rId4" imgW="1372792" imgH="228799"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4473575"/>
                        <a:ext cx="27368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0" name="Text Box 17">
            <a:extLst>
              <a:ext uri="{FF2B5EF4-FFF2-40B4-BE49-F238E27FC236}">
                <a16:creationId xmlns:a16="http://schemas.microsoft.com/office/drawing/2014/main" id="{A5CB26DF-D673-4BD5-933F-B509DA38D8E4}"/>
              </a:ext>
            </a:extLst>
          </p:cNvPr>
          <p:cNvSpPr txBox="1">
            <a:spLocks noChangeArrowheads="1"/>
          </p:cNvSpPr>
          <p:nvPr/>
        </p:nvSpPr>
        <p:spPr bwMode="auto">
          <a:xfrm>
            <a:off x="755650" y="5084763"/>
            <a:ext cx="7343775"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0" i="1">
                <a:latin typeface="Times New Roman" panose="02020603050405020304" pitchFamily="18" charset="0"/>
                <a:ea typeface="楷体" panose="02010609060101010101" pitchFamily="49" charset="-122"/>
              </a:rPr>
              <a:t>P</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亦可解出为：</a:t>
            </a:r>
          </a:p>
        </p:txBody>
      </p:sp>
      <p:graphicFrame>
        <p:nvGraphicFramePr>
          <p:cNvPr id="19471" name="Object 15">
            <a:extLst>
              <a:ext uri="{FF2B5EF4-FFF2-40B4-BE49-F238E27FC236}">
                <a16:creationId xmlns:a16="http://schemas.microsoft.com/office/drawing/2014/main" id="{5C72DF2D-AB10-4CCC-B25A-0E545B662FC6}"/>
              </a:ext>
            </a:extLst>
          </p:cNvPr>
          <p:cNvGraphicFramePr>
            <a:graphicFrameLocks noChangeAspect="1"/>
          </p:cNvGraphicFramePr>
          <p:nvPr>
            <p:ph idx="4294967295"/>
          </p:nvPr>
        </p:nvGraphicFramePr>
        <p:xfrm>
          <a:off x="3348038" y="5445125"/>
          <a:ext cx="2386012" cy="438150"/>
        </p:xfrm>
        <a:graphic>
          <a:graphicData uri="http://schemas.openxmlformats.org/presentationml/2006/ole">
            <mc:AlternateContent xmlns:mc="http://schemas.openxmlformats.org/markup-compatibility/2006">
              <mc:Choice xmlns:v="urn:schemas-microsoft-com:vml" Requires="v">
                <p:oleObj spid="_x0000_s19473" r:id="rId6" imgW="1245681" imgH="228799" progId="Equation.DSMT4">
                  <p:embed/>
                </p:oleObj>
              </mc:Choice>
              <mc:Fallback>
                <p:oleObj r:id="rId6" imgW="1245681" imgH="228799"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445125"/>
                        <a:ext cx="23860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ADB5784-76D2-4D86-8A26-B28684996572}"/>
              </a:ext>
            </a:extLst>
          </p:cNvPr>
          <p:cNvSpPr>
            <a:spLocks noChangeArrowheads="1"/>
          </p:cNvSpPr>
          <p:nvPr>
            <p:ph type="title" idx="4294967295"/>
          </p:nvPr>
        </p:nvSpPr>
        <p:spPr>
          <a:xfrm>
            <a:off x="457200" y="387350"/>
            <a:ext cx="8229600" cy="1143000"/>
          </a:xfrm>
          <a:noFill/>
        </p:spPr>
        <p:txBody>
          <a:bodyPr/>
          <a:lstStyle/>
          <a:p>
            <a:pPr algn="l" eaLnBrk="1" hangingPunct="1">
              <a:tabLst>
                <a:tab pos="304800" algn="l"/>
              </a:tabLst>
            </a:pPr>
            <a:r>
              <a:rPr lang="zh-CN" altLang="en-US" sz="3000" b="1">
                <a:solidFill>
                  <a:srgbClr val="0000FF"/>
                </a:solidFill>
                <a:latin typeface="Times New Roman" panose="02020603050405020304" pitchFamily="18" charset="0"/>
                <a:ea typeface="幼圆" panose="02010509060101010101" pitchFamily="49" charset="-122"/>
              </a:rPr>
              <a:t>二</a:t>
            </a:r>
            <a:r>
              <a:rPr lang="en-US" altLang="zh-CN" sz="3000" b="1">
                <a:solidFill>
                  <a:srgbClr val="0000FF"/>
                </a:solidFill>
                <a:latin typeface="Times New Roman" panose="02020603050405020304" pitchFamily="18" charset="0"/>
                <a:ea typeface="幼圆" panose="02010509060101010101" pitchFamily="49" charset="-122"/>
              </a:rPr>
              <a:t>.  </a:t>
            </a:r>
            <a:r>
              <a:rPr lang="zh-CN" altLang="en-US" sz="3000" b="1">
                <a:solidFill>
                  <a:srgbClr val="0000FF"/>
                </a:solidFill>
                <a:latin typeface="Times New Roman" panose="02020603050405020304" pitchFamily="18" charset="0"/>
                <a:ea typeface="幼圆" panose="02010509060101010101" pitchFamily="49" charset="-122"/>
              </a:rPr>
              <a:t>温度（续）</a:t>
            </a:r>
          </a:p>
        </p:txBody>
      </p:sp>
      <p:sp>
        <p:nvSpPr>
          <p:cNvPr id="20483" name="Rectangle 3">
            <a:extLst>
              <a:ext uri="{FF2B5EF4-FFF2-40B4-BE49-F238E27FC236}">
                <a16:creationId xmlns:a16="http://schemas.microsoft.com/office/drawing/2014/main" id="{812C6534-D425-4B76-A71C-22DE58149F98}"/>
              </a:ext>
            </a:extLst>
          </p:cNvPr>
          <p:cNvSpPr>
            <a:spLocks noChangeArrowheads="1"/>
          </p:cNvSpPr>
          <p:nvPr/>
        </p:nvSpPr>
        <p:spPr bwMode="auto">
          <a:xfrm>
            <a:off x="611188" y="17732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ea typeface="楷体_GB2312" pitchFamily="49" charset="-122"/>
              </a:rPr>
              <a:t>        </a:t>
            </a:r>
            <a:endParaRPr lang="en-US" altLang="zh-CN" sz="1800"/>
          </a:p>
        </p:txBody>
      </p:sp>
      <p:sp>
        <p:nvSpPr>
          <p:cNvPr id="20484" name="Rectangle 4">
            <a:extLst>
              <a:ext uri="{FF2B5EF4-FFF2-40B4-BE49-F238E27FC236}">
                <a16:creationId xmlns:a16="http://schemas.microsoft.com/office/drawing/2014/main" id="{F2E3D6FA-055F-48BA-8556-FFD482F7C37F}"/>
              </a:ext>
            </a:extLst>
          </p:cNvPr>
          <p:cNvSpPr>
            <a:spLocks noChangeArrowheads="1"/>
          </p:cNvSpPr>
          <p:nvPr/>
        </p:nvSpPr>
        <p:spPr bwMode="auto">
          <a:xfrm>
            <a:off x="2124075" y="188913"/>
            <a:ext cx="4897438" cy="4905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§1.2    </a:t>
            </a:r>
            <a:r>
              <a:rPr lang="zh-CN" altLang="en-US" sz="2800">
                <a:solidFill>
                  <a:srgbClr val="FF3300"/>
                </a:solidFill>
                <a:latin typeface="Times New Roman" panose="02020603050405020304" pitchFamily="18" charset="0"/>
              </a:rPr>
              <a:t>热平衡定律和温度 </a:t>
            </a:r>
          </a:p>
        </p:txBody>
      </p:sp>
      <p:sp>
        <p:nvSpPr>
          <p:cNvPr id="20485" name="Rectangle 5">
            <a:extLst>
              <a:ext uri="{FF2B5EF4-FFF2-40B4-BE49-F238E27FC236}">
                <a16:creationId xmlns:a16="http://schemas.microsoft.com/office/drawing/2014/main" id="{FFF7E640-C90F-41FC-9C0F-A81ECAF53532}"/>
              </a:ext>
            </a:extLst>
          </p:cNvPr>
          <p:cNvSpPr>
            <a:spLocks noChangeArrowheads="1"/>
          </p:cNvSpPr>
          <p:nvPr/>
        </p:nvSpPr>
        <p:spPr bwMode="auto">
          <a:xfrm>
            <a:off x="3563938" y="1587500"/>
            <a:ext cx="1800225" cy="2063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0486" name="Rectangle 6">
            <a:extLst>
              <a:ext uri="{FF2B5EF4-FFF2-40B4-BE49-F238E27FC236}">
                <a16:creationId xmlns:a16="http://schemas.microsoft.com/office/drawing/2014/main" id="{02041B71-C49C-4B15-8F9C-FE1DC599AE61}"/>
              </a:ext>
            </a:extLst>
          </p:cNvPr>
          <p:cNvSpPr>
            <a:spLocks noChangeArrowheads="1"/>
          </p:cNvSpPr>
          <p:nvPr/>
        </p:nvSpPr>
        <p:spPr bwMode="auto">
          <a:xfrm>
            <a:off x="3203575" y="1844675"/>
            <a:ext cx="2520950" cy="52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0487" name="Rectangle 7">
            <a:extLst>
              <a:ext uri="{FF2B5EF4-FFF2-40B4-BE49-F238E27FC236}">
                <a16:creationId xmlns:a16="http://schemas.microsoft.com/office/drawing/2014/main" id="{CA1E6FF5-2CFE-4B79-A608-F0A4BC492E51}"/>
              </a:ext>
            </a:extLst>
          </p:cNvPr>
          <p:cNvSpPr>
            <a:spLocks noChangeArrowheads="1"/>
          </p:cNvSpPr>
          <p:nvPr/>
        </p:nvSpPr>
        <p:spPr bwMode="auto">
          <a:xfrm>
            <a:off x="3203575" y="1998663"/>
            <a:ext cx="1020763" cy="874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0488" name="Rectangle 8">
            <a:extLst>
              <a:ext uri="{FF2B5EF4-FFF2-40B4-BE49-F238E27FC236}">
                <a16:creationId xmlns:a16="http://schemas.microsoft.com/office/drawing/2014/main" id="{7FAFE786-7B9C-451B-B17E-61FABAB0FA7A}"/>
              </a:ext>
            </a:extLst>
          </p:cNvPr>
          <p:cNvSpPr>
            <a:spLocks noChangeArrowheads="1"/>
          </p:cNvSpPr>
          <p:nvPr/>
        </p:nvSpPr>
        <p:spPr bwMode="auto">
          <a:xfrm>
            <a:off x="4703763" y="1998663"/>
            <a:ext cx="1020762" cy="874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0489" name="Rectangle 9" descr="宽上对角线">
            <a:extLst>
              <a:ext uri="{FF2B5EF4-FFF2-40B4-BE49-F238E27FC236}">
                <a16:creationId xmlns:a16="http://schemas.microsoft.com/office/drawing/2014/main" id="{4078F3A0-B187-4D62-92F3-6C006C8F1C84}"/>
              </a:ext>
            </a:extLst>
          </p:cNvPr>
          <p:cNvSpPr>
            <a:spLocks noChangeArrowheads="1"/>
          </p:cNvSpPr>
          <p:nvPr/>
        </p:nvSpPr>
        <p:spPr bwMode="auto">
          <a:xfrm>
            <a:off x="4344988" y="1897063"/>
            <a:ext cx="238125" cy="1389062"/>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0490" name="Text Box 10">
            <a:extLst>
              <a:ext uri="{FF2B5EF4-FFF2-40B4-BE49-F238E27FC236}">
                <a16:creationId xmlns:a16="http://schemas.microsoft.com/office/drawing/2014/main" id="{0640E3E0-DAC3-471E-879C-6DF9691075F0}"/>
              </a:ext>
            </a:extLst>
          </p:cNvPr>
          <p:cNvSpPr txBox="1">
            <a:spLocks noChangeArrowheads="1"/>
          </p:cNvSpPr>
          <p:nvPr/>
        </p:nvSpPr>
        <p:spPr bwMode="auto">
          <a:xfrm>
            <a:off x="4283075" y="1512888"/>
            <a:ext cx="300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20491" name="Text Box 11">
            <a:extLst>
              <a:ext uri="{FF2B5EF4-FFF2-40B4-BE49-F238E27FC236}">
                <a16:creationId xmlns:a16="http://schemas.microsoft.com/office/drawing/2014/main" id="{B3005E58-0A87-4765-90B6-3FB975FBC2F7}"/>
              </a:ext>
            </a:extLst>
          </p:cNvPr>
          <p:cNvSpPr txBox="1">
            <a:spLocks noChangeArrowheads="1"/>
          </p:cNvSpPr>
          <p:nvPr/>
        </p:nvSpPr>
        <p:spPr bwMode="auto">
          <a:xfrm>
            <a:off x="3565525" y="22574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20492" name="Text Box 12">
            <a:extLst>
              <a:ext uri="{FF2B5EF4-FFF2-40B4-BE49-F238E27FC236}">
                <a16:creationId xmlns:a16="http://schemas.microsoft.com/office/drawing/2014/main" id="{3EF83F9B-B089-4540-B4CF-BCD27D50107A}"/>
              </a:ext>
            </a:extLst>
          </p:cNvPr>
          <p:cNvSpPr txBox="1">
            <a:spLocks noChangeArrowheads="1"/>
          </p:cNvSpPr>
          <p:nvPr/>
        </p:nvSpPr>
        <p:spPr bwMode="auto">
          <a:xfrm>
            <a:off x="5064125" y="22574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sp>
        <p:nvSpPr>
          <p:cNvPr id="20493" name="Text Box 13">
            <a:extLst>
              <a:ext uri="{FF2B5EF4-FFF2-40B4-BE49-F238E27FC236}">
                <a16:creationId xmlns:a16="http://schemas.microsoft.com/office/drawing/2014/main" id="{220AC37F-BBD2-4B01-B2E5-60794D078979}"/>
              </a:ext>
            </a:extLst>
          </p:cNvPr>
          <p:cNvSpPr txBox="1">
            <a:spLocks noChangeArrowheads="1"/>
          </p:cNvSpPr>
          <p:nvPr/>
        </p:nvSpPr>
        <p:spPr bwMode="auto">
          <a:xfrm>
            <a:off x="755650" y="3494088"/>
            <a:ext cx="7343775"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800" b="0"/>
              <a:t> </a:t>
            </a:r>
            <a:r>
              <a:rPr lang="en-US" altLang="zh-CN" sz="2000" b="0">
                <a:latin typeface="Times New Roman" panose="02020603050405020304" pitchFamily="18" charset="0"/>
                <a:ea typeface="楷体" panose="02010609060101010101" pitchFamily="49" charset="-122"/>
              </a:rPr>
              <a:t>     </a:t>
            </a:r>
            <a:r>
              <a:rPr lang="zh-CN" altLang="en-US" sz="2000" b="0">
                <a:latin typeface="Times New Roman" panose="02020603050405020304" pitchFamily="18" charset="0"/>
                <a:ea typeface="楷体" panose="02010609060101010101" pitchFamily="49" charset="-122"/>
              </a:rPr>
              <a:t>如果</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和</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都与</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达到热平衡，则应有</a:t>
            </a:r>
          </a:p>
        </p:txBody>
      </p:sp>
      <p:graphicFrame>
        <p:nvGraphicFramePr>
          <p:cNvPr id="20494" name="Object 14">
            <a:extLst>
              <a:ext uri="{FF2B5EF4-FFF2-40B4-BE49-F238E27FC236}">
                <a16:creationId xmlns:a16="http://schemas.microsoft.com/office/drawing/2014/main" id="{F68D0FE9-B0AF-4322-A995-5289840713CD}"/>
              </a:ext>
            </a:extLst>
          </p:cNvPr>
          <p:cNvGraphicFramePr>
            <a:graphicFrameLocks noChangeAspect="1"/>
          </p:cNvGraphicFramePr>
          <p:nvPr>
            <p:ph idx="4294967295"/>
          </p:nvPr>
        </p:nvGraphicFramePr>
        <p:xfrm>
          <a:off x="2339975" y="4149725"/>
          <a:ext cx="4535488" cy="449263"/>
        </p:xfrm>
        <a:graphic>
          <a:graphicData uri="http://schemas.openxmlformats.org/presentationml/2006/ole">
            <mc:AlternateContent xmlns:mc="http://schemas.openxmlformats.org/markup-compatibility/2006">
              <mc:Choice xmlns:v="urn:schemas-microsoft-com:vml" Requires="v">
                <p:oleObj spid="_x0000_s20497" r:id="rId4" imgW="2299698" imgH="228699" progId="Equation.DSMT4">
                  <p:embed/>
                </p:oleObj>
              </mc:Choice>
              <mc:Fallback>
                <p:oleObj r:id="rId4" imgW="2299698" imgH="228699"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149725"/>
                        <a:ext cx="45354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7">
            <a:extLst>
              <a:ext uri="{FF2B5EF4-FFF2-40B4-BE49-F238E27FC236}">
                <a16:creationId xmlns:a16="http://schemas.microsoft.com/office/drawing/2014/main" id="{3B0633D2-0618-4799-B4F4-A8800216C49E}"/>
              </a:ext>
            </a:extLst>
          </p:cNvPr>
          <p:cNvSpPr txBox="1">
            <a:spLocks noChangeArrowheads="1"/>
          </p:cNvSpPr>
          <p:nvPr/>
        </p:nvSpPr>
        <p:spPr bwMode="auto">
          <a:xfrm>
            <a:off x="827088" y="4862513"/>
            <a:ext cx="7343775"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0">
                <a:latin typeface="楷体" panose="02010609060101010101" pitchFamily="49" charset="-122"/>
                <a:ea typeface="楷体" panose="02010609060101010101" pitchFamily="49" charset="-122"/>
              </a:rPr>
              <a:t>  </a:t>
            </a:r>
            <a:r>
              <a:rPr lang="zh-CN" altLang="en-US" sz="2000" b="0">
                <a:latin typeface="楷体" panose="02010609060101010101" pitchFamily="49" charset="-122"/>
                <a:ea typeface="楷体" panose="02010609060101010101" pitchFamily="49" charset="-122"/>
              </a:rPr>
              <a:t>即</a:t>
            </a:r>
          </a:p>
        </p:txBody>
      </p:sp>
      <p:graphicFrame>
        <p:nvGraphicFramePr>
          <p:cNvPr id="20496" name="Object 16">
            <a:extLst>
              <a:ext uri="{FF2B5EF4-FFF2-40B4-BE49-F238E27FC236}">
                <a16:creationId xmlns:a16="http://schemas.microsoft.com/office/drawing/2014/main" id="{C11BF38D-1CF7-493F-A63E-ECEE25560076}"/>
              </a:ext>
            </a:extLst>
          </p:cNvPr>
          <p:cNvGraphicFramePr>
            <a:graphicFrameLocks noChangeAspect="1"/>
          </p:cNvGraphicFramePr>
          <p:nvPr/>
        </p:nvGraphicFramePr>
        <p:xfrm>
          <a:off x="2700338" y="5157788"/>
          <a:ext cx="3933825" cy="449262"/>
        </p:xfrm>
        <a:graphic>
          <a:graphicData uri="http://schemas.openxmlformats.org/presentationml/2006/ole">
            <mc:AlternateContent xmlns:mc="http://schemas.openxmlformats.org/markup-compatibility/2006">
              <mc:Choice xmlns:v="urn:schemas-microsoft-com:vml" Requires="v">
                <p:oleObj spid="_x0000_s20498" r:id="rId6" imgW="1994766" imgH="228699" progId="Equation.DSMT4">
                  <p:embed/>
                </p:oleObj>
              </mc:Choice>
              <mc:Fallback>
                <p:oleObj r:id="rId6" imgW="1994766" imgH="228699"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157788"/>
                        <a:ext cx="39338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A64AB36-48ED-4279-9E0A-3B45E7B794A3}"/>
              </a:ext>
            </a:extLst>
          </p:cNvPr>
          <p:cNvSpPr>
            <a:spLocks noGrp="1" noChangeArrowheads="1"/>
          </p:cNvSpPr>
          <p:nvPr>
            <p:ph type="subTitle" idx="4294967295"/>
          </p:nvPr>
        </p:nvSpPr>
        <p:spPr>
          <a:xfrm>
            <a:off x="1044575" y="2133600"/>
            <a:ext cx="7056438" cy="3887788"/>
          </a:xfrm>
        </p:spPr>
        <p:txBody>
          <a:bodyPr/>
          <a:lstStyle/>
          <a:p>
            <a:pPr marL="0" indent="533400" eaLnBrk="1" hangingPunct="1">
              <a:lnSpc>
                <a:spcPct val="90000"/>
              </a:lnSpc>
              <a:buFontTx/>
              <a:buNone/>
            </a:pPr>
            <a:r>
              <a:rPr lang="zh-CN" altLang="en-US" sz="2400" b="1">
                <a:solidFill>
                  <a:srgbClr val="9900CC"/>
                </a:solidFill>
                <a:latin typeface="楷体" panose="02010609060101010101" pitchFamily="49" charset="-122"/>
                <a:ea typeface="楷体" panose="02010609060101010101" pitchFamily="49" charset="-122"/>
              </a:rPr>
              <a:t>由于热现象的普遍存在，所以热力学和统计物理学在许多领域中都有广泛的应用。热力学与统计物理这门课是在普通热学的基础上，分别从宏观和微观两方面进一步深入热运动的规律及其应用，为相关课程</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如固体物理</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提供必要的知识准备。</a:t>
            </a:r>
          </a:p>
          <a:p>
            <a:pPr marL="0" indent="533400" eaLnBrk="1" hangingPunct="1">
              <a:lnSpc>
                <a:spcPct val="90000"/>
              </a:lnSpc>
              <a:buFontTx/>
              <a:buNone/>
            </a:pPr>
            <a:r>
              <a:rPr lang="zh-CN" altLang="en-US" sz="2400" b="1">
                <a:solidFill>
                  <a:srgbClr val="9900CC"/>
                </a:solidFill>
                <a:latin typeface="楷体" panose="02010609060101010101" pitchFamily="49" charset="-122"/>
                <a:ea typeface="楷体" panose="02010609060101010101" pitchFamily="49" charset="-122"/>
              </a:rPr>
              <a:t>通过本课程的学习，希望达到以下目标：</a:t>
            </a:r>
            <a:r>
              <a:rPr lang="en-US" altLang="zh-CN" sz="2400" b="1">
                <a:solidFill>
                  <a:srgbClr val="9900CC"/>
                </a:solidFill>
                <a:latin typeface="楷体" panose="02010609060101010101" pitchFamily="49" charset="-122"/>
                <a:ea typeface="楷体" panose="02010609060101010101" pitchFamily="49" charset="-122"/>
              </a:rPr>
              <a:t>(1) </a:t>
            </a:r>
            <a:r>
              <a:rPr lang="zh-CN" altLang="en-US" sz="2400" b="1">
                <a:solidFill>
                  <a:srgbClr val="9900CC"/>
                </a:solidFill>
                <a:latin typeface="楷体" panose="02010609060101010101" pitchFamily="49" charset="-122"/>
                <a:ea typeface="楷体" panose="02010609060101010101" pitchFamily="49" charset="-122"/>
              </a:rPr>
              <a:t>对热力学、统计物理的基本概念、基础理论和基本方法有较深刻、系统地了解；</a:t>
            </a:r>
            <a:r>
              <a:rPr lang="en-US" altLang="zh-CN" sz="2400" b="1">
                <a:solidFill>
                  <a:srgbClr val="9900CC"/>
                </a:solidFill>
                <a:latin typeface="楷体" panose="02010609060101010101" pitchFamily="49" charset="-122"/>
                <a:ea typeface="楷体" panose="02010609060101010101" pitchFamily="49" charset="-122"/>
              </a:rPr>
              <a:t>(2) </a:t>
            </a:r>
            <a:r>
              <a:rPr lang="zh-CN" altLang="en-US" sz="2400" b="1">
                <a:solidFill>
                  <a:srgbClr val="9900CC"/>
                </a:solidFill>
                <a:latin typeface="楷体" panose="02010609060101010101" pitchFamily="49" charset="-122"/>
                <a:ea typeface="楷体" panose="02010609060101010101" pitchFamily="49" charset="-122"/>
              </a:rPr>
              <a:t>为相关课程的学习奠定良好地基础；</a:t>
            </a:r>
            <a:r>
              <a:rPr lang="en-US" altLang="zh-CN" sz="2400" b="1">
                <a:solidFill>
                  <a:srgbClr val="9900CC"/>
                </a:solidFill>
                <a:latin typeface="楷体" panose="02010609060101010101" pitchFamily="49" charset="-122"/>
                <a:ea typeface="楷体" panose="02010609060101010101" pitchFamily="49" charset="-122"/>
              </a:rPr>
              <a:t>(3) </a:t>
            </a:r>
            <a:r>
              <a:rPr lang="zh-CN" altLang="en-US" sz="2400" b="1">
                <a:solidFill>
                  <a:srgbClr val="9900CC"/>
                </a:solidFill>
                <a:latin typeface="楷体" panose="02010609060101010101" pitchFamily="49" charset="-122"/>
                <a:ea typeface="楷体" panose="02010609060101010101" pitchFamily="49" charset="-122"/>
              </a:rPr>
              <a:t>基本掌握用统计概率方式描述热力学系统的思想和方法。</a:t>
            </a:r>
          </a:p>
        </p:txBody>
      </p:sp>
      <p:sp>
        <p:nvSpPr>
          <p:cNvPr id="3075" name="Rectangle 3">
            <a:extLst>
              <a:ext uri="{FF2B5EF4-FFF2-40B4-BE49-F238E27FC236}">
                <a16:creationId xmlns:a16="http://schemas.microsoft.com/office/drawing/2014/main" id="{2A9FF87F-1F70-4DB6-9B70-F7DD4DA2E6D1}"/>
              </a:ext>
            </a:extLst>
          </p:cNvPr>
          <p:cNvSpPr>
            <a:spLocks noGrp="1" noChangeArrowheads="1"/>
          </p:cNvSpPr>
          <p:nvPr>
            <p:ph type="ctrTitle" idx="4294967295"/>
          </p:nvPr>
        </p:nvSpPr>
        <p:spPr>
          <a:xfrm>
            <a:off x="611188" y="584200"/>
            <a:ext cx="7993062" cy="1189038"/>
          </a:xfrm>
          <a:solidFill>
            <a:srgbClr val="A2FCE4"/>
          </a:solidFill>
        </p:spPr>
        <p:txBody>
          <a:bodyPr/>
          <a:lstStyle/>
          <a:p>
            <a:pPr eaLnBrk="1" hangingPunct="1">
              <a:lnSpc>
                <a:spcPct val="50000"/>
              </a:lnSpc>
            </a:pPr>
            <a:r>
              <a:rPr lang="zh-CN" altLang="zh-CN" sz="3200">
                <a:solidFill>
                  <a:srgbClr val="FF3300"/>
                </a:solidFill>
                <a:ea typeface="华文新魏" panose="02010800040101010101" pitchFamily="2" charset="-122"/>
              </a:rPr>
              <a:t>本课程的目的</a:t>
            </a:r>
            <a:r>
              <a:rPr lang="zh-CN" altLang="zh-CN" sz="32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33F0A7E-727C-4235-8178-9E48D9B2824F}"/>
              </a:ext>
            </a:extLst>
          </p:cNvPr>
          <p:cNvSpPr>
            <a:spLocks noChangeArrowheads="1"/>
          </p:cNvSpPr>
          <p:nvPr>
            <p:ph type="title" idx="4294967295"/>
          </p:nvPr>
        </p:nvSpPr>
        <p:spPr>
          <a:xfrm>
            <a:off x="457200" y="414338"/>
            <a:ext cx="8229600" cy="1143000"/>
          </a:xfrm>
          <a:noFill/>
        </p:spPr>
        <p:txBody>
          <a:bodyPr/>
          <a:lstStyle/>
          <a:p>
            <a:pPr algn="l" eaLnBrk="1" hangingPunct="1">
              <a:tabLst>
                <a:tab pos="304800" algn="l"/>
              </a:tabLst>
            </a:pPr>
            <a:r>
              <a:rPr lang="zh-CN" altLang="en-US" sz="3000" b="1">
                <a:solidFill>
                  <a:srgbClr val="0000FF"/>
                </a:solidFill>
                <a:latin typeface="Times New Roman" panose="02020603050405020304" pitchFamily="18" charset="0"/>
                <a:ea typeface="幼圆" panose="02010509060101010101" pitchFamily="49" charset="-122"/>
              </a:rPr>
              <a:t>二</a:t>
            </a:r>
            <a:r>
              <a:rPr lang="en-US" altLang="zh-CN" sz="3000" b="1">
                <a:solidFill>
                  <a:srgbClr val="0000FF"/>
                </a:solidFill>
                <a:latin typeface="Times New Roman" panose="02020603050405020304" pitchFamily="18" charset="0"/>
                <a:ea typeface="幼圆" panose="02010509060101010101" pitchFamily="49" charset="-122"/>
              </a:rPr>
              <a:t>.  </a:t>
            </a:r>
            <a:r>
              <a:rPr lang="zh-CN" altLang="en-US" sz="3000" b="1">
                <a:solidFill>
                  <a:srgbClr val="0000FF"/>
                </a:solidFill>
                <a:latin typeface="Times New Roman" panose="02020603050405020304" pitchFamily="18" charset="0"/>
                <a:ea typeface="幼圆" panose="02010509060101010101" pitchFamily="49" charset="-122"/>
              </a:rPr>
              <a:t>温度（续）</a:t>
            </a:r>
          </a:p>
        </p:txBody>
      </p:sp>
      <p:sp>
        <p:nvSpPr>
          <p:cNvPr id="21507" name="Rectangle 3">
            <a:extLst>
              <a:ext uri="{FF2B5EF4-FFF2-40B4-BE49-F238E27FC236}">
                <a16:creationId xmlns:a16="http://schemas.microsoft.com/office/drawing/2014/main" id="{C9B18101-339C-43CE-BCA0-D809FDDF525A}"/>
              </a:ext>
            </a:extLst>
          </p:cNvPr>
          <p:cNvSpPr>
            <a:spLocks noChangeArrowheads="1"/>
          </p:cNvSpPr>
          <p:nvPr/>
        </p:nvSpPr>
        <p:spPr bwMode="auto">
          <a:xfrm>
            <a:off x="611188" y="17732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ea typeface="楷体_GB2312" pitchFamily="49" charset="-122"/>
              </a:rPr>
              <a:t>        </a:t>
            </a:r>
            <a:endParaRPr lang="en-US" altLang="zh-CN" sz="1800"/>
          </a:p>
        </p:txBody>
      </p:sp>
      <p:sp>
        <p:nvSpPr>
          <p:cNvPr id="21508" name="Rectangle 4">
            <a:extLst>
              <a:ext uri="{FF2B5EF4-FFF2-40B4-BE49-F238E27FC236}">
                <a16:creationId xmlns:a16="http://schemas.microsoft.com/office/drawing/2014/main" id="{F33D6820-3F1D-437C-B2AB-6FADA9A9CDE4}"/>
              </a:ext>
            </a:extLst>
          </p:cNvPr>
          <p:cNvSpPr>
            <a:spLocks noChangeArrowheads="1"/>
          </p:cNvSpPr>
          <p:nvPr/>
        </p:nvSpPr>
        <p:spPr bwMode="auto">
          <a:xfrm>
            <a:off x="2124075" y="188913"/>
            <a:ext cx="4897438" cy="4905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§1.2    </a:t>
            </a:r>
            <a:r>
              <a:rPr lang="zh-CN" altLang="en-US" sz="2800">
                <a:solidFill>
                  <a:srgbClr val="FF3300"/>
                </a:solidFill>
                <a:latin typeface="Times New Roman" panose="02020603050405020304" pitchFamily="18" charset="0"/>
              </a:rPr>
              <a:t>热平衡定律和温度 </a:t>
            </a:r>
          </a:p>
        </p:txBody>
      </p:sp>
      <p:grpSp>
        <p:nvGrpSpPr>
          <p:cNvPr id="21509" name="Group 5">
            <a:extLst>
              <a:ext uri="{FF2B5EF4-FFF2-40B4-BE49-F238E27FC236}">
                <a16:creationId xmlns:a16="http://schemas.microsoft.com/office/drawing/2014/main" id="{8CBCA016-1E06-4D55-A501-3159E0543085}"/>
              </a:ext>
            </a:extLst>
          </p:cNvPr>
          <p:cNvGrpSpPr>
            <a:grpSpLocks/>
          </p:cNvGrpSpPr>
          <p:nvPr/>
        </p:nvGrpSpPr>
        <p:grpSpPr bwMode="auto">
          <a:xfrm>
            <a:off x="3348038" y="955675"/>
            <a:ext cx="2160587" cy="1752600"/>
            <a:chOff x="0" y="0"/>
            <a:chExt cx="1361" cy="1104"/>
          </a:xfrm>
        </p:grpSpPr>
        <p:sp>
          <p:nvSpPr>
            <p:cNvPr id="21526" name="Rectangle 5">
              <a:extLst>
                <a:ext uri="{FF2B5EF4-FFF2-40B4-BE49-F238E27FC236}">
                  <a16:creationId xmlns:a16="http://schemas.microsoft.com/office/drawing/2014/main" id="{E1141C0E-78D4-45FF-94B4-10F2A4BB2BC7}"/>
                </a:ext>
              </a:extLst>
            </p:cNvPr>
            <p:cNvSpPr>
              <a:spLocks noChangeArrowheads="1"/>
            </p:cNvSpPr>
            <p:nvPr/>
          </p:nvSpPr>
          <p:spPr bwMode="auto">
            <a:xfrm>
              <a:off x="195" y="60"/>
              <a:ext cx="971" cy="1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1527" name="Rectangle 6" descr="宽上对角线">
              <a:extLst>
                <a:ext uri="{FF2B5EF4-FFF2-40B4-BE49-F238E27FC236}">
                  <a16:creationId xmlns:a16="http://schemas.microsoft.com/office/drawing/2014/main" id="{B68873C1-8145-4CC9-A75B-E536A81F87C4}"/>
                </a:ext>
              </a:extLst>
            </p:cNvPr>
            <p:cNvSpPr>
              <a:spLocks noChangeArrowheads="1"/>
            </p:cNvSpPr>
            <p:nvPr/>
          </p:nvSpPr>
          <p:spPr bwMode="auto">
            <a:xfrm>
              <a:off x="0" y="237"/>
              <a:ext cx="1361" cy="118"/>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1528" name="Rectangle 7">
              <a:extLst>
                <a:ext uri="{FF2B5EF4-FFF2-40B4-BE49-F238E27FC236}">
                  <a16:creationId xmlns:a16="http://schemas.microsoft.com/office/drawing/2014/main" id="{4D4C3333-077C-443D-832D-7C9ACE4089D3}"/>
                </a:ext>
              </a:extLst>
            </p:cNvPr>
            <p:cNvSpPr>
              <a:spLocks noChangeArrowheads="1"/>
            </p:cNvSpPr>
            <p:nvPr/>
          </p:nvSpPr>
          <p:spPr bwMode="auto">
            <a:xfrm>
              <a:off x="0" y="427"/>
              <a:ext cx="551" cy="4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1529" name="Rectangle 8">
              <a:extLst>
                <a:ext uri="{FF2B5EF4-FFF2-40B4-BE49-F238E27FC236}">
                  <a16:creationId xmlns:a16="http://schemas.microsoft.com/office/drawing/2014/main" id="{6DE30F27-C24D-4BC2-A69F-3DAE4D0775D3}"/>
                </a:ext>
              </a:extLst>
            </p:cNvPr>
            <p:cNvSpPr>
              <a:spLocks noChangeArrowheads="1"/>
            </p:cNvSpPr>
            <p:nvPr/>
          </p:nvSpPr>
          <p:spPr bwMode="auto">
            <a:xfrm>
              <a:off x="810" y="427"/>
              <a:ext cx="551" cy="4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1530" name="Rectangle 9">
              <a:extLst>
                <a:ext uri="{FF2B5EF4-FFF2-40B4-BE49-F238E27FC236}">
                  <a16:creationId xmlns:a16="http://schemas.microsoft.com/office/drawing/2014/main" id="{E26F8DFD-E16D-4647-BBE0-939E24E2646D}"/>
                </a:ext>
              </a:extLst>
            </p:cNvPr>
            <p:cNvSpPr>
              <a:spLocks noChangeArrowheads="1"/>
            </p:cNvSpPr>
            <p:nvPr/>
          </p:nvSpPr>
          <p:spPr bwMode="auto">
            <a:xfrm>
              <a:off x="661" y="355"/>
              <a:ext cx="44" cy="74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1531" name="Text Box 10">
              <a:extLst>
                <a:ext uri="{FF2B5EF4-FFF2-40B4-BE49-F238E27FC236}">
                  <a16:creationId xmlns:a16="http://schemas.microsoft.com/office/drawing/2014/main" id="{84917057-B0EE-41BD-97CA-F7DCAF8E9BC2}"/>
                </a:ext>
              </a:extLst>
            </p:cNvPr>
            <p:cNvSpPr txBox="1">
              <a:spLocks noChangeArrowheads="1"/>
            </p:cNvSpPr>
            <p:nvPr/>
          </p:nvSpPr>
          <p:spPr bwMode="auto">
            <a:xfrm>
              <a:off x="571" y="0"/>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C</a:t>
              </a:r>
            </a:p>
          </p:txBody>
        </p:sp>
        <p:sp>
          <p:nvSpPr>
            <p:cNvPr id="21532" name="Text Box 11">
              <a:extLst>
                <a:ext uri="{FF2B5EF4-FFF2-40B4-BE49-F238E27FC236}">
                  <a16:creationId xmlns:a16="http://schemas.microsoft.com/office/drawing/2014/main" id="{0B6D3C98-2974-4BEC-BBBA-2F26A3BF78BE}"/>
                </a:ext>
              </a:extLst>
            </p:cNvPr>
            <p:cNvSpPr txBox="1">
              <a:spLocks noChangeArrowheads="1"/>
            </p:cNvSpPr>
            <p:nvPr/>
          </p:nvSpPr>
          <p:spPr bwMode="auto">
            <a:xfrm>
              <a:off x="195" y="545"/>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A</a:t>
              </a:r>
            </a:p>
          </p:txBody>
        </p:sp>
        <p:sp>
          <p:nvSpPr>
            <p:cNvPr id="21533" name="Text Box 12">
              <a:extLst>
                <a:ext uri="{FF2B5EF4-FFF2-40B4-BE49-F238E27FC236}">
                  <a16:creationId xmlns:a16="http://schemas.microsoft.com/office/drawing/2014/main" id="{996F1B4E-F263-4D09-ADF7-B9336C7F69AA}"/>
                </a:ext>
              </a:extLst>
            </p:cNvPr>
            <p:cNvSpPr txBox="1">
              <a:spLocks noChangeArrowheads="1"/>
            </p:cNvSpPr>
            <p:nvPr/>
          </p:nvSpPr>
          <p:spPr bwMode="auto">
            <a:xfrm>
              <a:off x="1004" y="545"/>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B</a:t>
              </a:r>
            </a:p>
          </p:txBody>
        </p:sp>
      </p:grpSp>
      <p:sp>
        <p:nvSpPr>
          <p:cNvPr id="21510" name="Text Box 13">
            <a:extLst>
              <a:ext uri="{FF2B5EF4-FFF2-40B4-BE49-F238E27FC236}">
                <a16:creationId xmlns:a16="http://schemas.microsoft.com/office/drawing/2014/main" id="{2ACF8E9D-3289-4980-9B76-A4AFAA78E440}"/>
              </a:ext>
            </a:extLst>
          </p:cNvPr>
          <p:cNvSpPr txBox="1">
            <a:spLocks noChangeArrowheads="1"/>
          </p:cNvSpPr>
          <p:nvPr/>
        </p:nvSpPr>
        <p:spPr bwMode="auto">
          <a:xfrm>
            <a:off x="755650" y="2600325"/>
            <a:ext cx="7777163" cy="82232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60000"/>
              </a:spcBef>
              <a:buFontTx/>
              <a:buNone/>
            </a:pPr>
            <a:r>
              <a:rPr lang="en-US" altLang="zh-CN" sz="2000" b="0">
                <a:latin typeface="楷体" panose="02010609060101010101" pitchFamily="49" charset="-122"/>
                <a:ea typeface="楷体" panose="02010609060101010101" pitchFamily="49" charset="-122"/>
              </a:rPr>
              <a:t>    </a:t>
            </a:r>
            <a:r>
              <a:rPr lang="zh-CN" altLang="en-US" sz="2000" b="0">
                <a:latin typeface="Times New Roman" panose="02020603050405020304" pitchFamily="18" charset="0"/>
                <a:ea typeface="楷体" panose="02010609060101010101" pitchFamily="49" charset="-122"/>
              </a:rPr>
              <a:t>如果</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和</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都与</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达到热平衡，则根据热平衡定律，</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与</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之间也应处于热平衡，</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的状态参量间应存在下述关系：</a:t>
            </a:r>
          </a:p>
        </p:txBody>
      </p:sp>
      <p:sp>
        <p:nvSpPr>
          <p:cNvPr id="21511" name="Text Box 15">
            <a:extLst>
              <a:ext uri="{FF2B5EF4-FFF2-40B4-BE49-F238E27FC236}">
                <a16:creationId xmlns:a16="http://schemas.microsoft.com/office/drawing/2014/main" id="{02FF4FC0-2185-4717-A9CE-AB0D68106CE2}"/>
              </a:ext>
            </a:extLst>
          </p:cNvPr>
          <p:cNvSpPr txBox="1">
            <a:spLocks noChangeArrowheads="1"/>
          </p:cNvSpPr>
          <p:nvPr/>
        </p:nvSpPr>
        <p:spPr bwMode="auto">
          <a:xfrm>
            <a:off x="468313" y="3860800"/>
            <a:ext cx="8281987"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0">
                <a:latin typeface="Times New Roman" panose="02020603050405020304" pitchFamily="18" charset="0"/>
                <a:ea typeface="楷体" panose="02010609060101010101" pitchFamily="49" charset="-122"/>
              </a:rPr>
              <a:t>    </a:t>
            </a:r>
            <a:r>
              <a:rPr lang="zh-CN" altLang="en-US" sz="2000" b="0">
                <a:latin typeface="Times New Roman" panose="02020603050405020304" pitchFamily="18" charset="0"/>
                <a:ea typeface="楷体" panose="02010609060101010101" pitchFamily="49" charset="-122"/>
              </a:rPr>
              <a:t>由于</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与</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均与</a:t>
            </a:r>
            <a:r>
              <a:rPr lang="en-US" altLang="zh-CN" sz="2000" b="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处于热平衡的直接结果便是</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与</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处于热平衡，因此</a:t>
            </a:r>
          </a:p>
        </p:txBody>
      </p:sp>
      <p:graphicFrame>
        <p:nvGraphicFramePr>
          <p:cNvPr id="21512" name="Object 16">
            <a:extLst>
              <a:ext uri="{FF2B5EF4-FFF2-40B4-BE49-F238E27FC236}">
                <a16:creationId xmlns:a16="http://schemas.microsoft.com/office/drawing/2014/main" id="{66BB83F5-E164-4DD7-A297-EEF39E3EA999}"/>
              </a:ext>
            </a:extLst>
          </p:cNvPr>
          <p:cNvGraphicFramePr>
            <a:graphicFrameLocks noChangeAspect="1"/>
          </p:cNvGraphicFramePr>
          <p:nvPr/>
        </p:nvGraphicFramePr>
        <p:xfrm>
          <a:off x="3635375" y="4240213"/>
          <a:ext cx="3860800" cy="341312"/>
        </p:xfrm>
        <a:graphic>
          <a:graphicData uri="http://schemas.openxmlformats.org/presentationml/2006/ole">
            <mc:AlternateContent xmlns:mc="http://schemas.openxmlformats.org/markup-compatibility/2006">
              <mc:Choice xmlns:v="urn:schemas-microsoft-com:vml" Requires="v">
                <p:oleObj spid="_x0000_s21534" r:id="rId4" imgW="1994766" imgH="228699" progId="Equation.DSMT4">
                  <p:embed/>
                </p:oleObj>
              </mc:Choice>
              <mc:Fallback>
                <p:oleObj r:id="rId4" imgW="1994766" imgH="228699"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4240213"/>
                        <a:ext cx="3860800"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7">
            <a:extLst>
              <a:ext uri="{FF2B5EF4-FFF2-40B4-BE49-F238E27FC236}">
                <a16:creationId xmlns:a16="http://schemas.microsoft.com/office/drawing/2014/main" id="{AA7CFBB7-6305-4085-88E6-AE53650167C0}"/>
              </a:ext>
            </a:extLst>
          </p:cNvPr>
          <p:cNvGraphicFramePr>
            <a:graphicFrameLocks noChangeAspect="1"/>
          </p:cNvGraphicFramePr>
          <p:nvPr/>
        </p:nvGraphicFramePr>
        <p:xfrm>
          <a:off x="3419475" y="3462338"/>
          <a:ext cx="2579688" cy="398462"/>
        </p:xfrm>
        <a:graphic>
          <a:graphicData uri="http://schemas.openxmlformats.org/presentationml/2006/ole">
            <mc:AlternateContent xmlns:mc="http://schemas.openxmlformats.org/markup-compatibility/2006">
              <mc:Choice xmlns:v="urn:schemas-microsoft-com:vml" Requires="v">
                <p:oleObj spid="_x0000_s21535" r:id="rId6" imgW="1360081" imgH="228799" progId="Equation.DSMT4">
                  <p:embed/>
                </p:oleObj>
              </mc:Choice>
              <mc:Fallback>
                <p:oleObj r:id="rId6" imgW="1360081" imgH="228799"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3462338"/>
                        <a:ext cx="25796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Text Box 23">
            <a:extLst>
              <a:ext uri="{FF2B5EF4-FFF2-40B4-BE49-F238E27FC236}">
                <a16:creationId xmlns:a16="http://schemas.microsoft.com/office/drawing/2014/main" id="{1A5B93AC-913B-4446-AB84-8E1ADC654F5C}"/>
              </a:ext>
            </a:extLst>
          </p:cNvPr>
          <p:cNvSpPr txBox="1">
            <a:spLocks noChangeArrowheads="1"/>
          </p:cNvSpPr>
          <p:nvPr/>
        </p:nvSpPr>
        <p:spPr bwMode="auto">
          <a:xfrm>
            <a:off x="3024188" y="4178300"/>
            <a:ext cx="900112"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0">
                <a:ea typeface="楷体" panose="02010609060101010101" pitchFamily="49" charset="-122"/>
              </a:rPr>
              <a:t>应是</a:t>
            </a:r>
            <a:endParaRPr lang="zh-CN" altLang="en-US" sz="2000" b="0">
              <a:latin typeface="Times New Roman" panose="02020603050405020304" pitchFamily="18" charset="0"/>
              <a:ea typeface="楷体" panose="02010609060101010101" pitchFamily="49" charset="-122"/>
            </a:endParaRPr>
          </a:p>
        </p:txBody>
      </p:sp>
      <p:graphicFrame>
        <p:nvGraphicFramePr>
          <p:cNvPr id="21515" name="Object 19">
            <a:extLst>
              <a:ext uri="{FF2B5EF4-FFF2-40B4-BE49-F238E27FC236}">
                <a16:creationId xmlns:a16="http://schemas.microsoft.com/office/drawing/2014/main" id="{CFDEE25A-BDC7-4682-BB9A-9454FC286053}"/>
              </a:ext>
            </a:extLst>
          </p:cNvPr>
          <p:cNvGraphicFramePr>
            <a:graphicFrameLocks noChangeAspect="1"/>
          </p:cNvGraphicFramePr>
          <p:nvPr>
            <p:ph idx="4294967295"/>
          </p:nvPr>
        </p:nvGraphicFramePr>
        <p:xfrm>
          <a:off x="863600" y="4243388"/>
          <a:ext cx="2232025" cy="338137"/>
        </p:xfrm>
        <a:graphic>
          <a:graphicData uri="http://schemas.openxmlformats.org/presentationml/2006/ole">
            <mc:AlternateContent xmlns:mc="http://schemas.openxmlformats.org/markup-compatibility/2006">
              <mc:Choice xmlns:v="urn:schemas-microsoft-com:vml" Requires="v">
                <p:oleObj spid="_x0000_s21536" r:id="rId8" imgW="1360081" imgH="228799" progId="Equation.DSMT4">
                  <p:embed/>
                </p:oleObj>
              </mc:Choice>
              <mc:Fallback>
                <p:oleObj r:id="rId8" imgW="1360081" imgH="228799"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600" y="4243388"/>
                        <a:ext cx="22320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Text Box 26">
            <a:extLst>
              <a:ext uri="{FF2B5EF4-FFF2-40B4-BE49-F238E27FC236}">
                <a16:creationId xmlns:a16="http://schemas.microsoft.com/office/drawing/2014/main" id="{2294E267-6CE4-499E-BEA3-EBA11D6EBCD0}"/>
              </a:ext>
            </a:extLst>
          </p:cNvPr>
          <p:cNvSpPr txBox="1">
            <a:spLocks noChangeArrowheads="1"/>
          </p:cNvSpPr>
          <p:nvPr/>
        </p:nvSpPr>
        <p:spPr bwMode="auto">
          <a:xfrm>
            <a:off x="7451725" y="4184650"/>
            <a:ext cx="1116013"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0">
                <a:ea typeface="楷体" panose="02010609060101010101" pitchFamily="49" charset="-122"/>
              </a:rPr>
              <a:t>的</a:t>
            </a:r>
            <a:r>
              <a:rPr lang="zh-CN" altLang="en-US" sz="2000" b="0">
                <a:latin typeface="Times New Roman" panose="02020603050405020304" pitchFamily="18" charset="0"/>
                <a:ea typeface="楷体" panose="02010609060101010101" pitchFamily="49" charset="-122"/>
              </a:rPr>
              <a:t>直接</a:t>
            </a:r>
          </a:p>
        </p:txBody>
      </p:sp>
      <p:sp>
        <p:nvSpPr>
          <p:cNvPr id="21517" name="Text Box 27">
            <a:extLst>
              <a:ext uri="{FF2B5EF4-FFF2-40B4-BE49-F238E27FC236}">
                <a16:creationId xmlns:a16="http://schemas.microsoft.com/office/drawing/2014/main" id="{286F40E3-42CE-4D37-AFF2-A441B6D5E4A2}"/>
              </a:ext>
            </a:extLst>
          </p:cNvPr>
          <p:cNvSpPr txBox="1">
            <a:spLocks noChangeArrowheads="1"/>
          </p:cNvSpPr>
          <p:nvPr/>
        </p:nvSpPr>
        <p:spPr bwMode="auto">
          <a:xfrm>
            <a:off x="684213" y="4545013"/>
            <a:ext cx="8101012"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0">
                <a:latin typeface="Times New Roman" panose="02020603050405020304" pitchFamily="18" charset="0"/>
                <a:ea typeface="楷体" panose="02010609060101010101" pitchFamily="49" charset="-122"/>
              </a:rPr>
              <a:t>结果。由于前者不包含</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，所以后者亦应与</a:t>
            </a:r>
            <a:r>
              <a:rPr lang="en-US" altLang="zh-CN" sz="2000" b="0" i="1">
                <a:latin typeface="Times New Roman" panose="02020603050405020304" pitchFamily="18" charset="0"/>
                <a:ea typeface="楷体" panose="02010609060101010101" pitchFamily="49" charset="-122"/>
              </a:rPr>
              <a:t>V</a:t>
            </a:r>
            <a:r>
              <a:rPr lang="en-US" altLang="zh-CN" sz="2000" b="0" baseline="-25000">
                <a:latin typeface="Times New Roman" panose="02020603050405020304" pitchFamily="18" charset="0"/>
                <a:ea typeface="楷体" panose="02010609060101010101" pitchFamily="49" charset="-122"/>
              </a:rPr>
              <a:t>C</a:t>
            </a:r>
            <a:r>
              <a:rPr lang="zh-CN" altLang="en-US" sz="2000" b="0">
                <a:latin typeface="Times New Roman" panose="02020603050405020304" pitchFamily="18" charset="0"/>
                <a:ea typeface="楷体" panose="02010609060101010101" pitchFamily="49" charset="-122"/>
              </a:rPr>
              <a:t>无关，因此应可简化为：</a:t>
            </a:r>
          </a:p>
        </p:txBody>
      </p:sp>
      <p:graphicFrame>
        <p:nvGraphicFramePr>
          <p:cNvPr id="21518" name="Object 22">
            <a:extLst>
              <a:ext uri="{FF2B5EF4-FFF2-40B4-BE49-F238E27FC236}">
                <a16:creationId xmlns:a16="http://schemas.microsoft.com/office/drawing/2014/main" id="{93E31187-36BA-4C42-8B91-B67044E13C4D}"/>
              </a:ext>
            </a:extLst>
          </p:cNvPr>
          <p:cNvGraphicFramePr>
            <a:graphicFrameLocks noChangeAspect="1"/>
          </p:cNvGraphicFramePr>
          <p:nvPr/>
        </p:nvGraphicFramePr>
        <p:xfrm>
          <a:off x="2519363" y="4967288"/>
          <a:ext cx="4248150" cy="406400"/>
        </p:xfrm>
        <a:graphic>
          <a:graphicData uri="http://schemas.openxmlformats.org/presentationml/2006/ole">
            <mc:AlternateContent xmlns:mc="http://schemas.openxmlformats.org/markup-compatibility/2006">
              <mc:Choice xmlns:v="urn:schemas-microsoft-com:vml" Requires="v">
                <p:oleObj spid="_x0000_s21537" r:id="rId9" imgW="1449058" imgH="228799" progId="Equation.DSMT4">
                  <p:embed/>
                </p:oleObj>
              </mc:Choice>
              <mc:Fallback>
                <p:oleObj r:id="rId9" imgW="1449058" imgH="228799"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363" y="4967288"/>
                        <a:ext cx="42481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9" name="Text Box 33">
            <a:extLst>
              <a:ext uri="{FF2B5EF4-FFF2-40B4-BE49-F238E27FC236}">
                <a16:creationId xmlns:a16="http://schemas.microsoft.com/office/drawing/2014/main" id="{0EEE8A86-5D11-4638-9230-9948A9937EFC}"/>
              </a:ext>
            </a:extLst>
          </p:cNvPr>
          <p:cNvSpPr txBox="1">
            <a:spLocks noChangeArrowheads="1"/>
          </p:cNvSpPr>
          <p:nvPr/>
        </p:nvSpPr>
        <p:spPr bwMode="auto">
          <a:xfrm>
            <a:off x="611188" y="5427663"/>
            <a:ext cx="6265862"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0">
                <a:latin typeface="Times New Roman" panose="02020603050405020304" pitchFamily="18" charset="0"/>
                <a:ea typeface="楷体" panose="02010609060101010101" pitchFamily="49" charset="-122"/>
              </a:rPr>
              <a:t>这说明互为热平衡的系统</a:t>
            </a:r>
            <a:r>
              <a:rPr lang="en-US" altLang="zh-CN" sz="2000" b="0">
                <a:latin typeface="Times New Roman" panose="02020603050405020304" pitchFamily="18" charset="0"/>
                <a:ea typeface="楷体" panose="02010609060101010101" pitchFamily="49" charset="-122"/>
              </a:rPr>
              <a:t>A</a:t>
            </a:r>
            <a:r>
              <a:rPr lang="zh-CN" altLang="en-US" sz="2000" b="0">
                <a:latin typeface="Times New Roman" panose="02020603050405020304" pitchFamily="18" charset="0"/>
                <a:ea typeface="楷体" panose="02010609060101010101" pitchFamily="49" charset="-122"/>
              </a:rPr>
              <a:t>和</a:t>
            </a:r>
            <a:r>
              <a:rPr lang="en-US" altLang="zh-CN" sz="2000" b="0">
                <a:latin typeface="Times New Roman" panose="02020603050405020304" pitchFamily="18" charset="0"/>
                <a:ea typeface="楷体" panose="02010609060101010101" pitchFamily="49" charset="-122"/>
              </a:rPr>
              <a:t>B</a:t>
            </a:r>
            <a:r>
              <a:rPr lang="zh-CN" altLang="en-US" sz="2000" b="0">
                <a:latin typeface="Times New Roman" panose="02020603050405020304" pitchFamily="18" charset="0"/>
                <a:ea typeface="楷体" panose="02010609060101010101" pitchFamily="49" charset="-122"/>
              </a:rPr>
              <a:t>分别存在一个状态函数</a:t>
            </a:r>
          </a:p>
        </p:txBody>
      </p:sp>
      <p:graphicFrame>
        <p:nvGraphicFramePr>
          <p:cNvPr id="21520" name="Object 24">
            <a:extLst>
              <a:ext uri="{FF2B5EF4-FFF2-40B4-BE49-F238E27FC236}">
                <a16:creationId xmlns:a16="http://schemas.microsoft.com/office/drawing/2014/main" id="{781531C3-D69B-4D92-8882-E6D3B5075376}"/>
              </a:ext>
            </a:extLst>
          </p:cNvPr>
          <p:cNvGraphicFramePr>
            <a:graphicFrameLocks noChangeAspect="1"/>
          </p:cNvGraphicFramePr>
          <p:nvPr/>
        </p:nvGraphicFramePr>
        <p:xfrm>
          <a:off x="6624638" y="5403850"/>
          <a:ext cx="349250" cy="392113"/>
        </p:xfrm>
        <a:graphic>
          <a:graphicData uri="http://schemas.openxmlformats.org/presentationml/2006/ole">
            <mc:AlternateContent xmlns:mc="http://schemas.openxmlformats.org/markup-compatibility/2006">
              <mc:Choice xmlns:v="urn:schemas-microsoft-com:vml" Requires="v">
                <p:oleObj spid="_x0000_s21538" r:id="rId11" imgW="203553" imgH="228998" progId="Equation.DSMT4">
                  <p:embed/>
                </p:oleObj>
              </mc:Choice>
              <mc:Fallback>
                <p:oleObj r:id="rId11" imgW="203553" imgH="228998"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4638" y="5403850"/>
                        <a:ext cx="3492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Text Box 35">
            <a:extLst>
              <a:ext uri="{FF2B5EF4-FFF2-40B4-BE49-F238E27FC236}">
                <a16:creationId xmlns:a16="http://schemas.microsoft.com/office/drawing/2014/main" id="{19A6E5F4-4C73-479B-9D0B-ADE888D00386}"/>
              </a:ext>
            </a:extLst>
          </p:cNvPr>
          <p:cNvSpPr txBox="1">
            <a:spLocks noChangeArrowheads="1"/>
          </p:cNvSpPr>
          <p:nvPr/>
        </p:nvSpPr>
        <p:spPr bwMode="auto">
          <a:xfrm>
            <a:off x="7429500" y="5399088"/>
            <a:ext cx="1169988" cy="3968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800" b="0"/>
              <a:t>，</a:t>
            </a:r>
            <a:r>
              <a:rPr lang="zh-CN" altLang="en-US" sz="2000" b="0">
                <a:ea typeface="楷体" panose="02010609060101010101" pitchFamily="49" charset="-122"/>
              </a:rPr>
              <a:t>且两</a:t>
            </a:r>
            <a:endParaRPr lang="zh-CN" altLang="en-US" sz="2000" b="0">
              <a:latin typeface="Times New Roman" panose="02020603050405020304" pitchFamily="18" charset="0"/>
              <a:ea typeface="楷体" panose="02010609060101010101" pitchFamily="49" charset="-122"/>
            </a:endParaRPr>
          </a:p>
        </p:txBody>
      </p:sp>
      <p:sp>
        <p:nvSpPr>
          <p:cNvPr id="21522" name="Rectangle 36">
            <a:extLst>
              <a:ext uri="{FF2B5EF4-FFF2-40B4-BE49-F238E27FC236}">
                <a16:creationId xmlns:a16="http://schemas.microsoft.com/office/drawing/2014/main" id="{D0A8F475-7493-411C-A1D9-22B973006DF4}"/>
              </a:ext>
            </a:extLst>
          </p:cNvPr>
          <p:cNvSpPr>
            <a:spLocks noChangeArrowheads="1"/>
          </p:cNvSpPr>
          <p:nvPr/>
        </p:nvSpPr>
        <p:spPr bwMode="auto">
          <a:xfrm>
            <a:off x="611188" y="5715000"/>
            <a:ext cx="78851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0">
                <a:latin typeface="楷体" panose="02010609060101010101" pitchFamily="49" charset="-122"/>
                <a:ea typeface="楷体" panose="02010609060101010101" pitchFamily="49" charset="-122"/>
              </a:rPr>
              <a:t>个函数的数值相等。经验表明，两个物体达到热平衡时具有相同的冷热程度，所以函数        就是系统的温度。</a:t>
            </a:r>
          </a:p>
        </p:txBody>
      </p:sp>
      <p:graphicFrame>
        <p:nvGraphicFramePr>
          <p:cNvPr id="21523" name="Object 27">
            <a:extLst>
              <a:ext uri="{FF2B5EF4-FFF2-40B4-BE49-F238E27FC236}">
                <a16:creationId xmlns:a16="http://schemas.microsoft.com/office/drawing/2014/main" id="{4CA37FC0-476D-4B78-8521-FC800B3053FF}"/>
              </a:ext>
            </a:extLst>
          </p:cNvPr>
          <p:cNvGraphicFramePr>
            <a:graphicFrameLocks noChangeAspect="1"/>
          </p:cNvGraphicFramePr>
          <p:nvPr/>
        </p:nvGraphicFramePr>
        <p:xfrm>
          <a:off x="2808288" y="6081713"/>
          <a:ext cx="792162" cy="317500"/>
        </p:xfrm>
        <a:graphic>
          <a:graphicData uri="http://schemas.openxmlformats.org/presentationml/2006/ole">
            <mc:AlternateContent xmlns:mc="http://schemas.openxmlformats.org/markup-compatibility/2006">
              <mc:Choice xmlns:v="urn:schemas-microsoft-com:vml" Requires="v">
                <p:oleObj spid="_x0000_s21539" r:id="rId13" imgW="508221" imgH="203288" progId="Equation.DSMT4">
                  <p:embed/>
                </p:oleObj>
              </mc:Choice>
              <mc:Fallback>
                <p:oleObj r:id="rId13" imgW="508221" imgH="203288"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8288" y="6081713"/>
                        <a:ext cx="79216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4" name="Object 28">
            <a:extLst>
              <a:ext uri="{FF2B5EF4-FFF2-40B4-BE49-F238E27FC236}">
                <a16:creationId xmlns:a16="http://schemas.microsoft.com/office/drawing/2014/main" id="{692AE46C-B4D9-4A13-838D-0AE1CA26E55C}"/>
              </a:ext>
            </a:extLst>
          </p:cNvPr>
          <p:cNvGraphicFramePr>
            <a:graphicFrameLocks noChangeAspect="1"/>
          </p:cNvGraphicFramePr>
          <p:nvPr/>
        </p:nvGraphicFramePr>
        <p:xfrm>
          <a:off x="7210425" y="5391150"/>
          <a:ext cx="349250" cy="392113"/>
        </p:xfrm>
        <a:graphic>
          <a:graphicData uri="http://schemas.openxmlformats.org/presentationml/2006/ole">
            <mc:AlternateContent xmlns:mc="http://schemas.openxmlformats.org/markup-compatibility/2006">
              <mc:Choice xmlns:v="urn:schemas-microsoft-com:vml" Requires="v">
                <p:oleObj spid="_x0000_s21540" r:id="rId15" imgW="203553" imgH="228998" progId="Equation.DSMT4">
                  <p:embed/>
                </p:oleObj>
              </mc:Choice>
              <mc:Fallback>
                <p:oleObj r:id="rId15" imgW="203553" imgH="228998" progId="Equation.DSMT4">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10425" y="5391150"/>
                        <a:ext cx="3492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5" name="Rectangle 29">
            <a:extLst>
              <a:ext uri="{FF2B5EF4-FFF2-40B4-BE49-F238E27FC236}">
                <a16:creationId xmlns:a16="http://schemas.microsoft.com/office/drawing/2014/main" id="{CA2E4A7A-5A3D-4E00-8E36-6E36F26FD04F}"/>
              </a:ext>
            </a:extLst>
          </p:cNvPr>
          <p:cNvSpPr>
            <a:spLocks noChangeArrowheads="1"/>
          </p:cNvSpPr>
          <p:nvPr/>
        </p:nvSpPr>
        <p:spPr bwMode="auto">
          <a:xfrm>
            <a:off x="6870700" y="54276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ea typeface="楷体" panose="02010609060101010101" pitchFamily="49" charset="-122"/>
              </a:rPr>
              <a:t>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4B4C5AAB-F444-4D4E-B082-00B0F79034B4}"/>
              </a:ext>
            </a:extLst>
          </p:cNvPr>
          <p:cNvSpPr>
            <a:spLocks noChangeArrowheads="1"/>
          </p:cNvSpPr>
          <p:nvPr>
            <p:ph type="title" idx="4294967295"/>
          </p:nvPr>
        </p:nvSpPr>
        <p:spPr>
          <a:xfrm>
            <a:off x="601663" y="1174750"/>
            <a:ext cx="3178175" cy="49053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三</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温标</a:t>
            </a:r>
          </a:p>
        </p:txBody>
      </p:sp>
      <p:sp>
        <p:nvSpPr>
          <p:cNvPr id="22531" name="Rectangle 51">
            <a:extLst>
              <a:ext uri="{FF2B5EF4-FFF2-40B4-BE49-F238E27FC236}">
                <a16:creationId xmlns:a16="http://schemas.microsoft.com/office/drawing/2014/main" id="{C4975915-C280-4E5A-9A2A-7A2F354697AE}"/>
              </a:ext>
            </a:extLst>
          </p:cNvPr>
          <p:cNvSpPr>
            <a:spLocks noChangeArrowheads="1"/>
          </p:cNvSpPr>
          <p:nvPr/>
        </p:nvSpPr>
        <p:spPr bwMode="auto">
          <a:xfrm>
            <a:off x="2051050" y="260350"/>
            <a:ext cx="5400675" cy="75565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1.2 </a:t>
            </a:r>
            <a:r>
              <a:rPr lang="zh-CN" altLang="en-US">
                <a:solidFill>
                  <a:srgbClr val="FF3300"/>
                </a:solidFill>
                <a:latin typeface="楷体" panose="02010609060101010101" pitchFamily="49" charset="-122"/>
                <a:ea typeface="楷体" panose="02010609060101010101" pitchFamily="49" charset="-122"/>
              </a:rPr>
              <a:t>热平衡定律和温度 </a:t>
            </a:r>
          </a:p>
        </p:txBody>
      </p:sp>
      <p:sp>
        <p:nvSpPr>
          <p:cNvPr id="22532" name="Rectangle 52">
            <a:extLst>
              <a:ext uri="{FF2B5EF4-FFF2-40B4-BE49-F238E27FC236}">
                <a16:creationId xmlns:a16="http://schemas.microsoft.com/office/drawing/2014/main" id="{54E1663B-7B1C-4173-9844-FC9C079E6099}"/>
              </a:ext>
            </a:extLst>
          </p:cNvPr>
          <p:cNvSpPr>
            <a:spLocks noChangeArrowheads="1"/>
          </p:cNvSpPr>
          <p:nvPr/>
        </p:nvSpPr>
        <p:spPr bwMode="auto">
          <a:xfrm>
            <a:off x="827088" y="1981200"/>
            <a:ext cx="6884987" cy="476250"/>
          </a:xfrm>
          <a:prstGeom prst="rect">
            <a:avLst/>
          </a:prstGeom>
          <a:solidFill>
            <a:schemeClr val="accent1"/>
          </a:solidFill>
          <a:ln w="1905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9900CC"/>
                </a:solidFill>
                <a:latin typeface="Times New Roman" panose="02020603050405020304" pitchFamily="18" charset="0"/>
                <a:ea typeface="楷体_GB2312" pitchFamily="49" charset="-122"/>
              </a:rPr>
              <a:t>     </a:t>
            </a:r>
            <a:r>
              <a:rPr lang="zh-CN" altLang="en-US" sz="2400">
                <a:solidFill>
                  <a:srgbClr val="9900CC"/>
                </a:solidFill>
                <a:latin typeface="楷体" panose="02010609060101010101" pitchFamily="49" charset="-122"/>
                <a:ea typeface="楷体" panose="02010609060101010101" pitchFamily="49" charset="-122"/>
              </a:rPr>
              <a:t>温度的数值表示称为</a:t>
            </a:r>
            <a:r>
              <a:rPr lang="zh-CN" altLang="en-US" sz="2400">
                <a:solidFill>
                  <a:srgbClr val="FF3300"/>
                </a:solidFill>
                <a:latin typeface="楷体" panose="02010609060101010101" pitchFamily="49" charset="-122"/>
                <a:ea typeface="楷体" panose="02010609060101010101" pitchFamily="49" charset="-122"/>
              </a:rPr>
              <a:t>温标</a:t>
            </a:r>
            <a:r>
              <a:rPr lang="zh-CN" altLang="en-US" sz="2400">
                <a:solidFill>
                  <a:srgbClr val="9900CC"/>
                </a:solidFill>
                <a:latin typeface="楷体" panose="02010609060101010101" pitchFamily="49" charset="-122"/>
                <a:ea typeface="楷体" panose="02010609060101010101" pitchFamily="49" charset="-122"/>
              </a:rPr>
              <a:t>。</a:t>
            </a:r>
          </a:p>
        </p:txBody>
      </p:sp>
      <p:sp>
        <p:nvSpPr>
          <p:cNvPr id="22533" name="Rectangle 53">
            <a:extLst>
              <a:ext uri="{FF2B5EF4-FFF2-40B4-BE49-F238E27FC236}">
                <a16:creationId xmlns:a16="http://schemas.microsoft.com/office/drawing/2014/main" id="{45B4CC9D-D6FB-47A9-B189-EA1692F9F6BB}"/>
              </a:ext>
            </a:extLst>
          </p:cNvPr>
          <p:cNvSpPr>
            <a:spLocks noChangeArrowheads="1"/>
          </p:cNvSpPr>
          <p:nvPr/>
        </p:nvSpPr>
        <p:spPr bwMode="auto">
          <a:xfrm>
            <a:off x="755650" y="2924175"/>
            <a:ext cx="1154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温度计</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2534" name="Rectangle 54">
            <a:extLst>
              <a:ext uri="{FF2B5EF4-FFF2-40B4-BE49-F238E27FC236}">
                <a16:creationId xmlns:a16="http://schemas.microsoft.com/office/drawing/2014/main" id="{7574ACFE-53DB-4644-A505-616FEAB34098}"/>
              </a:ext>
            </a:extLst>
          </p:cNvPr>
          <p:cNvSpPr>
            <a:spLocks noChangeArrowheads="1"/>
          </p:cNvSpPr>
          <p:nvPr/>
        </p:nvSpPr>
        <p:spPr bwMode="auto">
          <a:xfrm>
            <a:off x="703263" y="3414713"/>
            <a:ext cx="79375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25000"/>
              </a:lnSpc>
              <a:spcBef>
                <a:spcPct val="0"/>
              </a:spcBef>
              <a:buFontTx/>
              <a:buNone/>
            </a:pPr>
            <a:r>
              <a:rPr lang="en-US" altLang="zh-CN" sz="1800"/>
              <a:t>       </a:t>
            </a:r>
            <a:r>
              <a:rPr lang="zh-CN" altLang="en-US" sz="2200" b="0">
                <a:ea typeface="楷体" panose="02010609060101010101" pitchFamily="49" charset="-122"/>
              </a:rPr>
              <a:t>从热平衡定律可以知道无论多少个物体互相接触都能达到平衡，而且假定某甲物体分别与某乙和某丙达到平衡，那末如果让乙与丙接触，他们一定是互为平衡而不发生新的变化这样一个事实，使我们能够比较两个物体的温度而无需让他们接触，只要我们用另外一个物体分别与他们接触就行了。这个另外的物体可以当作是</a:t>
            </a:r>
            <a:r>
              <a:rPr lang="zh-CN" altLang="en-US" sz="2200">
                <a:solidFill>
                  <a:srgbClr val="FF3300"/>
                </a:solidFill>
                <a:latin typeface="Times New Roman" panose="02020603050405020304" pitchFamily="18" charset="0"/>
                <a:ea typeface="楷体" panose="02010609060101010101" pitchFamily="49" charset="-122"/>
              </a:rPr>
              <a:t>温度计</a:t>
            </a:r>
            <a:r>
              <a:rPr lang="zh-CN" altLang="en-US" sz="2200" b="0">
                <a:ea typeface="楷体" panose="02010609060101010101" pitchFamily="49" charset="-122"/>
              </a:rPr>
              <a:t>。这就是使用温度计来测量温度的原理。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8C2C0D4-540A-4093-852A-F3E9C56ED0CF}"/>
              </a:ext>
            </a:extLst>
          </p:cNvPr>
          <p:cNvSpPr>
            <a:spLocks noChangeArrowheads="1"/>
          </p:cNvSpPr>
          <p:nvPr>
            <p:ph type="title" idx="4294967295"/>
          </p:nvPr>
        </p:nvSpPr>
        <p:spPr>
          <a:xfrm>
            <a:off x="601663" y="993775"/>
            <a:ext cx="3178175" cy="49053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三</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温标（续）</a:t>
            </a:r>
          </a:p>
        </p:txBody>
      </p:sp>
      <p:sp>
        <p:nvSpPr>
          <p:cNvPr id="23555" name="Rectangle 3">
            <a:extLst>
              <a:ext uri="{FF2B5EF4-FFF2-40B4-BE49-F238E27FC236}">
                <a16:creationId xmlns:a16="http://schemas.microsoft.com/office/drawing/2014/main" id="{ABF421D5-D52B-46B5-A039-77321618CDE7}"/>
              </a:ext>
            </a:extLst>
          </p:cNvPr>
          <p:cNvSpPr>
            <a:spLocks noChangeArrowheads="1"/>
          </p:cNvSpPr>
          <p:nvPr/>
        </p:nvSpPr>
        <p:spPr bwMode="auto">
          <a:xfrm>
            <a:off x="2124075" y="188913"/>
            <a:ext cx="5580063"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1.2 </a:t>
            </a:r>
            <a:r>
              <a:rPr lang="zh-CN" altLang="en-US">
                <a:solidFill>
                  <a:srgbClr val="FF3300"/>
                </a:solidFill>
                <a:latin typeface="楷体" panose="02010609060101010101" pitchFamily="49" charset="-122"/>
                <a:ea typeface="楷体" panose="02010609060101010101" pitchFamily="49" charset="-122"/>
              </a:rPr>
              <a:t>热平衡定律和温度 </a:t>
            </a:r>
          </a:p>
        </p:txBody>
      </p:sp>
      <p:sp>
        <p:nvSpPr>
          <p:cNvPr id="23556" name="Rectangle 5">
            <a:extLst>
              <a:ext uri="{FF2B5EF4-FFF2-40B4-BE49-F238E27FC236}">
                <a16:creationId xmlns:a16="http://schemas.microsoft.com/office/drawing/2014/main" id="{16412466-E77B-48A6-A446-BC49D6EBCB54}"/>
              </a:ext>
            </a:extLst>
          </p:cNvPr>
          <p:cNvSpPr>
            <a:spLocks noChangeArrowheads="1"/>
          </p:cNvSpPr>
          <p:nvPr/>
        </p:nvSpPr>
        <p:spPr bwMode="auto">
          <a:xfrm>
            <a:off x="755650" y="1597025"/>
            <a:ext cx="20875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常用的温标</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3557" name="Rectangle 6">
            <a:extLst>
              <a:ext uri="{FF2B5EF4-FFF2-40B4-BE49-F238E27FC236}">
                <a16:creationId xmlns:a16="http://schemas.microsoft.com/office/drawing/2014/main" id="{77EA4BDF-56B4-4450-BA2A-5E55FD9812BC}"/>
              </a:ext>
            </a:extLst>
          </p:cNvPr>
          <p:cNvSpPr>
            <a:spLocks noChangeArrowheads="1"/>
          </p:cNvSpPr>
          <p:nvPr/>
        </p:nvSpPr>
        <p:spPr bwMode="auto">
          <a:xfrm>
            <a:off x="755650" y="2257425"/>
            <a:ext cx="823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楷体" panose="02010609060101010101" pitchFamily="49" charset="-122"/>
                <a:ea typeface="楷体" panose="02010609060101010101" pitchFamily="49" charset="-122"/>
              </a:rPr>
              <a:t>经验温标</a:t>
            </a:r>
            <a:r>
              <a:rPr lang="zh-CN" altLang="en-US" sz="2000" b="0">
                <a:latin typeface="楷体" panose="02010609060101010101" pitchFamily="49" charset="-122"/>
                <a:ea typeface="楷体" panose="02010609060101010101" pitchFamily="49" charset="-122"/>
              </a:rPr>
              <a:t>：</a:t>
            </a:r>
            <a:r>
              <a:rPr lang="zh-CN" altLang="en-US" sz="2000">
                <a:latin typeface="楷体" panose="02010609060101010101" pitchFamily="49" charset="-122"/>
                <a:ea typeface="楷体" panose="02010609060101010101" pitchFamily="49" charset="-122"/>
              </a:rPr>
              <a:t>以测温物质的测温特性随温度的变化为依据而确定的温标。 </a:t>
            </a:r>
          </a:p>
        </p:txBody>
      </p:sp>
      <p:grpSp>
        <p:nvGrpSpPr>
          <p:cNvPr id="23558" name="Group 6">
            <a:extLst>
              <a:ext uri="{FF2B5EF4-FFF2-40B4-BE49-F238E27FC236}">
                <a16:creationId xmlns:a16="http://schemas.microsoft.com/office/drawing/2014/main" id="{54CEE874-A417-455D-BD15-F137075511A3}"/>
              </a:ext>
            </a:extLst>
          </p:cNvPr>
          <p:cNvGrpSpPr>
            <a:grpSpLocks/>
          </p:cNvGrpSpPr>
          <p:nvPr/>
        </p:nvGrpSpPr>
        <p:grpSpPr bwMode="auto">
          <a:xfrm>
            <a:off x="1476375" y="3176588"/>
            <a:ext cx="6264275" cy="2447925"/>
            <a:chOff x="0" y="0"/>
            <a:chExt cx="3946" cy="1542"/>
          </a:xfrm>
        </p:grpSpPr>
        <p:sp>
          <p:nvSpPr>
            <p:cNvPr id="23559" name="AutoShape 8">
              <a:extLst>
                <a:ext uri="{FF2B5EF4-FFF2-40B4-BE49-F238E27FC236}">
                  <a16:creationId xmlns:a16="http://schemas.microsoft.com/office/drawing/2014/main" id="{D509A0F8-E936-4F70-84E6-FDFEFEEDC335}"/>
                </a:ext>
              </a:extLst>
            </p:cNvPr>
            <p:cNvSpPr>
              <a:spLocks noChangeArrowheads="1"/>
            </p:cNvSpPr>
            <p:nvPr/>
          </p:nvSpPr>
          <p:spPr bwMode="auto">
            <a:xfrm>
              <a:off x="0" y="0"/>
              <a:ext cx="3946" cy="1542"/>
            </a:xfrm>
            <a:prstGeom prst="roundRect">
              <a:avLst>
                <a:gd name="adj" fmla="val 16667"/>
              </a:avLst>
            </a:prstGeom>
            <a:solidFill>
              <a:schemeClr val="accent1"/>
            </a:solidFill>
            <a:ln w="12700">
              <a:solidFill>
                <a:srgbClr val="FF33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3560" name="Object 8">
              <a:extLst>
                <a:ext uri="{FF2B5EF4-FFF2-40B4-BE49-F238E27FC236}">
                  <a16:creationId xmlns:a16="http://schemas.microsoft.com/office/drawing/2014/main" id="{A8CD92CD-0071-4E17-9EFE-FEEC42D7BE45}"/>
                </a:ext>
              </a:extLst>
            </p:cNvPr>
            <p:cNvGraphicFramePr>
              <a:graphicFrameLocks noChangeAspect="1"/>
            </p:cNvGraphicFramePr>
            <p:nvPr/>
          </p:nvGraphicFramePr>
          <p:xfrm>
            <a:off x="2448" y="252"/>
            <a:ext cx="1361" cy="217"/>
          </p:xfrm>
          <a:graphic>
            <a:graphicData uri="http://schemas.openxmlformats.org/presentationml/2006/ole">
              <mc:AlternateContent xmlns:mc="http://schemas.openxmlformats.org/markup-compatibility/2006">
                <mc:Choice xmlns:v="urn:schemas-microsoft-com:vml" Requires="v">
                  <p:oleObj spid="_x0000_s23568" r:id="rId3" imgW="1296525" imgH="228799" progId="Equation.3">
                    <p:embed/>
                  </p:oleObj>
                </mc:Choice>
                <mc:Fallback>
                  <p:oleObj r:id="rId3" imgW="1296525" imgH="22879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252"/>
                          <a:ext cx="136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1" name="Object 9">
              <a:extLst>
                <a:ext uri="{FF2B5EF4-FFF2-40B4-BE49-F238E27FC236}">
                  <a16:creationId xmlns:a16="http://schemas.microsoft.com/office/drawing/2014/main" id="{BFE08516-DE56-4792-B018-AB22DC204C04}"/>
                </a:ext>
              </a:extLst>
            </p:cNvPr>
            <p:cNvGraphicFramePr>
              <a:graphicFrameLocks noChangeAspect="1"/>
            </p:cNvGraphicFramePr>
            <p:nvPr/>
          </p:nvGraphicFramePr>
          <p:xfrm>
            <a:off x="2403" y="526"/>
            <a:ext cx="1406" cy="225"/>
          </p:xfrm>
          <a:graphic>
            <a:graphicData uri="http://schemas.openxmlformats.org/presentationml/2006/ole">
              <mc:AlternateContent xmlns:mc="http://schemas.openxmlformats.org/markup-compatibility/2006">
                <mc:Choice xmlns:v="urn:schemas-microsoft-com:vml" Requires="v">
                  <p:oleObj spid="_x0000_s23569" r:id="rId5" imgW="1347370" imgH="241510" progId="Equation.3">
                    <p:embed/>
                  </p:oleObj>
                </mc:Choice>
                <mc:Fallback>
                  <p:oleObj r:id="rId5" imgW="1347370" imgH="24151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 y="526"/>
                          <a:ext cx="14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2" name="Object 10">
              <a:extLst>
                <a:ext uri="{FF2B5EF4-FFF2-40B4-BE49-F238E27FC236}">
                  <a16:creationId xmlns:a16="http://schemas.microsoft.com/office/drawing/2014/main" id="{B6F6ACF4-1A52-428F-A5BE-DBFD1769EA20}"/>
                </a:ext>
              </a:extLst>
            </p:cNvPr>
            <p:cNvGraphicFramePr>
              <a:graphicFrameLocks noChangeAspect="1"/>
            </p:cNvGraphicFramePr>
            <p:nvPr/>
          </p:nvGraphicFramePr>
          <p:xfrm>
            <a:off x="590" y="826"/>
            <a:ext cx="998" cy="402"/>
          </p:xfrm>
          <a:graphic>
            <a:graphicData uri="http://schemas.openxmlformats.org/presentationml/2006/ole">
              <mc:AlternateContent xmlns:mc="http://schemas.openxmlformats.org/markup-compatibility/2006">
                <mc:Choice xmlns:v="urn:schemas-microsoft-com:vml" Requires="v">
                  <p:oleObj spid="_x0000_s23570" r:id="rId7" imgW="966039" imgH="432175" progId="Equation.3">
                    <p:embed/>
                  </p:oleObj>
                </mc:Choice>
                <mc:Fallback>
                  <p:oleObj r:id="rId7" imgW="966039" imgH="43217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 y="826"/>
                          <a:ext cx="99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3" name="Object 11">
              <a:extLst>
                <a:ext uri="{FF2B5EF4-FFF2-40B4-BE49-F238E27FC236}">
                  <a16:creationId xmlns:a16="http://schemas.microsoft.com/office/drawing/2014/main" id="{84687276-D3AF-470B-996E-AA9CF93A21A4}"/>
                </a:ext>
              </a:extLst>
            </p:cNvPr>
            <p:cNvGraphicFramePr>
              <a:graphicFrameLocks noChangeAspect="1"/>
            </p:cNvGraphicFramePr>
            <p:nvPr/>
          </p:nvGraphicFramePr>
          <p:xfrm>
            <a:off x="2177" y="828"/>
            <a:ext cx="1089" cy="398"/>
          </p:xfrm>
          <a:graphic>
            <a:graphicData uri="http://schemas.openxmlformats.org/presentationml/2006/ole">
              <mc:AlternateContent xmlns:mc="http://schemas.openxmlformats.org/markup-compatibility/2006">
                <mc:Choice xmlns:v="urn:schemas-microsoft-com:vml" Requires="v">
                  <p:oleObj spid="_x0000_s23571" r:id="rId9" imgW="1055016" imgH="432175" progId="Equation.3">
                    <p:embed/>
                  </p:oleObj>
                </mc:Choice>
                <mc:Fallback>
                  <p:oleObj r:id="rId9" imgW="1055016" imgH="43217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7" y="828"/>
                          <a:ext cx="1089"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Rectangle 13">
              <a:extLst>
                <a:ext uri="{FF2B5EF4-FFF2-40B4-BE49-F238E27FC236}">
                  <a16:creationId xmlns:a16="http://schemas.microsoft.com/office/drawing/2014/main" id="{AD0CF875-519F-4F95-BB51-03989A33A0C7}"/>
                </a:ext>
              </a:extLst>
            </p:cNvPr>
            <p:cNvSpPr>
              <a:spLocks noChangeArrowheads="1"/>
            </p:cNvSpPr>
            <p:nvPr/>
          </p:nvSpPr>
          <p:spPr bwMode="auto">
            <a:xfrm>
              <a:off x="544" y="1225"/>
              <a:ext cx="2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以上两种测温物质都是水银。</a:t>
              </a:r>
              <a:endParaRPr lang="zh-CN" altLang="en-US" sz="2000" b="0">
                <a:ea typeface="楷体_GB2312" pitchFamily="49" charset="-122"/>
              </a:endParaRPr>
            </a:p>
          </p:txBody>
        </p:sp>
        <p:sp>
          <p:nvSpPr>
            <p:cNvPr id="23565" name="Rectangle 14">
              <a:extLst>
                <a:ext uri="{FF2B5EF4-FFF2-40B4-BE49-F238E27FC236}">
                  <a16:creationId xmlns:a16="http://schemas.microsoft.com/office/drawing/2014/main" id="{41120723-3626-4BE1-9E5D-07CEE0B3482A}"/>
                </a:ext>
              </a:extLst>
            </p:cNvPr>
            <p:cNvSpPr>
              <a:spLocks noChangeArrowheads="1"/>
            </p:cNvSpPr>
            <p:nvPr/>
          </p:nvSpPr>
          <p:spPr bwMode="auto">
            <a:xfrm>
              <a:off x="2131" y="49"/>
              <a:ext cx="16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latin typeface="仿宋_GB2312" panose="02010609030101010101" pitchFamily="49" charset="-122"/>
                  <a:ea typeface="仿宋_GB2312" panose="02010609030101010101" pitchFamily="49" charset="-122"/>
                </a:rPr>
                <a:t>水的冰点          沸点</a:t>
              </a:r>
            </a:p>
          </p:txBody>
        </p:sp>
        <p:sp>
          <p:nvSpPr>
            <p:cNvPr id="23566" name="Rectangle 15">
              <a:extLst>
                <a:ext uri="{FF2B5EF4-FFF2-40B4-BE49-F238E27FC236}">
                  <a16:creationId xmlns:a16="http://schemas.microsoft.com/office/drawing/2014/main" id="{1AC89D87-37AB-4637-A9C7-A61008A4F487}"/>
                </a:ext>
              </a:extLst>
            </p:cNvPr>
            <p:cNvSpPr>
              <a:spLocks noChangeArrowheads="1"/>
            </p:cNvSpPr>
            <p:nvPr/>
          </p:nvSpPr>
          <p:spPr bwMode="auto">
            <a:xfrm>
              <a:off x="135" y="248"/>
              <a:ext cx="20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摄氏温标（</a:t>
              </a:r>
              <a:r>
                <a:rPr lang="en-US" altLang="zh-CN" sz="2000" b="0">
                  <a:latin typeface="Times New Roman" panose="02020603050405020304" pitchFamily="18" charset="0"/>
                  <a:ea typeface="楷体_GB2312" pitchFamily="49" charset="-122"/>
                </a:rPr>
                <a:t>1742</a:t>
              </a:r>
              <a:r>
                <a:rPr lang="zh-CN" altLang="en-US" sz="2000" b="0">
                  <a:latin typeface="Times New Roman" panose="02020603050405020304" pitchFamily="18" charset="0"/>
                  <a:ea typeface="楷体_GB2312" pitchFamily="49" charset="-122"/>
                </a:rPr>
                <a:t>年，瑞典）</a:t>
              </a:r>
            </a:p>
          </p:txBody>
        </p:sp>
        <p:sp>
          <p:nvSpPr>
            <p:cNvPr id="23567" name="Rectangle 16">
              <a:extLst>
                <a:ext uri="{FF2B5EF4-FFF2-40B4-BE49-F238E27FC236}">
                  <a16:creationId xmlns:a16="http://schemas.microsoft.com/office/drawing/2014/main" id="{AE1BB55D-BAC7-48DB-9B92-8790139A1A50}"/>
                </a:ext>
              </a:extLst>
            </p:cNvPr>
            <p:cNvSpPr>
              <a:spLocks noChangeArrowheads="1"/>
            </p:cNvSpPr>
            <p:nvPr/>
          </p:nvSpPr>
          <p:spPr bwMode="auto">
            <a:xfrm>
              <a:off x="135" y="526"/>
              <a:ext cx="20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华氏温标（</a:t>
              </a:r>
              <a:r>
                <a:rPr lang="en-US" altLang="zh-CN" sz="2000" b="0">
                  <a:latin typeface="Times New Roman" panose="02020603050405020304" pitchFamily="18" charset="0"/>
                  <a:ea typeface="楷体_GB2312" pitchFamily="49" charset="-122"/>
                </a:rPr>
                <a:t>1714</a:t>
              </a:r>
              <a:r>
                <a:rPr lang="zh-CN" altLang="en-US" sz="2000" b="0">
                  <a:latin typeface="Times New Roman" panose="02020603050405020304" pitchFamily="18" charset="0"/>
                  <a:ea typeface="楷体_GB2312" pitchFamily="49" charset="-122"/>
                </a:rPr>
                <a:t>年，德国）</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CD2248-A89B-42BB-A969-2C009F0D8E79}"/>
              </a:ext>
            </a:extLst>
          </p:cNvPr>
          <p:cNvSpPr>
            <a:spLocks noChangeArrowheads="1"/>
          </p:cNvSpPr>
          <p:nvPr>
            <p:ph type="title" idx="4294967295"/>
          </p:nvPr>
        </p:nvSpPr>
        <p:spPr>
          <a:xfrm>
            <a:off x="601663" y="1101725"/>
            <a:ext cx="3178175" cy="49053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三</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温标（续）</a:t>
            </a:r>
          </a:p>
        </p:txBody>
      </p:sp>
      <p:sp>
        <p:nvSpPr>
          <p:cNvPr id="24579" name="Rectangle 3">
            <a:extLst>
              <a:ext uri="{FF2B5EF4-FFF2-40B4-BE49-F238E27FC236}">
                <a16:creationId xmlns:a16="http://schemas.microsoft.com/office/drawing/2014/main" id="{D2E04637-9B01-4C38-99A9-89E61E93B7E3}"/>
              </a:ext>
            </a:extLst>
          </p:cNvPr>
          <p:cNvSpPr>
            <a:spLocks noChangeArrowheads="1"/>
          </p:cNvSpPr>
          <p:nvPr/>
        </p:nvSpPr>
        <p:spPr bwMode="auto">
          <a:xfrm>
            <a:off x="2016125" y="188913"/>
            <a:ext cx="5616575"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1.2  </a:t>
            </a:r>
            <a:r>
              <a:rPr lang="zh-CN" altLang="en-US">
                <a:solidFill>
                  <a:srgbClr val="FF3300"/>
                </a:solidFill>
                <a:latin typeface="楷体" panose="02010609060101010101" pitchFamily="49" charset="-122"/>
                <a:ea typeface="楷体" panose="02010609060101010101" pitchFamily="49" charset="-122"/>
              </a:rPr>
              <a:t>热平衡定律和温度 </a:t>
            </a:r>
          </a:p>
        </p:txBody>
      </p:sp>
      <p:sp>
        <p:nvSpPr>
          <p:cNvPr id="24580" name="Rectangle 4">
            <a:extLst>
              <a:ext uri="{FF2B5EF4-FFF2-40B4-BE49-F238E27FC236}">
                <a16:creationId xmlns:a16="http://schemas.microsoft.com/office/drawing/2014/main" id="{855796B8-AD5A-40F6-905C-BD2FB13730F4}"/>
              </a:ext>
            </a:extLst>
          </p:cNvPr>
          <p:cNvSpPr>
            <a:spLocks noChangeArrowheads="1"/>
          </p:cNvSpPr>
          <p:nvPr/>
        </p:nvSpPr>
        <p:spPr bwMode="auto">
          <a:xfrm>
            <a:off x="755650" y="1706563"/>
            <a:ext cx="17160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常用的温标</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4581" name="Rectangle 16">
            <a:extLst>
              <a:ext uri="{FF2B5EF4-FFF2-40B4-BE49-F238E27FC236}">
                <a16:creationId xmlns:a16="http://schemas.microsoft.com/office/drawing/2014/main" id="{9102CBCC-CA96-48D8-8083-C5B7B9FAA539}"/>
              </a:ext>
            </a:extLst>
          </p:cNvPr>
          <p:cNvSpPr>
            <a:spLocks noChangeArrowheads="1"/>
          </p:cNvSpPr>
          <p:nvPr/>
        </p:nvSpPr>
        <p:spPr bwMode="auto">
          <a:xfrm>
            <a:off x="755650" y="2276475"/>
            <a:ext cx="675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 panose="02010609060101010101" pitchFamily="49" charset="-122"/>
              </a:rPr>
              <a:t>理想气体温标</a:t>
            </a:r>
            <a:r>
              <a:rPr lang="zh-CN" altLang="en-US" sz="2000" b="0">
                <a:latin typeface="Times New Roman" panose="02020603050405020304" pitchFamily="18" charset="0"/>
                <a:ea typeface="楷体" panose="02010609060101010101" pitchFamily="49" charset="-122"/>
              </a:rPr>
              <a:t>：</a:t>
            </a:r>
            <a:r>
              <a:rPr lang="zh-CN" altLang="en-US" sz="2000">
                <a:latin typeface="Times New Roman" panose="02020603050405020304" pitchFamily="18" charset="0"/>
                <a:ea typeface="楷体" panose="02010609060101010101" pitchFamily="49" charset="-122"/>
              </a:rPr>
              <a:t>用理想气体作测温物质所确定的温标。</a:t>
            </a:r>
            <a:endParaRPr lang="zh-CN" altLang="en-US" sz="2000">
              <a:ea typeface="楷体" panose="02010609060101010101" pitchFamily="49" charset="-122"/>
            </a:endParaRPr>
          </a:p>
        </p:txBody>
      </p:sp>
      <p:grpSp>
        <p:nvGrpSpPr>
          <p:cNvPr id="24582" name="Group 6">
            <a:extLst>
              <a:ext uri="{FF2B5EF4-FFF2-40B4-BE49-F238E27FC236}">
                <a16:creationId xmlns:a16="http://schemas.microsoft.com/office/drawing/2014/main" id="{9129CE98-A6D2-48D3-9B3D-D5BD075D6962}"/>
              </a:ext>
            </a:extLst>
          </p:cNvPr>
          <p:cNvGrpSpPr>
            <a:grpSpLocks/>
          </p:cNvGrpSpPr>
          <p:nvPr/>
        </p:nvGrpSpPr>
        <p:grpSpPr bwMode="auto">
          <a:xfrm>
            <a:off x="1331913" y="3141663"/>
            <a:ext cx="6264275" cy="2447925"/>
            <a:chOff x="0" y="0"/>
            <a:chExt cx="3946" cy="1542"/>
          </a:xfrm>
        </p:grpSpPr>
        <p:sp>
          <p:nvSpPr>
            <p:cNvPr id="24583" name="AutoShape 7">
              <a:extLst>
                <a:ext uri="{FF2B5EF4-FFF2-40B4-BE49-F238E27FC236}">
                  <a16:creationId xmlns:a16="http://schemas.microsoft.com/office/drawing/2014/main" id="{8BE92D9E-2701-4D99-9689-DC7C2D72D9ED}"/>
                </a:ext>
              </a:extLst>
            </p:cNvPr>
            <p:cNvSpPr>
              <a:spLocks noChangeArrowheads="1"/>
            </p:cNvSpPr>
            <p:nvPr/>
          </p:nvSpPr>
          <p:spPr bwMode="auto">
            <a:xfrm>
              <a:off x="0" y="0"/>
              <a:ext cx="3946" cy="1542"/>
            </a:xfrm>
            <a:prstGeom prst="roundRect">
              <a:avLst>
                <a:gd name="adj" fmla="val 16667"/>
              </a:avLst>
            </a:prstGeom>
            <a:solidFill>
              <a:schemeClr val="accent1"/>
            </a:solidFill>
            <a:ln w="12700">
              <a:solidFill>
                <a:srgbClr val="FF33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4584" name="Rectangle 12">
              <a:extLst>
                <a:ext uri="{FF2B5EF4-FFF2-40B4-BE49-F238E27FC236}">
                  <a16:creationId xmlns:a16="http://schemas.microsoft.com/office/drawing/2014/main" id="{0F6D0088-EA95-4049-82E8-490A9716B657}"/>
                </a:ext>
              </a:extLst>
            </p:cNvPr>
            <p:cNvSpPr>
              <a:spLocks noChangeArrowheads="1"/>
            </p:cNvSpPr>
            <p:nvPr/>
          </p:nvSpPr>
          <p:spPr bwMode="auto">
            <a:xfrm>
              <a:off x="661" y="1225"/>
              <a:ext cx="20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测温物质为理想气体</a:t>
              </a:r>
              <a:endParaRPr lang="zh-CN" altLang="en-US" sz="2000" b="0">
                <a:ea typeface="楷体_GB2312" pitchFamily="49" charset="-122"/>
              </a:endParaRPr>
            </a:p>
          </p:txBody>
        </p:sp>
        <p:sp>
          <p:nvSpPr>
            <p:cNvPr id="24585" name="Rectangle 14">
              <a:extLst>
                <a:ext uri="{FF2B5EF4-FFF2-40B4-BE49-F238E27FC236}">
                  <a16:creationId xmlns:a16="http://schemas.microsoft.com/office/drawing/2014/main" id="{67F1A1A1-C5D5-4BFD-AE52-ADED2743D740}"/>
                </a:ext>
              </a:extLst>
            </p:cNvPr>
            <p:cNvSpPr>
              <a:spLocks noChangeArrowheads="1"/>
            </p:cNvSpPr>
            <p:nvPr/>
          </p:nvSpPr>
          <p:spPr bwMode="auto">
            <a:xfrm>
              <a:off x="1315" y="91"/>
              <a:ext cx="1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定容气体温度计</a:t>
              </a:r>
            </a:p>
          </p:txBody>
        </p:sp>
        <p:sp>
          <p:nvSpPr>
            <p:cNvPr id="24586" name="Rectangle 15">
              <a:extLst>
                <a:ext uri="{FF2B5EF4-FFF2-40B4-BE49-F238E27FC236}">
                  <a16:creationId xmlns:a16="http://schemas.microsoft.com/office/drawing/2014/main" id="{71E0079C-D017-4EF4-9F93-E90D5AB3171A}"/>
                </a:ext>
              </a:extLst>
            </p:cNvPr>
            <p:cNvSpPr>
              <a:spLocks noChangeArrowheads="1"/>
            </p:cNvSpPr>
            <p:nvPr/>
          </p:nvSpPr>
          <p:spPr bwMode="auto">
            <a:xfrm>
              <a:off x="862" y="385"/>
              <a:ext cx="2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纯水三相点的温度</a:t>
              </a:r>
              <a:r>
                <a:rPr lang="en-US" altLang="zh-CN" sz="2000" b="0">
                  <a:latin typeface="Times New Roman" panose="02020603050405020304" pitchFamily="18" charset="0"/>
                  <a:ea typeface="楷体_GB2312" pitchFamily="49" charset="-122"/>
                </a:rPr>
                <a:t>=273.16 K</a:t>
              </a:r>
            </a:p>
          </p:txBody>
        </p:sp>
        <p:graphicFrame>
          <p:nvGraphicFramePr>
            <p:cNvPr id="24587" name="Object 11">
              <a:extLst>
                <a:ext uri="{FF2B5EF4-FFF2-40B4-BE49-F238E27FC236}">
                  <a16:creationId xmlns:a16="http://schemas.microsoft.com/office/drawing/2014/main" id="{8665EC3F-878C-48AF-AEBE-7543A2ADF22F}"/>
                </a:ext>
              </a:extLst>
            </p:cNvPr>
            <p:cNvGraphicFramePr>
              <a:graphicFrameLocks noChangeAspect="1"/>
            </p:cNvGraphicFramePr>
            <p:nvPr/>
          </p:nvGraphicFramePr>
          <p:xfrm>
            <a:off x="1224" y="681"/>
            <a:ext cx="1316" cy="426"/>
          </p:xfrm>
          <a:graphic>
            <a:graphicData uri="http://schemas.openxmlformats.org/presentationml/2006/ole">
              <mc:AlternateContent xmlns:mc="http://schemas.openxmlformats.org/markup-compatibility/2006">
                <mc:Choice xmlns:v="urn:schemas-microsoft-com:vml" Requires="v">
                  <p:oleObj spid="_x0000_s24588" r:id="rId3" imgW="1334079" imgH="431987" progId="Equation.DSMT4">
                    <p:embed/>
                  </p:oleObj>
                </mc:Choice>
                <mc:Fallback>
                  <p:oleObj r:id="rId3" imgW="1334079" imgH="431987"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 y="681"/>
                          <a:ext cx="1316"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A86E0A5-3E40-4261-9408-C81FC1C911AE}"/>
              </a:ext>
            </a:extLst>
          </p:cNvPr>
          <p:cNvSpPr>
            <a:spLocks noChangeArrowheads="1"/>
          </p:cNvSpPr>
          <p:nvPr>
            <p:ph type="title" idx="4294967295"/>
          </p:nvPr>
        </p:nvSpPr>
        <p:spPr>
          <a:xfrm>
            <a:off x="601663" y="1209675"/>
            <a:ext cx="3178175" cy="49053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三</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温标（续）</a:t>
            </a:r>
          </a:p>
        </p:txBody>
      </p:sp>
      <p:sp>
        <p:nvSpPr>
          <p:cNvPr id="25603" name="Rectangle 3">
            <a:extLst>
              <a:ext uri="{FF2B5EF4-FFF2-40B4-BE49-F238E27FC236}">
                <a16:creationId xmlns:a16="http://schemas.microsoft.com/office/drawing/2014/main" id="{189ADB2C-5C16-417E-B052-117575007050}"/>
              </a:ext>
            </a:extLst>
          </p:cNvPr>
          <p:cNvSpPr>
            <a:spLocks noChangeArrowheads="1"/>
          </p:cNvSpPr>
          <p:nvPr/>
        </p:nvSpPr>
        <p:spPr bwMode="auto">
          <a:xfrm>
            <a:off x="2124075" y="188913"/>
            <a:ext cx="5435600" cy="61118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楷体" panose="02010609060101010101" pitchFamily="49" charset="-122"/>
                <a:ea typeface="楷体" panose="02010609060101010101" pitchFamily="49" charset="-122"/>
              </a:rPr>
              <a:t>§1.2  </a:t>
            </a:r>
            <a:r>
              <a:rPr lang="zh-CN" altLang="en-US">
                <a:solidFill>
                  <a:srgbClr val="FF3300"/>
                </a:solidFill>
                <a:latin typeface="楷体" panose="02010609060101010101" pitchFamily="49" charset="-122"/>
                <a:ea typeface="楷体" panose="02010609060101010101" pitchFamily="49" charset="-122"/>
              </a:rPr>
              <a:t>热平衡定律和温度</a:t>
            </a:r>
            <a:r>
              <a:rPr lang="zh-CN" altLang="en-US" sz="2800">
                <a:solidFill>
                  <a:srgbClr val="FF3300"/>
                </a:solidFill>
                <a:latin typeface="Times New Roman" panose="02020603050405020304" pitchFamily="18" charset="0"/>
              </a:rPr>
              <a:t> </a:t>
            </a:r>
          </a:p>
        </p:txBody>
      </p:sp>
      <p:sp>
        <p:nvSpPr>
          <p:cNvPr id="25604" name="Rectangle 4">
            <a:extLst>
              <a:ext uri="{FF2B5EF4-FFF2-40B4-BE49-F238E27FC236}">
                <a16:creationId xmlns:a16="http://schemas.microsoft.com/office/drawing/2014/main" id="{1A04CB05-D1D7-4EBE-8BA1-BEA07747DAB9}"/>
              </a:ext>
            </a:extLst>
          </p:cNvPr>
          <p:cNvSpPr>
            <a:spLocks noChangeArrowheads="1"/>
          </p:cNvSpPr>
          <p:nvPr/>
        </p:nvSpPr>
        <p:spPr bwMode="auto">
          <a:xfrm>
            <a:off x="719138" y="1922463"/>
            <a:ext cx="17160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常用的温标</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5605" name="AutoShape 7">
            <a:extLst>
              <a:ext uri="{FF2B5EF4-FFF2-40B4-BE49-F238E27FC236}">
                <a16:creationId xmlns:a16="http://schemas.microsoft.com/office/drawing/2014/main" id="{5C3BA069-6762-45E2-B779-837788AE15BB}"/>
              </a:ext>
            </a:extLst>
          </p:cNvPr>
          <p:cNvSpPr>
            <a:spLocks noChangeArrowheads="1"/>
          </p:cNvSpPr>
          <p:nvPr/>
        </p:nvSpPr>
        <p:spPr bwMode="auto">
          <a:xfrm>
            <a:off x="1331913" y="3321050"/>
            <a:ext cx="6264275" cy="2447925"/>
          </a:xfrm>
          <a:prstGeom prst="roundRect">
            <a:avLst>
              <a:gd name="adj" fmla="val 16667"/>
            </a:avLst>
          </a:prstGeom>
          <a:solidFill>
            <a:schemeClr val="accent1"/>
          </a:solidFill>
          <a:ln w="12700">
            <a:solidFill>
              <a:srgbClr val="FF33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5606" name="Rectangle 8">
            <a:extLst>
              <a:ext uri="{FF2B5EF4-FFF2-40B4-BE49-F238E27FC236}">
                <a16:creationId xmlns:a16="http://schemas.microsoft.com/office/drawing/2014/main" id="{EC51D8A3-2F59-4C60-9E27-F2EE02FB4529}"/>
              </a:ext>
            </a:extLst>
          </p:cNvPr>
          <p:cNvSpPr>
            <a:spLocks noChangeArrowheads="1"/>
          </p:cNvSpPr>
          <p:nvPr/>
        </p:nvSpPr>
        <p:spPr bwMode="auto">
          <a:xfrm>
            <a:off x="2195513" y="5049838"/>
            <a:ext cx="374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不依赖于具体的测温物质</a:t>
            </a:r>
            <a:endParaRPr lang="zh-CN" altLang="en-US" sz="2000" b="0">
              <a:ea typeface="楷体_GB2312" pitchFamily="49" charset="-122"/>
            </a:endParaRPr>
          </a:p>
        </p:txBody>
      </p:sp>
      <p:sp>
        <p:nvSpPr>
          <p:cNvPr id="25607" name="Rectangle 10">
            <a:extLst>
              <a:ext uri="{FF2B5EF4-FFF2-40B4-BE49-F238E27FC236}">
                <a16:creationId xmlns:a16="http://schemas.microsoft.com/office/drawing/2014/main" id="{92E90FDC-0615-42E2-B3A4-FA50C94B1081}"/>
              </a:ext>
            </a:extLst>
          </p:cNvPr>
          <p:cNvSpPr>
            <a:spLocks noChangeArrowheads="1"/>
          </p:cNvSpPr>
          <p:nvPr/>
        </p:nvSpPr>
        <p:spPr bwMode="auto">
          <a:xfrm>
            <a:off x="2700338" y="3536950"/>
            <a:ext cx="330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0">
                <a:latin typeface="Times New Roman" panose="02020603050405020304" pitchFamily="18" charset="0"/>
                <a:ea typeface="楷体_GB2312" pitchFamily="49" charset="-122"/>
              </a:rPr>
              <a:t>纯水三相点的温度</a:t>
            </a:r>
            <a:r>
              <a:rPr lang="en-US" altLang="zh-CN" sz="2000" b="0">
                <a:latin typeface="Times New Roman" panose="02020603050405020304" pitchFamily="18" charset="0"/>
                <a:ea typeface="楷体_GB2312" pitchFamily="49" charset="-122"/>
              </a:rPr>
              <a:t>=273.16 K</a:t>
            </a:r>
          </a:p>
        </p:txBody>
      </p:sp>
      <p:sp>
        <p:nvSpPr>
          <p:cNvPr id="25608" name="Rectangle 12">
            <a:extLst>
              <a:ext uri="{FF2B5EF4-FFF2-40B4-BE49-F238E27FC236}">
                <a16:creationId xmlns:a16="http://schemas.microsoft.com/office/drawing/2014/main" id="{2CB08BCB-C88F-47B3-B25F-0CF9F500245C}"/>
              </a:ext>
            </a:extLst>
          </p:cNvPr>
          <p:cNvSpPr>
            <a:spLocks noChangeArrowheads="1"/>
          </p:cNvSpPr>
          <p:nvPr/>
        </p:nvSpPr>
        <p:spPr bwMode="auto">
          <a:xfrm>
            <a:off x="684213" y="2455863"/>
            <a:ext cx="799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 panose="02010609060101010101" pitchFamily="49" charset="-122"/>
              </a:rPr>
              <a:t>热力学温标</a:t>
            </a:r>
            <a:r>
              <a:rPr lang="zh-CN" altLang="en-US" sz="2000" b="0">
                <a:latin typeface="Times New Roman" panose="02020603050405020304" pitchFamily="18" charset="0"/>
                <a:ea typeface="楷体" panose="02010609060101010101" pitchFamily="49" charset="-122"/>
              </a:rPr>
              <a:t>：</a:t>
            </a:r>
            <a:r>
              <a:rPr lang="zh-CN" altLang="en-US" sz="2000">
                <a:latin typeface="Times New Roman" panose="02020603050405020304" pitchFamily="18" charset="0"/>
                <a:ea typeface="楷体" panose="02010609060101010101" pitchFamily="49" charset="-122"/>
              </a:rPr>
              <a:t>不依赖任何具体物质特性的温标。可由卡诺定理导出。</a:t>
            </a:r>
            <a:r>
              <a:rPr lang="zh-CN" altLang="en-US" sz="1800"/>
              <a:t> </a:t>
            </a:r>
          </a:p>
        </p:txBody>
      </p:sp>
      <p:graphicFrame>
        <p:nvGraphicFramePr>
          <p:cNvPr id="25609" name="Object 9">
            <a:extLst>
              <a:ext uri="{FF2B5EF4-FFF2-40B4-BE49-F238E27FC236}">
                <a16:creationId xmlns:a16="http://schemas.microsoft.com/office/drawing/2014/main" id="{1DF738D2-6C47-48BC-BDFE-DD7A768D8263}"/>
              </a:ext>
            </a:extLst>
          </p:cNvPr>
          <p:cNvGraphicFramePr>
            <a:graphicFrameLocks noChangeAspect="1"/>
          </p:cNvGraphicFramePr>
          <p:nvPr/>
        </p:nvGraphicFramePr>
        <p:xfrm>
          <a:off x="3349625" y="4133850"/>
          <a:ext cx="2157413" cy="338138"/>
        </p:xfrm>
        <a:graphic>
          <a:graphicData uri="http://schemas.openxmlformats.org/presentationml/2006/ole">
            <mc:AlternateContent xmlns:mc="http://schemas.openxmlformats.org/markup-compatibility/2006">
              <mc:Choice xmlns:v="urn:schemas-microsoft-com:vml" Requires="v">
                <p:oleObj spid="_x0000_s25610" r:id="rId3" imgW="1295400" imgH="203200" progId="Equation.DSMT4">
                  <p:embed/>
                </p:oleObj>
              </mc:Choice>
              <mc:Fallback>
                <p:oleObj r:id="rId3" imgW="12954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5" y="4133850"/>
                        <a:ext cx="21574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a:extLst>
              <a:ext uri="{FF2B5EF4-FFF2-40B4-BE49-F238E27FC236}">
                <a16:creationId xmlns:a16="http://schemas.microsoft.com/office/drawing/2014/main" id="{30B7F32F-9D38-48E8-9A0D-1340B20BFFCD}"/>
              </a:ext>
            </a:extLst>
          </p:cNvPr>
          <p:cNvSpPr>
            <a:spLocks noChangeArrowheads="1"/>
          </p:cNvSpPr>
          <p:nvPr/>
        </p:nvSpPr>
        <p:spPr bwMode="auto">
          <a:xfrm>
            <a:off x="3529013" y="3236913"/>
            <a:ext cx="2411412" cy="5397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6627" name="Rectangle 2">
            <a:extLst>
              <a:ext uri="{FF2B5EF4-FFF2-40B4-BE49-F238E27FC236}">
                <a16:creationId xmlns:a16="http://schemas.microsoft.com/office/drawing/2014/main" id="{4275FA73-4B91-435C-B46F-A144E90B8A70}"/>
              </a:ext>
            </a:extLst>
          </p:cNvPr>
          <p:cNvSpPr>
            <a:spLocks noChangeArrowheads="1"/>
          </p:cNvSpPr>
          <p:nvPr>
            <p:ph type="title" idx="4294967295"/>
          </p:nvPr>
        </p:nvSpPr>
        <p:spPr>
          <a:xfrm>
            <a:off x="601663" y="1341438"/>
            <a:ext cx="4006850" cy="490537"/>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一</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物态方程及其重要性</a:t>
            </a:r>
          </a:p>
        </p:txBody>
      </p:sp>
      <p:sp>
        <p:nvSpPr>
          <p:cNvPr id="26628" name="Rectangle 3">
            <a:extLst>
              <a:ext uri="{FF2B5EF4-FFF2-40B4-BE49-F238E27FC236}">
                <a16:creationId xmlns:a16="http://schemas.microsoft.com/office/drawing/2014/main" id="{1208FD0A-FCA3-4FD1-A9D2-38E6335817B8}"/>
              </a:ext>
            </a:extLst>
          </p:cNvPr>
          <p:cNvSpPr>
            <a:spLocks noChangeArrowheads="1"/>
          </p:cNvSpPr>
          <p:nvPr/>
        </p:nvSpPr>
        <p:spPr bwMode="auto">
          <a:xfrm>
            <a:off x="2124075" y="188913"/>
            <a:ext cx="4897438" cy="719137"/>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26629" name="Rectangle 4">
            <a:extLst>
              <a:ext uri="{FF2B5EF4-FFF2-40B4-BE49-F238E27FC236}">
                <a16:creationId xmlns:a16="http://schemas.microsoft.com/office/drawing/2014/main" id="{2ECA8127-16FC-4346-B05A-9F65E59C001B}"/>
              </a:ext>
            </a:extLst>
          </p:cNvPr>
          <p:cNvSpPr>
            <a:spLocks noChangeArrowheads="1"/>
          </p:cNvSpPr>
          <p:nvPr/>
        </p:nvSpPr>
        <p:spPr bwMode="auto">
          <a:xfrm>
            <a:off x="755650" y="1868488"/>
            <a:ext cx="1435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物态方程</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6630" name="Rectangle 8">
            <a:extLst>
              <a:ext uri="{FF2B5EF4-FFF2-40B4-BE49-F238E27FC236}">
                <a16:creationId xmlns:a16="http://schemas.microsoft.com/office/drawing/2014/main" id="{D70A4460-3221-4A64-99C9-FC7885A423DA}"/>
              </a:ext>
            </a:extLst>
          </p:cNvPr>
          <p:cNvSpPr>
            <a:spLocks noChangeArrowheads="1"/>
          </p:cNvSpPr>
          <p:nvPr/>
        </p:nvSpPr>
        <p:spPr bwMode="auto">
          <a:xfrm>
            <a:off x="684213" y="2327275"/>
            <a:ext cx="79930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en-US" altLang="zh-CN" sz="2000">
                <a:latin typeface="楷体" panose="02010609060101010101" pitchFamily="49" charset="-122"/>
                <a:ea typeface="楷体" panose="02010609060101010101" pitchFamily="49" charset="-122"/>
              </a:rPr>
              <a:t> </a:t>
            </a:r>
            <a:r>
              <a:rPr lang="zh-CN" altLang="en-US" sz="2000">
                <a:latin typeface="楷体" panose="02010609060101010101" pitchFamily="49" charset="-122"/>
                <a:ea typeface="楷体" panose="02010609060101010101" pitchFamily="49" charset="-122"/>
              </a:rPr>
              <a:t>给出温度与状态参量之间关系的方程，称为</a:t>
            </a:r>
            <a:r>
              <a:rPr lang="zh-CN" altLang="en-US" sz="2000">
                <a:solidFill>
                  <a:srgbClr val="FF3300"/>
                </a:solidFill>
                <a:latin typeface="楷体" panose="02010609060101010101" pitchFamily="49" charset="-122"/>
                <a:ea typeface="楷体" panose="02010609060101010101" pitchFamily="49" charset="-122"/>
              </a:rPr>
              <a:t>物态方程</a:t>
            </a:r>
            <a:r>
              <a:rPr lang="zh-CN" altLang="en-US" sz="2000">
                <a:latin typeface="楷体" panose="02010609060101010101" pitchFamily="49" charset="-122"/>
                <a:ea typeface="楷体" panose="02010609060101010101" pitchFamily="49" charset="-122"/>
              </a:rPr>
              <a:t>。对于简单系统，其一般形式为：</a:t>
            </a:r>
          </a:p>
        </p:txBody>
      </p:sp>
      <p:graphicFrame>
        <p:nvGraphicFramePr>
          <p:cNvPr id="26631" name="Object 7">
            <a:extLst>
              <a:ext uri="{FF2B5EF4-FFF2-40B4-BE49-F238E27FC236}">
                <a16:creationId xmlns:a16="http://schemas.microsoft.com/office/drawing/2014/main" id="{8D73CEA4-D4FC-4820-8E99-CF996F925E15}"/>
              </a:ext>
            </a:extLst>
          </p:cNvPr>
          <p:cNvGraphicFramePr>
            <a:graphicFrameLocks noChangeAspect="1"/>
          </p:cNvGraphicFramePr>
          <p:nvPr/>
        </p:nvGraphicFramePr>
        <p:xfrm>
          <a:off x="3816350" y="3309938"/>
          <a:ext cx="1908175" cy="436562"/>
        </p:xfrm>
        <a:graphic>
          <a:graphicData uri="http://schemas.openxmlformats.org/presentationml/2006/ole">
            <mc:AlternateContent xmlns:mc="http://schemas.openxmlformats.org/markup-compatibility/2006">
              <mc:Choice xmlns:v="urn:schemas-microsoft-com:vml" Requires="v">
                <p:oleObj spid="_x0000_s26634" r:id="rId3" imgW="889000" imgH="203200" progId="Equation.DSMT4">
                  <p:embed/>
                </p:oleObj>
              </mc:Choice>
              <mc:Fallback>
                <p:oleObj r:id="rId3" imgW="889000" imgH="20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3309938"/>
                        <a:ext cx="19081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11">
            <a:extLst>
              <a:ext uri="{FF2B5EF4-FFF2-40B4-BE49-F238E27FC236}">
                <a16:creationId xmlns:a16="http://schemas.microsoft.com/office/drawing/2014/main" id="{8AEC42A6-9433-4B86-80D1-4B8BB5278924}"/>
              </a:ext>
            </a:extLst>
          </p:cNvPr>
          <p:cNvSpPr>
            <a:spLocks noChangeArrowheads="1"/>
          </p:cNvSpPr>
          <p:nvPr/>
        </p:nvSpPr>
        <p:spPr bwMode="auto">
          <a:xfrm>
            <a:off x="863600" y="3957638"/>
            <a:ext cx="2559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物态方程的重要性</a:t>
            </a:r>
            <a:r>
              <a:rPr lang="zh-CN" altLang="en-US" sz="2000" b="0">
                <a:solidFill>
                  <a:srgbClr val="9900CC"/>
                </a:solidFill>
                <a:latin typeface="楷体" panose="02010609060101010101" pitchFamily="49" charset="-122"/>
                <a:ea typeface="楷体" panose="02010609060101010101" pitchFamily="49" charset="-122"/>
              </a:rPr>
              <a:t> </a:t>
            </a:r>
          </a:p>
        </p:txBody>
      </p:sp>
      <p:sp>
        <p:nvSpPr>
          <p:cNvPr id="26633" name="Rectangle 13">
            <a:extLst>
              <a:ext uri="{FF2B5EF4-FFF2-40B4-BE49-F238E27FC236}">
                <a16:creationId xmlns:a16="http://schemas.microsoft.com/office/drawing/2014/main" id="{A365037F-7AF6-4DA5-8406-678F4062B840}"/>
              </a:ext>
            </a:extLst>
          </p:cNvPr>
          <p:cNvSpPr>
            <a:spLocks noChangeArrowheads="1"/>
          </p:cNvSpPr>
          <p:nvPr/>
        </p:nvSpPr>
        <p:spPr bwMode="auto">
          <a:xfrm>
            <a:off x="684213" y="4335463"/>
            <a:ext cx="81010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楷体" panose="02010609060101010101" pitchFamily="49" charset="-122"/>
                <a:ea typeface="楷体" panose="02010609060101010101" pitchFamily="49" charset="-122"/>
              </a:rPr>
              <a:t>    </a:t>
            </a:r>
            <a:r>
              <a:rPr lang="zh-CN" altLang="en-US" sz="2000">
                <a:latin typeface="楷体" panose="02010609060101010101" pitchFamily="49" charset="-122"/>
                <a:ea typeface="楷体" panose="02010609060101010101" pitchFamily="49" charset="-122"/>
              </a:rPr>
              <a:t>在应用热力学理论研究实际问题时，经常要用到物态方程的知识。因此物态方程在热力学中是一个非常重要的方程。各种物质的物态方程的具体函数关系不可能由热力学理论导出，而要由实验测定。（根据物质的微观结构，应用统计物理学理论，原则上可以导出物态方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75EE44E-CCE3-4CFB-B468-DCCA1EEAC43B}"/>
              </a:ext>
            </a:extLst>
          </p:cNvPr>
          <p:cNvSpPr>
            <a:spLocks noChangeArrowheads="1"/>
          </p:cNvSpPr>
          <p:nvPr>
            <p:ph type="title" idx="4294967295"/>
          </p:nvPr>
        </p:nvSpPr>
        <p:spPr>
          <a:xfrm>
            <a:off x="601663" y="919163"/>
            <a:ext cx="5662612" cy="490537"/>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与物态方程有关的几个物理量</a:t>
            </a:r>
          </a:p>
        </p:txBody>
      </p:sp>
      <p:sp>
        <p:nvSpPr>
          <p:cNvPr id="27651" name="Rectangle 4">
            <a:extLst>
              <a:ext uri="{FF2B5EF4-FFF2-40B4-BE49-F238E27FC236}">
                <a16:creationId xmlns:a16="http://schemas.microsoft.com/office/drawing/2014/main" id="{60F63570-E1A8-4AE9-99A0-D6A84B9FC024}"/>
              </a:ext>
            </a:extLst>
          </p:cNvPr>
          <p:cNvSpPr>
            <a:spLocks noChangeArrowheads="1"/>
          </p:cNvSpPr>
          <p:nvPr/>
        </p:nvSpPr>
        <p:spPr bwMode="auto">
          <a:xfrm>
            <a:off x="2124075" y="152400"/>
            <a:ext cx="4897438" cy="684213"/>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27652" name="Rectangle 5">
            <a:extLst>
              <a:ext uri="{FF2B5EF4-FFF2-40B4-BE49-F238E27FC236}">
                <a16:creationId xmlns:a16="http://schemas.microsoft.com/office/drawing/2014/main" id="{DD5D826C-23D1-4F29-8E9B-070FCD60881B}"/>
              </a:ext>
            </a:extLst>
          </p:cNvPr>
          <p:cNvSpPr>
            <a:spLocks noChangeArrowheads="1"/>
          </p:cNvSpPr>
          <p:nvPr/>
        </p:nvSpPr>
        <p:spPr bwMode="auto">
          <a:xfrm>
            <a:off x="868363" y="1811338"/>
            <a:ext cx="1435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体胀系数</a:t>
            </a:r>
            <a:r>
              <a:rPr lang="zh-CN" altLang="en-US" sz="2000" b="0">
                <a:solidFill>
                  <a:srgbClr val="9900CC"/>
                </a:solidFill>
                <a:latin typeface="楷体" panose="02010609060101010101" pitchFamily="49" charset="-122"/>
                <a:ea typeface="楷体" panose="02010609060101010101" pitchFamily="49" charset="-122"/>
              </a:rPr>
              <a:t> </a:t>
            </a:r>
          </a:p>
        </p:txBody>
      </p:sp>
      <p:grpSp>
        <p:nvGrpSpPr>
          <p:cNvPr id="27653" name="Group 5">
            <a:extLst>
              <a:ext uri="{FF2B5EF4-FFF2-40B4-BE49-F238E27FC236}">
                <a16:creationId xmlns:a16="http://schemas.microsoft.com/office/drawing/2014/main" id="{EE3DBF08-8120-409D-82BA-A5EE02ABB9B9}"/>
              </a:ext>
            </a:extLst>
          </p:cNvPr>
          <p:cNvGrpSpPr>
            <a:grpSpLocks/>
          </p:cNvGrpSpPr>
          <p:nvPr/>
        </p:nvGrpSpPr>
        <p:grpSpPr bwMode="auto">
          <a:xfrm>
            <a:off x="3563938" y="1554163"/>
            <a:ext cx="1979612" cy="874712"/>
            <a:chOff x="0" y="0"/>
            <a:chExt cx="1247" cy="551"/>
          </a:xfrm>
        </p:grpSpPr>
        <p:sp>
          <p:nvSpPr>
            <p:cNvPr id="27668" name="Rectangle 2">
              <a:extLst>
                <a:ext uri="{FF2B5EF4-FFF2-40B4-BE49-F238E27FC236}">
                  <a16:creationId xmlns:a16="http://schemas.microsoft.com/office/drawing/2014/main" id="{3EBA4BAB-834C-4A80-B741-5C39FC7014C7}"/>
                </a:ext>
              </a:extLst>
            </p:cNvPr>
            <p:cNvSpPr>
              <a:spLocks noChangeArrowheads="1"/>
            </p:cNvSpPr>
            <p:nvPr/>
          </p:nvSpPr>
          <p:spPr bwMode="auto">
            <a:xfrm>
              <a:off x="0" y="0"/>
              <a:ext cx="1247" cy="54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7669" name="Object 7">
              <a:extLst>
                <a:ext uri="{FF2B5EF4-FFF2-40B4-BE49-F238E27FC236}">
                  <a16:creationId xmlns:a16="http://schemas.microsoft.com/office/drawing/2014/main" id="{7C19BF0E-A8F3-4CD5-80A8-7469CAF8BCBF}"/>
                </a:ext>
              </a:extLst>
            </p:cNvPr>
            <p:cNvGraphicFramePr>
              <a:graphicFrameLocks noChangeAspect="1"/>
            </p:cNvGraphicFramePr>
            <p:nvPr/>
          </p:nvGraphicFramePr>
          <p:xfrm>
            <a:off x="168" y="23"/>
            <a:ext cx="1011" cy="528"/>
          </p:xfrm>
          <a:graphic>
            <a:graphicData uri="http://schemas.openxmlformats.org/presentationml/2006/ole">
              <mc:AlternateContent xmlns:mc="http://schemas.openxmlformats.org/markup-compatibility/2006">
                <mc:Choice xmlns:v="urn:schemas-microsoft-com:vml" Requires="v">
                  <p:oleObj spid="_x0000_s27670" r:id="rId3" imgW="877061" imgH="457597" progId="Equation.DSMT4">
                    <p:embed/>
                  </p:oleObj>
                </mc:Choice>
                <mc:Fallback>
                  <p:oleObj r:id="rId3" imgW="877061" imgH="45759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 y="23"/>
                          <a:ext cx="10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54" name="Rectangle 8">
            <a:extLst>
              <a:ext uri="{FF2B5EF4-FFF2-40B4-BE49-F238E27FC236}">
                <a16:creationId xmlns:a16="http://schemas.microsoft.com/office/drawing/2014/main" id="{B30143CD-EE2C-47D7-A61C-BCAB821738E3}"/>
              </a:ext>
            </a:extLst>
          </p:cNvPr>
          <p:cNvSpPr>
            <a:spLocks noChangeArrowheads="1"/>
          </p:cNvSpPr>
          <p:nvPr/>
        </p:nvSpPr>
        <p:spPr bwMode="auto">
          <a:xfrm>
            <a:off x="863600" y="2962275"/>
            <a:ext cx="1435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压强系数</a:t>
            </a:r>
            <a:r>
              <a:rPr lang="zh-CN" altLang="en-US" sz="2000" b="0">
                <a:solidFill>
                  <a:srgbClr val="9900CC"/>
                </a:solidFill>
                <a:latin typeface="楷体" panose="02010609060101010101" pitchFamily="49" charset="-122"/>
                <a:ea typeface="楷体" panose="02010609060101010101" pitchFamily="49" charset="-122"/>
              </a:rPr>
              <a:t> </a:t>
            </a:r>
          </a:p>
        </p:txBody>
      </p:sp>
      <p:grpSp>
        <p:nvGrpSpPr>
          <p:cNvPr id="27655" name="Group 9">
            <a:extLst>
              <a:ext uri="{FF2B5EF4-FFF2-40B4-BE49-F238E27FC236}">
                <a16:creationId xmlns:a16="http://schemas.microsoft.com/office/drawing/2014/main" id="{C364CB33-2351-4DD5-A9C2-F26ADFA471AA}"/>
              </a:ext>
            </a:extLst>
          </p:cNvPr>
          <p:cNvGrpSpPr>
            <a:grpSpLocks/>
          </p:cNvGrpSpPr>
          <p:nvPr/>
        </p:nvGrpSpPr>
        <p:grpSpPr bwMode="auto">
          <a:xfrm>
            <a:off x="3563938" y="2776538"/>
            <a:ext cx="2016125" cy="828675"/>
            <a:chOff x="0" y="0"/>
            <a:chExt cx="1270" cy="522"/>
          </a:xfrm>
        </p:grpSpPr>
        <p:sp>
          <p:nvSpPr>
            <p:cNvPr id="27666" name="Rectangle 11">
              <a:extLst>
                <a:ext uri="{FF2B5EF4-FFF2-40B4-BE49-F238E27FC236}">
                  <a16:creationId xmlns:a16="http://schemas.microsoft.com/office/drawing/2014/main" id="{C8D9C0AF-27D8-4676-A8A4-8C404CFFB522}"/>
                </a:ext>
              </a:extLst>
            </p:cNvPr>
            <p:cNvSpPr>
              <a:spLocks noChangeArrowheads="1"/>
            </p:cNvSpPr>
            <p:nvPr/>
          </p:nvSpPr>
          <p:spPr bwMode="auto">
            <a:xfrm>
              <a:off x="0" y="0"/>
              <a:ext cx="1270" cy="52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7667" name="Object 11">
              <a:extLst>
                <a:ext uri="{FF2B5EF4-FFF2-40B4-BE49-F238E27FC236}">
                  <a16:creationId xmlns:a16="http://schemas.microsoft.com/office/drawing/2014/main" id="{1146582B-11EB-437B-ACC9-B8768CEB5D37}"/>
                </a:ext>
              </a:extLst>
            </p:cNvPr>
            <p:cNvGraphicFramePr>
              <a:graphicFrameLocks noChangeAspect="1"/>
            </p:cNvGraphicFramePr>
            <p:nvPr/>
          </p:nvGraphicFramePr>
          <p:xfrm>
            <a:off x="159" y="0"/>
            <a:ext cx="1001" cy="515"/>
          </p:xfrm>
          <a:graphic>
            <a:graphicData uri="http://schemas.openxmlformats.org/presentationml/2006/ole">
              <mc:AlternateContent xmlns:mc="http://schemas.openxmlformats.org/markup-compatibility/2006">
                <mc:Choice xmlns:v="urn:schemas-microsoft-com:vml" Requires="v">
                  <p:oleObj spid="_x0000_s27671" r:id="rId5" imgW="863975" imgH="444693" progId="Equation.DSMT4">
                    <p:embed/>
                  </p:oleObj>
                </mc:Choice>
                <mc:Fallback>
                  <p:oleObj r:id="rId5" imgW="863975" imgH="444693"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 y="0"/>
                          <a:ext cx="1001"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56" name="Rectangle 12">
            <a:extLst>
              <a:ext uri="{FF2B5EF4-FFF2-40B4-BE49-F238E27FC236}">
                <a16:creationId xmlns:a16="http://schemas.microsoft.com/office/drawing/2014/main" id="{9EC62E29-A279-42E8-87F4-5C490E07C00D}"/>
              </a:ext>
            </a:extLst>
          </p:cNvPr>
          <p:cNvSpPr>
            <a:spLocks noChangeArrowheads="1"/>
          </p:cNvSpPr>
          <p:nvPr/>
        </p:nvSpPr>
        <p:spPr bwMode="auto">
          <a:xfrm>
            <a:off x="804863" y="4184650"/>
            <a:ext cx="19970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等温压缩系数</a:t>
            </a:r>
            <a:r>
              <a:rPr lang="zh-CN" altLang="en-US" sz="2000" b="0">
                <a:solidFill>
                  <a:srgbClr val="9900CC"/>
                </a:solidFill>
                <a:latin typeface="楷体" panose="02010609060101010101" pitchFamily="49" charset="-122"/>
                <a:ea typeface="楷体" panose="02010609060101010101" pitchFamily="49" charset="-122"/>
              </a:rPr>
              <a:t> </a:t>
            </a:r>
          </a:p>
        </p:txBody>
      </p:sp>
      <p:grpSp>
        <p:nvGrpSpPr>
          <p:cNvPr id="27657" name="Group 13">
            <a:extLst>
              <a:ext uri="{FF2B5EF4-FFF2-40B4-BE49-F238E27FC236}">
                <a16:creationId xmlns:a16="http://schemas.microsoft.com/office/drawing/2014/main" id="{91F6D216-9A86-4A89-B539-26D1844D98EA}"/>
              </a:ext>
            </a:extLst>
          </p:cNvPr>
          <p:cNvGrpSpPr>
            <a:grpSpLocks/>
          </p:cNvGrpSpPr>
          <p:nvPr/>
        </p:nvGrpSpPr>
        <p:grpSpPr bwMode="auto">
          <a:xfrm>
            <a:off x="3563938" y="4002088"/>
            <a:ext cx="2016125" cy="903287"/>
            <a:chOff x="0" y="0"/>
            <a:chExt cx="1270" cy="569"/>
          </a:xfrm>
        </p:grpSpPr>
        <p:sp>
          <p:nvSpPr>
            <p:cNvPr id="27664" name="Rectangle 16">
              <a:extLst>
                <a:ext uri="{FF2B5EF4-FFF2-40B4-BE49-F238E27FC236}">
                  <a16:creationId xmlns:a16="http://schemas.microsoft.com/office/drawing/2014/main" id="{B3F99480-F774-4CE0-9F7E-F6928651E59E}"/>
                </a:ext>
              </a:extLst>
            </p:cNvPr>
            <p:cNvSpPr>
              <a:spLocks noChangeArrowheads="1"/>
            </p:cNvSpPr>
            <p:nvPr/>
          </p:nvSpPr>
          <p:spPr bwMode="auto">
            <a:xfrm>
              <a:off x="0" y="0"/>
              <a:ext cx="1270" cy="56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7665" name="Object 15">
              <a:extLst>
                <a:ext uri="{FF2B5EF4-FFF2-40B4-BE49-F238E27FC236}">
                  <a16:creationId xmlns:a16="http://schemas.microsoft.com/office/drawing/2014/main" id="{3DFD964D-A767-4519-BA2F-5C7527A00751}"/>
                </a:ext>
              </a:extLst>
            </p:cNvPr>
            <p:cNvGraphicFramePr>
              <a:graphicFrameLocks noChangeAspect="1"/>
            </p:cNvGraphicFramePr>
            <p:nvPr/>
          </p:nvGraphicFramePr>
          <p:xfrm>
            <a:off x="45" y="32"/>
            <a:ext cx="1179" cy="537"/>
          </p:xfrm>
          <a:graphic>
            <a:graphicData uri="http://schemas.openxmlformats.org/presentationml/2006/ole">
              <mc:AlternateContent xmlns:mc="http://schemas.openxmlformats.org/markup-compatibility/2006">
                <mc:Choice xmlns:v="urn:schemas-microsoft-com:vml" Requires="v">
                  <p:oleObj spid="_x0000_s27672" r:id="rId7" imgW="1029594" imgH="470308" progId="Equation.DSMT4">
                    <p:embed/>
                  </p:oleObj>
                </mc:Choice>
                <mc:Fallback>
                  <p:oleObj r:id="rId7" imgW="1029594" imgH="470308"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 y="32"/>
                          <a:ext cx="1179"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58" name="Group 16">
            <a:extLst>
              <a:ext uri="{FF2B5EF4-FFF2-40B4-BE49-F238E27FC236}">
                <a16:creationId xmlns:a16="http://schemas.microsoft.com/office/drawing/2014/main" id="{B1B21B95-A5C9-4C92-8E1B-0F5D628CCDF7}"/>
              </a:ext>
            </a:extLst>
          </p:cNvPr>
          <p:cNvGrpSpPr>
            <a:grpSpLocks/>
          </p:cNvGrpSpPr>
          <p:nvPr/>
        </p:nvGrpSpPr>
        <p:grpSpPr bwMode="auto">
          <a:xfrm>
            <a:off x="1584325" y="5256213"/>
            <a:ext cx="6264275" cy="1008062"/>
            <a:chOff x="0" y="0"/>
            <a:chExt cx="3946" cy="635"/>
          </a:xfrm>
        </p:grpSpPr>
        <p:sp>
          <p:nvSpPr>
            <p:cNvPr id="27659" name="Rectangle 22">
              <a:extLst>
                <a:ext uri="{FF2B5EF4-FFF2-40B4-BE49-F238E27FC236}">
                  <a16:creationId xmlns:a16="http://schemas.microsoft.com/office/drawing/2014/main" id="{3A80A612-4D8A-4F0A-A3B8-0F62637C7332}"/>
                </a:ext>
              </a:extLst>
            </p:cNvPr>
            <p:cNvSpPr>
              <a:spLocks noChangeArrowheads="1"/>
            </p:cNvSpPr>
            <p:nvPr/>
          </p:nvSpPr>
          <p:spPr bwMode="auto">
            <a:xfrm>
              <a:off x="0" y="0"/>
              <a:ext cx="3946" cy="635"/>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nvGrpSpPr>
            <p:cNvPr id="27660" name="Group 18">
              <a:extLst>
                <a:ext uri="{FF2B5EF4-FFF2-40B4-BE49-F238E27FC236}">
                  <a16:creationId xmlns:a16="http://schemas.microsoft.com/office/drawing/2014/main" id="{58375017-91C8-40E2-A439-4B6B689F7A1E}"/>
                </a:ext>
              </a:extLst>
            </p:cNvPr>
            <p:cNvGrpSpPr>
              <a:grpSpLocks/>
            </p:cNvGrpSpPr>
            <p:nvPr/>
          </p:nvGrpSpPr>
          <p:grpSpPr bwMode="auto">
            <a:xfrm>
              <a:off x="249" y="74"/>
              <a:ext cx="3506" cy="505"/>
              <a:chOff x="0" y="0"/>
              <a:chExt cx="3506" cy="505"/>
            </a:xfrm>
          </p:grpSpPr>
          <p:graphicFrame>
            <p:nvGraphicFramePr>
              <p:cNvPr id="27661" name="Object 19">
                <a:extLst>
                  <a:ext uri="{FF2B5EF4-FFF2-40B4-BE49-F238E27FC236}">
                    <a16:creationId xmlns:a16="http://schemas.microsoft.com/office/drawing/2014/main" id="{9028842C-D5A7-49FC-BBB5-502896594C97}"/>
                  </a:ext>
                </a:extLst>
              </p:cNvPr>
              <p:cNvGraphicFramePr>
                <a:graphicFrameLocks noChangeAspect="1"/>
              </p:cNvGraphicFramePr>
              <p:nvPr/>
            </p:nvGraphicFramePr>
            <p:xfrm>
              <a:off x="0" y="0"/>
              <a:ext cx="1815" cy="505"/>
            </p:xfrm>
            <a:graphic>
              <a:graphicData uri="http://schemas.openxmlformats.org/presentationml/2006/ole">
                <mc:AlternateContent xmlns:mc="http://schemas.openxmlformats.org/markup-compatibility/2006">
                  <mc:Choice xmlns:v="urn:schemas-microsoft-com:vml" Requires="v">
                    <p:oleObj spid="_x0000_s27673" r:id="rId9" imgW="1689833" imgH="470104" progId="Equation.DSMT4">
                      <p:embed/>
                    </p:oleObj>
                  </mc:Choice>
                  <mc:Fallback>
                    <p:oleObj r:id="rId9" imgW="1689833" imgH="470104"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815"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2" name="AutoShape 19">
                <a:extLst>
                  <a:ext uri="{FF2B5EF4-FFF2-40B4-BE49-F238E27FC236}">
                    <a16:creationId xmlns:a16="http://schemas.microsoft.com/office/drawing/2014/main" id="{889A7C6C-AB6D-41E7-9B64-3B2E508C7F09}"/>
                  </a:ext>
                </a:extLst>
              </p:cNvPr>
              <p:cNvSpPr>
                <a:spLocks noChangeArrowheads="1"/>
              </p:cNvSpPr>
              <p:nvPr/>
            </p:nvSpPr>
            <p:spPr bwMode="auto">
              <a:xfrm>
                <a:off x="1973" y="181"/>
                <a:ext cx="454" cy="91"/>
              </a:xfrm>
              <a:prstGeom prst="rightArrow">
                <a:avLst>
                  <a:gd name="adj1" fmla="val 50000"/>
                  <a:gd name="adj2" fmla="val 124725"/>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7663" name="Object 21">
                <a:extLst>
                  <a:ext uri="{FF2B5EF4-FFF2-40B4-BE49-F238E27FC236}">
                    <a16:creationId xmlns:a16="http://schemas.microsoft.com/office/drawing/2014/main" id="{5C1F5368-7FBE-4494-B9C7-5017A40D41B0}"/>
                  </a:ext>
                </a:extLst>
              </p:cNvPr>
              <p:cNvGraphicFramePr>
                <a:graphicFrameLocks noChangeAspect="1"/>
              </p:cNvGraphicFramePr>
              <p:nvPr/>
            </p:nvGraphicFramePr>
            <p:xfrm>
              <a:off x="2639" y="45"/>
              <a:ext cx="867" cy="306"/>
            </p:xfrm>
            <a:graphic>
              <a:graphicData uri="http://schemas.openxmlformats.org/presentationml/2006/ole">
                <mc:AlternateContent xmlns:mc="http://schemas.openxmlformats.org/markup-compatibility/2006">
                  <mc:Choice xmlns:v="urn:schemas-microsoft-com:vml" Requires="v">
                    <p:oleObj spid="_x0000_s27674" name="Equation" r:id="rId11" imgW="647700" imgH="228600" progId="Equation.DSMT4">
                      <p:embed/>
                    </p:oleObj>
                  </mc:Choice>
                  <mc:Fallback>
                    <p:oleObj name="Equation" r:id="rId11" imgW="647700" imgH="2286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9" y="45"/>
                            <a:ext cx="867"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7F45048-5B4B-43AD-BB25-45B7F2C3F0AA}"/>
              </a:ext>
            </a:extLst>
          </p:cNvPr>
          <p:cNvSpPr>
            <a:spLocks noChangeArrowheads="1"/>
          </p:cNvSpPr>
          <p:nvPr>
            <p:ph type="title" idx="4294967295"/>
          </p:nvPr>
        </p:nvSpPr>
        <p:spPr>
          <a:xfrm>
            <a:off x="457200" y="881063"/>
            <a:ext cx="8229600" cy="1143000"/>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几种常用的物态方程</a:t>
            </a:r>
          </a:p>
        </p:txBody>
      </p:sp>
      <p:sp>
        <p:nvSpPr>
          <p:cNvPr id="28675" name="Rectangle 3">
            <a:extLst>
              <a:ext uri="{FF2B5EF4-FFF2-40B4-BE49-F238E27FC236}">
                <a16:creationId xmlns:a16="http://schemas.microsoft.com/office/drawing/2014/main" id="{8AAAAC20-6805-4A56-8291-F7FE0BCCB844}"/>
              </a:ext>
            </a:extLst>
          </p:cNvPr>
          <p:cNvSpPr>
            <a:spLocks noChangeArrowheads="1"/>
          </p:cNvSpPr>
          <p:nvPr/>
        </p:nvSpPr>
        <p:spPr bwMode="auto">
          <a:xfrm>
            <a:off x="2124075" y="188913"/>
            <a:ext cx="4897438"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28676" name="Rectangle 4">
            <a:extLst>
              <a:ext uri="{FF2B5EF4-FFF2-40B4-BE49-F238E27FC236}">
                <a16:creationId xmlns:a16="http://schemas.microsoft.com/office/drawing/2014/main" id="{410E3C58-4760-474A-AF18-6FA7B9F7879A}"/>
              </a:ext>
            </a:extLst>
          </p:cNvPr>
          <p:cNvSpPr>
            <a:spLocks noChangeArrowheads="1"/>
          </p:cNvSpPr>
          <p:nvPr/>
        </p:nvSpPr>
        <p:spPr bwMode="auto">
          <a:xfrm>
            <a:off x="327025" y="2451100"/>
            <a:ext cx="3416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a:t>
            </a:r>
            <a:r>
              <a:rPr lang="en-US" altLang="zh-CN" sz="2200">
                <a:solidFill>
                  <a:srgbClr val="9900CC"/>
                </a:solidFill>
                <a:latin typeface="楷体" panose="02010609060101010101" pitchFamily="49" charset="-122"/>
                <a:ea typeface="楷体" panose="02010609060101010101" pitchFamily="49" charset="-122"/>
              </a:rPr>
              <a:t>1</a:t>
            </a:r>
            <a:r>
              <a:rPr lang="zh-CN" altLang="en-US" sz="2200">
                <a:solidFill>
                  <a:srgbClr val="9900CC"/>
                </a:solidFill>
                <a:latin typeface="楷体" panose="02010609060101010101" pitchFamily="49" charset="-122"/>
                <a:ea typeface="楷体" panose="02010609060101010101" pitchFamily="49" charset="-122"/>
              </a:rPr>
              <a:t>）理想气体的物态方程</a:t>
            </a:r>
            <a:endParaRPr lang="zh-CN" altLang="en-US" sz="2000" b="0">
              <a:solidFill>
                <a:srgbClr val="9900CC"/>
              </a:solidFill>
              <a:latin typeface="楷体" panose="02010609060101010101" pitchFamily="49" charset="-122"/>
              <a:ea typeface="楷体" panose="02010609060101010101" pitchFamily="49" charset="-122"/>
            </a:endParaRPr>
          </a:p>
        </p:txBody>
      </p:sp>
      <p:grpSp>
        <p:nvGrpSpPr>
          <p:cNvPr id="28677" name="组合 1">
            <a:extLst>
              <a:ext uri="{FF2B5EF4-FFF2-40B4-BE49-F238E27FC236}">
                <a16:creationId xmlns:a16="http://schemas.microsoft.com/office/drawing/2014/main" id="{438CF823-B3CE-4EFF-B580-594B467C0E17}"/>
              </a:ext>
            </a:extLst>
          </p:cNvPr>
          <p:cNvGrpSpPr>
            <a:grpSpLocks/>
          </p:cNvGrpSpPr>
          <p:nvPr/>
        </p:nvGrpSpPr>
        <p:grpSpPr bwMode="auto">
          <a:xfrm>
            <a:off x="647700" y="3429000"/>
            <a:ext cx="7777163" cy="2016125"/>
            <a:chOff x="647700" y="3429000"/>
            <a:chExt cx="7777163" cy="2016126"/>
          </a:xfrm>
        </p:grpSpPr>
        <p:sp>
          <p:nvSpPr>
            <p:cNvPr id="28679" name="Rectangle 36">
              <a:extLst>
                <a:ext uri="{FF2B5EF4-FFF2-40B4-BE49-F238E27FC236}">
                  <a16:creationId xmlns:a16="http://schemas.microsoft.com/office/drawing/2014/main" id="{3CBB4E53-0009-4A8B-A271-1A0D66296B1C}"/>
                </a:ext>
              </a:extLst>
            </p:cNvPr>
            <p:cNvSpPr>
              <a:spLocks noChangeArrowheads="1"/>
            </p:cNvSpPr>
            <p:nvPr/>
          </p:nvSpPr>
          <p:spPr bwMode="auto">
            <a:xfrm>
              <a:off x="5119688" y="3590925"/>
              <a:ext cx="1116013"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0" name="Rectangle 35">
              <a:extLst>
                <a:ext uri="{FF2B5EF4-FFF2-40B4-BE49-F238E27FC236}">
                  <a16:creationId xmlns:a16="http://schemas.microsoft.com/office/drawing/2014/main" id="{63329205-C775-4052-A5D9-98CBCD9C90BB}"/>
                </a:ext>
              </a:extLst>
            </p:cNvPr>
            <p:cNvSpPr>
              <a:spLocks noChangeArrowheads="1"/>
            </p:cNvSpPr>
            <p:nvPr/>
          </p:nvSpPr>
          <p:spPr bwMode="auto">
            <a:xfrm>
              <a:off x="3492500" y="3933825"/>
              <a:ext cx="1331913" cy="431800"/>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8681" name="Object 8">
              <a:extLst>
                <a:ext uri="{FF2B5EF4-FFF2-40B4-BE49-F238E27FC236}">
                  <a16:creationId xmlns:a16="http://schemas.microsoft.com/office/drawing/2014/main" id="{B3AB4D06-1225-4F85-816D-9B98CF48DAAA}"/>
                </a:ext>
              </a:extLst>
            </p:cNvPr>
            <p:cNvGraphicFramePr>
              <a:graphicFrameLocks noChangeAspect="1"/>
            </p:cNvGraphicFramePr>
            <p:nvPr/>
          </p:nvGraphicFramePr>
          <p:xfrm>
            <a:off x="3492500" y="3960813"/>
            <a:ext cx="1366838" cy="404813"/>
          </p:xfrm>
          <a:graphic>
            <a:graphicData uri="http://schemas.openxmlformats.org/presentationml/2006/ole">
              <mc:AlternateContent xmlns:mc="http://schemas.openxmlformats.org/markup-compatibility/2006">
                <mc:Choice xmlns:v="urn:schemas-microsoft-com:vml" Requires="v">
                  <p:oleObj spid="_x0000_s28695" r:id="rId3" imgW="686098" imgH="203288" progId="Equation.DSMT4">
                    <p:embed/>
                  </p:oleObj>
                </mc:Choice>
                <mc:Fallback>
                  <p:oleObj r:id="rId3" imgW="686098" imgH="203288"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960813"/>
                          <a:ext cx="1366838"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AutoShape 26">
              <a:extLst>
                <a:ext uri="{FF2B5EF4-FFF2-40B4-BE49-F238E27FC236}">
                  <a16:creationId xmlns:a16="http://schemas.microsoft.com/office/drawing/2014/main" id="{A2748F9F-F384-40E1-8FE2-5639F741225F}"/>
                </a:ext>
              </a:extLst>
            </p:cNvPr>
            <p:cNvSpPr>
              <a:spLocks noChangeArrowheads="1"/>
            </p:cNvSpPr>
            <p:nvPr/>
          </p:nvSpPr>
          <p:spPr bwMode="auto">
            <a:xfrm>
              <a:off x="5041900" y="4078288"/>
              <a:ext cx="1619250" cy="179388"/>
            </a:xfrm>
            <a:prstGeom prst="rightArrow">
              <a:avLst>
                <a:gd name="adj1" fmla="val 50000"/>
                <a:gd name="adj2" fmla="val 2256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3" name="AutoShape 29">
              <a:extLst>
                <a:ext uri="{FF2B5EF4-FFF2-40B4-BE49-F238E27FC236}">
                  <a16:creationId xmlns:a16="http://schemas.microsoft.com/office/drawing/2014/main" id="{367E574D-86FC-455F-8D41-7EA6D9F5811D}"/>
                </a:ext>
              </a:extLst>
            </p:cNvPr>
            <p:cNvSpPr>
              <a:spLocks noChangeArrowheads="1"/>
            </p:cNvSpPr>
            <p:nvPr/>
          </p:nvSpPr>
          <p:spPr bwMode="auto">
            <a:xfrm>
              <a:off x="4084638" y="4545013"/>
              <a:ext cx="73025" cy="504825"/>
            </a:xfrm>
            <a:prstGeom prst="upArrow">
              <a:avLst>
                <a:gd name="adj1" fmla="val 50000"/>
                <a:gd name="adj2" fmla="val 172826"/>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4" name="AutoShape 30">
              <a:extLst>
                <a:ext uri="{FF2B5EF4-FFF2-40B4-BE49-F238E27FC236}">
                  <a16:creationId xmlns:a16="http://schemas.microsoft.com/office/drawing/2014/main" id="{AAC5F132-16E7-4C03-9341-610B269E8021}"/>
                </a:ext>
              </a:extLst>
            </p:cNvPr>
            <p:cNvSpPr>
              <a:spLocks noChangeArrowheads="1"/>
            </p:cNvSpPr>
            <p:nvPr/>
          </p:nvSpPr>
          <p:spPr bwMode="auto">
            <a:xfrm>
              <a:off x="7559675" y="4545013"/>
              <a:ext cx="73025" cy="504825"/>
            </a:xfrm>
            <a:prstGeom prst="upArrow">
              <a:avLst>
                <a:gd name="adj1" fmla="val 50000"/>
                <a:gd name="adj2" fmla="val 172826"/>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5" name="Text Box 31">
              <a:extLst>
                <a:ext uri="{FF2B5EF4-FFF2-40B4-BE49-F238E27FC236}">
                  <a16:creationId xmlns:a16="http://schemas.microsoft.com/office/drawing/2014/main" id="{A9B38E7A-6023-48F3-8B0F-79721F47A3AF}"/>
                </a:ext>
              </a:extLst>
            </p:cNvPr>
            <p:cNvSpPr txBox="1">
              <a:spLocks noChangeArrowheads="1"/>
            </p:cNvSpPr>
            <p:nvPr/>
          </p:nvSpPr>
          <p:spPr bwMode="auto">
            <a:xfrm>
              <a:off x="5119688" y="3609975"/>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0"/>
                <a:t>焦耳定律</a:t>
              </a:r>
            </a:p>
          </p:txBody>
        </p:sp>
        <p:sp>
          <p:nvSpPr>
            <p:cNvPr id="28686" name="Rectangle 32">
              <a:extLst>
                <a:ext uri="{FF2B5EF4-FFF2-40B4-BE49-F238E27FC236}">
                  <a16:creationId xmlns:a16="http://schemas.microsoft.com/office/drawing/2014/main" id="{57A4F80F-5289-45CF-9D0A-388E3EC256A1}"/>
                </a:ext>
              </a:extLst>
            </p:cNvPr>
            <p:cNvSpPr>
              <a:spLocks noChangeArrowheads="1"/>
            </p:cNvSpPr>
            <p:nvPr/>
          </p:nvSpPr>
          <p:spPr bwMode="auto">
            <a:xfrm>
              <a:off x="647700" y="3429000"/>
              <a:ext cx="2087563" cy="14763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7" name="Text Box 23">
              <a:extLst>
                <a:ext uri="{FF2B5EF4-FFF2-40B4-BE49-F238E27FC236}">
                  <a16:creationId xmlns:a16="http://schemas.microsoft.com/office/drawing/2014/main" id="{F173BF27-A931-4B8A-B2CE-F285FF3824B8}"/>
                </a:ext>
              </a:extLst>
            </p:cNvPr>
            <p:cNvSpPr txBox="1">
              <a:spLocks noChangeArrowheads="1"/>
            </p:cNvSpPr>
            <p:nvPr/>
          </p:nvSpPr>
          <p:spPr bwMode="auto">
            <a:xfrm>
              <a:off x="755650" y="3536950"/>
              <a:ext cx="201612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0"/>
                <a:t>玻意耳定律</a:t>
              </a:r>
            </a:p>
            <a:p>
              <a:pPr eaLnBrk="1" hangingPunct="1">
                <a:spcBef>
                  <a:spcPct val="50000"/>
                </a:spcBef>
                <a:buFontTx/>
                <a:buNone/>
              </a:pPr>
              <a:r>
                <a:rPr lang="zh-CN" altLang="en-US" sz="1800" b="0"/>
                <a:t>阿伏伽德罗定律</a:t>
              </a:r>
            </a:p>
            <a:p>
              <a:pPr eaLnBrk="1" hangingPunct="1">
                <a:spcBef>
                  <a:spcPct val="50000"/>
                </a:spcBef>
                <a:buFontTx/>
                <a:buNone/>
              </a:pPr>
              <a:r>
                <a:rPr lang="zh-CN" altLang="en-US" sz="1800" b="0"/>
                <a:t>理想气体温标</a:t>
              </a:r>
            </a:p>
          </p:txBody>
        </p:sp>
        <p:sp>
          <p:nvSpPr>
            <p:cNvPr id="28688" name="AutoShape 25">
              <a:extLst>
                <a:ext uri="{FF2B5EF4-FFF2-40B4-BE49-F238E27FC236}">
                  <a16:creationId xmlns:a16="http://schemas.microsoft.com/office/drawing/2014/main" id="{6E1D9035-0E0E-4E67-96AB-DE8F1F5583C4}"/>
                </a:ext>
              </a:extLst>
            </p:cNvPr>
            <p:cNvSpPr>
              <a:spLocks/>
            </p:cNvSpPr>
            <p:nvPr/>
          </p:nvSpPr>
          <p:spPr bwMode="auto">
            <a:xfrm>
              <a:off x="2411413" y="3590925"/>
              <a:ext cx="180975" cy="1189038"/>
            </a:xfrm>
            <a:prstGeom prst="rightBrace">
              <a:avLst>
                <a:gd name="adj1" fmla="val 547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8689" name="AutoShape 33">
              <a:extLst>
                <a:ext uri="{FF2B5EF4-FFF2-40B4-BE49-F238E27FC236}">
                  <a16:creationId xmlns:a16="http://schemas.microsoft.com/office/drawing/2014/main" id="{46B81061-B583-4103-B4C5-037F7E0FA767}"/>
                </a:ext>
              </a:extLst>
            </p:cNvPr>
            <p:cNvSpPr>
              <a:spLocks noChangeArrowheads="1"/>
            </p:cNvSpPr>
            <p:nvPr/>
          </p:nvSpPr>
          <p:spPr bwMode="auto">
            <a:xfrm>
              <a:off x="2771775" y="4078288"/>
              <a:ext cx="649288" cy="180975"/>
            </a:xfrm>
            <a:prstGeom prst="rightArrow">
              <a:avLst>
                <a:gd name="adj1" fmla="val 50000"/>
                <a:gd name="adj2" fmla="val 8969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nvGrpSpPr>
            <p:cNvPr id="28690" name="Group 17">
              <a:extLst>
                <a:ext uri="{FF2B5EF4-FFF2-40B4-BE49-F238E27FC236}">
                  <a16:creationId xmlns:a16="http://schemas.microsoft.com/office/drawing/2014/main" id="{2959593F-AED3-439D-A592-BE3906922783}"/>
                </a:ext>
              </a:extLst>
            </p:cNvPr>
            <p:cNvGrpSpPr>
              <a:grpSpLocks/>
            </p:cNvGrpSpPr>
            <p:nvPr/>
          </p:nvGrpSpPr>
          <p:grpSpPr bwMode="auto">
            <a:xfrm>
              <a:off x="6732588" y="3825875"/>
              <a:ext cx="1692275" cy="647700"/>
              <a:chOff x="0" y="0"/>
              <a:chExt cx="1066" cy="408"/>
            </a:xfrm>
          </p:grpSpPr>
          <p:sp>
            <p:nvSpPr>
              <p:cNvPr id="28693" name="Oval 45">
                <a:extLst>
                  <a:ext uri="{FF2B5EF4-FFF2-40B4-BE49-F238E27FC236}">
                    <a16:creationId xmlns:a16="http://schemas.microsoft.com/office/drawing/2014/main" id="{E6988ECA-571D-4A40-8FF5-A2A0ABBE4E13}"/>
                  </a:ext>
                </a:extLst>
              </p:cNvPr>
              <p:cNvSpPr>
                <a:spLocks noChangeArrowheads="1"/>
              </p:cNvSpPr>
              <p:nvPr/>
            </p:nvSpPr>
            <p:spPr bwMode="auto">
              <a:xfrm>
                <a:off x="0" y="0"/>
                <a:ext cx="1066" cy="408"/>
              </a:xfrm>
              <a:prstGeom prst="ellipse">
                <a:avLst/>
              </a:prstGeom>
              <a:solidFill>
                <a:srgbClr val="CC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8694" name="Object 19">
                <a:extLst>
                  <a:ext uri="{FF2B5EF4-FFF2-40B4-BE49-F238E27FC236}">
                    <a16:creationId xmlns:a16="http://schemas.microsoft.com/office/drawing/2014/main" id="{3D0C10A3-7A0C-46E6-AC53-6096DF9993A8}"/>
                  </a:ext>
                </a:extLst>
              </p:cNvPr>
              <p:cNvGraphicFramePr>
                <a:graphicFrameLocks noChangeAspect="1"/>
              </p:cNvGraphicFramePr>
              <p:nvPr/>
            </p:nvGraphicFramePr>
            <p:xfrm>
              <a:off x="113" y="68"/>
              <a:ext cx="861" cy="295"/>
            </p:xfrm>
            <a:graphic>
              <a:graphicData uri="http://schemas.openxmlformats.org/presentationml/2006/ole">
                <mc:AlternateContent xmlns:mc="http://schemas.openxmlformats.org/markup-compatibility/2006">
                  <mc:Choice xmlns:v="urn:schemas-microsoft-com:vml" Requires="v">
                    <p:oleObj spid="_x0000_s28696" r:id="rId5" imgW="686098" imgH="203288" progId="Equation.DSMT4">
                      <p:embed/>
                    </p:oleObj>
                  </mc:Choice>
                  <mc:Fallback>
                    <p:oleObj r:id="rId5" imgW="686098" imgH="203288"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68"/>
                            <a:ext cx="86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91" name="Text Box 44">
              <a:extLst>
                <a:ext uri="{FF2B5EF4-FFF2-40B4-BE49-F238E27FC236}">
                  <a16:creationId xmlns:a16="http://schemas.microsoft.com/office/drawing/2014/main" id="{8ACED8F6-961A-4CF6-BFAB-26FAF72885E5}"/>
                </a:ext>
              </a:extLst>
            </p:cNvPr>
            <p:cNvSpPr txBox="1">
              <a:spLocks noChangeArrowheads="1"/>
            </p:cNvSpPr>
            <p:nvPr/>
          </p:nvSpPr>
          <p:spPr bwMode="auto">
            <a:xfrm>
              <a:off x="3348038" y="5078413"/>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0">
                  <a:solidFill>
                    <a:srgbClr val="FF3300"/>
                  </a:solidFill>
                </a:rPr>
                <a:t>理想气体温标</a:t>
              </a:r>
            </a:p>
          </p:txBody>
        </p:sp>
        <p:sp>
          <p:nvSpPr>
            <p:cNvPr id="28692" name="Text Box 48">
              <a:extLst>
                <a:ext uri="{FF2B5EF4-FFF2-40B4-BE49-F238E27FC236}">
                  <a16:creationId xmlns:a16="http://schemas.microsoft.com/office/drawing/2014/main" id="{97FE8BD0-61C8-4425-AA37-8DC10A789CCD}"/>
                </a:ext>
              </a:extLst>
            </p:cNvPr>
            <p:cNvSpPr txBox="1">
              <a:spLocks noChangeArrowheads="1"/>
            </p:cNvSpPr>
            <p:nvPr/>
          </p:nvSpPr>
          <p:spPr bwMode="auto">
            <a:xfrm>
              <a:off x="6921500" y="5049838"/>
              <a:ext cx="133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0">
                  <a:solidFill>
                    <a:srgbClr val="FF3300"/>
                  </a:solidFill>
                </a:rPr>
                <a:t>热力学温标</a:t>
              </a:r>
            </a:p>
          </p:txBody>
        </p:sp>
      </p:grpSp>
      <p:sp>
        <p:nvSpPr>
          <p:cNvPr id="28678" name="Rectangle 53">
            <a:extLst>
              <a:ext uri="{FF2B5EF4-FFF2-40B4-BE49-F238E27FC236}">
                <a16:creationId xmlns:a16="http://schemas.microsoft.com/office/drawing/2014/main" id="{3A7396AA-518F-4D89-BFB1-4D2793D5E9C3}"/>
              </a:ext>
            </a:extLst>
          </p:cNvPr>
          <p:cNvSpPr>
            <a:spLocks noChangeArrowheads="1"/>
          </p:cNvSpPr>
          <p:nvPr/>
        </p:nvSpPr>
        <p:spPr bwMode="auto">
          <a:xfrm>
            <a:off x="250825" y="1952625"/>
            <a:ext cx="299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（一）气体的物态方程</a:t>
            </a:r>
            <a:endParaRPr lang="zh-CN" altLang="en-US" sz="2000" b="0">
              <a:solidFill>
                <a:srgbClr val="9900CC"/>
              </a:solidFill>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1">
            <a:extLst>
              <a:ext uri="{FF2B5EF4-FFF2-40B4-BE49-F238E27FC236}">
                <a16:creationId xmlns:a16="http://schemas.microsoft.com/office/drawing/2014/main" id="{1139BB6E-C53B-4EE5-86DD-6CEAB7B3EC3E}"/>
              </a:ext>
            </a:extLst>
          </p:cNvPr>
          <p:cNvSpPr>
            <a:spLocks noChangeArrowheads="1"/>
          </p:cNvSpPr>
          <p:nvPr/>
        </p:nvSpPr>
        <p:spPr bwMode="auto">
          <a:xfrm>
            <a:off x="7272338" y="5661025"/>
            <a:ext cx="1403350" cy="539750"/>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699" name="Rectangle 2">
            <a:extLst>
              <a:ext uri="{FF2B5EF4-FFF2-40B4-BE49-F238E27FC236}">
                <a16:creationId xmlns:a16="http://schemas.microsoft.com/office/drawing/2014/main" id="{8140805F-A01C-4B3D-87DA-F9A235276926}"/>
              </a:ext>
            </a:extLst>
          </p:cNvPr>
          <p:cNvSpPr>
            <a:spLocks noChangeArrowheads="1"/>
          </p:cNvSpPr>
          <p:nvPr>
            <p:ph type="title" idx="4294967295"/>
          </p:nvPr>
        </p:nvSpPr>
        <p:spPr>
          <a:xfrm>
            <a:off x="395288" y="655638"/>
            <a:ext cx="8229600" cy="1143000"/>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几种常用的物态方程（续）</a:t>
            </a:r>
          </a:p>
        </p:txBody>
      </p:sp>
      <p:sp>
        <p:nvSpPr>
          <p:cNvPr id="29700" name="Rectangle 3">
            <a:extLst>
              <a:ext uri="{FF2B5EF4-FFF2-40B4-BE49-F238E27FC236}">
                <a16:creationId xmlns:a16="http://schemas.microsoft.com/office/drawing/2014/main" id="{C499FDA1-4CD2-422C-AE60-A89E591CA47B}"/>
              </a:ext>
            </a:extLst>
          </p:cNvPr>
          <p:cNvSpPr>
            <a:spLocks noChangeArrowheads="1"/>
          </p:cNvSpPr>
          <p:nvPr/>
        </p:nvSpPr>
        <p:spPr bwMode="auto">
          <a:xfrm>
            <a:off x="2195513" y="115888"/>
            <a:ext cx="4897437"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29701" name="Rectangle 4">
            <a:extLst>
              <a:ext uri="{FF2B5EF4-FFF2-40B4-BE49-F238E27FC236}">
                <a16:creationId xmlns:a16="http://schemas.microsoft.com/office/drawing/2014/main" id="{146CF070-B133-4C8E-A365-337A6008BEFF}"/>
              </a:ext>
            </a:extLst>
          </p:cNvPr>
          <p:cNvSpPr>
            <a:spLocks noChangeArrowheads="1"/>
          </p:cNvSpPr>
          <p:nvPr/>
        </p:nvSpPr>
        <p:spPr bwMode="auto">
          <a:xfrm>
            <a:off x="358775" y="2097088"/>
            <a:ext cx="2713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理想气体的物态方程</a:t>
            </a:r>
            <a:endParaRPr lang="zh-CN" altLang="en-US" sz="2000" b="0">
              <a:solidFill>
                <a:srgbClr val="9900CC"/>
              </a:solidFill>
              <a:ea typeface="楷体" panose="02010609060101010101" pitchFamily="49" charset="-122"/>
            </a:endParaRPr>
          </a:p>
        </p:txBody>
      </p:sp>
      <p:grpSp>
        <p:nvGrpSpPr>
          <p:cNvPr id="29702" name="Group 6">
            <a:extLst>
              <a:ext uri="{FF2B5EF4-FFF2-40B4-BE49-F238E27FC236}">
                <a16:creationId xmlns:a16="http://schemas.microsoft.com/office/drawing/2014/main" id="{A3239314-ECE3-4A46-AF70-8D8449EA7504}"/>
              </a:ext>
            </a:extLst>
          </p:cNvPr>
          <p:cNvGrpSpPr>
            <a:grpSpLocks/>
          </p:cNvGrpSpPr>
          <p:nvPr/>
        </p:nvGrpSpPr>
        <p:grpSpPr bwMode="auto">
          <a:xfrm>
            <a:off x="358775" y="3463925"/>
            <a:ext cx="3851275" cy="2700338"/>
            <a:chOff x="0" y="0"/>
            <a:chExt cx="2426" cy="1701"/>
          </a:xfrm>
        </p:grpSpPr>
        <p:grpSp>
          <p:nvGrpSpPr>
            <p:cNvPr id="29730" name="Group 7">
              <a:extLst>
                <a:ext uri="{FF2B5EF4-FFF2-40B4-BE49-F238E27FC236}">
                  <a16:creationId xmlns:a16="http://schemas.microsoft.com/office/drawing/2014/main" id="{D233F85D-DE0B-4B02-851C-A3C1C982C65E}"/>
                </a:ext>
              </a:extLst>
            </p:cNvPr>
            <p:cNvGrpSpPr>
              <a:grpSpLocks/>
            </p:cNvGrpSpPr>
            <p:nvPr/>
          </p:nvGrpSpPr>
          <p:grpSpPr bwMode="auto">
            <a:xfrm>
              <a:off x="0" y="0"/>
              <a:ext cx="2268" cy="1701"/>
              <a:chOff x="0" y="0"/>
              <a:chExt cx="2268" cy="1701"/>
            </a:xfrm>
          </p:grpSpPr>
          <p:graphicFrame>
            <p:nvGraphicFramePr>
              <p:cNvPr id="29732" name="Object 8">
                <a:extLst>
                  <a:ext uri="{FF2B5EF4-FFF2-40B4-BE49-F238E27FC236}">
                    <a16:creationId xmlns:a16="http://schemas.microsoft.com/office/drawing/2014/main" id="{A4FA3D72-F2F4-4863-A9CC-177FD33B2A77}"/>
                  </a:ext>
                </a:extLst>
              </p:cNvPr>
              <p:cNvGraphicFramePr>
                <a:graphicFrameLocks noChangeAspect="1"/>
              </p:cNvGraphicFramePr>
              <p:nvPr/>
            </p:nvGraphicFramePr>
            <p:xfrm>
              <a:off x="0" y="0"/>
              <a:ext cx="522" cy="188"/>
            </p:xfrm>
            <a:graphic>
              <a:graphicData uri="http://schemas.openxmlformats.org/presentationml/2006/ole">
                <mc:AlternateContent xmlns:mc="http://schemas.openxmlformats.org/markup-compatibility/2006">
                  <mc:Choice xmlns:v="urn:schemas-microsoft-com:vml" Requires="v">
                    <p:oleObj spid="_x0000_s29742" r:id="rId3" imgW="635552" imgH="228799" progId="Equation.DSMT4">
                      <p:embed/>
                    </p:oleObj>
                  </mc:Choice>
                  <mc:Fallback>
                    <p:oleObj r:id="rId3" imgW="635552" imgH="22879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22"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3" name="Object 9">
                <a:extLst>
                  <a:ext uri="{FF2B5EF4-FFF2-40B4-BE49-F238E27FC236}">
                    <a16:creationId xmlns:a16="http://schemas.microsoft.com/office/drawing/2014/main" id="{7B09420F-25E6-497C-AFCE-8696B5AB373D}"/>
                  </a:ext>
                </a:extLst>
              </p:cNvPr>
              <p:cNvGraphicFramePr>
                <a:graphicFrameLocks noChangeAspect="1"/>
              </p:cNvGraphicFramePr>
              <p:nvPr/>
            </p:nvGraphicFramePr>
            <p:xfrm>
              <a:off x="850" y="0"/>
              <a:ext cx="533" cy="188"/>
            </p:xfrm>
            <a:graphic>
              <a:graphicData uri="http://schemas.openxmlformats.org/presentationml/2006/ole">
                <mc:AlternateContent xmlns:mc="http://schemas.openxmlformats.org/markup-compatibility/2006">
                  <mc:Choice xmlns:v="urn:schemas-microsoft-com:vml" Requires="v">
                    <p:oleObj spid="_x0000_s29743" r:id="rId5" imgW="648544" imgH="228898" progId="Equation.DSMT4">
                      <p:embed/>
                    </p:oleObj>
                  </mc:Choice>
                  <mc:Fallback>
                    <p:oleObj r:id="rId5" imgW="648544" imgH="228898"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 y="0"/>
                            <a:ext cx="53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34" name="Group 10">
                <a:extLst>
                  <a:ext uri="{FF2B5EF4-FFF2-40B4-BE49-F238E27FC236}">
                    <a16:creationId xmlns:a16="http://schemas.microsoft.com/office/drawing/2014/main" id="{F14D4232-5735-4577-B5E7-82C270A7E944}"/>
                  </a:ext>
                </a:extLst>
              </p:cNvPr>
              <p:cNvGrpSpPr>
                <a:grpSpLocks/>
              </p:cNvGrpSpPr>
              <p:nvPr/>
            </p:nvGrpSpPr>
            <p:grpSpPr bwMode="auto">
              <a:xfrm>
                <a:off x="23" y="68"/>
                <a:ext cx="2245" cy="1633"/>
                <a:chOff x="0" y="0"/>
                <a:chExt cx="2245" cy="1633"/>
              </a:xfrm>
            </p:grpSpPr>
            <p:sp>
              <p:nvSpPr>
                <p:cNvPr id="29735" name="AutoShape 40">
                  <a:extLst>
                    <a:ext uri="{FF2B5EF4-FFF2-40B4-BE49-F238E27FC236}">
                      <a16:creationId xmlns:a16="http://schemas.microsoft.com/office/drawing/2014/main" id="{B94FA5C4-A25B-43A2-AB52-DE29D3909442}"/>
                    </a:ext>
                  </a:extLst>
                </p:cNvPr>
                <p:cNvSpPr>
                  <a:spLocks noChangeArrowheads="1"/>
                </p:cNvSpPr>
                <p:nvPr/>
              </p:nvSpPr>
              <p:spPr bwMode="auto">
                <a:xfrm>
                  <a:off x="544" y="0"/>
                  <a:ext cx="227" cy="68"/>
                </a:xfrm>
                <a:prstGeom prst="rightArrow">
                  <a:avLst>
                    <a:gd name="adj1" fmla="val 50000"/>
                    <a:gd name="adj2" fmla="val 83456"/>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9736" name="Object 12">
                  <a:extLst>
                    <a:ext uri="{FF2B5EF4-FFF2-40B4-BE49-F238E27FC236}">
                      <a16:creationId xmlns:a16="http://schemas.microsoft.com/office/drawing/2014/main" id="{21B0DB91-680F-40A9-9029-55618C430F53}"/>
                    </a:ext>
                  </a:extLst>
                </p:cNvPr>
                <p:cNvGraphicFramePr>
                  <a:graphicFrameLocks noChangeAspect="1"/>
                </p:cNvGraphicFramePr>
                <p:nvPr/>
              </p:nvGraphicFramePr>
              <p:xfrm>
                <a:off x="317" y="227"/>
                <a:ext cx="731" cy="498"/>
              </p:xfrm>
              <a:graphic>
                <a:graphicData uri="http://schemas.openxmlformats.org/presentationml/2006/ole">
                  <mc:AlternateContent xmlns:mc="http://schemas.openxmlformats.org/markup-compatibility/2006">
                    <mc:Choice xmlns:v="urn:schemas-microsoft-com:vml" Requires="v">
                      <p:oleObj spid="_x0000_s29744" r:id="rId7" imgW="635276" imgH="431987" progId="Equation.DSMT4">
                        <p:embed/>
                      </p:oleObj>
                    </mc:Choice>
                    <mc:Fallback>
                      <p:oleObj r:id="rId7" imgW="635276" imgH="431987"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 y="227"/>
                              <a:ext cx="731"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7" name="Text Box 42">
                  <a:extLst>
                    <a:ext uri="{FF2B5EF4-FFF2-40B4-BE49-F238E27FC236}">
                      <a16:creationId xmlns:a16="http://schemas.microsoft.com/office/drawing/2014/main" id="{3F824840-B306-42AA-9DA0-5BE1E66807A9}"/>
                    </a:ext>
                  </a:extLst>
                </p:cNvPr>
                <p:cNvSpPr txBox="1">
                  <a:spLocks noChangeArrowheads="1"/>
                </p:cNvSpPr>
                <p:nvPr/>
              </p:nvSpPr>
              <p:spPr bwMode="auto">
                <a:xfrm>
                  <a:off x="1179" y="340"/>
                  <a:ext cx="10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solidFill>
                        <a:srgbClr val="FF3300"/>
                      </a:solidFill>
                      <a:latin typeface="楷体" panose="02010609060101010101" pitchFamily="49" charset="-122"/>
                      <a:ea typeface="楷体" panose="02010609060101010101" pitchFamily="49" charset="-122"/>
                    </a:rPr>
                    <a:t>(</a:t>
                  </a:r>
                  <a:r>
                    <a:rPr lang="zh-CN" altLang="en-US" sz="1800">
                      <a:solidFill>
                        <a:srgbClr val="FF3300"/>
                      </a:solidFill>
                      <a:latin typeface="楷体" panose="02010609060101010101" pitchFamily="49" charset="-122"/>
                      <a:ea typeface="楷体" panose="02010609060101010101" pitchFamily="49" charset="-122"/>
                    </a:rPr>
                    <a:t>理想气体温标</a:t>
                  </a:r>
                  <a:r>
                    <a:rPr lang="en-US" altLang="zh-CN" sz="1800">
                      <a:solidFill>
                        <a:srgbClr val="FF3300"/>
                      </a:solidFill>
                      <a:latin typeface="楷体" panose="02010609060101010101" pitchFamily="49" charset="-122"/>
                      <a:ea typeface="楷体" panose="02010609060101010101" pitchFamily="49" charset="-122"/>
                    </a:rPr>
                    <a:t>)</a:t>
                  </a:r>
                </a:p>
              </p:txBody>
            </p:sp>
            <p:graphicFrame>
              <p:nvGraphicFramePr>
                <p:cNvPr id="29738" name="Object 14">
                  <a:extLst>
                    <a:ext uri="{FF2B5EF4-FFF2-40B4-BE49-F238E27FC236}">
                      <a16:creationId xmlns:a16="http://schemas.microsoft.com/office/drawing/2014/main" id="{763EDFBA-2AFC-47EA-ABEB-27FEB5D3E399}"/>
                    </a:ext>
                  </a:extLst>
                </p:cNvPr>
                <p:cNvGraphicFramePr>
                  <a:graphicFrameLocks noChangeAspect="1"/>
                </p:cNvGraphicFramePr>
                <p:nvPr/>
              </p:nvGraphicFramePr>
              <p:xfrm>
                <a:off x="0" y="930"/>
                <a:ext cx="533" cy="188"/>
              </p:xfrm>
              <a:graphic>
                <a:graphicData uri="http://schemas.openxmlformats.org/presentationml/2006/ole">
                  <mc:AlternateContent xmlns:mc="http://schemas.openxmlformats.org/markup-compatibility/2006">
                    <mc:Choice xmlns:v="urn:schemas-microsoft-com:vml" Requires="v">
                      <p:oleObj spid="_x0000_s29745" r:id="rId9" imgW="648544" imgH="228898" progId="Equation.DSMT4">
                        <p:embed/>
                      </p:oleObj>
                    </mc:Choice>
                    <mc:Fallback>
                      <p:oleObj r:id="rId9" imgW="648544" imgH="228898"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30"/>
                              <a:ext cx="53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9" name="Object 15">
                  <a:extLst>
                    <a:ext uri="{FF2B5EF4-FFF2-40B4-BE49-F238E27FC236}">
                      <a16:creationId xmlns:a16="http://schemas.microsoft.com/office/drawing/2014/main" id="{DFBB6F38-00BE-4591-A887-AFC137A32549}"/>
                    </a:ext>
                  </a:extLst>
                </p:cNvPr>
                <p:cNvGraphicFramePr>
                  <a:graphicFrameLocks noChangeAspect="1"/>
                </p:cNvGraphicFramePr>
                <p:nvPr/>
              </p:nvGraphicFramePr>
              <p:xfrm>
                <a:off x="839" y="923"/>
                <a:ext cx="564" cy="188"/>
              </p:xfrm>
              <a:graphic>
                <a:graphicData uri="http://schemas.openxmlformats.org/presentationml/2006/ole">
                  <mc:AlternateContent xmlns:mc="http://schemas.openxmlformats.org/markup-compatibility/2006">
                    <mc:Choice xmlns:v="urn:schemas-microsoft-com:vml" Requires="v">
                      <p:oleObj spid="_x0000_s29746" r:id="rId10" imgW="686694" imgH="228898" progId="Equation.DSMT4">
                        <p:embed/>
                      </p:oleObj>
                    </mc:Choice>
                    <mc:Fallback>
                      <p:oleObj r:id="rId10" imgW="686694" imgH="228898"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9" y="923"/>
                              <a:ext cx="56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40" name="AutoShape 45">
                  <a:extLst>
                    <a:ext uri="{FF2B5EF4-FFF2-40B4-BE49-F238E27FC236}">
                      <a16:creationId xmlns:a16="http://schemas.microsoft.com/office/drawing/2014/main" id="{0CA092BB-D5F2-405C-97A6-B25B7D7017B2}"/>
                    </a:ext>
                  </a:extLst>
                </p:cNvPr>
                <p:cNvSpPr>
                  <a:spLocks noChangeArrowheads="1"/>
                </p:cNvSpPr>
                <p:nvPr/>
              </p:nvSpPr>
              <p:spPr bwMode="auto">
                <a:xfrm>
                  <a:off x="566" y="975"/>
                  <a:ext cx="227" cy="68"/>
                </a:xfrm>
                <a:prstGeom prst="rightArrow">
                  <a:avLst>
                    <a:gd name="adj1" fmla="val 50000"/>
                    <a:gd name="adj2" fmla="val 83456"/>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9741" name="Object 17">
                  <a:extLst>
                    <a:ext uri="{FF2B5EF4-FFF2-40B4-BE49-F238E27FC236}">
                      <a16:creationId xmlns:a16="http://schemas.microsoft.com/office/drawing/2014/main" id="{9E0A3791-0770-439C-B108-A1911ED10C94}"/>
                    </a:ext>
                  </a:extLst>
                </p:cNvPr>
                <p:cNvGraphicFramePr>
                  <a:graphicFrameLocks noChangeAspect="1"/>
                </p:cNvGraphicFramePr>
                <p:nvPr/>
              </p:nvGraphicFramePr>
              <p:xfrm>
                <a:off x="317" y="1144"/>
                <a:ext cx="748" cy="489"/>
              </p:xfrm>
              <a:graphic>
                <a:graphicData uri="http://schemas.openxmlformats.org/presentationml/2006/ole">
                  <mc:AlternateContent xmlns:mc="http://schemas.openxmlformats.org/markup-compatibility/2006">
                    <mc:Choice xmlns:v="urn:schemas-microsoft-com:vml" Requires="v">
                      <p:oleObj spid="_x0000_s29747" r:id="rId12" imgW="660687" imgH="431987" progId="Equation.DSMT4">
                        <p:embed/>
                      </p:oleObj>
                    </mc:Choice>
                    <mc:Fallback>
                      <p:oleObj r:id="rId12" imgW="660687" imgH="431987"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 y="1144"/>
                              <a:ext cx="748"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9731" name="Text Box 49">
              <a:extLst>
                <a:ext uri="{FF2B5EF4-FFF2-40B4-BE49-F238E27FC236}">
                  <a16:creationId xmlns:a16="http://schemas.microsoft.com/office/drawing/2014/main" id="{3AD41B07-EA1E-47DD-8A6E-EAC41384D70D}"/>
                </a:ext>
              </a:extLst>
            </p:cNvPr>
            <p:cNvSpPr txBox="1">
              <a:spLocks noChangeArrowheads="1"/>
            </p:cNvSpPr>
            <p:nvPr/>
          </p:nvSpPr>
          <p:spPr bwMode="auto">
            <a:xfrm>
              <a:off x="1202" y="1339"/>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solidFill>
                    <a:srgbClr val="FF3300"/>
                  </a:solidFill>
                  <a:latin typeface="楷体" panose="02010609060101010101" pitchFamily="49" charset="-122"/>
                  <a:ea typeface="楷体" panose="02010609060101010101" pitchFamily="49" charset="-122"/>
                </a:rPr>
                <a:t>(</a:t>
              </a:r>
              <a:r>
                <a:rPr lang="zh-CN" altLang="en-US" sz="1800">
                  <a:solidFill>
                    <a:srgbClr val="FF3300"/>
                  </a:solidFill>
                  <a:latin typeface="楷体" panose="02010609060101010101" pitchFamily="49" charset="-122"/>
                  <a:ea typeface="楷体" panose="02010609060101010101" pitchFamily="49" charset="-122"/>
                </a:rPr>
                <a:t>玻意耳定律</a:t>
              </a:r>
              <a:r>
                <a:rPr lang="en-US" altLang="zh-CN" sz="1800">
                  <a:solidFill>
                    <a:srgbClr val="FF3300"/>
                  </a:solidFill>
                  <a:latin typeface="楷体" panose="02010609060101010101" pitchFamily="49" charset="-122"/>
                  <a:ea typeface="楷体" panose="02010609060101010101" pitchFamily="49" charset="-122"/>
                </a:rPr>
                <a:t>)</a:t>
              </a:r>
            </a:p>
          </p:txBody>
        </p:sp>
      </p:grpSp>
      <p:sp>
        <p:nvSpPr>
          <p:cNvPr id="29703" name="AutoShape 54">
            <a:extLst>
              <a:ext uri="{FF2B5EF4-FFF2-40B4-BE49-F238E27FC236}">
                <a16:creationId xmlns:a16="http://schemas.microsoft.com/office/drawing/2014/main" id="{910A4401-BAF4-4FAC-AA55-D8E8F962E13A}"/>
              </a:ext>
            </a:extLst>
          </p:cNvPr>
          <p:cNvSpPr>
            <a:spLocks noChangeArrowheads="1"/>
          </p:cNvSpPr>
          <p:nvPr/>
        </p:nvSpPr>
        <p:spPr bwMode="auto">
          <a:xfrm>
            <a:off x="4067175" y="4579938"/>
            <a:ext cx="504825" cy="252412"/>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9704" name="Object 20">
            <a:extLst>
              <a:ext uri="{FF2B5EF4-FFF2-40B4-BE49-F238E27FC236}">
                <a16:creationId xmlns:a16="http://schemas.microsoft.com/office/drawing/2014/main" id="{0B45D058-8EBF-4689-B78D-E66BFE368BEF}"/>
              </a:ext>
            </a:extLst>
          </p:cNvPr>
          <p:cNvGraphicFramePr>
            <a:graphicFrameLocks noChangeAspect="1"/>
          </p:cNvGraphicFramePr>
          <p:nvPr/>
        </p:nvGraphicFramePr>
        <p:xfrm>
          <a:off x="4679950" y="4364038"/>
          <a:ext cx="1331913" cy="742950"/>
        </p:xfrm>
        <a:graphic>
          <a:graphicData uri="http://schemas.openxmlformats.org/presentationml/2006/ole">
            <mc:AlternateContent xmlns:mc="http://schemas.openxmlformats.org/markup-compatibility/2006">
              <mc:Choice xmlns:v="urn:schemas-microsoft-com:vml" Requires="v">
                <p:oleObj spid="_x0000_s29748" r:id="rId14" imgW="775036" imgH="431987" progId="Equation.DSMT4">
                  <p:embed/>
                </p:oleObj>
              </mc:Choice>
              <mc:Fallback>
                <p:oleObj r:id="rId14" imgW="775036" imgH="431987"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79950" y="4364038"/>
                        <a:ext cx="13319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AutoShape 56">
            <a:extLst>
              <a:ext uri="{FF2B5EF4-FFF2-40B4-BE49-F238E27FC236}">
                <a16:creationId xmlns:a16="http://schemas.microsoft.com/office/drawing/2014/main" id="{5CD7DDB9-8726-4EA2-8ADE-2DF28CBBE751}"/>
              </a:ext>
            </a:extLst>
          </p:cNvPr>
          <p:cNvSpPr>
            <a:spLocks noChangeArrowheads="1"/>
          </p:cNvSpPr>
          <p:nvPr/>
        </p:nvSpPr>
        <p:spPr bwMode="auto">
          <a:xfrm>
            <a:off x="6443663" y="4545013"/>
            <a:ext cx="504825" cy="252412"/>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706" name="Text Box 57">
            <a:extLst>
              <a:ext uri="{FF2B5EF4-FFF2-40B4-BE49-F238E27FC236}">
                <a16:creationId xmlns:a16="http://schemas.microsoft.com/office/drawing/2014/main" id="{643CB8CC-42ED-453B-8614-A94B894EA89D}"/>
              </a:ext>
            </a:extLst>
          </p:cNvPr>
          <p:cNvSpPr txBox="1">
            <a:spLocks noChangeArrowheads="1"/>
          </p:cNvSpPr>
          <p:nvPr/>
        </p:nvSpPr>
        <p:spPr bwMode="auto">
          <a:xfrm>
            <a:off x="5905500" y="4148138"/>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rgbClr val="FF3300"/>
                </a:solidFill>
                <a:ea typeface="楷体" panose="02010609060101010101" pitchFamily="49" charset="-122"/>
              </a:rPr>
              <a:t>（阿氏定律）</a:t>
            </a:r>
          </a:p>
        </p:txBody>
      </p:sp>
      <p:graphicFrame>
        <p:nvGraphicFramePr>
          <p:cNvPr id="29707" name="Object 23">
            <a:extLst>
              <a:ext uri="{FF2B5EF4-FFF2-40B4-BE49-F238E27FC236}">
                <a16:creationId xmlns:a16="http://schemas.microsoft.com/office/drawing/2014/main" id="{2BAAFED4-ED8C-4A7B-A5B0-FD1438A48657}"/>
              </a:ext>
            </a:extLst>
          </p:cNvPr>
          <p:cNvGraphicFramePr>
            <a:graphicFrameLocks noChangeAspect="1"/>
          </p:cNvGraphicFramePr>
          <p:nvPr/>
        </p:nvGraphicFramePr>
        <p:xfrm>
          <a:off x="7416800" y="4278313"/>
          <a:ext cx="1260475" cy="698500"/>
        </p:xfrm>
        <a:graphic>
          <a:graphicData uri="http://schemas.openxmlformats.org/presentationml/2006/ole">
            <mc:AlternateContent xmlns:mc="http://schemas.openxmlformats.org/markup-compatibility/2006">
              <mc:Choice xmlns:v="urn:schemas-microsoft-com:vml" Requires="v">
                <p:oleObj spid="_x0000_s29749" r:id="rId16" imgW="711509" imgH="393871" progId="Equation.DSMT4">
                  <p:embed/>
                </p:oleObj>
              </mc:Choice>
              <mc:Fallback>
                <p:oleObj r:id="rId16" imgW="711509" imgH="393871"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16800" y="4278313"/>
                        <a:ext cx="126047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8" name="AutoShape 59">
            <a:extLst>
              <a:ext uri="{FF2B5EF4-FFF2-40B4-BE49-F238E27FC236}">
                <a16:creationId xmlns:a16="http://schemas.microsoft.com/office/drawing/2014/main" id="{E2867117-984F-4A2C-A1EC-D587B89A7497}"/>
              </a:ext>
            </a:extLst>
          </p:cNvPr>
          <p:cNvSpPr>
            <a:spLocks noChangeArrowheads="1"/>
          </p:cNvSpPr>
          <p:nvPr/>
        </p:nvSpPr>
        <p:spPr bwMode="auto">
          <a:xfrm rot="5400000">
            <a:off x="7722394" y="5139531"/>
            <a:ext cx="504825" cy="252413"/>
          </a:xfrm>
          <a:prstGeom prst="rightArrow">
            <a:avLst>
              <a:gd name="adj1" fmla="val 50000"/>
              <a:gd name="adj2" fmla="val 50000"/>
            </a:avLst>
          </a:prstGeom>
          <a:solidFill>
            <a:schemeClr val="accent1"/>
          </a:solidFill>
          <a:ln w="9525">
            <a:solidFill>
              <a:schemeClr val="tx1"/>
            </a:solidFill>
            <a:miter lim="800000"/>
            <a:headEnd/>
            <a:tailEnd/>
          </a:ln>
        </p:spPr>
        <p:txBody>
          <a:bodyPr rot="10800000"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9709" name="Object 25">
            <a:extLst>
              <a:ext uri="{FF2B5EF4-FFF2-40B4-BE49-F238E27FC236}">
                <a16:creationId xmlns:a16="http://schemas.microsoft.com/office/drawing/2014/main" id="{68C63305-361F-45A8-84F3-F29922756064}"/>
              </a:ext>
            </a:extLst>
          </p:cNvPr>
          <p:cNvGraphicFramePr>
            <a:graphicFrameLocks noChangeAspect="1"/>
          </p:cNvGraphicFramePr>
          <p:nvPr/>
        </p:nvGraphicFramePr>
        <p:xfrm>
          <a:off x="7389813" y="5768975"/>
          <a:ext cx="1214437" cy="360363"/>
        </p:xfrm>
        <a:graphic>
          <a:graphicData uri="http://schemas.openxmlformats.org/presentationml/2006/ole">
            <mc:AlternateContent xmlns:mc="http://schemas.openxmlformats.org/markup-compatibility/2006">
              <mc:Choice xmlns:v="urn:schemas-microsoft-com:vml" Requires="v">
                <p:oleObj spid="_x0000_s29750" r:id="rId18" imgW="686098" imgH="203288" progId="Equation.DSMT4">
                  <p:embed/>
                </p:oleObj>
              </mc:Choice>
              <mc:Fallback>
                <p:oleObj r:id="rId18" imgW="686098" imgH="203288"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89813" y="5768975"/>
                        <a:ext cx="121443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10" name="Group 26">
            <a:extLst>
              <a:ext uri="{FF2B5EF4-FFF2-40B4-BE49-F238E27FC236}">
                <a16:creationId xmlns:a16="http://schemas.microsoft.com/office/drawing/2014/main" id="{039BC9E7-7490-49D3-87A8-2D2558504C73}"/>
              </a:ext>
            </a:extLst>
          </p:cNvPr>
          <p:cNvGrpSpPr>
            <a:grpSpLocks/>
          </p:cNvGrpSpPr>
          <p:nvPr/>
        </p:nvGrpSpPr>
        <p:grpSpPr bwMode="auto">
          <a:xfrm>
            <a:off x="5327650" y="1449388"/>
            <a:ext cx="3132138" cy="2374900"/>
            <a:chOff x="0" y="0"/>
            <a:chExt cx="1701" cy="1292"/>
          </a:xfrm>
        </p:grpSpPr>
        <p:sp>
          <p:nvSpPr>
            <p:cNvPr id="29713" name="Rectangle 65">
              <a:extLst>
                <a:ext uri="{FF2B5EF4-FFF2-40B4-BE49-F238E27FC236}">
                  <a16:creationId xmlns:a16="http://schemas.microsoft.com/office/drawing/2014/main" id="{F659F749-FD43-4DDF-A83D-702EF8B751B9}"/>
                </a:ext>
              </a:extLst>
            </p:cNvPr>
            <p:cNvSpPr>
              <a:spLocks noChangeArrowheads="1"/>
            </p:cNvSpPr>
            <p:nvPr/>
          </p:nvSpPr>
          <p:spPr bwMode="auto">
            <a:xfrm>
              <a:off x="0" y="0"/>
              <a:ext cx="1701" cy="1292"/>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nvGrpSpPr>
            <p:cNvPr id="29714" name="Group 28">
              <a:extLst>
                <a:ext uri="{FF2B5EF4-FFF2-40B4-BE49-F238E27FC236}">
                  <a16:creationId xmlns:a16="http://schemas.microsoft.com/office/drawing/2014/main" id="{A5383AEA-C44F-447C-87C1-8B66BF761A56}"/>
                </a:ext>
              </a:extLst>
            </p:cNvPr>
            <p:cNvGrpSpPr>
              <a:grpSpLocks/>
            </p:cNvGrpSpPr>
            <p:nvPr/>
          </p:nvGrpSpPr>
          <p:grpSpPr bwMode="auto">
            <a:xfrm>
              <a:off x="91" y="68"/>
              <a:ext cx="1565" cy="1134"/>
              <a:chOff x="0" y="0"/>
              <a:chExt cx="1565" cy="1134"/>
            </a:xfrm>
          </p:grpSpPr>
          <p:grpSp>
            <p:nvGrpSpPr>
              <p:cNvPr id="29715" name="Group 29">
                <a:extLst>
                  <a:ext uri="{FF2B5EF4-FFF2-40B4-BE49-F238E27FC236}">
                    <a16:creationId xmlns:a16="http://schemas.microsoft.com/office/drawing/2014/main" id="{F09E913C-A2C5-4538-8606-191C83EB028F}"/>
                  </a:ext>
                </a:extLst>
              </p:cNvPr>
              <p:cNvGrpSpPr>
                <a:grpSpLocks/>
              </p:cNvGrpSpPr>
              <p:nvPr/>
            </p:nvGrpSpPr>
            <p:grpSpPr bwMode="auto">
              <a:xfrm>
                <a:off x="113" y="90"/>
                <a:ext cx="1224" cy="975"/>
                <a:chOff x="0" y="0"/>
                <a:chExt cx="1552" cy="1277"/>
              </a:xfrm>
            </p:grpSpPr>
            <p:grpSp>
              <p:nvGrpSpPr>
                <p:cNvPr id="29718" name="Group 30">
                  <a:extLst>
                    <a:ext uri="{FF2B5EF4-FFF2-40B4-BE49-F238E27FC236}">
                      <a16:creationId xmlns:a16="http://schemas.microsoft.com/office/drawing/2014/main" id="{8CC88322-032A-4EB1-824A-A38EB4E69C59}"/>
                    </a:ext>
                  </a:extLst>
                </p:cNvPr>
                <p:cNvGrpSpPr>
                  <a:grpSpLocks/>
                </p:cNvGrpSpPr>
                <p:nvPr/>
              </p:nvGrpSpPr>
              <p:grpSpPr bwMode="auto">
                <a:xfrm>
                  <a:off x="0" y="0"/>
                  <a:ext cx="1552" cy="1277"/>
                  <a:chOff x="0" y="0"/>
                  <a:chExt cx="1552" cy="1277"/>
                </a:xfrm>
              </p:grpSpPr>
              <p:sp>
                <p:nvSpPr>
                  <p:cNvPr id="29720" name="Line 26">
                    <a:extLst>
                      <a:ext uri="{FF2B5EF4-FFF2-40B4-BE49-F238E27FC236}">
                        <a16:creationId xmlns:a16="http://schemas.microsoft.com/office/drawing/2014/main" id="{3FE7E7FB-A094-46D1-80EC-6C64938CBEF2}"/>
                      </a:ext>
                    </a:extLst>
                  </p:cNvPr>
                  <p:cNvSpPr>
                    <a:spLocks noChangeShapeType="1"/>
                  </p:cNvSpPr>
                  <p:nvPr/>
                </p:nvSpPr>
                <p:spPr bwMode="auto">
                  <a:xfrm>
                    <a:off x="295" y="1043"/>
                    <a:ext cx="975"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7">
                    <a:extLst>
                      <a:ext uri="{FF2B5EF4-FFF2-40B4-BE49-F238E27FC236}">
                        <a16:creationId xmlns:a16="http://schemas.microsoft.com/office/drawing/2014/main" id="{527E0DFF-8931-4DC2-8A24-065814E7A6AE}"/>
                      </a:ext>
                    </a:extLst>
                  </p:cNvPr>
                  <p:cNvSpPr>
                    <a:spLocks noChangeShapeType="1"/>
                  </p:cNvSpPr>
                  <p:nvPr/>
                </p:nvSpPr>
                <p:spPr bwMode="auto">
                  <a:xfrm flipV="1">
                    <a:off x="1270" y="272"/>
                    <a:ext cx="0" cy="771"/>
                  </a:xfrm>
                  <a:prstGeom prst="line">
                    <a:avLst/>
                  </a:prstGeom>
                  <a:noFill/>
                  <a:ln w="158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Oval 28">
                    <a:extLst>
                      <a:ext uri="{FF2B5EF4-FFF2-40B4-BE49-F238E27FC236}">
                        <a16:creationId xmlns:a16="http://schemas.microsoft.com/office/drawing/2014/main" id="{956399A5-BA18-42C3-A085-3F37E8402937}"/>
                      </a:ext>
                    </a:extLst>
                  </p:cNvPr>
                  <p:cNvSpPr>
                    <a:spLocks noChangeArrowheads="1"/>
                  </p:cNvSpPr>
                  <p:nvPr/>
                </p:nvSpPr>
                <p:spPr bwMode="auto">
                  <a:xfrm>
                    <a:off x="249" y="1021"/>
                    <a:ext cx="46"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723" name="Oval 29">
                    <a:extLst>
                      <a:ext uri="{FF2B5EF4-FFF2-40B4-BE49-F238E27FC236}">
                        <a16:creationId xmlns:a16="http://schemas.microsoft.com/office/drawing/2014/main" id="{D0C2434E-B5D6-451D-8417-8DC9012FD967}"/>
                      </a:ext>
                    </a:extLst>
                  </p:cNvPr>
                  <p:cNvSpPr>
                    <a:spLocks noChangeArrowheads="1"/>
                  </p:cNvSpPr>
                  <p:nvPr/>
                </p:nvSpPr>
                <p:spPr bwMode="auto">
                  <a:xfrm>
                    <a:off x="1246" y="227"/>
                    <a:ext cx="46"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724" name="Oval 30">
                    <a:extLst>
                      <a:ext uri="{FF2B5EF4-FFF2-40B4-BE49-F238E27FC236}">
                        <a16:creationId xmlns:a16="http://schemas.microsoft.com/office/drawing/2014/main" id="{397EA890-E5AA-456E-8E9A-E4BD3F0081C4}"/>
                      </a:ext>
                    </a:extLst>
                  </p:cNvPr>
                  <p:cNvSpPr>
                    <a:spLocks noChangeArrowheads="1"/>
                  </p:cNvSpPr>
                  <p:nvPr/>
                </p:nvSpPr>
                <p:spPr bwMode="auto">
                  <a:xfrm>
                    <a:off x="1246" y="1021"/>
                    <a:ext cx="46"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725" name="AutoShape 31">
                    <a:extLst>
                      <a:ext uri="{FF2B5EF4-FFF2-40B4-BE49-F238E27FC236}">
                        <a16:creationId xmlns:a16="http://schemas.microsoft.com/office/drawing/2014/main" id="{3CB0717C-8296-4D1B-9E83-BB673556DAAA}"/>
                      </a:ext>
                    </a:extLst>
                  </p:cNvPr>
                  <p:cNvSpPr>
                    <a:spLocks noChangeArrowheads="1"/>
                  </p:cNvSpPr>
                  <p:nvPr/>
                </p:nvSpPr>
                <p:spPr bwMode="auto">
                  <a:xfrm rot="-5400000">
                    <a:off x="1168" y="590"/>
                    <a:ext cx="204" cy="68"/>
                  </a:xfrm>
                  <a:prstGeom prst="rightArrow">
                    <a:avLst>
                      <a:gd name="adj1" fmla="val 50000"/>
                      <a:gd name="adj2" fmla="val 7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29726" name="AutoShape 32">
                    <a:extLst>
                      <a:ext uri="{FF2B5EF4-FFF2-40B4-BE49-F238E27FC236}">
                        <a16:creationId xmlns:a16="http://schemas.microsoft.com/office/drawing/2014/main" id="{BB15FE66-44A7-4D8E-B815-27CEE215ECD8}"/>
                      </a:ext>
                    </a:extLst>
                  </p:cNvPr>
                  <p:cNvSpPr>
                    <a:spLocks noChangeArrowheads="1"/>
                  </p:cNvSpPr>
                  <p:nvPr/>
                </p:nvSpPr>
                <p:spPr bwMode="auto">
                  <a:xfrm>
                    <a:off x="686" y="1004"/>
                    <a:ext cx="204" cy="68"/>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29727" name="Object 38">
                    <a:extLst>
                      <a:ext uri="{FF2B5EF4-FFF2-40B4-BE49-F238E27FC236}">
                        <a16:creationId xmlns:a16="http://schemas.microsoft.com/office/drawing/2014/main" id="{4CF60BBF-659B-47FE-8234-559E592A765F}"/>
                      </a:ext>
                    </a:extLst>
                  </p:cNvPr>
                  <p:cNvGraphicFramePr>
                    <a:graphicFrameLocks noChangeAspect="1"/>
                  </p:cNvGraphicFramePr>
                  <p:nvPr/>
                </p:nvGraphicFramePr>
                <p:xfrm>
                  <a:off x="0" y="1089"/>
                  <a:ext cx="522" cy="188"/>
                </p:xfrm>
                <a:graphic>
                  <a:graphicData uri="http://schemas.openxmlformats.org/presentationml/2006/ole">
                    <mc:AlternateContent xmlns:mc="http://schemas.openxmlformats.org/markup-compatibility/2006">
                      <mc:Choice xmlns:v="urn:schemas-microsoft-com:vml" Requires="v">
                        <p:oleObj spid="_x0000_s29751" r:id="rId20" imgW="635552" imgH="228799" progId="Equation.DSMT4">
                          <p:embed/>
                        </p:oleObj>
                      </mc:Choice>
                      <mc:Fallback>
                        <p:oleObj r:id="rId20" imgW="635552" imgH="228799"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89"/>
                                <a:ext cx="522"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8" name="Object 39">
                    <a:extLst>
                      <a:ext uri="{FF2B5EF4-FFF2-40B4-BE49-F238E27FC236}">
                        <a16:creationId xmlns:a16="http://schemas.microsoft.com/office/drawing/2014/main" id="{A37D62B9-EE20-4B57-A7B9-2672794085DC}"/>
                      </a:ext>
                    </a:extLst>
                  </p:cNvPr>
                  <p:cNvGraphicFramePr>
                    <a:graphicFrameLocks noChangeAspect="1"/>
                  </p:cNvGraphicFramePr>
                  <p:nvPr/>
                </p:nvGraphicFramePr>
                <p:xfrm>
                  <a:off x="993" y="1089"/>
                  <a:ext cx="533" cy="188"/>
                </p:xfrm>
                <a:graphic>
                  <a:graphicData uri="http://schemas.openxmlformats.org/presentationml/2006/ole">
                    <mc:AlternateContent xmlns:mc="http://schemas.openxmlformats.org/markup-compatibility/2006">
                      <mc:Choice xmlns:v="urn:schemas-microsoft-com:vml" Requires="v">
                        <p:oleObj spid="_x0000_s29752" r:id="rId21" imgW="648544" imgH="228898" progId="Equation.DSMT4">
                          <p:embed/>
                        </p:oleObj>
                      </mc:Choice>
                      <mc:Fallback>
                        <p:oleObj r:id="rId21" imgW="648544" imgH="228898"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 y="1089"/>
                                <a:ext cx="53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9" name="Object 40">
                    <a:extLst>
                      <a:ext uri="{FF2B5EF4-FFF2-40B4-BE49-F238E27FC236}">
                        <a16:creationId xmlns:a16="http://schemas.microsoft.com/office/drawing/2014/main" id="{E9DA542D-C5DA-46EF-9814-41BB8B616F12}"/>
                      </a:ext>
                    </a:extLst>
                  </p:cNvPr>
                  <p:cNvGraphicFramePr>
                    <a:graphicFrameLocks noChangeAspect="1"/>
                  </p:cNvGraphicFramePr>
                  <p:nvPr/>
                </p:nvGraphicFramePr>
                <p:xfrm>
                  <a:off x="988" y="0"/>
                  <a:ext cx="564" cy="188"/>
                </p:xfrm>
                <a:graphic>
                  <a:graphicData uri="http://schemas.openxmlformats.org/presentationml/2006/ole">
                    <mc:AlternateContent xmlns:mc="http://schemas.openxmlformats.org/markup-compatibility/2006">
                      <mc:Choice xmlns:v="urn:schemas-microsoft-com:vml" Requires="v">
                        <p:oleObj spid="_x0000_s29753" r:id="rId22" imgW="686694" imgH="228898" progId="Equation.DSMT4">
                          <p:embed/>
                        </p:oleObj>
                      </mc:Choice>
                      <mc:Fallback>
                        <p:oleObj r:id="rId22" imgW="686694" imgH="228898" progId="Equation.DSMT4">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8" y="0"/>
                                <a:ext cx="56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19" name="Line 47">
                  <a:extLst>
                    <a:ext uri="{FF2B5EF4-FFF2-40B4-BE49-F238E27FC236}">
                      <a16:creationId xmlns:a16="http://schemas.microsoft.com/office/drawing/2014/main" id="{4F7A4143-0FB9-46C4-A0E1-F3BED319436F}"/>
                    </a:ext>
                  </a:extLst>
                </p:cNvPr>
                <p:cNvSpPr>
                  <a:spLocks noChangeShapeType="1"/>
                </p:cNvSpPr>
                <p:nvPr/>
              </p:nvSpPr>
              <p:spPr bwMode="auto">
                <a:xfrm flipV="1">
                  <a:off x="295" y="250"/>
                  <a:ext cx="953" cy="771"/>
                </a:xfrm>
                <a:prstGeom prst="line">
                  <a:avLst/>
                </a:prstGeom>
                <a:noFill/>
                <a:ln w="158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16" name="Line 62">
                <a:extLst>
                  <a:ext uri="{FF2B5EF4-FFF2-40B4-BE49-F238E27FC236}">
                    <a16:creationId xmlns:a16="http://schemas.microsoft.com/office/drawing/2014/main" id="{62114A75-34EE-4FCF-AC8D-029044D6C91D}"/>
                  </a:ext>
                </a:extLst>
              </p:cNvPr>
              <p:cNvSpPr>
                <a:spLocks noChangeShapeType="1"/>
              </p:cNvSpPr>
              <p:nvPr/>
            </p:nvSpPr>
            <p:spPr bwMode="auto">
              <a:xfrm>
                <a:off x="0" y="1134"/>
                <a:ext cx="156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7" name="Line 63">
                <a:extLst>
                  <a:ext uri="{FF2B5EF4-FFF2-40B4-BE49-F238E27FC236}">
                    <a16:creationId xmlns:a16="http://schemas.microsoft.com/office/drawing/2014/main" id="{470247ED-A24E-41AF-BFE4-63052C9C5200}"/>
                  </a:ext>
                </a:extLst>
              </p:cNvPr>
              <p:cNvSpPr>
                <a:spLocks noChangeShapeType="1"/>
              </p:cNvSpPr>
              <p:nvPr/>
            </p:nvSpPr>
            <p:spPr bwMode="auto">
              <a:xfrm flipV="1">
                <a:off x="0" y="0"/>
                <a:ext cx="0" cy="113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9711" name="Text Box 67">
            <a:extLst>
              <a:ext uri="{FF2B5EF4-FFF2-40B4-BE49-F238E27FC236}">
                <a16:creationId xmlns:a16="http://schemas.microsoft.com/office/drawing/2014/main" id="{4E6F8370-0881-47B5-A2FF-8CFBF156660B}"/>
              </a:ext>
            </a:extLst>
          </p:cNvPr>
          <p:cNvSpPr txBox="1">
            <a:spLocks noChangeArrowheads="1"/>
          </p:cNvSpPr>
          <p:nvPr/>
        </p:nvSpPr>
        <p:spPr bwMode="auto">
          <a:xfrm>
            <a:off x="5940425" y="177165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V</a:t>
            </a:r>
          </a:p>
        </p:txBody>
      </p:sp>
      <p:sp>
        <p:nvSpPr>
          <p:cNvPr id="29712" name="Text Box 68">
            <a:extLst>
              <a:ext uri="{FF2B5EF4-FFF2-40B4-BE49-F238E27FC236}">
                <a16:creationId xmlns:a16="http://schemas.microsoft.com/office/drawing/2014/main" id="{BBE00625-1C32-44A6-8A10-BA3E31EA4EF6}"/>
              </a:ext>
            </a:extLst>
          </p:cNvPr>
          <p:cNvSpPr txBox="1">
            <a:spLocks noChangeArrowheads="1"/>
          </p:cNvSpPr>
          <p:nvPr/>
        </p:nvSpPr>
        <p:spPr bwMode="auto">
          <a:xfrm>
            <a:off x="8135938" y="332105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0"/>
              <a:t>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9">
            <a:extLst>
              <a:ext uri="{FF2B5EF4-FFF2-40B4-BE49-F238E27FC236}">
                <a16:creationId xmlns:a16="http://schemas.microsoft.com/office/drawing/2014/main" id="{FCD1B452-3E35-4BAB-B57F-C9E3F59B1572}"/>
              </a:ext>
            </a:extLst>
          </p:cNvPr>
          <p:cNvSpPr>
            <a:spLocks noChangeArrowheads="1"/>
          </p:cNvSpPr>
          <p:nvPr/>
        </p:nvSpPr>
        <p:spPr bwMode="auto">
          <a:xfrm>
            <a:off x="2376488" y="3249613"/>
            <a:ext cx="3816350" cy="973137"/>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30723" name="Rectangle 3">
            <a:extLst>
              <a:ext uri="{FF2B5EF4-FFF2-40B4-BE49-F238E27FC236}">
                <a16:creationId xmlns:a16="http://schemas.microsoft.com/office/drawing/2014/main" id="{596354EA-FCBC-44AF-8F87-6CB7F27A7A40}"/>
              </a:ext>
            </a:extLst>
          </p:cNvPr>
          <p:cNvSpPr>
            <a:spLocks noChangeArrowheads="1"/>
          </p:cNvSpPr>
          <p:nvPr>
            <p:ph type="title" idx="4294967295"/>
          </p:nvPr>
        </p:nvSpPr>
        <p:spPr>
          <a:xfrm>
            <a:off x="395288" y="838200"/>
            <a:ext cx="8229600" cy="611188"/>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几种常用的物态方程（续）</a:t>
            </a:r>
          </a:p>
        </p:txBody>
      </p:sp>
      <p:sp>
        <p:nvSpPr>
          <p:cNvPr id="30724" name="Rectangle 4">
            <a:extLst>
              <a:ext uri="{FF2B5EF4-FFF2-40B4-BE49-F238E27FC236}">
                <a16:creationId xmlns:a16="http://schemas.microsoft.com/office/drawing/2014/main" id="{649D5D68-76B2-4933-993B-B17E2CB8E25E}"/>
              </a:ext>
            </a:extLst>
          </p:cNvPr>
          <p:cNvSpPr>
            <a:spLocks noChangeArrowheads="1"/>
          </p:cNvSpPr>
          <p:nvPr/>
        </p:nvSpPr>
        <p:spPr bwMode="auto">
          <a:xfrm>
            <a:off x="2124075" y="188913"/>
            <a:ext cx="4897438"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30725" name="Rectangle 5">
            <a:extLst>
              <a:ext uri="{FF2B5EF4-FFF2-40B4-BE49-F238E27FC236}">
                <a16:creationId xmlns:a16="http://schemas.microsoft.com/office/drawing/2014/main" id="{054C8B76-2B7B-4BDB-87D6-DDDC383C6A6E}"/>
              </a:ext>
            </a:extLst>
          </p:cNvPr>
          <p:cNvSpPr>
            <a:spLocks noChangeArrowheads="1"/>
          </p:cNvSpPr>
          <p:nvPr/>
        </p:nvSpPr>
        <p:spPr bwMode="auto">
          <a:xfrm>
            <a:off x="179388" y="1381125"/>
            <a:ext cx="34147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a:t>
            </a:r>
            <a:r>
              <a:rPr lang="en-US" altLang="zh-CN" sz="2200">
                <a:solidFill>
                  <a:srgbClr val="9900CC"/>
                </a:solidFill>
                <a:latin typeface="楷体" panose="02010609060101010101" pitchFamily="49" charset="-122"/>
                <a:ea typeface="楷体" panose="02010609060101010101" pitchFamily="49" charset="-122"/>
              </a:rPr>
              <a:t>2</a:t>
            </a:r>
            <a:r>
              <a:rPr lang="zh-CN" altLang="en-US" sz="2200">
                <a:solidFill>
                  <a:srgbClr val="9900CC"/>
                </a:solidFill>
                <a:latin typeface="楷体" panose="02010609060101010101" pitchFamily="49" charset="-122"/>
                <a:ea typeface="楷体" panose="02010609060101010101" pitchFamily="49" charset="-122"/>
              </a:rPr>
              <a:t>）实际气体的物态方程</a:t>
            </a:r>
            <a:endParaRPr lang="zh-CN" altLang="en-US" sz="2000" b="0">
              <a:solidFill>
                <a:srgbClr val="9900CC"/>
              </a:solidFill>
              <a:latin typeface="楷体" panose="02010609060101010101" pitchFamily="49" charset="-122"/>
              <a:ea typeface="楷体" panose="02010609060101010101" pitchFamily="49" charset="-122"/>
            </a:endParaRPr>
          </a:p>
        </p:txBody>
      </p:sp>
      <p:sp>
        <p:nvSpPr>
          <p:cNvPr id="30726" name="Text Box 46">
            <a:extLst>
              <a:ext uri="{FF2B5EF4-FFF2-40B4-BE49-F238E27FC236}">
                <a16:creationId xmlns:a16="http://schemas.microsoft.com/office/drawing/2014/main" id="{9B86CB76-57CB-46A0-990F-702988EC77F0}"/>
              </a:ext>
            </a:extLst>
          </p:cNvPr>
          <p:cNvSpPr txBox="1">
            <a:spLocks noChangeArrowheads="1"/>
          </p:cNvSpPr>
          <p:nvPr/>
        </p:nvSpPr>
        <p:spPr bwMode="auto">
          <a:xfrm>
            <a:off x="287338" y="1844675"/>
            <a:ext cx="8316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50000"/>
              </a:spcBef>
              <a:buFontTx/>
              <a:buNone/>
            </a:pPr>
            <a:r>
              <a:rPr lang="en-US" altLang="zh-CN" sz="1800" b="0"/>
              <a:t>       </a:t>
            </a:r>
            <a:r>
              <a:rPr lang="zh-CN" altLang="en-US" sz="2000" b="0">
                <a:latin typeface="楷体" panose="02010609060101010101" pitchFamily="49" charset="-122"/>
                <a:ea typeface="楷体" panose="02010609060101010101" pitchFamily="49" charset="-122"/>
              </a:rPr>
              <a:t>理想气体的物态方程描述的是各种气体在压强趋于零时的极限行为，用它来描述实际气体会有一定的偏差。为了更精确地描述实际气体，人们提出了许多实际气体的物态方程。范德瓦尔斯方程是最常见的方程之一。</a:t>
            </a:r>
          </a:p>
        </p:txBody>
      </p:sp>
      <p:sp>
        <p:nvSpPr>
          <p:cNvPr id="30727" name="Rectangle 47">
            <a:extLst>
              <a:ext uri="{FF2B5EF4-FFF2-40B4-BE49-F238E27FC236}">
                <a16:creationId xmlns:a16="http://schemas.microsoft.com/office/drawing/2014/main" id="{A47F9573-30C8-411E-A134-7F5734863F16}"/>
              </a:ext>
            </a:extLst>
          </p:cNvPr>
          <p:cNvSpPr>
            <a:spLocks noChangeArrowheads="1"/>
          </p:cNvSpPr>
          <p:nvPr/>
        </p:nvSpPr>
        <p:spPr bwMode="auto">
          <a:xfrm>
            <a:off x="354013" y="3470275"/>
            <a:ext cx="1308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范氏方程</a:t>
            </a:r>
            <a:endParaRPr lang="zh-CN" altLang="en-US" sz="2000" b="0">
              <a:solidFill>
                <a:srgbClr val="9900CC"/>
              </a:solidFill>
              <a:ea typeface="楷体" panose="02010609060101010101" pitchFamily="49" charset="-122"/>
            </a:endParaRPr>
          </a:p>
        </p:txBody>
      </p:sp>
      <p:graphicFrame>
        <p:nvGraphicFramePr>
          <p:cNvPr id="30728" name="Object 8">
            <a:extLst>
              <a:ext uri="{FF2B5EF4-FFF2-40B4-BE49-F238E27FC236}">
                <a16:creationId xmlns:a16="http://schemas.microsoft.com/office/drawing/2014/main" id="{D004999A-9BF1-448E-AC8E-88B7694321C2}"/>
              </a:ext>
            </a:extLst>
          </p:cNvPr>
          <p:cNvGraphicFramePr>
            <a:graphicFrameLocks noChangeAspect="1"/>
          </p:cNvGraphicFramePr>
          <p:nvPr/>
        </p:nvGraphicFramePr>
        <p:xfrm>
          <a:off x="2663825" y="3284538"/>
          <a:ext cx="3240088" cy="876300"/>
        </p:xfrm>
        <a:graphic>
          <a:graphicData uri="http://schemas.openxmlformats.org/presentationml/2006/ole">
            <mc:AlternateContent xmlns:mc="http://schemas.openxmlformats.org/markup-compatibility/2006">
              <mc:Choice xmlns:v="urn:schemas-microsoft-com:vml" Requires="v">
                <p:oleObj spid="_x0000_s30732" r:id="rId3" imgW="1550073" imgH="419282" progId="Equation.DSMT4">
                  <p:embed/>
                </p:oleObj>
              </mc:Choice>
              <mc:Fallback>
                <p:oleObj r:id="rId3" imgW="1550073" imgH="419282"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3284538"/>
                        <a:ext cx="324008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Rectangle 50">
            <a:extLst>
              <a:ext uri="{FF2B5EF4-FFF2-40B4-BE49-F238E27FC236}">
                <a16:creationId xmlns:a16="http://schemas.microsoft.com/office/drawing/2014/main" id="{BE26FBD9-BC92-4AF5-BB4B-DDF397968B1D}"/>
              </a:ext>
            </a:extLst>
          </p:cNvPr>
          <p:cNvSpPr>
            <a:spLocks noChangeArrowheads="1"/>
          </p:cNvSpPr>
          <p:nvPr/>
        </p:nvSpPr>
        <p:spPr bwMode="auto">
          <a:xfrm>
            <a:off x="287338" y="4394200"/>
            <a:ext cx="66484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b="0">
                <a:latin typeface="Times New Roman" panose="02020603050405020304" pitchFamily="18" charset="0"/>
              </a:rPr>
              <a:t>     </a:t>
            </a:r>
            <a:r>
              <a:rPr lang="en-US" altLang="zh-CN" sz="1600" b="0">
                <a:latin typeface="Times New Roman" panose="02020603050405020304" pitchFamily="18" charset="0"/>
                <a:ea typeface="楷体" panose="02010609060101010101" pitchFamily="49" charset="-122"/>
              </a:rPr>
              <a:t>  </a:t>
            </a:r>
            <a:r>
              <a:rPr lang="zh-CN" altLang="en-US" sz="1600" b="0">
                <a:latin typeface="Times New Roman" panose="02020603050405020304" pitchFamily="18" charset="0"/>
                <a:ea typeface="楷体" panose="02010609060101010101" pitchFamily="49" charset="-122"/>
              </a:rPr>
              <a:t>１８７３年范德瓦尔斯以</a:t>
            </a:r>
            <a:r>
              <a:rPr lang="en-US" altLang="zh-CN" sz="1600" b="0">
                <a:latin typeface="Times New Roman" panose="02020603050405020304" pitchFamily="18" charset="0"/>
                <a:ea typeface="楷体" panose="02010609060101010101" pitchFamily="49" charset="-122"/>
              </a:rPr>
              <a:t>《</a:t>
            </a:r>
            <a:r>
              <a:rPr lang="zh-CN" altLang="en-US" sz="1600" b="0">
                <a:latin typeface="Times New Roman" panose="02020603050405020304" pitchFamily="18" charset="0"/>
                <a:ea typeface="楷体" panose="02010609060101010101" pitchFamily="49" charset="-122"/>
              </a:rPr>
              <a:t>论气态和液态的连续性</a:t>
            </a:r>
            <a:r>
              <a:rPr lang="en-US" altLang="zh-CN" sz="1600" b="0">
                <a:latin typeface="Times New Roman" panose="02020603050405020304" pitchFamily="18" charset="0"/>
                <a:ea typeface="楷体" panose="02010609060101010101" pitchFamily="49" charset="-122"/>
              </a:rPr>
              <a:t>》</a:t>
            </a:r>
            <a:r>
              <a:rPr lang="zh-CN" altLang="en-US" sz="1600" b="0">
                <a:latin typeface="Times New Roman" panose="02020603050405020304" pitchFamily="18" charset="0"/>
                <a:ea typeface="楷体" panose="02010609060101010101" pitchFamily="49" charset="-122"/>
              </a:rPr>
              <a:t>这篇论文取得了博士学位，使他立刻进人了第一流物理学家的行列。在这篇论文中，他提出了包括气态和液态的“物态方程”，论证了气液态混合物不仅以连续的方式互相转化，而且事实上它们具有相同的本质。关于范德瓦尔斯第一篇论文中提出的这个结论的重要性，在Ｊ．Ｃ．麦克斯韦的</a:t>
            </a:r>
            <a:r>
              <a:rPr lang="en-US" altLang="zh-CN" sz="1600" b="0">
                <a:latin typeface="Times New Roman" panose="02020603050405020304" pitchFamily="18" charset="0"/>
                <a:ea typeface="楷体" panose="02010609060101010101" pitchFamily="49" charset="-122"/>
              </a:rPr>
              <a:t>《</a:t>
            </a:r>
            <a:r>
              <a:rPr lang="zh-CN" altLang="en-US" sz="1600" b="0">
                <a:latin typeface="Times New Roman" panose="02020603050405020304" pitchFamily="18" charset="0"/>
                <a:ea typeface="楷体" panose="02010609060101010101" pitchFamily="49" charset="-122"/>
              </a:rPr>
              <a:t>自然</a:t>
            </a:r>
            <a:r>
              <a:rPr lang="en-US" altLang="zh-CN" sz="1600" b="0">
                <a:latin typeface="Times New Roman" panose="02020603050405020304" pitchFamily="18" charset="0"/>
                <a:ea typeface="楷体" panose="02010609060101010101" pitchFamily="49" charset="-122"/>
              </a:rPr>
              <a:t>》</a:t>
            </a:r>
            <a:r>
              <a:rPr lang="zh-CN" altLang="en-US" sz="1600" b="0">
                <a:latin typeface="Times New Roman" panose="02020603050405020304" pitchFamily="18" charset="0"/>
                <a:ea typeface="楷体" panose="02010609060101010101" pitchFamily="49" charset="-122"/>
              </a:rPr>
              <a:t>一书中有这样的评价：“毫无疑问，范德瓦尔斯的名字将很快出现在第一流的分子科学家的名单中”，“可以肯定，不止一个科学家正在注意学习他的论文所用的‘低地荷兰语</a:t>
            </a:r>
            <a:r>
              <a:rPr lang="en-US" altLang="zh-CN" sz="1600" b="0">
                <a:latin typeface="Times New Roman" panose="02020603050405020304" pitchFamily="18" charset="0"/>
                <a:ea typeface="楷体" panose="02010609060101010101" pitchFamily="49" charset="-122"/>
              </a:rPr>
              <a:t>'” </a:t>
            </a:r>
          </a:p>
        </p:txBody>
      </p:sp>
      <p:pic>
        <p:nvPicPr>
          <p:cNvPr id="30730" name="Picture 54" descr="1910waalsonnes">
            <a:extLst>
              <a:ext uri="{FF2B5EF4-FFF2-40B4-BE49-F238E27FC236}">
                <a16:creationId xmlns:a16="http://schemas.microsoft.com/office/drawing/2014/main" id="{5E234785-C7C6-443E-BDDA-7F1EECBDC8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338" y="3716338"/>
            <a:ext cx="139858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矩形 13">
            <a:extLst>
              <a:ext uri="{FF2B5EF4-FFF2-40B4-BE49-F238E27FC236}">
                <a16:creationId xmlns:a16="http://schemas.microsoft.com/office/drawing/2014/main" id="{A15EB296-8203-4809-96A1-4E6CDC1454A0}"/>
              </a:ext>
            </a:extLst>
          </p:cNvPr>
          <p:cNvSpPr>
            <a:spLocks noChangeArrowheads="1"/>
          </p:cNvSpPr>
          <p:nvPr/>
        </p:nvSpPr>
        <p:spPr bwMode="auto">
          <a:xfrm>
            <a:off x="6981825" y="5784850"/>
            <a:ext cx="23733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100" b="0">
                <a:latin typeface="Times New Roman" panose="02020603050405020304" pitchFamily="18" charset="0"/>
              </a:rPr>
              <a:t>Van der Waals (right) and Heike Kamerlingh Onnes in Leiden with</a:t>
            </a:r>
          </a:p>
          <a:p>
            <a:pPr eaLnBrk="1" hangingPunct="1">
              <a:spcBef>
                <a:spcPct val="0"/>
              </a:spcBef>
              <a:buFontTx/>
              <a:buNone/>
            </a:pPr>
            <a:r>
              <a:rPr lang="en-US" altLang="zh-CN" sz="1100" b="0">
                <a:latin typeface="Times New Roman" panose="02020603050405020304" pitchFamily="18" charset="0"/>
              </a:rPr>
              <a:t> the helium 'liquefactor' (1908</a:t>
            </a:r>
            <a:endParaRPr lang="zh-CN" altLang="en-US" sz="1100" b="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F9E28EA-55C7-43FA-BE62-B6ADD5F886E0}"/>
              </a:ext>
            </a:extLst>
          </p:cNvPr>
          <p:cNvSpPr>
            <a:spLocks noGrp="1" noChangeArrowheads="1"/>
          </p:cNvSpPr>
          <p:nvPr>
            <p:ph type="subTitle" idx="4294967295"/>
          </p:nvPr>
        </p:nvSpPr>
        <p:spPr>
          <a:xfrm>
            <a:off x="647700" y="1881188"/>
            <a:ext cx="8101013" cy="4751387"/>
          </a:xfrm>
        </p:spPr>
        <p:txBody>
          <a:bodyPr/>
          <a:lstStyle/>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1</a:t>
            </a:r>
            <a:r>
              <a:rPr lang="zh-CN" altLang="en-US" sz="2400" b="1">
                <a:solidFill>
                  <a:srgbClr val="9900CC"/>
                </a:solidFill>
                <a:latin typeface="楷体" panose="02010609060101010101" pitchFamily="49" charset="-122"/>
                <a:ea typeface="楷体" panose="02010609060101010101" pitchFamily="49" charset="-122"/>
              </a:rPr>
              <a:t>．汪志诚，</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热力学</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统计物理</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，高等教育出版社</a:t>
            </a:r>
            <a:r>
              <a:rPr lang="en-US" altLang="zh-CN" sz="2400" b="1">
                <a:solidFill>
                  <a:srgbClr val="9900CC"/>
                </a:solidFill>
                <a:latin typeface="楷体" panose="02010609060101010101" pitchFamily="49" charset="-122"/>
                <a:ea typeface="楷体" panose="02010609060101010101" pitchFamily="49" charset="-122"/>
              </a:rPr>
              <a:t>(2008)</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2</a:t>
            </a:r>
            <a:r>
              <a:rPr lang="zh-CN" altLang="en-US" sz="2400" b="1">
                <a:solidFill>
                  <a:srgbClr val="9900CC"/>
                </a:solidFill>
                <a:latin typeface="楷体" panose="02010609060101010101" pitchFamily="49" charset="-122"/>
                <a:ea typeface="楷体" panose="02010609060101010101" pitchFamily="49" charset="-122"/>
              </a:rPr>
              <a:t>．王竹溪，</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热力学</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，北京大学出版社（</a:t>
            </a:r>
            <a:r>
              <a:rPr lang="en-US" altLang="zh-CN" sz="2400" b="1">
                <a:solidFill>
                  <a:srgbClr val="9900CC"/>
                </a:solidFill>
                <a:latin typeface="楷体" panose="02010609060101010101" pitchFamily="49" charset="-122"/>
                <a:ea typeface="楷体" panose="02010609060101010101" pitchFamily="49" charset="-122"/>
              </a:rPr>
              <a:t>2006</a:t>
            </a:r>
            <a:r>
              <a:rPr lang="zh-CN" altLang="en-US" sz="2400" b="1">
                <a:solidFill>
                  <a:srgbClr val="9900CC"/>
                </a:solidFill>
                <a:latin typeface="楷体" panose="02010609060101010101" pitchFamily="49" charset="-122"/>
                <a:ea typeface="楷体" panose="02010609060101010101" pitchFamily="49" charset="-122"/>
              </a:rPr>
              <a:t>）</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3. </a:t>
            </a:r>
            <a:r>
              <a:rPr lang="zh-CN" altLang="en-US" sz="2400" b="1">
                <a:solidFill>
                  <a:srgbClr val="9900CC"/>
                </a:solidFill>
                <a:latin typeface="楷体" panose="02010609060101010101" pitchFamily="49" charset="-122"/>
                <a:ea typeface="楷体" panose="02010609060101010101" pitchFamily="49" charset="-122"/>
              </a:rPr>
              <a:t>王竹溪，</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统计物理学导论</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，人民教育出版社（</a:t>
            </a:r>
            <a:r>
              <a:rPr lang="en-US" altLang="zh-CN" sz="2400" b="1">
                <a:solidFill>
                  <a:srgbClr val="9900CC"/>
                </a:solidFill>
                <a:latin typeface="楷体" panose="02010609060101010101" pitchFamily="49" charset="-122"/>
                <a:ea typeface="楷体" panose="02010609060101010101" pitchFamily="49" charset="-122"/>
              </a:rPr>
              <a:t>1956</a:t>
            </a:r>
            <a:r>
              <a:rPr lang="zh-CN" altLang="en-US" sz="2400" b="1">
                <a:solidFill>
                  <a:srgbClr val="9900CC"/>
                </a:solidFill>
                <a:latin typeface="楷体" panose="02010609060101010101" pitchFamily="49" charset="-122"/>
                <a:ea typeface="楷体" panose="02010609060101010101" pitchFamily="49" charset="-122"/>
              </a:rPr>
              <a:t>）</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4</a:t>
            </a:r>
            <a:r>
              <a:rPr lang="zh-CN" altLang="en-US" sz="2400" b="1">
                <a:solidFill>
                  <a:srgbClr val="9900CC"/>
                </a:solidFill>
                <a:latin typeface="楷体" panose="02010609060101010101" pitchFamily="49" charset="-122"/>
                <a:ea typeface="楷体" panose="02010609060101010101" pitchFamily="49" charset="-122"/>
              </a:rPr>
              <a:t>．</a:t>
            </a:r>
            <a:r>
              <a:rPr lang="en-US" altLang="zh-CN" sz="2400" b="1">
                <a:solidFill>
                  <a:srgbClr val="9900CC"/>
                </a:solidFill>
                <a:latin typeface="楷体" panose="02010609060101010101" pitchFamily="49" charset="-122"/>
                <a:ea typeface="楷体" panose="02010609060101010101" pitchFamily="49" charset="-122"/>
              </a:rPr>
              <a:t>F. </a:t>
            </a:r>
            <a:r>
              <a:rPr lang="zh-CN" altLang="en-US" sz="2400" b="1">
                <a:solidFill>
                  <a:srgbClr val="9900CC"/>
                </a:solidFill>
                <a:latin typeface="楷体" panose="02010609060101010101" pitchFamily="49" charset="-122"/>
                <a:ea typeface="楷体" panose="02010609060101010101" pitchFamily="49" charset="-122"/>
              </a:rPr>
              <a:t>瑞夫，</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统计物理学</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，科学出版社（</a:t>
            </a:r>
            <a:r>
              <a:rPr lang="en-US" altLang="zh-CN" sz="2400" b="1">
                <a:solidFill>
                  <a:srgbClr val="9900CC"/>
                </a:solidFill>
                <a:latin typeface="楷体" panose="02010609060101010101" pitchFamily="49" charset="-122"/>
                <a:ea typeface="楷体" panose="02010609060101010101" pitchFamily="49" charset="-122"/>
              </a:rPr>
              <a:t>1979</a:t>
            </a:r>
            <a:r>
              <a:rPr lang="zh-CN" altLang="en-US" sz="2400" b="1">
                <a:solidFill>
                  <a:srgbClr val="9900CC"/>
                </a:solidFill>
                <a:latin typeface="楷体" panose="02010609060101010101" pitchFamily="49" charset="-122"/>
                <a:ea typeface="楷体" panose="02010609060101010101" pitchFamily="49" charset="-122"/>
              </a:rPr>
              <a:t>）。</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5. W.</a:t>
            </a:r>
            <a:r>
              <a:rPr lang="zh-CN" altLang="en-US" sz="2400" b="1">
                <a:solidFill>
                  <a:srgbClr val="9900CC"/>
                </a:solidFill>
                <a:latin typeface="楷体" panose="02010609060101010101" pitchFamily="49" charset="-122"/>
                <a:ea typeface="楷体" panose="02010609060101010101" pitchFamily="49" charset="-122"/>
              </a:rPr>
              <a:t>顾莱纳， </a:t>
            </a:r>
            <a:r>
              <a:rPr lang="en-US" altLang="zh-CN" sz="2400" b="1">
                <a:solidFill>
                  <a:srgbClr val="9900CC"/>
                </a:solidFill>
                <a:latin typeface="楷体" panose="02010609060101010101" pitchFamily="49" charset="-122"/>
                <a:ea typeface="楷体" panose="02010609060101010101" pitchFamily="49" charset="-122"/>
              </a:rPr>
              <a:t>L.</a:t>
            </a:r>
            <a:r>
              <a:rPr lang="zh-CN" altLang="en-US" sz="2400" b="1">
                <a:solidFill>
                  <a:srgbClr val="9900CC"/>
                </a:solidFill>
                <a:latin typeface="楷体" panose="02010609060101010101" pitchFamily="49" charset="-122"/>
                <a:ea typeface="楷体" panose="02010609060101010101" pitchFamily="49" charset="-122"/>
              </a:rPr>
              <a:t>奈斯等 </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热力学与统计物理</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，北京大学出版社（</a:t>
            </a:r>
            <a:r>
              <a:rPr lang="en-US" altLang="zh-CN" sz="2400" b="1">
                <a:solidFill>
                  <a:srgbClr val="9900CC"/>
                </a:solidFill>
                <a:latin typeface="楷体" panose="02010609060101010101" pitchFamily="49" charset="-122"/>
                <a:ea typeface="楷体" panose="02010609060101010101" pitchFamily="49" charset="-122"/>
              </a:rPr>
              <a:t>2001</a:t>
            </a:r>
            <a:r>
              <a:rPr lang="zh-CN" altLang="en-US" sz="2400" b="1">
                <a:solidFill>
                  <a:srgbClr val="9900CC"/>
                </a:solidFill>
                <a:latin typeface="楷体" panose="02010609060101010101" pitchFamily="49" charset="-122"/>
                <a:ea typeface="楷体" panose="02010609060101010101" pitchFamily="49" charset="-122"/>
              </a:rPr>
              <a:t>）</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6</a:t>
            </a:r>
            <a:r>
              <a:rPr lang="zh-CN" altLang="en-US" sz="2400" b="1">
                <a:solidFill>
                  <a:srgbClr val="9900CC"/>
                </a:solidFill>
                <a:latin typeface="楷体" panose="02010609060101010101" pitchFamily="49" charset="-122"/>
                <a:ea typeface="楷体" panose="02010609060101010101" pitchFamily="49" charset="-122"/>
              </a:rPr>
              <a:t>．马本坤，高尚惠，孙煜</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热力学与统计物理学</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，人民教育出版社</a:t>
            </a:r>
            <a:r>
              <a:rPr lang="en-US" altLang="zh-CN" sz="2400" b="1">
                <a:solidFill>
                  <a:srgbClr val="9900CC"/>
                </a:solidFill>
                <a:latin typeface="楷体" panose="02010609060101010101" pitchFamily="49" charset="-122"/>
                <a:ea typeface="楷体" panose="02010609060101010101" pitchFamily="49" charset="-122"/>
              </a:rPr>
              <a:t>(1982)</a:t>
            </a:r>
          </a:p>
          <a:p>
            <a:pPr marL="895350" indent="-361950" eaLnBrk="1" hangingPunct="1">
              <a:lnSpc>
                <a:spcPct val="90000"/>
              </a:lnSpc>
              <a:buFontTx/>
              <a:buNone/>
            </a:pPr>
            <a:r>
              <a:rPr lang="en-US" altLang="zh-CN" sz="2400" b="1">
                <a:solidFill>
                  <a:srgbClr val="9900CC"/>
                </a:solidFill>
                <a:latin typeface="楷体" panose="02010609060101010101" pitchFamily="49" charset="-122"/>
                <a:ea typeface="楷体" panose="02010609060101010101" pitchFamily="49" charset="-122"/>
              </a:rPr>
              <a:t>7. L.E.</a:t>
            </a:r>
            <a:r>
              <a:rPr lang="zh-CN" altLang="en-US" sz="2400" b="1">
                <a:solidFill>
                  <a:srgbClr val="9900CC"/>
                </a:solidFill>
                <a:latin typeface="楷体" panose="02010609060101010101" pitchFamily="49" charset="-122"/>
                <a:ea typeface="楷体" panose="02010609060101010101" pitchFamily="49" charset="-122"/>
              </a:rPr>
              <a:t>雷克</a:t>
            </a:r>
            <a:r>
              <a:rPr lang="en-US" altLang="zh-CN" sz="2400" b="1">
                <a:solidFill>
                  <a:srgbClr val="9900CC"/>
                </a:solidFill>
                <a:latin typeface="楷体" panose="02010609060101010101" pitchFamily="49" charset="-122"/>
                <a:ea typeface="楷体" panose="02010609060101010101" pitchFamily="49" charset="-122"/>
              </a:rPr>
              <a:t>, 《</a:t>
            </a:r>
            <a:r>
              <a:rPr lang="zh-CN" altLang="en-US" sz="2400" b="1">
                <a:solidFill>
                  <a:srgbClr val="9900CC"/>
                </a:solidFill>
                <a:latin typeface="楷体" panose="02010609060101010101" pitchFamily="49" charset="-122"/>
                <a:ea typeface="楷体" panose="02010609060101010101" pitchFamily="49" charset="-122"/>
              </a:rPr>
              <a:t>统计物理现代教程</a:t>
            </a:r>
            <a:r>
              <a:rPr lang="en-US" altLang="zh-CN" sz="2400" b="1">
                <a:solidFill>
                  <a:srgbClr val="9900CC"/>
                </a:solidFill>
                <a:latin typeface="楷体" panose="02010609060101010101" pitchFamily="49" charset="-122"/>
                <a:ea typeface="楷体" panose="02010609060101010101" pitchFamily="49" charset="-122"/>
              </a:rPr>
              <a:t>》</a:t>
            </a:r>
            <a:r>
              <a:rPr lang="zh-CN" altLang="en-US" sz="2400" b="1">
                <a:solidFill>
                  <a:srgbClr val="9900CC"/>
                </a:solidFill>
                <a:latin typeface="楷体" panose="02010609060101010101" pitchFamily="49" charset="-122"/>
                <a:ea typeface="楷体" panose="02010609060101010101" pitchFamily="49" charset="-122"/>
              </a:rPr>
              <a:t>（上册）</a:t>
            </a:r>
            <a:r>
              <a:rPr lang="en-US" altLang="zh-CN" sz="2400" b="1">
                <a:solidFill>
                  <a:srgbClr val="9900CC"/>
                </a:solidFill>
                <a:latin typeface="楷体" panose="02010609060101010101" pitchFamily="49" charset="-122"/>
                <a:ea typeface="楷体" panose="02010609060101010101" pitchFamily="49" charset="-122"/>
              </a:rPr>
              <a:t>, </a:t>
            </a:r>
            <a:r>
              <a:rPr lang="zh-CN" altLang="en-US" sz="2400" b="1">
                <a:solidFill>
                  <a:srgbClr val="9900CC"/>
                </a:solidFill>
                <a:latin typeface="楷体" panose="02010609060101010101" pitchFamily="49" charset="-122"/>
                <a:ea typeface="楷体" panose="02010609060101010101" pitchFamily="49" charset="-122"/>
              </a:rPr>
              <a:t>北京大学出版社（</a:t>
            </a:r>
            <a:r>
              <a:rPr lang="en-US" altLang="zh-CN" sz="2400" b="1">
                <a:solidFill>
                  <a:srgbClr val="9900CC"/>
                </a:solidFill>
                <a:latin typeface="楷体" panose="02010609060101010101" pitchFamily="49" charset="-122"/>
                <a:ea typeface="楷体" panose="02010609060101010101" pitchFamily="49" charset="-122"/>
              </a:rPr>
              <a:t>1985</a:t>
            </a:r>
            <a:r>
              <a:rPr lang="zh-CN" altLang="en-US" sz="2400" b="1">
                <a:solidFill>
                  <a:srgbClr val="9900CC"/>
                </a:solidFill>
                <a:latin typeface="楷体" panose="02010609060101010101" pitchFamily="49" charset="-122"/>
                <a:ea typeface="楷体" panose="02010609060101010101" pitchFamily="49" charset="-122"/>
              </a:rPr>
              <a:t>）</a:t>
            </a:r>
          </a:p>
        </p:txBody>
      </p:sp>
      <p:sp>
        <p:nvSpPr>
          <p:cNvPr id="4099" name="Rectangle 3">
            <a:extLst>
              <a:ext uri="{FF2B5EF4-FFF2-40B4-BE49-F238E27FC236}">
                <a16:creationId xmlns:a16="http://schemas.microsoft.com/office/drawing/2014/main" id="{4980B099-1964-4DD7-AD4E-DBFFBB4B5B35}"/>
              </a:ext>
            </a:extLst>
          </p:cNvPr>
          <p:cNvSpPr>
            <a:spLocks noGrp="1" noChangeArrowheads="1"/>
          </p:cNvSpPr>
          <p:nvPr>
            <p:ph type="ctrTitle" idx="4294967295"/>
          </p:nvPr>
        </p:nvSpPr>
        <p:spPr>
          <a:xfrm>
            <a:off x="611188" y="404813"/>
            <a:ext cx="7993062" cy="1368425"/>
          </a:xfrm>
          <a:solidFill>
            <a:srgbClr val="A2FCE4"/>
          </a:solidFill>
        </p:spPr>
        <p:txBody>
          <a:bodyPr/>
          <a:lstStyle/>
          <a:p>
            <a:pPr eaLnBrk="1" hangingPunct="1">
              <a:lnSpc>
                <a:spcPct val="50000"/>
              </a:lnSpc>
            </a:pPr>
            <a:r>
              <a:rPr lang="zh-CN" altLang="zh-CN" sz="3200">
                <a:solidFill>
                  <a:srgbClr val="FF3300"/>
                </a:solidFill>
                <a:ea typeface="华文新魏" panose="02010800040101010101" pitchFamily="2" charset="-122"/>
              </a:rPr>
              <a:t>主要参考书目</a:t>
            </a:r>
            <a:r>
              <a:rPr lang="zh-CN" altLang="zh-CN"/>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5">
            <a:extLst>
              <a:ext uri="{FF2B5EF4-FFF2-40B4-BE49-F238E27FC236}">
                <a16:creationId xmlns:a16="http://schemas.microsoft.com/office/drawing/2014/main" id="{395A8F22-34E7-4D2C-AC44-41FD3FA9780D}"/>
              </a:ext>
            </a:extLst>
          </p:cNvPr>
          <p:cNvSpPr>
            <a:spLocks noChangeArrowheads="1"/>
          </p:cNvSpPr>
          <p:nvPr/>
        </p:nvSpPr>
        <p:spPr bwMode="auto">
          <a:xfrm>
            <a:off x="2232025" y="260350"/>
            <a:ext cx="5076825" cy="5184775"/>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nvGrpSpPr>
          <p:cNvPr id="31747" name="Group 3">
            <a:extLst>
              <a:ext uri="{FF2B5EF4-FFF2-40B4-BE49-F238E27FC236}">
                <a16:creationId xmlns:a16="http://schemas.microsoft.com/office/drawing/2014/main" id="{744B38E8-52FB-4B12-AAB7-38FE2480B195}"/>
              </a:ext>
            </a:extLst>
          </p:cNvPr>
          <p:cNvGrpSpPr>
            <a:grpSpLocks/>
          </p:cNvGrpSpPr>
          <p:nvPr/>
        </p:nvGrpSpPr>
        <p:grpSpPr bwMode="auto">
          <a:xfrm>
            <a:off x="3024188" y="-263525"/>
            <a:ext cx="4248150" cy="5492750"/>
            <a:chOff x="0" y="0"/>
            <a:chExt cx="3267" cy="4229"/>
          </a:xfrm>
        </p:grpSpPr>
        <p:sp>
          <p:nvSpPr>
            <p:cNvPr id="31749" name="Line 5">
              <a:extLst>
                <a:ext uri="{FF2B5EF4-FFF2-40B4-BE49-F238E27FC236}">
                  <a16:creationId xmlns:a16="http://schemas.microsoft.com/office/drawing/2014/main" id="{86D00DB3-1BF6-429C-B0C9-C38FE5650BC0}"/>
                </a:ext>
              </a:extLst>
            </p:cNvPr>
            <p:cNvSpPr>
              <a:spLocks noChangeShapeType="1"/>
            </p:cNvSpPr>
            <p:nvPr/>
          </p:nvSpPr>
          <p:spPr bwMode="auto">
            <a:xfrm>
              <a:off x="96" y="517"/>
              <a:ext cx="0" cy="3264"/>
            </a:xfrm>
            <a:prstGeom prst="line">
              <a:avLst/>
            </a:prstGeom>
            <a:noFill/>
            <a:ln w="25400">
              <a:solidFill>
                <a:srgbClr val="FF33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 name="Line 6">
              <a:extLst>
                <a:ext uri="{FF2B5EF4-FFF2-40B4-BE49-F238E27FC236}">
                  <a16:creationId xmlns:a16="http://schemas.microsoft.com/office/drawing/2014/main" id="{562F6451-9C08-4B06-A91B-3F7DF128BC8F}"/>
                </a:ext>
              </a:extLst>
            </p:cNvPr>
            <p:cNvSpPr>
              <a:spLocks noChangeShapeType="1"/>
            </p:cNvSpPr>
            <p:nvPr/>
          </p:nvSpPr>
          <p:spPr bwMode="auto">
            <a:xfrm>
              <a:off x="96" y="3781"/>
              <a:ext cx="3024" cy="0"/>
            </a:xfrm>
            <a:prstGeom prst="line">
              <a:avLst/>
            </a:prstGeom>
            <a:noFill/>
            <a:ln w="25400">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Arc 7">
              <a:extLst>
                <a:ext uri="{FF2B5EF4-FFF2-40B4-BE49-F238E27FC236}">
                  <a16:creationId xmlns:a16="http://schemas.microsoft.com/office/drawing/2014/main" id="{6EE053B8-64A6-4198-BE8F-5D6D00E51C2F}"/>
                </a:ext>
              </a:extLst>
            </p:cNvPr>
            <p:cNvSpPr>
              <a:spLocks/>
            </p:cNvSpPr>
            <p:nvPr/>
          </p:nvSpPr>
          <p:spPr bwMode="auto">
            <a:xfrm>
              <a:off x="337" y="853"/>
              <a:ext cx="528" cy="2255"/>
            </a:xfrm>
            <a:custGeom>
              <a:avLst/>
              <a:gdLst>
                <a:gd name="T0" fmla="*/ 0 w 21600"/>
                <a:gd name="T1" fmla="*/ 0 h 16493"/>
                <a:gd name="T2" fmla="*/ 0 w 21600"/>
                <a:gd name="T3" fmla="*/ 0 h 16493"/>
                <a:gd name="T4" fmla="*/ 0 w 21600"/>
                <a:gd name="T5" fmla="*/ 0 h 16493"/>
                <a:gd name="T6" fmla="*/ 0 60000 65536"/>
                <a:gd name="T7" fmla="*/ 0 60000 65536"/>
                <a:gd name="T8" fmla="*/ 0 60000 65536"/>
                <a:gd name="T9" fmla="*/ 0 w 21600"/>
                <a:gd name="T10" fmla="*/ 0 h 16493"/>
                <a:gd name="T11" fmla="*/ 21600 w 21600"/>
                <a:gd name="T12" fmla="*/ 16493 h 16493"/>
              </a:gdLst>
              <a:ahLst/>
              <a:cxnLst>
                <a:cxn ang="T6">
                  <a:pos x="T0" y="T1"/>
                </a:cxn>
                <a:cxn ang="T7">
                  <a:pos x="T2" y="T3"/>
                </a:cxn>
                <a:cxn ang="T8">
                  <a:pos x="T4" y="T5"/>
                </a:cxn>
              </a:cxnLst>
              <a:rect l="T9" t="T10" r="T11" b="T12"/>
              <a:pathLst>
                <a:path w="21600" h="16493" fill="none" extrusionOk="0">
                  <a:moveTo>
                    <a:pt x="7652" y="16492"/>
                  </a:moveTo>
                  <a:cubicBezTo>
                    <a:pt x="2799" y="12388"/>
                    <a:pt x="0" y="6355"/>
                    <a:pt x="0" y="0"/>
                  </a:cubicBezTo>
                </a:path>
                <a:path w="21600" h="16493" stroke="0" extrusionOk="0">
                  <a:moveTo>
                    <a:pt x="7652" y="16492"/>
                  </a:moveTo>
                  <a:cubicBezTo>
                    <a:pt x="2799" y="12388"/>
                    <a:pt x="0" y="6355"/>
                    <a:pt x="0" y="0"/>
                  </a:cubicBezTo>
                  <a:lnTo>
                    <a:pt x="21600" y="0"/>
                  </a:lnTo>
                  <a:lnTo>
                    <a:pt x="7652" y="16492"/>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2" name="Arc 8">
              <a:extLst>
                <a:ext uri="{FF2B5EF4-FFF2-40B4-BE49-F238E27FC236}">
                  <a16:creationId xmlns:a16="http://schemas.microsoft.com/office/drawing/2014/main" id="{7F473FB5-BF96-4308-AE69-ACB3D262E9C1}"/>
                </a:ext>
              </a:extLst>
            </p:cNvPr>
            <p:cNvSpPr>
              <a:spLocks/>
            </p:cNvSpPr>
            <p:nvPr/>
          </p:nvSpPr>
          <p:spPr bwMode="auto">
            <a:xfrm rot="-360000">
              <a:off x="508" y="2387"/>
              <a:ext cx="325" cy="1200"/>
            </a:xfrm>
            <a:custGeom>
              <a:avLst/>
              <a:gdLst>
                <a:gd name="T0" fmla="*/ 0 w 27453"/>
                <a:gd name="T1" fmla="*/ 0 h 21600"/>
                <a:gd name="T2" fmla="*/ 0 w 27453"/>
                <a:gd name="T3" fmla="*/ 0 h 21600"/>
                <a:gd name="T4" fmla="*/ 0 w 27453"/>
                <a:gd name="T5" fmla="*/ 0 h 21600"/>
                <a:gd name="T6" fmla="*/ 0 60000 65536"/>
                <a:gd name="T7" fmla="*/ 0 60000 65536"/>
                <a:gd name="T8" fmla="*/ 0 60000 65536"/>
                <a:gd name="T9" fmla="*/ 0 w 27453"/>
                <a:gd name="T10" fmla="*/ 0 h 21600"/>
                <a:gd name="T11" fmla="*/ 27453 w 27453"/>
                <a:gd name="T12" fmla="*/ 21600 h 21600"/>
              </a:gdLst>
              <a:ahLst/>
              <a:cxnLst>
                <a:cxn ang="T6">
                  <a:pos x="T0" y="T1"/>
                </a:cxn>
                <a:cxn ang="T7">
                  <a:pos x="T2" y="T3"/>
                </a:cxn>
                <a:cxn ang="T8">
                  <a:pos x="T4" y="T5"/>
                </a:cxn>
              </a:cxnLst>
              <a:rect l="T9" t="T10" r="T11" b="T12"/>
              <a:pathLst>
                <a:path w="27453" h="21600" fill="none" extrusionOk="0">
                  <a:moveTo>
                    <a:pt x="27452" y="19102"/>
                  </a:moveTo>
                  <a:cubicBezTo>
                    <a:pt x="24345" y="20742"/>
                    <a:pt x="20884" y="21599"/>
                    <a:pt x="17371" y="21600"/>
                  </a:cubicBezTo>
                  <a:cubicBezTo>
                    <a:pt x="10518" y="21600"/>
                    <a:pt x="4072" y="18348"/>
                    <a:pt x="-1" y="12837"/>
                  </a:cubicBezTo>
                </a:path>
                <a:path w="27453" h="21600" stroke="0" extrusionOk="0">
                  <a:moveTo>
                    <a:pt x="27452" y="19102"/>
                  </a:moveTo>
                  <a:cubicBezTo>
                    <a:pt x="24345" y="20742"/>
                    <a:pt x="20884" y="21599"/>
                    <a:pt x="17371" y="21600"/>
                  </a:cubicBezTo>
                  <a:cubicBezTo>
                    <a:pt x="10518" y="21600"/>
                    <a:pt x="4072" y="18348"/>
                    <a:pt x="-1" y="12837"/>
                  </a:cubicBezTo>
                  <a:lnTo>
                    <a:pt x="17371" y="0"/>
                  </a:lnTo>
                  <a:lnTo>
                    <a:pt x="27452" y="19102"/>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3" name="Arc 9">
              <a:extLst>
                <a:ext uri="{FF2B5EF4-FFF2-40B4-BE49-F238E27FC236}">
                  <a16:creationId xmlns:a16="http://schemas.microsoft.com/office/drawing/2014/main" id="{339D65E2-5C29-45A9-84B6-58BFDCC2E3B9}"/>
                </a:ext>
              </a:extLst>
            </p:cNvPr>
            <p:cNvSpPr>
              <a:spLocks/>
            </p:cNvSpPr>
            <p:nvPr/>
          </p:nvSpPr>
          <p:spPr bwMode="auto">
            <a:xfrm rot="600000">
              <a:off x="1001" y="2873"/>
              <a:ext cx="232" cy="445"/>
            </a:xfrm>
            <a:custGeom>
              <a:avLst/>
              <a:gdLst>
                <a:gd name="T0" fmla="*/ 0 w 19980"/>
                <a:gd name="T1" fmla="*/ 0 h 21475"/>
                <a:gd name="T2" fmla="*/ 0 w 19980"/>
                <a:gd name="T3" fmla="*/ 0 h 21475"/>
                <a:gd name="T4" fmla="*/ 0 w 19980"/>
                <a:gd name="T5" fmla="*/ 0 h 21475"/>
                <a:gd name="T6" fmla="*/ 0 60000 65536"/>
                <a:gd name="T7" fmla="*/ 0 60000 65536"/>
                <a:gd name="T8" fmla="*/ 0 60000 65536"/>
                <a:gd name="T9" fmla="*/ 0 w 19980"/>
                <a:gd name="T10" fmla="*/ 0 h 21475"/>
                <a:gd name="T11" fmla="*/ 19980 w 19980"/>
                <a:gd name="T12" fmla="*/ 21475 h 21475"/>
              </a:gdLst>
              <a:ahLst/>
              <a:cxnLst>
                <a:cxn ang="T6">
                  <a:pos x="T0" y="T1"/>
                </a:cxn>
                <a:cxn ang="T7">
                  <a:pos x="T2" y="T3"/>
                </a:cxn>
                <a:cxn ang="T8">
                  <a:pos x="T4" y="T5"/>
                </a:cxn>
              </a:cxnLst>
              <a:rect l="T9" t="T10" r="T11" b="T12"/>
              <a:pathLst>
                <a:path w="19980" h="21475" fill="none" extrusionOk="0">
                  <a:moveTo>
                    <a:pt x="0" y="13267"/>
                  </a:moveTo>
                  <a:cubicBezTo>
                    <a:pt x="3009" y="5942"/>
                    <a:pt x="9785" y="851"/>
                    <a:pt x="17658" y="0"/>
                  </a:cubicBezTo>
                </a:path>
                <a:path w="19980" h="21475" stroke="0" extrusionOk="0">
                  <a:moveTo>
                    <a:pt x="0" y="13267"/>
                  </a:moveTo>
                  <a:cubicBezTo>
                    <a:pt x="3009" y="5942"/>
                    <a:pt x="9785" y="851"/>
                    <a:pt x="17658" y="0"/>
                  </a:cubicBezTo>
                  <a:lnTo>
                    <a:pt x="19980" y="21475"/>
                  </a:lnTo>
                  <a:lnTo>
                    <a:pt x="0" y="13267"/>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4" name="Arc 10">
              <a:extLst>
                <a:ext uri="{FF2B5EF4-FFF2-40B4-BE49-F238E27FC236}">
                  <a16:creationId xmlns:a16="http://schemas.microsoft.com/office/drawing/2014/main" id="{50C1D3AF-4106-454E-9C76-2893CE91CC5B}"/>
                </a:ext>
              </a:extLst>
            </p:cNvPr>
            <p:cNvSpPr>
              <a:spLocks/>
            </p:cNvSpPr>
            <p:nvPr/>
          </p:nvSpPr>
          <p:spPr bwMode="auto">
            <a:xfrm rot="-120000">
              <a:off x="1218" y="2872"/>
              <a:ext cx="301" cy="1110"/>
            </a:xfrm>
            <a:custGeom>
              <a:avLst/>
              <a:gdLst>
                <a:gd name="T0" fmla="*/ 0 w 12189"/>
                <a:gd name="T1" fmla="*/ 0 h 21600"/>
                <a:gd name="T2" fmla="*/ 0 w 12189"/>
                <a:gd name="T3" fmla="*/ 0 h 21600"/>
                <a:gd name="T4" fmla="*/ 0 w 12189"/>
                <a:gd name="T5" fmla="*/ 0 h 21600"/>
                <a:gd name="T6" fmla="*/ 0 60000 65536"/>
                <a:gd name="T7" fmla="*/ 0 60000 65536"/>
                <a:gd name="T8" fmla="*/ 0 60000 65536"/>
                <a:gd name="T9" fmla="*/ 0 w 12189"/>
                <a:gd name="T10" fmla="*/ 0 h 21600"/>
                <a:gd name="T11" fmla="*/ 12189 w 12189"/>
                <a:gd name="T12" fmla="*/ 21600 h 21600"/>
              </a:gdLst>
              <a:ahLst/>
              <a:cxnLst>
                <a:cxn ang="T6">
                  <a:pos x="T0" y="T1"/>
                </a:cxn>
                <a:cxn ang="T7">
                  <a:pos x="T2" y="T3"/>
                </a:cxn>
                <a:cxn ang="T8">
                  <a:pos x="T4" y="T5"/>
                </a:cxn>
              </a:cxnLst>
              <a:rect l="T9" t="T10" r="T11" b="T12"/>
              <a:pathLst>
                <a:path w="12189" h="21600" fill="none" extrusionOk="0">
                  <a:moveTo>
                    <a:pt x="-1" y="36"/>
                  </a:moveTo>
                  <a:cubicBezTo>
                    <a:pt x="417" y="12"/>
                    <a:pt x="836" y="-1"/>
                    <a:pt x="1255" y="0"/>
                  </a:cubicBezTo>
                  <a:cubicBezTo>
                    <a:pt x="5099" y="0"/>
                    <a:pt x="8873" y="1025"/>
                    <a:pt x="12189" y="2971"/>
                  </a:cubicBezTo>
                </a:path>
                <a:path w="12189" h="21600" stroke="0" extrusionOk="0">
                  <a:moveTo>
                    <a:pt x="-1" y="36"/>
                  </a:moveTo>
                  <a:cubicBezTo>
                    <a:pt x="417" y="12"/>
                    <a:pt x="836" y="-1"/>
                    <a:pt x="1255" y="0"/>
                  </a:cubicBezTo>
                  <a:cubicBezTo>
                    <a:pt x="5099" y="0"/>
                    <a:pt x="8873" y="1025"/>
                    <a:pt x="12189" y="2971"/>
                  </a:cubicBezTo>
                  <a:lnTo>
                    <a:pt x="1255" y="21600"/>
                  </a:lnTo>
                  <a:lnTo>
                    <a:pt x="-1" y="36"/>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5" name="Arc 11">
              <a:extLst>
                <a:ext uri="{FF2B5EF4-FFF2-40B4-BE49-F238E27FC236}">
                  <a16:creationId xmlns:a16="http://schemas.microsoft.com/office/drawing/2014/main" id="{B082747C-36AA-45C8-9953-AFF07DCDCF69}"/>
                </a:ext>
              </a:extLst>
            </p:cNvPr>
            <p:cNvSpPr>
              <a:spLocks/>
            </p:cNvSpPr>
            <p:nvPr/>
          </p:nvSpPr>
          <p:spPr bwMode="auto">
            <a:xfrm rot="300000">
              <a:off x="1550" y="1192"/>
              <a:ext cx="1523" cy="2448"/>
            </a:xfrm>
            <a:custGeom>
              <a:avLst/>
              <a:gdLst>
                <a:gd name="T0" fmla="*/ 0 w 13778"/>
                <a:gd name="T1" fmla="*/ 0 h 21450"/>
                <a:gd name="T2" fmla="*/ 0 w 13778"/>
                <a:gd name="T3" fmla="*/ 0 h 21450"/>
                <a:gd name="T4" fmla="*/ 0 w 13778"/>
                <a:gd name="T5" fmla="*/ 0 h 21450"/>
                <a:gd name="T6" fmla="*/ 0 60000 65536"/>
                <a:gd name="T7" fmla="*/ 0 60000 65536"/>
                <a:gd name="T8" fmla="*/ 0 60000 65536"/>
                <a:gd name="T9" fmla="*/ 0 w 13778"/>
                <a:gd name="T10" fmla="*/ 0 h 21450"/>
                <a:gd name="T11" fmla="*/ 13778 w 13778"/>
                <a:gd name="T12" fmla="*/ 21450 h 21450"/>
              </a:gdLst>
              <a:ahLst/>
              <a:cxnLst>
                <a:cxn ang="T6">
                  <a:pos x="T0" y="T1"/>
                </a:cxn>
                <a:cxn ang="T7">
                  <a:pos x="T2" y="T3"/>
                </a:cxn>
                <a:cxn ang="T8">
                  <a:pos x="T4" y="T5"/>
                </a:cxn>
              </a:cxnLst>
              <a:rect l="T9" t="T10" r="T11" b="T12"/>
              <a:pathLst>
                <a:path w="13778" h="21450" fill="none" extrusionOk="0">
                  <a:moveTo>
                    <a:pt x="11235" y="21449"/>
                  </a:moveTo>
                  <a:cubicBezTo>
                    <a:pt x="7104" y="20960"/>
                    <a:pt x="3203" y="19288"/>
                    <a:pt x="-1" y="16635"/>
                  </a:cubicBezTo>
                </a:path>
                <a:path w="13778" h="21450" stroke="0" extrusionOk="0">
                  <a:moveTo>
                    <a:pt x="11235" y="21449"/>
                  </a:moveTo>
                  <a:cubicBezTo>
                    <a:pt x="7104" y="20960"/>
                    <a:pt x="3203" y="19288"/>
                    <a:pt x="-1" y="16635"/>
                  </a:cubicBezTo>
                  <a:lnTo>
                    <a:pt x="13778" y="0"/>
                  </a:lnTo>
                  <a:lnTo>
                    <a:pt x="11235" y="21449"/>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6" name="Arc 12">
              <a:extLst>
                <a:ext uri="{FF2B5EF4-FFF2-40B4-BE49-F238E27FC236}">
                  <a16:creationId xmlns:a16="http://schemas.microsoft.com/office/drawing/2014/main" id="{FF022F6B-5232-42D2-BDA8-638751CC406E}"/>
                </a:ext>
              </a:extLst>
            </p:cNvPr>
            <p:cNvSpPr>
              <a:spLocks/>
            </p:cNvSpPr>
            <p:nvPr/>
          </p:nvSpPr>
          <p:spPr bwMode="auto">
            <a:xfrm rot="-120000">
              <a:off x="476" y="815"/>
              <a:ext cx="1202" cy="2135"/>
            </a:xfrm>
            <a:custGeom>
              <a:avLst/>
              <a:gdLst>
                <a:gd name="T0" fmla="*/ 0 w 21600"/>
                <a:gd name="T1" fmla="*/ 0 h 14344"/>
                <a:gd name="T2" fmla="*/ 0 w 21600"/>
                <a:gd name="T3" fmla="*/ 0 h 14344"/>
                <a:gd name="T4" fmla="*/ 0 w 21600"/>
                <a:gd name="T5" fmla="*/ 0 h 14344"/>
                <a:gd name="T6" fmla="*/ 0 60000 65536"/>
                <a:gd name="T7" fmla="*/ 0 60000 65536"/>
                <a:gd name="T8" fmla="*/ 0 60000 65536"/>
                <a:gd name="T9" fmla="*/ 0 w 21600"/>
                <a:gd name="T10" fmla="*/ 0 h 14344"/>
                <a:gd name="T11" fmla="*/ 21600 w 21600"/>
                <a:gd name="T12" fmla="*/ 14344 h 14344"/>
              </a:gdLst>
              <a:ahLst/>
              <a:cxnLst>
                <a:cxn ang="T6">
                  <a:pos x="T0" y="T1"/>
                </a:cxn>
                <a:cxn ang="T7">
                  <a:pos x="T2" y="T3"/>
                </a:cxn>
                <a:cxn ang="T8">
                  <a:pos x="T4" y="T5"/>
                </a:cxn>
              </a:cxnLst>
              <a:rect l="T9" t="T10" r="T11" b="T12"/>
              <a:pathLst>
                <a:path w="21600" h="14344" fill="none" extrusionOk="0">
                  <a:moveTo>
                    <a:pt x="3043" y="14343"/>
                  </a:moveTo>
                  <a:cubicBezTo>
                    <a:pt x="1051" y="11000"/>
                    <a:pt x="0" y="7180"/>
                    <a:pt x="0" y="3289"/>
                  </a:cubicBezTo>
                  <a:cubicBezTo>
                    <a:pt x="-1" y="2187"/>
                    <a:pt x="84" y="1088"/>
                    <a:pt x="251" y="-1"/>
                  </a:cubicBezTo>
                </a:path>
                <a:path w="21600" h="14344" stroke="0" extrusionOk="0">
                  <a:moveTo>
                    <a:pt x="3043" y="14343"/>
                  </a:moveTo>
                  <a:cubicBezTo>
                    <a:pt x="1051" y="11000"/>
                    <a:pt x="0" y="7180"/>
                    <a:pt x="0" y="3289"/>
                  </a:cubicBezTo>
                  <a:cubicBezTo>
                    <a:pt x="-1" y="2187"/>
                    <a:pt x="84" y="1088"/>
                    <a:pt x="251" y="-1"/>
                  </a:cubicBezTo>
                  <a:lnTo>
                    <a:pt x="21600" y="3289"/>
                  </a:lnTo>
                  <a:lnTo>
                    <a:pt x="3043" y="14343"/>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7" name="Arc 13">
              <a:extLst>
                <a:ext uri="{FF2B5EF4-FFF2-40B4-BE49-F238E27FC236}">
                  <a16:creationId xmlns:a16="http://schemas.microsoft.com/office/drawing/2014/main" id="{61FDADEC-3E75-4CE4-AA5F-979965756A4F}"/>
                </a:ext>
              </a:extLst>
            </p:cNvPr>
            <p:cNvSpPr>
              <a:spLocks/>
            </p:cNvSpPr>
            <p:nvPr/>
          </p:nvSpPr>
          <p:spPr bwMode="auto">
            <a:xfrm>
              <a:off x="679" y="1765"/>
              <a:ext cx="186" cy="1296"/>
            </a:xfrm>
            <a:custGeom>
              <a:avLst/>
              <a:gdLst>
                <a:gd name="T0" fmla="*/ 0 w 17580"/>
                <a:gd name="T1" fmla="*/ 0 h 21600"/>
                <a:gd name="T2" fmla="*/ 0 w 17580"/>
                <a:gd name="T3" fmla="*/ 0 h 21600"/>
                <a:gd name="T4" fmla="*/ 0 w 17580"/>
                <a:gd name="T5" fmla="*/ 0 h 21600"/>
                <a:gd name="T6" fmla="*/ 0 60000 65536"/>
                <a:gd name="T7" fmla="*/ 0 60000 65536"/>
                <a:gd name="T8" fmla="*/ 0 60000 65536"/>
                <a:gd name="T9" fmla="*/ 0 w 17580"/>
                <a:gd name="T10" fmla="*/ 0 h 21600"/>
                <a:gd name="T11" fmla="*/ 17580 w 17580"/>
                <a:gd name="T12" fmla="*/ 21600 h 21600"/>
              </a:gdLst>
              <a:ahLst/>
              <a:cxnLst>
                <a:cxn ang="T6">
                  <a:pos x="T0" y="T1"/>
                </a:cxn>
                <a:cxn ang="T7">
                  <a:pos x="T2" y="T3"/>
                </a:cxn>
                <a:cxn ang="T8">
                  <a:pos x="T4" y="T5"/>
                </a:cxn>
              </a:cxnLst>
              <a:rect l="T9" t="T10" r="T11" b="T12"/>
              <a:pathLst>
                <a:path w="17580" h="21600" fill="none" extrusionOk="0">
                  <a:moveTo>
                    <a:pt x="17580" y="19926"/>
                  </a:moveTo>
                  <a:cubicBezTo>
                    <a:pt x="14939" y="21031"/>
                    <a:pt x="12105" y="21599"/>
                    <a:pt x="9243" y="21600"/>
                  </a:cubicBezTo>
                  <a:cubicBezTo>
                    <a:pt x="6046" y="21600"/>
                    <a:pt x="2889" y="20890"/>
                    <a:pt x="-1" y="19522"/>
                  </a:cubicBezTo>
                </a:path>
                <a:path w="17580" h="21600" stroke="0" extrusionOk="0">
                  <a:moveTo>
                    <a:pt x="17580" y="19926"/>
                  </a:moveTo>
                  <a:cubicBezTo>
                    <a:pt x="14939" y="21031"/>
                    <a:pt x="12105" y="21599"/>
                    <a:pt x="9243" y="21600"/>
                  </a:cubicBezTo>
                  <a:cubicBezTo>
                    <a:pt x="6046" y="21600"/>
                    <a:pt x="2889" y="20890"/>
                    <a:pt x="-1" y="19522"/>
                  </a:cubicBezTo>
                  <a:lnTo>
                    <a:pt x="9243" y="0"/>
                  </a:lnTo>
                  <a:lnTo>
                    <a:pt x="17580" y="19926"/>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8" name="Arc 14">
              <a:extLst>
                <a:ext uri="{FF2B5EF4-FFF2-40B4-BE49-F238E27FC236}">
                  <a16:creationId xmlns:a16="http://schemas.microsoft.com/office/drawing/2014/main" id="{56A6F01D-B991-4946-97B4-3F1876486394}"/>
                </a:ext>
              </a:extLst>
            </p:cNvPr>
            <p:cNvSpPr>
              <a:spLocks/>
            </p:cNvSpPr>
            <p:nvPr/>
          </p:nvSpPr>
          <p:spPr bwMode="auto">
            <a:xfrm rot="360000">
              <a:off x="929" y="2582"/>
              <a:ext cx="176" cy="336"/>
            </a:xfrm>
            <a:custGeom>
              <a:avLst/>
              <a:gdLst>
                <a:gd name="T0" fmla="*/ 0 w 19580"/>
                <a:gd name="T1" fmla="*/ 0 h 21600"/>
                <a:gd name="T2" fmla="*/ 0 w 19580"/>
                <a:gd name="T3" fmla="*/ 0 h 21600"/>
                <a:gd name="T4" fmla="*/ 0 w 19580"/>
                <a:gd name="T5" fmla="*/ 0 h 21600"/>
                <a:gd name="T6" fmla="*/ 0 60000 65536"/>
                <a:gd name="T7" fmla="*/ 0 60000 65536"/>
                <a:gd name="T8" fmla="*/ 0 60000 65536"/>
                <a:gd name="T9" fmla="*/ 0 w 19580"/>
                <a:gd name="T10" fmla="*/ 0 h 21600"/>
                <a:gd name="T11" fmla="*/ 19580 w 19580"/>
                <a:gd name="T12" fmla="*/ 21600 h 21600"/>
              </a:gdLst>
              <a:ahLst/>
              <a:cxnLst>
                <a:cxn ang="T6">
                  <a:pos x="T0" y="T1"/>
                </a:cxn>
                <a:cxn ang="T7">
                  <a:pos x="T2" y="T3"/>
                </a:cxn>
                <a:cxn ang="T8">
                  <a:pos x="T4" y="T5"/>
                </a:cxn>
              </a:cxnLst>
              <a:rect l="T9" t="T10" r="T11" b="T12"/>
              <a:pathLst>
                <a:path w="19580" h="21600" fill="none" extrusionOk="0">
                  <a:moveTo>
                    <a:pt x="0" y="12479"/>
                  </a:moveTo>
                  <a:cubicBezTo>
                    <a:pt x="3529" y="4903"/>
                    <a:pt x="11111" y="43"/>
                    <a:pt x="19469" y="0"/>
                  </a:cubicBezTo>
                </a:path>
                <a:path w="19580" h="21600" stroke="0" extrusionOk="0">
                  <a:moveTo>
                    <a:pt x="0" y="12479"/>
                  </a:moveTo>
                  <a:cubicBezTo>
                    <a:pt x="3529" y="4903"/>
                    <a:pt x="11111" y="43"/>
                    <a:pt x="19469" y="0"/>
                  </a:cubicBezTo>
                  <a:lnTo>
                    <a:pt x="19580" y="21600"/>
                  </a:lnTo>
                  <a:lnTo>
                    <a:pt x="0" y="12479"/>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9" name="Arc 15">
              <a:extLst>
                <a:ext uri="{FF2B5EF4-FFF2-40B4-BE49-F238E27FC236}">
                  <a16:creationId xmlns:a16="http://schemas.microsoft.com/office/drawing/2014/main" id="{534EDECB-3452-4FD1-AFC1-32564E6CF2B3}"/>
                </a:ext>
              </a:extLst>
            </p:cNvPr>
            <p:cNvSpPr>
              <a:spLocks/>
            </p:cNvSpPr>
            <p:nvPr/>
          </p:nvSpPr>
          <p:spPr bwMode="auto">
            <a:xfrm rot="-120000">
              <a:off x="1102" y="2585"/>
              <a:ext cx="227" cy="144"/>
            </a:xfrm>
            <a:custGeom>
              <a:avLst/>
              <a:gdLst>
                <a:gd name="T0" fmla="*/ 0 w 20346"/>
                <a:gd name="T1" fmla="*/ 0 h 21600"/>
                <a:gd name="T2" fmla="*/ 0 w 20346"/>
                <a:gd name="T3" fmla="*/ 0 h 21600"/>
                <a:gd name="T4" fmla="*/ 0 w 20346"/>
                <a:gd name="T5" fmla="*/ 0 h 21600"/>
                <a:gd name="T6" fmla="*/ 0 60000 65536"/>
                <a:gd name="T7" fmla="*/ 0 60000 65536"/>
                <a:gd name="T8" fmla="*/ 0 60000 65536"/>
                <a:gd name="T9" fmla="*/ 0 w 20346"/>
                <a:gd name="T10" fmla="*/ 0 h 21600"/>
                <a:gd name="T11" fmla="*/ 20346 w 20346"/>
                <a:gd name="T12" fmla="*/ 21600 h 21600"/>
              </a:gdLst>
              <a:ahLst/>
              <a:cxnLst>
                <a:cxn ang="T6">
                  <a:pos x="T0" y="T1"/>
                </a:cxn>
                <a:cxn ang="T7">
                  <a:pos x="T2" y="T3"/>
                </a:cxn>
                <a:cxn ang="T8">
                  <a:pos x="T4" y="T5"/>
                </a:cxn>
              </a:cxnLst>
              <a:rect l="T9" t="T10" r="T11" b="T12"/>
              <a:pathLst>
                <a:path w="20346" h="21600" fill="none" extrusionOk="0">
                  <a:moveTo>
                    <a:pt x="0" y="0"/>
                  </a:moveTo>
                  <a:cubicBezTo>
                    <a:pt x="30" y="0"/>
                    <a:pt x="60" y="-1"/>
                    <a:pt x="90" y="0"/>
                  </a:cubicBezTo>
                  <a:cubicBezTo>
                    <a:pt x="9126" y="0"/>
                    <a:pt x="17208" y="5625"/>
                    <a:pt x="20346" y="14099"/>
                  </a:cubicBezTo>
                </a:path>
                <a:path w="20346" h="21600" stroke="0" extrusionOk="0">
                  <a:moveTo>
                    <a:pt x="0" y="0"/>
                  </a:moveTo>
                  <a:cubicBezTo>
                    <a:pt x="30" y="0"/>
                    <a:pt x="60" y="-1"/>
                    <a:pt x="90" y="0"/>
                  </a:cubicBezTo>
                  <a:cubicBezTo>
                    <a:pt x="9126" y="0"/>
                    <a:pt x="17208" y="5625"/>
                    <a:pt x="20346" y="14099"/>
                  </a:cubicBezTo>
                  <a:lnTo>
                    <a:pt x="90" y="21600"/>
                  </a:lnTo>
                  <a:lnTo>
                    <a:pt x="0" y="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0" name="Arc 16">
              <a:extLst>
                <a:ext uri="{FF2B5EF4-FFF2-40B4-BE49-F238E27FC236}">
                  <a16:creationId xmlns:a16="http://schemas.microsoft.com/office/drawing/2014/main" id="{3206C501-51A4-4A23-BAC7-B1431BA14EDE}"/>
                </a:ext>
              </a:extLst>
            </p:cNvPr>
            <p:cNvSpPr>
              <a:spLocks/>
            </p:cNvSpPr>
            <p:nvPr/>
          </p:nvSpPr>
          <p:spPr bwMode="auto">
            <a:xfrm>
              <a:off x="1327" y="565"/>
              <a:ext cx="1698" cy="2967"/>
            </a:xfrm>
            <a:custGeom>
              <a:avLst/>
              <a:gdLst>
                <a:gd name="T0" fmla="*/ 0 w 15279"/>
                <a:gd name="T1" fmla="*/ 0 h 21535"/>
                <a:gd name="T2" fmla="*/ 0 w 15279"/>
                <a:gd name="T3" fmla="*/ 0 h 21535"/>
                <a:gd name="T4" fmla="*/ 0 w 15279"/>
                <a:gd name="T5" fmla="*/ 0 h 21535"/>
                <a:gd name="T6" fmla="*/ 0 60000 65536"/>
                <a:gd name="T7" fmla="*/ 0 60000 65536"/>
                <a:gd name="T8" fmla="*/ 0 60000 65536"/>
                <a:gd name="T9" fmla="*/ 0 w 15279"/>
                <a:gd name="T10" fmla="*/ 0 h 21535"/>
                <a:gd name="T11" fmla="*/ 15279 w 15279"/>
                <a:gd name="T12" fmla="*/ 21535 h 21535"/>
              </a:gdLst>
              <a:ahLst/>
              <a:cxnLst>
                <a:cxn ang="T6">
                  <a:pos x="T0" y="T1"/>
                </a:cxn>
                <a:cxn ang="T7">
                  <a:pos x="T2" y="T3"/>
                </a:cxn>
                <a:cxn ang="T8">
                  <a:pos x="T4" y="T5"/>
                </a:cxn>
              </a:cxnLst>
              <a:rect l="T9" t="T10" r="T11" b="T12"/>
              <a:pathLst>
                <a:path w="15279" h="21535" fill="none" extrusionOk="0">
                  <a:moveTo>
                    <a:pt x="13604" y="21535"/>
                  </a:moveTo>
                  <a:cubicBezTo>
                    <a:pt x="8467" y="21135"/>
                    <a:pt x="3642" y="18912"/>
                    <a:pt x="-1" y="15268"/>
                  </a:cubicBezTo>
                </a:path>
                <a:path w="15279" h="21535" stroke="0" extrusionOk="0">
                  <a:moveTo>
                    <a:pt x="13604" y="21535"/>
                  </a:moveTo>
                  <a:cubicBezTo>
                    <a:pt x="8467" y="21135"/>
                    <a:pt x="3642" y="18912"/>
                    <a:pt x="-1" y="15268"/>
                  </a:cubicBezTo>
                  <a:lnTo>
                    <a:pt x="15279" y="0"/>
                  </a:lnTo>
                  <a:lnTo>
                    <a:pt x="13604" y="21535"/>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1" name="Arc 17">
              <a:extLst>
                <a:ext uri="{FF2B5EF4-FFF2-40B4-BE49-F238E27FC236}">
                  <a16:creationId xmlns:a16="http://schemas.microsoft.com/office/drawing/2014/main" id="{A4B1540B-8F87-4CC8-AF33-805581710435}"/>
                </a:ext>
              </a:extLst>
            </p:cNvPr>
            <p:cNvSpPr>
              <a:spLocks/>
            </p:cNvSpPr>
            <p:nvPr/>
          </p:nvSpPr>
          <p:spPr bwMode="auto">
            <a:xfrm rot="-60000">
              <a:off x="528" y="613"/>
              <a:ext cx="191" cy="1627"/>
            </a:xfrm>
            <a:custGeom>
              <a:avLst/>
              <a:gdLst>
                <a:gd name="T0" fmla="*/ 0 w 21513"/>
                <a:gd name="T1" fmla="*/ 0 h 18777"/>
                <a:gd name="T2" fmla="*/ 0 w 21513"/>
                <a:gd name="T3" fmla="*/ 0 h 18777"/>
                <a:gd name="T4" fmla="*/ 0 w 21513"/>
                <a:gd name="T5" fmla="*/ 0 h 18777"/>
                <a:gd name="T6" fmla="*/ 0 60000 65536"/>
                <a:gd name="T7" fmla="*/ 0 60000 65536"/>
                <a:gd name="T8" fmla="*/ 0 60000 65536"/>
                <a:gd name="T9" fmla="*/ 0 w 21513"/>
                <a:gd name="T10" fmla="*/ 0 h 18777"/>
                <a:gd name="T11" fmla="*/ 21513 w 21513"/>
                <a:gd name="T12" fmla="*/ 18777 h 18777"/>
              </a:gdLst>
              <a:ahLst/>
              <a:cxnLst>
                <a:cxn ang="T6">
                  <a:pos x="T0" y="T1"/>
                </a:cxn>
                <a:cxn ang="T7">
                  <a:pos x="T2" y="T3"/>
                </a:cxn>
                <a:cxn ang="T8">
                  <a:pos x="T4" y="T5"/>
                </a:cxn>
              </a:cxnLst>
              <a:rect l="T9" t="T10" r="T11" b="T12"/>
              <a:pathLst>
                <a:path w="21513" h="18777" fill="none" extrusionOk="0">
                  <a:moveTo>
                    <a:pt x="10836" y="18776"/>
                  </a:moveTo>
                  <a:cubicBezTo>
                    <a:pt x="4684" y="15278"/>
                    <a:pt x="636" y="8989"/>
                    <a:pt x="0" y="1941"/>
                  </a:cubicBezTo>
                </a:path>
                <a:path w="21513" h="18777" stroke="0" extrusionOk="0">
                  <a:moveTo>
                    <a:pt x="10836" y="18776"/>
                  </a:moveTo>
                  <a:cubicBezTo>
                    <a:pt x="4684" y="15278"/>
                    <a:pt x="636" y="8989"/>
                    <a:pt x="0" y="1941"/>
                  </a:cubicBezTo>
                  <a:lnTo>
                    <a:pt x="21513" y="0"/>
                  </a:lnTo>
                  <a:lnTo>
                    <a:pt x="10836" y="18776"/>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2" name="Arc 18">
              <a:extLst>
                <a:ext uri="{FF2B5EF4-FFF2-40B4-BE49-F238E27FC236}">
                  <a16:creationId xmlns:a16="http://schemas.microsoft.com/office/drawing/2014/main" id="{A4A91653-2B6A-4191-9469-35861E0A9A00}"/>
                </a:ext>
              </a:extLst>
            </p:cNvPr>
            <p:cNvSpPr>
              <a:spLocks/>
            </p:cNvSpPr>
            <p:nvPr/>
          </p:nvSpPr>
          <p:spPr bwMode="auto">
            <a:xfrm>
              <a:off x="626" y="2101"/>
              <a:ext cx="191" cy="384"/>
            </a:xfrm>
            <a:custGeom>
              <a:avLst/>
              <a:gdLst>
                <a:gd name="T0" fmla="*/ 0 w 21530"/>
                <a:gd name="T1" fmla="*/ 0 h 21600"/>
                <a:gd name="T2" fmla="*/ 0 w 21530"/>
                <a:gd name="T3" fmla="*/ 0 h 21600"/>
                <a:gd name="T4" fmla="*/ 0 w 21530"/>
                <a:gd name="T5" fmla="*/ 0 h 21600"/>
                <a:gd name="T6" fmla="*/ 0 60000 65536"/>
                <a:gd name="T7" fmla="*/ 0 60000 65536"/>
                <a:gd name="T8" fmla="*/ 0 60000 65536"/>
                <a:gd name="T9" fmla="*/ 0 w 21530"/>
                <a:gd name="T10" fmla="*/ 0 h 21600"/>
                <a:gd name="T11" fmla="*/ 21530 w 21530"/>
                <a:gd name="T12" fmla="*/ 21600 h 21600"/>
              </a:gdLst>
              <a:ahLst/>
              <a:cxnLst>
                <a:cxn ang="T6">
                  <a:pos x="T0" y="T1"/>
                </a:cxn>
                <a:cxn ang="T7">
                  <a:pos x="T2" y="T3"/>
                </a:cxn>
                <a:cxn ang="T8">
                  <a:pos x="T4" y="T5"/>
                </a:cxn>
              </a:cxnLst>
              <a:rect l="T9" t="T10" r="T11" b="T12"/>
              <a:pathLst>
                <a:path w="21530" h="21600" fill="none" extrusionOk="0">
                  <a:moveTo>
                    <a:pt x="21530" y="21600"/>
                  </a:moveTo>
                  <a:cubicBezTo>
                    <a:pt x="10274" y="21600"/>
                    <a:pt x="905" y="12956"/>
                    <a:pt x="0" y="1737"/>
                  </a:cubicBezTo>
                </a:path>
                <a:path w="21530" h="21600" stroke="0" extrusionOk="0">
                  <a:moveTo>
                    <a:pt x="21530" y="21600"/>
                  </a:moveTo>
                  <a:cubicBezTo>
                    <a:pt x="10274" y="21600"/>
                    <a:pt x="905" y="12956"/>
                    <a:pt x="0" y="1737"/>
                  </a:cubicBezTo>
                  <a:lnTo>
                    <a:pt x="21530" y="0"/>
                  </a:lnTo>
                  <a:lnTo>
                    <a:pt x="21530" y="2160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3" name="Arc 19">
              <a:extLst>
                <a:ext uri="{FF2B5EF4-FFF2-40B4-BE49-F238E27FC236}">
                  <a16:creationId xmlns:a16="http://schemas.microsoft.com/office/drawing/2014/main" id="{7510F4FA-FCEA-4AE1-8EBA-E06F15914E11}"/>
                </a:ext>
              </a:extLst>
            </p:cNvPr>
            <p:cNvSpPr>
              <a:spLocks/>
            </p:cNvSpPr>
            <p:nvPr/>
          </p:nvSpPr>
          <p:spPr bwMode="auto">
            <a:xfrm>
              <a:off x="816" y="1957"/>
              <a:ext cx="113" cy="528"/>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17556"/>
                  </a:moveTo>
                  <a:cubicBezTo>
                    <a:pt x="9027" y="20185"/>
                    <a:pt x="4626" y="21599"/>
                    <a:pt x="113" y="21600"/>
                  </a:cubicBezTo>
                  <a:cubicBezTo>
                    <a:pt x="75" y="21600"/>
                    <a:pt x="37" y="21599"/>
                    <a:pt x="0" y="21599"/>
                  </a:cubicBezTo>
                </a:path>
                <a:path w="12696" h="21600" stroke="0" extrusionOk="0">
                  <a:moveTo>
                    <a:pt x="12696" y="17556"/>
                  </a:moveTo>
                  <a:cubicBezTo>
                    <a:pt x="9027" y="20185"/>
                    <a:pt x="4626" y="21599"/>
                    <a:pt x="113" y="21600"/>
                  </a:cubicBezTo>
                  <a:cubicBezTo>
                    <a:pt x="75" y="21600"/>
                    <a:pt x="37" y="21599"/>
                    <a:pt x="0" y="21599"/>
                  </a:cubicBezTo>
                  <a:lnTo>
                    <a:pt x="113" y="0"/>
                  </a:lnTo>
                  <a:lnTo>
                    <a:pt x="12696" y="17556"/>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4" name="Arc 20">
              <a:extLst>
                <a:ext uri="{FF2B5EF4-FFF2-40B4-BE49-F238E27FC236}">
                  <a16:creationId xmlns:a16="http://schemas.microsoft.com/office/drawing/2014/main" id="{099EB114-5228-466E-B668-8A713111687B}"/>
                </a:ext>
              </a:extLst>
            </p:cNvPr>
            <p:cNvSpPr>
              <a:spLocks/>
            </p:cNvSpPr>
            <p:nvPr/>
          </p:nvSpPr>
          <p:spPr bwMode="auto">
            <a:xfrm>
              <a:off x="919" y="2294"/>
              <a:ext cx="138" cy="144"/>
            </a:xfrm>
            <a:custGeom>
              <a:avLst/>
              <a:gdLst>
                <a:gd name="T0" fmla="*/ 0 w 20758"/>
                <a:gd name="T1" fmla="*/ 0 h 21599"/>
                <a:gd name="T2" fmla="*/ 0 w 20758"/>
                <a:gd name="T3" fmla="*/ 0 h 21599"/>
                <a:gd name="T4" fmla="*/ 0 w 20758"/>
                <a:gd name="T5" fmla="*/ 0 h 21599"/>
                <a:gd name="T6" fmla="*/ 0 60000 65536"/>
                <a:gd name="T7" fmla="*/ 0 60000 65536"/>
                <a:gd name="T8" fmla="*/ 0 60000 65536"/>
                <a:gd name="T9" fmla="*/ 0 w 20758"/>
                <a:gd name="T10" fmla="*/ 0 h 21599"/>
                <a:gd name="T11" fmla="*/ 20758 w 20758"/>
                <a:gd name="T12" fmla="*/ 21599 h 21599"/>
              </a:gdLst>
              <a:ahLst/>
              <a:cxnLst>
                <a:cxn ang="T6">
                  <a:pos x="T0" y="T1"/>
                </a:cxn>
                <a:cxn ang="T7">
                  <a:pos x="T2" y="T3"/>
                </a:cxn>
                <a:cxn ang="T8">
                  <a:pos x="T4" y="T5"/>
                </a:cxn>
              </a:cxnLst>
              <a:rect l="T9" t="T10" r="T11" b="T12"/>
              <a:pathLst>
                <a:path w="20758" h="21599" fill="none" extrusionOk="0">
                  <a:moveTo>
                    <a:pt x="0" y="15626"/>
                  </a:moveTo>
                  <a:cubicBezTo>
                    <a:pt x="2647" y="6425"/>
                    <a:pt x="11034" y="66"/>
                    <a:pt x="20607" y="-1"/>
                  </a:cubicBezTo>
                </a:path>
                <a:path w="20758" h="21599" stroke="0" extrusionOk="0">
                  <a:moveTo>
                    <a:pt x="0" y="15626"/>
                  </a:moveTo>
                  <a:cubicBezTo>
                    <a:pt x="2647" y="6425"/>
                    <a:pt x="11034" y="66"/>
                    <a:pt x="20607" y="-1"/>
                  </a:cubicBezTo>
                  <a:lnTo>
                    <a:pt x="20758" y="21599"/>
                  </a:lnTo>
                  <a:lnTo>
                    <a:pt x="0" y="15626"/>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5" name="Arc 21">
              <a:extLst>
                <a:ext uri="{FF2B5EF4-FFF2-40B4-BE49-F238E27FC236}">
                  <a16:creationId xmlns:a16="http://schemas.microsoft.com/office/drawing/2014/main" id="{C95CB8BF-5DC4-4220-86DD-0F3E5E4C9D77}"/>
                </a:ext>
              </a:extLst>
            </p:cNvPr>
            <p:cNvSpPr>
              <a:spLocks/>
            </p:cNvSpPr>
            <p:nvPr/>
          </p:nvSpPr>
          <p:spPr bwMode="auto">
            <a:xfrm>
              <a:off x="1056" y="2294"/>
              <a:ext cx="240" cy="385"/>
            </a:xfrm>
            <a:custGeom>
              <a:avLst/>
              <a:gdLst>
                <a:gd name="T0" fmla="*/ 0 w 16320"/>
                <a:gd name="T1" fmla="*/ 0 h 21600"/>
                <a:gd name="T2" fmla="*/ 0 w 16320"/>
                <a:gd name="T3" fmla="*/ 0 h 21600"/>
                <a:gd name="T4" fmla="*/ 0 w 16320"/>
                <a:gd name="T5" fmla="*/ 0 h 21600"/>
                <a:gd name="T6" fmla="*/ 0 60000 65536"/>
                <a:gd name="T7" fmla="*/ 0 60000 65536"/>
                <a:gd name="T8" fmla="*/ 0 60000 65536"/>
                <a:gd name="T9" fmla="*/ 0 w 16320"/>
                <a:gd name="T10" fmla="*/ 0 h 21600"/>
                <a:gd name="T11" fmla="*/ 16320 w 16320"/>
                <a:gd name="T12" fmla="*/ 21600 h 21600"/>
              </a:gdLst>
              <a:ahLst/>
              <a:cxnLst>
                <a:cxn ang="T6">
                  <a:pos x="T0" y="T1"/>
                </a:cxn>
                <a:cxn ang="T7">
                  <a:pos x="T2" y="T3"/>
                </a:cxn>
                <a:cxn ang="T8">
                  <a:pos x="T4" y="T5"/>
                </a:cxn>
              </a:cxnLst>
              <a:rect l="T9" t="T10" r="T11" b="T12"/>
              <a:pathLst>
                <a:path w="16320" h="21600" fill="none" extrusionOk="0">
                  <a:moveTo>
                    <a:pt x="0" y="0"/>
                  </a:moveTo>
                  <a:cubicBezTo>
                    <a:pt x="22" y="0"/>
                    <a:pt x="45" y="-1"/>
                    <a:pt x="68" y="0"/>
                  </a:cubicBezTo>
                  <a:cubicBezTo>
                    <a:pt x="6294" y="0"/>
                    <a:pt x="12218" y="2687"/>
                    <a:pt x="16319" y="7372"/>
                  </a:cubicBezTo>
                </a:path>
                <a:path w="16320" h="21600" stroke="0" extrusionOk="0">
                  <a:moveTo>
                    <a:pt x="0" y="0"/>
                  </a:moveTo>
                  <a:cubicBezTo>
                    <a:pt x="22" y="0"/>
                    <a:pt x="45" y="-1"/>
                    <a:pt x="68" y="0"/>
                  </a:cubicBezTo>
                  <a:cubicBezTo>
                    <a:pt x="6294" y="0"/>
                    <a:pt x="12218" y="2687"/>
                    <a:pt x="16319" y="7372"/>
                  </a:cubicBezTo>
                  <a:lnTo>
                    <a:pt x="68" y="21600"/>
                  </a:lnTo>
                  <a:lnTo>
                    <a:pt x="0" y="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6" name="Arc 22">
              <a:extLst>
                <a:ext uri="{FF2B5EF4-FFF2-40B4-BE49-F238E27FC236}">
                  <a16:creationId xmlns:a16="http://schemas.microsoft.com/office/drawing/2014/main" id="{8931D46A-1294-4B3F-BE9E-5129D2ACF7BA}"/>
                </a:ext>
              </a:extLst>
            </p:cNvPr>
            <p:cNvSpPr>
              <a:spLocks/>
            </p:cNvSpPr>
            <p:nvPr/>
          </p:nvSpPr>
          <p:spPr bwMode="auto">
            <a:xfrm rot="180000">
              <a:off x="1316" y="327"/>
              <a:ext cx="1815" cy="3111"/>
            </a:xfrm>
            <a:custGeom>
              <a:avLst/>
              <a:gdLst>
                <a:gd name="T0" fmla="*/ 0 w 15704"/>
                <a:gd name="T1" fmla="*/ 0 h 21542"/>
                <a:gd name="T2" fmla="*/ 0 w 15704"/>
                <a:gd name="T3" fmla="*/ 0 h 21542"/>
                <a:gd name="T4" fmla="*/ 0 w 15704"/>
                <a:gd name="T5" fmla="*/ 0 h 21542"/>
                <a:gd name="T6" fmla="*/ 0 60000 65536"/>
                <a:gd name="T7" fmla="*/ 0 60000 65536"/>
                <a:gd name="T8" fmla="*/ 0 60000 65536"/>
                <a:gd name="T9" fmla="*/ 0 w 15704"/>
                <a:gd name="T10" fmla="*/ 0 h 21542"/>
                <a:gd name="T11" fmla="*/ 15704 w 15704"/>
                <a:gd name="T12" fmla="*/ 21542 h 21542"/>
              </a:gdLst>
              <a:ahLst/>
              <a:cxnLst>
                <a:cxn ang="T6">
                  <a:pos x="T0" y="T1"/>
                </a:cxn>
                <a:cxn ang="T7">
                  <a:pos x="T2" y="T3"/>
                </a:cxn>
                <a:cxn ang="T8">
                  <a:pos x="T4" y="T5"/>
                </a:cxn>
              </a:cxnLst>
              <a:rect l="T9" t="T10" r="T11" b="T12"/>
              <a:pathLst>
                <a:path w="15704" h="21542" fill="none" extrusionOk="0">
                  <a:moveTo>
                    <a:pt x="14120" y="21541"/>
                  </a:moveTo>
                  <a:cubicBezTo>
                    <a:pt x="8740" y="21146"/>
                    <a:pt x="3703" y="18752"/>
                    <a:pt x="0" y="14830"/>
                  </a:cubicBezTo>
                </a:path>
                <a:path w="15704" h="21542" stroke="0" extrusionOk="0">
                  <a:moveTo>
                    <a:pt x="14120" y="21541"/>
                  </a:moveTo>
                  <a:cubicBezTo>
                    <a:pt x="8740" y="21146"/>
                    <a:pt x="3703" y="18752"/>
                    <a:pt x="0" y="14830"/>
                  </a:cubicBezTo>
                  <a:lnTo>
                    <a:pt x="15704" y="0"/>
                  </a:lnTo>
                  <a:lnTo>
                    <a:pt x="14120" y="21541"/>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7" name="Arc 23">
              <a:extLst>
                <a:ext uri="{FF2B5EF4-FFF2-40B4-BE49-F238E27FC236}">
                  <a16:creationId xmlns:a16="http://schemas.microsoft.com/office/drawing/2014/main" id="{3EB3A463-CDA7-469D-AAED-286FDA2AD252}"/>
                </a:ext>
              </a:extLst>
            </p:cNvPr>
            <p:cNvSpPr>
              <a:spLocks/>
            </p:cNvSpPr>
            <p:nvPr/>
          </p:nvSpPr>
          <p:spPr bwMode="auto">
            <a:xfrm rot="300000">
              <a:off x="699" y="1768"/>
              <a:ext cx="241" cy="240"/>
            </a:xfrm>
            <a:custGeom>
              <a:avLst/>
              <a:gdLst>
                <a:gd name="T0" fmla="*/ 0 w 18961"/>
                <a:gd name="T1" fmla="*/ 0 h 21600"/>
                <a:gd name="T2" fmla="*/ 0 w 18961"/>
                <a:gd name="T3" fmla="*/ 0 h 21600"/>
                <a:gd name="T4" fmla="*/ 0 w 18961"/>
                <a:gd name="T5" fmla="*/ 0 h 21600"/>
                <a:gd name="T6" fmla="*/ 0 60000 65536"/>
                <a:gd name="T7" fmla="*/ 0 60000 65536"/>
                <a:gd name="T8" fmla="*/ 0 60000 65536"/>
                <a:gd name="T9" fmla="*/ 0 w 18961"/>
                <a:gd name="T10" fmla="*/ 0 h 21600"/>
                <a:gd name="T11" fmla="*/ 18961 w 18961"/>
                <a:gd name="T12" fmla="*/ 21600 h 21600"/>
              </a:gdLst>
              <a:ahLst/>
              <a:cxnLst>
                <a:cxn ang="T6">
                  <a:pos x="T0" y="T1"/>
                </a:cxn>
                <a:cxn ang="T7">
                  <a:pos x="T2" y="T3"/>
                </a:cxn>
                <a:cxn ang="T8">
                  <a:pos x="T4" y="T5"/>
                </a:cxn>
              </a:cxnLst>
              <a:rect l="T9" t="T10" r="T11" b="T12"/>
              <a:pathLst>
                <a:path w="18961" h="21600" fill="none" extrusionOk="0">
                  <a:moveTo>
                    <a:pt x="18960" y="21124"/>
                  </a:moveTo>
                  <a:cubicBezTo>
                    <a:pt x="17479" y="21440"/>
                    <a:pt x="15968" y="21599"/>
                    <a:pt x="14454" y="21600"/>
                  </a:cubicBezTo>
                  <a:cubicBezTo>
                    <a:pt x="9115" y="21600"/>
                    <a:pt x="3966" y="19623"/>
                    <a:pt x="-1" y="16051"/>
                  </a:cubicBezTo>
                </a:path>
                <a:path w="18961" h="21600" stroke="0" extrusionOk="0">
                  <a:moveTo>
                    <a:pt x="18960" y="21124"/>
                  </a:moveTo>
                  <a:cubicBezTo>
                    <a:pt x="17479" y="21440"/>
                    <a:pt x="15968" y="21599"/>
                    <a:pt x="14454" y="21600"/>
                  </a:cubicBezTo>
                  <a:cubicBezTo>
                    <a:pt x="9115" y="21600"/>
                    <a:pt x="3966" y="19623"/>
                    <a:pt x="-1" y="16051"/>
                  </a:cubicBezTo>
                  <a:lnTo>
                    <a:pt x="14454" y="0"/>
                  </a:lnTo>
                  <a:lnTo>
                    <a:pt x="18960" y="21124"/>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8" name="Arc 24">
              <a:extLst>
                <a:ext uri="{FF2B5EF4-FFF2-40B4-BE49-F238E27FC236}">
                  <a16:creationId xmlns:a16="http://schemas.microsoft.com/office/drawing/2014/main" id="{F3621F93-53D9-4394-914B-A0D3FF32D900}"/>
                </a:ext>
              </a:extLst>
            </p:cNvPr>
            <p:cNvSpPr>
              <a:spLocks/>
            </p:cNvSpPr>
            <p:nvPr/>
          </p:nvSpPr>
          <p:spPr bwMode="auto">
            <a:xfrm>
              <a:off x="578" y="661"/>
              <a:ext cx="143" cy="1296"/>
            </a:xfrm>
            <a:custGeom>
              <a:avLst/>
              <a:gdLst>
                <a:gd name="T0" fmla="*/ 0 w 21472"/>
                <a:gd name="T1" fmla="*/ 0 h 21600"/>
                <a:gd name="T2" fmla="*/ 0 w 21472"/>
                <a:gd name="T3" fmla="*/ 0 h 21600"/>
                <a:gd name="T4" fmla="*/ 0 w 21472"/>
                <a:gd name="T5" fmla="*/ 0 h 21600"/>
                <a:gd name="T6" fmla="*/ 0 60000 65536"/>
                <a:gd name="T7" fmla="*/ 0 60000 65536"/>
                <a:gd name="T8" fmla="*/ 0 60000 65536"/>
                <a:gd name="T9" fmla="*/ 0 w 21472"/>
                <a:gd name="T10" fmla="*/ 0 h 21600"/>
                <a:gd name="T11" fmla="*/ 21472 w 21472"/>
                <a:gd name="T12" fmla="*/ 21600 h 21600"/>
              </a:gdLst>
              <a:ahLst/>
              <a:cxnLst>
                <a:cxn ang="T6">
                  <a:pos x="T0" y="T1"/>
                </a:cxn>
                <a:cxn ang="T7">
                  <a:pos x="T2" y="T3"/>
                </a:cxn>
                <a:cxn ang="T8">
                  <a:pos x="T4" y="T5"/>
                </a:cxn>
              </a:cxnLst>
              <a:rect l="T9" t="T10" r="T11" b="T12"/>
              <a:pathLst>
                <a:path w="21472" h="21600" fill="none" extrusionOk="0">
                  <a:moveTo>
                    <a:pt x="21472" y="21600"/>
                  </a:moveTo>
                  <a:cubicBezTo>
                    <a:pt x="10453" y="21600"/>
                    <a:pt x="1200" y="13306"/>
                    <a:pt x="0" y="2352"/>
                  </a:cubicBezTo>
                </a:path>
                <a:path w="21472" h="21600" stroke="0" extrusionOk="0">
                  <a:moveTo>
                    <a:pt x="21472" y="21600"/>
                  </a:moveTo>
                  <a:cubicBezTo>
                    <a:pt x="10453" y="21600"/>
                    <a:pt x="1200" y="13306"/>
                    <a:pt x="0" y="2352"/>
                  </a:cubicBezTo>
                  <a:lnTo>
                    <a:pt x="21472" y="0"/>
                  </a:lnTo>
                  <a:lnTo>
                    <a:pt x="21472" y="2160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9" name="Arc 25">
              <a:extLst>
                <a:ext uri="{FF2B5EF4-FFF2-40B4-BE49-F238E27FC236}">
                  <a16:creationId xmlns:a16="http://schemas.microsoft.com/office/drawing/2014/main" id="{135259D8-9793-4D37-A7A6-4317622069F1}"/>
                </a:ext>
              </a:extLst>
            </p:cNvPr>
            <p:cNvSpPr>
              <a:spLocks/>
            </p:cNvSpPr>
            <p:nvPr/>
          </p:nvSpPr>
          <p:spPr bwMode="auto">
            <a:xfrm>
              <a:off x="912" y="2006"/>
              <a:ext cx="241" cy="96"/>
            </a:xfrm>
            <a:custGeom>
              <a:avLst/>
              <a:gdLst>
                <a:gd name="T0" fmla="*/ 0 w 20815"/>
                <a:gd name="T1" fmla="*/ 0 h 21600"/>
                <a:gd name="T2" fmla="*/ 0 w 20815"/>
                <a:gd name="T3" fmla="*/ 0 h 21600"/>
                <a:gd name="T4" fmla="*/ 0 w 20815"/>
                <a:gd name="T5" fmla="*/ 0 h 21600"/>
                <a:gd name="T6" fmla="*/ 0 60000 65536"/>
                <a:gd name="T7" fmla="*/ 0 60000 65536"/>
                <a:gd name="T8" fmla="*/ 0 60000 65536"/>
                <a:gd name="T9" fmla="*/ 0 w 20815"/>
                <a:gd name="T10" fmla="*/ 0 h 21600"/>
                <a:gd name="T11" fmla="*/ 20815 w 20815"/>
                <a:gd name="T12" fmla="*/ 21600 h 21600"/>
              </a:gdLst>
              <a:ahLst/>
              <a:cxnLst>
                <a:cxn ang="T6">
                  <a:pos x="T0" y="T1"/>
                </a:cxn>
                <a:cxn ang="T7">
                  <a:pos x="T2" y="T3"/>
                </a:cxn>
                <a:cxn ang="T8">
                  <a:pos x="T4" y="T5"/>
                </a:cxn>
              </a:cxnLst>
              <a:rect l="T9" t="T10" r="T11" b="T12"/>
              <a:pathLst>
                <a:path w="20815" h="21600" fill="none" extrusionOk="0">
                  <a:moveTo>
                    <a:pt x="0" y="0"/>
                  </a:moveTo>
                  <a:cubicBezTo>
                    <a:pt x="28" y="0"/>
                    <a:pt x="57" y="-1"/>
                    <a:pt x="86" y="0"/>
                  </a:cubicBezTo>
                  <a:cubicBezTo>
                    <a:pt x="9676" y="0"/>
                    <a:pt x="18118" y="6323"/>
                    <a:pt x="20814" y="15527"/>
                  </a:cubicBezTo>
                </a:path>
                <a:path w="20815" h="21600" stroke="0" extrusionOk="0">
                  <a:moveTo>
                    <a:pt x="0" y="0"/>
                  </a:moveTo>
                  <a:cubicBezTo>
                    <a:pt x="28" y="0"/>
                    <a:pt x="57" y="-1"/>
                    <a:pt x="86" y="0"/>
                  </a:cubicBezTo>
                  <a:cubicBezTo>
                    <a:pt x="9676" y="0"/>
                    <a:pt x="18118" y="6323"/>
                    <a:pt x="20814" y="15527"/>
                  </a:cubicBezTo>
                  <a:lnTo>
                    <a:pt x="86" y="21600"/>
                  </a:lnTo>
                  <a:lnTo>
                    <a:pt x="0" y="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0" name="Arc 26">
              <a:extLst>
                <a:ext uri="{FF2B5EF4-FFF2-40B4-BE49-F238E27FC236}">
                  <a16:creationId xmlns:a16="http://schemas.microsoft.com/office/drawing/2014/main" id="{2B793759-FCCA-412D-9F2A-81D7E820C9B4}"/>
                </a:ext>
              </a:extLst>
            </p:cNvPr>
            <p:cNvSpPr>
              <a:spLocks/>
            </p:cNvSpPr>
            <p:nvPr/>
          </p:nvSpPr>
          <p:spPr bwMode="auto">
            <a:xfrm rot="-1560000">
              <a:off x="1277" y="1964"/>
              <a:ext cx="508" cy="2116"/>
            </a:xfrm>
            <a:custGeom>
              <a:avLst/>
              <a:gdLst>
                <a:gd name="T0" fmla="*/ 0 w 17557"/>
                <a:gd name="T1" fmla="*/ 0 h 18670"/>
                <a:gd name="T2" fmla="*/ 0 w 17557"/>
                <a:gd name="T3" fmla="*/ 0 h 18670"/>
                <a:gd name="T4" fmla="*/ 0 w 17557"/>
                <a:gd name="T5" fmla="*/ 0 h 18670"/>
                <a:gd name="T6" fmla="*/ 0 60000 65536"/>
                <a:gd name="T7" fmla="*/ 0 60000 65536"/>
                <a:gd name="T8" fmla="*/ 0 60000 65536"/>
                <a:gd name="T9" fmla="*/ 0 w 17557"/>
                <a:gd name="T10" fmla="*/ 0 h 18670"/>
                <a:gd name="T11" fmla="*/ 17557 w 17557"/>
                <a:gd name="T12" fmla="*/ 18670 h 18670"/>
              </a:gdLst>
              <a:ahLst/>
              <a:cxnLst>
                <a:cxn ang="T6">
                  <a:pos x="T0" y="T1"/>
                </a:cxn>
                <a:cxn ang="T7">
                  <a:pos x="T2" y="T3"/>
                </a:cxn>
                <a:cxn ang="T8">
                  <a:pos x="T4" y="T5"/>
                </a:cxn>
              </a:cxnLst>
              <a:rect l="T9" t="T10" r="T11" b="T12"/>
              <a:pathLst>
                <a:path w="17557" h="18670" fill="none" extrusionOk="0">
                  <a:moveTo>
                    <a:pt x="10862" y="0"/>
                  </a:moveTo>
                  <a:cubicBezTo>
                    <a:pt x="13499" y="1534"/>
                    <a:pt x="15780" y="3608"/>
                    <a:pt x="17557" y="6087"/>
                  </a:cubicBezTo>
                </a:path>
                <a:path w="17557" h="18670" stroke="0" extrusionOk="0">
                  <a:moveTo>
                    <a:pt x="10862" y="0"/>
                  </a:moveTo>
                  <a:cubicBezTo>
                    <a:pt x="13499" y="1534"/>
                    <a:pt x="15780" y="3608"/>
                    <a:pt x="17557" y="6087"/>
                  </a:cubicBezTo>
                  <a:lnTo>
                    <a:pt x="0" y="18670"/>
                  </a:lnTo>
                  <a:lnTo>
                    <a:pt x="10862" y="0"/>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1" name="Arc 27">
              <a:extLst>
                <a:ext uri="{FF2B5EF4-FFF2-40B4-BE49-F238E27FC236}">
                  <a16:creationId xmlns:a16="http://schemas.microsoft.com/office/drawing/2014/main" id="{71A1C0B0-CE06-45A8-8760-668D25C1D6FE}"/>
                </a:ext>
              </a:extLst>
            </p:cNvPr>
            <p:cNvSpPr>
              <a:spLocks/>
            </p:cNvSpPr>
            <p:nvPr/>
          </p:nvSpPr>
          <p:spPr bwMode="auto">
            <a:xfrm rot="360000">
              <a:off x="1435" y="192"/>
              <a:ext cx="1832" cy="2958"/>
            </a:xfrm>
            <a:custGeom>
              <a:avLst/>
              <a:gdLst>
                <a:gd name="T0" fmla="*/ 0 w 15881"/>
                <a:gd name="T1" fmla="*/ 0 h 21504"/>
                <a:gd name="T2" fmla="*/ 0 w 15881"/>
                <a:gd name="T3" fmla="*/ 0 h 21504"/>
                <a:gd name="T4" fmla="*/ 0 w 15881"/>
                <a:gd name="T5" fmla="*/ 0 h 21504"/>
                <a:gd name="T6" fmla="*/ 0 60000 65536"/>
                <a:gd name="T7" fmla="*/ 0 60000 65536"/>
                <a:gd name="T8" fmla="*/ 0 60000 65536"/>
                <a:gd name="T9" fmla="*/ 0 w 15881"/>
                <a:gd name="T10" fmla="*/ 0 h 21504"/>
                <a:gd name="T11" fmla="*/ 15881 w 15881"/>
                <a:gd name="T12" fmla="*/ 21504 h 21504"/>
              </a:gdLst>
              <a:ahLst/>
              <a:cxnLst>
                <a:cxn ang="T6">
                  <a:pos x="T0" y="T1"/>
                </a:cxn>
                <a:cxn ang="T7">
                  <a:pos x="T2" y="T3"/>
                </a:cxn>
                <a:cxn ang="T8">
                  <a:pos x="T4" y="T5"/>
                </a:cxn>
              </a:cxnLst>
              <a:rect l="T9" t="T10" r="T11" b="T12"/>
              <a:pathLst>
                <a:path w="15881" h="21504" fill="none" extrusionOk="0">
                  <a:moveTo>
                    <a:pt x="13851" y="21504"/>
                  </a:moveTo>
                  <a:cubicBezTo>
                    <a:pt x="8546" y="21003"/>
                    <a:pt x="3612" y="18559"/>
                    <a:pt x="0" y="14640"/>
                  </a:cubicBezTo>
                </a:path>
                <a:path w="15881" h="21504" stroke="0" extrusionOk="0">
                  <a:moveTo>
                    <a:pt x="13851" y="21504"/>
                  </a:moveTo>
                  <a:cubicBezTo>
                    <a:pt x="8546" y="21003"/>
                    <a:pt x="3612" y="18559"/>
                    <a:pt x="0" y="14640"/>
                  </a:cubicBezTo>
                  <a:lnTo>
                    <a:pt x="15881" y="0"/>
                  </a:lnTo>
                  <a:lnTo>
                    <a:pt x="13851" y="21504"/>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2" name="Arc 28">
              <a:extLst>
                <a:ext uri="{FF2B5EF4-FFF2-40B4-BE49-F238E27FC236}">
                  <a16:creationId xmlns:a16="http://schemas.microsoft.com/office/drawing/2014/main" id="{9CC8F901-FB1A-47C1-BD6A-F982D93B5815}"/>
                </a:ext>
              </a:extLst>
            </p:cNvPr>
            <p:cNvSpPr>
              <a:spLocks/>
            </p:cNvSpPr>
            <p:nvPr/>
          </p:nvSpPr>
          <p:spPr bwMode="auto">
            <a:xfrm rot="-540000">
              <a:off x="907" y="329"/>
              <a:ext cx="1379" cy="1740"/>
            </a:xfrm>
            <a:custGeom>
              <a:avLst/>
              <a:gdLst>
                <a:gd name="T0" fmla="*/ 0 w 21400"/>
                <a:gd name="T1" fmla="*/ 0 h 14498"/>
                <a:gd name="T2" fmla="*/ 0 w 21400"/>
                <a:gd name="T3" fmla="*/ 0 h 14498"/>
                <a:gd name="T4" fmla="*/ 0 w 21400"/>
                <a:gd name="T5" fmla="*/ 0 h 14498"/>
                <a:gd name="T6" fmla="*/ 0 60000 65536"/>
                <a:gd name="T7" fmla="*/ 0 60000 65536"/>
                <a:gd name="T8" fmla="*/ 0 60000 65536"/>
                <a:gd name="T9" fmla="*/ 0 w 21400"/>
                <a:gd name="T10" fmla="*/ 0 h 14498"/>
                <a:gd name="T11" fmla="*/ 21400 w 21400"/>
                <a:gd name="T12" fmla="*/ 14498 h 14498"/>
              </a:gdLst>
              <a:ahLst/>
              <a:cxnLst>
                <a:cxn ang="T6">
                  <a:pos x="T0" y="T1"/>
                </a:cxn>
                <a:cxn ang="T7">
                  <a:pos x="T2" y="T3"/>
                </a:cxn>
                <a:cxn ang="T8">
                  <a:pos x="T4" y="T5"/>
                </a:cxn>
              </a:cxnLst>
              <a:rect l="T9" t="T10" r="T11" b="T12"/>
              <a:pathLst>
                <a:path w="21400" h="14498" fill="none" extrusionOk="0">
                  <a:moveTo>
                    <a:pt x="5388" y="14497"/>
                  </a:moveTo>
                  <a:cubicBezTo>
                    <a:pt x="2468" y="11272"/>
                    <a:pt x="590" y="7241"/>
                    <a:pt x="-1" y="2931"/>
                  </a:cubicBezTo>
                </a:path>
                <a:path w="21400" h="14498" stroke="0" extrusionOk="0">
                  <a:moveTo>
                    <a:pt x="5388" y="14497"/>
                  </a:moveTo>
                  <a:cubicBezTo>
                    <a:pt x="2468" y="11272"/>
                    <a:pt x="590" y="7241"/>
                    <a:pt x="-1" y="2931"/>
                  </a:cubicBezTo>
                  <a:lnTo>
                    <a:pt x="21400" y="0"/>
                  </a:lnTo>
                  <a:lnTo>
                    <a:pt x="5388" y="14497"/>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3" name="Arc 29">
              <a:extLst>
                <a:ext uri="{FF2B5EF4-FFF2-40B4-BE49-F238E27FC236}">
                  <a16:creationId xmlns:a16="http://schemas.microsoft.com/office/drawing/2014/main" id="{47024CB3-BBE6-473B-876D-454AA39C567B}"/>
                </a:ext>
              </a:extLst>
            </p:cNvPr>
            <p:cNvSpPr>
              <a:spLocks/>
            </p:cNvSpPr>
            <p:nvPr/>
          </p:nvSpPr>
          <p:spPr bwMode="auto">
            <a:xfrm rot="60000">
              <a:off x="1606" y="0"/>
              <a:ext cx="1582" cy="3390"/>
            </a:xfrm>
            <a:custGeom>
              <a:avLst/>
              <a:gdLst>
                <a:gd name="T0" fmla="*/ 0 w 13958"/>
                <a:gd name="T1" fmla="*/ 0 h 21489"/>
                <a:gd name="T2" fmla="*/ 0 w 13958"/>
                <a:gd name="T3" fmla="*/ 0 h 21489"/>
                <a:gd name="T4" fmla="*/ 0 w 13958"/>
                <a:gd name="T5" fmla="*/ 0 h 21489"/>
                <a:gd name="T6" fmla="*/ 0 60000 65536"/>
                <a:gd name="T7" fmla="*/ 0 60000 65536"/>
                <a:gd name="T8" fmla="*/ 0 60000 65536"/>
                <a:gd name="T9" fmla="*/ 0 w 13958"/>
                <a:gd name="T10" fmla="*/ 0 h 21489"/>
                <a:gd name="T11" fmla="*/ 13958 w 13958"/>
                <a:gd name="T12" fmla="*/ 21489 h 21489"/>
              </a:gdLst>
              <a:ahLst/>
              <a:cxnLst>
                <a:cxn ang="T6">
                  <a:pos x="T0" y="T1"/>
                </a:cxn>
                <a:cxn ang="T7">
                  <a:pos x="T2" y="T3"/>
                </a:cxn>
                <a:cxn ang="T8">
                  <a:pos x="T4" y="T5"/>
                </a:cxn>
              </a:cxnLst>
              <a:rect l="T9" t="T10" r="T11" b="T12"/>
              <a:pathLst>
                <a:path w="13958" h="21489" fill="none" extrusionOk="0">
                  <a:moveTo>
                    <a:pt x="11769" y="21488"/>
                  </a:moveTo>
                  <a:cubicBezTo>
                    <a:pt x="7430" y="21046"/>
                    <a:pt x="3327" y="19302"/>
                    <a:pt x="-1" y="16484"/>
                  </a:cubicBezTo>
                </a:path>
                <a:path w="13958" h="21489" stroke="0" extrusionOk="0">
                  <a:moveTo>
                    <a:pt x="11769" y="21488"/>
                  </a:moveTo>
                  <a:cubicBezTo>
                    <a:pt x="7430" y="21046"/>
                    <a:pt x="3327" y="19302"/>
                    <a:pt x="-1" y="16484"/>
                  </a:cubicBezTo>
                  <a:lnTo>
                    <a:pt x="13958" y="0"/>
                  </a:lnTo>
                  <a:lnTo>
                    <a:pt x="11769" y="21488"/>
                  </a:lnTo>
                  <a:close/>
                </a:path>
              </a:pathLst>
            </a:custGeom>
            <a:noFill/>
            <a:ln w="38100" cap="rnd"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4" name="Line 30">
              <a:extLst>
                <a:ext uri="{FF2B5EF4-FFF2-40B4-BE49-F238E27FC236}">
                  <a16:creationId xmlns:a16="http://schemas.microsoft.com/office/drawing/2014/main" id="{79579158-81DB-4645-A2A8-96BB3A056FC6}"/>
                </a:ext>
              </a:extLst>
            </p:cNvPr>
            <p:cNvSpPr>
              <a:spLocks noChangeShapeType="1"/>
            </p:cNvSpPr>
            <p:nvPr/>
          </p:nvSpPr>
          <p:spPr bwMode="auto">
            <a:xfrm flipV="1">
              <a:off x="864" y="3109"/>
              <a:ext cx="144" cy="3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31">
              <a:extLst>
                <a:ext uri="{FF2B5EF4-FFF2-40B4-BE49-F238E27FC236}">
                  <a16:creationId xmlns:a16="http://schemas.microsoft.com/office/drawing/2014/main" id="{F5D6F9C1-E459-475A-B0B9-1EDBA2C94084}"/>
                </a:ext>
              </a:extLst>
            </p:cNvPr>
            <p:cNvSpPr>
              <a:spLocks noChangeShapeType="1"/>
            </p:cNvSpPr>
            <p:nvPr/>
          </p:nvSpPr>
          <p:spPr bwMode="auto">
            <a:xfrm>
              <a:off x="576" y="3157"/>
              <a:ext cx="105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Arc 32">
              <a:extLst>
                <a:ext uri="{FF2B5EF4-FFF2-40B4-BE49-F238E27FC236}">
                  <a16:creationId xmlns:a16="http://schemas.microsoft.com/office/drawing/2014/main" id="{E86FF2E1-DD41-4DD8-BA8B-5AA424D76A64}"/>
                </a:ext>
              </a:extLst>
            </p:cNvPr>
            <p:cNvSpPr>
              <a:spLocks/>
            </p:cNvSpPr>
            <p:nvPr/>
          </p:nvSpPr>
          <p:spPr bwMode="auto">
            <a:xfrm>
              <a:off x="580" y="2006"/>
              <a:ext cx="429" cy="1296"/>
            </a:xfrm>
            <a:custGeom>
              <a:avLst/>
              <a:gdLst>
                <a:gd name="T0" fmla="*/ 0 w 21433"/>
                <a:gd name="T1" fmla="*/ 0 h 21600"/>
                <a:gd name="T2" fmla="*/ 0 w 21433"/>
                <a:gd name="T3" fmla="*/ 0 h 21600"/>
                <a:gd name="T4" fmla="*/ 0 w 21433"/>
                <a:gd name="T5" fmla="*/ 0 h 21600"/>
                <a:gd name="T6" fmla="*/ 0 60000 65536"/>
                <a:gd name="T7" fmla="*/ 0 60000 65536"/>
                <a:gd name="T8" fmla="*/ 0 60000 65536"/>
                <a:gd name="T9" fmla="*/ 0 w 21433"/>
                <a:gd name="T10" fmla="*/ 0 h 21600"/>
                <a:gd name="T11" fmla="*/ 21433 w 21433"/>
                <a:gd name="T12" fmla="*/ 21600 h 21600"/>
              </a:gdLst>
              <a:ahLst/>
              <a:cxnLst>
                <a:cxn ang="T6">
                  <a:pos x="T0" y="T1"/>
                </a:cxn>
                <a:cxn ang="T7">
                  <a:pos x="T2" y="T3"/>
                </a:cxn>
                <a:cxn ang="T8">
                  <a:pos x="T4" y="T5"/>
                </a:cxn>
              </a:cxnLst>
              <a:rect l="T9" t="T10" r="T11" b="T12"/>
              <a:pathLst>
                <a:path w="21433" h="21600" fill="none" extrusionOk="0">
                  <a:moveTo>
                    <a:pt x="0" y="18919"/>
                  </a:moveTo>
                  <a:cubicBezTo>
                    <a:pt x="1349" y="8129"/>
                    <a:pt x="10509" y="25"/>
                    <a:pt x="21383" y="0"/>
                  </a:cubicBezTo>
                </a:path>
                <a:path w="21433" h="21600" stroke="0" extrusionOk="0">
                  <a:moveTo>
                    <a:pt x="0" y="18919"/>
                  </a:moveTo>
                  <a:cubicBezTo>
                    <a:pt x="1349" y="8129"/>
                    <a:pt x="10509" y="25"/>
                    <a:pt x="21383" y="0"/>
                  </a:cubicBezTo>
                  <a:lnTo>
                    <a:pt x="21433" y="21600"/>
                  </a:lnTo>
                  <a:lnTo>
                    <a:pt x="0" y="18919"/>
                  </a:lnTo>
                  <a:close/>
                </a:path>
              </a:pathLst>
            </a:custGeom>
            <a:noFill/>
            <a:ln w="38100" cap="rnd" cmpd="sng">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7" name="Arc 33">
              <a:extLst>
                <a:ext uri="{FF2B5EF4-FFF2-40B4-BE49-F238E27FC236}">
                  <a16:creationId xmlns:a16="http://schemas.microsoft.com/office/drawing/2014/main" id="{3CA84C0F-4FDF-4600-85C5-F9435CF4290F}"/>
                </a:ext>
              </a:extLst>
            </p:cNvPr>
            <p:cNvSpPr>
              <a:spLocks/>
            </p:cNvSpPr>
            <p:nvPr/>
          </p:nvSpPr>
          <p:spPr bwMode="auto">
            <a:xfrm>
              <a:off x="1008" y="2006"/>
              <a:ext cx="83" cy="240"/>
            </a:xfrm>
            <a:custGeom>
              <a:avLst/>
              <a:gdLst>
                <a:gd name="T0" fmla="*/ 0 w 18747"/>
                <a:gd name="T1" fmla="*/ 0 h 21600"/>
                <a:gd name="T2" fmla="*/ 0 w 18747"/>
                <a:gd name="T3" fmla="*/ 0 h 21600"/>
                <a:gd name="T4" fmla="*/ 0 w 18747"/>
                <a:gd name="T5" fmla="*/ 0 h 21600"/>
                <a:gd name="T6" fmla="*/ 0 60000 65536"/>
                <a:gd name="T7" fmla="*/ 0 60000 65536"/>
                <a:gd name="T8" fmla="*/ 0 60000 65536"/>
                <a:gd name="T9" fmla="*/ 0 w 18747"/>
                <a:gd name="T10" fmla="*/ 0 h 21600"/>
                <a:gd name="T11" fmla="*/ 18747 w 18747"/>
                <a:gd name="T12" fmla="*/ 21600 h 21600"/>
              </a:gdLst>
              <a:ahLst/>
              <a:cxnLst>
                <a:cxn ang="T6">
                  <a:pos x="T0" y="T1"/>
                </a:cxn>
                <a:cxn ang="T7">
                  <a:pos x="T2" y="T3"/>
                </a:cxn>
                <a:cxn ang="T8">
                  <a:pos x="T4" y="T5"/>
                </a:cxn>
              </a:cxnLst>
              <a:rect l="T9" t="T10" r="T11" b="T12"/>
              <a:pathLst>
                <a:path w="18747" h="21600" fill="none" extrusionOk="0">
                  <a:moveTo>
                    <a:pt x="0" y="1"/>
                  </a:moveTo>
                  <a:cubicBezTo>
                    <a:pt x="74" y="0"/>
                    <a:pt x="149" y="-1"/>
                    <a:pt x="225" y="0"/>
                  </a:cubicBezTo>
                  <a:cubicBezTo>
                    <a:pt x="7812" y="0"/>
                    <a:pt x="14843" y="3980"/>
                    <a:pt x="18746" y="10487"/>
                  </a:cubicBezTo>
                </a:path>
                <a:path w="18747" h="21600" stroke="0" extrusionOk="0">
                  <a:moveTo>
                    <a:pt x="0" y="1"/>
                  </a:moveTo>
                  <a:cubicBezTo>
                    <a:pt x="74" y="0"/>
                    <a:pt x="149" y="-1"/>
                    <a:pt x="225" y="0"/>
                  </a:cubicBezTo>
                  <a:cubicBezTo>
                    <a:pt x="7812" y="0"/>
                    <a:pt x="14843" y="3980"/>
                    <a:pt x="18746" y="10487"/>
                  </a:cubicBezTo>
                  <a:lnTo>
                    <a:pt x="225" y="21600"/>
                  </a:lnTo>
                  <a:lnTo>
                    <a:pt x="0" y="1"/>
                  </a:lnTo>
                  <a:close/>
                </a:path>
              </a:pathLst>
            </a:custGeom>
            <a:noFill/>
            <a:ln w="38100" cap="rnd" cmpd="sng">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8" name="Line 34">
              <a:extLst>
                <a:ext uri="{FF2B5EF4-FFF2-40B4-BE49-F238E27FC236}">
                  <a16:creationId xmlns:a16="http://schemas.microsoft.com/office/drawing/2014/main" id="{6EEE1FAF-E832-4E49-B24C-15A8275BBCD7}"/>
                </a:ext>
              </a:extLst>
            </p:cNvPr>
            <p:cNvSpPr>
              <a:spLocks noChangeShapeType="1"/>
            </p:cNvSpPr>
            <p:nvPr/>
          </p:nvSpPr>
          <p:spPr bwMode="auto">
            <a:xfrm>
              <a:off x="1104" y="2149"/>
              <a:ext cx="528" cy="1008"/>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Line 35">
              <a:extLst>
                <a:ext uri="{FF2B5EF4-FFF2-40B4-BE49-F238E27FC236}">
                  <a16:creationId xmlns:a16="http://schemas.microsoft.com/office/drawing/2014/main" id="{2A609A15-1D45-437F-8EA4-27AECA271053}"/>
                </a:ext>
              </a:extLst>
            </p:cNvPr>
            <p:cNvSpPr>
              <a:spLocks noChangeShapeType="1"/>
            </p:cNvSpPr>
            <p:nvPr/>
          </p:nvSpPr>
          <p:spPr bwMode="auto">
            <a:xfrm>
              <a:off x="672" y="2389"/>
              <a:ext cx="57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0" name="Line 36">
              <a:extLst>
                <a:ext uri="{FF2B5EF4-FFF2-40B4-BE49-F238E27FC236}">
                  <a16:creationId xmlns:a16="http://schemas.microsoft.com/office/drawing/2014/main" id="{1645740D-1041-48E4-A77D-E22251AEA17F}"/>
                </a:ext>
              </a:extLst>
            </p:cNvPr>
            <p:cNvSpPr>
              <a:spLocks noChangeShapeType="1"/>
            </p:cNvSpPr>
            <p:nvPr/>
          </p:nvSpPr>
          <p:spPr bwMode="auto">
            <a:xfrm>
              <a:off x="624" y="2725"/>
              <a:ext cx="76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1" name="Line 37">
              <a:extLst>
                <a:ext uri="{FF2B5EF4-FFF2-40B4-BE49-F238E27FC236}">
                  <a16:creationId xmlns:a16="http://schemas.microsoft.com/office/drawing/2014/main" id="{BEAE11DD-5BB9-42B1-9371-518273A28A1E}"/>
                </a:ext>
              </a:extLst>
            </p:cNvPr>
            <p:cNvSpPr>
              <a:spLocks noChangeShapeType="1"/>
            </p:cNvSpPr>
            <p:nvPr/>
          </p:nvSpPr>
          <p:spPr bwMode="auto">
            <a:xfrm flipH="1">
              <a:off x="864" y="2779"/>
              <a:ext cx="65" cy="18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Rectangle 38">
              <a:extLst>
                <a:ext uri="{FF2B5EF4-FFF2-40B4-BE49-F238E27FC236}">
                  <a16:creationId xmlns:a16="http://schemas.microsoft.com/office/drawing/2014/main" id="{B503F17C-17AC-4070-B1F9-DD37B205E358}"/>
                </a:ext>
              </a:extLst>
            </p:cNvPr>
            <p:cNvSpPr>
              <a:spLocks noChangeArrowheads="1"/>
            </p:cNvSpPr>
            <p:nvPr/>
          </p:nvSpPr>
          <p:spPr bwMode="auto">
            <a:xfrm>
              <a:off x="1430" y="1860"/>
              <a:ext cx="84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0">
                  <a:latin typeface="Bookman Old Style" panose="02050604050505020204" pitchFamily="18" charset="0"/>
                </a:rPr>
                <a:t>48</a:t>
              </a:r>
              <a:r>
                <a:rPr lang="en-US" altLang="zh-CN" sz="2800">
                  <a:latin typeface="Bookman Old Style" panose="02050604050505020204" pitchFamily="18" charset="0"/>
                </a:rPr>
                <a:t>℃</a:t>
              </a:r>
              <a:r>
                <a:rPr lang="en-US" altLang="zh-CN" sz="2800" b="0">
                  <a:latin typeface="Bookman Old Style" panose="02050604050505020204" pitchFamily="18" charset="0"/>
                </a:rPr>
                <a:t> </a:t>
              </a:r>
            </a:p>
          </p:txBody>
        </p:sp>
        <p:sp>
          <p:nvSpPr>
            <p:cNvPr id="32806" name="Rectangle 39">
              <a:extLst>
                <a:ext uri="{FF2B5EF4-FFF2-40B4-BE49-F238E27FC236}">
                  <a16:creationId xmlns:a16="http://schemas.microsoft.com/office/drawing/2014/main" id="{51252D7A-EA28-4151-A57A-416B4432D43D}"/>
                </a:ext>
              </a:extLst>
            </p:cNvPr>
            <p:cNvSpPr>
              <a:spLocks noChangeArrowheads="1"/>
            </p:cNvSpPr>
            <p:nvPr/>
          </p:nvSpPr>
          <p:spPr bwMode="auto">
            <a:xfrm>
              <a:off x="1536" y="3446"/>
              <a:ext cx="75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a:effectLst>
                    <a:outerShdw blurRad="38100" dist="38100" dir="2700000" algn="tl">
                      <a:srgbClr val="C0C0C0"/>
                    </a:outerShdw>
                  </a:effectLst>
                  <a:latin typeface="Bookman Old Style" panose="02050604050505020204" pitchFamily="18" charset="0"/>
                </a:rPr>
                <a:t>13</a:t>
              </a:r>
              <a:r>
                <a:rPr lang="en-US" altLang="zh-CN" sz="2800">
                  <a:effectLst>
                    <a:outerShdw blurRad="38100" dist="38100" dir="2700000" algn="tl">
                      <a:srgbClr val="C0C0C0"/>
                    </a:outerShdw>
                  </a:effectLst>
                  <a:latin typeface="Bookman Old Style" panose="02050604050505020204" pitchFamily="18" charset="0"/>
                </a:rPr>
                <a:t>℃</a:t>
              </a:r>
              <a:endParaRPr lang="en-US" altLang="zh-CN" sz="3200">
                <a:latin typeface="Bookman Old Style" panose="02050604050505020204" pitchFamily="18" charset="0"/>
              </a:endParaRPr>
            </a:p>
          </p:txBody>
        </p:sp>
        <p:sp>
          <p:nvSpPr>
            <p:cNvPr id="32807" name="Rectangle 40">
              <a:extLst>
                <a:ext uri="{FF2B5EF4-FFF2-40B4-BE49-F238E27FC236}">
                  <a16:creationId xmlns:a16="http://schemas.microsoft.com/office/drawing/2014/main" id="{3C1E9DFC-9C6C-4BC0-A348-415293D61233}"/>
                </a:ext>
              </a:extLst>
            </p:cNvPr>
            <p:cNvSpPr>
              <a:spLocks noChangeArrowheads="1"/>
            </p:cNvSpPr>
            <p:nvPr/>
          </p:nvSpPr>
          <p:spPr bwMode="auto">
            <a:xfrm>
              <a:off x="758" y="3492"/>
              <a:ext cx="481"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a:effectLst>
                    <a:outerShdw blurRad="38100" dist="38100" dir="2700000" algn="tl">
                      <a:srgbClr val="C0C0C0"/>
                    </a:outerShdw>
                  </a:effectLst>
                  <a:latin typeface="Bookman Old Style" panose="02050604050505020204" pitchFamily="18" charset="0"/>
                </a:rPr>
                <a:t>B´</a:t>
              </a:r>
              <a:endParaRPr lang="en-US" altLang="zh-CN" sz="3600" b="0">
                <a:latin typeface="Bookman Old Style" panose="02050604050505020204" pitchFamily="18" charset="0"/>
              </a:endParaRPr>
            </a:p>
          </p:txBody>
        </p:sp>
        <p:sp>
          <p:nvSpPr>
            <p:cNvPr id="32808" name="Rectangle 41">
              <a:extLst>
                <a:ext uri="{FF2B5EF4-FFF2-40B4-BE49-F238E27FC236}">
                  <a16:creationId xmlns:a16="http://schemas.microsoft.com/office/drawing/2014/main" id="{1FD39D84-3F60-46C0-A103-8C4441FDE398}"/>
                </a:ext>
              </a:extLst>
            </p:cNvPr>
            <p:cNvSpPr>
              <a:spLocks noChangeArrowheads="1"/>
            </p:cNvSpPr>
            <p:nvPr/>
          </p:nvSpPr>
          <p:spPr bwMode="auto">
            <a:xfrm>
              <a:off x="230" y="2963"/>
              <a:ext cx="34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a:effectLst>
                    <a:outerShdw blurRad="38100" dist="38100" dir="2700000" algn="tl">
                      <a:srgbClr val="C0C0C0"/>
                    </a:outerShdw>
                  </a:effectLst>
                  <a:latin typeface="Bookman Old Style" panose="02050604050505020204" pitchFamily="18" charset="0"/>
                </a:rPr>
                <a:t>B</a:t>
              </a:r>
              <a:endParaRPr lang="en-US" altLang="zh-CN" sz="3600" b="0">
                <a:latin typeface="Bookman Old Style" panose="02050604050505020204" pitchFamily="18" charset="0"/>
              </a:endParaRPr>
            </a:p>
          </p:txBody>
        </p:sp>
        <p:sp>
          <p:nvSpPr>
            <p:cNvPr id="32809" name="Rectangle 42">
              <a:extLst>
                <a:ext uri="{FF2B5EF4-FFF2-40B4-BE49-F238E27FC236}">
                  <a16:creationId xmlns:a16="http://schemas.microsoft.com/office/drawing/2014/main" id="{8A9752A1-7704-403F-BE0B-11FEA69E0355}"/>
                </a:ext>
              </a:extLst>
            </p:cNvPr>
            <p:cNvSpPr>
              <a:spLocks noChangeArrowheads="1"/>
            </p:cNvSpPr>
            <p:nvPr/>
          </p:nvSpPr>
          <p:spPr bwMode="auto">
            <a:xfrm>
              <a:off x="1094" y="2867"/>
              <a:ext cx="46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a:effectLst>
                    <a:outerShdw blurRad="38100" dist="38100" dir="2700000" algn="tl">
                      <a:srgbClr val="C0C0C0"/>
                    </a:outerShdw>
                  </a:effectLst>
                  <a:latin typeface="Bookman Old Style" panose="02050604050505020204" pitchFamily="18" charset="0"/>
                </a:rPr>
                <a:t>A´</a:t>
              </a:r>
              <a:endParaRPr lang="en-US" altLang="zh-CN" sz="3600" b="0">
                <a:latin typeface="Bookman Old Style" panose="02050604050505020204" pitchFamily="18" charset="0"/>
              </a:endParaRPr>
            </a:p>
          </p:txBody>
        </p:sp>
        <p:sp>
          <p:nvSpPr>
            <p:cNvPr id="32810" name="Rectangle 43">
              <a:extLst>
                <a:ext uri="{FF2B5EF4-FFF2-40B4-BE49-F238E27FC236}">
                  <a16:creationId xmlns:a16="http://schemas.microsoft.com/office/drawing/2014/main" id="{7EE8B053-60E6-4D82-B49D-EF2DC7F727DC}"/>
                </a:ext>
              </a:extLst>
            </p:cNvPr>
            <p:cNvSpPr>
              <a:spLocks noChangeArrowheads="1"/>
            </p:cNvSpPr>
            <p:nvPr/>
          </p:nvSpPr>
          <p:spPr bwMode="auto">
            <a:xfrm>
              <a:off x="1478" y="3156"/>
              <a:ext cx="32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a:effectLst>
                    <a:outerShdw blurRad="38100" dist="38100" dir="2700000" algn="tl">
                      <a:srgbClr val="C0C0C0"/>
                    </a:outerShdw>
                  </a:effectLst>
                  <a:latin typeface="Bookman Old Style" panose="02050604050505020204" pitchFamily="18" charset="0"/>
                </a:rPr>
                <a:t>A</a:t>
              </a:r>
              <a:endParaRPr lang="en-US" altLang="zh-CN" sz="3600" b="0">
                <a:latin typeface="Bookman Old Style" panose="02050604050505020204" pitchFamily="18" charset="0"/>
              </a:endParaRPr>
            </a:p>
          </p:txBody>
        </p:sp>
        <p:sp>
          <p:nvSpPr>
            <p:cNvPr id="31788" name="Rectangle 44">
              <a:extLst>
                <a:ext uri="{FF2B5EF4-FFF2-40B4-BE49-F238E27FC236}">
                  <a16:creationId xmlns:a16="http://schemas.microsoft.com/office/drawing/2014/main" id="{A3D93BBF-9D93-4335-966D-1DBEF9FC4C26}"/>
                </a:ext>
              </a:extLst>
            </p:cNvPr>
            <p:cNvSpPr>
              <a:spLocks noChangeArrowheads="1"/>
            </p:cNvSpPr>
            <p:nvPr/>
          </p:nvSpPr>
          <p:spPr bwMode="auto">
            <a:xfrm>
              <a:off x="806" y="1667"/>
              <a:ext cx="34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0">
                  <a:latin typeface="Bookman Old Style" panose="02050604050505020204" pitchFamily="18" charset="0"/>
                </a:rPr>
                <a:t>C</a:t>
              </a:r>
              <a:endParaRPr lang="en-US" altLang="zh-CN" sz="3600" b="0">
                <a:latin typeface="Bookman Old Style" panose="02050604050505020204" pitchFamily="18" charset="0"/>
              </a:endParaRPr>
            </a:p>
          </p:txBody>
        </p:sp>
        <p:sp>
          <p:nvSpPr>
            <p:cNvPr id="31789" name="Rectangle 45">
              <a:extLst>
                <a:ext uri="{FF2B5EF4-FFF2-40B4-BE49-F238E27FC236}">
                  <a16:creationId xmlns:a16="http://schemas.microsoft.com/office/drawing/2014/main" id="{48F24B16-DF2F-404E-B032-6DA609DFDEF4}"/>
                </a:ext>
              </a:extLst>
            </p:cNvPr>
            <p:cNvSpPr>
              <a:spLocks noChangeArrowheads="1"/>
            </p:cNvSpPr>
            <p:nvPr/>
          </p:nvSpPr>
          <p:spPr bwMode="auto">
            <a:xfrm>
              <a:off x="192" y="517"/>
              <a:ext cx="305"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0" i="1">
                  <a:latin typeface="Bookman Old Style" panose="02050604050505020204" pitchFamily="18" charset="0"/>
                </a:rPr>
                <a:t>P</a:t>
              </a:r>
              <a:endParaRPr lang="en-US" altLang="zh-CN" sz="3600" b="0" i="1">
                <a:latin typeface="Bookman Old Style" panose="02050604050505020204" pitchFamily="18" charset="0"/>
              </a:endParaRPr>
            </a:p>
          </p:txBody>
        </p:sp>
        <p:sp>
          <p:nvSpPr>
            <p:cNvPr id="32813" name="Rectangle 46">
              <a:extLst>
                <a:ext uri="{FF2B5EF4-FFF2-40B4-BE49-F238E27FC236}">
                  <a16:creationId xmlns:a16="http://schemas.microsoft.com/office/drawing/2014/main" id="{ABE166BE-4A32-4AEA-9C54-94F32951B5E9}"/>
                </a:ext>
              </a:extLst>
            </p:cNvPr>
            <p:cNvSpPr>
              <a:spLocks noChangeArrowheads="1"/>
            </p:cNvSpPr>
            <p:nvPr/>
          </p:nvSpPr>
          <p:spPr bwMode="auto">
            <a:xfrm>
              <a:off x="2688" y="3831"/>
              <a:ext cx="32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800" b="0" i="1">
                  <a:effectLst>
                    <a:outerShdw blurRad="38100" dist="38100" dir="2700000" algn="tl">
                      <a:srgbClr val="C0C0C0"/>
                    </a:outerShdw>
                  </a:effectLst>
                  <a:latin typeface="Bookman Old Style" panose="02050604050505020204" pitchFamily="18" charset="0"/>
                </a:rPr>
                <a:t>V</a:t>
              </a:r>
              <a:endParaRPr lang="en-US" altLang="zh-CN" sz="2800" b="0" i="1">
                <a:latin typeface="Bookman Old Style" panose="02050604050505020204" pitchFamily="18" charset="0"/>
              </a:endParaRPr>
            </a:p>
          </p:txBody>
        </p:sp>
        <p:sp>
          <p:nvSpPr>
            <p:cNvPr id="31791" name="Line 47">
              <a:extLst>
                <a:ext uri="{FF2B5EF4-FFF2-40B4-BE49-F238E27FC236}">
                  <a16:creationId xmlns:a16="http://schemas.microsoft.com/office/drawing/2014/main" id="{3F707374-0787-4153-AEFB-F0C0CBC0967F}"/>
                </a:ext>
              </a:extLst>
            </p:cNvPr>
            <p:cNvSpPr>
              <a:spLocks noChangeShapeType="1"/>
            </p:cNvSpPr>
            <p:nvPr/>
          </p:nvSpPr>
          <p:spPr bwMode="auto">
            <a:xfrm flipH="1">
              <a:off x="1104" y="3541"/>
              <a:ext cx="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Rectangle 48">
              <a:extLst>
                <a:ext uri="{FF2B5EF4-FFF2-40B4-BE49-F238E27FC236}">
                  <a16:creationId xmlns:a16="http://schemas.microsoft.com/office/drawing/2014/main" id="{A21917D9-6855-44F7-9711-93F84964BF0F}"/>
                </a:ext>
              </a:extLst>
            </p:cNvPr>
            <p:cNvSpPr>
              <a:spLocks noChangeArrowheads="1"/>
            </p:cNvSpPr>
            <p:nvPr/>
          </p:nvSpPr>
          <p:spPr bwMode="auto">
            <a:xfrm>
              <a:off x="0" y="3831"/>
              <a:ext cx="33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400" b="0">
                  <a:effectLst>
                    <a:outerShdw blurRad="38100" dist="38100" dir="2700000" algn="tl">
                      <a:srgbClr val="C0C0C0"/>
                    </a:outerShdw>
                  </a:effectLst>
                  <a:latin typeface="Bookman Old Style" panose="02050604050505020204" pitchFamily="18" charset="0"/>
                </a:rPr>
                <a:t>O</a:t>
              </a:r>
            </a:p>
          </p:txBody>
        </p:sp>
        <p:sp>
          <p:nvSpPr>
            <p:cNvPr id="31793" name="Line 49">
              <a:extLst>
                <a:ext uri="{FF2B5EF4-FFF2-40B4-BE49-F238E27FC236}">
                  <a16:creationId xmlns:a16="http://schemas.microsoft.com/office/drawing/2014/main" id="{955C1960-D101-4285-B98D-E5D583FDFA44}"/>
                </a:ext>
              </a:extLst>
            </p:cNvPr>
            <p:cNvSpPr>
              <a:spLocks noChangeShapeType="1"/>
            </p:cNvSpPr>
            <p:nvPr/>
          </p:nvSpPr>
          <p:spPr bwMode="auto">
            <a:xfrm flipV="1">
              <a:off x="1056" y="1333"/>
              <a:ext cx="768" cy="672"/>
            </a:xfrm>
            <a:prstGeom prst="line">
              <a:avLst/>
            </a:prstGeom>
            <a:noFill/>
            <a:ln w="38100">
              <a:solidFill>
                <a:srgbClr val="FF33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7" name="Rectangle 50">
              <a:extLst>
                <a:ext uri="{FF2B5EF4-FFF2-40B4-BE49-F238E27FC236}">
                  <a16:creationId xmlns:a16="http://schemas.microsoft.com/office/drawing/2014/main" id="{64CC7C13-0123-446C-9C60-FF7830E147A8}"/>
                </a:ext>
              </a:extLst>
            </p:cNvPr>
            <p:cNvSpPr>
              <a:spLocks noChangeArrowheads="1"/>
            </p:cNvSpPr>
            <p:nvPr/>
          </p:nvSpPr>
          <p:spPr bwMode="auto">
            <a:xfrm>
              <a:off x="1718" y="1044"/>
              <a:ext cx="96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800">
                  <a:effectLst>
                    <a:outerShdw blurRad="38100" dist="38100" dir="2700000" algn="tl">
                      <a:srgbClr val="C0C0C0"/>
                    </a:outerShdw>
                  </a:effectLst>
                  <a:latin typeface="Bookman Old Style" panose="02050604050505020204" pitchFamily="18" charset="0"/>
                </a:rPr>
                <a:t>临界点</a:t>
              </a:r>
              <a:endParaRPr lang="zh-CN" altLang="en-US" sz="3600" i="1">
                <a:effectLst>
                  <a:outerShdw blurRad="38100" dist="38100" dir="2700000" algn="tl">
                    <a:srgbClr val="C0C0C0"/>
                  </a:outerShdw>
                </a:effectLst>
                <a:latin typeface="Bookman Old Style" panose="02050604050505020204" pitchFamily="18" charset="0"/>
              </a:endParaRPr>
            </a:p>
          </p:txBody>
        </p:sp>
        <p:sp>
          <p:nvSpPr>
            <p:cNvPr id="31795" name="Rectangle 51">
              <a:extLst>
                <a:ext uri="{FF2B5EF4-FFF2-40B4-BE49-F238E27FC236}">
                  <a16:creationId xmlns:a16="http://schemas.microsoft.com/office/drawing/2014/main" id="{00FAC298-8C6D-4DFD-9E3E-896EA9E0992B}"/>
                </a:ext>
              </a:extLst>
            </p:cNvPr>
            <p:cNvSpPr>
              <a:spLocks noChangeArrowheads="1"/>
            </p:cNvSpPr>
            <p:nvPr/>
          </p:nvSpPr>
          <p:spPr bwMode="auto">
            <a:xfrm>
              <a:off x="422" y="2787"/>
              <a:ext cx="311"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5400" b="0">
                  <a:latin typeface="Bookman Old Style" panose="02050604050505020204" pitchFamily="18" charset="0"/>
                </a:rPr>
                <a:t>.</a:t>
              </a:r>
            </a:p>
          </p:txBody>
        </p:sp>
        <p:sp>
          <p:nvSpPr>
            <p:cNvPr id="31796" name="Rectangle 52">
              <a:extLst>
                <a:ext uri="{FF2B5EF4-FFF2-40B4-BE49-F238E27FC236}">
                  <a16:creationId xmlns:a16="http://schemas.microsoft.com/office/drawing/2014/main" id="{3B9C5F95-A5A8-4566-B097-63326F62AF87}"/>
                </a:ext>
              </a:extLst>
            </p:cNvPr>
            <p:cNvSpPr>
              <a:spLocks noChangeArrowheads="1"/>
            </p:cNvSpPr>
            <p:nvPr/>
          </p:nvSpPr>
          <p:spPr bwMode="auto">
            <a:xfrm>
              <a:off x="614" y="3171"/>
              <a:ext cx="310"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5400" b="0">
                  <a:latin typeface="Bookman Old Style" panose="02050604050505020204" pitchFamily="18" charset="0"/>
                </a:rPr>
                <a:t>.</a:t>
              </a:r>
            </a:p>
          </p:txBody>
        </p:sp>
        <p:sp>
          <p:nvSpPr>
            <p:cNvPr id="31797" name="Rectangle 53">
              <a:extLst>
                <a:ext uri="{FF2B5EF4-FFF2-40B4-BE49-F238E27FC236}">
                  <a16:creationId xmlns:a16="http://schemas.microsoft.com/office/drawing/2014/main" id="{7AC7A556-1979-47C1-A4E7-FE9536F94FAF}"/>
                </a:ext>
              </a:extLst>
            </p:cNvPr>
            <p:cNvSpPr>
              <a:spLocks noChangeArrowheads="1"/>
            </p:cNvSpPr>
            <p:nvPr/>
          </p:nvSpPr>
          <p:spPr bwMode="auto">
            <a:xfrm>
              <a:off x="1478" y="2787"/>
              <a:ext cx="311"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5400" b="0">
                  <a:latin typeface="Bookman Old Style" panose="02050604050505020204" pitchFamily="18" charset="0"/>
                </a:rPr>
                <a:t>.</a:t>
              </a:r>
            </a:p>
          </p:txBody>
        </p:sp>
        <p:sp>
          <p:nvSpPr>
            <p:cNvPr id="31798" name="Rectangle 54">
              <a:extLst>
                <a:ext uri="{FF2B5EF4-FFF2-40B4-BE49-F238E27FC236}">
                  <a16:creationId xmlns:a16="http://schemas.microsoft.com/office/drawing/2014/main" id="{C4BC44CE-998F-4D72-9BEA-0EFCF94608D3}"/>
                </a:ext>
              </a:extLst>
            </p:cNvPr>
            <p:cNvSpPr>
              <a:spLocks noChangeArrowheads="1"/>
            </p:cNvSpPr>
            <p:nvPr/>
          </p:nvSpPr>
          <p:spPr bwMode="auto">
            <a:xfrm>
              <a:off x="1095" y="2499"/>
              <a:ext cx="310"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5400" b="0">
                  <a:latin typeface="Bookman Old Style" panose="02050604050505020204" pitchFamily="18" charset="0"/>
                </a:rPr>
                <a:t>.</a:t>
              </a:r>
            </a:p>
          </p:txBody>
        </p:sp>
      </p:grpSp>
      <p:sp>
        <p:nvSpPr>
          <p:cNvPr id="31748" name="Text Box 56">
            <a:extLst>
              <a:ext uri="{FF2B5EF4-FFF2-40B4-BE49-F238E27FC236}">
                <a16:creationId xmlns:a16="http://schemas.microsoft.com/office/drawing/2014/main" id="{713200BE-FE66-41EB-ABAB-806117B1E69A}"/>
              </a:ext>
            </a:extLst>
          </p:cNvPr>
          <p:cNvSpPr txBox="1">
            <a:spLocks noChangeArrowheads="1"/>
          </p:cNvSpPr>
          <p:nvPr/>
        </p:nvSpPr>
        <p:spPr bwMode="auto">
          <a:xfrm>
            <a:off x="2087563" y="5805488"/>
            <a:ext cx="540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ea typeface="楷体" panose="02010609060101010101" pitchFamily="49" charset="-122"/>
              </a:rPr>
              <a:t>在临界点以上，范氏方程与实际气体符合较好。</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a:extLst>
              <a:ext uri="{FF2B5EF4-FFF2-40B4-BE49-F238E27FC236}">
                <a16:creationId xmlns:a16="http://schemas.microsoft.com/office/drawing/2014/main" id="{274EFAA2-2251-434C-896D-E3D4BA250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79" t="25191" r="496" b="4652"/>
          <a:stretch>
            <a:fillRect/>
          </a:stretch>
        </p:blipFill>
        <p:spPr bwMode="auto">
          <a:xfrm>
            <a:off x="358775" y="1089025"/>
            <a:ext cx="8280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AutoShape 6">
            <a:extLst>
              <a:ext uri="{FF2B5EF4-FFF2-40B4-BE49-F238E27FC236}">
                <a16:creationId xmlns:a16="http://schemas.microsoft.com/office/drawing/2014/main" id="{A8BFB4FA-E9A6-4463-8385-ABBC43AE66D3}"/>
              </a:ext>
            </a:extLst>
          </p:cNvPr>
          <p:cNvSpPr>
            <a:spLocks noChangeArrowheads="1"/>
          </p:cNvSpPr>
          <p:nvPr/>
        </p:nvSpPr>
        <p:spPr bwMode="auto">
          <a:xfrm>
            <a:off x="1943100" y="1160463"/>
            <a:ext cx="1979613" cy="935037"/>
          </a:xfrm>
          <a:prstGeom prst="wedgeRectCallout">
            <a:avLst>
              <a:gd name="adj1" fmla="val 26505"/>
              <a:gd name="adj2" fmla="val 115537"/>
            </a:avLst>
          </a:prstGeom>
          <a:noFill/>
          <a:ln w="34925">
            <a:solidFill>
              <a:srgbClr val="A1FDA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1100" b="0">
                <a:solidFill>
                  <a:srgbClr val="FF3300"/>
                </a:solidFill>
              </a:rPr>
              <a:t>在诺贝尔物理和化学奖颁布的头</a:t>
            </a:r>
            <a:r>
              <a:rPr lang="en-US" altLang="zh-CN" sz="1100" b="0">
                <a:solidFill>
                  <a:srgbClr val="FF3300"/>
                </a:solidFill>
              </a:rPr>
              <a:t>15</a:t>
            </a:r>
            <a:r>
              <a:rPr lang="zh-CN" altLang="en-US" sz="1100" b="0">
                <a:solidFill>
                  <a:srgbClr val="FF3300"/>
                </a:solidFill>
              </a:rPr>
              <a:t>年中，有</a:t>
            </a:r>
            <a:r>
              <a:rPr lang="en-US" altLang="zh-CN" sz="1100" b="0">
                <a:solidFill>
                  <a:srgbClr val="FF3300"/>
                </a:solidFill>
              </a:rPr>
              <a:t>5</a:t>
            </a:r>
            <a:r>
              <a:rPr lang="zh-CN" altLang="en-US" sz="1100" b="0">
                <a:solidFill>
                  <a:srgbClr val="FF3300"/>
                </a:solidFill>
              </a:rPr>
              <a:t>位荷兰科学家获得该，奖这和以范德瓦尔斯为首的热力学的荷兰</a:t>
            </a:r>
          </a:p>
          <a:p>
            <a:pPr eaLnBrk="1" hangingPunct="1">
              <a:spcBef>
                <a:spcPct val="0"/>
              </a:spcBef>
              <a:buFontTx/>
              <a:buNone/>
            </a:pPr>
            <a:r>
              <a:rPr lang="zh-CN" altLang="en-US" sz="1100" b="0">
                <a:solidFill>
                  <a:srgbClr val="FF3300"/>
                </a:solidFill>
              </a:rPr>
              <a:t>学派有很大关系</a:t>
            </a:r>
            <a:r>
              <a:rPr lang="en-US" altLang="zh-CN" sz="1100" b="0">
                <a:solidFill>
                  <a:srgbClr val="FF3300"/>
                </a:solidFill>
              </a:rPr>
              <a:t>.</a:t>
            </a:r>
          </a:p>
        </p:txBody>
      </p:sp>
      <p:pic>
        <p:nvPicPr>
          <p:cNvPr id="33796" name="Picture 9" descr="W020051212346962484923">
            <a:extLst>
              <a:ext uri="{FF2B5EF4-FFF2-40B4-BE49-F238E27FC236}">
                <a16:creationId xmlns:a16="http://schemas.microsoft.com/office/drawing/2014/main" id="{79AEDB00-76FA-4053-8C77-CB6089DC0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1676400"/>
            <a:ext cx="460692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11" descr="W020051212346961576793">
            <a:extLst>
              <a:ext uri="{FF2B5EF4-FFF2-40B4-BE49-F238E27FC236}">
                <a16:creationId xmlns:a16="http://schemas.microsoft.com/office/drawing/2014/main" id="{7AD9A5D7-BAB4-4B7A-8967-C3AE7B701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1665288"/>
            <a:ext cx="4554537"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ppt_x"/>
                                          </p:val>
                                        </p:tav>
                                        <p:tav tm="100000">
                                          <p:val>
                                            <p:strVal val="#ppt_x"/>
                                          </p:val>
                                        </p:tav>
                                      </p:tavLst>
                                    </p:anim>
                                    <p:anim calcmode="lin" valueType="num">
                                      <p:cBhvr additive="base">
                                        <p:cTn id="8" dur="500" fill="hold"/>
                                        <p:tgtEl>
                                          <p:spTgt spid="3379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1+#ppt_w/2"/>
                                          </p:val>
                                        </p:tav>
                                        <p:tav tm="100000">
                                          <p:val>
                                            <p:strVal val="#ppt_x"/>
                                          </p:val>
                                        </p:tav>
                                      </p:tavLst>
                                    </p:anim>
                                    <p:anim calcmode="lin" valueType="num">
                                      <p:cBhvr additive="base">
                                        <p:cTn id="14"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3797"/>
                                        </p:tgtEl>
                                        <p:attrNameLst>
                                          <p:attrName>style.visibility</p:attrName>
                                        </p:attrNameLst>
                                      </p:cBhvr>
                                      <p:to>
                                        <p:strVal val="visible"/>
                                      </p:to>
                                    </p:set>
                                    <p:animEffect transition="in" filter="blinds(horizontal)">
                                      <p:cBhvr>
                                        <p:cTn id="19"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9BE69B-20C4-4180-BA35-EA0317B1D116}"/>
              </a:ext>
            </a:extLst>
          </p:cNvPr>
          <p:cNvSpPr>
            <a:spLocks noChangeArrowheads="1"/>
          </p:cNvSpPr>
          <p:nvPr/>
        </p:nvSpPr>
        <p:spPr bwMode="auto">
          <a:xfrm>
            <a:off x="2195513" y="4040188"/>
            <a:ext cx="5616575" cy="973137"/>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33795" name="Rectangle 3">
            <a:extLst>
              <a:ext uri="{FF2B5EF4-FFF2-40B4-BE49-F238E27FC236}">
                <a16:creationId xmlns:a16="http://schemas.microsoft.com/office/drawing/2014/main" id="{C8CD38E8-55D5-41AC-AE9C-B985BF0C2C3C}"/>
              </a:ext>
            </a:extLst>
          </p:cNvPr>
          <p:cNvSpPr>
            <a:spLocks noChangeArrowheads="1"/>
          </p:cNvSpPr>
          <p:nvPr>
            <p:ph type="title" idx="4294967295"/>
          </p:nvPr>
        </p:nvSpPr>
        <p:spPr>
          <a:xfrm>
            <a:off x="395288" y="1016000"/>
            <a:ext cx="8229600" cy="612775"/>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几种常用的物态方程（续）</a:t>
            </a:r>
          </a:p>
        </p:txBody>
      </p:sp>
      <p:sp>
        <p:nvSpPr>
          <p:cNvPr id="33796" name="Rectangle 4">
            <a:extLst>
              <a:ext uri="{FF2B5EF4-FFF2-40B4-BE49-F238E27FC236}">
                <a16:creationId xmlns:a16="http://schemas.microsoft.com/office/drawing/2014/main" id="{7B3C88D9-9EA5-4057-A581-D9C0F1BA2665}"/>
              </a:ext>
            </a:extLst>
          </p:cNvPr>
          <p:cNvSpPr>
            <a:spLocks noChangeArrowheads="1"/>
          </p:cNvSpPr>
          <p:nvPr/>
        </p:nvSpPr>
        <p:spPr bwMode="auto">
          <a:xfrm>
            <a:off x="2124075" y="188913"/>
            <a:ext cx="4897438" cy="64770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33797" name="Rectangle 5">
            <a:extLst>
              <a:ext uri="{FF2B5EF4-FFF2-40B4-BE49-F238E27FC236}">
                <a16:creationId xmlns:a16="http://schemas.microsoft.com/office/drawing/2014/main" id="{A924299F-CE43-4E27-8B6B-3A8796E877C3}"/>
              </a:ext>
            </a:extLst>
          </p:cNvPr>
          <p:cNvSpPr>
            <a:spLocks noChangeArrowheads="1"/>
          </p:cNvSpPr>
          <p:nvPr/>
        </p:nvSpPr>
        <p:spPr bwMode="auto">
          <a:xfrm>
            <a:off x="149225" y="1670050"/>
            <a:ext cx="3416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a:t>
            </a:r>
            <a:r>
              <a:rPr lang="en-US" altLang="zh-CN" sz="2200">
                <a:solidFill>
                  <a:srgbClr val="9900CC"/>
                </a:solidFill>
                <a:latin typeface="楷体" panose="02010609060101010101" pitchFamily="49" charset="-122"/>
                <a:ea typeface="楷体" panose="02010609060101010101" pitchFamily="49" charset="-122"/>
              </a:rPr>
              <a:t>2</a:t>
            </a:r>
            <a:r>
              <a:rPr lang="zh-CN" altLang="en-US" sz="2200">
                <a:solidFill>
                  <a:srgbClr val="9900CC"/>
                </a:solidFill>
                <a:latin typeface="楷体" panose="02010609060101010101" pitchFamily="49" charset="-122"/>
                <a:ea typeface="楷体" panose="02010609060101010101" pitchFamily="49" charset="-122"/>
              </a:rPr>
              <a:t>）实际气体的物态方程</a:t>
            </a:r>
            <a:endParaRPr lang="zh-CN" altLang="en-US" sz="2000" b="0">
              <a:solidFill>
                <a:srgbClr val="9900CC"/>
              </a:solidFill>
              <a:latin typeface="楷体" panose="02010609060101010101" pitchFamily="49" charset="-122"/>
              <a:ea typeface="楷体" panose="02010609060101010101" pitchFamily="49" charset="-122"/>
            </a:endParaRPr>
          </a:p>
        </p:txBody>
      </p:sp>
      <p:sp>
        <p:nvSpPr>
          <p:cNvPr id="33798" name="Text Box 6">
            <a:extLst>
              <a:ext uri="{FF2B5EF4-FFF2-40B4-BE49-F238E27FC236}">
                <a16:creationId xmlns:a16="http://schemas.microsoft.com/office/drawing/2014/main" id="{7E4783B5-4BD4-4963-92EC-B17F719585BB}"/>
              </a:ext>
            </a:extLst>
          </p:cNvPr>
          <p:cNvSpPr txBox="1">
            <a:spLocks noChangeArrowheads="1"/>
          </p:cNvSpPr>
          <p:nvPr/>
        </p:nvSpPr>
        <p:spPr bwMode="auto">
          <a:xfrm>
            <a:off x="431800" y="2332038"/>
            <a:ext cx="7920038"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50000"/>
              </a:spcBef>
              <a:buFontTx/>
              <a:buNone/>
            </a:pPr>
            <a:r>
              <a:rPr lang="en-US" altLang="zh-CN" sz="1800" b="0"/>
              <a:t>       </a:t>
            </a:r>
            <a:r>
              <a:rPr lang="zh-CN" altLang="en-US" sz="2200" b="0">
                <a:latin typeface="Times New Roman" panose="02020603050405020304" pitchFamily="18" charset="0"/>
                <a:ea typeface="楷体" panose="02010609060101010101" pitchFamily="49" charset="-122"/>
              </a:rPr>
              <a:t>理想气体的物态方程描述的是各种气体在压强趋于零时的极限行为，用它来描述实际气体会有一定的偏差。为了更精确地</a:t>
            </a:r>
          </a:p>
          <a:p>
            <a:pPr eaLnBrk="1" hangingPunct="1">
              <a:spcBef>
                <a:spcPct val="0"/>
              </a:spcBef>
              <a:buFontTx/>
              <a:buNone/>
            </a:pPr>
            <a:r>
              <a:rPr lang="zh-CN" altLang="en-US" sz="2200" b="0">
                <a:latin typeface="Times New Roman" panose="02020603050405020304" pitchFamily="18" charset="0"/>
                <a:ea typeface="楷体" panose="02010609060101010101" pitchFamily="49" charset="-122"/>
              </a:rPr>
              <a:t>描述实际气体，人们提出了许多实际气体的物态方程。</a:t>
            </a:r>
          </a:p>
        </p:txBody>
      </p:sp>
      <p:sp>
        <p:nvSpPr>
          <p:cNvPr id="33799" name="Rectangle 7">
            <a:extLst>
              <a:ext uri="{FF2B5EF4-FFF2-40B4-BE49-F238E27FC236}">
                <a16:creationId xmlns:a16="http://schemas.microsoft.com/office/drawing/2014/main" id="{1872DF97-40E1-4A91-B72C-37BF9A829692}"/>
              </a:ext>
            </a:extLst>
          </p:cNvPr>
          <p:cNvSpPr>
            <a:spLocks noChangeArrowheads="1"/>
          </p:cNvSpPr>
          <p:nvPr/>
        </p:nvSpPr>
        <p:spPr bwMode="auto">
          <a:xfrm>
            <a:off x="354013" y="4279900"/>
            <a:ext cx="15890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昂尼斯方程</a:t>
            </a:r>
            <a:endParaRPr lang="zh-CN" altLang="en-US" sz="2000" b="0">
              <a:solidFill>
                <a:srgbClr val="9900CC"/>
              </a:solidFill>
              <a:ea typeface="楷体" panose="02010609060101010101" pitchFamily="49" charset="-122"/>
            </a:endParaRPr>
          </a:p>
        </p:txBody>
      </p:sp>
      <p:graphicFrame>
        <p:nvGraphicFramePr>
          <p:cNvPr id="33800" name="Object 8">
            <a:extLst>
              <a:ext uri="{FF2B5EF4-FFF2-40B4-BE49-F238E27FC236}">
                <a16:creationId xmlns:a16="http://schemas.microsoft.com/office/drawing/2014/main" id="{9954CFC8-9E4B-4DB4-86AE-88353197E0EC}"/>
              </a:ext>
            </a:extLst>
          </p:cNvPr>
          <p:cNvGraphicFramePr>
            <a:graphicFrameLocks noChangeAspect="1"/>
          </p:cNvGraphicFramePr>
          <p:nvPr/>
        </p:nvGraphicFramePr>
        <p:xfrm>
          <a:off x="2519363" y="4075113"/>
          <a:ext cx="5018087" cy="901700"/>
        </p:xfrm>
        <a:graphic>
          <a:graphicData uri="http://schemas.openxmlformats.org/presentationml/2006/ole">
            <mc:AlternateContent xmlns:mc="http://schemas.openxmlformats.org/markup-compatibility/2006">
              <mc:Choice xmlns:v="urn:schemas-microsoft-com:vml" Requires="v">
                <p:oleObj spid="_x0000_s33801" r:id="rId3" imgW="2400300" imgH="431800" progId="Equation.DSMT4">
                  <p:embed/>
                </p:oleObj>
              </mc:Choice>
              <mc:Fallback>
                <p:oleObj r:id="rId3" imgW="24003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4075113"/>
                        <a:ext cx="501808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02823E08-8AE7-46EE-8C31-9C20D006EE5A}"/>
              </a:ext>
            </a:extLst>
          </p:cNvPr>
          <p:cNvSpPr>
            <a:spLocks noChangeArrowheads="1"/>
          </p:cNvSpPr>
          <p:nvPr>
            <p:ph type="title" idx="4294967295"/>
          </p:nvPr>
        </p:nvSpPr>
        <p:spPr>
          <a:xfrm>
            <a:off x="395288" y="942975"/>
            <a:ext cx="8229600" cy="577850"/>
          </a:xfrm>
          <a:noFill/>
        </p:spPr>
        <p:txBody>
          <a:bodyPr/>
          <a:lstStyle/>
          <a:p>
            <a:pPr algn="l" eaLnBrk="1" hangingPunct="1">
              <a:tabLst>
                <a:tab pos="304800" algn="l"/>
              </a:tabLst>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几种常用的物态方程（续）</a:t>
            </a:r>
          </a:p>
        </p:txBody>
      </p:sp>
      <p:sp>
        <p:nvSpPr>
          <p:cNvPr id="34819" name="Rectangle 4">
            <a:extLst>
              <a:ext uri="{FF2B5EF4-FFF2-40B4-BE49-F238E27FC236}">
                <a16:creationId xmlns:a16="http://schemas.microsoft.com/office/drawing/2014/main" id="{332F7163-F30B-47D5-9D3C-12D713BACD3A}"/>
              </a:ext>
            </a:extLst>
          </p:cNvPr>
          <p:cNvSpPr>
            <a:spLocks noChangeArrowheads="1"/>
          </p:cNvSpPr>
          <p:nvPr/>
        </p:nvSpPr>
        <p:spPr bwMode="auto">
          <a:xfrm>
            <a:off x="2124075" y="188913"/>
            <a:ext cx="4897438" cy="684212"/>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1.3  </a:t>
            </a:r>
            <a:r>
              <a:rPr lang="zh-CN" altLang="en-US">
                <a:solidFill>
                  <a:srgbClr val="FF3300"/>
                </a:solidFill>
                <a:latin typeface="楷体" panose="02010609060101010101" pitchFamily="49" charset="-122"/>
                <a:ea typeface="楷体" panose="02010609060101010101" pitchFamily="49" charset="-122"/>
              </a:rPr>
              <a:t>物态方程 </a:t>
            </a:r>
          </a:p>
        </p:txBody>
      </p:sp>
      <p:sp>
        <p:nvSpPr>
          <p:cNvPr id="34820" name="Rectangle 5">
            <a:extLst>
              <a:ext uri="{FF2B5EF4-FFF2-40B4-BE49-F238E27FC236}">
                <a16:creationId xmlns:a16="http://schemas.microsoft.com/office/drawing/2014/main" id="{B764DD39-E621-4BF4-85A6-EB251A465E1E}"/>
              </a:ext>
            </a:extLst>
          </p:cNvPr>
          <p:cNvSpPr>
            <a:spLocks noChangeArrowheads="1"/>
          </p:cNvSpPr>
          <p:nvPr/>
        </p:nvSpPr>
        <p:spPr bwMode="auto">
          <a:xfrm>
            <a:off x="149225" y="1454150"/>
            <a:ext cx="4398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（二）简单固体和液体的物态方程</a:t>
            </a:r>
            <a:endParaRPr lang="zh-CN" altLang="en-US" sz="2000" b="0">
              <a:solidFill>
                <a:srgbClr val="9900CC"/>
              </a:solidFill>
              <a:ea typeface="楷体" panose="02010609060101010101" pitchFamily="49" charset="-122"/>
            </a:endParaRPr>
          </a:p>
        </p:txBody>
      </p:sp>
      <p:sp>
        <p:nvSpPr>
          <p:cNvPr id="34821" name="Text Box 6">
            <a:extLst>
              <a:ext uri="{FF2B5EF4-FFF2-40B4-BE49-F238E27FC236}">
                <a16:creationId xmlns:a16="http://schemas.microsoft.com/office/drawing/2014/main" id="{3E372360-C27A-4030-880B-BD8AEB17A613}"/>
              </a:ext>
            </a:extLst>
          </p:cNvPr>
          <p:cNvSpPr txBox="1">
            <a:spLocks noChangeArrowheads="1"/>
          </p:cNvSpPr>
          <p:nvPr/>
        </p:nvSpPr>
        <p:spPr bwMode="auto">
          <a:xfrm>
            <a:off x="503238" y="1889125"/>
            <a:ext cx="79216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50000"/>
              </a:spcBef>
              <a:buFontTx/>
              <a:buNone/>
            </a:pPr>
            <a:r>
              <a:rPr lang="en-US" altLang="zh-CN" sz="1800" b="0"/>
              <a:t>       </a:t>
            </a:r>
            <a:r>
              <a:rPr lang="zh-CN" altLang="en-US" sz="2200" b="0">
                <a:ea typeface="楷体" panose="02010609060101010101" pitchFamily="49" charset="-122"/>
              </a:rPr>
              <a:t>对于简单固体和液体，可以通过实验测得的体胀系数和等温压缩系数获得有关物态方程的信息。通常这两个系数的数值都很小，并且在一定的温度范围内可近似看作与温度无关。因此</a:t>
            </a:r>
          </a:p>
          <a:p>
            <a:pPr eaLnBrk="1" hangingPunct="1">
              <a:spcBef>
                <a:spcPct val="0"/>
              </a:spcBef>
              <a:buFontTx/>
              <a:buNone/>
            </a:pPr>
            <a:r>
              <a:rPr lang="zh-CN" altLang="en-US" sz="2200" b="0">
                <a:ea typeface="楷体" panose="02010609060101010101" pitchFamily="49" charset="-122"/>
              </a:rPr>
              <a:t>物态方程一般可写为</a:t>
            </a:r>
          </a:p>
        </p:txBody>
      </p:sp>
      <p:grpSp>
        <p:nvGrpSpPr>
          <p:cNvPr id="34822" name="Group 6">
            <a:extLst>
              <a:ext uri="{FF2B5EF4-FFF2-40B4-BE49-F238E27FC236}">
                <a16:creationId xmlns:a16="http://schemas.microsoft.com/office/drawing/2014/main" id="{2D03C29A-0029-43F3-996A-4A89D9E8040D}"/>
              </a:ext>
            </a:extLst>
          </p:cNvPr>
          <p:cNvGrpSpPr>
            <a:grpSpLocks/>
          </p:cNvGrpSpPr>
          <p:nvPr/>
        </p:nvGrpSpPr>
        <p:grpSpPr bwMode="auto">
          <a:xfrm>
            <a:off x="1908175" y="3500438"/>
            <a:ext cx="5616575" cy="973137"/>
            <a:chOff x="0" y="0"/>
            <a:chExt cx="3538" cy="613"/>
          </a:xfrm>
        </p:grpSpPr>
        <p:sp>
          <p:nvSpPr>
            <p:cNvPr id="34827" name="Rectangle 2">
              <a:extLst>
                <a:ext uri="{FF2B5EF4-FFF2-40B4-BE49-F238E27FC236}">
                  <a16:creationId xmlns:a16="http://schemas.microsoft.com/office/drawing/2014/main" id="{EDCC7711-68B3-4881-9DD7-72E54B071079}"/>
                </a:ext>
              </a:extLst>
            </p:cNvPr>
            <p:cNvSpPr>
              <a:spLocks noChangeArrowheads="1"/>
            </p:cNvSpPr>
            <p:nvPr/>
          </p:nvSpPr>
          <p:spPr bwMode="auto">
            <a:xfrm>
              <a:off x="0" y="0"/>
              <a:ext cx="3538" cy="613"/>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34828" name="Object 8">
              <a:extLst>
                <a:ext uri="{FF2B5EF4-FFF2-40B4-BE49-F238E27FC236}">
                  <a16:creationId xmlns:a16="http://schemas.microsoft.com/office/drawing/2014/main" id="{276F05C7-19AB-4C22-8EBD-24133BD8E886}"/>
                </a:ext>
              </a:extLst>
            </p:cNvPr>
            <p:cNvGraphicFramePr>
              <a:graphicFrameLocks noChangeAspect="1"/>
            </p:cNvGraphicFramePr>
            <p:nvPr/>
          </p:nvGraphicFramePr>
          <p:xfrm>
            <a:off x="204" y="139"/>
            <a:ext cx="3161" cy="334"/>
          </p:xfrm>
          <a:graphic>
            <a:graphicData uri="http://schemas.openxmlformats.org/presentationml/2006/ole">
              <mc:AlternateContent xmlns:mc="http://schemas.openxmlformats.org/markup-compatibility/2006">
                <mc:Choice xmlns:v="urn:schemas-microsoft-com:vml" Requires="v">
                  <p:oleObj spid="_x0000_s34829" r:id="rId3" imgW="2399259" imgH="253890" progId="Equation.DSMT4">
                    <p:embed/>
                  </p:oleObj>
                </mc:Choice>
                <mc:Fallback>
                  <p:oleObj r:id="rId3" imgW="2399259" imgH="25389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139"/>
                          <a:ext cx="3161"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23" name="Rectangle 10">
            <a:extLst>
              <a:ext uri="{FF2B5EF4-FFF2-40B4-BE49-F238E27FC236}">
                <a16:creationId xmlns:a16="http://schemas.microsoft.com/office/drawing/2014/main" id="{9A4BD851-4752-4C4B-935E-B669157DB2A4}"/>
              </a:ext>
            </a:extLst>
          </p:cNvPr>
          <p:cNvSpPr>
            <a:spLocks noChangeArrowheads="1"/>
          </p:cNvSpPr>
          <p:nvPr/>
        </p:nvSpPr>
        <p:spPr bwMode="auto">
          <a:xfrm>
            <a:off x="142875" y="4622800"/>
            <a:ext cx="38369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（三）顺磁性固体的物态方程</a:t>
            </a:r>
            <a:endParaRPr lang="zh-CN" altLang="en-US" sz="2000" b="0">
              <a:solidFill>
                <a:srgbClr val="9900CC"/>
              </a:solidFill>
              <a:ea typeface="楷体" panose="02010609060101010101" pitchFamily="49" charset="-122"/>
            </a:endParaRPr>
          </a:p>
        </p:txBody>
      </p:sp>
      <p:grpSp>
        <p:nvGrpSpPr>
          <p:cNvPr id="34824" name="Group 10">
            <a:extLst>
              <a:ext uri="{FF2B5EF4-FFF2-40B4-BE49-F238E27FC236}">
                <a16:creationId xmlns:a16="http://schemas.microsoft.com/office/drawing/2014/main" id="{9B154120-6DD3-47F7-BB11-E932EE596F21}"/>
              </a:ext>
            </a:extLst>
          </p:cNvPr>
          <p:cNvGrpSpPr>
            <a:grpSpLocks/>
          </p:cNvGrpSpPr>
          <p:nvPr/>
        </p:nvGrpSpPr>
        <p:grpSpPr bwMode="auto">
          <a:xfrm>
            <a:off x="1943100" y="5227638"/>
            <a:ext cx="5616575" cy="973137"/>
            <a:chOff x="0" y="0"/>
            <a:chExt cx="3538" cy="613"/>
          </a:xfrm>
        </p:grpSpPr>
        <p:sp>
          <p:nvSpPr>
            <p:cNvPr id="34825" name="Rectangle 12">
              <a:extLst>
                <a:ext uri="{FF2B5EF4-FFF2-40B4-BE49-F238E27FC236}">
                  <a16:creationId xmlns:a16="http://schemas.microsoft.com/office/drawing/2014/main" id="{D203189C-A94E-429C-A91B-7E274B6B57B9}"/>
                </a:ext>
              </a:extLst>
            </p:cNvPr>
            <p:cNvSpPr>
              <a:spLocks noChangeArrowheads="1"/>
            </p:cNvSpPr>
            <p:nvPr/>
          </p:nvSpPr>
          <p:spPr bwMode="auto">
            <a:xfrm>
              <a:off x="0" y="0"/>
              <a:ext cx="3538" cy="613"/>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34826" name="Object 12">
              <a:extLst>
                <a:ext uri="{FF2B5EF4-FFF2-40B4-BE49-F238E27FC236}">
                  <a16:creationId xmlns:a16="http://schemas.microsoft.com/office/drawing/2014/main" id="{FD644F48-2F40-40EE-B72B-15BC32E43261}"/>
                </a:ext>
              </a:extLst>
            </p:cNvPr>
            <p:cNvGraphicFramePr>
              <a:graphicFrameLocks noChangeAspect="1"/>
            </p:cNvGraphicFramePr>
            <p:nvPr/>
          </p:nvGraphicFramePr>
          <p:xfrm>
            <a:off x="1367" y="47"/>
            <a:ext cx="835" cy="518"/>
          </p:xfrm>
          <a:graphic>
            <a:graphicData uri="http://schemas.openxmlformats.org/presentationml/2006/ole">
              <mc:AlternateContent xmlns:mc="http://schemas.openxmlformats.org/markup-compatibility/2006">
                <mc:Choice xmlns:v="urn:schemas-microsoft-com:vml" Requires="v">
                  <p:oleObj spid="_x0000_s34830" r:id="rId5" imgW="635276" imgH="393871" progId="Equation.DSMT4">
                    <p:embed/>
                  </p:oleObj>
                </mc:Choice>
                <mc:Fallback>
                  <p:oleObj r:id="rId5" imgW="635276" imgH="393871"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7" y="47"/>
                          <a:ext cx="835"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ECCBC74-828B-46BA-9563-7246E3860A79}"/>
              </a:ext>
            </a:extLst>
          </p:cNvPr>
          <p:cNvSpPr>
            <a:spLocks noGrp="1" noChangeArrowheads="1"/>
          </p:cNvSpPr>
          <p:nvPr>
            <p:ph type="title" idx="4294967295"/>
          </p:nvPr>
        </p:nvSpPr>
        <p:spPr>
          <a:xfrm>
            <a:off x="519113" y="742950"/>
            <a:ext cx="3405187" cy="633413"/>
          </a:xfrm>
          <a:noFill/>
        </p:spPr>
        <p:txBody>
          <a:bodyPr/>
          <a:lstStyle/>
          <a:p>
            <a:pPr marL="838200" indent="-838200" algn="l" eaLnBrk="1" hangingPunct="1"/>
            <a:r>
              <a:rPr lang="zh-CN" altLang="en-US" sz="2600" b="1">
                <a:solidFill>
                  <a:srgbClr val="0000FF"/>
                </a:solidFill>
                <a:latin typeface="楷体" panose="02010609060101010101" pitchFamily="49" charset="-122"/>
                <a:ea typeface="楷体" panose="02010609060101010101" pitchFamily="49" charset="-122"/>
              </a:rPr>
              <a:t>三</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广延量与强度量</a:t>
            </a:r>
          </a:p>
        </p:txBody>
      </p:sp>
      <p:sp>
        <p:nvSpPr>
          <p:cNvPr id="35843" name="Rectangle 4">
            <a:extLst>
              <a:ext uri="{FF2B5EF4-FFF2-40B4-BE49-F238E27FC236}">
                <a16:creationId xmlns:a16="http://schemas.microsoft.com/office/drawing/2014/main" id="{7A81D5E5-C3C5-4863-B567-936D4688FB76}"/>
              </a:ext>
            </a:extLst>
          </p:cNvPr>
          <p:cNvSpPr>
            <a:spLocks noChangeArrowheads="1"/>
          </p:cNvSpPr>
          <p:nvPr/>
        </p:nvSpPr>
        <p:spPr bwMode="auto">
          <a:xfrm>
            <a:off x="971550" y="1628775"/>
            <a:ext cx="4321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广延量（</a:t>
            </a:r>
            <a:r>
              <a:rPr lang="en-US" altLang="zh-CN" sz="2200">
                <a:solidFill>
                  <a:srgbClr val="9900CC"/>
                </a:solidFill>
                <a:latin typeface="Times New Roman" panose="02020603050405020304" pitchFamily="18" charset="0"/>
                <a:ea typeface="楷体" panose="02010609060101010101" pitchFamily="49" charset="-122"/>
              </a:rPr>
              <a:t>Extensive Quantity</a:t>
            </a:r>
            <a:r>
              <a:rPr lang="zh-CN" altLang="en-US" sz="2200">
                <a:solidFill>
                  <a:srgbClr val="9900CC"/>
                </a:solidFill>
                <a:latin typeface="Times New Roman" panose="02020603050405020304" pitchFamily="18" charset="0"/>
                <a:ea typeface="楷体" panose="02010609060101010101" pitchFamily="49" charset="-122"/>
              </a:rPr>
              <a:t>）</a:t>
            </a:r>
          </a:p>
        </p:txBody>
      </p:sp>
      <p:sp>
        <p:nvSpPr>
          <p:cNvPr id="35844" name="Rectangle 5">
            <a:extLst>
              <a:ext uri="{FF2B5EF4-FFF2-40B4-BE49-F238E27FC236}">
                <a16:creationId xmlns:a16="http://schemas.microsoft.com/office/drawing/2014/main" id="{D91416FA-DCD0-477E-A816-4C737DC8B1D2}"/>
              </a:ext>
            </a:extLst>
          </p:cNvPr>
          <p:cNvSpPr>
            <a:spLocks noChangeArrowheads="1"/>
          </p:cNvSpPr>
          <p:nvPr/>
        </p:nvSpPr>
        <p:spPr bwMode="auto">
          <a:xfrm>
            <a:off x="971550" y="3519488"/>
            <a:ext cx="41767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强度量（</a:t>
            </a:r>
            <a:r>
              <a:rPr lang="en-US" altLang="zh-CN" sz="2200">
                <a:solidFill>
                  <a:srgbClr val="9900CC"/>
                </a:solidFill>
                <a:latin typeface="Times New Roman" panose="02020603050405020304" pitchFamily="18" charset="0"/>
                <a:ea typeface="楷体" panose="02010609060101010101" pitchFamily="49" charset="-122"/>
              </a:rPr>
              <a:t>Intensive Quantity</a:t>
            </a:r>
            <a:r>
              <a:rPr lang="zh-CN" altLang="en-US" sz="2200">
                <a:solidFill>
                  <a:srgbClr val="9900CC"/>
                </a:solidFill>
                <a:latin typeface="Times New Roman" panose="02020603050405020304" pitchFamily="18" charset="0"/>
                <a:ea typeface="楷体" panose="02010609060101010101" pitchFamily="49" charset="-122"/>
              </a:rPr>
              <a:t>）</a:t>
            </a:r>
          </a:p>
        </p:txBody>
      </p:sp>
      <p:sp>
        <p:nvSpPr>
          <p:cNvPr id="35845" name="Rectangle 8">
            <a:extLst>
              <a:ext uri="{FF2B5EF4-FFF2-40B4-BE49-F238E27FC236}">
                <a16:creationId xmlns:a16="http://schemas.microsoft.com/office/drawing/2014/main" id="{7BED65A8-F10A-4E74-86B7-5EACD0A37E25}"/>
              </a:ext>
            </a:extLst>
          </p:cNvPr>
          <p:cNvSpPr>
            <a:spLocks noChangeArrowheads="1"/>
          </p:cNvSpPr>
          <p:nvPr/>
        </p:nvSpPr>
        <p:spPr bwMode="auto">
          <a:xfrm>
            <a:off x="971550" y="2008188"/>
            <a:ext cx="7272338"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Times New Roman" panose="02020603050405020304" pitchFamily="18" charset="0"/>
                <a:ea typeface="楷体_GB2312" pitchFamily="49" charset="-122"/>
              </a:rPr>
              <a:t>        </a:t>
            </a:r>
            <a:r>
              <a:rPr lang="zh-CN" altLang="en-US" sz="2200">
                <a:latin typeface="Times New Roman" panose="02020603050405020304" pitchFamily="18" charset="0"/>
                <a:ea typeface="楷体" panose="02010609060101010101" pitchFamily="49" charset="-122"/>
              </a:rPr>
              <a:t>与系统的大小（空间的范围或自由度的数目）成正比的热力学量。如：系统的质量</a:t>
            </a:r>
            <a:r>
              <a:rPr lang="en-US" altLang="zh-CN" sz="2200" i="1">
                <a:latin typeface="Times New Roman" panose="02020603050405020304" pitchFamily="18" charset="0"/>
                <a:ea typeface="楷体" panose="02010609060101010101" pitchFamily="49" charset="-122"/>
              </a:rPr>
              <a:t>M</a:t>
            </a:r>
            <a:r>
              <a:rPr lang="zh-CN" altLang="en-US" sz="2200">
                <a:latin typeface="Times New Roman" panose="02020603050405020304" pitchFamily="18" charset="0"/>
                <a:ea typeface="楷体" panose="02010609060101010101" pitchFamily="49" charset="-122"/>
              </a:rPr>
              <a:t>，摩尔数</a:t>
            </a:r>
            <a:r>
              <a:rPr lang="en-US" altLang="zh-CN" sz="2200" i="1">
                <a:latin typeface="Times New Roman" panose="02020603050405020304" pitchFamily="18" charset="0"/>
                <a:ea typeface="楷体" panose="02010609060101010101" pitchFamily="49" charset="-122"/>
              </a:rPr>
              <a:t>n</a:t>
            </a:r>
            <a:r>
              <a:rPr lang="zh-CN" altLang="en-US" sz="2200">
                <a:latin typeface="Times New Roman" panose="02020603050405020304" pitchFamily="18" charset="0"/>
                <a:ea typeface="楷体" panose="02010609060101010101" pitchFamily="49" charset="-122"/>
              </a:rPr>
              <a:t>，体积</a:t>
            </a:r>
            <a:r>
              <a:rPr lang="en-US" altLang="zh-CN" sz="2200" i="1">
                <a:latin typeface="Times New Roman" panose="02020603050405020304" pitchFamily="18" charset="0"/>
                <a:ea typeface="楷体" panose="02010609060101010101" pitchFamily="49" charset="-122"/>
              </a:rPr>
              <a:t>V</a:t>
            </a:r>
            <a:r>
              <a:rPr lang="zh-CN" altLang="en-US" sz="2200">
                <a:latin typeface="Times New Roman" panose="02020603050405020304" pitchFamily="18" charset="0"/>
                <a:ea typeface="楷体" panose="02010609060101010101" pitchFamily="49" charset="-122"/>
              </a:rPr>
              <a:t>，内能</a:t>
            </a:r>
            <a:r>
              <a:rPr lang="en-US" altLang="zh-CN" sz="2200" i="1">
                <a:latin typeface="Times New Roman" panose="02020603050405020304" pitchFamily="18" charset="0"/>
                <a:ea typeface="楷体" panose="02010609060101010101" pitchFamily="49" charset="-122"/>
              </a:rPr>
              <a:t>U</a:t>
            </a:r>
            <a:r>
              <a:rPr lang="en-US" altLang="zh-CN" sz="2200">
                <a:latin typeface="Times New Roman" panose="02020603050405020304" pitchFamily="18" charset="0"/>
                <a:ea typeface="楷体" panose="02010609060101010101" pitchFamily="49" charset="-122"/>
              </a:rPr>
              <a:t>,  </a:t>
            </a:r>
            <a:r>
              <a:rPr lang="zh-CN" altLang="en-US" sz="2200">
                <a:latin typeface="Times New Roman" panose="02020603050405020304" pitchFamily="18" charset="0"/>
                <a:ea typeface="楷体" panose="02010609060101010101" pitchFamily="49" charset="-122"/>
              </a:rPr>
              <a:t>等等。 </a:t>
            </a:r>
          </a:p>
        </p:txBody>
      </p:sp>
      <p:sp>
        <p:nvSpPr>
          <p:cNvPr id="35846" name="Rectangle 9">
            <a:extLst>
              <a:ext uri="{FF2B5EF4-FFF2-40B4-BE49-F238E27FC236}">
                <a16:creationId xmlns:a16="http://schemas.microsoft.com/office/drawing/2014/main" id="{9C6C0A4F-235F-4948-9710-DAC596C092ED}"/>
              </a:ext>
            </a:extLst>
          </p:cNvPr>
          <p:cNvSpPr>
            <a:spLocks noChangeArrowheads="1"/>
          </p:cNvSpPr>
          <p:nvPr/>
        </p:nvSpPr>
        <p:spPr bwMode="auto">
          <a:xfrm>
            <a:off x="971550" y="4054475"/>
            <a:ext cx="71231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Times New Roman" panose="02020603050405020304" pitchFamily="18" charset="0"/>
                <a:ea typeface="楷体_GB2312" pitchFamily="49" charset="-122"/>
              </a:rPr>
              <a:t>        </a:t>
            </a:r>
            <a:r>
              <a:rPr lang="zh-CN" altLang="en-US" sz="2200">
                <a:latin typeface="Times New Roman" panose="02020603050405020304" pitchFamily="18" charset="0"/>
                <a:ea typeface="楷体" panose="02010609060101010101" pitchFamily="49" charset="-122"/>
              </a:rPr>
              <a:t>不随系统大小改变的热力学量。例如：系统的压强</a:t>
            </a:r>
            <a:r>
              <a:rPr lang="en-US" altLang="zh-CN" sz="2200" i="1">
                <a:latin typeface="Times New Roman" panose="02020603050405020304" pitchFamily="18" charset="0"/>
                <a:ea typeface="楷体" panose="02010609060101010101" pitchFamily="49" charset="-122"/>
              </a:rPr>
              <a:t>p</a:t>
            </a:r>
            <a:r>
              <a:rPr lang="zh-CN" altLang="en-US" sz="2200">
                <a:latin typeface="Times New Roman" panose="02020603050405020304" pitchFamily="18" charset="0"/>
                <a:ea typeface="楷体" panose="02010609060101010101" pitchFamily="49" charset="-122"/>
              </a:rPr>
              <a:t>，温度</a:t>
            </a:r>
            <a:r>
              <a:rPr lang="en-US" altLang="zh-CN" sz="2200" i="1">
                <a:latin typeface="Times New Roman" panose="02020603050405020304" pitchFamily="18" charset="0"/>
                <a:ea typeface="楷体" panose="02010609060101010101" pitchFamily="49" charset="-122"/>
              </a:rPr>
              <a:t>T</a:t>
            </a:r>
            <a:r>
              <a:rPr lang="zh-CN" altLang="en-US" sz="2200">
                <a:latin typeface="Times New Roman" panose="02020603050405020304" pitchFamily="18" charset="0"/>
                <a:ea typeface="楷体" panose="02010609060101010101" pitchFamily="49" charset="-122"/>
              </a:rPr>
              <a:t>，密度</a:t>
            </a:r>
            <a:r>
              <a:rPr lang="en-US" altLang="zh-CN" sz="2200" i="1">
                <a:latin typeface="Times New Roman" panose="02020603050405020304" pitchFamily="18" charset="0"/>
                <a:ea typeface="楷体" panose="02010609060101010101" pitchFamily="49" charset="-122"/>
              </a:rPr>
              <a:t>ρ</a:t>
            </a:r>
            <a:r>
              <a:rPr lang="zh-CN" altLang="en-US" sz="2200">
                <a:latin typeface="Times New Roman" panose="02020603050405020304" pitchFamily="18" charset="0"/>
                <a:ea typeface="楷体" panose="02010609060101010101" pitchFamily="49" charset="-122"/>
              </a:rPr>
              <a:t>，磁化强度</a:t>
            </a:r>
            <a:r>
              <a:rPr lang="zh-CN" altLang="en-US" sz="2200" i="1">
                <a:latin typeface="Times New Roman" panose="02020603050405020304" pitchFamily="18" charset="0"/>
                <a:ea typeface="楷体" panose="02010609060101010101" pitchFamily="49" charset="-122"/>
              </a:rPr>
              <a:t>M</a:t>
            </a:r>
            <a:r>
              <a:rPr lang="zh-CN" altLang="en-US" sz="2200">
                <a:latin typeface="Times New Roman" panose="02020603050405020304" pitchFamily="18" charset="0"/>
                <a:ea typeface="楷体" panose="02010609060101010101" pitchFamily="49" charset="-122"/>
              </a:rPr>
              <a:t>，摩尔体积</a:t>
            </a:r>
            <a:r>
              <a:rPr lang="en-US" altLang="zh-CN" sz="2200" i="1">
                <a:latin typeface="Times New Roman" panose="02020603050405020304" pitchFamily="18" charset="0"/>
                <a:ea typeface="楷体" panose="02010609060101010101" pitchFamily="49" charset="-122"/>
              </a:rPr>
              <a:t>v</a:t>
            </a:r>
            <a:r>
              <a:rPr lang="zh-CN" altLang="en-US" sz="2200">
                <a:latin typeface="Times New Roman" panose="02020603050405020304" pitchFamily="18" charset="0"/>
                <a:ea typeface="楷体" panose="02010609060101010101" pitchFamily="49" charset="-122"/>
              </a:rPr>
              <a:t>，等等。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1">
            <a:extLst>
              <a:ext uri="{FF2B5EF4-FFF2-40B4-BE49-F238E27FC236}">
                <a16:creationId xmlns:a16="http://schemas.microsoft.com/office/drawing/2014/main" id="{D706A1E8-7258-492C-94C2-244CEA803DE4}"/>
              </a:ext>
            </a:extLst>
          </p:cNvPr>
          <p:cNvSpPr>
            <a:spLocks noChangeArrowheads="1"/>
          </p:cNvSpPr>
          <p:nvPr/>
        </p:nvSpPr>
        <p:spPr bwMode="auto">
          <a:xfrm>
            <a:off x="900113" y="2527300"/>
            <a:ext cx="7561262" cy="7921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36867" name="Rectangle 4">
            <a:extLst>
              <a:ext uri="{FF2B5EF4-FFF2-40B4-BE49-F238E27FC236}">
                <a16:creationId xmlns:a16="http://schemas.microsoft.com/office/drawing/2014/main" id="{99103436-6F2D-497F-AE13-C3D2833EFBF6}"/>
              </a:ext>
            </a:extLst>
          </p:cNvPr>
          <p:cNvSpPr>
            <a:spLocks noChangeArrowheads="1"/>
          </p:cNvSpPr>
          <p:nvPr>
            <p:ph type="title" idx="4294967295"/>
          </p:nvPr>
        </p:nvSpPr>
        <p:spPr>
          <a:xfrm>
            <a:off x="528638" y="1030288"/>
            <a:ext cx="2674937" cy="561975"/>
          </a:xfrm>
          <a:noFill/>
        </p:spPr>
        <p:txBody>
          <a:bodyPr/>
          <a:lstStyle/>
          <a:p>
            <a:pPr algn="l" eaLnBrk="1" hangingPunct="1">
              <a:lnSpc>
                <a:spcPct val="60000"/>
              </a:lnSpc>
            </a:pPr>
            <a:r>
              <a:rPr lang="zh-CN" altLang="en-US" sz="2600" b="1">
                <a:solidFill>
                  <a:srgbClr val="0000FF"/>
                </a:solidFill>
                <a:latin typeface="楷体" panose="02010609060101010101" pitchFamily="49" charset="-122"/>
                <a:ea typeface="楷体" panose="02010609060101010101" pitchFamily="49" charset="-122"/>
              </a:rPr>
              <a:t>一</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准静态过程</a:t>
            </a:r>
            <a:r>
              <a:rPr lang="zh-CN" altLang="en-US">
                <a:latin typeface="楷体" panose="02010609060101010101" pitchFamily="49" charset="-122"/>
                <a:ea typeface="楷体" panose="02010609060101010101" pitchFamily="49" charset="-122"/>
              </a:rPr>
              <a:t> </a:t>
            </a:r>
          </a:p>
        </p:txBody>
      </p:sp>
      <p:sp>
        <p:nvSpPr>
          <p:cNvPr id="36868" name="Rectangle 5">
            <a:extLst>
              <a:ext uri="{FF2B5EF4-FFF2-40B4-BE49-F238E27FC236}">
                <a16:creationId xmlns:a16="http://schemas.microsoft.com/office/drawing/2014/main" id="{3963C678-DFC9-4AA7-BA19-C3BC4B24E647}"/>
              </a:ext>
            </a:extLst>
          </p:cNvPr>
          <p:cNvSpPr>
            <a:spLocks noChangeArrowheads="1"/>
          </p:cNvSpPr>
          <p:nvPr/>
        </p:nvSpPr>
        <p:spPr bwMode="auto">
          <a:xfrm>
            <a:off x="611188" y="1703388"/>
            <a:ext cx="17287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准静态过程</a:t>
            </a:r>
            <a:r>
              <a:rPr lang="zh-CN" altLang="en-US" sz="2200" b="0">
                <a:latin typeface="楷体" panose="02010609060101010101" pitchFamily="49" charset="-122"/>
                <a:ea typeface="楷体" panose="02010609060101010101" pitchFamily="49" charset="-122"/>
              </a:rPr>
              <a:t> </a:t>
            </a:r>
          </a:p>
        </p:txBody>
      </p:sp>
      <p:sp>
        <p:nvSpPr>
          <p:cNvPr id="36869" name="Rectangle 29">
            <a:extLst>
              <a:ext uri="{FF2B5EF4-FFF2-40B4-BE49-F238E27FC236}">
                <a16:creationId xmlns:a16="http://schemas.microsoft.com/office/drawing/2014/main" id="{3D3BDFFC-AA98-4DC8-BB59-61C887927599}"/>
              </a:ext>
            </a:extLst>
          </p:cNvPr>
          <p:cNvSpPr>
            <a:spLocks noChangeArrowheads="1"/>
          </p:cNvSpPr>
          <p:nvPr/>
        </p:nvSpPr>
        <p:spPr bwMode="auto">
          <a:xfrm>
            <a:off x="2159000" y="144463"/>
            <a:ext cx="4897438" cy="692150"/>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1.4 </a:t>
            </a:r>
            <a:r>
              <a:rPr lang="zh-CN" altLang="en-US">
                <a:solidFill>
                  <a:srgbClr val="FF3300"/>
                </a:solidFill>
                <a:latin typeface="楷体" panose="02010609060101010101" pitchFamily="49" charset="-122"/>
                <a:ea typeface="楷体" panose="02010609060101010101" pitchFamily="49" charset="-122"/>
              </a:rPr>
              <a:t>功</a:t>
            </a:r>
            <a:r>
              <a:rPr lang="zh-CN" altLang="en-US" b="0">
                <a:solidFill>
                  <a:schemeClr val="tx2"/>
                </a:solidFill>
                <a:latin typeface="楷体" panose="02010609060101010101" pitchFamily="49" charset="-122"/>
                <a:ea typeface="楷体" panose="02010609060101010101" pitchFamily="49" charset="-122"/>
              </a:rPr>
              <a:t> </a:t>
            </a:r>
          </a:p>
        </p:txBody>
      </p:sp>
      <p:sp>
        <p:nvSpPr>
          <p:cNvPr id="36870" name="Text Box 30">
            <a:extLst>
              <a:ext uri="{FF2B5EF4-FFF2-40B4-BE49-F238E27FC236}">
                <a16:creationId xmlns:a16="http://schemas.microsoft.com/office/drawing/2014/main" id="{F72F8CD0-75D4-4272-89DE-FEFE5B8CD9D2}"/>
              </a:ext>
            </a:extLst>
          </p:cNvPr>
          <p:cNvSpPr txBox="1">
            <a:spLocks noChangeArrowheads="1"/>
          </p:cNvSpPr>
          <p:nvPr/>
        </p:nvSpPr>
        <p:spPr bwMode="auto">
          <a:xfrm>
            <a:off x="1008063" y="2528888"/>
            <a:ext cx="7345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rgbClr val="9900CC"/>
                </a:solidFill>
                <a:latin typeface="楷体" panose="02010609060101010101" pitchFamily="49" charset="-122"/>
                <a:ea typeface="楷体" panose="02010609060101010101" pitchFamily="49" charset="-122"/>
              </a:rPr>
              <a:t>如果过程进行的足够缓慢，使得系统在过程中经历的每一个状态都可以看作平衡态，则这种过程称为</a:t>
            </a:r>
            <a:r>
              <a:rPr lang="zh-CN" altLang="en-US" sz="2200">
                <a:solidFill>
                  <a:srgbClr val="FF3300"/>
                </a:solidFill>
                <a:latin typeface="楷体" panose="02010609060101010101" pitchFamily="49" charset="-122"/>
                <a:ea typeface="楷体" panose="02010609060101010101" pitchFamily="49" charset="-122"/>
              </a:rPr>
              <a:t>准静态过程</a:t>
            </a:r>
            <a:r>
              <a:rPr lang="zh-CN" altLang="en-US" sz="2200">
                <a:solidFill>
                  <a:srgbClr val="9900CC"/>
                </a:solidFill>
                <a:latin typeface="楷体" panose="02010609060101010101" pitchFamily="49" charset="-122"/>
                <a:ea typeface="楷体" panose="02010609060101010101" pitchFamily="49" charset="-122"/>
              </a:rPr>
              <a:t>。</a:t>
            </a:r>
          </a:p>
        </p:txBody>
      </p:sp>
      <p:sp>
        <p:nvSpPr>
          <p:cNvPr id="36871" name="Text Box 32">
            <a:extLst>
              <a:ext uri="{FF2B5EF4-FFF2-40B4-BE49-F238E27FC236}">
                <a16:creationId xmlns:a16="http://schemas.microsoft.com/office/drawing/2014/main" id="{DF15BF36-E477-4F19-8C8D-354C39668421}"/>
              </a:ext>
            </a:extLst>
          </p:cNvPr>
          <p:cNvSpPr txBox="1">
            <a:spLocks noChangeArrowheads="1"/>
          </p:cNvSpPr>
          <p:nvPr/>
        </p:nvSpPr>
        <p:spPr bwMode="auto">
          <a:xfrm>
            <a:off x="1295400" y="4256088"/>
            <a:ext cx="561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0">
                <a:solidFill>
                  <a:srgbClr val="FF3300"/>
                </a:solidFill>
                <a:latin typeface="楷体_GB2312" pitchFamily="49" charset="-122"/>
                <a:ea typeface="楷体_GB2312" pitchFamily="49" charset="-122"/>
              </a:rPr>
              <a:t>*</a:t>
            </a:r>
            <a:r>
              <a:rPr lang="zh-CN" altLang="en-US" sz="2000" b="0">
                <a:solidFill>
                  <a:srgbClr val="FF3300"/>
                </a:solidFill>
                <a:latin typeface="楷体" panose="02010609060101010101" pitchFamily="49" charset="-122"/>
                <a:ea typeface="楷体" panose="02010609060101010101" pitchFamily="49" charset="-122"/>
              </a:rPr>
              <a:t>准静态过程是一个理想的极限过程。</a:t>
            </a:r>
          </a:p>
        </p:txBody>
      </p:sp>
      <p:sp>
        <p:nvSpPr>
          <p:cNvPr id="36872" name="Text Box 33">
            <a:extLst>
              <a:ext uri="{FF2B5EF4-FFF2-40B4-BE49-F238E27FC236}">
                <a16:creationId xmlns:a16="http://schemas.microsoft.com/office/drawing/2014/main" id="{FB4D908C-BA9F-4D15-B634-5550A713DB92}"/>
              </a:ext>
            </a:extLst>
          </p:cNvPr>
          <p:cNvSpPr txBox="1">
            <a:spLocks noChangeArrowheads="1"/>
          </p:cNvSpPr>
          <p:nvPr/>
        </p:nvSpPr>
        <p:spPr bwMode="auto">
          <a:xfrm>
            <a:off x="1295400" y="4746625"/>
            <a:ext cx="6372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0">
                <a:solidFill>
                  <a:srgbClr val="FF3300"/>
                </a:solidFill>
                <a:latin typeface="楷体" panose="02010609060101010101" pitchFamily="49" charset="-122"/>
                <a:ea typeface="楷体" panose="02010609060101010101" pitchFamily="49" charset="-122"/>
              </a:rPr>
              <a:t>*</a:t>
            </a:r>
            <a:r>
              <a:rPr lang="zh-CN" altLang="en-US" sz="2000" b="0">
                <a:solidFill>
                  <a:srgbClr val="FF3300"/>
                </a:solidFill>
                <a:latin typeface="楷体" panose="02010609060101010101" pitchFamily="49" charset="-122"/>
                <a:ea typeface="楷体" panose="02010609060101010101" pitchFamily="49" charset="-122"/>
              </a:rPr>
              <a:t>如果没有摩擦阻力，外界在准静态过程中对系统的作 用力，可以用描写系统平衡状态的参量表达出来。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961FF92-A955-4C54-9391-401452E5DBB9}"/>
              </a:ext>
            </a:extLst>
          </p:cNvPr>
          <p:cNvSpPr>
            <a:spLocks noChangeArrowheads="1"/>
          </p:cNvSpPr>
          <p:nvPr>
            <p:ph type="title" idx="4294967295"/>
          </p:nvPr>
        </p:nvSpPr>
        <p:spPr>
          <a:xfrm>
            <a:off x="528638" y="814388"/>
            <a:ext cx="2674937" cy="561975"/>
          </a:xfrm>
          <a:noFill/>
        </p:spPr>
        <p:txBody>
          <a:bodyPr/>
          <a:lstStyle/>
          <a:p>
            <a:pPr algn="l" eaLnBrk="1" hangingPunct="1">
              <a:lnSpc>
                <a:spcPct val="60000"/>
              </a:lnSpc>
            </a:pPr>
            <a:r>
              <a:rPr lang="zh-CN" altLang="en-US" sz="2600" b="1">
                <a:solidFill>
                  <a:srgbClr val="0000FF"/>
                </a:solidFill>
                <a:latin typeface="楷体" panose="02010609060101010101" pitchFamily="49" charset="-122"/>
                <a:ea typeface="楷体" panose="02010609060101010101" pitchFamily="49" charset="-122"/>
              </a:rPr>
              <a:t>二</a:t>
            </a:r>
            <a:r>
              <a:rPr lang="en-US" altLang="zh-CN" sz="2600" b="1">
                <a:solidFill>
                  <a:srgbClr val="0000FF"/>
                </a:solidFill>
                <a:latin typeface="楷体" panose="02010609060101010101" pitchFamily="49" charset="-122"/>
                <a:ea typeface="楷体" panose="02010609060101010101" pitchFamily="49" charset="-122"/>
              </a:rPr>
              <a:t>. </a:t>
            </a:r>
            <a:r>
              <a:rPr lang="zh-CN" altLang="en-US" sz="2600" b="1">
                <a:solidFill>
                  <a:srgbClr val="0000FF"/>
                </a:solidFill>
                <a:latin typeface="楷体" panose="02010609060101010101" pitchFamily="49" charset="-122"/>
                <a:ea typeface="楷体" panose="02010609060101010101" pitchFamily="49" charset="-122"/>
              </a:rPr>
              <a:t>功的计算</a:t>
            </a:r>
            <a:r>
              <a:rPr lang="zh-CN" altLang="en-US">
                <a:latin typeface="楷体" panose="02010609060101010101" pitchFamily="49" charset="-122"/>
                <a:ea typeface="楷体" panose="02010609060101010101" pitchFamily="49" charset="-122"/>
              </a:rPr>
              <a:t> </a:t>
            </a:r>
          </a:p>
        </p:txBody>
      </p:sp>
      <p:sp>
        <p:nvSpPr>
          <p:cNvPr id="37891" name="Rectangle 3">
            <a:extLst>
              <a:ext uri="{FF2B5EF4-FFF2-40B4-BE49-F238E27FC236}">
                <a16:creationId xmlns:a16="http://schemas.microsoft.com/office/drawing/2014/main" id="{5B236DAF-E0C9-44B9-BF36-BAEFBA62628F}"/>
              </a:ext>
            </a:extLst>
          </p:cNvPr>
          <p:cNvSpPr>
            <a:spLocks noChangeArrowheads="1"/>
          </p:cNvSpPr>
          <p:nvPr/>
        </p:nvSpPr>
        <p:spPr bwMode="auto">
          <a:xfrm>
            <a:off x="611188" y="1352550"/>
            <a:ext cx="1730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9900CC"/>
                </a:solidFill>
                <a:latin typeface="楷体" panose="02010609060101010101" pitchFamily="49" charset="-122"/>
                <a:ea typeface="楷体" panose="02010609060101010101" pitchFamily="49" charset="-122"/>
              </a:rPr>
              <a:t>1.</a:t>
            </a:r>
            <a:r>
              <a:rPr lang="zh-CN" altLang="en-US" sz="2200">
                <a:solidFill>
                  <a:srgbClr val="9900CC"/>
                </a:solidFill>
                <a:latin typeface="楷体" panose="02010609060101010101" pitchFamily="49" charset="-122"/>
                <a:ea typeface="楷体" panose="02010609060101010101" pitchFamily="49" charset="-122"/>
              </a:rPr>
              <a:t>简单系统</a:t>
            </a:r>
            <a:r>
              <a:rPr lang="zh-CN" altLang="en-US" sz="2200" b="0">
                <a:latin typeface="楷体" panose="02010609060101010101" pitchFamily="49" charset="-122"/>
                <a:ea typeface="楷体" panose="02010609060101010101" pitchFamily="49" charset="-122"/>
              </a:rPr>
              <a:t> </a:t>
            </a:r>
          </a:p>
        </p:txBody>
      </p:sp>
      <p:graphicFrame>
        <p:nvGraphicFramePr>
          <p:cNvPr id="37892" name="Object 4">
            <a:extLst>
              <a:ext uri="{FF2B5EF4-FFF2-40B4-BE49-F238E27FC236}">
                <a16:creationId xmlns:a16="http://schemas.microsoft.com/office/drawing/2014/main" id="{6AA41A19-A14B-41D8-8557-5E946B8CA065}"/>
              </a:ext>
            </a:extLst>
          </p:cNvPr>
          <p:cNvGraphicFramePr>
            <a:graphicFrameLocks noChangeAspect="1"/>
          </p:cNvGraphicFramePr>
          <p:nvPr/>
        </p:nvGraphicFramePr>
        <p:xfrm>
          <a:off x="4630738" y="1268413"/>
          <a:ext cx="1747837" cy="631825"/>
        </p:xfrm>
        <a:graphic>
          <a:graphicData uri="http://schemas.openxmlformats.org/presentationml/2006/ole">
            <mc:AlternateContent xmlns:mc="http://schemas.openxmlformats.org/markup-compatibility/2006">
              <mc:Choice xmlns:v="urn:schemas-microsoft-com:vml" Requires="v">
                <p:oleObj spid="_x0000_s37908" r:id="rId3" imgW="977900" imgH="355600" progId="Equation.DSMT4">
                  <p:embed/>
                </p:oleObj>
              </mc:Choice>
              <mc:Fallback>
                <p:oleObj r:id="rId3" imgW="977900"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268413"/>
                        <a:ext cx="17478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Rectangle 5">
            <a:extLst>
              <a:ext uri="{FF2B5EF4-FFF2-40B4-BE49-F238E27FC236}">
                <a16:creationId xmlns:a16="http://schemas.microsoft.com/office/drawing/2014/main" id="{25FFF124-45B5-4734-9867-24427962ACF7}"/>
              </a:ext>
            </a:extLst>
          </p:cNvPr>
          <p:cNvSpPr>
            <a:spLocks noChangeArrowheads="1"/>
          </p:cNvSpPr>
          <p:nvPr/>
        </p:nvSpPr>
        <p:spPr bwMode="auto">
          <a:xfrm>
            <a:off x="611188" y="2335213"/>
            <a:ext cx="1731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9900CC"/>
                </a:solidFill>
                <a:latin typeface="楷体" panose="02010609060101010101" pitchFamily="49" charset="-122"/>
                <a:ea typeface="楷体" panose="02010609060101010101" pitchFamily="49" charset="-122"/>
              </a:rPr>
              <a:t>2.</a:t>
            </a:r>
            <a:r>
              <a:rPr lang="zh-CN" altLang="en-US" sz="2200">
                <a:solidFill>
                  <a:srgbClr val="9900CC"/>
                </a:solidFill>
                <a:latin typeface="楷体" panose="02010609060101010101" pitchFamily="49" charset="-122"/>
                <a:ea typeface="楷体" panose="02010609060101010101" pitchFamily="49" charset="-122"/>
              </a:rPr>
              <a:t>液体表面 </a:t>
            </a:r>
          </a:p>
        </p:txBody>
      </p:sp>
      <p:graphicFrame>
        <p:nvGraphicFramePr>
          <p:cNvPr id="37894" name="Object 6">
            <a:extLst>
              <a:ext uri="{FF2B5EF4-FFF2-40B4-BE49-F238E27FC236}">
                <a16:creationId xmlns:a16="http://schemas.microsoft.com/office/drawing/2014/main" id="{2BA9E722-EFBD-4D74-86C3-BF28BB93AEA1}"/>
              </a:ext>
            </a:extLst>
          </p:cNvPr>
          <p:cNvGraphicFramePr>
            <a:graphicFrameLocks noChangeAspect="1"/>
          </p:cNvGraphicFramePr>
          <p:nvPr/>
        </p:nvGraphicFramePr>
        <p:xfrm>
          <a:off x="2965450" y="2365375"/>
          <a:ext cx="3059113" cy="363538"/>
        </p:xfrm>
        <a:graphic>
          <a:graphicData uri="http://schemas.openxmlformats.org/presentationml/2006/ole">
            <mc:AlternateContent xmlns:mc="http://schemas.openxmlformats.org/markup-compatibility/2006">
              <mc:Choice xmlns:v="urn:schemas-microsoft-com:vml" Requires="v">
                <p:oleObj spid="_x0000_s37909" r:id="rId5" imgW="1688367" imgH="203112" progId="Equation.DSMT4">
                  <p:embed/>
                </p:oleObj>
              </mc:Choice>
              <mc:Fallback>
                <p:oleObj r:id="rId5" imgW="1688367"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450" y="2365375"/>
                        <a:ext cx="30591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7">
            <a:extLst>
              <a:ext uri="{FF2B5EF4-FFF2-40B4-BE49-F238E27FC236}">
                <a16:creationId xmlns:a16="http://schemas.microsoft.com/office/drawing/2014/main" id="{BFA611F7-80F4-467B-9771-BA1A3A58662E}"/>
              </a:ext>
            </a:extLst>
          </p:cNvPr>
          <p:cNvGraphicFramePr>
            <a:graphicFrameLocks noChangeAspect="1"/>
          </p:cNvGraphicFramePr>
          <p:nvPr/>
        </p:nvGraphicFramePr>
        <p:xfrm>
          <a:off x="2898775" y="3429000"/>
          <a:ext cx="2946400" cy="860425"/>
        </p:xfrm>
        <a:graphic>
          <a:graphicData uri="http://schemas.openxmlformats.org/presentationml/2006/ole">
            <mc:AlternateContent xmlns:mc="http://schemas.openxmlformats.org/markup-compatibility/2006">
              <mc:Choice xmlns:v="urn:schemas-microsoft-com:vml" Requires="v">
                <p:oleObj spid="_x0000_s37910" r:id="rId7" imgW="1663700" imgH="482600" progId="Equation.DSMT4">
                  <p:embed/>
                </p:oleObj>
              </mc:Choice>
              <mc:Fallback>
                <p:oleObj r:id="rId7" imgW="1663700" imgH="482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8775" y="3429000"/>
                        <a:ext cx="2946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AutoShape 8">
            <a:extLst>
              <a:ext uri="{FF2B5EF4-FFF2-40B4-BE49-F238E27FC236}">
                <a16:creationId xmlns:a16="http://schemas.microsoft.com/office/drawing/2014/main" id="{650F02BA-A76B-410E-9CF1-35F27B91F951}"/>
              </a:ext>
            </a:extLst>
          </p:cNvPr>
          <p:cNvSpPr>
            <a:spLocks noChangeArrowheads="1"/>
          </p:cNvSpPr>
          <p:nvPr/>
        </p:nvSpPr>
        <p:spPr bwMode="auto">
          <a:xfrm rot="10800000">
            <a:off x="3924300" y="5373688"/>
            <a:ext cx="1079500" cy="720725"/>
          </a:xfrm>
          <a:prstGeom prst="wedgeRoundRectCallout">
            <a:avLst>
              <a:gd name="adj1" fmla="val 26028"/>
              <a:gd name="adj2" fmla="val 198236"/>
              <a:gd name="adj3" fmla="val 16667"/>
            </a:avLst>
          </a:prstGeom>
          <a:solidFill>
            <a:srgbClr val="A2FCE4"/>
          </a:solidFill>
          <a:ln w="9525">
            <a:solidFill>
              <a:schemeClr val="tx1"/>
            </a:solidFill>
            <a:miter lim="800000"/>
            <a:headEnd/>
            <a:tailEnd/>
          </a:ln>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ea typeface="楷体_GB2312" pitchFamily="49" charset="-122"/>
              </a:rPr>
              <a:t>激发电场的功</a:t>
            </a:r>
          </a:p>
        </p:txBody>
      </p:sp>
      <p:sp>
        <p:nvSpPr>
          <p:cNvPr id="37897" name="AutoShape 9">
            <a:extLst>
              <a:ext uri="{FF2B5EF4-FFF2-40B4-BE49-F238E27FC236}">
                <a16:creationId xmlns:a16="http://schemas.microsoft.com/office/drawing/2014/main" id="{0631FC34-3E0C-4096-AC00-DEC65B668B98}"/>
              </a:ext>
            </a:extLst>
          </p:cNvPr>
          <p:cNvSpPr>
            <a:spLocks noChangeArrowheads="1"/>
          </p:cNvSpPr>
          <p:nvPr/>
        </p:nvSpPr>
        <p:spPr bwMode="auto">
          <a:xfrm rot="10800000">
            <a:off x="5580063" y="5373688"/>
            <a:ext cx="1223962" cy="720725"/>
          </a:xfrm>
          <a:prstGeom prst="wedgeRoundRectCallout">
            <a:avLst>
              <a:gd name="adj1" fmla="val 57130"/>
              <a:gd name="adj2" fmla="val 229954"/>
              <a:gd name="adj3" fmla="val 16667"/>
            </a:avLst>
          </a:prstGeom>
          <a:solidFill>
            <a:srgbClr val="A2FCE4"/>
          </a:solidFill>
          <a:ln w="9525">
            <a:solidFill>
              <a:schemeClr val="tx1"/>
            </a:solidFill>
            <a:miter lim="800000"/>
            <a:headEnd/>
            <a:tailEnd/>
          </a:ln>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ea typeface="楷体_GB2312" pitchFamily="49" charset="-122"/>
              </a:rPr>
              <a:t>使电介质极化的功</a:t>
            </a:r>
          </a:p>
        </p:txBody>
      </p:sp>
      <p:grpSp>
        <p:nvGrpSpPr>
          <p:cNvPr id="37898" name="Group 10">
            <a:extLst>
              <a:ext uri="{FF2B5EF4-FFF2-40B4-BE49-F238E27FC236}">
                <a16:creationId xmlns:a16="http://schemas.microsoft.com/office/drawing/2014/main" id="{09CDB65A-9DE7-4811-BAF0-A6679F8E5A6E}"/>
              </a:ext>
            </a:extLst>
          </p:cNvPr>
          <p:cNvGrpSpPr>
            <a:grpSpLocks/>
          </p:cNvGrpSpPr>
          <p:nvPr/>
        </p:nvGrpSpPr>
        <p:grpSpPr bwMode="auto">
          <a:xfrm>
            <a:off x="6300788" y="3632200"/>
            <a:ext cx="2141537" cy="463550"/>
            <a:chOff x="0" y="0"/>
            <a:chExt cx="1349" cy="292"/>
          </a:xfrm>
        </p:grpSpPr>
        <p:graphicFrame>
          <p:nvGraphicFramePr>
            <p:cNvPr id="37906" name="Object 11">
              <a:extLst>
                <a:ext uri="{FF2B5EF4-FFF2-40B4-BE49-F238E27FC236}">
                  <a16:creationId xmlns:a16="http://schemas.microsoft.com/office/drawing/2014/main" id="{140399A1-6906-4AB0-9C66-1DAE0F8B3F4A}"/>
                </a:ext>
              </a:extLst>
            </p:cNvPr>
            <p:cNvGraphicFramePr>
              <a:graphicFrameLocks noChangeAspect="1"/>
            </p:cNvGraphicFramePr>
            <p:nvPr/>
          </p:nvGraphicFramePr>
          <p:xfrm>
            <a:off x="0" y="0"/>
            <a:ext cx="231" cy="292"/>
          </p:xfrm>
          <a:graphic>
            <a:graphicData uri="http://schemas.openxmlformats.org/presentationml/2006/ole">
              <mc:AlternateContent xmlns:mc="http://schemas.openxmlformats.org/markup-compatibility/2006">
                <mc:Choice xmlns:v="urn:schemas-microsoft-com:vml" Requires="v">
                  <p:oleObj spid="_x0000_s37911" r:id="rId9" imgW="178032" imgH="228898" progId="Equation.3">
                    <p:embed/>
                  </p:oleObj>
                </mc:Choice>
                <mc:Fallback>
                  <p:oleObj r:id="rId9" imgW="178032" imgH="22889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3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7" name="Rectangle 12">
              <a:extLst>
                <a:ext uri="{FF2B5EF4-FFF2-40B4-BE49-F238E27FC236}">
                  <a16:creationId xmlns:a16="http://schemas.microsoft.com/office/drawing/2014/main" id="{DA79A102-B0E6-4437-B040-019E967A58B3}"/>
                </a:ext>
              </a:extLst>
            </p:cNvPr>
            <p:cNvSpPr>
              <a:spLocks noChangeArrowheads="1"/>
            </p:cNvSpPr>
            <p:nvPr/>
          </p:nvSpPr>
          <p:spPr bwMode="auto">
            <a:xfrm>
              <a:off x="189" y="44"/>
              <a:ext cx="11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ea typeface="楷体_GB2312" pitchFamily="49" charset="-122"/>
                </a:rPr>
                <a:t>—</a:t>
              </a:r>
              <a:r>
                <a:rPr lang="zh-CN" altLang="en-US" sz="1800">
                  <a:latin typeface="Times New Roman" panose="02020603050405020304" pitchFamily="18" charset="0"/>
                  <a:ea typeface="楷体_GB2312" pitchFamily="49" charset="-122"/>
                </a:rPr>
                <a:t>真空介电常数</a:t>
              </a:r>
              <a:r>
                <a:rPr lang="zh-CN" altLang="en-US" sz="1800" i="1">
                  <a:latin typeface="Times New Roman" panose="02020603050405020304" pitchFamily="18" charset="0"/>
                  <a:ea typeface="楷体_GB2312" pitchFamily="49" charset="-122"/>
                </a:rPr>
                <a:t> </a:t>
              </a:r>
            </a:p>
          </p:txBody>
        </p:sp>
      </p:grpSp>
      <p:sp>
        <p:nvSpPr>
          <p:cNvPr id="37899" name="Rectangle 13">
            <a:extLst>
              <a:ext uri="{FF2B5EF4-FFF2-40B4-BE49-F238E27FC236}">
                <a16:creationId xmlns:a16="http://schemas.microsoft.com/office/drawing/2014/main" id="{AB6670B9-A667-4649-8FD9-E7642B575F1D}"/>
              </a:ext>
            </a:extLst>
          </p:cNvPr>
          <p:cNvSpPr>
            <a:spLocks noChangeArrowheads="1"/>
          </p:cNvSpPr>
          <p:nvPr/>
        </p:nvSpPr>
        <p:spPr bwMode="auto">
          <a:xfrm>
            <a:off x="6300788" y="4103688"/>
            <a:ext cx="184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Times New Roman" panose="02020603050405020304" pitchFamily="18" charset="0"/>
                <a:ea typeface="楷体_GB2312" pitchFamily="49" charset="-122"/>
              </a:rPr>
              <a:t>P </a:t>
            </a:r>
            <a:r>
              <a:rPr lang="en-US" altLang="zh-CN" sz="1800">
                <a:ea typeface="楷体_GB2312" pitchFamily="49" charset="-122"/>
              </a:rPr>
              <a:t>—</a:t>
            </a:r>
            <a:r>
              <a:rPr lang="zh-CN" altLang="en-US" sz="1800">
                <a:latin typeface="Times New Roman" panose="02020603050405020304" pitchFamily="18" charset="0"/>
                <a:ea typeface="楷体_GB2312" pitchFamily="49" charset="-122"/>
              </a:rPr>
              <a:t>电极化强度</a:t>
            </a:r>
            <a:r>
              <a:rPr lang="zh-CN" altLang="en-US" sz="2000">
                <a:ea typeface="楷体_GB2312" pitchFamily="49" charset="-122"/>
              </a:rPr>
              <a:t> </a:t>
            </a:r>
          </a:p>
        </p:txBody>
      </p:sp>
      <p:sp>
        <p:nvSpPr>
          <p:cNvPr id="37900" name="Rectangle 14">
            <a:extLst>
              <a:ext uri="{FF2B5EF4-FFF2-40B4-BE49-F238E27FC236}">
                <a16:creationId xmlns:a16="http://schemas.microsoft.com/office/drawing/2014/main" id="{B085A712-3330-4142-8024-8855E48D9B9C}"/>
              </a:ext>
            </a:extLst>
          </p:cNvPr>
          <p:cNvSpPr>
            <a:spLocks noChangeArrowheads="1"/>
          </p:cNvSpPr>
          <p:nvPr/>
        </p:nvSpPr>
        <p:spPr bwMode="auto">
          <a:xfrm>
            <a:off x="6300788" y="4510088"/>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Symbol" panose="05050102010706020507" pitchFamily="18" charset="2"/>
                <a:ea typeface="Batang" panose="020B0503020000020004" pitchFamily="18" charset="-127"/>
              </a:rPr>
              <a:t>e </a:t>
            </a:r>
            <a:r>
              <a:rPr lang="en-US" altLang="zh-CN" sz="1800">
                <a:ea typeface="楷体_GB2312" pitchFamily="49" charset="-122"/>
              </a:rPr>
              <a:t>—</a:t>
            </a:r>
            <a:r>
              <a:rPr lang="zh-CN" altLang="en-US" sz="1800">
                <a:latin typeface="楷体_GB2312" pitchFamily="49" charset="-122"/>
                <a:ea typeface="楷体_GB2312" pitchFamily="49" charset="-122"/>
              </a:rPr>
              <a:t>电场强度</a:t>
            </a:r>
          </a:p>
        </p:txBody>
      </p:sp>
      <p:sp>
        <p:nvSpPr>
          <p:cNvPr id="37901" name="Rectangle 15">
            <a:extLst>
              <a:ext uri="{FF2B5EF4-FFF2-40B4-BE49-F238E27FC236}">
                <a16:creationId xmlns:a16="http://schemas.microsoft.com/office/drawing/2014/main" id="{A91A927E-EAF7-4209-A448-AA14449758EB}"/>
              </a:ext>
            </a:extLst>
          </p:cNvPr>
          <p:cNvSpPr>
            <a:spLocks noChangeArrowheads="1"/>
          </p:cNvSpPr>
          <p:nvPr/>
        </p:nvSpPr>
        <p:spPr bwMode="auto">
          <a:xfrm>
            <a:off x="611188" y="3651250"/>
            <a:ext cx="1584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9900CC"/>
                </a:solidFill>
                <a:latin typeface="楷体" panose="02010609060101010101" pitchFamily="49" charset="-122"/>
                <a:ea typeface="楷体" panose="02010609060101010101" pitchFamily="49" charset="-122"/>
              </a:rPr>
              <a:t>3.</a:t>
            </a:r>
            <a:r>
              <a:rPr lang="zh-CN" altLang="en-US" sz="2200">
                <a:solidFill>
                  <a:srgbClr val="9900CC"/>
                </a:solidFill>
                <a:latin typeface="楷体" panose="02010609060101010101" pitchFamily="49" charset="-122"/>
                <a:ea typeface="楷体" panose="02010609060101010101" pitchFamily="49" charset="-122"/>
              </a:rPr>
              <a:t>电介质</a:t>
            </a:r>
          </a:p>
        </p:txBody>
      </p:sp>
      <p:pic>
        <p:nvPicPr>
          <p:cNvPr id="37902" name="Picture 16" descr="图1-2">
            <a:extLst>
              <a:ext uri="{FF2B5EF4-FFF2-40B4-BE49-F238E27FC236}">
                <a16:creationId xmlns:a16="http://schemas.microsoft.com/office/drawing/2014/main" id="{9107660B-923D-4F15-AA51-1D8C328292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8125" y="1644650"/>
            <a:ext cx="194468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7" descr="图1-3">
            <a:extLst>
              <a:ext uri="{FF2B5EF4-FFF2-40B4-BE49-F238E27FC236}">
                <a16:creationId xmlns:a16="http://schemas.microsoft.com/office/drawing/2014/main" id="{05ACBB0D-4F6D-4522-A693-949DC2F491F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813" y="4365625"/>
            <a:ext cx="1930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Rectangle 18">
            <a:extLst>
              <a:ext uri="{FF2B5EF4-FFF2-40B4-BE49-F238E27FC236}">
                <a16:creationId xmlns:a16="http://schemas.microsoft.com/office/drawing/2014/main" id="{53DB1708-CA4E-472C-A9F0-46F316FA9BD8}"/>
              </a:ext>
            </a:extLst>
          </p:cNvPr>
          <p:cNvSpPr>
            <a:spLocks noChangeArrowheads="1"/>
          </p:cNvSpPr>
          <p:nvPr/>
        </p:nvSpPr>
        <p:spPr bwMode="auto">
          <a:xfrm>
            <a:off x="2159000" y="161925"/>
            <a:ext cx="4897438" cy="638175"/>
          </a:xfrm>
          <a:prstGeom prst="rect">
            <a:avLst/>
          </a:prstGeom>
          <a:solidFill>
            <a:srgbClr val="00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spcBef>
                <a:spcPct val="0"/>
              </a:spcBef>
              <a:buFontTx/>
              <a:buNone/>
            </a:pPr>
            <a:r>
              <a:rPr lang="en-US" altLang="zh-CN" sz="2800">
                <a:solidFill>
                  <a:srgbClr val="FF3300"/>
                </a:solidFill>
                <a:latin typeface="Times New Roman" panose="02020603050405020304" pitchFamily="18" charset="0"/>
              </a:rPr>
              <a:t>§</a:t>
            </a:r>
            <a:r>
              <a:rPr lang="en-US" altLang="zh-CN">
                <a:solidFill>
                  <a:srgbClr val="FF3300"/>
                </a:solidFill>
                <a:latin typeface="楷体" panose="02010609060101010101" pitchFamily="49" charset="-122"/>
                <a:ea typeface="楷体" panose="02010609060101010101" pitchFamily="49" charset="-122"/>
              </a:rPr>
              <a:t>1.4 </a:t>
            </a:r>
            <a:r>
              <a:rPr lang="zh-CN" altLang="en-US">
                <a:solidFill>
                  <a:srgbClr val="FF3300"/>
                </a:solidFill>
                <a:latin typeface="楷体" panose="02010609060101010101" pitchFamily="49" charset="-122"/>
                <a:ea typeface="楷体" panose="02010609060101010101" pitchFamily="49" charset="-122"/>
              </a:rPr>
              <a:t>功</a:t>
            </a:r>
            <a:endParaRPr lang="zh-CN" altLang="en-US" b="0">
              <a:solidFill>
                <a:schemeClr val="tx2"/>
              </a:solidFill>
              <a:latin typeface="楷体" panose="02010609060101010101" pitchFamily="49" charset="-122"/>
              <a:ea typeface="楷体" panose="02010609060101010101" pitchFamily="49" charset="-122"/>
            </a:endParaRPr>
          </a:p>
        </p:txBody>
      </p:sp>
      <p:graphicFrame>
        <p:nvGraphicFramePr>
          <p:cNvPr id="37905" name="Object 19">
            <a:extLst>
              <a:ext uri="{FF2B5EF4-FFF2-40B4-BE49-F238E27FC236}">
                <a16:creationId xmlns:a16="http://schemas.microsoft.com/office/drawing/2014/main" id="{D3FCF3B9-6139-464A-B180-EB168F4F5084}"/>
              </a:ext>
            </a:extLst>
          </p:cNvPr>
          <p:cNvGraphicFramePr>
            <a:graphicFrameLocks noChangeAspect="1"/>
          </p:cNvGraphicFramePr>
          <p:nvPr/>
        </p:nvGraphicFramePr>
        <p:xfrm>
          <a:off x="2882900" y="1409700"/>
          <a:ext cx="1498600" cy="360363"/>
        </p:xfrm>
        <a:graphic>
          <a:graphicData uri="http://schemas.openxmlformats.org/presentationml/2006/ole">
            <mc:AlternateContent xmlns:mc="http://schemas.openxmlformats.org/markup-compatibility/2006">
              <mc:Choice xmlns:v="urn:schemas-microsoft-com:vml" Requires="v">
                <p:oleObj spid="_x0000_s37912" r:id="rId13" imgW="838200" imgH="203200" progId="Equation.DSMT4">
                  <p:embed/>
                </p:oleObj>
              </mc:Choice>
              <mc:Fallback>
                <p:oleObj r:id="rId13" imgW="838200" imgH="2032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2900" y="1409700"/>
                        <a:ext cx="14986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7753C1-85A9-46C7-983F-AF992450CA60}"/>
              </a:ext>
            </a:extLst>
          </p:cNvPr>
          <p:cNvSpPr>
            <a:spLocks noGrp="1" noChangeArrowheads="1"/>
          </p:cNvSpPr>
          <p:nvPr>
            <p:ph type="title" idx="4294967295"/>
          </p:nvPr>
        </p:nvSpPr>
        <p:spPr>
          <a:xfrm>
            <a:off x="457200" y="476250"/>
            <a:ext cx="2459038" cy="417513"/>
          </a:xfrm>
        </p:spPr>
        <p:txBody>
          <a:bodyPr/>
          <a:lstStyle/>
          <a:p>
            <a:pPr algn="l" eaLnBrk="1" hangingPunct="1"/>
            <a:r>
              <a:rPr lang="en-US" altLang="zh-CN" sz="2200" b="1">
                <a:solidFill>
                  <a:srgbClr val="9900CC"/>
                </a:solidFill>
                <a:latin typeface="楷体" panose="02010609060101010101" pitchFamily="49" charset="-122"/>
                <a:ea typeface="楷体" panose="02010609060101010101" pitchFamily="49" charset="-122"/>
              </a:rPr>
              <a:t>4.</a:t>
            </a:r>
            <a:r>
              <a:rPr lang="zh-CN" altLang="en-US" sz="2200" b="1">
                <a:solidFill>
                  <a:srgbClr val="9900CC"/>
                </a:solidFill>
                <a:latin typeface="楷体" panose="02010609060101010101" pitchFamily="49" charset="-122"/>
                <a:ea typeface="楷体" panose="02010609060101010101" pitchFamily="49" charset="-122"/>
              </a:rPr>
              <a:t>磁介质</a:t>
            </a:r>
          </a:p>
        </p:txBody>
      </p:sp>
      <p:graphicFrame>
        <p:nvGraphicFramePr>
          <p:cNvPr id="38915" name="Object 3">
            <a:extLst>
              <a:ext uri="{FF2B5EF4-FFF2-40B4-BE49-F238E27FC236}">
                <a16:creationId xmlns:a16="http://schemas.microsoft.com/office/drawing/2014/main" id="{ADC43854-B7FC-41D2-AAD7-9AAA77DD2AA9}"/>
              </a:ext>
            </a:extLst>
          </p:cNvPr>
          <p:cNvGraphicFramePr>
            <a:graphicFrameLocks noChangeAspect="1"/>
          </p:cNvGraphicFramePr>
          <p:nvPr>
            <p:ph idx="4294967295"/>
          </p:nvPr>
        </p:nvGraphicFramePr>
        <p:xfrm>
          <a:off x="2649538" y="989013"/>
          <a:ext cx="3298825" cy="825500"/>
        </p:xfrm>
        <a:graphic>
          <a:graphicData uri="http://schemas.openxmlformats.org/presentationml/2006/ole">
            <mc:AlternateContent xmlns:mc="http://schemas.openxmlformats.org/markup-compatibility/2006">
              <mc:Choice xmlns:v="urn:schemas-microsoft-com:vml" Requires="v">
                <p:oleObj spid="_x0000_s38932" name="Equation" r:id="rId3" imgW="1930400" imgH="482600" progId="Equation.DSMT4">
                  <p:embed/>
                </p:oleObj>
              </mc:Choice>
              <mc:Fallback>
                <p:oleObj name="Equation" r:id="rId3" imgW="19304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538" y="989013"/>
                        <a:ext cx="32988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6" name="Picture 6" descr="图1-4">
            <a:extLst>
              <a:ext uri="{FF2B5EF4-FFF2-40B4-BE49-F238E27FC236}">
                <a16:creationId xmlns:a16="http://schemas.microsoft.com/office/drawing/2014/main" id="{6FC264E9-B61D-4DF5-8E0E-77F46D1029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268413"/>
            <a:ext cx="177006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7">
            <a:extLst>
              <a:ext uri="{FF2B5EF4-FFF2-40B4-BE49-F238E27FC236}">
                <a16:creationId xmlns:a16="http://schemas.microsoft.com/office/drawing/2014/main" id="{7C6A34A0-4F77-485B-A4E8-B95656FC7B3C}"/>
              </a:ext>
            </a:extLst>
          </p:cNvPr>
          <p:cNvSpPr>
            <a:spLocks noChangeArrowheads="1"/>
          </p:cNvSpPr>
          <p:nvPr/>
        </p:nvSpPr>
        <p:spPr bwMode="auto">
          <a:xfrm rot="10800000">
            <a:off x="3851275" y="2636838"/>
            <a:ext cx="1081088" cy="720725"/>
          </a:xfrm>
          <a:prstGeom prst="wedgeRoundRectCallout">
            <a:avLst>
              <a:gd name="adj1" fmla="val 19306"/>
              <a:gd name="adj2" fmla="val 158366"/>
              <a:gd name="adj3" fmla="val 16667"/>
            </a:avLst>
          </a:prstGeom>
          <a:solidFill>
            <a:srgbClr val="A2FCE4"/>
          </a:solidFill>
          <a:ln w="9525">
            <a:solidFill>
              <a:schemeClr val="tx1"/>
            </a:solidFill>
            <a:miter lim="800000"/>
            <a:headEnd/>
            <a:tailEnd/>
          </a:ln>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ea typeface="楷体_GB2312" pitchFamily="49" charset="-122"/>
              </a:rPr>
              <a:t>激发磁场的功</a:t>
            </a:r>
          </a:p>
        </p:txBody>
      </p:sp>
      <p:sp>
        <p:nvSpPr>
          <p:cNvPr id="38918" name="AutoShape 8">
            <a:extLst>
              <a:ext uri="{FF2B5EF4-FFF2-40B4-BE49-F238E27FC236}">
                <a16:creationId xmlns:a16="http://schemas.microsoft.com/office/drawing/2014/main" id="{FA14B08B-DE23-4C93-91B9-B09411F5C773}"/>
              </a:ext>
            </a:extLst>
          </p:cNvPr>
          <p:cNvSpPr>
            <a:spLocks noChangeArrowheads="1"/>
          </p:cNvSpPr>
          <p:nvPr/>
        </p:nvSpPr>
        <p:spPr bwMode="auto">
          <a:xfrm rot="10800000">
            <a:off x="5508625" y="2636838"/>
            <a:ext cx="1223963" cy="720725"/>
          </a:xfrm>
          <a:prstGeom prst="wedgeRoundRectCallout">
            <a:avLst>
              <a:gd name="adj1" fmla="val 51167"/>
              <a:gd name="adj2" fmla="val 190088"/>
              <a:gd name="adj3" fmla="val 16667"/>
            </a:avLst>
          </a:prstGeom>
          <a:solidFill>
            <a:srgbClr val="A2FCE4"/>
          </a:solidFill>
          <a:ln w="9525">
            <a:solidFill>
              <a:schemeClr val="tx1"/>
            </a:solidFill>
            <a:miter lim="800000"/>
            <a:headEnd/>
            <a:tailEnd/>
          </a:ln>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ea typeface="楷体_GB2312" pitchFamily="49" charset="-122"/>
              </a:rPr>
              <a:t>使磁介质磁化的功</a:t>
            </a:r>
          </a:p>
        </p:txBody>
      </p:sp>
      <p:grpSp>
        <p:nvGrpSpPr>
          <p:cNvPr id="38919" name="Group 7">
            <a:extLst>
              <a:ext uri="{FF2B5EF4-FFF2-40B4-BE49-F238E27FC236}">
                <a16:creationId xmlns:a16="http://schemas.microsoft.com/office/drawing/2014/main" id="{8C38A7B9-8B87-4CD3-8DC0-340F211E21C7}"/>
              </a:ext>
            </a:extLst>
          </p:cNvPr>
          <p:cNvGrpSpPr>
            <a:grpSpLocks/>
          </p:cNvGrpSpPr>
          <p:nvPr/>
        </p:nvGrpSpPr>
        <p:grpSpPr bwMode="auto">
          <a:xfrm>
            <a:off x="6719888" y="822325"/>
            <a:ext cx="1989137" cy="463550"/>
            <a:chOff x="0" y="0"/>
            <a:chExt cx="1253" cy="292"/>
          </a:xfrm>
        </p:grpSpPr>
        <p:graphicFrame>
          <p:nvGraphicFramePr>
            <p:cNvPr id="38930" name="Object 8">
              <a:extLst>
                <a:ext uri="{FF2B5EF4-FFF2-40B4-BE49-F238E27FC236}">
                  <a16:creationId xmlns:a16="http://schemas.microsoft.com/office/drawing/2014/main" id="{CAB7FE8D-8A65-472D-8BDD-911CE10F25D3}"/>
                </a:ext>
              </a:extLst>
            </p:cNvPr>
            <p:cNvGraphicFramePr>
              <a:graphicFrameLocks noChangeAspect="1"/>
            </p:cNvGraphicFramePr>
            <p:nvPr/>
          </p:nvGraphicFramePr>
          <p:xfrm>
            <a:off x="0" y="0"/>
            <a:ext cx="248" cy="292"/>
          </p:xfrm>
          <a:graphic>
            <a:graphicData uri="http://schemas.openxmlformats.org/presentationml/2006/ole">
              <mc:AlternateContent xmlns:mc="http://schemas.openxmlformats.org/markup-compatibility/2006">
                <mc:Choice xmlns:v="urn:schemas-microsoft-com:vml" Requires="v">
                  <p:oleObj spid="_x0000_s38933" r:id="rId6" imgW="190914" imgH="229097" progId="Equation.3">
                    <p:embed/>
                  </p:oleObj>
                </mc:Choice>
                <mc:Fallback>
                  <p:oleObj r:id="rId6" imgW="190914" imgH="22909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4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1" name="Rectangle 11">
              <a:extLst>
                <a:ext uri="{FF2B5EF4-FFF2-40B4-BE49-F238E27FC236}">
                  <a16:creationId xmlns:a16="http://schemas.microsoft.com/office/drawing/2014/main" id="{30C9FBA1-9853-4190-A3EA-C01727CE661F}"/>
                </a:ext>
              </a:extLst>
            </p:cNvPr>
            <p:cNvSpPr>
              <a:spLocks noChangeArrowheads="1"/>
            </p:cNvSpPr>
            <p:nvPr/>
          </p:nvSpPr>
          <p:spPr bwMode="auto">
            <a:xfrm>
              <a:off x="197" y="44"/>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ea typeface="楷体_GB2312" pitchFamily="49" charset="-122"/>
                </a:rPr>
                <a:t>— </a:t>
              </a:r>
              <a:r>
                <a:rPr lang="zh-CN" altLang="en-US" sz="1800">
                  <a:latin typeface="Times New Roman" panose="02020603050405020304" pitchFamily="18" charset="0"/>
                  <a:ea typeface="楷体_GB2312" pitchFamily="49" charset="-122"/>
                </a:rPr>
                <a:t>真空磁导率</a:t>
              </a:r>
              <a:r>
                <a:rPr lang="zh-CN" altLang="en-US" sz="1800" i="1">
                  <a:latin typeface="Times New Roman" panose="02020603050405020304" pitchFamily="18" charset="0"/>
                  <a:ea typeface="楷体_GB2312" pitchFamily="49" charset="-122"/>
                </a:rPr>
                <a:t> </a:t>
              </a:r>
            </a:p>
          </p:txBody>
        </p:sp>
      </p:grpSp>
      <p:sp>
        <p:nvSpPr>
          <p:cNvPr id="38920" name="Rectangle 12">
            <a:extLst>
              <a:ext uri="{FF2B5EF4-FFF2-40B4-BE49-F238E27FC236}">
                <a16:creationId xmlns:a16="http://schemas.microsoft.com/office/drawing/2014/main" id="{FDC9EA91-F2B6-46CD-9B19-D1B1D2E0533C}"/>
              </a:ext>
            </a:extLst>
          </p:cNvPr>
          <p:cNvSpPr>
            <a:spLocks noChangeArrowheads="1"/>
          </p:cNvSpPr>
          <p:nvPr/>
        </p:nvSpPr>
        <p:spPr bwMode="auto">
          <a:xfrm>
            <a:off x="6732588" y="1292225"/>
            <a:ext cx="1771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Times New Roman" panose="02020603050405020304" pitchFamily="18" charset="0"/>
                <a:ea typeface="楷体_GB2312" pitchFamily="49" charset="-122"/>
              </a:rPr>
              <a:t>M </a:t>
            </a:r>
            <a:r>
              <a:rPr lang="en-US" altLang="zh-CN" sz="1800">
                <a:ea typeface="楷体_GB2312" pitchFamily="49" charset="-122"/>
              </a:rPr>
              <a:t>— </a:t>
            </a:r>
            <a:r>
              <a:rPr lang="zh-CN" altLang="en-US" sz="1800">
                <a:ea typeface="楷体_GB2312" pitchFamily="49" charset="-122"/>
              </a:rPr>
              <a:t>磁</a:t>
            </a:r>
            <a:r>
              <a:rPr lang="zh-CN" altLang="en-US" sz="1800">
                <a:latin typeface="Times New Roman" panose="02020603050405020304" pitchFamily="18" charset="0"/>
                <a:ea typeface="楷体_GB2312" pitchFamily="49" charset="-122"/>
              </a:rPr>
              <a:t>化强度</a:t>
            </a:r>
            <a:r>
              <a:rPr lang="zh-CN" altLang="en-US" sz="2000">
                <a:ea typeface="楷体_GB2312" pitchFamily="49" charset="-122"/>
              </a:rPr>
              <a:t> </a:t>
            </a:r>
          </a:p>
        </p:txBody>
      </p:sp>
      <p:sp>
        <p:nvSpPr>
          <p:cNvPr id="38921" name="Rectangle 13">
            <a:extLst>
              <a:ext uri="{FF2B5EF4-FFF2-40B4-BE49-F238E27FC236}">
                <a16:creationId xmlns:a16="http://schemas.microsoft.com/office/drawing/2014/main" id="{BE56579C-146F-41B4-A780-75BE2903F32A}"/>
              </a:ext>
            </a:extLst>
          </p:cNvPr>
          <p:cNvSpPr>
            <a:spLocks noChangeArrowheads="1"/>
          </p:cNvSpPr>
          <p:nvPr/>
        </p:nvSpPr>
        <p:spPr bwMode="auto">
          <a:xfrm>
            <a:off x="6732588" y="1700213"/>
            <a:ext cx="174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Symbol" panose="05050102010706020507" pitchFamily="18" charset="2"/>
                <a:ea typeface="Batang" panose="020B0503020000020004" pitchFamily="18" charset="-127"/>
              </a:rPr>
              <a:t>H </a:t>
            </a:r>
            <a:r>
              <a:rPr lang="en-US" altLang="zh-CN" sz="1800">
                <a:ea typeface="楷体_GB2312" pitchFamily="49" charset="-122"/>
              </a:rPr>
              <a:t>—</a:t>
            </a:r>
            <a:r>
              <a:rPr lang="en-US" altLang="zh-CN" sz="1800">
                <a:latin typeface="楷体_GB2312" pitchFamily="49" charset="-122"/>
                <a:ea typeface="楷体_GB2312" pitchFamily="49" charset="-122"/>
              </a:rPr>
              <a:t> </a:t>
            </a:r>
            <a:r>
              <a:rPr lang="zh-CN" altLang="en-US" sz="1800">
                <a:latin typeface="楷体_GB2312" pitchFamily="49" charset="-122"/>
                <a:ea typeface="楷体_GB2312" pitchFamily="49" charset="-122"/>
              </a:rPr>
              <a:t>磁场强度</a:t>
            </a:r>
          </a:p>
        </p:txBody>
      </p:sp>
      <p:grpSp>
        <p:nvGrpSpPr>
          <p:cNvPr id="38922" name="Group 12">
            <a:extLst>
              <a:ext uri="{FF2B5EF4-FFF2-40B4-BE49-F238E27FC236}">
                <a16:creationId xmlns:a16="http://schemas.microsoft.com/office/drawing/2014/main" id="{D8F68254-077B-4074-9855-B380E3F09DC4}"/>
              </a:ext>
            </a:extLst>
          </p:cNvPr>
          <p:cNvGrpSpPr>
            <a:grpSpLocks/>
          </p:cNvGrpSpPr>
          <p:nvPr/>
        </p:nvGrpSpPr>
        <p:grpSpPr bwMode="auto">
          <a:xfrm>
            <a:off x="1331913" y="3716338"/>
            <a:ext cx="6373812" cy="2952750"/>
            <a:chOff x="0" y="0"/>
            <a:chExt cx="4015" cy="1860"/>
          </a:xfrm>
        </p:grpSpPr>
        <p:sp>
          <p:nvSpPr>
            <p:cNvPr id="38923" name="AutoShape 26">
              <a:extLst>
                <a:ext uri="{FF2B5EF4-FFF2-40B4-BE49-F238E27FC236}">
                  <a16:creationId xmlns:a16="http://schemas.microsoft.com/office/drawing/2014/main" id="{12D94BD5-9147-4CCF-AD1F-DB356C4B21DE}"/>
                </a:ext>
              </a:extLst>
            </p:cNvPr>
            <p:cNvSpPr>
              <a:spLocks noChangeArrowheads="1"/>
            </p:cNvSpPr>
            <p:nvPr/>
          </p:nvSpPr>
          <p:spPr bwMode="auto">
            <a:xfrm>
              <a:off x="0" y="0"/>
              <a:ext cx="3991" cy="1860"/>
            </a:xfrm>
            <a:prstGeom prst="horizontalScroll">
              <a:avLst>
                <a:gd name="adj" fmla="val 12500"/>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38924" name="Object 14">
              <a:extLst>
                <a:ext uri="{FF2B5EF4-FFF2-40B4-BE49-F238E27FC236}">
                  <a16:creationId xmlns:a16="http://schemas.microsoft.com/office/drawing/2014/main" id="{168DFBC4-521D-4FF3-B197-41CDB955D94B}"/>
                </a:ext>
              </a:extLst>
            </p:cNvPr>
            <p:cNvGraphicFramePr>
              <a:graphicFrameLocks noChangeAspect="1"/>
            </p:cNvGraphicFramePr>
            <p:nvPr/>
          </p:nvGraphicFramePr>
          <p:xfrm>
            <a:off x="1134" y="726"/>
            <a:ext cx="1062" cy="385"/>
          </p:xfrm>
          <a:graphic>
            <a:graphicData uri="http://schemas.openxmlformats.org/presentationml/2006/ole">
              <mc:AlternateContent xmlns:mc="http://schemas.openxmlformats.org/markup-compatibility/2006">
                <mc:Choice xmlns:v="urn:schemas-microsoft-com:vml" Requires="v">
                  <p:oleObj spid="_x0000_s38934" r:id="rId8" imgW="940208" imgH="343049" progId="Equation.DSMT4">
                    <p:embed/>
                  </p:oleObj>
                </mc:Choice>
                <mc:Fallback>
                  <p:oleObj r:id="rId8" imgW="940208" imgH="343049"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 y="726"/>
                          <a:ext cx="1062" cy="38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5" name="Rectangle 28">
              <a:extLst>
                <a:ext uri="{FF2B5EF4-FFF2-40B4-BE49-F238E27FC236}">
                  <a16:creationId xmlns:a16="http://schemas.microsoft.com/office/drawing/2014/main" id="{03E156BB-011D-4477-8AA2-673AF4CD80BE}"/>
                </a:ext>
              </a:extLst>
            </p:cNvPr>
            <p:cNvSpPr>
              <a:spLocks noChangeArrowheads="1"/>
            </p:cNvSpPr>
            <p:nvPr/>
          </p:nvSpPr>
          <p:spPr bwMode="auto">
            <a:xfrm>
              <a:off x="317" y="340"/>
              <a:ext cx="36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外界在准静态过程中对系统所做的功一般表示为： </a:t>
              </a:r>
            </a:p>
          </p:txBody>
        </p:sp>
        <p:graphicFrame>
          <p:nvGraphicFramePr>
            <p:cNvPr id="38926" name="Object 16">
              <a:extLst>
                <a:ext uri="{FF2B5EF4-FFF2-40B4-BE49-F238E27FC236}">
                  <a16:creationId xmlns:a16="http://schemas.microsoft.com/office/drawing/2014/main" id="{DC7E2CBD-FD6D-40CA-A0DC-1567223C6DB0}"/>
                </a:ext>
              </a:extLst>
            </p:cNvPr>
            <p:cNvGraphicFramePr>
              <a:graphicFrameLocks noChangeAspect="1"/>
            </p:cNvGraphicFramePr>
            <p:nvPr/>
          </p:nvGraphicFramePr>
          <p:xfrm>
            <a:off x="771" y="1207"/>
            <a:ext cx="222" cy="290"/>
          </p:xfrm>
          <a:graphic>
            <a:graphicData uri="http://schemas.openxmlformats.org/presentationml/2006/ole">
              <mc:AlternateContent xmlns:mc="http://schemas.openxmlformats.org/markup-compatibility/2006">
                <mc:Choice xmlns:v="urn:schemas-microsoft-com:vml" Requires="v">
                  <p:oleObj spid="_x0000_s38935" r:id="rId10" imgW="178032" imgH="228898" progId="Equation.3">
                    <p:embed/>
                  </p:oleObj>
                </mc:Choice>
                <mc:Fallback>
                  <p:oleObj r:id="rId10" imgW="178032" imgH="22889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 y="1207"/>
                          <a:ext cx="22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Rectangle 30">
              <a:extLst>
                <a:ext uri="{FF2B5EF4-FFF2-40B4-BE49-F238E27FC236}">
                  <a16:creationId xmlns:a16="http://schemas.microsoft.com/office/drawing/2014/main" id="{F453E5B5-175F-441F-8B35-F2EAF144AF95}"/>
                </a:ext>
              </a:extLst>
            </p:cNvPr>
            <p:cNvSpPr>
              <a:spLocks noChangeArrowheads="1"/>
            </p:cNvSpPr>
            <p:nvPr/>
          </p:nvSpPr>
          <p:spPr bwMode="auto">
            <a:xfrm>
              <a:off x="953" y="1227"/>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是外参量，</a:t>
              </a:r>
              <a:endParaRPr lang="zh-CN" altLang="en-US" sz="2000">
                <a:ea typeface="楷体_GB2312" pitchFamily="49" charset="-122"/>
              </a:endParaRPr>
            </a:p>
          </p:txBody>
        </p:sp>
        <p:graphicFrame>
          <p:nvGraphicFramePr>
            <p:cNvPr id="38928" name="Object 18">
              <a:extLst>
                <a:ext uri="{FF2B5EF4-FFF2-40B4-BE49-F238E27FC236}">
                  <a16:creationId xmlns:a16="http://schemas.microsoft.com/office/drawing/2014/main" id="{176AD2CE-509F-4B51-9EA3-3B0936BF91EA}"/>
                </a:ext>
              </a:extLst>
            </p:cNvPr>
            <p:cNvGraphicFramePr>
              <a:graphicFrameLocks noChangeAspect="1"/>
            </p:cNvGraphicFramePr>
            <p:nvPr/>
          </p:nvGraphicFramePr>
          <p:xfrm>
            <a:off x="1790" y="1214"/>
            <a:ext cx="203" cy="276"/>
          </p:xfrm>
          <a:graphic>
            <a:graphicData uri="http://schemas.openxmlformats.org/presentationml/2006/ole">
              <mc:AlternateContent xmlns:mc="http://schemas.openxmlformats.org/markup-compatibility/2006">
                <mc:Choice xmlns:v="urn:schemas-microsoft-com:vml" Requires="v">
                  <p:oleObj spid="_x0000_s38936" r:id="rId12" imgW="165387" imgH="228998" progId="Equation.3">
                    <p:embed/>
                  </p:oleObj>
                </mc:Choice>
                <mc:Fallback>
                  <p:oleObj r:id="rId12" imgW="165387" imgH="228998"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0" y="1214"/>
                          <a:ext cx="2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9" name="Rectangle 32">
              <a:extLst>
                <a:ext uri="{FF2B5EF4-FFF2-40B4-BE49-F238E27FC236}">
                  <a16:creationId xmlns:a16="http://schemas.microsoft.com/office/drawing/2014/main" id="{A94AF844-E826-4DF7-9EF3-75CF94EF1255}"/>
                </a:ext>
              </a:extLst>
            </p:cNvPr>
            <p:cNvSpPr>
              <a:spLocks noChangeArrowheads="1"/>
            </p:cNvSpPr>
            <p:nvPr/>
          </p:nvSpPr>
          <p:spPr bwMode="auto">
            <a:xfrm>
              <a:off x="1948" y="1227"/>
              <a:ext cx="1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相应的广义力。</a:t>
              </a:r>
              <a:r>
                <a:rPr lang="zh-CN" altLang="en-US" sz="2000">
                  <a:ea typeface="楷体_GB2312" pitchFamily="49" charset="-122"/>
                </a:rPr>
                <a:t> </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4EB7C19-C86E-42CA-9E32-256997601BCC}"/>
              </a:ext>
            </a:extLst>
          </p:cNvPr>
          <p:cNvSpPr>
            <a:spLocks noGrp="1" noChangeArrowheads="1"/>
          </p:cNvSpPr>
          <p:nvPr>
            <p:ph type="title" idx="4294967295"/>
          </p:nvPr>
        </p:nvSpPr>
        <p:spPr>
          <a:xfrm>
            <a:off x="2124075" y="404813"/>
            <a:ext cx="4897438" cy="720725"/>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1.5 </a:t>
            </a:r>
            <a:r>
              <a:rPr lang="zh-CN" altLang="en-US" sz="3200" b="1">
                <a:solidFill>
                  <a:srgbClr val="FF3300"/>
                </a:solidFill>
                <a:latin typeface="楷体" panose="02010609060101010101" pitchFamily="49" charset="-122"/>
                <a:ea typeface="楷体" panose="02010609060101010101" pitchFamily="49" charset="-122"/>
              </a:rPr>
              <a:t>热力学第一定律</a:t>
            </a:r>
            <a:r>
              <a:rPr lang="zh-CN" altLang="en-US" sz="3200">
                <a:latin typeface="楷体" panose="02010609060101010101" pitchFamily="49" charset="-122"/>
                <a:ea typeface="楷体" panose="02010609060101010101" pitchFamily="49" charset="-122"/>
              </a:rPr>
              <a:t> </a:t>
            </a:r>
          </a:p>
        </p:txBody>
      </p:sp>
      <p:sp>
        <p:nvSpPr>
          <p:cNvPr id="39939" name="Rectangle 3">
            <a:extLst>
              <a:ext uri="{FF2B5EF4-FFF2-40B4-BE49-F238E27FC236}">
                <a16:creationId xmlns:a16="http://schemas.microsoft.com/office/drawing/2014/main" id="{0169CA8C-1CE8-4241-9553-F08C790FF4FC}"/>
              </a:ext>
            </a:extLst>
          </p:cNvPr>
          <p:cNvSpPr>
            <a:spLocks noChangeArrowheads="1"/>
          </p:cNvSpPr>
          <p:nvPr/>
        </p:nvSpPr>
        <p:spPr bwMode="auto">
          <a:xfrm>
            <a:off x="539750" y="1268413"/>
            <a:ext cx="403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一</a:t>
            </a:r>
            <a:r>
              <a:rPr lang="en-US" altLang="zh-CN" sz="2600">
                <a:solidFill>
                  <a:srgbClr val="0000FF"/>
                </a:solidFill>
                <a:latin typeface="楷体" panose="02010609060101010101" pitchFamily="49" charset="-122"/>
                <a:ea typeface="楷体" panose="02010609060101010101" pitchFamily="49" charset="-122"/>
              </a:rPr>
              <a:t>.</a:t>
            </a:r>
            <a:r>
              <a:rPr lang="zh-CN" altLang="en-US" sz="2600">
                <a:solidFill>
                  <a:srgbClr val="0000FF"/>
                </a:solidFill>
                <a:latin typeface="楷体" panose="02010609060101010101" pitchFamily="49" charset="-122"/>
                <a:ea typeface="楷体" panose="02010609060101010101" pitchFamily="49" charset="-122"/>
              </a:rPr>
              <a:t>内能</a:t>
            </a:r>
          </a:p>
        </p:txBody>
      </p:sp>
      <p:sp>
        <p:nvSpPr>
          <p:cNvPr id="39940" name="Rectangle 7">
            <a:extLst>
              <a:ext uri="{FF2B5EF4-FFF2-40B4-BE49-F238E27FC236}">
                <a16:creationId xmlns:a16="http://schemas.microsoft.com/office/drawing/2014/main" id="{50BEB7BE-7AAB-4BCE-8409-C4F18DE66803}"/>
              </a:ext>
            </a:extLst>
          </p:cNvPr>
          <p:cNvSpPr>
            <a:spLocks noChangeArrowheads="1"/>
          </p:cNvSpPr>
          <p:nvPr/>
        </p:nvSpPr>
        <p:spPr bwMode="auto">
          <a:xfrm>
            <a:off x="719138" y="3486150"/>
            <a:ext cx="2447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ea typeface="楷体" panose="02010609060101010101" pitchFamily="49" charset="-122"/>
              </a:rPr>
              <a:t>过程量与态函数</a:t>
            </a:r>
          </a:p>
        </p:txBody>
      </p:sp>
      <p:sp>
        <p:nvSpPr>
          <p:cNvPr id="39941" name="Rectangle 8">
            <a:extLst>
              <a:ext uri="{FF2B5EF4-FFF2-40B4-BE49-F238E27FC236}">
                <a16:creationId xmlns:a16="http://schemas.microsoft.com/office/drawing/2014/main" id="{A475F0AA-3BA8-4073-84CB-694ED6DA991B}"/>
              </a:ext>
            </a:extLst>
          </p:cNvPr>
          <p:cNvSpPr>
            <a:spLocks noChangeArrowheads="1"/>
          </p:cNvSpPr>
          <p:nvPr/>
        </p:nvSpPr>
        <p:spPr bwMode="auto">
          <a:xfrm>
            <a:off x="682625" y="4772025"/>
            <a:ext cx="14398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ea typeface="楷体" panose="02010609060101010101" pitchFamily="49" charset="-122"/>
              </a:rPr>
              <a:t>态函数：</a:t>
            </a:r>
          </a:p>
        </p:txBody>
      </p:sp>
      <p:sp>
        <p:nvSpPr>
          <p:cNvPr id="39942" name="Rectangle 9">
            <a:extLst>
              <a:ext uri="{FF2B5EF4-FFF2-40B4-BE49-F238E27FC236}">
                <a16:creationId xmlns:a16="http://schemas.microsoft.com/office/drawing/2014/main" id="{1F783BF3-ED74-471F-802B-7994B7C532E4}"/>
              </a:ext>
            </a:extLst>
          </p:cNvPr>
          <p:cNvSpPr>
            <a:spLocks noChangeArrowheads="1"/>
          </p:cNvSpPr>
          <p:nvPr/>
        </p:nvSpPr>
        <p:spPr bwMode="auto">
          <a:xfrm>
            <a:off x="682625" y="3998913"/>
            <a:ext cx="1800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304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304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304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304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048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ea typeface="楷体" panose="02010609060101010101" pitchFamily="49" charset="-122"/>
              </a:rPr>
              <a:t>过程量：</a:t>
            </a:r>
          </a:p>
        </p:txBody>
      </p:sp>
      <p:sp>
        <p:nvSpPr>
          <p:cNvPr id="39943" name="Rectangle 10">
            <a:extLst>
              <a:ext uri="{FF2B5EF4-FFF2-40B4-BE49-F238E27FC236}">
                <a16:creationId xmlns:a16="http://schemas.microsoft.com/office/drawing/2014/main" id="{0448A003-9FDC-4A9C-9BAE-A68DDFDE1D3C}"/>
              </a:ext>
            </a:extLst>
          </p:cNvPr>
          <p:cNvSpPr>
            <a:spLocks noChangeArrowheads="1"/>
          </p:cNvSpPr>
          <p:nvPr/>
        </p:nvSpPr>
        <p:spPr bwMode="auto">
          <a:xfrm>
            <a:off x="1763713" y="3983038"/>
            <a:ext cx="6696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latin typeface="楷体" panose="02010609060101010101" pitchFamily="49" charset="-122"/>
                <a:ea typeface="楷体" panose="02010609060101010101" pitchFamily="49" charset="-122"/>
              </a:rPr>
              <a:t>与系统变化过程有关的物理量。例如：系统对外界所做的功、系统传给外界的热量</a:t>
            </a:r>
            <a:r>
              <a:rPr lang="zh-CN" altLang="en-US" sz="2200" b="0">
                <a:latin typeface="楷体" panose="02010609060101010101" pitchFamily="49" charset="-122"/>
                <a:ea typeface="楷体" panose="02010609060101010101" pitchFamily="49" charset="-122"/>
              </a:rPr>
              <a:t> </a:t>
            </a:r>
          </a:p>
        </p:txBody>
      </p:sp>
      <p:sp>
        <p:nvSpPr>
          <p:cNvPr id="39944" name="Rectangle 11">
            <a:extLst>
              <a:ext uri="{FF2B5EF4-FFF2-40B4-BE49-F238E27FC236}">
                <a16:creationId xmlns:a16="http://schemas.microsoft.com/office/drawing/2014/main" id="{78787D84-5489-4667-A573-B0923BB1125F}"/>
              </a:ext>
            </a:extLst>
          </p:cNvPr>
          <p:cNvSpPr>
            <a:spLocks noChangeArrowheads="1"/>
          </p:cNvSpPr>
          <p:nvPr/>
        </p:nvSpPr>
        <p:spPr bwMode="auto">
          <a:xfrm>
            <a:off x="1728788" y="4827588"/>
            <a:ext cx="6875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ea typeface="楷体" panose="02010609060101010101" pitchFamily="49" charset="-122"/>
              </a:rPr>
              <a:t>与系统所经历的过程无关，仅由系统的平衡态状态参量单值地确定的物理量。例如：系统的内能、熵等。</a:t>
            </a:r>
          </a:p>
        </p:txBody>
      </p:sp>
      <p:sp>
        <p:nvSpPr>
          <p:cNvPr id="39945" name="Rectangle 31">
            <a:extLst>
              <a:ext uri="{FF2B5EF4-FFF2-40B4-BE49-F238E27FC236}">
                <a16:creationId xmlns:a16="http://schemas.microsoft.com/office/drawing/2014/main" id="{550153BE-1410-42FB-A991-1C6DFD67FCBC}"/>
              </a:ext>
            </a:extLst>
          </p:cNvPr>
          <p:cNvSpPr>
            <a:spLocks noChangeArrowheads="1"/>
          </p:cNvSpPr>
          <p:nvPr/>
        </p:nvSpPr>
        <p:spPr bwMode="auto">
          <a:xfrm>
            <a:off x="468313" y="2601913"/>
            <a:ext cx="8029575" cy="9001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39946" name="Rectangle 5">
            <a:extLst>
              <a:ext uri="{FF2B5EF4-FFF2-40B4-BE49-F238E27FC236}">
                <a16:creationId xmlns:a16="http://schemas.microsoft.com/office/drawing/2014/main" id="{816808BA-08C5-49A7-BE5C-27F6BF6B3EC4}"/>
              </a:ext>
            </a:extLst>
          </p:cNvPr>
          <p:cNvSpPr>
            <a:spLocks noChangeArrowheads="1"/>
          </p:cNvSpPr>
          <p:nvPr/>
        </p:nvSpPr>
        <p:spPr bwMode="auto">
          <a:xfrm>
            <a:off x="701675" y="1846263"/>
            <a:ext cx="8096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内能</a:t>
            </a:r>
            <a:r>
              <a:rPr lang="zh-CN" altLang="en-US" sz="2000" b="0">
                <a:latin typeface="Times New Roman" panose="02020603050405020304" pitchFamily="18" charset="0"/>
                <a:ea typeface="楷体_GB2312" pitchFamily="49" charset="-122"/>
              </a:rPr>
              <a:t> </a:t>
            </a:r>
          </a:p>
        </p:txBody>
      </p:sp>
      <p:sp>
        <p:nvSpPr>
          <p:cNvPr id="39947" name="Text Box 30">
            <a:extLst>
              <a:ext uri="{FF2B5EF4-FFF2-40B4-BE49-F238E27FC236}">
                <a16:creationId xmlns:a16="http://schemas.microsoft.com/office/drawing/2014/main" id="{51120A68-EFE6-4E31-8CDC-CE51BE204C72}"/>
              </a:ext>
            </a:extLst>
          </p:cNvPr>
          <p:cNvSpPr txBox="1">
            <a:spLocks noChangeArrowheads="1"/>
          </p:cNvSpPr>
          <p:nvPr/>
        </p:nvSpPr>
        <p:spPr bwMode="auto">
          <a:xfrm>
            <a:off x="682625" y="2630488"/>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rgbClr val="9900CC"/>
                </a:solidFill>
                <a:latin typeface="Times New Roman" panose="02020603050405020304" pitchFamily="18" charset="0"/>
                <a:ea typeface="楷体" panose="02010609060101010101" pitchFamily="49" charset="-122"/>
              </a:rPr>
              <a:t>物质内部热运动总能量，包括分子无规运动动能，分子间相互作用势能和分子内部运动能量。也可包括分子在外场中的势能。</a:t>
            </a:r>
          </a:p>
        </p:txBody>
      </p:sp>
      <p:sp>
        <p:nvSpPr>
          <p:cNvPr id="40972" name="Text Box 9">
            <a:extLst>
              <a:ext uri="{FF2B5EF4-FFF2-40B4-BE49-F238E27FC236}">
                <a16:creationId xmlns:a16="http://schemas.microsoft.com/office/drawing/2014/main" id="{2E519789-7F26-4BE8-854E-10B8FF95A3BB}"/>
              </a:ext>
            </a:extLst>
          </p:cNvPr>
          <p:cNvSpPr txBox="1">
            <a:spLocks noChangeArrowheads="1"/>
          </p:cNvSpPr>
          <p:nvPr/>
        </p:nvSpPr>
        <p:spPr bwMode="auto">
          <a:xfrm>
            <a:off x="920750" y="5656263"/>
            <a:ext cx="6261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内能决定于系统内部热运动状态，是态函数。</a:t>
            </a:r>
          </a:p>
        </p:txBody>
      </p:sp>
      <p:sp>
        <p:nvSpPr>
          <p:cNvPr id="40973" name="Text Box 9">
            <a:extLst>
              <a:ext uri="{FF2B5EF4-FFF2-40B4-BE49-F238E27FC236}">
                <a16:creationId xmlns:a16="http://schemas.microsoft.com/office/drawing/2014/main" id="{7ACFD320-A6A5-406A-BDCB-F0D9549022BA}"/>
              </a:ext>
            </a:extLst>
          </p:cNvPr>
          <p:cNvSpPr txBox="1">
            <a:spLocks noChangeArrowheads="1"/>
          </p:cNvSpPr>
          <p:nvPr/>
        </p:nvSpPr>
        <p:spPr bwMode="auto">
          <a:xfrm>
            <a:off x="938213" y="6075363"/>
            <a:ext cx="7104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功（及热量）与系统所经历的过程有关，是过程量。</a:t>
            </a:r>
          </a:p>
        </p:txBody>
      </p:sp>
      <p:graphicFrame>
        <p:nvGraphicFramePr>
          <p:cNvPr id="39950" name="Object 14">
            <a:extLst>
              <a:ext uri="{FF2B5EF4-FFF2-40B4-BE49-F238E27FC236}">
                <a16:creationId xmlns:a16="http://schemas.microsoft.com/office/drawing/2014/main" id="{2C9C737E-9026-4557-85F3-649DFA15FA5C}"/>
              </a:ext>
            </a:extLst>
          </p:cNvPr>
          <p:cNvGraphicFramePr>
            <a:graphicFrameLocks noChangeAspect="1"/>
          </p:cNvGraphicFramePr>
          <p:nvPr/>
        </p:nvGraphicFramePr>
        <p:xfrm>
          <a:off x="1800225" y="1885950"/>
          <a:ext cx="1776413" cy="461963"/>
        </p:xfrm>
        <a:graphic>
          <a:graphicData uri="http://schemas.openxmlformats.org/presentationml/2006/ole">
            <mc:AlternateContent xmlns:mc="http://schemas.openxmlformats.org/markup-compatibility/2006">
              <mc:Choice xmlns:v="urn:schemas-microsoft-com:vml" Requires="v">
                <p:oleObj spid="_x0000_s39952" r:id="rId3" imgW="838740" imgH="215810" progId="Equation.3">
                  <p:embed/>
                </p:oleObj>
              </mc:Choice>
              <mc:Fallback>
                <p:oleObj r:id="rId3" imgW="838740" imgH="21581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885950"/>
                        <a:ext cx="1776413" cy="461963"/>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Text Box 15">
            <a:extLst>
              <a:ext uri="{FF2B5EF4-FFF2-40B4-BE49-F238E27FC236}">
                <a16:creationId xmlns:a16="http://schemas.microsoft.com/office/drawing/2014/main" id="{EE574004-988B-4436-9405-E6683DC29509}"/>
              </a:ext>
            </a:extLst>
          </p:cNvPr>
          <p:cNvSpPr txBox="1">
            <a:spLocks noChangeArrowheads="1"/>
          </p:cNvSpPr>
          <p:nvPr/>
        </p:nvSpPr>
        <p:spPr bwMode="auto">
          <a:xfrm>
            <a:off x="3671888" y="1885950"/>
            <a:ext cx="219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（对绝热过程）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72"/>
                                        </p:tgtEl>
                                        <p:attrNameLst>
                                          <p:attrName>style.visibility</p:attrName>
                                        </p:attrNameLst>
                                      </p:cBhvr>
                                      <p:to>
                                        <p:strVal val="visible"/>
                                      </p:to>
                                    </p:set>
                                    <p:animEffect transition="in" filter="dissolve">
                                      <p:cBhvr>
                                        <p:cTn id="7" dur="500"/>
                                        <p:tgtEl>
                                          <p:spTgt spid="40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73"/>
                                        </p:tgtEl>
                                        <p:attrNameLst>
                                          <p:attrName>style.visibility</p:attrName>
                                        </p:attrNameLst>
                                      </p:cBhvr>
                                      <p:to>
                                        <p:strVal val="visible"/>
                                      </p:to>
                                    </p:set>
                                    <p:animEffect transition="in" filter="dissolve">
                                      <p:cBhvr>
                                        <p:cTn id="12" dur="5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autoUpdateAnimBg="0"/>
      <p:bldP spid="4097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0E66A9B-C5C5-4482-8467-FD9BC7F32E1D}"/>
              </a:ext>
            </a:extLst>
          </p:cNvPr>
          <p:cNvSpPr>
            <a:spLocks noGrp="1" noChangeArrowheads="1"/>
          </p:cNvSpPr>
          <p:nvPr>
            <p:ph type="title" idx="4294967295"/>
          </p:nvPr>
        </p:nvSpPr>
        <p:spPr>
          <a:xfrm>
            <a:off x="2124075" y="333375"/>
            <a:ext cx="4897438" cy="673100"/>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600" b="1">
                <a:solidFill>
                  <a:srgbClr val="FF3300"/>
                </a:solidFill>
                <a:latin typeface="楷体" panose="02010609060101010101" pitchFamily="49" charset="-122"/>
                <a:ea typeface="楷体" panose="02010609060101010101" pitchFamily="49" charset="-122"/>
              </a:rPr>
              <a:t>1.5 </a:t>
            </a:r>
            <a:r>
              <a:rPr lang="zh-CN" altLang="en-US" sz="3600" b="1">
                <a:solidFill>
                  <a:srgbClr val="FF3300"/>
                </a:solidFill>
                <a:latin typeface="楷体" panose="02010609060101010101" pitchFamily="49" charset="-122"/>
                <a:ea typeface="楷体" panose="02010609060101010101" pitchFamily="49" charset="-122"/>
              </a:rPr>
              <a:t>热力学第一定律</a:t>
            </a:r>
            <a:r>
              <a:rPr lang="zh-CN" altLang="en-US" sz="3600">
                <a:latin typeface="楷体" panose="02010609060101010101" pitchFamily="49" charset="-122"/>
                <a:ea typeface="楷体" panose="02010609060101010101" pitchFamily="49" charset="-122"/>
              </a:rPr>
              <a:t> </a:t>
            </a:r>
          </a:p>
        </p:txBody>
      </p:sp>
      <p:sp>
        <p:nvSpPr>
          <p:cNvPr id="40963" name="Rectangle 3">
            <a:extLst>
              <a:ext uri="{FF2B5EF4-FFF2-40B4-BE49-F238E27FC236}">
                <a16:creationId xmlns:a16="http://schemas.microsoft.com/office/drawing/2014/main" id="{3D7608D6-D8AD-4DA9-8118-5097ADB8DA08}"/>
              </a:ext>
            </a:extLst>
          </p:cNvPr>
          <p:cNvSpPr>
            <a:spLocks noChangeArrowheads="1"/>
          </p:cNvSpPr>
          <p:nvPr/>
        </p:nvSpPr>
        <p:spPr bwMode="auto">
          <a:xfrm>
            <a:off x="539750" y="1268413"/>
            <a:ext cx="403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二</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热力学第一定律 </a:t>
            </a:r>
          </a:p>
        </p:txBody>
      </p:sp>
      <p:graphicFrame>
        <p:nvGraphicFramePr>
          <p:cNvPr id="40964" name="Object 4">
            <a:extLst>
              <a:ext uri="{FF2B5EF4-FFF2-40B4-BE49-F238E27FC236}">
                <a16:creationId xmlns:a16="http://schemas.microsoft.com/office/drawing/2014/main" id="{C8EA4D03-0610-475D-9196-8345B48F0056}"/>
              </a:ext>
            </a:extLst>
          </p:cNvPr>
          <p:cNvGraphicFramePr>
            <a:graphicFrameLocks noChangeAspect="1"/>
          </p:cNvGraphicFramePr>
          <p:nvPr/>
        </p:nvGraphicFramePr>
        <p:xfrm>
          <a:off x="2124075" y="4221163"/>
          <a:ext cx="2316163" cy="461962"/>
        </p:xfrm>
        <a:graphic>
          <a:graphicData uri="http://schemas.openxmlformats.org/presentationml/2006/ole">
            <mc:AlternateContent xmlns:mc="http://schemas.openxmlformats.org/markup-compatibility/2006">
              <mc:Choice xmlns:v="urn:schemas-microsoft-com:vml" Requires="v">
                <p:oleObj spid="_x0000_s40973" r:id="rId3" imgW="1092310" imgH="215725" progId="Equation.3">
                  <p:embed/>
                </p:oleObj>
              </mc:Choice>
              <mc:Fallback>
                <p:oleObj r:id="rId3" imgW="1092310" imgH="2157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221163"/>
                        <a:ext cx="2316163" cy="461962"/>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5" name="Rectangle 5">
            <a:extLst>
              <a:ext uri="{FF2B5EF4-FFF2-40B4-BE49-F238E27FC236}">
                <a16:creationId xmlns:a16="http://schemas.microsoft.com/office/drawing/2014/main" id="{7672FDF3-A631-454D-84F1-3DCF94CEC035}"/>
              </a:ext>
            </a:extLst>
          </p:cNvPr>
          <p:cNvSpPr>
            <a:spLocks noChangeArrowheads="1"/>
          </p:cNvSpPr>
          <p:nvPr/>
        </p:nvSpPr>
        <p:spPr bwMode="auto">
          <a:xfrm>
            <a:off x="1216025" y="2124075"/>
            <a:ext cx="6884988" cy="781050"/>
          </a:xfrm>
          <a:prstGeom prst="rect">
            <a:avLst/>
          </a:prstGeom>
          <a:solidFill>
            <a:schemeClr val="accent1"/>
          </a:solidFill>
          <a:ln w="1905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9900CC"/>
                </a:solidFill>
                <a:latin typeface="Times New Roman" panose="02020603050405020304" pitchFamily="18" charset="0"/>
                <a:ea typeface="楷体_GB2312" pitchFamily="49" charset="-122"/>
              </a:rPr>
              <a:t>        </a:t>
            </a:r>
            <a:r>
              <a:rPr lang="zh-CN" altLang="en-US" sz="2200">
                <a:solidFill>
                  <a:srgbClr val="9900CC"/>
                </a:solidFill>
                <a:latin typeface="Times New Roman" panose="02020603050405020304" pitchFamily="18" charset="0"/>
                <a:ea typeface="楷体" panose="02010609060101010101" pitchFamily="49" charset="-122"/>
              </a:rPr>
              <a:t>系统</a:t>
            </a:r>
            <a:r>
              <a:rPr lang="zh-CN" altLang="en-US" sz="2200">
                <a:solidFill>
                  <a:srgbClr val="FF3300"/>
                </a:solidFill>
                <a:latin typeface="Times New Roman" panose="02020603050405020304" pitchFamily="18" charset="0"/>
                <a:ea typeface="楷体" panose="02010609060101010101" pitchFamily="49" charset="-122"/>
              </a:rPr>
              <a:t>内能的变化</a:t>
            </a:r>
            <a:r>
              <a:rPr lang="zh-CN" altLang="en-US" sz="2200">
                <a:solidFill>
                  <a:srgbClr val="9900CC"/>
                </a:solidFill>
                <a:latin typeface="Times New Roman" panose="02020603050405020304" pitchFamily="18" charset="0"/>
                <a:ea typeface="楷体" panose="02010609060101010101" pitchFamily="49" charset="-122"/>
              </a:rPr>
              <a:t>等于外界对系统所做的</a:t>
            </a:r>
            <a:r>
              <a:rPr lang="zh-CN" altLang="en-US" sz="2200">
                <a:solidFill>
                  <a:srgbClr val="FF3300"/>
                </a:solidFill>
                <a:latin typeface="Times New Roman" panose="02020603050405020304" pitchFamily="18" charset="0"/>
                <a:ea typeface="楷体" panose="02010609060101010101" pitchFamily="49" charset="-122"/>
              </a:rPr>
              <a:t>功</a:t>
            </a:r>
            <a:r>
              <a:rPr lang="zh-CN" altLang="en-US" sz="2200">
                <a:solidFill>
                  <a:srgbClr val="9900CC"/>
                </a:solidFill>
                <a:latin typeface="Times New Roman" panose="02020603050405020304" pitchFamily="18" charset="0"/>
                <a:ea typeface="楷体" panose="02010609060101010101" pitchFamily="49" charset="-122"/>
              </a:rPr>
              <a:t>和系统从外界所吸收的</a:t>
            </a:r>
            <a:r>
              <a:rPr lang="zh-CN" altLang="en-US" sz="2200">
                <a:solidFill>
                  <a:srgbClr val="FF3300"/>
                </a:solidFill>
                <a:latin typeface="Times New Roman" panose="02020603050405020304" pitchFamily="18" charset="0"/>
                <a:ea typeface="楷体" panose="02010609060101010101" pitchFamily="49" charset="-122"/>
              </a:rPr>
              <a:t>热量</a:t>
            </a:r>
            <a:r>
              <a:rPr lang="zh-CN" altLang="en-US" sz="2200">
                <a:solidFill>
                  <a:srgbClr val="9900CC"/>
                </a:solidFill>
                <a:latin typeface="Times New Roman" panose="02020603050405020304" pitchFamily="18" charset="0"/>
                <a:ea typeface="楷体" panose="02010609060101010101" pitchFamily="49" charset="-122"/>
              </a:rPr>
              <a:t>。</a:t>
            </a:r>
          </a:p>
        </p:txBody>
      </p:sp>
      <p:sp>
        <p:nvSpPr>
          <p:cNvPr id="40966" name="Text Box 6">
            <a:extLst>
              <a:ext uri="{FF2B5EF4-FFF2-40B4-BE49-F238E27FC236}">
                <a16:creationId xmlns:a16="http://schemas.microsoft.com/office/drawing/2014/main" id="{D28BB2A1-0F6D-4C86-B6E7-6EA6A470DDBD}"/>
              </a:ext>
            </a:extLst>
          </p:cNvPr>
          <p:cNvSpPr txBox="1">
            <a:spLocks noChangeArrowheads="1"/>
          </p:cNvSpPr>
          <p:nvPr/>
        </p:nvSpPr>
        <p:spPr bwMode="auto">
          <a:xfrm>
            <a:off x="1176338" y="3395663"/>
            <a:ext cx="5651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0" i="1">
                <a:latin typeface="Times New Roman" panose="02020603050405020304" pitchFamily="18" charset="0"/>
                <a:ea typeface="楷体_GB2312" pitchFamily="49" charset="-122"/>
              </a:rPr>
              <a:t> </a:t>
            </a:r>
            <a:r>
              <a:rPr lang="en-US" altLang="zh-CN" sz="2200" b="0" i="1">
                <a:latin typeface="Times New Roman" panose="02020603050405020304" pitchFamily="18" charset="0"/>
                <a:ea typeface="楷体" panose="02010609060101010101" pitchFamily="49" charset="-122"/>
              </a:rPr>
              <a:t> </a:t>
            </a:r>
            <a:r>
              <a:rPr lang="en-US" altLang="zh-CN" sz="2200" i="1">
                <a:latin typeface="Times New Roman" panose="02020603050405020304" pitchFamily="18" charset="0"/>
                <a:ea typeface="楷体" panose="02010609060101010101" pitchFamily="49" charset="-122"/>
              </a:rPr>
              <a:t>A</a:t>
            </a:r>
            <a:r>
              <a:rPr lang="zh-CN" altLang="en-US" sz="2200">
                <a:latin typeface="Times New Roman" panose="02020603050405020304" pitchFamily="18" charset="0"/>
                <a:ea typeface="楷体" panose="02010609060101010101" pitchFamily="49" charset="-122"/>
              </a:rPr>
              <a:t>状态 → </a:t>
            </a:r>
            <a:r>
              <a:rPr lang="en-US" altLang="zh-CN" sz="2200" i="1">
                <a:latin typeface="Times New Roman" panose="02020603050405020304" pitchFamily="18" charset="0"/>
                <a:ea typeface="楷体" panose="02010609060101010101" pitchFamily="49" charset="-122"/>
              </a:rPr>
              <a:t>B </a:t>
            </a:r>
            <a:r>
              <a:rPr lang="zh-CN" altLang="en-US" sz="2200">
                <a:latin typeface="Times New Roman" panose="02020603050405020304" pitchFamily="18" charset="0"/>
                <a:ea typeface="楷体" panose="02010609060101010101" pitchFamily="49" charset="-122"/>
              </a:rPr>
              <a:t>状态，系统内能的变化为：</a:t>
            </a:r>
          </a:p>
        </p:txBody>
      </p:sp>
      <p:grpSp>
        <p:nvGrpSpPr>
          <p:cNvPr id="40967" name="Group 7">
            <a:extLst>
              <a:ext uri="{FF2B5EF4-FFF2-40B4-BE49-F238E27FC236}">
                <a16:creationId xmlns:a16="http://schemas.microsoft.com/office/drawing/2014/main" id="{C3451179-6E32-4D82-80DE-517795F9E01E}"/>
              </a:ext>
            </a:extLst>
          </p:cNvPr>
          <p:cNvGrpSpPr>
            <a:grpSpLocks/>
          </p:cNvGrpSpPr>
          <p:nvPr/>
        </p:nvGrpSpPr>
        <p:grpSpPr bwMode="auto">
          <a:xfrm>
            <a:off x="4895850" y="4257675"/>
            <a:ext cx="1981200" cy="539750"/>
            <a:chOff x="0" y="0"/>
            <a:chExt cx="1248" cy="340"/>
          </a:xfrm>
        </p:grpSpPr>
        <p:graphicFrame>
          <p:nvGraphicFramePr>
            <p:cNvPr id="40970" name="Object 8">
              <a:extLst>
                <a:ext uri="{FF2B5EF4-FFF2-40B4-BE49-F238E27FC236}">
                  <a16:creationId xmlns:a16="http://schemas.microsoft.com/office/drawing/2014/main" id="{5D3216BF-3747-4A77-B727-96C9449FE479}"/>
                </a:ext>
              </a:extLst>
            </p:cNvPr>
            <p:cNvGraphicFramePr>
              <a:graphicFrameLocks noChangeAspect="1"/>
            </p:cNvGraphicFramePr>
            <p:nvPr/>
          </p:nvGraphicFramePr>
          <p:xfrm>
            <a:off x="0" y="0"/>
            <a:ext cx="1248" cy="340"/>
          </p:xfrm>
          <a:graphic>
            <a:graphicData uri="http://schemas.openxmlformats.org/presentationml/2006/ole">
              <mc:AlternateContent xmlns:mc="http://schemas.openxmlformats.org/markup-compatibility/2006">
                <mc:Choice xmlns:v="urn:schemas-microsoft-com:vml" Requires="v">
                  <p:oleObj spid="_x0000_s40974" r:id="rId5" imgW="952500" imgH="203200" progId="Equation.3">
                    <p:embed/>
                  </p:oleObj>
                </mc:Choice>
                <mc:Fallback>
                  <p:oleObj r:id="rId5" imgW="952500" imgH="203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48" cy="340"/>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1" name="Line 14">
              <a:extLst>
                <a:ext uri="{FF2B5EF4-FFF2-40B4-BE49-F238E27FC236}">
                  <a16:creationId xmlns:a16="http://schemas.microsoft.com/office/drawing/2014/main" id="{070DD05A-7A34-458F-B7F1-DF14BC798DFD}"/>
                </a:ext>
              </a:extLst>
            </p:cNvPr>
            <p:cNvSpPr>
              <a:spLocks noChangeShapeType="1"/>
            </p:cNvSpPr>
            <p:nvPr/>
          </p:nvSpPr>
          <p:spPr bwMode="auto">
            <a:xfrm>
              <a:off x="515" y="90"/>
              <a:ext cx="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15">
              <a:extLst>
                <a:ext uri="{FF2B5EF4-FFF2-40B4-BE49-F238E27FC236}">
                  <a16:creationId xmlns:a16="http://schemas.microsoft.com/office/drawing/2014/main" id="{E54622BB-4C37-4EFD-9A13-8A896B978A02}"/>
                </a:ext>
              </a:extLst>
            </p:cNvPr>
            <p:cNvSpPr>
              <a:spLocks noChangeShapeType="1"/>
            </p:cNvSpPr>
            <p:nvPr/>
          </p:nvSpPr>
          <p:spPr bwMode="auto">
            <a:xfrm>
              <a:off x="970" y="90"/>
              <a:ext cx="9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5" name="Text Box 9">
            <a:extLst>
              <a:ext uri="{FF2B5EF4-FFF2-40B4-BE49-F238E27FC236}">
                <a16:creationId xmlns:a16="http://schemas.microsoft.com/office/drawing/2014/main" id="{5678E5D4-1903-4B93-9871-9AF3085AD0D2}"/>
              </a:ext>
            </a:extLst>
          </p:cNvPr>
          <p:cNvSpPr txBox="1">
            <a:spLocks noChangeArrowheads="1"/>
          </p:cNvSpPr>
          <p:nvPr/>
        </p:nvSpPr>
        <p:spPr bwMode="auto">
          <a:xfrm>
            <a:off x="395288" y="5291138"/>
            <a:ext cx="8509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热力学第一定律是包括热运动形式的普遍能量转化转移守恒定律</a:t>
            </a:r>
          </a:p>
        </p:txBody>
      </p:sp>
      <p:sp>
        <p:nvSpPr>
          <p:cNvPr id="41996" name="Text Box 9">
            <a:extLst>
              <a:ext uri="{FF2B5EF4-FFF2-40B4-BE49-F238E27FC236}">
                <a16:creationId xmlns:a16="http://schemas.microsoft.com/office/drawing/2014/main" id="{4A8FA91F-DDCD-471B-9EFA-3904E2E76919}"/>
              </a:ext>
            </a:extLst>
          </p:cNvPr>
          <p:cNvSpPr txBox="1">
            <a:spLocks noChangeArrowheads="1"/>
          </p:cNvSpPr>
          <p:nvPr/>
        </p:nvSpPr>
        <p:spPr bwMode="auto">
          <a:xfrm>
            <a:off x="395288" y="5803900"/>
            <a:ext cx="3451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第一类永动机不可制造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95"/>
                                        </p:tgtEl>
                                        <p:attrNameLst>
                                          <p:attrName>style.visibility</p:attrName>
                                        </p:attrNameLst>
                                      </p:cBhvr>
                                      <p:to>
                                        <p:strVal val="visible"/>
                                      </p:to>
                                    </p:set>
                                    <p:animEffect transition="in" filter="dissolve">
                                      <p:cBhvr>
                                        <p:cTn id="7" dur="500"/>
                                        <p:tgtEl>
                                          <p:spTgt spid="41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96"/>
                                        </p:tgtEl>
                                        <p:attrNameLst>
                                          <p:attrName>style.visibility</p:attrName>
                                        </p:attrNameLst>
                                      </p:cBhvr>
                                      <p:to>
                                        <p:strVal val="visible"/>
                                      </p:to>
                                    </p:set>
                                    <p:animEffect transition="in" filter="dissolve">
                                      <p:cBhvr>
                                        <p:cTn id="12" dur="5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utoUpdateAnimBg="0"/>
      <p:bldP spid="4199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a:extLst>
              <a:ext uri="{FF2B5EF4-FFF2-40B4-BE49-F238E27FC236}">
                <a16:creationId xmlns:a16="http://schemas.microsoft.com/office/drawing/2014/main" id="{CD872164-131C-470A-A433-2414DA69E482}"/>
              </a:ext>
            </a:extLst>
          </p:cNvPr>
          <p:cNvSpPr txBox="1">
            <a:spLocks noChangeArrowheads="1"/>
          </p:cNvSpPr>
          <p:nvPr/>
        </p:nvSpPr>
        <p:spPr bwMode="auto">
          <a:xfrm>
            <a:off x="1619250" y="1268413"/>
            <a:ext cx="1296988" cy="4889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600" b="0">
                <a:solidFill>
                  <a:schemeClr val="bg1"/>
                </a:solidFill>
                <a:latin typeface="黑体" panose="02010609060101010101" pitchFamily="49" charset="-122"/>
                <a:ea typeface="黑体" panose="02010609060101010101" pitchFamily="49" charset="-122"/>
              </a:rPr>
              <a:t>热力学</a:t>
            </a:r>
          </a:p>
        </p:txBody>
      </p:sp>
      <p:sp>
        <p:nvSpPr>
          <p:cNvPr id="5123" name="Text Box 7">
            <a:extLst>
              <a:ext uri="{FF2B5EF4-FFF2-40B4-BE49-F238E27FC236}">
                <a16:creationId xmlns:a16="http://schemas.microsoft.com/office/drawing/2014/main" id="{E091C403-A214-4BC4-AFBD-862EE47830A5}"/>
              </a:ext>
            </a:extLst>
          </p:cNvPr>
          <p:cNvSpPr txBox="1">
            <a:spLocks noChangeArrowheads="1"/>
          </p:cNvSpPr>
          <p:nvPr/>
        </p:nvSpPr>
        <p:spPr bwMode="auto">
          <a:xfrm>
            <a:off x="6011863" y="1268413"/>
            <a:ext cx="1584325" cy="4889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600" b="0">
                <a:solidFill>
                  <a:schemeClr val="bg1"/>
                </a:solidFill>
                <a:latin typeface="Times New Roman" panose="02020603050405020304" pitchFamily="18" charset="0"/>
                <a:ea typeface="黑体" panose="02010609060101010101" pitchFamily="49" charset="-122"/>
              </a:rPr>
              <a:t>统计物理</a:t>
            </a:r>
          </a:p>
        </p:txBody>
      </p:sp>
      <p:sp>
        <p:nvSpPr>
          <p:cNvPr id="5124" name="Text Box 8">
            <a:extLst>
              <a:ext uri="{FF2B5EF4-FFF2-40B4-BE49-F238E27FC236}">
                <a16:creationId xmlns:a16="http://schemas.microsoft.com/office/drawing/2014/main" id="{9C8C31B2-E6CA-44E3-8FC4-6316E6A8006B}"/>
              </a:ext>
            </a:extLst>
          </p:cNvPr>
          <p:cNvSpPr txBox="1">
            <a:spLocks noChangeArrowheads="1"/>
          </p:cNvSpPr>
          <p:nvPr/>
        </p:nvSpPr>
        <p:spPr bwMode="auto">
          <a:xfrm>
            <a:off x="827088" y="2636838"/>
            <a:ext cx="3230562" cy="409575"/>
          </a:xfrm>
          <a:prstGeom prst="rect">
            <a:avLst/>
          </a:prstGeom>
          <a:solidFill>
            <a:schemeClr val="accent1"/>
          </a:solidFill>
          <a:ln w="1270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热现象的宏观理论。</a:t>
            </a:r>
          </a:p>
        </p:txBody>
      </p:sp>
      <p:sp>
        <p:nvSpPr>
          <p:cNvPr id="5125" name="Rectangle 9">
            <a:extLst>
              <a:ext uri="{FF2B5EF4-FFF2-40B4-BE49-F238E27FC236}">
                <a16:creationId xmlns:a16="http://schemas.microsoft.com/office/drawing/2014/main" id="{E6DF493C-EFF2-4952-9FEF-B99063EF5DD0}"/>
              </a:ext>
            </a:extLst>
          </p:cNvPr>
          <p:cNvSpPr>
            <a:spLocks noChangeArrowheads="1"/>
          </p:cNvSpPr>
          <p:nvPr/>
        </p:nvSpPr>
        <p:spPr bwMode="auto">
          <a:xfrm>
            <a:off x="827088" y="4476750"/>
            <a:ext cx="3240087" cy="714375"/>
          </a:xfrm>
          <a:prstGeom prst="rect">
            <a:avLst/>
          </a:prstGeom>
          <a:solidFill>
            <a:schemeClr val="accent1"/>
          </a:solidFill>
          <a:ln w="1270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结论具有高度的可靠性和普遍性。 </a:t>
            </a:r>
          </a:p>
        </p:txBody>
      </p:sp>
      <p:sp>
        <p:nvSpPr>
          <p:cNvPr id="5126" name="Rectangle 10">
            <a:extLst>
              <a:ext uri="{FF2B5EF4-FFF2-40B4-BE49-F238E27FC236}">
                <a16:creationId xmlns:a16="http://schemas.microsoft.com/office/drawing/2014/main" id="{8F2D7448-F0D3-48F1-BC99-12E7893CDAF0}"/>
              </a:ext>
            </a:extLst>
          </p:cNvPr>
          <p:cNvSpPr>
            <a:spLocks noChangeArrowheads="1"/>
          </p:cNvSpPr>
          <p:nvPr/>
        </p:nvSpPr>
        <p:spPr bwMode="auto">
          <a:xfrm>
            <a:off x="827088" y="5334000"/>
            <a:ext cx="3240087" cy="1019175"/>
          </a:xfrm>
          <a:prstGeom prst="rect">
            <a:avLst/>
          </a:prstGeom>
          <a:solidFill>
            <a:schemeClr val="accent1"/>
          </a:solidFill>
          <a:ln w="1270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不能导出具体物质的具体特性；也不能解释物质宏观性质的涨落现象等。 </a:t>
            </a:r>
          </a:p>
        </p:txBody>
      </p:sp>
      <p:sp>
        <p:nvSpPr>
          <p:cNvPr id="5127" name="AutoShape 5">
            <a:extLst>
              <a:ext uri="{FF2B5EF4-FFF2-40B4-BE49-F238E27FC236}">
                <a16:creationId xmlns:a16="http://schemas.microsoft.com/office/drawing/2014/main" id="{1E31283C-E348-485E-B86C-E25327D69C4B}"/>
              </a:ext>
            </a:extLst>
          </p:cNvPr>
          <p:cNvSpPr>
            <a:spLocks/>
          </p:cNvSpPr>
          <p:nvPr/>
        </p:nvSpPr>
        <p:spPr bwMode="auto">
          <a:xfrm rot="5400000">
            <a:off x="4392613" y="-1216025"/>
            <a:ext cx="287337" cy="4392613"/>
          </a:xfrm>
          <a:prstGeom prst="leftBrace">
            <a:avLst>
              <a:gd name="adj1" fmla="val 127394"/>
              <a:gd name="adj2" fmla="val 50000"/>
            </a:avLst>
          </a:pr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128" name="Text Box 15">
            <a:extLst>
              <a:ext uri="{FF2B5EF4-FFF2-40B4-BE49-F238E27FC236}">
                <a16:creationId xmlns:a16="http://schemas.microsoft.com/office/drawing/2014/main" id="{025B21B9-62CA-49A9-B660-1001572CB314}"/>
              </a:ext>
            </a:extLst>
          </p:cNvPr>
          <p:cNvSpPr txBox="1">
            <a:spLocks noChangeArrowheads="1"/>
          </p:cNvSpPr>
          <p:nvPr/>
        </p:nvSpPr>
        <p:spPr bwMode="auto">
          <a:xfrm>
            <a:off x="4427538" y="2636838"/>
            <a:ext cx="4059237" cy="406400"/>
          </a:xfrm>
          <a:prstGeom prst="rect">
            <a:avLst/>
          </a:prstGeom>
          <a:solidFill>
            <a:srgbClr val="A2FCE4"/>
          </a:solidFill>
          <a:ln w="1270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热现象的微观理论。</a:t>
            </a:r>
          </a:p>
        </p:txBody>
      </p:sp>
      <p:sp>
        <p:nvSpPr>
          <p:cNvPr id="5129" name="Rectangle 16">
            <a:extLst>
              <a:ext uri="{FF2B5EF4-FFF2-40B4-BE49-F238E27FC236}">
                <a16:creationId xmlns:a16="http://schemas.microsoft.com/office/drawing/2014/main" id="{87558D30-D635-4841-9512-2C9E02F3CD0D}"/>
              </a:ext>
            </a:extLst>
          </p:cNvPr>
          <p:cNvSpPr>
            <a:spLocks noChangeArrowheads="1"/>
          </p:cNvSpPr>
          <p:nvPr/>
        </p:nvSpPr>
        <p:spPr bwMode="auto">
          <a:xfrm>
            <a:off x="827088" y="3484563"/>
            <a:ext cx="3240087" cy="409575"/>
          </a:xfrm>
          <a:prstGeom prst="rect">
            <a:avLst/>
          </a:prstGeom>
          <a:solidFill>
            <a:schemeClr val="accent1"/>
          </a:solidFill>
          <a:ln w="1270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基础是热力学三个定律。</a:t>
            </a:r>
          </a:p>
        </p:txBody>
      </p:sp>
      <p:sp>
        <p:nvSpPr>
          <p:cNvPr id="5130" name="Rectangle 17">
            <a:extLst>
              <a:ext uri="{FF2B5EF4-FFF2-40B4-BE49-F238E27FC236}">
                <a16:creationId xmlns:a16="http://schemas.microsoft.com/office/drawing/2014/main" id="{F3EF0CEF-85F9-4D75-8BD0-1B85DEA5F684}"/>
              </a:ext>
            </a:extLst>
          </p:cNvPr>
          <p:cNvSpPr>
            <a:spLocks noChangeArrowheads="1"/>
          </p:cNvSpPr>
          <p:nvPr/>
        </p:nvSpPr>
        <p:spPr bwMode="auto">
          <a:xfrm>
            <a:off x="4427538" y="3175000"/>
            <a:ext cx="4052887" cy="1016000"/>
          </a:xfrm>
          <a:prstGeom prst="rect">
            <a:avLst/>
          </a:prstGeom>
          <a:solidFill>
            <a:srgbClr val="A2FCE4"/>
          </a:solidFill>
          <a:ln w="1270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认为宏观系统由大量的微观粒子所组成，宏观物理量就是相应微观量的统计平均值。 </a:t>
            </a:r>
          </a:p>
        </p:txBody>
      </p:sp>
      <p:sp>
        <p:nvSpPr>
          <p:cNvPr id="5131" name="Rectangle 18">
            <a:extLst>
              <a:ext uri="{FF2B5EF4-FFF2-40B4-BE49-F238E27FC236}">
                <a16:creationId xmlns:a16="http://schemas.microsoft.com/office/drawing/2014/main" id="{3FDEA44C-5958-4BF4-A604-E53D34062FDF}"/>
              </a:ext>
            </a:extLst>
          </p:cNvPr>
          <p:cNvSpPr>
            <a:spLocks noChangeArrowheads="1"/>
          </p:cNvSpPr>
          <p:nvPr/>
        </p:nvSpPr>
        <p:spPr bwMode="auto">
          <a:xfrm>
            <a:off x="4427538" y="4325938"/>
            <a:ext cx="4052887" cy="1016000"/>
          </a:xfrm>
          <a:prstGeom prst="rect">
            <a:avLst/>
          </a:prstGeom>
          <a:solidFill>
            <a:srgbClr val="A2FCE4"/>
          </a:solidFill>
          <a:ln w="1270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能把热力学的基本规律归结于一个基本的统计原理；可以解释涨落现象；可以求得物质的具体特性。 </a:t>
            </a:r>
          </a:p>
        </p:txBody>
      </p:sp>
      <p:sp>
        <p:nvSpPr>
          <p:cNvPr id="5132" name="Rectangle 19">
            <a:extLst>
              <a:ext uri="{FF2B5EF4-FFF2-40B4-BE49-F238E27FC236}">
                <a16:creationId xmlns:a16="http://schemas.microsoft.com/office/drawing/2014/main" id="{B8A12A0A-28E1-4CDE-A8C2-54F536E9EB22}"/>
              </a:ext>
            </a:extLst>
          </p:cNvPr>
          <p:cNvSpPr>
            <a:spLocks noChangeArrowheads="1"/>
          </p:cNvSpPr>
          <p:nvPr/>
        </p:nvSpPr>
        <p:spPr bwMode="auto">
          <a:xfrm>
            <a:off x="4427538" y="5487988"/>
            <a:ext cx="4052887" cy="711200"/>
          </a:xfrm>
          <a:prstGeom prst="rect">
            <a:avLst/>
          </a:prstGeom>
          <a:solidFill>
            <a:srgbClr val="A2FCE4"/>
          </a:solidFill>
          <a:ln w="1270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楷体_GB2312" pitchFamily="49" charset="-122"/>
              </a:rPr>
              <a:t>统计物理学所得到的理论结论往往只是近似的结果。 </a:t>
            </a:r>
          </a:p>
        </p:txBody>
      </p:sp>
      <p:sp>
        <p:nvSpPr>
          <p:cNvPr id="5133" name="Rectangle 20">
            <a:extLst>
              <a:ext uri="{FF2B5EF4-FFF2-40B4-BE49-F238E27FC236}">
                <a16:creationId xmlns:a16="http://schemas.microsoft.com/office/drawing/2014/main" id="{4FA9D7B9-28F8-497D-9EDB-5CFD81A7595C}"/>
              </a:ext>
            </a:extLst>
          </p:cNvPr>
          <p:cNvSpPr>
            <a:spLocks noChangeArrowheads="1"/>
          </p:cNvSpPr>
          <p:nvPr/>
        </p:nvSpPr>
        <p:spPr bwMode="auto">
          <a:xfrm>
            <a:off x="3654425" y="1484313"/>
            <a:ext cx="1727200" cy="774700"/>
          </a:xfrm>
          <a:prstGeom prst="rect">
            <a:avLst/>
          </a:prstGeom>
          <a:solidFill>
            <a:srgbClr val="A1F9FD"/>
          </a:solidFill>
          <a:ln w="12700">
            <a:solidFill>
              <a:srgbClr val="FF33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solidFill>
                  <a:srgbClr val="CC0099"/>
                </a:solidFill>
                <a:latin typeface="Times New Roman" panose="02020603050405020304" pitchFamily="18" charset="0"/>
                <a:ea typeface="楷体_GB2312" pitchFamily="49" charset="-122"/>
              </a:rPr>
              <a:t>研究的对象与任务相同</a:t>
            </a:r>
            <a:r>
              <a:rPr lang="zh-CN" altLang="en-US" sz="1800" b="0"/>
              <a:t> </a:t>
            </a:r>
          </a:p>
        </p:txBody>
      </p:sp>
      <p:sp>
        <p:nvSpPr>
          <p:cNvPr id="5134" name="Rectangle 23">
            <a:extLst>
              <a:ext uri="{FF2B5EF4-FFF2-40B4-BE49-F238E27FC236}">
                <a16:creationId xmlns:a16="http://schemas.microsoft.com/office/drawing/2014/main" id="{4596E798-E5BA-4704-BED8-D54D5F8C3F0B}"/>
              </a:ext>
            </a:extLst>
          </p:cNvPr>
          <p:cNvSpPr>
            <a:spLocks noGrp="1" noChangeArrowheads="1"/>
          </p:cNvSpPr>
          <p:nvPr>
            <p:ph type="ctrTitle" idx="4294967295"/>
          </p:nvPr>
        </p:nvSpPr>
        <p:spPr>
          <a:xfrm>
            <a:off x="3617913" y="260350"/>
            <a:ext cx="1800225" cy="503238"/>
          </a:xfrm>
          <a:ln w="28575" cap="flat">
            <a:solidFill>
              <a:srgbClr val="FF3300"/>
            </a:solidFill>
            <a:miter lim="800000"/>
            <a:headEnd/>
            <a:tailEnd/>
          </a:ln>
        </p:spPr>
        <p:txBody>
          <a:bodyPr/>
          <a:lstStyle/>
          <a:p>
            <a:pPr eaLnBrk="1" hangingPunct="1"/>
            <a:r>
              <a:rPr lang="zh-CN" altLang="en-US" sz="3200">
                <a:solidFill>
                  <a:srgbClr val="0000FF"/>
                </a:solidFill>
                <a:ea typeface="华文新魏" panose="02010800040101010101" pitchFamily="2" charset="-122"/>
              </a:rPr>
              <a:t>热</a:t>
            </a:r>
            <a:r>
              <a:rPr lang="en-US" altLang="zh-CN" sz="3200">
                <a:solidFill>
                  <a:srgbClr val="0000FF"/>
                </a:solidFill>
                <a:ea typeface="华文新魏" panose="02010800040101010101" pitchFamily="2" charset="-122"/>
              </a:rPr>
              <a:t>·</a:t>
            </a:r>
            <a:r>
              <a:rPr lang="zh-CN" altLang="en-US" sz="3200">
                <a:solidFill>
                  <a:srgbClr val="0000FF"/>
                </a:solidFill>
                <a:ea typeface="华文新魏" panose="02010800040101010101" pitchFamily="2" charset="-122"/>
              </a:rPr>
              <a:t>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C58BFE1-38C6-4499-B9FE-CB5742E293C1}"/>
              </a:ext>
            </a:extLst>
          </p:cNvPr>
          <p:cNvSpPr>
            <a:spLocks noGrp="1" noChangeArrowheads="1"/>
          </p:cNvSpPr>
          <p:nvPr>
            <p:ph type="title" idx="4294967295"/>
          </p:nvPr>
        </p:nvSpPr>
        <p:spPr>
          <a:xfrm>
            <a:off x="2124075" y="296863"/>
            <a:ext cx="4897438" cy="792162"/>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§1.5 </a:t>
            </a:r>
            <a:r>
              <a:rPr lang="en-US" altLang="zh-CN" sz="3600" b="1">
                <a:solidFill>
                  <a:srgbClr val="FF3300"/>
                </a:solidFill>
                <a:latin typeface="楷体" panose="02010609060101010101" pitchFamily="49" charset="-122"/>
                <a:ea typeface="楷体" panose="02010609060101010101" pitchFamily="49" charset="-122"/>
              </a:rPr>
              <a:t> </a:t>
            </a:r>
            <a:r>
              <a:rPr lang="zh-CN" altLang="en-US" sz="3600" b="1">
                <a:solidFill>
                  <a:srgbClr val="FF3300"/>
                </a:solidFill>
                <a:latin typeface="楷体" panose="02010609060101010101" pitchFamily="49" charset="-122"/>
                <a:ea typeface="楷体" panose="02010609060101010101" pitchFamily="49" charset="-122"/>
              </a:rPr>
              <a:t>热力学第一定律</a:t>
            </a:r>
            <a:r>
              <a:rPr lang="zh-CN" altLang="en-US" sz="3600">
                <a:latin typeface="楷体" panose="02010609060101010101" pitchFamily="49" charset="-122"/>
                <a:ea typeface="楷体" panose="02010609060101010101" pitchFamily="49" charset="-122"/>
              </a:rPr>
              <a:t> </a:t>
            </a:r>
          </a:p>
        </p:txBody>
      </p:sp>
      <p:sp>
        <p:nvSpPr>
          <p:cNvPr id="41987" name="Rectangle 3">
            <a:extLst>
              <a:ext uri="{FF2B5EF4-FFF2-40B4-BE49-F238E27FC236}">
                <a16:creationId xmlns:a16="http://schemas.microsoft.com/office/drawing/2014/main" id="{FBEC3D40-2720-4DB5-8DC1-267A614619EC}"/>
              </a:ext>
            </a:extLst>
          </p:cNvPr>
          <p:cNvSpPr>
            <a:spLocks noChangeArrowheads="1"/>
          </p:cNvSpPr>
          <p:nvPr/>
        </p:nvSpPr>
        <p:spPr bwMode="auto">
          <a:xfrm>
            <a:off x="539750" y="1268413"/>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三</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热容量和焓 </a:t>
            </a:r>
          </a:p>
        </p:txBody>
      </p:sp>
      <p:sp>
        <p:nvSpPr>
          <p:cNvPr id="41988" name="Rectangle 5">
            <a:extLst>
              <a:ext uri="{FF2B5EF4-FFF2-40B4-BE49-F238E27FC236}">
                <a16:creationId xmlns:a16="http://schemas.microsoft.com/office/drawing/2014/main" id="{A3D08983-D189-44DF-A7E4-86D54EC248C9}"/>
              </a:ext>
            </a:extLst>
          </p:cNvPr>
          <p:cNvSpPr>
            <a:spLocks noChangeArrowheads="1"/>
          </p:cNvSpPr>
          <p:nvPr/>
        </p:nvSpPr>
        <p:spPr bwMode="auto">
          <a:xfrm>
            <a:off x="1079500" y="2432050"/>
            <a:ext cx="7362825" cy="781050"/>
          </a:xfrm>
          <a:prstGeom prst="rect">
            <a:avLst/>
          </a:prstGeom>
          <a:solidFill>
            <a:schemeClr val="accent1"/>
          </a:solidFill>
          <a:ln w="19050">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系统在某一过程中升高单位温度所吸收的热量，称作系统在该过程中的热容量。</a:t>
            </a:r>
          </a:p>
        </p:txBody>
      </p:sp>
      <p:sp>
        <p:nvSpPr>
          <p:cNvPr id="41989" name="Rectangle 5">
            <a:extLst>
              <a:ext uri="{FF2B5EF4-FFF2-40B4-BE49-F238E27FC236}">
                <a16:creationId xmlns:a16="http://schemas.microsoft.com/office/drawing/2014/main" id="{0613AEB2-BFEC-49AB-B4B9-5C06327E1AD5}"/>
              </a:ext>
            </a:extLst>
          </p:cNvPr>
          <p:cNvSpPr>
            <a:spLocks noChangeArrowheads="1"/>
          </p:cNvSpPr>
          <p:nvPr/>
        </p:nvSpPr>
        <p:spPr bwMode="auto">
          <a:xfrm>
            <a:off x="1139825" y="1846263"/>
            <a:ext cx="10906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热容量</a:t>
            </a:r>
            <a:r>
              <a:rPr lang="zh-CN" altLang="en-US" sz="2000" b="0">
                <a:latin typeface="Times New Roman" panose="02020603050405020304" pitchFamily="18" charset="0"/>
                <a:ea typeface="楷体_GB2312" pitchFamily="49" charset="-122"/>
              </a:rPr>
              <a:t> </a:t>
            </a:r>
          </a:p>
        </p:txBody>
      </p:sp>
      <p:graphicFrame>
        <p:nvGraphicFramePr>
          <p:cNvPr id="43014" name="Object 6">
            <a:extLst>
              <a:ext uri="{FF2B5EF4-FFF2-40B4-BE49-F238E27FC236}">
                <a16:creationId xmlns:a16="http://schemas.microsoft.com/office/drawing/2014/main" id="{93565E32-4EAD-4991-8920-E88149831A84}"/>
              </a:ext>
            </a:extLst>
          </p:cNvPr>
          <p:cNvGraphicFramePr>
            <a:graphicFrameLocks noChangeAspect="1"/>
          </p:cNvGraphicFramePr>
          <p:nvPr/>
        </p:nvGraphicFramePr>
        <p:xfrm>
          <a:off x="3348038" y="3648075"/>
          <a:ext cx="1042987" cy="788988"/>
        </p:xfrm>
        <a:graphic>
          <a:graphicData uri="http://schemas.openxmlformats.org/presentationml/2006/ole">
            <mc:AlternateContent xmlns:mc="http://schemas.openxmlformats.org/markup-compatibility/2006">
              <mc:Choice xmlns:v="urn:schemas-microsoft-com:vml" Requires="v">
                <p:oleObj spid="_x0000_s41994" r:id="rId3" imgW="521152" imgH="394042" progId="Equation.DSMT4">
                  <p:embed/>
                </p:oleObj>
              </mc:Choice>
              <mc:Fallback>
                <p:oleObj r:id="rId3" imgW="521152" imgH="39404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648075"/>
                        <a:ext cx="1042987"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a:extLst>
              <a:ext uri="{FF2B5EF4-FFF2-40B4-BE49-F238E27FC236}">
                <a16:creationId xmlns:a16="http://schemas.microsoft.com/office/drawing/2014/main" id="{5984870D-3861-400B-A93B-0202C6428E38}"/>
              </a:ext>
            </a:extLst>
          </p:cNvPr>
          <p:cNvGraphicFramePr>
            <a:graphicFrameLocks noChangeAspect="1"/>
          </p:cNvGraphicFramePr>
          <p:nvPr/>
        </p:nvGraphicFramePr>
        <p:xfrm>
          <a:off x="5062538" y="3833813"/>
          <a:ext cx="1119187" cy="433387"/>
        </p:xfrm>
        <a:graphic>
          <a:graphicData uri="http://schemas.openxmlformats.org/presentationml/2006/ole">
            <mc:AlternateContent xmlns:mc="http://schemas.openxmlformats.org/markup-compatibility/2006">
              <mc:Choice xmlns:v="urn:schemas-microsoft-com:vml" Requires="v">
                <p:oleObj spid="_x0000_s41995" r:id="rId5" imgW="558800" imgH="215900" progId="Equation.3">
                  <p:embed/>
                </p:oleObj>
              </mc:Choice>
              <mc:Fallback>
                <p:oleObj r:id="rId5" imgW="558800" imgH="215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2538" y="3833813"/>
                        <a:ext cx="111918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Text Box 11">
            <a:extLst>
              <a:ext uri="{FF2B5EF4-FFF2-40B4-BE49-F238E27FC236}">
                <a16:creationId xmlns:a16="http://schemas.microsoft.com/office/drawing/2014/main" id="{56A0ACFE-3C20-4A36-9224-8EC6170BC2C1}"/>
              </a:ext>
            </a:extLst>
          </p:cNvPr>
          <p:cNvSpPr txBox="1">
            <a:spLocks noChangeArrowheads="1"/>
          </p:cNvSpPr>
          <p:nvPr/>
        </p:nvSpPr>
        <p:spPr bwMode="auto">
          <a:xfrm>
            <a:off x="1398588" y="4962525"/>
            <a:ext cx="5699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热容量决定于物质属性，并依赖于过程。</a:t>
            </a:r>
          </a:p>
        </p:txBody>
      </p:sp>
      <p:sp>
        <p:nvSpPr>
          <p:cNvPr id="43017" name="Text Box 12">
            <a:extLst>
              <a:ext uri="{FF2B5EF4-FFF2-40B4-BE49-F238E27FC236}">
                <a16:creationId xmlns:a16="http://schemas.microsoft.com/office/drawing/2014/main" id="{F671630A-0A43-46A9-9A07-CCDABF9BAF82}"/>
              </a:ext>
            </a:extLst>
          </p:cNvPr>
          <p:cNvSpPr txBox="1">
            <a:spLocks noChangeArrowheads="1"/>
          </p:cNvSpPr>
          <p:nvPr/>
        </p:nvSpPr>
        <p:spPr bwMode="auto">
          <a:xfrm>
            <a:off x="1400175" y="5546725"/>
            <a:ext cx="54181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solidFill>
                  <a:schemeClr val="tx2"/>
                </a:solidFill>
                <a:latin typeface="Times New Roman" panose="02020603050405020304" pitchFamily="18" charset="0"/>
                <a:ea typeface="楷体" panose="02010609060101010101" pitchFamily="49" charset="-122"/>
              </a:rPr>
              <a:t>广延量</a:t>
            </a:r>
            <a:r>
              <a:rPr lang="zh-CN" altLang="en-US" sz="2200">
                <a:latin typeface="Times New Roman" panose="02020603050405020304" pitchFamily="18" charset="0"/>
                <a:ea typeface="楷体" panose="02010609060101010101" pitchFamily="49" charset="-122"/>
              </a:rPr>
              <a:t>：正比于物质量，具有可加性。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dissolve">
                                      <p:cBhvr>
                                        <p:cTn id="7" dur="500"/>
                                        <p:tgtEl>
                                          <p:spTgt spid="43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dissolve">
                                      <p:cBhvr>
                                        <p:cTn id="12" dur="500"/>
                                        <p:tgtEl>
                                          <p:spTgt spid="43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6"/>
                                        </p:tgtEl>
                                        <p:attrNameLst>
                                          <p:attrName>style.visibility</p:attrName>
                                        </p:attrNameLst>
                                      </p:cBhvr>
                                      <p:to>
                                        <p:strVal val="visible"/>
                                      </p:to>
                                    </p:set>
                                    <p:animEffect transition="in" filter="dissolve">
                                      <p:cBhvr>
                                        <p:cTn id="17" dur="500"/>
                                        <p:tgtEl>
                                          <p:spTgt spid="43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7"/>
                                        </p:tgtEl>
                                        <p:attrNameLst>
                                          <p:attrName>style.visibility</p:attrName>
                                        </p:attrNameLst>
                                      </p:cBhvr>
                                      <p:to>
                                        <p:strVal val="visible"/>
                                      </p:to>
                                    </p:set>
                                    <p:animEffect transition="in" filter="dissolve">
                                      <p:cBhvr>
                                        <p:cTn id="22"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utoUpdateAnimBg="0"/>
      <p:bldP spid="4301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3BA00E8-D5CF-4A92-8774-642A2E350D96}"/>
              </a:ext>
            </a:extLst>
          </p:cNvPr>
          <p:cNvSpPr>
            <a:spLocks noGrp="1" noChangeArrowheads="1"/>
          </p:cNvSpPr>
          <p:nvPr>
            <p:ph type="title" idx="4294967295"/>
          </p:nvPr>
        </p:nvSpPr>
        <p:spPr>
          <a:xfrm>
            <a:off x="2124075" y="333375"/>
            <a:ext cx="4897438" cy="673100"/>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1.5 </a:t>
            </a:r>
            <a:r>
              <a:rPr lang="zh-CN" altLang="en-US" sz="3200" b="1">
                <a:solidFill>
                  <a:srgbClr val="FF3300"/>
                </a:solidFill>
                <a:latin typeface="楷体" panose="02010609060101010101" pitchFamily="49" charset="-122"/>
                <a:ea typeface="楷体" panose="02010609060101010101" pitchFamily="49" charset="-122"/>
              </a:rPr>
              <a:t>热力学第一定律</a:t>
            </a:r>
            <a:r>
              <a:rPr lang="zh-CN" altLang="en-US" sz="3200">
                <a:latin typeface="楷体" panose="02010609060101010101" pitchFamily="49" charset="-122"/>
                <a:ea typeface="楷体" panose="02010609060101010101" pitchFamily="49" charset="-122"/>
              </a:rPr>
              <a:t> </a:t>
            </a:r>
          </a:p>
        </p:txBody>
      </p:sp>
      <p:sp>
        <p:nvSpPr>
          <p:cNvPr id="43011" name="Rectangle 5">
            <a:extLst>
              <a:ext uri="{FF2B5EF4-FFF2-40B4-BE49-F238E27FC236}">
                <a16:creationId xmlns:a16="http://schemas.microsoft.com/office/drawing/2014/main" id="{1064E818-DC96-4292-B6D6-12D663F55DEB}"/>
              </a:ext>
            </a:extLst>
          </p:cNvPr>
          <p:cNvSpPr>
            <a:spLocks noChangeArrowheads="1"/>
          </p:cNvSpPr>
          <p:nvPr/>
        </p:nvSpPr>
        <p:spPr bwMode="auto">
          <a:xfrm>
            <a:off x="1139825" y="1590675"/>
            <a:ext cx="17287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定容热容量</a:t>
            </a:r>
            <a:r>
              <a:rPr lang="zh-CN" altLang="en-US" sz="2200" b="0">
                <a:latin typeface="楷体" panose="02010609060101010101" pitchFamily="49" charset="-122"/>
                <a:ea typeface="楷体" panose="02010609060101010101" pitchFamily="49" charset="-122"/>
              </a:rPr>
              <a:t> </a:t>
            </a:r>
          </a:p>
        </p:txBody>
      </p:sp>
      <p:graphicFrame>
        <p:nvGraphicFramePr>
          <p:cNvPr id="44036" name="Object 4">
            <a:extLst>
              <a:ext uri="{FF2B5EF4-FFF2-40B4-BE49-F238E27FC236}">
                <a16:creationId xmlns:a16="http://schemas.microsoft.com/office/drawing/2014/main" id="{8FCBECEC-A191-465C-B407-3C50051183F7}"/>
              </a:ext>
            </a:extLst>
          </p:cNvPr>
          <p:cNvGraphicFramePr>
            <a:graphicFrameLocks noChangeAspect="1"/>
          </p:cNvGraphicFramePr>
          <p:nvPr/>
        </p:nvGraphicFramePr>
        <p:xfrm>
          <a:off x="3074988" y="2170113"/>
          <a:ext cx="4164012" cy="461962"/>
        </p:xfrm>
        <a:graphic>
          <a:graphicData uri="http://schemas.openxmlformats.org/presentationml/2006/ole">
            <mc:AlternateContent xmlns:mc="http://schemas.openxmlformats.org/markup-compatibility/2006">
              <mc:Choice xmlns:v="urn:schemas-microsoft-com:vml" Requires="v">
                <p:oleObj spid="_x0000_s43017" name="Equation" r:id="rId3" imgW="1828007" imgH="203112" progId="Equation.DSMT4">
                  <p:embed/>
                </p:oleObj>
              </mc:Choice>
              <mc:Fallback>
                <p:oleObj name="Equation" r:id="rId3" imgW="182800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170113"/>
                        <a:ext cx="41640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A56BB274-EAC2-4E32-B43D-08A82E4E9FA0}"/>
              </a:ext>
            </a:extLst>
          </p:cNvPr>
          <p:cNvGraphicFramePr>
            <a:graphicFrameLocks noChangeAspect="1"/>
          </p:cNvGraphicFramePr>
          <p:nvPr/>
        </p:nvGraphicFramePr>
        <p:xfrm>
          <a:off x="3111500" y="2809875"/>
          <a:ext cx="3859213" cy="981075"/>
        </p:xfrm>
        <a:graphic>
          <a:graphicData uri="http://schemas.openxmlformats.org/presentationml/2006/ole">
            <mc:AlternateContent xmlns:mc="http://schemas.openxmlformats.org/markup-compatibility/2006">
              <mc:Choice xmlns:v="urn:schemas-microsoft-com:vml" Requires="v">
                <p:oleObj spid="_x0000_s43018" r:id="rId5" imgW="1752600" imgH="444500" progId="Equation.3">
                  <p:embed/>
                </p:oleObj>
              </mc:Choice>
              <mc:Fallback>
                <p:oleObj r:id="rId5" imgW="17526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0" y="2809875"/>
                        <a:ext cx="385921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a:extLst>
              <a:ext uri="{FF2B5EF4-FFF2-40B4-BE49-F238E27FC236}">
                <a16:creationId xmlns:a16="http://schemas.microsoft.com/office/drawing/2014/main" id="{C85E2C79-F849-4A0E-B666-A249BFE267A0}"/>
              </a:ext>
            </a:extLst>
          </p:cNvPr>
          <p:cNvGraphicFramePr>
            <a:graphicFrameLocks noChangeAspect="1"/>
          </p:cNvGraphicFramePr>
          <p:nvPr/>
        </p:nvGraphicFramePr>
        <p:xfrm>
          <a:off x="1792288" y="4208463"/>
          <a:ext cx="6024562" cy="481012"/>
        </p:xfrm>
        <a:graphic>
          <a:graphicData uri="http://schemas.openxmlformats.org/presentationml/2006/ole">
            <mc:AlternateContent xmlns:mc="http://schemas.openxmlformats.org/markup-compatibility/2006">
              <mc:Choice xmlns:v="urn:schemas-microsoft-com:vml" Requires="v">
                <p:oleObj spid="_x0000_s43019" name="Equation" r:id="rId7" imgW="2552400" imgH="203040" progId="Equation.DSMT4">
                  <p:embed/>
                </p:oleObj>
              </mc:Choice>
              <mc:Fallback>
                <p:oleObj name="Equation" r:id="rId7" imgW="255240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288" y="4208463"/>
                        <a:ext cx="6024562"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DBE98DB3-1605-4EE2-8A1B-AE4F60CB7D49}"/>
              </a:ext>
            </a:extLst>
          </p:cNvPr>
          <p:cNvGraphicFramePr>
            <a:graphicFrameLocks noChangeAspect="1"/>
          </p:cNvGraphicFramePr>
          <p:nvPr/>
        </p:nvGraphicFramePr>
        <p:xfrm>
          <a:off x="1368425" y="4870450"/>
          <a:ext cx="7216775" cy="993775"/>
        </p:xfrm>
        <a:graphic>
          <a:graphicData uri="http://schemas.openxmlformats.org/presentationml/2006/ole">
            <mc:AlternateContent xmlns:mc="http://schemas.openxmlformats.org/markup-compatibility/2006">
              <mc:Choice xmlns:v="urn:schemas-microsoft-com:vml" Requires="v">
                <p:oleObj spid="_x0000_s43020" r:id="rId9" imgW="3327400" imgH="457200" progId="Equation.3">
                  <p:embed/>
                </p:oleObj>
              </mc:Choice>
              <mc:Fallback>
                <p:oleObj r:id="rId9" imgW="33274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8425" y="4870450"/>
                        <a:ext cx="72167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Rectangle 5">
            <a:extLst>
              <a:ext uri="{FF2B5EF4-FFF2-40B4-BE49-F238E27FC236}">
                <a16:creationId xmlns:a16="http://schemas.microsoft.com/office/drawing/2014/main" id="{C83595C2-143A-4F2C-93A2-CDF1FD49D834}"/>
              </a:ext>
            </a:extLst>
          </p:cNvPr>
          <p:cNvSpPr>
            <a:spLocks noChangeArrowheads="1"/>
          </p:cNvSpPr>
          <p:nvPr/>
        </p:nvSpPr>
        <p:spPr bwMode="auto">
          <a:xfrm>
            <a:off x="1139825" y="3636963"/>
            <a:ext cx="17287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定压热容量</a:t>
            </a:r>
            <a:r>
              <a:rPr lang="zh-CN" altLang="en-US" sz="2200" b="0">
                <a:latin typeface="楷体" panose="02010609060101010101" pitchFamily="49" charset="-122"/>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dissolve">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dissolve">
                                      <p:cBhvr>
                                        <p:cTn id="12" dur="500"/>
                                        <p:tgtEl>
                                          <p:spTgt spid="44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dissolve">
                                      <p:cBhvr>
                                        <p:cTn id="17" dur="500"/>
                                        <p:tgtEl>
                                          <p:spTgt spid="44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4039"/>
                                        </p:tgtEl>
                                        <p:attrNameLst>
                                          <p:attrName>style.visibility</p:attrName>
                                        </p:attrNameLst>
                                      </p:cBhvr>
                                      <p:to>
                                        <p:strVal val="visible"/>
                                      </p:to>
                                    </p:set>
                                    <p:animEffect transition="in" filter="dissolve">
                                      <p:cBhvr>
                                        <p:cTn id="22"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371D903-DF37-4941-A828-060F23104AE2}"/>
              </a:ext>
            </a:extLst>
          </p:cNvPr>
          <p:cNvSpPr>
            <a:spLocks noGrp="1" noChangeArrowheads="1"/>
          </p:cNvSpPr>
          <p:nvPr>
            <p:ph type="title" idx="4294967295"/>
          </p:nvPr>
        </p:nvSpPr>
        <p:spPr>
          <a:xfrm>
            <a:off x="2124075" y="260350"/>
            <a:ext cx="4897438" cy="792163"/>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§1.5   </a:t>
            </a:r>
            <a:r>
              <a:rPr lang="zh-CN" altLang="en-US" sz="3600" b="1">
                <a:solidFill>
                  <a:srgbClr val="FF3300"/>
                </a:solidFill>
                <a:latin typeface="楷体" panose="02010609060101010101" pitchFamily="49" charset="-122"/>
                <a:ea typeface="楷体" panose="02010609060101010101" pitchFamily="49" charset="-122"/>
              </a:rPr>
              <a:t>热力学第一定律</a:t>
            </a:r>
            <a:r>
              <a:rPr lang="zh-CN" altLang="en-US" sz="3600">
                <a:latin typeface="楷体" panose="02010609060101010101" pitchFamily="49" charset="-122"/>
                <a:ea typeface="楷体" panose="02010609060101010101" pitchFamily="49" charset="-122"/>
              </a:rPr>
              <a:t> </a:t>
            </a:r>
          </a:p>
        </p:txBody>
      </p:sp>
      <p:sp>
        <p:nvSpPr>
          <p:cNvPr id="44035" name="Rectangle 5">
            <a:extLst>
              <a:ext uri="{FF2B5EF4-FFF2-40B4-BE49-F238E27FC236}">
                <a16:creationId xmlns:a16="http://schemas.microsoft.com/office/drawing/2014/main" id="{B4D84E62-0A58-48D3-99E8-E117C512D2C4}"/>
              </a:ext>
            </a:extLst>
          </p:cNvPr>
          <p:cNvSpPr>
            <a:spLocks noChangeArrowheads="1"/>
          </p:cNvSpPr>
          <p:nvPr/>
        </p:nvSpPr>
        <p:spPr bwMode="auto">
          <a:xfrm>
            <a:off x="1139825" y="1590675"/>
            <a:ext cx="6048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焓</a:t>
            </a:r>
            <a:r>
              <a:rPr lang="zh-CN" altLang="en-US" sz="2200" b="0">
                <a:latin typeface="楷体" panose="02010609060101010101" pitchFamily="49" charset="-122"/>
                <a:ea typeface="楷体" panose="02010609060101010101" pitchFamily="49" charset="-122"/>
              </a:rPr>
              <a:t> </a:t>
            </a:r>
          </a:p>
        </p:txBody>
      </p:sp>
      <p:graphicFrame>
        <p:nvGraphicFramePr>
          <p:cNvPr id="45060" name="Object 4">
            <a:extLst>
              <a:ext uri="{FF2B5EF4-FFF2-40B4-BE49-F238E27FC236}">
                <a16:creationId xmlns:a16="http://schemas.microsoft.com/office/drawing/2014/main" id="{8F2D9087-37C1-4CB1-9920-E133AA3321E1}"/>
              </a:ext>
            </a:extLst>
          </p:cNvPr>
          <p:cNvGraphicFramePr>
            <a:graphicFrameLocks noChangeAspect="1"/>
          </p:cNvGraphicFramePr>
          <p:nvPr/>
        </p:nvGraphicFramePr>
        <p:xfrm>
          <a:off x="3586163" y="1922463"/>
          <a:ext cx="1778000" cy="452437"/>
        </p:xfrm>
        <a:graphic>
          <a:graphicData uri="http://schemas.openxmlformats.org/presentationml/2006/ole">
            <mc:AlternateContent xmlns:mc="http://schemas.openxmlformats.org/markup-compatibility/2006">
              <mc:Choice xmlns:v="urn:schemas-microsoft-com:vml" Requires="v">
                <p:oleObj spid="_x0000_s44040" r:id="rId3" imgW="800100" imgH="203200" progId="Equation.3">
                  <p:embed/>
                </p:oleObj>
              </mc:Choice>
              <mc:Fallback>
                <p:oleObj r:id="rId3" imgW="800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3" y="1922463"/>
                        <a:ext cx="1778000" cy="4524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12">
            <a:extLst>
              <a:ext uri="{FF2B5EF4-FFF2-40B4-BE49-F238E27FC236}">
                <a16:creationId xmlns:a16="http://schemas.microsoft.com/office/drawing/2014/main" id="{42232B3B-B621-41E0-BDF6-D48A74126532}"/>
              </a:ext>
            </a:extLst>
          </p:cNvPr>
          <p:cNvSpPr txBox="1">
            <a:spLocks noChangeArrowheads="1"/>
          </p:cNvSpPr>
          <p:nvPr/>
        </p:nvSpPr>
        <p:spPr bwMode="auto">
          <a:xfrm>
            <a:off x="1212850" y="2662238"/>
            <a:ext cx="20462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焓是态函数</a:t>
            </a:r>
          </a:p>
        </p:txBody>
      </p:sp>
      <p:graphicFrame>
        <p:nvGraphicFramePr>
          <p:cNvPr id="45062" name="Object 6">
            <a:extLst>
              <a:ext uri="{FF2B5EF4-FFF2-40B4-BE49-F238E27FC236}">
                <a16:creationId xmlns:a16="http://schemas.microsoft.com/office/drawing/2014/main" id="{83BA451A-069B-4E96-BDE1-FA45039A0260}"/>
              </a:ext>
            </a:extLst>
          </p:cNvPr>
          <p:cNvGraphicFramePr>
            <a:graphicFrameLocks noChangeAspect="1"/>
          </p:cNvGraphicFramePr>
          <p:nvPr/>
        </p:nvGraphicFramePr>
        <p:xfrm>
          <a:off x="3330575" y="3343275"/>
          <a:ext cx="2535238" cy="441325"/>
        </p:xfrm>
        <a:graphic>
          <a:graphicData uri="http://schemas.openxmlformats.org/presentationml/2006/ole">
            <mc:AlternateContent xmlns:mc="http://schemas.openxmlformats.org/markup-compatibility/2006">
              <mc:Choice xmlns:v="urn:schemas-microsoft-com:vml" Requires="v">
                <p:oleObj spid="_x0000_s44041" name="Equation" r:id="rId5" imgW="1091726" imgH="190417" progId="Equation.DSMT4">
                  <p:embed/>
                </p:oleObj>
              </mc:Choice>
              <mc:Fallback>
                <p:oleObj name="Equation" r:id="rId5" imgW="1091726" imgH="19041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5" y="3343275"/>
                        <a:ext cx="25352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a:extLst>
              <a:ext uri="{FF2B5EF4-FFF2-40B4-BE49-F238E27FC236}">
                <a16:creationId xmlns:a16="http://schemas.microsoft.com/office/drawing/2014/main" id="{0AD6B5D7-3A61-499C-A142-FF23355519A2}"/>
              </a:ext>
            </a:extLst>
          </p:cNvPr>
          <p:cNvGraphicFramePr>
            <a:graphicFrameLocks noChangeAspect="1"/>
          </p:cNvGraphicFramePr>
          <p:nvPr/>
        </p:nvGraphicFramePr>
        <p:xfrm>
          <a:off x="2782888" y="4098925"/>
          <a:ext cx="3660775" cy="942975"/>
        </p:xfrm>
        <a:graphic>
          <a:graphicData uri="http://schemas.openxmlformats.org/presentationml/2006/ole">
            <mc:AlternateContent xmlns:mc="http://schemas.openxmlformats.org/markup-compatibility/2006">
              <mc:Choice xmlns:v="urn:schemas-microsoft-com:vml" Requires="v">
                <p:oleObj spid="_x0000_s44042" r:id="rId7" imgW="1778772" imgH="457399" progId="Equation.3">
                  <p:embed/>
                </p:oleObj>
              </mc:Choice>
              <mc:Fallback>
                <p:oleObj r:id="rId7" imgW="1778772" imgH="45739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8" y="4098925"/>
                        <a:ext cx="36607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dissolve">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dissolve">
                                      <p:cBhvr>
                                        <p:cTn id="12" dur="500"/>
                                        <p:tgtEl>
                                          <p:spTgt spid="45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dissolve">
                                      <p:cBhvr>
                                        <p:cTn id="17" dur="500"/>
                                        <p:tgtEl>
                                          <p:spTgt spid="45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dissolve">
                                      <p:cBhvr>
                                        <p:cTn id="22"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8B2D00C-F436-4C70-B5C1-F2868C7001BA}"/>
              </a:ext>
            </a:extLst>
          </p:cNvPr>
          <p:cNvSpPr>
            <a:spLocks noGrp="1" noChangeArrowheads="1"/>
          </p:cNvSpPr>
          <p:nvPr>
            <p:ph type="title" idx="4294967295"/>
          </p:nvPr>
        </p:nvSpPr>
        <p:spPr>
          <a:xfrm>
            <a:off x="2124075" y="333375"/>
            <a:ext cx="4897438" cy="673100"/>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600" b="1">
                <a:solidFill>
                  <a:srgbClr val="FF3300"/>
                </a:solidFill>
                <a:latin typeface="楷体" panose="02010609060101010101" pitchFamily="49" charset="-122"/>
                <a:ea typeface="楷体" panose="02010609060101010101" pitchFamily="49" charset="-122"/>
              </a:rPr>
              <a:t>1.5 </a:t>
            </a:r>
            <a:r>
              <a:rPr lang="zh-CN" altLang="en-US" sz="3600" b="1">
                <a:solidFill>
                  <a:srgbClr val="FF3300"/>
                </a:solidFill>
                <a:latin typeface="楷体" panose="02010609060101010101" pitchFamily="49" charset="-122"/>
                <a:ea typeface="楷体" panose="02010609060101010101" pitchFamily="49" charset="-122"/>
              </a:rPr>
              <a:t>热力学第一定律</a:t>
            </a:r>
            <a:r>
              <a:rPr lang="zh-CN" altLang="en-US" sz="3600">
                <a:latin typeface="楷体" panose="02010609060101010101" pitchFamily="49" charset="-122"/>
                <a:ea typeface="楷体" panose="02010609060101010101" pitchFamily="49" charset="-122"/>
              </a:rPr>
              <a:t> </a:t>
            </a:r>
          </a:p>
        </p:txBody>
      </p:sp>
      <p:sp>
        <p:nvSpPr>
          <p:cNvPr id="45059" name="Rectangle 3">
            <a:extLst>
              <a:ext uri="{FF2B5EF4-FFF2-40B4-BE49-F238E27FC236}">
                <a16:creationId xmlns:a16="http://schemas.microsoft.com/office/drawing/2014/main" id="{71D3D466-CB92-433B-9F40-3121B5254DCE}"/>
              </a:ext>
            </a:extLst>
          </p:cNvPr>
          <p:cNvSpPr>
            <a:spLocks noChangeArrowheads="1"/>
          </p:cNvSpPr>
          <p:nvPr/>
        </p:nvSpPr>
        <p:spPr bwMode="auto">
          <a:xfrm>
            <a:off x="539750" y="1268413"/>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四</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在理想气体中的应用</a:t>
            </a:r>
          </a:p>
        </p:txBody>
      </p:sp>
      <p:sp>
        <p:nvSpPr>
          <p:cNvPr id="45060" name="Rectangle 5">
            <a:extLst>
              <a:ext uri="{FF2B5EF4-FFF2-40B4-BE49-F238E27FC236}">
                <a16:creationId xmlns:a16="http://schemas.microsoft.com/office/drawing/2014/main" id="{F33058A4-76D5-4C69-A117-5CE4A609872E}"/>
              </a:ext>
            </a:extLst>
          </p:cNvPr>
          <p:cNvSpPr>
            <a:spLocks noChangeArrowheads="1"/>
          </p:cNvSpPr>
          <p:nvPr/>
        </p:nvSpPr>
        <p:spPr bwMode="auto">
          <a:xfrm>
            <a:off x="1139825" y="1846263"/>
            <a:ext cx="22907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理想气体的内能</a:t>
            </a:r>
            <a:r>
              <a:rPr lang="zh-CN" altLang="en-US" sz="2200" b="0">
                <a:latin typeface="楷体" panose="02010609060101010101" pitchFamily="49" charset="-122"/>
                <a:ea typeface="楷体" panose="02010609060101010101" pitchFamily="49" charset="-122"/>
              </a:rPr>
              <a:t> </a:t>
            </a:r>
          </a:p>
        </p:txBody>
      </p:sp>
      <p:sp>
        <p:nvSpPr>
          <p:cNvPr id="45061" name="Text Box 4">
            <a:extLst>
              <a:ext uri="{FF2B5EF4-FFF2-40B4-BE49-F238E27FC236}">
                <a16:creationId xmlns:a16="http://schemas.microsoft.com/office/drawing/2014/main" id="{9DCBAAB2-E591-4002-80D7-4C244FF89BF5}"/>
              </a:ext>
            </a:extLst>
          </p:cNvPr>
          <p:cNvSpPr txBox="1">
            <a:spLocks noChangeArrowheads="1"/>
          </p:cNvSpPr>
          <p:nvPr/>
        </p:nvSpPr>
        <p:spPr bwMode="auto">
          <a:xfrm>
            <a:off x="1295400" y="2389188"/>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Times New Roman" panose="02020603050405020304" pitchFamily="18" charset="0"/>
                <a:ea typeface="楷体" panose="02010609060101010101" pitchFamily="49" charset="-122"/>
              </a:rPr>
              <a:t>实验表明，理想气体向真空自由绝热膨胀后，温度不变。内能仅是温度的函数，与体积无关。</a:t>
            </a:r>
          </a:p>
        </p:txBody>
      </p:sp>
      <p:graphicFrame>
        <p:nvGraphicFramePr>
          <p:cNvPr id="45062" name="Object 6">
            <a:extLst>
              <a:ext uri="{FF2B5EF4-FFF2-40B4-BE49-F238E27FC236}">
                <a16:creationId xmlns:a16="http://schemas.microsoft.com/office/drawing/2014/main" id="{BDEB78A8-3A6D-4B6B-A124-A441C5FDA3CE}"/>
              </a:ext>
            </a:extLst>
          </p:cNvPr>
          <p:cNvGraphicFramePr>
            <a:graphicFrameLocks noChangeAspect="1"/>
          </p:cNvGraphicFramePr>
          <p:nvPr/>
        </p:nvGraphicFramePr>
        <p:xfrm>
          <a:off x="4425950" y="3282950"/>
          <a:ext cx="3101975" cy="406400"/>
        </p:xfrm>
        <a:graphic>
          <a:graphicData uri="http://schemas.openxmlformats.org/presentationml/2006/ole">
            <mc:AlternateContent xmlns:mc="http://schemas.openxmlformats.org/markup-compatibility/2006">
              <mc:Choice xmlns:v="urn:schemas-microsoft-com:vml" Requires="v">
                <p:oleObj spid="_x0000_s45067" r:id="rId3" imgW="1548728" imgH="203112" progId="Equation.3">
                  <p:embed/>
                </p:oleObj>
              </mc:Choice>
              <mc:Fallback>
                <p:oleObj r:id="rId3" imgW="1548728"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3282950"/>
                        <a:ext cx="31019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a:extLst>
              <a:ext uri="{FF2B5EF4-FFF2-40B4-BE49-F238E27FC236}">
                <a16:creationId xmlns:a16="http://schemas.microsoft.com/office/drawing/2014/main" id="{B1F2E6E2-13D9-40E3-A7BD-EACFF100068E}"/>
              </a:ext>
            </a:extLst>
          </p:cNvPr>
          <p:cNvGraphicFramePr>
            <a:graphicFrameLocks noChangeAspect="1"/>
          </p:cNvGraphicFramePr>
          <p:nvPr/>
        </p:nvGraphicFramePr>
        <p:xfrm>
          <a:off x="1687513" y="3314700"/>
          <a:ext cx="2160587" cy="406400"/>
        </p:xfrm>
        <a:graphic>
          <a:graphicData uri="http://schemas.openxmlformats.org/presentationml/2006/ole">
            <mc:AlternateContent xmlns:mc="http://schemas.openxmlformats.org/markup-compatibility/2006">
              <mc:Choice xmlns:v="urn:schemas-microsoft-com:vml" Requires="v">
                <p:oleObj spid="_x0000_s45068" r:id="rId5" imgW="1079500" imgH="203200" progId="Equation.3">
                  <p:embed/>
                </p:oleObj>
              </mc:Choice>
              <mc:Fallback>
                <p:oleObj r:id="rId5" imgW="10795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513" y="3314700"/>
                        <a:ext cx="21605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8">
            <a:extLst>
              <a:ext uri="{FF2B5EF4-FFF2-40B4-BE49-F238E27FC236}">
                <a16:creationId xmlns:a16="http://schemas.microsoft.com/office/drawing/2014/main" id="{3D3A1EB5-669E-4603-B936-8FAE8DC39BE7}"/>
              </a:ext>
            </a:extLst>
          </p:cNvPr>
          <p:cNvGraphicFramePr>
            <a:graphicFrameLocks noChangeAspect="1"/>
          </p:cNvGraphicFramePr>
          <p:nvPr/>
        </p:nvGraphicFramePr>
        <p:xfrm>
          <a:off x="1760538" y="3830638"/>
          <a:ext cx="5735637" cy="889000"/>
        </p:xfrm>
        <a:graphic>
          <a:graphicData uri="http://schemas.openxmlformats.org/presentationml/2006/ole">
            <mc:AlternateContent xmlns:mc="http://schemas.openxmlformats.org/markup-compatibility/2006">
              <mc:Choice xmlns:v="urn:schemas-microsoft-com:vml" Requires="v">
                <p:oleObj spid="_x0000_s45069" r:id="rId7" imgW="2868955" imgH="444307" progId="Equation.3">
                  <p:embed/>
                </p:oleObj>
              </mc:Choice>
              <mc:Fallback>
                <p:oleObj r:id="rId7" imgW="2868955" imgH="44430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538" y="3830638"/>
                        <a:ext cx="573563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9">
            <a:extLst>
              <a:ext uri="{FF2B5EF4-FFF2-40B4-BE49-F238E27FC236}">
                <a16:creationId xmlns:a16="http://schemas.microsoft.com/office/drawing/2014/main" id="{C948CD1D-3D41-4D99-BABC-65C55170805F}"/>
              </a:ext>
            </a:extLst>
          </p:cNvPr>
          <p:cNvGraphicFramePr>
            <a:graphicFrameLocks noChangeAspect="1"/>
          </p:cNvGraphicFramePr>
          <p:nvPr/>
        </p:nvGraphicFramePr>
        <p:xfrm>
          <a:off x="1981200" y="4827588"/>
          <a:ext cx="4237038" cy="889000"/>
        </p:xfrm>
        <a:graphic>
          <a:graphicData uri="http://schemas.openxmlformats.org/presentationml/2006/ole">
            <mc:AlternateContent xmlns:mc="http://schemas.openxmlformats.org/markup-compatibility/2006">
              <mc:Choice xmlns:v="urn:schemas-microsoft-com:vml" Requires="v">
                <p:oleObj spid="_x0000_s45070" r:id="rId9" imgW="2120900" imgH="444500" progId="Equation.3">
                  <p:embed/>
                </p:oleObj>
              </mc:Choice>
              <mc:Fallback>
                <p:oleObj r:id="rId9" imgW="2120900" imgH="4445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4827588"/>
                        <a:ext cx="423703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10">
            <a:extLst>
              <a:ext uri="{FF2B5EF4-FFF2-40B4-BE49-F238E27FC236}">
                <a16:creationId xmlns:a16="http://schemas.microsoft.com/office/drawing/2014/main" id="{A798C567-6B4C-488E-BF39-2EB747F44360}"/>
              </a:ext>
            </a:extLst>
          </p:cNvPr>
          <p:cNvGraphicFramePr>
            <a:graphicFrameLocks noChangeAspect="1"/>
          </p:cNvGraphicFramePr>
          <p:nvPr/>
        </p:nvGraphicFramePr>
        <p:xfrm>
          <a:off x="2058988" y="5894388"/>
          <a:ext cx="2695575" cy="711200"/>
        </p:xfrm>
        <a:graphic>
          <a:graphicData uri="http://schemas.openxmlformats.org/presentationml/2006/ole">
            <mc:AlternateContent xmlns:mc="http://schemas.openxmlformats.org/markup-compatibility/2006">
              <mc:Choice xmlns:v="urn:schemas-microsoft-com:vml" Requires="v">
                <p:oleObj spid="_x0000_s45071" r:id="rId11" imgW="1346200" imgH="355600" progId="Equation.3">
                  <p:embed/>
                </p:oleObj>
              </mc:Choice>
              <mc:Fallback>
                <p:oleObj r:id="rId11" imgW="1346200" imgH="355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8988" y="5894388"/>
                        <a:ext cx="269557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85D7B0C-D874-4240-93E4-59A1B3962F7E}"/>
              </a:ext>
            </a:extLst>
          </p:cNvPr>
          <p:cNvSpPr>
            <a:spLocks noGrp="1" noChangeArrowheads="1"/>
          </p:cNvSpPr>
          <p:nvPr>
            <p:ph type="title" idx="4294967295"/>
          </p:nvPr>
        </p:nvSpPr>
        <p:spPr>
          <a:xfrm>
            <a:off x="2124075" y="333375"/>
            <a:ext cx="4897438" cy="673100"/>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1.5 </a:t>
            </a:r>
            <a:r>
              <a:rPr lang="zh-CN" altLang="en-US" sz="3200" b="1">
                <a:solidFill>
                  <a:srgbClr val="FF3300"/>
                </a:solidFill>
                <a:latin typeface="楷体" panose="02010609060101010101" pitchFamily="49" charset="-122"/>
                <a:ea typeface="楷体" panose="02010609060101010101" pitchFamily="49" charset="-122"/>
              </a:rPr>
              <a:t>热力学第一定律</a:t>
            </a:r>
            <a:r>
              <a:rPr lang="zh-CN" altLang="en-US" sz="3200">
                <a:latin typeface="楷体" panose="02010609060101010101" pitchFamily="49" charset="-122"/>
                <a:ea typeface="楷体" panose="02010609060101010101" pitchFamily="49" charset="-122"/>
              </a:rPr>
              <a:t> </a:t>
            </a:r>
          </a:p>
        </p:txBody>
      </p:sp>
      <p:sp>
        <p:nvSpPr>
          <p:cNvPr id="46083" name="Rectangle 3">
            <a:extLst>
              <a:ext uri="{FF2B5EF4-FFF2-40B4-BE49-F238E27FC236}">
                <a16:creationId xmlns:a16="http://schemas.microsoft.com/office/drawing/2014/main" id="{590D1AD1-084F-45EE-867A-14A5033C528E}"/>
              </a:ext>
            </a:extLst>
          </p:cNvPr>
          <p:cNvSpPr>
            <a:spLocks noChangeArrowheads="1"/>
          </p:cNvSpPr>
          <p:nvPr/>
        </p:nvSpPr>
        <p:spPr bwMode="auto">
          <a:xfrm>
            <a:off x="539750" y="1268413"/>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四</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在理想气体中的应用</a:t>
            </a:r>
          </a:p>
        </p:txBody>
      </p:sp>
      <p:sp>
        <p:nvSpPr>
          <p:cNvPr id="46084" name="Rectangle 5">
            <a:extLst>
              <a:ext uri="{FF2B5EF4-FFF2-40B4-BE49-F238E27FC236}">
                <a16:creationId xmlns:a16="http://schemas.microsoft.com/office/drawing/2014/main" id="{96973FB5-0917-46F9-A185-332E9E0CA833}"/>
              </a:ext>
            </a:extLst>
          </p:cNvPr>
          <p:cNvSpPr>
            <a:spLocks noChangeArrowheads="1"/>
          </p:cNvSpPr>
          <p:nvPr/>
        </p:nvSpPr>
        <p:spPr bwMode="auto">
          <a:xfrm>
            <a:off x="1139825" y="2133600"/>
            <a:ext cx="2009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楷体" panose="02010609060101010101" pitchFamily="49" charset="-122"/>
                <a:ea typeface="楷体" panose="02010609060101010101" pitchFamily="49" charset="-122"/>
              </a:rPr>
              <a:t>理想气体的焓</a:t>
            </a:r>
            <a:r>
              <a:rPr lang="zh-CN" altLang="en-US" sz="2200" b="0">
                <a:latin typeface="楷体" panose="02010609060101010101" pitchFamily="49" charset="-122"/>
                <a:ea typeface="楷体" panose="02010609060101010101" pitchFamily="49" charset="-122"/>
              </a:rPr>
              <a:t> </a:t>
            </a:r>
          </a:p>
        </p:txBody>
      </p:sp>
      <p:graphicFrame>
        <p:nvGraphicFramePr>
          <p:cNvPr id="46085" name="Object 5">
            <a:extLst>
              <a:ext uri="{FF2B5EF4-FFF2-40B4-BE49-F238E27FC236}">
                <a16:creationId xmlns:a16="http://schemas.microsoft.com/office/drawing/2014/main" id="{46074E8D-C78C-4761-AA66-83C07F3EE06E}"/>
              </a:ext>
            </a:extLst>
          </p:cNvPr>
          <p:cNvGraphicFramePr>
            <a:graphicFrameLocks noChangeAspect="1"/>
          </p:cNvGraphicFramePr>
          <p:nvPr/>
        </p:nvGraphicFramePr>
        <p:xfrm>
          <a:off x="1981200" y="2852738"/>
          <a:ext cx="5146675" cy="420687"/>
        </p:xfrm>
        <a:graphic>
          <a:graphicData uri="http://schemas.openxmlformats.org/presentationml/2006/ole">
            <mc:AlternateContent xmlns:mc="http://schemas.openxmlformats.org/markup-compatibility/2006">
              <mc:Choice xmlns:v="urn:schemas-microsoft-com:vml" Requires="v">
                <p:oleObj spid="_x0000_s46088" r:id="rId3" imgW="2488120" imgH="203112" progId="Equation.3">
                  <p:embed/>
                </p:oleObj>
              </mc:Choice>
              <mc:Fallback>
                <p:oleObj r:id="rId3" imgW="2488120"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852738"/>
                        <a:ext cx="51466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id="{07F5F96B-05CB-4C86-8286-7DF9214D526E}"/>
              </a:ext>
            </a:extLst>
          </p:cNvPr>
          <p:cNvGraphicFramePr>
            <a:graphicFrameLocks noChangeAspect="1"/>
          </p:cNvGraphicFramePr>
          <p:nvPr/>
        </p:nvGraphicFramePr>
        <p:xfrm>
          <a:off x="1981200" y="3536950"/>
          <a:ext cx="4211638" cy="914400"/>
        </p:xfrm>
        <a:graphic>
          <a:graphicData uri="http://schemas.openxmlformats.org/presentationml/2006/ole">
            <mc:AlternateContent xmlns:mc="http://schemas.openxmlformats.org/markup-compatibility/2006">
              <mc:Choice xmlns:v="urn:schemas-microsoft-com:vml" Requires="v">
                <p:oleObj spid="_x0000_s46089" r:id="rId5" imgW="2109115" imgH="457399" progId="Equation.3">
                  <p:embed/>
                </p:oleObj>
              </mc:Choice>
              <mc:Fallback>
                <p:oleObj r:id="rId5" imgW="2109115" imgH="45739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536950"/>
                        <a:ext cx="4211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a:extLst>
              <a:ext uri="{FF2B5EF4-FFF2-40B4-BE49-F238E27FC236}">
                <a16:creationId xmlns:a16="http://schemas.microsoft.com/office/drawing/2014/main" id="{072FC2B7-9E53-49E2-9C6A-0BED04CCE2B4}"/>
              </a:ext>
            </a:extLst>
          </p:cNvPr>
          <p:cNvGraphicFramePr>
            <a:graphicFrameLocks noChangeAspect="1"/>
          </p:cNvGraphicFramePr>
          <p:nvPr/>
        </p:nvGraphicFramePr>
        <p:xfrm>
          <a:off x="1905000" y="4624388"/>
          <a:ext cx="2919413" cy="749300"/>
        </p:xfrm>
        <a:graphic>
          <a:graphicData uri="http://schemas.openxmlformats.org/presentationml/2006/ole">
            <mc:AlternateContent xmlns:mc="http://schemas.openxmlformats.org/markup-compatibility/2006">
              <mc:Choice xmlns:v="urn:schemas-microsoft-com:vml" Requires="v">
                <p:oleObj spid="_x0000_s46090" r:id="rId7" imgW="1384300" imgH="355600" progId="Equation.3">
                  <p:embed/>
                </p:oleObj>
              </mc:Choice>
              <mc:Fallback>
                <p:oleObj r:id="rId7" imgW="1384300" imgH="355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624388"/>
                        <a:ext cx="29194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11A4CD3-B660-498E-8D25-5D2B9F22EF42}"/>
              </a:ext>
            </a:extLst>
          </p:cNvPr>
          <p:cNvSpPr>
            <a:spLocks noGrp="1" noChangeArrowheads="1"/>
          </p:cNvSpPr>
          <p:nvPr>
            <p:ph type="title" idx="4294967295"/>
          </p:nvPr>
        </p:nvSpPr>
        <p:spPr>
          <a:xfrm>
            <a:off x="2124075" y="296863"/>
            <a:ext cx="4897438" cy="709612"/>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1.5 </a:t>
            </a:r>
            <a:r>
              <a:rPr lang="zh-CN" altLang="en-US" sz="3200" b="1">
                <a:solidFill>
                  <a:srgbClr val="FF3300"/>
                </a:solidFill>
                <a:latin typeface="楷体" panose="02010609060101010101" pitchFamily="49" charset="-122"/>
                <a:ea typeface="楷体" panose="02010609060101010101" pitchFamily="49" charset="-122"/>
              </a:rPr>
              <a:t>热力学第一定律</a:t>
            </a:r>
            <a:r>
              <a:rPr lang="zh-CN" altLang="en-US" sz="3600">
                <a:latin typeface="楷体" panose="02010609060101010101" pitchFamily="49" charset="-122"/>
                <a:ea typeface="楷体" panose="02010609060101010101" pitchFamily="49" charset="-122"/>
              </a:rPr>
              <a:t> </a:t>
            </a:r>
          </a:p>
        </p:txBody>
      </p:sp>
      <p:sp>
        <p:nvSpPr>
          <p:cNvPr id="47107" name="Rectangle 3">
            <a:extLst>
              <a:ext uri="{FF2B5EF4-FFF2-40B4-BE49-F238E27FC236}">
                <a16:creationId xmlns:a16="http://schemas.microsoft.com/office/drawing/2014/main" id="{069DF0C5-FF9C-4FAA-9514-03716FD042AF}"/>
              </a:ext>
            </a:extLst>
          </p:cNvPr>
          <p:cNvSpPr>
            <a:spLocks noChangeArrowheads="1"/>
          </p:cNvSpPr>
          <p:nvPr/>
        </p:nvSpPr>
        <p:spPr bwMode="auto">
          <a:xfrm>
            <a:off x="539750" y="1268413"/>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四</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在理想气体中的应用</a:t>
            </a:r>
          </a:p>
        </p:txBody>
      </p:sp>
      <p:sp>
        <p:nvSpPr>
          <p:cNvPr id="47108" name="Rectangle 5">
            <a:extLst>
              <a:ext uri="{FF2B5EF4-FFF2-40B4-BE49-F238E27FC236}">
                <a16:creationId xmlns:a16="http://schemas.microsoft.com/office/drawing/2014/main" id="{75558BF8-26EF-4ADE-95F3-FB8B3A03872C}"/>
              </a:ext>
            </a:extLst>
          </p:cNvPr>
          <p:cNvSpPr>
            <a:spLocks noChangeArrowheads="1"/>
          </p:cNvSpPr>
          <p:nvPr/>
        </p:nvSpPr>
        <p:spPr bwMode="auto">
          <a:xfrm>
            <a:off x="1139825" y="1952625"/>
            <a:ext cx="5803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理想气体定压热容量与定容热容量的差与比值</a:t>
            </a:r>
          </a:p>
        </p:txBody>
      </p:sp>
      <p:graphicFrame>
        <p:nvGraphicFramePr>
          <p:cNvPr id="47109" name="Object 5">
            <a:extLst>
              <a:ext uri="{FF2B5EF4-FFF2-40B4-BE49-F238E27FC236}">
                <a16:creationId xmlns:a16="http://schemas.microsoft.com/office/drawing/2014/main" id="{6BEFA03F-CF50-40AD-A0D9-21B72638A90C}"/>
              </a:ext>
            </a:extLst>
          </p:cNvPr>
          <p:cNvGraphicFramePr>
            <a:graphicFrameLocks noChangeAspect="1"/>
          </p:cNvGraphicFramePr>
          <p:nvPr/>
        </p:nvGraphicFramePr>
        <p:xfrm>
          <a:off x="2005013" y="2762250"/>
          <a:ext cx="1990725" cy="555625"/>
        </p:xfrm>
        <a:graphic>
          <a:graphicData uri="http://schemas.openxmlformats.org/presentationml/2006/ole">
            <mc:AlternateContent xmlns:mc="http://schemas.openxmlformats.org/markup-compatibility/2006">
              <mc:Choice xmlns:v="urn:schemas-microsoft-com:vml" Requires="v">
                <p:oleObj spid="_x0000_s47117" r:id="rId3" imgW="863975" imgH="241405" progId="Equation.3">
                  <p:embed/>
                </p:oleObj>
              </mc:Choice>
              <mc:Fallback>
                <p:oleObj r:id="rId3" imgW="863975" imgH="24140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2762250"/>
                        <a:ext cx="199072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a:extLst>
              <a:ext uri="{FF2B5EF4-FFF2-40B4-BE49-F238E27FC236}">
                <a16:creationId xmlns:a16="http://schemas.microsoft.com/office/drawing/2014/main" id="{8D6A7208-857D-4A0F-A399-994D9985B0C4}"/>
              </a:ext>
            </a:extLst>
          </p:cNvPr>
          <p:cNvGraphicFramePr>
            <a:graphicFrameLocks noChangeAspect="1"/>
          </p:cNvGraphicFramePr>
          <p:nvPr/>
        </p:nvGraphicFramePr>
        <p:xfrm>
          <a:off x="4316413" y="2582863"/>
          <a:ext cx="2703512" cy="954087"/>
        </p:xfrm>
        <a:graphic>
          <a:graphicData uri="http://schemas.openxmlformats.org/presentationml/2006/ole">
            <mc:AlternateContent xmlns:mc="http://schemas.openxmlformats.org/markup-compatibility/2006">
              <mc:Choice xmlns:v="urn:schemas-microsoft-com:vml" Requires="v">
                <p:oleObj spid="_x0000_s47118" r:id="rId5" imgW="1296525" imgH="457597" progId="Equation.3">
                  <p:embed/>
                </p:oleObj>
              </mc:Choice>
              <mc:Fallback>
                <p:oleObj r:id="rId5" imgW="1296525" imgH="45759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6413" y="2582863"/>
                        <a:ext cx="270351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9">
            <a:extLst>
              <a:ext uri="{FF2B5EF4-FFF2-40B4-BE49-F238E27FC236}">
                <a16:creationId xmlns:a16="http://schemas.microsoft.com/office/drawing/2014/main" id="{E0DA71EA-AA09-4A9B-85BD-29B8CD2D5D63}"/>
              </a:ext>
            </a:extLst>
          </p:cNvPr>
          <p:cNvSpPr txBox="1">
            <a:spLocks noChangeArrowheads="1"/>
          </p:cNvSpPr>
          <p:nvPr/>
        </p:nvSpPr>
        <p:spPr bwMode="auto">
          <a:xfrm>
            <a:off x="1285875" y="3681413"/>
            <a:ext cx="51387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楷体" panose="02010609060101010101" pitchFamily="49" charset="-122"/>
                <a:ea typeface="楷体" panose="02010609060101010101" pitchFamily="49" charset="-122"/>
              </a:rPr>
              <a:t>温度变化范围不大，  可视为常数。</a:t>
            </a:r>
          </a:p>
        </p:txBody>
      </p:sp>
      <p:graphicFrame>
        <p:nvGraphicFramePr>
          <p:cNvPr id="47112" name="Object 8">
            <a:extLst>
              <a:ext uri="{FF2B5EF4-FFF2-40B4-BE49-F238E27FC236}">
                <a16:creationId xmlns:a16="http://schemas.microsoft.com/office/drawing/2014/main" id="{B87F9180-C591-4B3D-9FA0-0CE481FD36ED}"/>
              </a:ext>
            </a:extLst>
          </p:cNvPr>
          <p:cNvGraphicFramePr>
            <a:graphicFrameLocks noChangeAspect="1"/>
          </p:cNvGraphicFramePr>
          <p:nvPr/>
        </p:nvGraphicFramePr>
        <p:xfrm>
          <a:off x="4319588" y="3752850"/>
          <a:ext cx="252412" cy="327025"/>
        </p:xfrm>
        <a:graphic>
          <a:graphicData uri="http://schemas.openxmlformats.org/presentationml/2006/ole">
            <mc:AlternateContent xmlns:mc="http://schemas.openxmlformats.org/markup-compatibility/2006">
              <mc:Choice xmlns:v="urn:schemas-microsoft-com:vml" Requires="v">
                <p:oleObj spid="_x0000_s47119" r:id="rId7" imgW="127221" imgH="165387" progId="Equation.3">
                  <p:embed/>
                </p:oleObj>
              </mc:Choice>
              <mc:Fallback>
                <p:oleObj r:id="rId7" imgW="127221" imgH="16538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9588" y="3752850"/>
                        <a:ext cx="25241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9">
            <a:extLst>
              <a:ext uri="{FF2B5EF4-FFF2-40B4-BE49-F238E27FC236}">
                <a16:creationId xmlns:a16="http://schemas.microsoft.com/office/drawing/2014/main" id="{CDA32C3A-21C8-4661-8B88-1D12102DAA19}"/>
              </a:ext>
            </a:extLst>
          </p:cNvPr>
          <p:cNvGraphicFramePr>
            <a:graphicFrameLocks noChangeAspect="1"/>
          </p:cNvGraphicFramePr>
          <p:nvPr/>
        </p:nvGraphicFramePr>
        <p:xfrm>
          <a:off x="2447925" y="4329113"/>
          <a:ext cx="3840163" cy="482600"/>
        </p:xfrm>
        <a:graphic>
          <a:graphicData uri="http://schemas.openxmlformats.org/presentationml/2006/ole">
            <mc:AlternateContent xmlns:mc="http://schemas.openxmlformats.org/markup-compatibility/2006">
              <mc:Choice xmlns:v="urn:schemas-microsoft-com:vml" Requires="v">
                <p:oleObj spid="_x0000_s47120" r:id="rId9" imgW="1917700" imgH="241300" progId="Equation.3">
                  <p:embed/>
                </p:oleObj>
              </mc:Choice>
              <mc:Fallback>
                <p:oleObj r:id="rId9" imgW="19177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5" y="4329113"/>
                        <a:ext cx="38401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10">
            <a:extLst>
              <a:ext uri="{FF2B5EF4-FFF2-40B4-BE49-F238E27FC236}">
                <a16:creationId xmlns:a16="http://schemas.microsoft.com/office/drawing/2014/main" id="{031D2563-570C-40A3-ACB5-324B0E77CFCC}"/>
              </a:ext>
            </a:extLst>
          </p:cNvPr>
          <p:cNvGraphicFramePr>
            <a:graphicFrameLocks noChangeAspect="1"/>
          </p:cNvGraphicFramePr>
          <p:nvPr/>
        </p:nvGraphicFramePr>
        <p:xfrm>
          <a:off x="2016125" y="4822825"/>
          <a:ext cx="4781550" cy="838200"/>
        </p:xfrm>
        <a:graphic>
          <a:graphicData uri="http://schemas.openxmlformats.org/presentationml/2006/ole">
            <mc:AlternateContent xmlns:mc="http://schemas.openxmlformats.org/markup-compatibility/2006">
              <mc:Choice xmlns:v="urn:schemas-microsoft-com:vml" Requires="v">
                <p:oleObj spid="_x0000_s47121" r:id="rId11" imgW="2388637" imgH="419282" progId="Equation.3">
                  <p:embed/>
                </p:oleObj>
              </mc:Choice>
              <mc:Fallback>
                <p:oleObj r:id="rId11" imgW="2388637" imgH="419282"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125" y="4822825"/>
                        <a:ext cx="47815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Text Box 13">
            <a:extLst>
              <a:ext uri="{FF2B5EF4-FFF2-40B4-BE49-F238E27FC236}">
                <a16:creationId xmlns:a16="http://schemas.microsoft.com/office/drawing/2014/main" id="{173D858D-B89B-44A2-95A1-8949666D1C3B}"/>
              </a:ext>
            </a:extLst>
          </p:cNvPr>
          <p:cNvSpPr txBox="1">
            <a:spLocks noChangeArrowheads="1"/>
          </p:cNvSpPr>
          <p:nvPr/>
        </p:nvSpPr>
        <p:spPr bwMode="auto">
          <a:xfrm>
            <a:off x="1249363" y="5880100"/>
            <a:ext cx="5826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q"/>
            </a:pPr>
            <a:r>
              <a:rPr lang="zh-CN" altLang="en-US" sz="2200">
                <a:latin typeface="楷体" panose="02010609060101010101" pitchFamily="49" charset="-122"/>
                <a:ea typeface="楷体" panose="02010609060101010101" pitchFamily="49" charset="-122"/>
              </a:rPr>
              <a:t>单原子分子理想气体 </a:t>
            </a:r>
            <a:r>
              <a:rPr lang="zh-CN" altLang="en-US" sz="2200" b="0">
                <a:latin typeface="楷体" panose="02010609060101010101" pitchFamily="49" charset="-122"/>
                <a:ea typeface="楷体" panose="02010609060101010101" pitchFamily="49" charset="-122"/>
              </a:rPr>
              <a:t>                。</a:t>
            </a:r>
          </a:p>
        </p:txBody>
      </p:sp>
      <p:graphicFrame>
        <p:nvGraphicFramePr>
          <p:cNvPr id="47116" name="Object 12">
            <a:extLst>
              <a:ext uri="{FF2B5EF4-FFF2-40B4-BE49-F238E27FC236}">
                <a16:creationId xmlns:a16="http://schemas.microsoft.com/office/drawing/2014/main" id="{725D36B7-D45D-4946-A434-325E536E35B8}"/>
              </a:ext>
            </a:extLst>
          </p:cNvPr>
          <p:cNvGraphicFramePr>
            <a:graphicFrameLocks noChangeAspect="1"/>
          </p:cNvGraphicFramePr>
          <p:nvPr/>
        </p:nvGraphicFramePr>
        <p:xfrm>
          <a:off x="4457700" y="5707063"/>
          <a:ext cx="1806575" cy="788987"/>
        </p:xfrm>
        <a:graphic>
          <a:graphicData uri="http://schemas.openxmlformats.org/presentationml/2006/ole">
            <mc:AlternateContent xmlns:mc="http://schemas.openxmlformats.org/markup-compatibility/2006">
              <mc:Choice xmlns:v="urn:schemas-microsoft-com:vml" Requires="v">
                <p:oleObj spid="_x0000_s47122" r:id="rId13" imgW="902092" imgH="393871" progId="Equation.3">
                  <p:embed/>
                </p:oleObj>
              </mc:Choice>
              <mc:Fallback>
                <p:oleObj r:id="rId13" imgW="902092" imgH="393871"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7700" y="5707063"/>
                        <a:ext cx="1806575"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0E4203-F11B-47C5-90E7-444424E786A2}"/>
              </a:ext>
            </a:extLst>
          </p:cNvPr>
          <p:cNvSpPr>
            <a:spLocks noGrp="1" noChangeArrowheads="1"/>
          </p:cNvSpPr>
          <p:nvPr>
            <p:ph type="title" idx="4294967295"/>
          </p:nvPr>
        </p:nvSpPr>
        <p:spPr>
          <a:xfrm>
            <a:off x="2124075" y="368300"/>
            <a:ext cx="4897438" cy="638175"/>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3200" b="1">
                <a:solidFill>
                  <a:srgbClr val="FF3300"/>
                </a:solidFill>
                <a:latin typeface="Times New Roman" panose="02020603050405020304" pitchFamily="18" charset="0"/>
              </a:rPr>
              <a:t>§</a:t>
            </a:r>
            <a:r>
              <a:rPr lang="en-US" altLang="zh-CN" sz="3200" b="1">
                <a:solidFill>
                  <a:srgbClr val="FF3300"/>
                </a:solidFill>
                <a:latin typeface="楷体" panose="02010609060101010101" pitchFamily="49" charset="-122"/>
                <a:ea typeface="楷体" panose="02010609060101010101" pitchFamily="49" charset="-122"/>
              </a:rPr>
              <a:t>1.5 </a:t>
            </a:r>
            <a:r>
              <a:rPr lang="zh-CN" altLang="en-US" sz="3200" b="1">
                <a:solidFill>
                  <a:srgbClr val="FF3300"/>
                </a:solidFill>
                <a:latin typeface="楷体" panose="02010609060101010101" pitchFamily="49" charset="-122"/>
                <a:ea typeface="楷体" panose="02010609060101010101" pitchFamily="49" charset="-122"/>
              </a:rPr>
              <a:t>热力学第一定律</a:t>
            </a:r>
            <a:r>
              <a:rPr lang="zh-CN" altLang="en-US" sz="3200">
                <a:latin typeface="楷体" panose="02010609060101010101" pitchFamily="49" charset="-122"/>
                <a:ea typeface="楷体" panose="02010609060101010101" pitchFamily="49" charset="-122"/>
              </a:rPr>
              <a:t> </a:t>
            </a:r>
          </a:p>
        </p:txBody>
      </p:sp>
      <p:sp>
        <p:nvSpPr>
          <p:cNvPr id="48131" name="Rectangle 3">
            <a:extLst>
              <a:ext uri="{FF2B5EF4-FFF2-40B4-BE49-F238E27FC236}">
                <a16:creationId xmlns:a16="http://schemas.microsoft.com/office/drawing/2014/main" id="{A6A6510F-FCD6-4DBD-BE26-D07F6FCEDC86}"/>
              </a:ext>
            </a:extLst>
          </p:cNvPr>
          <p:cNvSpPr>
            <a:spLocks noChangeArrowheads="1"/>
          </p:cNvSpPr>
          <p:nvPr/>
        </p:nvSpPr>
        <p:spPr bwMode="auto">
          <a:xfrm>
            <a:off x="539750" y="1233488"/>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00FF"/>
                </a:solidFill>
                <a:latin typeface="楷体" panose="02010609060101010101" pitchFamily="49" charset="-122"/>
                <a:ea typeface="楷体" panose="02010609060101010101" pitchFamily="49" charset="-122"/>
              </a:rPr>
              <a:t>四</a:t>
            </a:r>
            <a:r>
              <a:rPr lang="en-US" altLang="zh-CN" sz="2600">
                <a:solidFill>
                  <a:srgbClr val="0000FF"/>
                </a:solidFill>
                <a:latin typeface="楷体" panose="02010609060101010101" pitchFamily="49" charset="-122"/>
                <a:ea typeface="楷体" panose="02010609060101010101" pitchFamily="49" charset="-122"/>
              </a:rPr>
              <a:t>. </a:t>
            </a:r>
            <a:r>
              <a:rPr lang="zh-CN" altLang="en-US" sz="2600">
                <a:solidFill>
                  <a:srgbClr val="0000FF"/>
                </a:solidFill>
                <a:latin typeface="楷体" panose="02010609060101010101" pitchFamily="49" charset="-122"/>
                <a:ea typeface="楷体" panose="02010609060101010101" pitchFamily="49" charset="-122"/>
              </a:rPr>
              <a:t>在理想气体中的应用</a:t>
            </a:r>
          </a:p>
        </p:txBody>
      </p:sp>
      <p:sp>
        <p:nvSpPr>
          <p:cNvPr id="48132" name="Rectangle 5">
            <a:extLst>
              <a:ext uri="{FF2B5EF4-FFF2-40B4-BE49-F238E27FC236}">
                <a16:creationId xmlns:a16="http://schemas.microsoft.com/office/drawing/2014/main" id="{8C06ABBE-C28A-46D1-B32F-42EEE65EAA92}"/>
              </a:ext>
            </a:extLst>
          </p:cNvPr>
          <p:cNvSpPr>
            <a:spLocks noChangeArrowheads="1"/>
          </p:cNvSpPr>
          <p:nvPr/>
        </p:nvSpPr>
        <p:spPr bwMode="auto">
          <a:xfrm>
            <a:off x="1139825" y="1736725"/>
            <a:ext cx="3556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9900CC"/>
                </a:solidFill>
                <a:latin typeface="Times New Roman" panose="02020603050405020304" pitchFamily="18" charset="0"/>
                <a:ea typeface="楷体" panose="02010609060101010101" pitchFamily="49" charset="-122"/>
              </a:rPr>
              <a:t>理想气体的准静态绝热过程</a:t>
            </a:r>
          </a:p>
        </p:txBody>
      </p:sp>
      <p:graphicFrame>
        <p:nvGraphicFramePr>
          <p:cNvPr id="48133" name="Object 5">
            <a:extLst>
              <a:ext uri="{FF2B5EF4-FFF2-40B4-BE49-F238E27FC236}">
                <a16:creationId xmlns:a16="http://schemas.microsoft.com/office/drawing/2014/main" id="{16242F2A-435E-48BC-ABE3-E8E24DD4FE60}"/>
              </a:ext>
            </a:extLst>
          </p:cNvPr>
          <p:cNvGraphicFramePr>
            <a:graphicFrameLocks noChangeAspect="1"/>
          </p:cNvGraphicFramePr>
          <p:nvPr/>
        </p:nvGraphicFramePr>
        <p:xfrm>
          <a:off x="1689100" y="2159000"/>
          <a:ext cx="2465388" cy="406400"/>
        </p:xfrm>
        <a:graphic>
          <a:graphicData uri="http://schemas.openxmlformats.org/presentationml/2006/ole">
            <mc:AlternateContent xmlns:mc="http://schemas.openxmlformats.org/markup-compatibility/2006">
              <mc:Choice xmlns:v="urn:schemas-microsoft-com:vml" Requires="v">
                <p:oleObj spid="_x0000_s48142" r:id="rId3" imgW="1231900" imgH="203200" progId="Equation.3">
                  <p:embed/>
                </p:oleObj>
              </mc:Choice>
              <mc:Fallback>
                <p:oleObj r:id="rId3" imgW="12319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2159000"/>
                        <a:ext cx="24653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a:extLst>
              <a:ext uri="{FF2B5EF4-FFF2-40B4-BE49-F238E27FC236}">
                <a16:creationId xmlns:a16="http://schemas.microsoft.com/office/drawing/2014/main" id="{3AB21516-6F71-4518-85E9-ABAC62511892}"/>
              </a:ext>
            </a:extLst>
          </p:cNvPr>
          <p:cNvGraphicFramePr>
            <a:graphicFrameLocks noChangeAspect="1"/>
          </p:cNvGraphicFramePr>
          <p:nvPr/>
        </p:nvGraphicFramePr>
        <p:xfrm>
          <a:off x="1511300" y="2600325"/>
          <a:ext cx="6329363" cy="838200"/>
        </p:xfrm>
        <a:graphic>
          <a:graphicData uri="http://schemas.openxmlformats.org/presentationml/2006/ole">
            <mc:AlternateContent xmlns:mc="http://schemas.openxmlformats.org/markup-compatibility/2006">
              <mc:Choice xmlns:v="urn:schemas-microsoft-com:vml" Requires="v">
                <p:oleObj spid="_x0000_s48143" r:id="rId5" imgW="3162300" imgH="419100" progId="Equation.3">
                  <p:embed/>
                </p:oleObj>
              </mc:Choice>
              <mc:Fallback>
                <p:oleObj r:id="rId5" imgW="31623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2600325"/>
                        <a:ext cx="63293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7">
            <a:extLst>
              <a:ext uri="{FF2B5EF4-FFF2-40B4-BE49-F238E27FC236}">
                <a16:creationId xmlns:a16="http://schemas.microsoft.com/office/drawing/2014/main" id="{CC9CDCA7-29D9-4BF3-B7E3-FABFF81EADA8}"/>
              </a:ext>
            </a:extLst>
          </p:cNvPr>
          <p:cNvGraphicFramePr>
            <a:graphicFrameLocks noChangeAspect="1"/>
          </p:cNvGraphicFramePr>
          <p:nvPr/>
        </p:nvGraphicFramePr>
        <p:xfrm>
          <a:off x="1600200" y="3514725"/>
          <a:ext cx="5694363" cy="838200"/>
        </p:xfrm>
        <a:graphic>
          <a:graphicData uri="http://schemas.openxmlformats.org/presentationml/2006/ole">
            <mc:AlternateContent xmlns:mc="http://schemas.openxmlformats.org/markup-compatibility/2006">
              <mc:Choice xmlns:v="urn:schemas-microsoft-com:vml" Requires="v">
                <p:oleObj spid="_x0000_s48144" r:id="rId7" imgW="2844800" imgH="419100" progId="Equation.3">
                  <p:embed/>
                </p:oleObj>
              </mc:Choice>
              <mc:Fallback>
                <p:oleObj r:id="rId7" imgW="28448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514725"/>
                        <a:ext cx="56943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Text Box 6">
            <a:extLst>
              <a:ext uri="{FF2B5EF4-FFF2-40B4-BE49-F238E27FC236}">
                <a16:creationId xmlns:a16="http://schemas.microsoft.com/office/drawing/2014/main" id="{39DA3B56-FE64-48E2-9442-EFF3089A903E}"/>
              </a:ext>
            </a:extLst>
          </p:cNvPr>
          <p:cNvSpPr txBox="1">
            <a:spLocks noChangeArrowheads="1"/>
          </p:cNvSpPr>
          <p:nvPr/>
        </p:nvSpPr>
        <p:spPr bwMode="auto">
          <a:xfrm>
            <a:off x="1219200" y="4657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令</a:t>
            </a:r>
          </a:p>
        </p:txBody>
      </p:sp>
      <p:graphicFrame>
        <p:nvGraphicFramePr>
          <p:cNvPr id="48137" name="Object 9">
            <a:extLst>
              <a:ext uri="{FF2B5EF4-FFF2-40B4-BE49-F238E27FC236}">
                <a16:creationId xmlns:a16="http://schemas.microsoft.com/office/drawing/2014/main" id="{308A2770-71CA-4FDD-AE69-470BEEDC955A}"/>
              </a:ext>
            </a:extLst>
          </p:cNvPr>
          <p:cNvGraphicFramePr>
            <a:graphicFrameLocks noChangeAspect="1"/>
          </p:cNvGraphicFramePr>
          <p:nvPr/>
        </p:nvGraphicFramePr>
        <p:xfrm>
          <a:off x="1600200" y="4505325"/>
          <a:ext cx="2998788" cy="838200"/>
        </p:xfrm>
        <a:graphic>
          <a:graphicData uri="http://schemas.openxmlformats.org/presentationml/2006/ole">
            <mc:AlternateContent xmlns:mc="http://schemas.openxmlformats.org/markup-compatibility/2006">
              <mc:Choice xmlns:v="urn:schemas-microsoft-com:vml" Requires="v">
                <p:oleObj spid="_x0000_s48145" r:id="rId9" imgW="1499251" imgH="419282" progId="Equation.3">
                  <p:embed/>
                </p:oleObj>
              </mc:Choice>
              <mc:Fallback>
                <p:oleObj r:id="rId9" imgW="1499251" imgH="419282"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505325"/>
                        <a:ext cx="29987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10">
            <a:extLst>
              <a:ext uri="{FF2B5EF4-FFF2-40B4-BE49-F238E27FC236}">
                <a16:creationId xmlns:a16="http://schemas.microsoft.com/office/drawing/2014/main" id="{3DC7702A-8154-47D2-AE9F-7DFED691BCE0}"/>
              </a:ext>
            </a:extLst>
          </p:cNvPr>
          <p:cNvGraphicFramePr>
            <a:graphicFrameLocks noChangeAspect="1"/>
          </p:cNvGraphicFramePr>
          <p:nvPr/>
        </p:nvGraphicFramePr>
        <p:xfrm>
          <a:off x="4953000" y="4683125"/>
          <a:ext cx="1828800" cy="431800"/>
        </p:xfrm>
        <a:graphic>
          <a:graphicData uri="http://schemas.openxmlformats.org/presentationml/2006/ole">
            <mc:AlternateContent xmlns:mc="http://schemas.openxmlformats.org/markup-compatibility/2006">
              <mc:Choice xmlns:v="urn:schemas-microsoft-com:vml" Requires="v">
                <p:oleObj spid="_x0000_s48146" r:id="rId11" imgW="914003" imgH="215806" progId="Equation.3">
                  <p:embed/>
                </p:oleObj>
              </mc:Choice>
              <mc:Fallback>
                <p:oleObj r:id="rId11" imgW="914003" imgH="21580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4683125"/>
                        <a:ext cx="1828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9" name="Object 11">
            <a:extLst>
              <a:ext uri="{FF2B5EF4-FFF2-40B4-BE49-F238E27FC236}">
                <a16:creationId xmlns:a16="http://schemas.microsoft.com/office/drawing/2014/main" id="{AD2A670D-E192-49CB-AAD5-4488C5C01E51}"/>
              </a:ext>
            </a:extLst>
          </p:cNvPr>
          <p:cNvGraphicFramePr>
            <a:graphicFrameLocks noChangeAspect="1"/>
          </p:cNvGraphicFramePr>
          <p:nvPr/>
        </p:nvGraphicFramePr>
        <p:xfrm>
          <a:off x="1676400" y="5343525"/>
          <a:ext cx="5926138" cy="711200"/>
        </p:xfrm>
        <a:graphic>
          <a:graphicData uri="http://schemas.openxmlformats.org/presentationml/2006/ole">
            <mc:AlternateContent xmlns:mc="http://schemas.openxmlformats.org/markup-compatibility/2006">
              <mc:Choice xmlns:v="urn:schemas-microsoft-com:vml" Requires="v">
                <p:oleObj spid="_x0000_s48147" r:id="rId13" imgW="2956534" imgH="355292" progId="Equation.3">
                  <p:embed/>
                </p:oleObj>
              </mc:Choice>
              <mc:Fallback>
                <p:oleObj r:id="rId13" imgW="2956534" imgH="35529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5343525"/>
                        <a:ext cx="5926138"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Text Box 10">
            <a:extLst>
              <a:ext uri="{FF2B5EF4-FFF2-40B4-BE49-F238E27FC236}">
                <a16:creationId xmlns:a16="http://schemas.microsoft.com/office/drawing/2014/main" id="{E5F825CB-2FD0-48EC-9554-362086E1F495}"/>
              </a:ext>
            </a:extLst>
          </p:cNvPr>
          <p:cNvSpPr txBox="1">
            <a:spLocks noChangeArrowheads="1"/>
          </p:cNvSpPr>
          <p:nvPr/>
        </p:nvSpPr>
        <p:spPr bwMode="auto">
          <a:xfrm>
            <a:off x="1219200" y="6257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或</a:t>
            </a:r>
          </a:p>
        </p:txBody>
      </p:sp>
      <p:graphicFrame>
        <p:nvGraphicFramePr>
          <p:cNvPr id="48141" name="Object 13">
            <a:extLst>
              <a:ext uri="{FF2B5EF4-FFF2-40B4-BE49-F238E27FC236}">
                <a16:creationId xmlns:a16="http://schemas.microsoft.com/office/drawing/2014/main" id="{D8EE1BFE-A08F-4A74-83E4-FADB65C28C5A}"/>
              </a:ext>
            </a:extLst>
          </p:cNvPr>
          <p:cNvGraphicFramePr>
            <a:graphicFrameLocks noChangeAspect="1"/>
          </p:cNvGraphicFramePr>
          <p:nvPr/>
        </p:nvGraphicFramePr>
        <p:xfrm>
          <a:off x="1752600" y="6257925"/>
          <a:ext cx="1576388" cy="457200"/>
        </p:xfrm>
        <a:graphic>
          <a:graphicData uri="http://schemas.openxmlformats.org/presentationml/2006/ole">
            <mc:AlternateContent xmlns:mc="http://schemas.openxmlformats.org/markup-compatibility/2006">
              <mc:Choice xmlns:v="urn:schemas-microsoft-com:vml" Requires="v">
                <p:oleObj spid="_x0000_s48148" r:id="rId15" imgW="788084" imgH="228799" progId="Equation.3">
                  <p:embed/>
                </p:oleObj>
              </mc:Choice>
              <mc:Fallback>
                <p:oleObj r:id="rId15" imgW="788084" imgH="228799"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6257925"/>
                        <a:ext cx="1576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A175363-EB22-427F-A0C9-50BE0D83EF27}"/>
              </a:ext>
            </a:extLst>
          </p:cNvPr>
          <p:cNvSpPr>
            <a:spLocks noGrp="1" noChangeArrowheads="1"/>
          </p:cNvSpPr>
          <p:nvPr>
            <p:ph type="title" idx="4294967295"/>
          </p:nvPr>
        </p:nvSpPr>
        <p:spPr>
          <a:xfrm>
            <a:off x="519113" y="179388"/>
            <a:ext cx="8142287" cy="530225"/>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2800" b="1">
                <a:solidFill>
                  <a:srgbClr val="FF3300"/>
                </a:solidFill>
                <a:latin typeface="Times New Roman" panose="02020603050405020304" pitchFamily="18" charset="0"/>
              </a:rPr>
              <a:t>§1.6    </a:t>
            </a:r>
            <a:r>
              <a:rPr lang="zh-CN" altLang="en-US" sz="2800" b="1">
                <a:solidFill>
                  <a:srgbClr val="FF3300"/>
                </a:solidFill>
                <a:latin typeface="Times New Roman" panose="02020603050405020304" pitchFamily="18" charset="0"/>
              </a:rPr>
              <a:t>理想气体的卡诺循环</a:t>
            </a:r>
            <a:r>
              <a:rPr lang="zh-CN" altLang="en-US"/>
              <a:t> </a:t>
            </a:r>
          </a:p>
        </p:txBody>
      </p:sp>
      <p:graphicFrame>
        <p:nvGraphicFramePr>
          <p:cNvPr id="49155" name="Object 3">
            <a:extLst>
              <a:ext uri="{FF2B5EF4-FFF2-40B4-BE49-F238E27FC236}">
                <a16:creationId xmlns:a16="http://schemas.microsoft.com/office/drawing/2014/main" id="{7FCEE3DD-A88A-4E1A-B075-EC4F744F6266}"/>
              </a:ext>
            </a:extLst>
          </p:cNvPr>
          <p:cNvGraphicFramePr>
            <a:graphicFrameLocks noChangeAspect="1"/>
          </p:cNvGraphicFramePr>
          <p:nvPr/>
        </p:nvGraphicFramePr>
        <p:xfrm>
          <a:off x="1565275" y="3509963"/>
          <a:ext cx="304800" cy="355600"/>
        </p:xfrm>
        <a:graphic>
          <a:graphicData uri="http://schemas.openxmlformats.org/presentationml/2006/ole">
            <mc:AlternateContent xmlns:mc="http://schemas.openxmlformats.org/markup-compatibility/2006">
              <mc:Choice xmlns:v="urn:schemas-microsoft-com:vml" Requires="v">
                <p:oleObj spid="_x0000_s49193" r:id="rId3" imgW="152665" imgH="178109" progId="Equation.3">
                  <p:embed/>
                </p:oleObj>
              </mc:Choice>
              <mc:Fallback>
                <p:oleObj r:id="rId3" imgW="152665" imgH="17810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3509963"/>
                        <a:ext cx="304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4">
            <a:extLst>
              <a:ext uri="{FF2B5EF4-FFF2-40B4-BE49-F238E27FC236}">
                <a16:creationId xmlns:a16="http://schemas.microsoft.com/office/drawing/2014/main" id="{52032B68-673C-433B-B7A9-FAC96B783F3A}"/>
              </a:ext>
            </a:extLst>
          </p:cNvPr>
          <p:cNvGraphicFramePr>
            <a:graphicFrameLocks noChangeAspect="1"/>
          </p:cNvGraphicFramePr>
          <p:nvPr/>
        </p:nvGraphicFramePr>
        <p:xfrm>
          <a:off x="4864100" y="3546475"/>
          <a:ext cx="287338" cy="357188"/>
        </p:xfrm>
        <a:graphic>
          <a:graphicData uri="http://schemas.openxmlformats.org/presentationml/2006/ole">
            <mc:AlternateContent xmlns:mc="http://schemas.openxmlformats.org/markup-compatibility/2006">
              <mc:Choice xmlns:v="urn:schemas-microsoft-com:vml" Requires="v">
                <p:oleObj spid="_x0000_s49194" r:id="rId5" imgW="152665" imgH="178109" progId="Equation.3">
                  <p:embed/>
                </p:oleObj>
              </mc:Choice>
              <mc:Fallback>
                <p:oleObj r:id="rId5" imgW="152665" imgH="17810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4100" y="3546475"/>
                        <a:ext cx="28733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a:extLst>
              <a:ext uri="{FF2B5EF4-FFF2-40B4-BE49-F238E27FC236}">
                <a16:creationId xmlns:a16="http://schemas.microsoft.com/office/drawing/2014/main" id="{976B5E56-7CF7-4B81-9D35-5CAAD457B7FE}"/>
              </a:ext>
            </a:extLst>
          </p:cNvPr>
          <p:cNvGraphicFramePr>
            <a:graphicFrameLocks noChangeAspect="1"/>
          </p:cNvGraphicFramePr>
          <p:nvPr/>
        </p:nvGraphicFramePr>
        <p:xfrm>
          <a:off x="1760538" y="1055688"/>
          <a:ext cx="287337" cy="331787"/>
        </p:xfrm>
        <a:graphic>
          <a:graphicData uri="http://schemas.openxmlformats.org/presentationml/2006/ole">
            <mc:AlternateContent xmlns:mc="http://schemas.openxmlformats.org/markup-compatibility/2006">
              <mc:Choice xmlns:v="urn:schemas-microsoft-com:vml" Requires="v">
                <p:oleObj spid="_x0000_s49195" r:id="rId7" imgW="152798" imgH="165531" progId="Equation.3">
                  <p:embed/>
                </p:oleObj>
              </mc:Choice>
              <mc:Fallback>
                <p:oleObj r:id="rId7" imgW="152798" imgH="16553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538" y="1055688"/>
                        <a:ext cx="28733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Freeform 16">
            <a:extLst>
              <a:ext uri="{FF2B5EF4-FFF2-40B4-BE49-F238E27FC236}">
                <a16:creationId xmlns:a16="http://schemas.microsoft.com/office/drawing/2014/main" id="{C3F5521C-FBB1-4079-A58C-301ECC01BC86}"/>
              </a:ext>
            </a:extLst>
          </p:cNvPr>
          <p:cNvSpPr>
            <a:spLocks/>
          </p:cNvSpPr>
          <p:nvPr/>
        </p:nvSpPr>
        <p:spPr bwMode="auto">
          <a:xfrm>
            <a:off x="2133600" y="1663700"/>
            <a:ext cx="1447800" cy="990600"/>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FF0000"/>
            </a:solidFill>
            <a:miter lim="800000"/>
            <a:headEnd/>
            <a:tailEnd type="triangl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59" name="Freeform 17">
            <a:extLst>
              <a:ext uri="{FF2B5EF4-FFF2-40B4-BE49-F238E27FC236}">
                <a16:creationId xmlns:a16="http://schemas.microsoft.com/office/drawing/2014/main" id="{158EE396-6BA5-4264-9BBD-9C9231F2B849}"/>
              </a:ext>
            </a:extLst>
          </p:cNvPr>
          <p:cNvSpPr>
            <a:spLocks/>
          </p:cNvSpPr>
          <p:nvPr/>
        </p:nvSpPr>
        <p:spPr bwMode="auto">
          <a:xfrm>
            <a:off x="3581400" y="2654300"/>
            <a:ext cx="793750" cy="806450"/>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6600"/>
            </a:solidFill>
            <a:miter lim="800000"/>
            <a:headEnd/>
            <a:tailEnd type="triangl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60" name="Freeform 18">
            <a:extLst>
              <a:ext uri="{FF2B5EF4-FFF2-40B4-BE49-F238E27FC236}">
                <a16:creationId xmlns:a16="http://schemas.microsoft.com/office/drawing/2014/main" id="{1B1D7DD7-F6EE-4D86-B596-BBF96CB08DEE}"/>
              </a:ext>
            </a:extLst>
          </p:cNvPr>
          <p:cNvSpPr>
            <a:spLocks/>
          </p:cNvSpPr>
          <p:nvPr/>
        </p:nvSpPr>
        <p:spPr bwMode="auto">
          <a:xfrm>
            <a:off x="2127250" y="1700213"/>
            <a:ext cx="463550" cy="1258887"/>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6600"/>
            </a:solidFill>
            <a:miter lim="800000"/>
            <a:headEnd type="triangle" w="sm" len="lg"/>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61" name="Freeform 19">
            <a:extLst>
              <a:ext uri="{FF2B5EF4-FFF2-40B4-BE49-F238E27FC236}">
                <a16:creationId xmlns:a16="http://schemas.microsoft.com/office/drawing/2014/main" id="{D21D97B4-876A-4E0E-A2C9-C3CA6C2BB15C}"/>
              </a:ext>
            </a:extLst>
          </p:cNvPr>
          <p:cNvSpPr>
            <a:spLocks/>
          </p:cNvSpPr>
          <p:nvPr/>
        </p:nvSpPr>
        <p:spPr bwMode="auto">
          <a:xfrm>
            <a:off x="2590800" y="2959100"/>
            <a:ext cx="1789113" cy="538163"/>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00FF"/>
            </a:solidFill>
            <a:miter lim="800000"/>
            <a:headEnd type="triangle" w="sm" len="lg"/>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62" name="Line 35">
            <a:extLst>
              <a:ext uri="{FF2B5EF4-FFF2-40B4-BE49-F238E27FC236}">
                <a16:creationId xmlns:a16="http://schemas.microsoft.com/office/drawing/2014/main" id="{C94D60ED-D912-4B14-A060-799767AA26F9}"/>
              </a:ext>
            </a:extLst>
          </p:cNvPr>
          <p:cNvSpPr>
            <a:spLocks noChangeShapeType="1"/>
          </p:cNvSpPr>
          <p:nvPr/>
        </p:nvSpPr>
        <p:spPr bwMode="auto">
          <a:xfrm>
            <a:off x="1905000" y="3721100"/>
            <a:ext cx="2971800"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63" name="Line 36">
            <a:extLst>
              <a:ext uri="{FF2B5EF4-FFF2-40B4-BE49-F238E27FC236}">
                <a16:creationId xmlns:a16="http://schemas.microsoft.com/office/drawing/2014/main" id="{42E8D42C-5DB4-4C37-8920-4C3804E046C5}"/>
              </a:ext>
            </a:extLst>
          </p:cNvPr>
          <p:cNvSpPr>
            <a:spLocks noChangeShapeType="1"/>
          </p:cNvSpPr>
          <p:nvPr/>
        </p:nvSpPr>
        <p:spPr bwMode="auto">
          <a:xfrm flipV="1">
            <a:off x="1905000" y="1358900"/>
            <a:ext cx="0" cy="236220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64" name="Text Box 48">
            <a:extLst>
              <a:ext uri="{FF2B5EF4-FFF2-40B4-BE49-F238E27FC236}">
                <a16:creationId xmlns:a16="http://schemas.microsoft.com/office/drawing/2014/main" id="{358C9379-7D1A-4D2D-BBE2-A67845E74233}"/>
              </a:ext>
            </a:extLst>
          </p:cNvPr>
          <p:cNvSpPr txBox="1">
            <a:spLocks noChangeArrowheads="1"/>
          </p:cNvSpPr>
          <p:nvPr/>
        </p:nvSpPr>
        <p:spPr bwMode="auto">
          <a:xfrm>
            <a:off x="1905000" y="1282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1</a:t>
            </a:r>
          </a:p>
        </p:txBody>
      </p:sp>
      <p:sp>
        <p:nvSpPr>
          <p:cNvPr id="49165" name="Text Box 49">
            <a:extLst>
              <a:ext uri="{FF2B5EF4-FFF2-40B4-BE49-F238E27FC236}">
                <a16:creationId xmlns:a16="http://schemas.microsoft.com/office/drawing/2014/main" id="{6788E130-AF11-4A47-BCDB-127E1AB447E5}"/>
              </a:ext>
            </a:extLst>
          </p:cNvPr>
          <p:cNvSpPr txBox="1">
            <a:spLocks noChangeArrowheads="1"/>
          </p:cNvSpPr>
          <p:nvPr/>
        </p:nvSpPr>
        <p:spPr bwMode="auto">
          <a:xfrm>
            <a:off x="3505200" y="22733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2</a:t>
            </a:r>
          </a:p>
        </p:txBody>
      </p:sp>
      <p:sp>
        <p:nvSpPr>
          <p:cNvPr id="49166" name="Text Box 50">
            <a:extLst>
              <a:ext uri="{FF2B5EF4-FFF2-40B4-BE49-F238E27FC236}">
                <a16:creationId xmlns:a16="http://schemas.microsoft.com/office/drawing/2014/main" id="{39C00EA1-9660-468E-BD77-05AEDA17B520}"/>
              </a:ext>
            </a:extLst>
          </p:cNvPr>
          <p:cNvSpPr txBox="1">
            <a:spLocks noChangeArrowheads="1"/>
          </p:cNvSpPr>
          <p:nvPr/>
        </p:nvSpPr>
        <p:spPr bwMode="auto">
          <a:xfrm>
            <a:off x="4343400" y="3263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3</a:t>
            </a:r>
          </a:p>
        </p:txBody>
      </p:sp>
      <p:sp>
        <p:nvSpPr>
          <p:cNvPr id="49167" name="Text Box 51">
            <a:extLst>
              <a:ext uri="{FF2B5EF4-FFF2-40B4-BE49-F238E27FC236}">
                <a16:creationId xmlns:a16="http://schemas.microsoft.com/office/drawing/2014/main" id="{CE3A7808-0EAB-41D2-8DD9-CF7A51EA33B8}"/>
              </a:ext>
            </a:extLst>
          </p:cNvPr>
          <p:cNvSpPr txBox="1">
            <a:spLocks noChangeArrowheads="1"/>
          </p:cNvSpPr>
          <p:nvPr/>
        </p:nvSpPr>
        <p:spPr bwMode="auto">
          <a:xfrm>
            <a:off x="2286000" y="2882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4</a:t>
            </a:r>
          </a:p>
        </p:txBody>
      </p:sp>
      <p:graphicFrame>
        <p:nvGraphicFramePr>
          <p:cNvPr id="49168" name="Object 16">
            <a:extLst>
              <a:ext uri="{FF2B5EF4-FFF2-40B4-BE49-F238E27FC236}">
                <a16:creationId xmlns:a16="http://schemas.microsoft.com/office/drawing/2014/main" id="{D7FB1CB0-2C5B-45E7-9788-7A964DB1ED60}"/>
              </a:ext>
            </a:extLst>
          </p:cNvPr>
          <p:cNvGraphicFramePr>
            <a:graphicFrameLocks noChangeAspect="1"/>
          </p:cNvGraphicFramePr>
          <p:nvPr/>
        </p:nvGraphicFramePr>
        <p:xfrm>
          <a:off x="3048000" y="1968500"/>
          <a:ext cx="301625" cy="427038"/>
        </p:xfrm>
        <a:graphic>
          <a:graphicData uri="http://schemas.openxmlformats.org/presentationml/2006/ole">
            <mc:AlternateContent xmlns:mc="http://schemas.openxmlformats.org/markup-compatibility/2006">
              <mc:Choice xmlns:v="urn:schemas-microsoft-com:vml" Requires="v">
                <p:oleObj spid="_x0000_s49196" r:id="rId9" imgW="152665" imgH="216275" progId="Equation.3">
                  <p:embed/>
                </p:oleObj>
              </mc:Choice>
              <mc:Fallback>
                <p:oleObj r:id="rId9" imgW="152665" imgH="21627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1968500"/>
                        <a:ext cx="3016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7">
            <a:extLst>
              <a:ext uri="{FF2B5EF4-FFF2-40B4-BE49-F238E27FC236}">
                <a16:creationId xmlns:a16="http://schemas.microsoft.com/office/drawing/2014/main" id="{263F6D72-BD3F-4323-A1C2-30B3FA265C98}"/>
              </a:ext>
            </a:extLst>
          </p:cNvPr>
          <p:cNvGraphicFramePr>
            <a:graphicFrameLocks noChangeAspect="1"/>
          </p:cNvGraphicFramePr>
          <p:nvPr/>
        </p:nvGraphicFramePr>
        <p:xfrm>
          <a:off x="3035300" y="3263900"/>
          <a:ext cx="327025" cy="427038"/>
        </p:xfrm>
        <a:graphic>
          <a:graphicData uri="http://schemas.openxmlformats.org/presentationml/2006/ole">
            <mc:AlternateContent xmlns:mc="http://schemas.openxmlformats.org/markup-compatibility/2006">
              <mc:Choice xmlns:v="urn:schemas-microsoft-com:vml" Requires="v">
                <p:oleObj spid="_x0000_s49197" r:id="rId11" imgW="165387" imgH="216275" progId="Equation.3">
                  <p:embed/>
                </p:oleObj>
              </mc:Choice>
              <mc:Fallback>
                <p:oleObj r:id="rId11" imgW="165387" imgH="216275"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5300" y="3263900"/>
                        <a:ext cx="3270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0" name="Object 18">
            <a:extLst>
              <a:ext uri="{FF2B5EF4-FFF2-40B4-BE49-F238E27FC236}">
                <a16:creationId xmlns:a16="http://schemas.microsoft.com/office/drawing/2014/main" id="{6B704B32-3300-4E2B-ADF0-353E7972D84B}"/>
              </a:ext>
            </a:extLst>
          </p:cNvPr>
          <p:cNvGraphicFramePr>
            <a:graphicFrameLocks noChangeAspect="1"/>
          </p:cNvGraphicFramePr>
          <p:nvPr/>
        </p:nvGraphicFramePr>
        <p:xfrm>
          <a:off x="2971800" y="2692400"/>
          <a:ext cx="334963" cy="358775"/>
        </p:xfrm>
        <a:graphic>
          <a:graphicData uri="http://schemas.openxmlformats.org/presentationml/2006/ole">
            <mc:AlternateContent xmlns:mc="http://schemas.openxmlformats.org/markup-compatibility/2006">
              <mc:Choice xmlns:v="urn:schemas-microsoft-com:vml" Requires="v">
                <p:oleObj spid="_x0000_s49198" r:id="rId13" imgW="178109" imgH="178109" progId="Equation.3">
                  <p:embed/>
                </p:oleObj>
              </mc:Choice>
              <mc:Fallback>
                <p:oleObj r:id="rId13" imgW="178109" imgH="178109"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2692400"/>
                        <a:ext cx="334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1" name="Rectangle 62">
            <a:extLst>
              <a:ext uri="{FF2B5EF4-FFF2-40B4-BE49-F238E27FC236}">
                <a16:creationId xmlns:a16="http://schemas.microsoft.com/office/drawing/2014/main" id="{64BEC3F1-EA7D-42D7-A44B-642B79F08DA8}"/>
              </a:ext>
            </a:extLst>
          </p:cNvPr>
          <p:cNvSpPr>
            <a:spLocks noChangeArrowheads="1"/>
          </p:cNvSpPr>
          <p:nvPr/>
        </p:nvSpPr>
        <p:spPr bwMode="auto">
          <a:xfrm>
            <a:off x="5494338" y="887413"/>
            <a:ext cx="1676400" cy="457200"/>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49172" name="Rectangle 63">
            <a:extLst>
              <a:ext uri="{FF2B5EF4-FFF2-40B4-BE49-F238E27FC236}">
                <a16:creationId xmlns:a16="http://schemas.microsoft.com/office/drawing/2014/main" id="{5261D542-FFDB-47FA-8ABA-0CF3306013C6}"/>
              </a:ext>
            </a:extLst>
          </p:cNvPr>
          <p:cNvSpPr>
            <a:spLocks noChangeArrowheads="1"/>
          </p:cNvSpPr>
          <p:nvPr/>
        </p:nvSpPr>
        <p:spPr bwMode="auto">
          <a:xfrm>
            <a:off x="5524500" y="3478213"/>
            <a:ext cx="1676400" cy="4572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49173" name="Oval 64">
            <a:extLst>
              <a:ext uri="{FF2B5EF4-FFF2-40B4-BE49-F238E27FC236}">
                <a16:creationId xmlns:a16="http://schemas.microsoft.com/office/drawing/2014/main" id="{1D5C12A4-6177-45C5-8BED-D3C9797B2120}"/>
              </a:ext>
            </a:extLst>
          </p:cNvPr>
          <p:cNvSpPr>
            <a:spLocks noChangeArrowheads="1"/>
          </p:cNvSpPr>
          <p:nvPr/>
        </p:nvSpPr>
        <p:spPr bwMode="auto">
          <a:xfrm>
            <a:off x="5638800" y="1725613"/>
            <a:ext cx="1447800" cy="13716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49174" name="AutoShape 65">
            <a:extLst>
              <a:ext uri="{FF2B5EF4-FFF2-40B4-BE49-F238E27FC236}">
                <a16:creationId xmlns:a16="http://schemas.microsoft.com/office/drawing/2014/main" id="{1DDBEAFA-527B-4B48-89D1-A4A1520BA76D}"/>
              </a:ext>
            </a:extLst>
          </p:cNvPr>
          <p:cNvSpPr>
            <a:spLocks noChangeArrowheads="1"/>
          </p:cNvSpPr>
          <p:nvPr/>
        </p:nvSpPr>
        <p:spPr bwMode="auto">
          <a:xfrm>
            <a:off x="5981700" y="1268413"/>
            <a:ext cx="762000" cy="685800"/>
          </a:xfrm>
          <a:prstGeom prst="downArrow">
            <a:avLst>
              <a:gd name="adj1" fmla="val 50000"/>
              <a:gd name="adj2" fmla="val 2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49175" name="AutoShape 66">
            <a:extLst>
              <a:ext uri="{FF2B5EF4-FFF2-40B4-BE49-F238E27FC236}">
                <a16:creationId xmlns:a16="http://schemas.microsoft.com/office/drawing/2014/main" id="{CE0DA061-43A9-4E04-8708-D4ED6D8F69B1}"/>
              </a:ext>
            </a:extLst>
          </p:cNvPr>
          <p:cNvSpPr>
            <a:spLocks noChangeArrowheads="1"/>
          </p:cNvSpPr>
          <p:nvPr/>
        </p:nvSpPr>
        <p:spPr bwMode="auto">
          <a:xfrm>
            <a:off x="6172200" y="2944813"/>
            <a:ext cx="381000" cy="685800"/>
          </a:xfrm>
          <a:prstGeom prst="downArrow">
            <a:avLst>
              <a:gd name="adj1" fmla="val 50000"/>
              <a:gd name="adj2" fmla="val 4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49176" name="AutoShape 67">
            <a:extLst>
              <a:ext uri="{FF2B5EF4-FFF2-40B4-BE49-F238E27FC236}">
                <a16:creationId xmlns:a16="http://schemas.microsoft.com/office/drawing/2014/main" id="{A49BFD7C-14C7-4605-B9C5-547231082C2F}"/>
              </a:ext>
            </a:extLst>
          </p:cNvPr>
          <p:cNvSpPr>
            <a:spLocks noChangeArrowheads="1"/>
          </p:cNvSpPr>
          <p:nvPr/>
        </p:nvSpPr>
        <p:spPr bwMode="auto">
          <a:xfrm>
            <a:off x="6713538" y="2220913"/>
            <a:ext cx="838200" cy="381000"/>
          </a:xfrm>
          <a:prstGeom prst="rightArrow">
            <a:avLst>
              <a:gd name="adj1" fmla="val 50000"/>
              <a:gd name="adj2" fmla="val 5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49177" name="Object 25">
            <a:extLst>
              <a:ext uri="{FF2B5EF4-FFF2-40B4-BE49-F238E27FC236}">
                <a16:creationId xmlns:a16="http://schemas.microsoft.com/office/drawing/2014/main" id="{81FB54E8-FC49-4AAF-99A2-26A9A5688FB4}"/>
              </a:ext>
            </a:extLst>
          </p:cNvPr>
          <p:cNvGraphicFramePr>
            <a:graphicFrameLocks noChangeAspect="1"/>
          </p:cNvGraphicFramePr>
          <p:nvPr/>
        </p:nvGraphicFramePr>
        <p:xfrm>
          <a:off x="7627938" y="2259013"/>
          <a:ext cx="352425" cy="352425"/>
        </p:xfrm>
        <a:graphic>
          <a:graphicData uri="http://schemas.openxmlformats.org/presentationml/2006/ole">
            <mc:AlternateContent xmlns:mc="http://schemas.openxmlformats.org/markup-compatibility/2006">
              <mc:Choice xmlns:v="urn:schemas-microsoft-com:vml" Requires="v">
                <p:oleObj spid="_x0000_s49199" r:id="rId15" imgW="178109" imgH="178109" progId="Equation.3">
                  <p:embed/>
                </p:oleObj>
              </mc:Choice>
              <mc:Fallback>
                <p:oleObj r:id="rId15" imgW="178109" imgH="178109"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7938" y="2259013"/>
                        <a:ext cx="3524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8" name="Object 26">
            <a:extLst>
              <a:ext uri="{FF2B5EF4-FFF2-40B4-BE49-F238E27FC236}">
                <a16:creationId xmlns:a16="http://schemas.microsoft.com/office/drawing/2014/main" id="{0419F32A-7E9A-485E-AF9C-7D33294CA1D2}"/>
              </a:ext>
            </a:extLst>
          </p:cNvPr>
          <p:cNvGraphicFramePr>
            <a:graphicFrameLocks noChangeAspect="1"/>
          </p:cNvGraphicFramePr>
          <p:nvPr/>
        </p:nvGraphicFramePr>
        <p:xfrm>
          <a:off x="6637338" y="1344613"/>
          <a:ext cx="352425" cy="427037"/>
        </p:xfrm>
        <a:graphic>
          <a:graphicData uri="http://schemas.openxmlformats.org/presentationml/2006/ole">
            <mc:AlternateContent xmlns:mc="http://schemas.openxmlformats.org/markup-compatibility/2006">
              <mc:Choice xmlns:v="urn:schemas-microsoft-com:vml" Requires="v">
                <p:oleObj spid="_x0000_s49200" r:id="rId16" imgW="178032" imgH="216181" progId="Equation.3">
                  <p:embed/>
                </p:oleObj>
              </mc:Choice>
              <mc:Fallback>
                <p:oleObj r:id="rId16" imgW="178032" imgH="216181"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37338" y="1344613"/>
                        <a:ext cx="3524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9" name="Object 27">
            <a:extLst>
              <a:ext uri="{FF2B5EF4-FFF2-40B4-BE49-F238E27FC236}">
                <a16:creationId xmlns:a16="http://schemas.microsoft.com/office/drawing/2014/main" id="{D13F5CBF-FAA5-4C05-BFAF-141F694FAE6D}"/>
              </a:ext>
            </a:extLst>
          </p:cNvPr>
          <p:cNvGraphicFramePr>
            <a:graphicFrameLocks noChangeAspect="1"/>
          </p:cNvGraphicFramePr>
          <p:nvPr/>
        </p:nvGraphicFramePr>
        <p:xfrm>
          <a:off x="6561138" y="3021013"/>
          <a:ext cx="403225" cy="427037"/>
        </p:xfrm>
        <a:graphic>
          <a:graphicData uri="http://schemas.openxmlformats.org/presentationml/2006/ole">
            <mc:AlternateContent xmlns:mc="http://schemas.openxmlformats.org/markup-compatibility/2006">
              <mc:Choice xmlns:v="urn:schemas-microsoft-com:vml" Requires="v">
                <p:oleObj spid="_x0000_s49201" r:id="rId18" imgW="203465" imgH="216181" progId="Equation.3">
                  <p:embed/>
                </p:oleObj>
              </mc:Choice>
              <mc:Fallback>
                <p:oleObj r:id="rId18" imgW="203465" imgH="216181"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61138" y="3021013"/>
                        <a:ext cx="4032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0" name="Object 28">
            <a:extLst>
              <a:ext uri="{FF2B5EF4-FFF2-40B4-BE49-F238E27FC236}">
                <a16:creationId xmlns:a16="http://schemas.microsoft.com/office/drawing/2014/main" id="{C5DE8037-C7B2-459A-ACEF-4F75A0D5E6CE}"/>
              </a:ext>
            </a:extLst>
          </p:cNvPr>
          <p:cNvGraphicFramePr>
            <a:graphicFrameLocks noChangeAspect="1"/>
          </p:cNvGraphicFramePr>
          <p:nvPr/>
        </p:nvGraphicFramePr>
        <p:xfrm>
          <a:off x="7399338" y="887413"/>
          <a:ext cx="301625" cy="427037"/>
        </p:xfrm>
        <a:graphic>
          <a:graphicData uri="http://schemas.openxmlformats.org/presentationml/2006/ole">
            <mc:AlternateContent xmlns:mc="http://schemas.openxmlformats.org/markup-compatibility/2006">
              <mc:Choice xmlns:v="urn:schemas-microsoft-com:vml" Requires="v">
                <p:oleObj spid="_x0000_s49202" r:id="rId20" imgW="152665" imgH="216275" progId="Equation.3">
                  <p:embed/>
                </p:oleObj>
              </mc:Choice>
              <mc:Fallback>
                <p:oleObj r:id="rId20" imgW="152665" imgH="216275"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9338" y="887413"/>
                        <a:ext cx="3016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1" name="Object 29">
            <a:extLst>
              <a:ext uri="{FF2B5EF4-FFF2-40B4-BE49-F238E27FC236}">
                <a16:creationId xmlns:a16="http://schemas.microsoft.com/office/drawing/2014/main" id="{C1D69DAB-4F1F-457B-86DB-498CAF86AD35}"/>
              </a:ext>
            </a:extLst>
          </p:cNvPr>
          <p:cNvGraphicFramePr>
            <a:graphicFrameLocks noChangeAspect="1"/>
          </p:cNvGraphicFramePr>
          <p:nvPr/>
        </p:nvGraphicFramePr>
        <p:xfrm>
          <a:off x="7399338" y="3478213"/>
          <a:ext cx="327025" cy="427037"/>
        </p:xfrm>
        <a:graphic>
          <a:graphicData uri="http://schemas.openxmlformats.org/presentationml/2006/ole">
            <mc:AlternateContent xmlns:mc="http://schemas.openxmlformats.org/markup-compatibility/2006">
              <mc:Choice xmlns:v="urn:schemas-microsoft-com:vml" Requires="v">
                <p:oleObj spid="_x0000_s49203" r:id="rId21" imgW="165387" imgH="216275" progId="Equation.3">
                  <p:embed/>
                </p:oleObj>
              </mc:Choice>
              <mc:Fallback>
                <p:oleObj r:id="rId21" imgW="165387" imgH="216275"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9338" y="3478213"/>
                        <a:ext cx="3270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2" name="Text Box 73">
            <a:extLst>
              <a:ext uri="{FF2B5EF4-FFF2-40B4-BE49-F238E27FC236}">
                <a16:creationId xmlns:a16="http://schemas.microsoft.com/office/drawing/2014/main" id="{E8DBDE45-4C1A-4805-9EA8-1C5356DC4BD8}"/>
              </a:ext>
            </a:extLst>
          </p:cNvPr>
          <p:cNvSpPr txBox="1">
            <a:spLocks noChangeArrowheads="1"/>
          </p:cNvSpPr>
          <p:nvPr/>
        </p:nvSpPr>
        <p:spPr bwMode="auto">
          <a:xfrm>
            <a:off x="1066800" y="43164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None/>
            </a:pPr>
            <a:r>
              <a:rPr lang="zh-CN" altLang="en-US" sz="2400" b="0">
                <a:latin typeface="Times New Roman" panose="02020603050405020304" pitchFamily="18" charset="0"/>
              </a:rPr>
              <a:t>1</a:t>
            </a:r>
            <a:r>
              <a:rPr lang="zh-CN" altLang="en-US" sz="2400" b="0">
                <a:latin typeface="Times New Roman" panose="02020603050405020304" pitchFamily="18" charset="0"/>
                <a:cs typeface="Times New Roman" panose="02020603050405020304" pitchFamily="18" charset="0"/>
              </a:rPr>
              <a:t>→2</a:t>
            </a:r>
            <a:r>
              <a:rPr lang="zh-CN" altLang="en-US" sz="2400" b="0">
                <a:latin typeface="Times New Roman" panose="02020603050405020304" pitchFamily="18" charset="0"/>
              </a:rPr>
              <a:t>等温膨胀</a:t>
            </a:r>
          </a:p>
        </p:txBody>
      </p:sp>
      <p:sp>
        <p:nvSpPr>
          <p:cNvPr id="49183" name="Text Box 74">
            <a:extLst>
              <a:ext uri="{FF2B5EF4-FFF2-40B4-BE49-F238E27FC236}">
                <a16:creationId xmlns:a16="http://schemas.microsoft.com/office/drawing/2014/main" id="{806F8D8D-AB96-4AF7-B1FC-3981BB3D37B0}"/>
              </a:ext>
            </a:extLst>
          </p:cNvPr>
          <p:cNvSpPr txBox="1">
            <a:spLocks noChangeArrowheads="1"/>
          </p:cNvSpPr>
          <p:nvPr/>
        </p:nvSpPr>
        <p:spPr bwMode="auto">
          <a:xfrm>
            <a:off x="1066800" y="50022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None/>
            </a:pPr>
            <a:r>
              <a:rPr lang="zh-CN" altLang="en-US" sz="2400" b="0">
                <a:latin typeface="Times New Roman" panose="02020603050405020304" pitchFamily="18" charset="0"/>
              </a:rPr>
              <a:t>2</a:t>
            </a:r>
            <a:r>
              <a:rPr lang="zh-CN" altLang="en-US" sz="2400" b="0">
                <a:latin typeface="Times New Roman" panose="02020603050405020304" pitchFamily="18" charset="0"/>
                <a:cs typeface="Times New Roman" panose="02020603050405020304" pitchFamily="18" charset="0"/>
              </a:rPr>
              <a:t>→3</a:t>
            </a:r>
            <a:r>
              <a:rPr lang="zh-CN" altLang="en-US" sz="2400" b="0">
                <a:latin typeface="Times New Roman" panose="02020603050405020304" pitchFamily="18" charset="0"/>
              </a:rPr>
              <a:t>绝热膨胀</a:t>
            </a:r>
          </a:p>
        </p:txBody>
      </p:sp>
      <p:sp>
        <p:nvSpPr>
          <p:cNvPr id="49184" name="Text Box 75">
            <a:extLst>
              <a:ext uri="{FF2B5EF4-FFF2-40B4-BE49-F238E27FC236}">
                <a16:creationId xmlns:a16="http://schemas.microsoft.com/office/drawing/2014/main" id="{F332F83C-04C1-4055-9600-6B90F8655C6E}"/>
              </a:ext>
            </a:extLst>
          </p:cNvPr>
          <p:cNvSpPr txBox="1">
            <a:spLocks noChangeArrowheads="1"/>
          </p:cNvSpPr>
          <p:nvPr/>
        </p:nvSpPr>
        <p:spPr bwMode="auto">
          <a:xfrm>
            <a:off x="1066800" y="56118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None/>
            </a:pPr>
            <a:r>
              <a:rPr lang="zh-CN" altLang="en-US" sz="2400" b="0">
                <a:latin typeface="Times New Roman" panose="02020603050405020304" pitchFamily="18" charset="0"/>
              </a:rPr>
              <a:t>3</a:t>
            </a:r>
            <a:r>
              <a:rPr lang="zh-CN" altLang="en-US" sz="2400" b="0">
                <a:latin typeface="Times New Roman" panose="02020603050405020304" pitchFamily="18" charset="0"/>
                <a:cs typeface="Times New Roman" panose="02020603050405020304" pitchFamily="18" charset="0"/>
              </a:rPr>
              <a:t>→4</a:t>
            </a:r>
            <a:r>
              <a:rPr lang="zh-CN" altLang="en-US" sz="2400" b="0">
                <a:latin typeface="Times New Roman" panose="02020603050405020304" pitchFamily="18" charset="0"/>
              </a:rPr>
              <a:t>等温压缩</a:t>
            </a:r>
          </a:p>
        </p:txBody>
      </p:sp>
      <p:sp>
        <p:nvSpPr>
          <p:cNvPr id="49185" name="Text Box 76">
            <a:extLst>
              <a:ext uri="{FF2B5EF4-FFF2-40B4-BE49-F238E27FC236}">
                <a16:creationId xmlns:a16="http://schemas.microsoft.com/office/drawing/2014/main" id="{A2A9D07D-44D7-4A78-885B-A4144AF26D1A}"/>
              </a:ext>
            </a:extLst>
          </p:cNvPr>
          <p:cNvSpPr txBox="1">
            <a:spLocks noChangeArrowheads="1"/>
          </p:cNvSpPr>
          <p:nvPr/>
        </p:nvSpPr>
        <p:spPr bwMode="auto">
          <a:xfrm>
            <a:off x="1066800" y="62214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None/>
            </a:pPr>
            <a:r>
              <a:rPr lang="zh-CN" altLang="en-US" sz="2400" b="0">
                <a:latin typeface="Times New Roman" panose="02020603050405020304" pitchFamily="18" charset="0"/>
              </a:rPr>
              <a:t>4</a:t>
            </a:r>
            <a:r>
              <a:rPr lang="zh-CN" altLang="en-US" sz="2400" b="0">
                <a:latin typeface="Times New Roman" panose="02020603050405020304" pitchFamily="18" charset="0"/>
                <a:cs typeface="Times New Roman" panose="02020603050405020304" pitchFamily="18" charset="0"/>
              </a:rPr>
              <a:t>→1</a:t>
            </a:r>
            <a:r>
              <a:rPr lang="zh-CN" altLang="en-US" sz="2400" b="0">
                <a:latin typeface="Times New Roman" panose="02020603050405020304" pitchFamily="18" charset="0"/>
              </a:rPr>
              <a:t>绝热压缩</a:t>
            </a:r>
          </a:p>
        </p:txBody>
      </p:sp>
      <p:graphicFrame>
        <p:nvGraphicFramePr>
          <p:cNvPr id="49186" name="Object 34">
            <a:extLst>
              <a:ext uri="{FF2B5EF4-FFF2-40B4-BE49-F238E27FC236}">
                <a16:creationId xmlns:a16="http://schemas.microsoft.com/office/drawing/2014/main" id="{522004C2-DD63-4AAF-80F4-7067814CE029}"/>
              </a:ext>
            </a:extLst>
          </p:cNvPr>
          <p:cNvGraphicFramePr>
            <a:graphicFrameLocks noChangeAspect="1"/>
          </p:cNvGraphicFramePr>
          <p:nvPr/>
        </p:nvGraphicFramePr>
        <p:xfrm>
          <a:off x="3352800" y="4164013"/>
          <a:ext cx="3422650" cy="871537"/>
        </p:xfrm>
        <a:graphic>
          <a:graphicData uri="http://schemas.openxmlformats.org/presentationml/2006/ole">
            <mc:AlternateContent xmlns:mc="http://schemas.openxmlformats.org/markup-compatibility/2006">
              <mc:Choice xmlns:v="urn:schemas-microsoft-com:vml" Requires="v">
                <p:oleObj spid="_x0000_s49204" r:id="rId22" imgW="1816100" imgH="431800" progId="Equation.3">
                  <p:embed/>
                </p:oleObj>
              </mc:Choice>
              <mc:Fallback>
                <p:oleObj r:id="rId22" imgW="1816100" imgH="431800" progId="Equation.3">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52800" y="4164013"/>
                        <a:ext cx="342265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7" name="Object 35">
            <a:extLst>
              <a:ext uri="{FF2B5EF4-FFF2-40B4-BE49-F238E27FC236}">
                <a16:creationId xmlns:a16="http://schemas.microsoft.com/office/drawing/2014/main" id="{78E31466-EE51-4741-97E7-4D439C1B13DB}"/>
              </a:ext>
            </a:extLst>
          </p:cNvPr>
          <p:cNvGraphicFramePr>
            <a:graphicFrameLocks noChangeAspect="1"/>
          </p:cNvGraphicFramePr>
          <p:nvPr/>
        </p:nvGraphicFramePr>
        <p:xfrm>
          <a:off x="3352800" y="5459413"/>
          <a:ext cx="3492500" cy="871537"/>
        </p:xfrm>
        <a:graphic>
          <a:graphicData uri="http://schemas.openxmlformats.org/presentationml/2006/ole">
            <mc:AlternateContent xmlns:mc="http://schemas.openxmlformats.org/markup-compatibility/2006">
              <mc:Choice xmlns:v="urn:schemas-microsoft-com:vml" Requires="v">
                <p:oleObj spid="_x0000_s49205" r:id="rId24" imgW="1854200" imgH="431800" progId="Equation.3">
                  <p:embed/>
                </p:oleObj>
              </mc:Choice>
              <mc:Fallback>
                <p:oleObj r:id="rId24" imgW="1854200" imgH="431800" progId="Equation.3">
                  <p:embed/>
                  <p:pic>
                    <p:nvPicPr>
                      <p:cNvPr id="0"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52800" y="5459413"/>
                        <a:ext cx="349250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8" name="Object 36">
            <a:hlinkClick r:id="" action="ppaction://hlinkshowjump?jump=previousslide"/>
            <a:extLst>
              <a:ext uri="{FF2B5EF4-FFF2-40B4-BE49-F238E27FC236}">
                <a16:creationId xmlns:a16="http://schemas.microsoft.com/office/drawing/2014/main" id="{27FFCD00-7A8F-4AD3-BA61-89912123A34C}"/>
              </a:ext>
            </a:extLst>
          </p:cNvPr>
          <p:cNvGraphicFramePr>
            <a:graphicFrameLocks noChangeAspect="1"/>
          </p:cNvGraphicFramePr>
          <p:nvPr/>
        </p:nvGraphicFramePr>
        <p:xfrm>
          <a:off x="3352800" y="5002213"/>
          <a:ext cx="2286000" cy="457200"/>
        </p:xfrm>
        <a:graphic>
          <a:graphicData uri="http://schemas.openxmlformats.org/presentationml/2006/ole">
            <mc:AlternateContent xmlns:mc="http://schemas.openxmlformats.org/markup-compatibility/2006">
              <mc:Choice xmlns:v="urn:schemas-microsoft-com:vml" Requires="v">
                <p:oleObj spid="_x0000_s49206" r:id="rId26" imgW="1143993" imgH="228799" progId="Equation.3">
                  <p:embed/>
                </p:oleObj>
              </mc:Choice>
              <mc:Fallback>
                <p:oleObj r:id="rId26" imgW="1143993" imgH="228799" progId="Equation.3">
                  <p:embed/>
                  <p:pic>
                    <p:nvPicPr>
                      <p:cNvPr id="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52800" y="5002213"/>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9" name="Object 37">
            <a:extLst>
              <a:ext uri="{FF2B5EF4-FFF2-40B4-BE49-F238E27FC236}">
                <a16:creationId xmlns:a16="http://schemas.microsoft.com/office/drawing/2014/main" id="{DA0B1F30-FF10-433C-94F6-D52A0BD7B519}"/>
              </a:ext>
            </a:extLst>
          </p:cNvPr>
          <p:cNvGraphicFramePr>
            <a:graphicFrameLocks noChangeAspect="1"/>
          </p:cNvGraphicFramePr>
          <p:nvPr/>
        </p:nvGraphicFramePr>
        <p:xfrm>
          <a:off x="3352800" y="6221413"/>
          <a:ext cx="2260600" cy="431800"/>
        </p:xfrm>
        <a:graphic>
          <a:graphicData uri="http://schemas.openxmlformats.org/presentationml/2006/ole">
            <mc:AlternateContent xmlns:mc="http://schemas.openxmlformats.org/markup-compatibility/2006">
              <mc:Choice xmlns:v="urn:schemas-microsoft-com:vml" Requires="v">
                <p:oleObj spid="_x0000_s49207" r:id="rId28" imgW="1129810" imgH="215806" progId="Equation.3">
                  <p:embed/>
                </p:oleObj>
              </mc:Choice>
              <mc:Fallback>
                <p:oleObj r:id="rId28" imgW="1129810" imgH="215806" progId="Equation.3">
                  <p:embed/>
                  <p:pic>
                    <p:nvPicPr>
                      <p:cNvPr id="0" name="Object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52800" y="6221413"/>
                        <a:ext cx="226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0" name="Object 38">
            <a:extLst>
              <a:ext uri="{FF2B5EF4-FFF2-40B4-BE49-F238E27FC236}">
                <a16:creationId xmlns:a16="http://schemas.microsoft.com/office/drawing/2014/main" id="{9193DFD0-0860-4013-9DE0-15732BFEEA4A}"/>
              </a:ext>
            </a:extLst>
          </p:cNvPr>
          <p:cNvGraphicFramePr>
            <a:graphicFrameLocks noChangeAspect="1"/>
          </p:cNvGraphicFramePr>
          <p:nvPr/>
        </p:nvGraphicFramePr>
        <p:xfrm>
          <a:off x="7162800" y="4773613"/>
          <a:ext cx="1320800" cy="1778000"/>
        </p:xfrm>
        <a:graphic>
          <a:graphicData uri="http://schemas.openxmlformats.org/presentationml/2006/ole">
            <mc:AlternateContent xmlns:mc="http://schemas.openxmlformats.org/markup-compatibility/2006">
              <mc:Choice xmlns:v="urn:schemas-microsoft-com:vml" Requires="v">
                <p:oleObj spid="_x0000_s49208" r:id="rId30" imgW="660687" imgH="889386" progId="Equation.3">
                  <p:embed/>
                </p:oleObj>
              </mc:Choice>
              <mc:Fallback>
                <p:oleObj r:id="rId30" imgW="660687" imgH="889386" progId="Equation.3">
                  <p:embed/>
                  <p:pic>
                    <p:nvPicPr>
                      <p:cNvPr id="0" name="Object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162800" y="4773613"/>
                        <a:ext cx="1320800" cy="1778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1" name="Text Box 82">
            <a:extLst>
              <a:ext uri="{FF2B5EF4-FFF2-40B4-BE49-F238E27FC236}">
                <a16:creationId xmlns:a16="http://schemas.microsoft.com/office/drawing/2014/main" id="{C82DAE9F-7102-4EFC-B8D9-702DE7B5678F}"/>
              </a:ext>
            </a:extLst>
          </p:cNvPr>
          <p:cNvSpPr txBox="1">
            <a:spLocks noChangeArrowheads="1"/>
          </p:cNvSpPr>
          <p:nvPr/>
        </p:nvSpPr>
        <p:spPr bwMode="auto">
          <a:xfrm>
            <a:off x="7086600" y="4316413"/>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FontTx/>
              <a:buNone/>
            </a:pPr>
            <a:r>
              <a:rPr lang="zh-CN" altLang="en-US" sz="2000">
                <a:solidFill>
                  <a:srgbClr val="9900CC"/>
                </a:solidFill>
                <a:latin typeface="Times New Roman" panose="02020603050405020304" pitchFamily="18" charset="0"/>
                <a:ea typeface="楷体_GB2312" pitchFamily="49" charset="-122"/>
              </a:rPr>
              <a:t>热机效率</a:t>
            </a:r>
          </a:p>
        </p:txBody>
      </p:sp>
      <p:sp>
        <p:nvSpPr>
          <p:cNvPr id="49192" name="Text Box 2">
            <a:extLst>
              <a:ext uri="{FF2B5EF4-FFF2-40B4-BE49-F238E27FC236}">
                <a16:creationId xmlns:a16="http://schemas.microsoft.com/office/drawing/2014/main" id="{08463F66-D9AE-4D53-B46B-F4A9917BB32B}"/>
              </a:ext>
            </a:extLst>
          </p:cNvPr>
          <p:cNvSpPr txBox="1">
            <a:spLocks noChangeArrowheads="1"/>
          </p:cNvSpPr>
          <p:nvPr/>
        </p:nvSpPr>
        <p:spPr bwMode="auto">
          <a:xfrm>
            <a:off x="2928938" y="1092200"/>
            <a:ext cx="1314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Font typeface="Wingdings" panose="05000000000000000000" pitchFamily="2" charset="2"/>
              <a:buNone/>
            </a:pPr>
            <a:r>
              <a:rPr lang="zh-CN" altLang="en-US" sz="2000">
                <a:solidFill>
                  <a:srgbClr val="9900CC"/>
                </a:solidFill>
                <a:latin typeface="Times New Roman" panose="02020603050405020304" pitchFamily="18" charset="0"/>
                <a:ea typeface="楷体_GB2312" pitchFamily="49" charset="-122"/>
              </a:rPr>
              <a:t>卡诺循环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AFBFBDC-0D8F-40F2-B8F3-A970E692590A}"/>
              </a:ext>
            </a:extLst>
          </p:cNvPr>
          <p:cNvSpPr>
            <a:spLocks noGrp="1" noChangeArrowheads="1"/>
          </p:cNvSpPr>
          <p:nvPr>
            <p:ph type="title" idx="4294967295"/>
          </p:nvPr>
        </p:nvSpPr>
        <p:spPr>
          <a:xfrm>
            <a:off x="519113" y="179388"/>
            <a:ext cx="8142287" cy="530225"/>
          </a:xfrm>
          <a:solidFill>
            <a:srgbClr val="00FFFF"/>
          </a:solidFill>
          <a:effectLst>
            <a:outerShdw dist="107763" dir="2700000" algn="ctr" rotWithShape="0">
              <a:schemeClr val="bg2">
                <a:alpha val="50000"/>
              </a:schemeClr>
            </a:outerShdw>
          </a:effectLst>
        </p:spPr>
        <p:txBody>
          <a:bodyPr/>
          <a:lstStyle/>
          <a:p>
            <a:pPr eaLnBrk="1" hangingPunct="1">
              <a:lnSpc>
                <a:spcPct val="60000"/>
              </a:lnSpc>
            </a:pPr>
            <a:r>
              <a:rPr lang="en-US" altLang="zh-CN" sz="2800" b="1">
                <a:solidFill>
                  <a:srgbClr val="FF3300"/>
                </a:solidFill>
                <a:latin typeface="Times New Roman" panose="02020603050405020304" pitchFamily="18" charset="0"/>
              </a:rPr>
              <a:t>§1.6    </a:t>
            </a:r>
            <a:r>
              <a:rPr lang="zh-CN" altLang="en-US" sz="2800" b="1">
                <a:solidFill>
                  <a:srgbClr val="FF3300"/>
                </a:solidFill>
                <a:latin typeface="Times New Roman" panose="02020603050405020304" pitchFamily="18" charset="0"/>
              </a:rPr>
              <a:t>理想气体的卡诺循环</a:t>
            </a:r>
            <a:r>
              <a:rPr lang="zh-CN" altLang="en-US"/>
              <a:t> </a:t>
            </a:r>
          </a:p>
        </p:txBody>
      </p:sp>
      <p:sp>
        <p:nvSpPr>
          <p:cNvPr id="50179" name="Text Box 2">
            <a:extLst>
              <a:ext uri="{FF2B5EF4-FFF2-40B4-BE49-F238E27FC236}">
                <a16:creationId xmlns:a16="http://schemas.microsoft.com/office/drawing/2014/main" id="{7BE9B9B5-5164-407D-A7B2-D7AC1A8B51E4}"/>
              </a:ext>
            </a:extLst>
          </p:cNvPr>
          <p:cNvSpPr txBox="1">
            <a:spLocks noChangeArrowheads="1"/>
          </p:cNvSpPr>
          <p:nvPr/>
        </p:nvSpPr>
        <p:spPr bwMode="auto">
          <a:xfrm>
            <a:off x="1219200" y="1338263"/>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None/>
            </a:pPr>
            <a:r>
              <a:rPr lang="zh-CN" altLang="en-US" sz="2000">
                <a:solidFill>
                  <a:srgbClr val="9900CC"/>
                </a:solidFill>
                <a:latin typeface="Times New Roman" panose="02020603050405020304" pitchFamily="18" charset="0"/>
                <a:ea typeface="楷体_GB2312" pitchFamily="49" charset="-122"/>
              </a:rPr>
              <a:t>逆卡诺循环</a:t>
            </a:r>
          </a:p>
        </p:txBody>
      </p:sp>
      <p:graphicFrame>
        <p:nvGraphicFramePr>
          <p:cNvPr id="50180" name="Object 4">
            <a:extLst>
              <a:ext uri="{FF2B5EF4-FFF2-40B4-BE49-F238E27FC236}">
                <a16:creationId xmlns:a16="http://schemas.microsoft.com/office/drawing/2014/main" id="{BFCE16C8-0B69-40FE-9F0D-2B7A36C56BA5}"/>
              </a:ext>
            </a:extLst>
          </p:cNvPr>
          <p:cNvGraphicFramePr>
            <a:graphicFrameLocks noChangeAspect="1"/>
          </p:cNvGraphicFramePr>
          <p:nvPr/>
        </p:nvGraphicFramePr>
        <p:xfrm>
          <a:off x="1760538" y="4095750"/>
          <a:ext cx="304800" cy="355600"/>
        </p:xfrm>
        <a:graphic>
          <a:graphicData uri="http://schemas.openxmlformats.org/presentationml/2006/ole">
            <mc:AlternateContent xmlns:mc="http://schemas.openxmlformats.org/markup-compatibility/2006">
              <mc:Choice xmlns:v="urn:schemas-microsoft-com:vml" Requires="v">
                <p:oleObj spid="_x0000_s50209" r:id="rId3" imgW="152665" imgH="178109" progId="Equation.3">
                  <p:embed/>
                </p:oleObj>
              </mc:Choice>
              <mc:Fallback>
                <p:oleObj r:id="rId3" imgW="152665" imgH="17810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8" y="4095750"/>
                        <a:ext cx="304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a:extLst>
              <a:ext uri="{FF2B5EF4-FFF2-40B4-BE49-F238E27FC236}">
                <a16:creationId xmlns:a16="http://schemas.microsoft.com/office/drawing/2014/main" id="{349DD9BA-2696-4194-A528-DC009A6890A6}"/>
              </a:ext>
            </a:extLst>
          </p:cNvPr>
          <p:cNvGraphicFramePr>
            <a:graphicFrameLocks noChangeAspect="1"/>
          </p:cNvGraphicFramePr>
          <p:nvPr/>
        </p:nvGraphicFramePr>
        <p:xfrm>
          <a:off x="5083175" y="4122738"/>
          <a:ext cx="287338" cy="357187"/>
        </p:xfrm>
        <a:graphic>
          <a:graphicData uri="http://schemas.openxmlformats.org/presentationml/2006/ole">
            <mc:AlternateContent xmlns:mc="http://schemas.openxmlformats.org/markup-compatibility/2006">
              <mc:Choice xmlns:v="urn:schemas-microsoft-com:vml" Requires="v">
                <p:oleObj spid="_x0000_s50210" r:id="rId5" imgW="152665" imgH="178109" progId="Equation.3">
                  <p:embed/>
                </p:oleObj>
              </mc:Choice>
              <mc:Fallback>
                <p:oleObj r:id="rId5" imgW="152665" imgH="17810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175" y="4122738"/>
                        <a:ext cx="28733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a:extLst>
              <a:ext uri="{FF2B5EF4-FFF2-40B4-BE49-F238E27FC236}">
                <a16:creationId xmlns:a16="http://schemas.microsoft.com/office/drawing/2014/main" id="{37D3CF0F-72C8-4C62-9071-6BCE80CE2F38}"/>
              </a:ext>
            </a:extLst>
          </p:cNvPr>
          <p:cNvGraphicFramePr>
            <a:graphicFrameLocks noChangeAspect="1"/>
          </p:cNvGraphicFramePr>
          <p:nvPr/>
        </p:nvGraphicFramePr>
        <p:xfrm>
          <a:off x="1676400" y="1947863"/>
          <a:ext cx="287338" cy="331787"/>
        </p:xfrm>
        <a:graphic>
          <a:graphicData uri="http://schemas.openxmlformats.org/presentationml/2006/ole">
            <mc:AlternateContent xmlns:mc="http://schemas.openxmlformats.org/markup-compatibility/2006">
              <mc:Choice xmlns:v="urn:schemas-microsoft-com:vml" Requires="v">
                <p:oleObj spid="_x0000_s50211" r:id="rId7" imgW="152798" imgH="165531" progId="Equation.3">
                  <p:embed/>
                </p:oleObj>
              </mc:Choice>
              <mc:Fallback>
                <p:oleObj r:id="rId7" imgW="152798" imgH="16553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947863"/>
                        <a:ext cx="28733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3" name="Freeform 6">
            <a:extLst>
              <a:ext uri="{FF2B5EF4-FFF2-40B4-BE49-F238E27FC236}">
                <a16:creationId xmlns:a16="http://schemas.microsoft.com/office/drawing/2014/main" id="{1582B1BA-9E66-4FF3-A2EA-6BACE4A2DA9E}"/>
              </a:ext>
            </a:extLst>
          </p:cNvPr>
          <p:cNvSpPr>
            <a:spLocks/>
          </p:cNvSpPr>
          <p:nvPr/>
        </p:nvSpPr>
        <p:spPr bwMode="auto">
          <a:xfrm>
            <a:off x="2286000" y="2252663"/>
            <a:ext cx="1447800" cy="990600"/>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FF0000"/>
            </a:solidFill>
            <a:miter lim="800000"/>
            <a:headEnd type="triangle" w="sm" len="lg"/>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0184" name="Freeform 7">
            <a:extLst>
              <a:ext uri="{FF2B5EF4-FFF2-40B4-BE49-F238E27FC236}">
                <a16:creationId xmlns:a16="http://schemas.microsoft.com/office/drawing/2014/main" id="{92E46224-B28B-4EDF-BB97-87B32E186CF7}"/>
              </a:ext>
            </a:extLst>
          </p:cNvPr>
          <p:cNvSpPr>
            <a:spLocks/>
          </p:cNvSpPr>
          <p:nvPr/>
        </p:nvSpPr>
        <p:spPr bwMode="auto">
          <a:xfrm>
            <a:off x="3733800" y="3243263"/>
            <a:ext cx="793750" cy="806450"/>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66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0185" name="Freeform 8">
            <a:extLst>
              <a:ext uri="{FF2B5EF4-FFF2-40B4-BE49-F238E27FC236}">
                <a16:creationId xmlns:a16="http://schemas.microsoft.com/office/drawing/2014/main" id="{B364ECC5-0869-468F-AE85-6783BCB98F06}"/>
              </a:ext>
            </a:extLst>
          </p:cNvPr>
          <p:cNvSpPr>
            <a:spLocks/>
          </p:cNvSpPr>
          <p:nvPr/>
        </p:nvSpPr>
        <p:spPr bwMode="auto">
          <a:xfrm>
            <a:off x="2279650" y="2289175"/>
            <a:ext cx="463550" cy="1258888"/>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6600"/>
            </a:solidFill>
            <a:miter lim="800000"/>
            <a:headEnd/>
            <a:tailEnd type="triangl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0186" name="Freeform 9">
            <a:extLst>
              <a:ext uri="{FF2B5EF4-FFF2-40B4-BE49-F238E27FC236}">
                <a16:creationId xmlns:a16="http://schemas.microsoft.com/office/drawing/2014/main" id="{F6883380-CE45-4E4E-8030-D9F6194000B7}"/>
              </a:ext>
            </a:extLst>
          </p:cNvPr>
          <p:cNvSpPr>
            <a:spLocks/>
          </p:cNvSpPr>
          <p:nvPr/>
        </p:nvSpPr>
        <p:spPr bwMode="auto">
          <a:xfrm>
            <a:off x="2743200" y="3548063"/>
            <a:ext cx="1789113" cy="538162"/>
          </a:xfrm>
          <a:custGeom>
            <a:avLst/>
            <a:gdLst>
              <a:gd name="T0" fmla="*/ 0 w 862"/>
              <a:gd name="T1" fmla="*/ 0 h 681"/>
              <a:gd name="T2" fmla="*/ 2147483646 w 862"/>
              <a:gd name="T3" fmla="*/ 2147483646 h 681"/>
              <a:gd name="T4" fmla="*/ 2147483646 w 862"/>
              <a:gd name="T5" fmla="*/ 2147483646 h 681"/>
              <a:gd name="T6" fmla="*/ 2147483646 w 862"/>
              <a:gd name="T7" fmla="*/ 2147483646 h 681"/>
              <a:gd name="T8" fmla="*/ 0 60000 65536"/>
              <a:gd name="T9" fmla="*/ 0 60000 65536"/>
              <a:gd name="T10" fmla="*/ 0 60000 65536"/>
              <a:gd name="T11" fmla="*/ 0 60000 65536"/>
              <a:gd name="T12" fmla="*/ 0 w 862"/>
              <a:gd name="T13" fmla="*/ 0 h 681"/>
              <a:gd name="T14" fmla="*/ 862 w 862"/>
              <a:gd name="T15" fmla="*/ 681 h 681"/>
            </a:gdLst>
            <a:ahLst/>
            <a:cxnLst>
              <a:cxn ang="T8">
                <a:pos x="T0" y="T1"/>
              </a:cxn>
              <a:cxn ang="T9">
                <a:pos x="T2" y="T3"/>
              </a:cxn>
              <a:cxn ang="T10">
                <a:pos x="T4" y="T5"/>
              </a:cxn>
              <a:cxn ang="T11">
                <a:pos x="T6" y="T7"/>
              </a:cxn>
            </a:cxnLst>
            <a:rect l="T12" t="T13" r="T14" b="T15"/>
            <a:pathLst>
              <a:path w="862" h="681">
                <a:moveTo>
                  <a:pt x="0" y="0"/>
                </a:moveTo>
                <a:cubicBezTo>
                  <a:pt x="60" y="110"/>
                  <a:pt x="121" y="220"/>
                  <a:pt x="227" y="318"/>
                </a:cubicBezTo>
                <a:cubicBezTo>
                  <a:pt x="333" y="416"/>
                  <a:pt x="529" y="530"/>
                  <a:pt x="635" y="590"/>
                </a:cubicBezTo>
                <a:cubicBezTo>
                  <a:pt x="741" y="650"/>
                  <a:pt x="801" y="665"/>
                  <a:pt x="862" y="681"/>
                </a:cubicBezTo>
              </a:path>
            </a:pathLst>
          </a:custGeom>
          <a:noFill/>
          <a:ln w="31750" cmpd="sng">
            <a:solidFill>
              <a:srgbClr val="0000FF"/>
            </a:solidFill>
            <a:miter lim="800000"/>
            <a:headEnd/>
            <a:tailEnd type="triangl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0187" name="Line 10">
            <a:extLst>
              <a:ext uri="{FF2B5EF4-FFF2-40B4-BE49-F238E27FC236}">
                <a16:creationId xmlns:a16="http://schemas.microsoft.com/office/drawing/2014/main" id="{08E27412-DF3C-4F2E-9D0F-0BF6E4AFEDF3}"/>
              </a:ext>
            </a:extLst>
          </p:cNvPr>
          <p:cNvSpPr>
            <a:spLocks noChangeShapeType="1"/>
          </p:cNvSpPr>
          <p:nvPr/>
        </p:nvSpPr>
        <p:spPr bwMode="auto">
          <a:xfrm>
            <a:off x="2057400" y="4310063"/>
            <a:ext cx="2971800"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188" name="Line 11">
            <a:extLst>
              <a:ext uri="{FF2B5EF4-FFF2-40B4-BE49-F238E27FC236}">
                <a16:creationId xmlns:a16="http://schemas.microsoft.com/office/drawing/2014/main" id="{78EA8E9F-7C3F-4B77-8029-02B4FF6E129B}"/>
              </a:ext>
            </a:extLst>
          </p:cNvPr>
          <p:cNvSpPr>
            <a:spLocks noChangeShapeType="1"/>
          </p:cNvSpPr>
          <p:nvPr/>
        </p:nvSpPr>
        <p:spPr bwMode="auto">
          <a:xfrm flipV="1">
            <a:off x="2057400" y="1947863"/>
            <a:ext cx="0" cy="236220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189" name="Text Box 12">
            <a:extLst>
              <a:ext uri="{FF2B5EF4-FFF2-40B4-BE49-F238E27FC236}">
                <a16:creationId xmlns:a16="http://schemas.microsoft.com/office/drawing/2014/main" id="{8BF8A783-D856-4E53-9F7C-6BD47B6DC1F9}"/>
              </a:ext>
            </a:extLst>
          </p:cNvPr>
          <p:cNvSpPr txBox="1">
            <a:spLocks noChangeArrowheads="1"/>
          </p:cNvSpPr>
          <p:nvPr/>
        </p:nvSpPr>
        <p:spPr bwMode="auto">
          <a:xfrm>
            <a:off x="2057400" y="1871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1</a:t>
            </a:r>
          </a:p>
        </p:txBody>
      </p:sp>
      <p:sp>
        <p:nvSpPr>
          <p:cNvPr id="50190" name="Text Box 13">
            <a:extLst>
              <a:ext uri="{FF2B5EF4-FFF2-40B4-BE49-F238E27FC236}">
                <a16:creationId xmlns:a16="http://schemas.microsoft.com/office/drawing/2014/main" id="{32C1DBC5-7F57-4D79-B478-1C06472FDBAB}"/>
              </a:ext>
            </a:extLst>
          </p:cNvPr>
          <p:cNvSpPr txBox="1">
            <a:spLocks noChangeArrowheads="1"/>
          </p:cNvSpPr>
          <p:nvPr/>
        </p:nvSpPr>
        <p:spPr bwMode="auto">
          <a:xfrm>
            <a:off x="3657600" y="2862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2</a:t>
            </a:r>
          </a:p>
        </p:txBody>
      </p:sp>
      <p:sp>
        <p:nvSpPr>
          <p:cNvPr id="50191" name="Text Box 14">
            <a:extLst>
              <a:ext uri="{FF2B5EF4-FFF2-40B4-BE49-F238E27FC236}">
                <a16:creationId xmlns:a16="http://schemas.microsoft.com/office/drawing/2014/main" id="{99E23B7F-55F6-4A51-88A8-D949F34AF2B7}"/>
              </a:ext>
            </a:extLst>
          </p:cNvPr>
          <p:cNvSpPr txBox="1">
            <a:spLocks noChangeArrowheads="1"/>
          </p:cNvSpPr>
          <p:nvPr/>
        </p:nvSpPr>
        <p:spPr bwMode="auto">
          <a:xfrm>
            <a:off x="4495800" y="3852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3</a:t>
            </a:r>
          </a:p>
        </p:txBody>
      </p:sp>
      <p:sp>
        <p:nvSpPr>
          <p:cNvPr id="50192" name="Text Box 15">
            <a:extLst>
              <a:ext uri="{FF2B5EF4-FFF2-40B4-BE49-F238E27FC236}">
                <a16:creationId xmlns:a16="http://schemas.microsoft.com/office/drawing/2014/main" id="{2C0DF0FC-5F04-49F8-B7D0-4F849D7FB749}"/>
              </a:ext>
            </a:extLst>
          </p:cNvPr>
          <p:cNvSpPr txBox="1">
            <a:spLocks noChangeArrowheads="1"/>
          </p:cNvSpPr>
          <p:nvPr/>
        </p:nvSpPr>
        <p:spPr bwMode="auto">
          <a:xfrm>
            <a:off x="2438400" y="3471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400" b="0">
                <a:latin typeface="Times New Roman" panose="02020603050405020304" pitchFamily="18" charset="0"/>
              </a:rPr>
              <a:t>4</a:t>
            </a:r>
          </a:p>
        </p:txBody>
      </p:sp>
      <p:graphicFrame>
        <p:nvGraphicFramePr>
          <p:cNvPr id="50193" name="Object 17">
            <a:extLst>
              <a:ext uri="{FF2B5EF4-FFF2-40B4-BE49-F238E27FC236}">
                <a16:creationId xmlns:a16="http://schemas.microsoft.com/office/drawing/2014/main" id="{8433CC6D-DC36-4873-9571-1CC4DC4469B0}"/>
              </a:ext>
            </a:extLst>
          </p:cNvPr>
          <p:cNvGraphicFramePr>
            <a:graphicFrameLocks noChangeAspect="1"/>
          </p:cNvGraphicFramePr>
          <p:nvPr/>
        </p:nvGraphicFramePr>
        <p:xfrm>
          <a:off x="3200400" y="2557463"/>
          <a:ext cx="301625" cy="427037"/>
        </p:xfrm>
        <a:graphic>
          <a:graphicData uri="http://schemas.openxmlformats.org/presentationml/2006/ole">
            <mc:AlternateContent xmlns:mc="http://schemas.openxmlformats.org/markup-compatibility/2006">
              <mc:Choice xmlns:v="urn:schemas-microsoft-com:vml" Requires="v">
                <p:oleObj spid="_x0000_s50212" r:id="rId9" imgW="152665" imgH="216275" progId="Equation.3">
                  <p:embed/>
                </p:oleObj>
              </mc:Choice>
              <mc:Fallback>
                <p:oleObj r:id="rId9" imgW="152665" imgH="216275"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557463"/>
                        <a:ext cx="3016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18">
            <a:extLst>
              <a:ext uri="{FF2B5EF4-FFF2-40B4-BE49-F238E27FC236}">
                <a16:creationId xmlns:a16="http://schemas.microsoft.com/office/drawing/2014/main" id="{33FD7F14-849B-43C6-B91D-364C9CD27633}"/>
              </a:ext>
            </a:extLst>
          </p:cNvPr>
          <p:cNvGraphicFramePr>
            <a:graphicFrameLocks noChangeAspect="1"/>
          </p:cNvGraphicFramePr>
          <p:nvPr/>
        </p:nvGraphicFramePr>
        <p:xfrm>
          <a:off x="3187700" y="3852863"/>
          <a:ext cx="327025" cy="427037"/>
        </p:xfrm>
        <a:graphic>
          <a:graphicData uri="http://schemas.openxmlformats.org/presentationml/2006/ole">
            <mc:AlternateContent xmlns:mc="http://schemas.openxmlformats.org/markup-compatibility/2006">
              <mc:Choice xmlns:v="urn:schemas-microsoft-com:vml" Requires="v">
                <p:oleObj spid="_x0000_s50213" r:id="rId11" imgW="165387" imgH="216275" progId="Equation.3">
                  <p:embed/>
                </p:oleObj>
              </mc:Choice>
              <mc:Fallback>
                <p:oleObj r:id="rId11" imgW="165387" imgH="216275"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7700" y="3852863"/>
                        <a:ext cx="3270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19">
            <a:extLst>
              <a:ext uri="{FF2B5EF4-FFF2-40B4-BE49-F238E27FC236}">
                <a16:creationId xmlns:a16="http://schemas.microsoft.com/office/drawing/2014/main" id="{ACC8466B-FEA0-4079-81AF-4DDC2DFDB58F}"/>
              </a:ext>
            </a:extLst>
          </p:cNvPr>
          <p:cNvGraphicFramePr>
            <a:graphicFrameLocks noChangeAspect="1"/>
          </p:cNvGraphicFramePr>
          <p:nvPr/>
        </p:nvGraphicFramePr>
        <p:xfrm>
          <a:off x="3124200" y="3281363"/>
          <a:ext cx="334963" cy="358775"/>
        </p:xfrm>
        <a:graphic>
          <a:graphicData uri="http://schemas.openxmlformats.org/presentationml/2006/ole">
            <mc:AlternateContent xmlns:mc="http://schemas.openxmlformats.org/markup-compatibility/2006">
              <mc:Choice xmlns:v="urn:schemas-microsoft-com:vml" Requires="v">
                <p:oleObj spid="_x0000_s50214" r:id="rId13" imgW="178109" imgH="178109" progId="Equation.3">
                  <p:embed/>
                </p:oleObj>
              </mc:Choice>
              <mc:Fallback>
                <p:oleObj r:id="rId13" imgW="178109" imgH="178109"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3281363"/>
                        <a:ext cx="334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6" name="Rectangle 52">
            <a:extLst>
              <a:ext uri="{FF2B5EF4-FFF2-40B4-BE49-F238E27FC236}">
                <a16:creationId xmlns:a16="http://schemas.microsoft.com/office/drawing/2014/main" id="{2FF3C559-4A4D-41C1-A33F-A2AB5A5946F9}"/>
              </a:ext>
            </a:extLst>
          </p:cNvPr>
          <p:cNvSpPr>
            <a:spLocks noChangeArrowheads="1"/>
          </p:cNvSpPr>
          <p:nvPr/>
        </p:nvSpPr>
        <p:spPr bwMode="auto">
          <a:xfrm>
            <a:off x="5646738" y="1566863"/>
            <a:ext cx="1676400" cy="457200"/>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0197" name="Rectangle 53">
            <a:extLst>
              <a:ext uri="{FF2B5EF4-FFF2-40B4-BE49-F238E27FC236}">
                <a16:creationId xmlns:a16="http://schemas.microsoft.com/office/drawing/2014/main" id="{DCEA2D1F-3707-48EB-A6C2-1CFD03D1ABEA}"/>
              </a:ext>
            </a:extLst>
          </p:cNvPr>
          <p:cNvSpPr>
            <a:spLocks noChangeArrowheads="1"/>
          </p:cNvSpPr>
          <p:nvPr/>
        </p:nvSpPr>
        <p:spPr bwMode="auto">
          <a:xfrm>
            <a:off x="5676900" y="4157663"/>
            <a:ext cx="1676400" cy="4572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0198" name="Oval 54">
            <a:extLst>
              <a:ext uri="{FF2B5EF4-FFF2-40B4-BE49-F238E27FC236}">
                <a16:creationId xmlns:a16="http://schemas.microsoft.com/office/drawing/2014/main" id="{8A4725DE-BB88-496E-80E3-9612A4E8C60F}"/>
              </a:ext>
            </a:extLst>
          </p:cNvPr>
          <p:cNvSpPr>
            <a:spLocks noChangeArrowheads="1"/>
          </p:cNvSpPr>
          <p:nvPr/>
        </p:nvSpPr>
        <p:spPr bwMode="auto">
          <a:xfrm>
            <a:off x="5791200" y="2405063"/>
            <a:ext cx="1447800" cy="1371600"/>
          </a:xfrm>
          <a:prstGeom prst="ellipse">
            <a:avLst/>
          </a:prstGeom>
          <a:solidFill>
            <a:srgbClr val="33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0199" name="AutoShape 55">
            <a:extLst>
              <a:ext uri="{FF2B5EF4-FFF2-40B4-BE49-F238E27FC236}">
                <a16:creationId xmlns:a16="http://schemas.microsoft.com/office/drawing/2014/main" id="{E8ED60DA-247E-47FD-9F5B-70754722C182}"/>
              </a:ext>
            </a:extLst>
          </p:cNvPr>
          <p:cNvSpPr>
            <a:spLocks noChangeArrowheads="1"/>
          </p:cNvSpPr>
          <p:nvPr/>
        </p:nvSpPr>
        <p:spPr bwMode="auto">
          <a:xfrm flipV="1">
            <a:off x="6134100" y="1947863"/>
            <a:ext cx="762000" cy="685800"/>
          </a:xfrm>
          <a:prstGeom prst="downArrow">
            <a:avLst>
              <a:gd name="adj1" fmla="val 50000"/>
              <a:gd name="adj2" fmla="val 2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0200" name="AutoShape 56">
            <a:extLst>
              <a:ext uri="{FF2B5EF4-FFF2-40B4-BE49-F238E27FC236}">
                <a16:creationId xmlns:a16="http://schemas.microsoft.com/office/drawing/2014/main" id="{7C50F71D-A666-4A90-AB6E-DA300CFD7B64}"/>
              </a:ext>
            </a:extLst>
          </p:cNvPr>
          <p:cNvSpPr>
            <a:spLocks noChangeArrowheads="1"/>
          </p:cNvSpPr>
          <p:nvPr/>
        </p:nvSpPr>
        <p:spPr bwMode="auto">
          <a:xfrm flipV="1">
            <a:off x="6324600" y="3624263"/>
            <a:ext cx="381000" cy="685800"/>
          </a:xfrm>
          <a:prstGeom prst="downArrow">
            <a:avLst>
              <a:gd name="adj1" fmla="val 50000"/>
              <a:gd name="adj2" fmla="val 4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50201" name="AutoShape 57">
            <a:extLst>
              <a:ext uri="{FF2B5EF4-FFF2-40B4-BE49-F238E27FC236}">
                <a16:creationId xmlns:a16="http://schemas.microsoft.com/office/drawing/2014/main" id="{2B9FABFC-CE8D-4D58-8BA0-63D4EB5492CB}"/>
              </a:ext>
            </a:extLst>
          </p:cNvPr>
          <p:cNvSpPr>
            <a:spLocks noChangeArrowheads="1"/>
          </p:cNvSpPr>
          <p:nvPr/>
        </p:nvSpPr>
        <p:spPr bwMode="auto">
          <a:xfrm flipH="1">
            <a:off x="6865938" y="2900363"/>
            <a:ext cx="838200" cy="381000"/>
          </a:xfrm>
          <a:prstGeom prst="rightArrow">
            <a:avLst>
              <a:gd name="adj1" fmla="val 50000"/>
              <a:gd name="adj2" fmla="val 55000"/>
            </a:avLst>
          </a:prstGeom>
          <a:solidFill>
            <a:srgbClr val="CC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aphicFrame>
        <p:nvGraphicFramePr>
          <p:cNvPr id="50202" name="Object 26">
            <a:extLst>
              <a:ext uri="{FF2B5EF4-FFF2-40B4-BE49-F238E27FC236}">
                <a16:creationId xmlns:a16="http://schemas.microsoft.com/office/drawing/2014/main" id="{511F7DC4-38F6-4264-A0A5-DC130074A57B}"/>
              </a:ext>
            </a:extLst>
          </p:cNvPr>
          <p:cNvGraphicFramePr>
            <a:graphicFrameLocks noChangeAspect="1"/>
          </p:cNvGraphicFramePr>
          <p:nvPr/>
        </p:nvGraphicFramePr>
        <p:xfrm>
          <a:off x="7848600" y="2938463"/>
          <a:ext cx="352425" cy="352425"/>
        </p:xfrm>
        <a:graphic>
          <a:graphicData uri="http://schemas.openxmlformats.org/presentationml/2006/ole">
            <mc:AlternateContent xmlns:mc="http://schemas.openxmlformats.org/markup-compatibility/2006">
              <mc:Choice xmlns:v="urn:schemas-microsoft-com:vml" Requires="v">
                <p:oleObj spid="_x0000_s50215" r:id="rId15" imgW="178109" imgH="178109" progId="Equation.3">
                  <p:embed/>
                </p:oleObj>
              </mc:Choice>
              <mc:Fallback>
                <p:oleObj r:id="rId15" imgW="178109" imgH="178109"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2938463"/>
                        <a:ext cx="3524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3" name="Object 27">
            <a:extLst>
              <a:ext uri="{FF2B5EF4-FFF2-40B4-BE49-F238E27FC236}">
                <a16:creationId xmlns:a16="http://schemas.microsoft.com/office/drawing/2014/main" id="{5289A986-654C-451D-9ECD-E19A460902E8}"/>
              </a:ext>
            </a:extLst>
          </p:cNvPr>
          <p:cNvGraphicFramePr>
            <a:graphicFrameLocks noChangeAspect="1"/>
          </p:cNvGraphicFramePr>
          <p:nvPr/>
        </p:nvGraphicFramePr>
        <p:xfrm>
          <a:off x="6858000" y="2024063"/>
          <a:ext cx="352425" cy="427037"/>
        </p:xfrm>
        <a:graphic>
          <a:graphicData uri="http://schemas.openxmlformats.org/presentationml/2006/ole">
            <mc:AlternateContent xmlns:mc="http://schemas.openxmlformats.org/markup-compatibility/2006">
              <mc:Choice xmlns:v="urn:schemas-microsoft-com:vml" Requires="v">
                <p:oleObj spid="_x0000_s50216" r:id="rId16" imgW="178032" imgH="216181" progId="Equation.3">
                  <p:embed/>
                </p:oleObj>
              </mc:Choice>
              <mc:Fallback>
                <p:oleObj r:id="rId16" imgW="178032" imgH="216181"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58000" y="2024063"/>
                        <a:ext cx="3524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28">
            <a:extLst>
              <a:ext uri="{FF2B5EF4-FFF2-40B4-BE49-F238E27FC236}">
                <a16:creationId xmlns:a16="http://schemas.microsoft.com/office/drawing/2014/main" id="{5C0FA16C-D318-4649-91CF-7DAACA6A43CF}"/>
              </a:ext>
            </a:extLst>
          </p:cNvPr>
          <p:cNvGraphicFramePr>
            <a:graphicFrameLocks noChangeAspect="1"/>
          </p:cNvGraphicFramePr>
          <p:nvPr/>
        </p:nvGraphicFramePr>
        <p:xfrm>
          <a:off x="6713538" y="3700463"/>
          <a:ext cx="403225" cy="427037"/>
        </p:xfrm>
        <a:graphic>
          <a:graphicData uri="http://schemas.openxmlformats.org/presentationml/2006/ole">
            <mc:AlternateContent xmlns:mc="http://schemas.openxmlformats.org/markup-compatibility/2006">
              <mc:Choice xmlns:v="urn:schemas-microsoft-com:vml" Requires="v">
                <p:oleObj spid="_x0000_s50217" r:id="rId18" imgW="203465" imgH="216181" progId="Equation.3">
                  <p:embed/>
                </p:oleObj>
              </mc:Choice>
              <mc:Fallback>
                <p:oleObj r:id="rId18" imgW="203465" imgH="216181"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13538" y="3700463"/>
                        <a:ext cx="4032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29">
            <a:extLst>
              <a:ext uri="{FF2B5EF4-FFF2-40B4-BE49-F238E27FC236}">
                <a16:creationId xmlns:a16="http://schemas.microsoft.com/office/drawing/2014/main" id="{74EF599A-1D90-4E38-9D60-46B72C4127E6}"/>
              </a:ext>
            </a:extLst>
          </p:cNvPr>
          <p:cNvGraphicFramePr>
            <a:graphicFrameLocks noChangeAspect="1"/>
          </p:cNvGraphicFramePr>
          <p:nvPr/>
        </p:nvGraphicFramePr>
        <p:xfrm>
          <a:off x="7543800" y="1566863"/>
          <a:ext cx="301625" cy="427037"/>
        </p:xfrm>
        <a:graphic>
          <a:graphicData uri="http://schemas.openxmlformats.org/presentationml/2006/ole">
            <mc:AlternateContent xmlns:mc="http://schemas.openxmlformats.org/markup-compatibility/2006">
              <mc:Choice xmlns:v="urn:schemas-microsoft-com:vml" Requires="v">
                <p:oleObj spid="_x0000_s50218" r:id="rId20" imgW="152665" imgH="216275" progId="Equation.3">
                  <p:embed/>
                </p:oleObj>
              </mc:Choice>
              <mc:Fallback>
                <p:oleObj r:id="rId20" imgW="152665" imgH="216275"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1566863"/>
                        <a:ext cx="3016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6" name="Object 30">
            <a:extLst>
              <a:ext uri="{FF2B5EF4-FFF2-40B4-BE49-F238E27FC236}">
                <a16:creationId xmlns:a16="http://schemas.microsoft.com/office/drawing/2014/main" id="{BF737014-6F42-4F91-AD11-00D793766CB5}"/>
              </a:ext>
            </a:extLst>
          </p:cNvPr>
          <p:cNvGraphicFramePr>
            <a:graphicFrameLocks noChangeAspect="1"/>
          </p:cNvGraphicFramePr>
          <p:nvPr/>
        </p:nvGraphicFramePr>
        <p:xfrm>
          <a:off x="7551738" y="4157663"/>
          <a:ext cx="327025" cy="427037"/>
        </p:xfrm>
        <a:graphic>
          <a:graphicData uri="http://schemas.openxmlformats.org/presentationml/2006/ole">
            <mc:AlternateContent xmlns:mc="http://schemas.openxmlformats.org/markup-compatibility/2006">
              <mc:Choice xmlns:v="urn:schemas-microsoft-com:vml" Requires="v">
                <p:oleObj spid="_x0000_s50219" r:id="rId21" imgW="165387" imgH="216275" progId="Equation.3">
                  <p:embed/>
                </p:oleObj>
              </mc:Choice>
              <mc:Fallback>
                <p:oleObj r:id="rId21" imgW="165387" imgH="216275"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1738" y="4157663"/>
                        <a:ext cx="3270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7" name="Object 31">
            <a:extLst>
              <a:ext uri="{FF2B5EF4-FFF2-40B4-BE49-F238E27FC236}">
                <a16:creationId xmlns:a16="http://schemas.microsoft.com/office/drawing/2014/main" id="{4756C8AB-D444-4EC8-B48F-161A8876FB89}"/>
              </a:ext>
            </a:extLst>
          </p:cNvPr>
          <p:cNvGraphicFramePr>
            <a:graphicFrameLocks noChangeAspect="1"/>
          </p:cNvGraphicFramePr>
          <p:nvPr/>
        </p:nvGraphicFramePr>
        <p:xfrm>
          <a:off x="3805238" y="5181600"/>
          <a:ext cx="2540000" cy="863600"/>
        </p:xfrm>
        <a:graphic>
          <a:graphicData uri="http://schemas.openxmlformats.org/presentationml/2006/ole">
            <mc:AlternateContent xmlns:mc="http://schemas.openxmlformats.org/markup-compatibility/2006">
              <mc:Choice xmlns:v="urn:schemas-microsoft-com:vml" Requires="v">
                <p:oleObj spid="_x0000_s50220" r:id="rId22" imgW="1270551" imgH="431987" progId="Equation.3">
                  <p:embed/>
                </p:oleObj>
              </mc:Choice>
              <mc:Fallback>
                <p:oleObj r:id="rId22" imgW="1270551" imgH="431987"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05238" y="5181600"/>
                        <a:ext cx="254000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8" name="Text Box 64">
            <a:extLst>
              <a:ext uri="{FF2B5EF4-FFF2-40B4-BE49-F238E27FC236}">
                <a16:creationId xmlns:a16="http://schemas.microsoft.com/office/drawing/2014/main" id="{6A20C88E-68A4-4BDB-9A11-2F65F315D4F4}"/>
              </a:ext>
            </a:extLst>
          </p:cNvPr>
          <p:cNvSpPr txBox="1">
            <a:spLocks noChangeArrowheads="1"/>
          </p:cNvSpPr>
          <p:nvPr/>
        </p:nvSpPr>
        <p:spPr bwMode="auto">
          <a:xfrm>
            <a:off x="1468438" y="5437188"/>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Font typeface="Wingdings" panose="05000000000000000000" pitchFamily="2" charset="2"/>
              <a:buNone/>
            </a:pPr>
            <a:r>
              <a:rPr lang="zh-CN" altLang="en-US" sz="2000">
                <a:solidFill>
                  <a:srgbClr val="9900CC"/>
                </a:solidFill>
                <a:latin typeface="Times New Roman" panose="02020603050405020304" pitchFamily="18" charset="0"/>
                <a:ea typeface="楷体_GB2312" pitchFamily="49" charset="-122"/>
              </a:rPr>
              <a:t>致冷系数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9CD5A246-50CD-42C5-8FC2-9E95FD4952F1}"/>
              </a:ext>
            </a:extLst>
          </p:cNvPr>
          <p:cNvSpPr txBox="1">
            <a:spLocks noChangeArrowheads="1"/>
          </p:cNvSpPr>
          <p:nvPr/>
        </p:nvSpPr>
        <p:spPr bwMode="auto">
          <a:xfrm>
            <a:off x="544513" y="4079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例1  令</a:t>
            </a:r>
          </a:p>
        </p:txBody>
      </p:sp>
      <p:graphicFrame>
        <p:nvGraphicFramePr>
          <p:cNvPr id="52227" name="Object 3">
            <a:extLst>
              <a:ext uri="{FF2B5EF4-FFF2-40B4-BE49-F238E27FC236}">
                <a16:creationId xmlns:a16="http://schemas.microsoft.com/office/drawing/2014/main" id="{0904D870-5104-459C-B1DA-EE6957ED7A18}"/>
              </a:ext>
            </a:extLst>
          </p:cNvPr>
          <p:cNvGraphicFramePr>
            <a:graphicFrameLocks noChangeAspect="1"/>
          </p:cNvGraphicFramePr>
          <p:nvPr/>
        </p:nvGraphicFramePr>
        <p:xfrm>
          <a:off x="1611313" y="179388"/>
          <a:ext cx="6478587" cy="939800"/>
        </p:xfrm>
        <a:graphic>
          <a:graphicData uri="http://schemas.openxmlformats.org/presentationml/2006/ole">
            <mc:AlternateContent xmlns:mc="http://schemas.openxmlformats.org/markup-compatibility/2006">
              <mc:Choice xmlns:v="urn:schemas-microsoft-com:vml" Requires="v">
                <p:oleObj spid="_x0000_s51219" r:id="rId3" imgW="3238500" imgH="469900" progId="Equation.3">
                  <p:embed/>
                </p:oleObj>
              </mc:Choice>
              <mc:Fallback>
                <p:oleObj r:id="rId3" imgW="32385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313" y="179388"/>
                        <a:ext cx="64785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a:extLst>
              <a:ext uri="{FF2B5EF4-FFF2-40B4-BE49-F238E27FC236}">
                <a16:creationId xmlns:a16="http://schemas.microsoft.com/office/drawing/2014/main" id="{A92065E5-6ACE-479D-9C8D-F5447B274965}"/>
              </a:ext>
            </a:extLst>
          </p:cNvPr>
          <p:cNvGraphicFramePr>
            <a:graphicFrameLocks noChangeAspect="1"/>
          </p:cNvGraphicFramePr>
          <p:nvPr/>
        </p:nvGraphicFramePr>
        <p:xfrm>
          <a:off x="1611313" y="1093788"/>
          <a:ext cx="6427787" cy="939800"/>
        </p:xfrm>
        <a:graphic>
          <a:graphicData uri="http://schemas.openxmlformats.org/presentationml/2006/ole">
            <mc:AlternateContent xmlns:mc="http://schemas.openxmlformats.org/markup-compatibility/2006">
              <mc:Choice xmlns:v="urn:schemas-microsoft-com:vml" Requires="v">
                <p:oleObj spid="_x0000_s51220" r:id="rId5" imgW="3213100" imgH="469900" progId="Equation.3">
                  <p:embed/>
                </p:oleObj>
              </mc:Choice>
              <mc:Fallback>
                <p:oleObj r:id="rId5" imgW="3213100" imgH="469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1313" y="1093788"/>
                        <a:ext cx="64277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5">
            <a:extLst>
              <a:ext uri="{FF2B5EF4-FFF2-40B4-BE49-F238E27FC236}">
                <a16:creationId xmlns:a16="http://schemas.microsoft.com/office/drawing/2014/main" id="{013F7027-25F3-4373-8C1F-0E9AED984D98}"/>
              </a:ext>
            </a:extLst>
          </p:cNvPr>
          <p:cNvSpPr txBox="1">
            <a:spLocks noChangeArrowheads="1"/>
          </p:cNvSpPr>
          <p:nvPr/>
        </p:nvSpPr>
        <p:spPr bwMode="auto">
          <a:xfrm>
            <a:off x="1230313" y="200818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这里下标</a:t>
            </a:r>
          </a:p>
        </p:txBody>
      </p:sp>
      <p:graphicFrame>
        <p:nvGraphicFramePr>
          <p:cNvPr id="52230" name="Object 6">
            <a:extLst>
              <a:ext uri="{FF2B5EF4-FFF2-40B4-BE49-F238E27FC236}">
                <a16:creationId xmlns:a16="http://schemas.microsoft.com/office/drawing/2014/main" id="{AAE17E11-2461-4603-B241-D6019F1EDC39}"/>
              </a:ext>
            </a:extLst>
          </p:cNvPr>
          <p:cNvGraphicFramePr>
            <a:graphicFrameLocks noChangeAspect="1"/>
          </p:cNvGraphicFramePr>
          <p:nvPr/>
        </p:nvGraphicFramePr>
        <p:xfrm>
          <a:off x="2601913" y="2084388"/>
          <a:ext cx="280987" cy="358775"/>
        </p:xfrm>
        <a:graphic>
          <a:graphicData uri="http://schemas.openxmlformats.org/presentationml/2006/ole">
            <mc:AlternateContent xmlns:mc="http://schemas.openxmlformats.org/markup-compatibility/2006">
              <mc:Choice xmlns:v="urn:schemas-microsoft-com:vml" Requires="v">
                <p:oleObj spid="_x0000_s51221" r:id="rId7" imgW="140004" imgH="178187" progId="Equation.3">
                  <p:embed/>
                </p:oleObj>
              </mc:Choice>
              <mc:Fallback>
                <p:oleObj r:id="rId7" imgW="140004" imgH="17818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1913" y="2084388"/>
                        <a:ext cx="28098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7">
            <a:extLst>
              <a:ext uri="{FF2B5EF4-FFF2-40B4-BE49-F238E27FC236}">
                <a16:creationId xmlns:a16="http://schemas.microsoft.com/office/drawing/2014/main" id="{CD330871-ADAF-4472-BA06-BF2F66426DB7}"/>
              </a:ext>
            </a:extLst>
          </p:cNvPr>
          <p:cNvSpPr txBox="1">
            <a:spLocks noChangeArrowheads="1"/>
          </p:cNvSpPr>
          <p:nvPr/>
        </p:nvSpPr>
        <p:spPr bwMode="auto">
          <a:xfrm>
            <a:off x="2754313" y="200818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表示准静态绝热过程。试证</a:t>
            </a:r>
          </a:p>
        </p:txBody>
      </p:sp>
      <p:graphicFrame>
        <p:nvGraphicFramePr>
          <p:cNvPr id="52232" name="Object 8">
            <a:extLst>
              <a:ext uri="{FF2B5EF4-FFF2-40B4-BE49-F238E27FC236}">
                <a16:creationId xmlns:a16="http://schemas.microsoft.com/office/drawing/2014/main" id="{09DD27ED-5B1A-4270-9F7D-02B71F99E768}"/>
              </a:ext>
            </a:extLst>
          </p:cNvPr>
          <p:cNvGraphicFramePr>
            <a:graphicFrameLocks noChangeAspect="1"/>
          </p:cNvGraphicFramePr>
          <p:nvPr/>
        </p:nvGraphicFramePr>
        <p:xfrm>
          <a:off x="1306513" y="2541588"/>
          <a:ext cx="4268787" cy="914400"/>
        </p:xfrm>
        <a:graphic>
          <a:graphicData uri="http://schemas.openxmlformats.org/presentationml/2006/ole">
            <mc:AlternateContent xmlns:mc="http://schemas.openxmlformats.org/markup-compatibility/2006">
              <mc:Choice xmlns:v="urn:schemas-microsoft-com:vml" Requires="v">
                <p:oleObj spid="_x0000_s51222" r:id="rId9" imgW="2134526" imgH="457399" progId="Equation.3">
                  <p:embed/>
                </p:oleObj>
              </mc:Choice>
              <mc:Fallback>
                <p:oleObj r:id="rId9" imgW="2134526" imgH="45739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6513" y="2541588"/>
                        <a:ext cx="42687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Text Box 9">
            <a:extLst>
              <a:ext uri="{FF2B5EF4-FFF2-40B4-BE49-F238E27FC236}">
                <a16:creationId xmlns:a16="http://schemas.microsoft.com/office/drawing/2014/main" id="{6D0DED45-7337-4DA3-98D9-FE28D98FF034}"/>
              </a:ext>
            </a:extLst>
          </p:cNvPr>
          <p:cNvSpPr txBox="1">
            <a:spLocks noChangeArrowheads="1"/>
          </p:cNvSpPr>
          <p:nvPr/>
        </p:nvSpPr>
        <p:spPr bwMode="auto">
          <a:xfrm>
            <a:off x="5649913" y="269398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其中</a:t>
            </a:r>
          </a:p>
        </p:txBody>
      </p:sp>
      <p:graphicFrame>
        <p:nvGraphicFramePr>
          <p:cNvPr id="52234" name="Object 10">
            <a:extLst>
              <a:ext uri="{FF2B5EF4-FFF2-40B4-BE49-F238E27FC236}">
                <a16:creationId xmlns:a16="http://schemas.microsoft.com/office/drawing/2014/main" id="{7A40ED7F-35A6-48BC-990C-1B175BCC59AF}"/>
              </a:ext>
            </a:extLst>
          </p:cNvPr>
          <p:cNvGraphicFramePr>
            <a:graphicFrameLocks noChangeAspect="1"/>
          </p:cNvGraphicFramePr>
          <p:nvPr/>
        </p:nvGraphicFramePr>
        <p:xfrm>
          <a:off x="6411913" y="2541588"/>
          <a:ext cx="1092200" cy="914400"/>
        </p:xfrm>
        <a:graphic>
          <a:graphicData uri="http://schemas.openxmlformats.org/presentationml/2006/ole">
            <mc:AlternateContent xmlns:mc="http://schemas.openxmlformats.org/markup-compatibility/2006">
              <mc:Choice xmlns:v="urn:schemas-microsoft-com:vml" Requires="v">
                <p:oleObj spid="_x0000_s51223" r:id="rId11" imgW="546337" imgH="457399" progId="Equation.3">
                  <p:embed/>
                </p:oleObj>
              </mc:Choice>
              <mc:Fallback>
                <p:oleObj r:id="rId11" imgW="546337" imgH="457399"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1913" y="2541588"/>
                        <a:ext cx="1092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5" name="Text Box 11">
            <a:extLst>
              <a:ext uri="{FF2B5EF4-FFF2-40B4-BE49-F238E27FC236}">
                <a16:creationId xmlns:a16="http://schemas.microsoft.com/office/drawing/2014/main" id="{3AE20047-F63C-41E9-9BE4-836B0D5810B0}"/>
              </a:ext>
            </a:extLst>
          </p:cNvPr>
          <p:cNvSpPr txBox="1">
            <a:spLocks noChangeArrowheads="1"/>
          </p:cNvSpPr>
          <p:nvPr/>
        </p:nvSpPr>
        <p:spPr bwMode="auto">
          <a:xfrm>
            <a:off x="544513" y="345598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证明：</a:t>
            </a:r>
          </a:p>
        </p:txBody>
      </p:sp>
      <p:sp>
        <p:nvSpPr>
          <p:cNvPr id="52236" name="Text Box 12">
            <a:extLst>
              <a:ext uri="{FF2B5EF4-FFF2-40B4-BE49-F238E27FC236}">
                <a16:creationId xmlns:a16="http://schemas.microsoft.com/office/drawing/2014/main" id="{C21018FD-7A96-4F73-99AA-247F7FA037C7}"/>
              </a:ext>
            </a:extLst>
          </p:cNvPr>
          <p:cNvSpPr txBox="1">
            <a:spLocks noChangeArrowheads="1"/>
          </p:cNvSpPr>
          <p:nvPr/>
        </p:nvSpPr>
        <p:spPr bwMode="auto">
          <a:xfrm>
            <a:off x="1535113" y="345598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由热力学第一定律：</a:t>
            </a:r>
          </a:p>
        </p:txBody>
      </p:sp>
      <p:graphicFrame>
        <p:nvGraphicFramePr>
          <p:cNvPr id="52237" name="Object 13">
            <a:extLst>
              <a:ext uri="{FF2B5EF4-FFF2-40B4-BE49-F238E27FC236}">
                <a16:creationId xmlns:a16="http://schemas.microsoft.com/office/drawing/2014/main" id="{457438F3-B3F9-422D-A152-AC12E3FF3813}"/>
              </a:ext>
            </a:extLst>
          </p:cNvPr>
          <p:cNvGraphicFramePr>
            <a:graphicFrameLocks noChangeAspect="1"/>
          </p:cNvGraphicFramePr>
          <p:nvPr/>
        </p:nvGraphicFramePr>
        <p:xfrm>
          <a:off x="4313238" y="3429000"/>
          <a:ext cx="3508375" cy="457200"/>
        </p:xfrm>
        <a:graphic>
          <a:graphicData uri="http://schemas.openxmlformats.org/presentationml/2006/ole">
            <mc:AlternateContent xmlns:mc="http://schemas.openxmlformats.org/markup-compatibility/2006">
              <mc:Choice xmlns:v="urn:schemas-microsoft-com:vml" Requires="v">
                <p:oleObj spid="_x0000_s51224" r:id="rId13" imgW="1753361" imgH="228699" progId="Equation.3">
                  <p:embed/>
                </p:oleObj>
              </mc:Choice>
              <mc:Fallback>
                <p:oleObj r:id="rId13" imgW="1753361" imgH="228699"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3238" y="3429000"/>
                        <a:ext cx="3508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14">
            <a:extLst>
              <a:ext uri="{FF2B5EF4-FFF2-40B4-BE49-F238E27FC236}">
                <a16:creationId xmlns:a16="http://schemas.microsoft.com/office/drawing/2014/main" id="{4F4299B6-FED9-4692-916C-176A68EA92CB}"/>
              </a:ext>
            </a:extLst>
          </p:cNvPr>
          <p:cNvGraphicFramePr>
            <a:graphicFrameLocks noChangeAspect="1"/>
          </p:cNvGraphicFramePr>
          <p:nvPr/>
        </p:nvGraphicFramePr>
        <p:xfrm>
          <a:off x="620713" y="3913188"/>
          <a:ext cx="4346575" cy="965200"/>
        </p:xfrm>
        <a:graphic>
          <a:graphicData uri="http://schemas.openxmlformats.org/presentationml/2006/ole">
            <mc:AlternateContent xmlns:mc="http://schemas.openxmlformats.org/markup-compatibility/2006">
              <mc:Choice xmlns:v="urn:schemas-microsoft-com:vml" Requires="v">
                <p:oleObj spid="_x0000_s51225" r:id="rId15" imgW="2171700" imgH="482600" progId="Equation.3">
                  <p:embed/>
                </p:oleObj>
              </mc:Choice>
              <mc:Fallback>
                <p:oleObj r:id="rId15" imgW="2171700" imgH="482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713" y="3913188"/>
                        <a:ext cx="43465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15">
            <a:extLst>
              <a:ext uri="{FF2B5EF4-FFF2-40B4-BE49-F238E27FC236}">
                <a16:creationId xmlns:a16="http://schemas.microsoft.com/office/drawing/2014/main" id="{4A24705A-EF6B-47F5-A153-4AE11751C081}"/>
              </a:ext>
            </a:extLst>
          </p:cNvPr>
          <p:cNvGraphicFramePr>
            <a:graphicFrameLocks noChangeAspect="1"/>
          </p:cNvGraphicFramePr>
          <p:nvPr/>
        </p:nvGraphicFramePr>
        <p:xfrm>
          <a:off x="5345113" y="3989388"/>
          <a:ext cx="3024187" cy="889000"/>
        </p:xfrm>
        <a:graphic>
          <a:graphicData uri="http://schemas.openxmlformats.org/presentationml/2006/ole">
            <mc:AlternateContent xmlns:mc="http://schemas.openxmlformats.org/markup-compatibility/2006">
              <mc:Choice xmlns:v="urn:schemas-microsoft-com:vml" Requires="v">
                <p:oleObj spid="_x0000_s51226" r:id="rId17" imgW="1511300" imgH="444500" progId="Equation.3">
                  <p:embed/>
                </p:oleObj>
              </mc:Choice>
              <mc:Fallback>
                <p:oleObj r:id="rId17" imgW="1511300" imgH="4445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5113" y="3989388"/>
                        <a:ext cx="30241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6">
            <a:extLst>
              <a:ext uri="{FF2B5EF4-FFF2-40B4-BE49-F238E27FC236}">
                <a16:creationId xmlns:a16="http://schemas.microsoft.com/office/drawing/2014/main" id="{2CDF3E35-6462-4CAF-BD5A-8122AA78ACA1}"/>
              </a:ext>
            </a:extLst>
          </p:cNvPr>
          <p:cNvGraphicFramePr>
            <a:graphicFrameLocks noChangeAspect="1"/>
          </p:cNvGraphicFramePr>
          <p:nvPr/>
        </p:nvGraphicFramePr>
        <p:xfrm>
          <a:off x="773113" y="4903788"/>
          <a:ext cx="3863975" cy="965200"/>
        </p:xfrm>
        <a:graphic>
          <a:graphicData uri="http://schemas.openxmlformats.org/presentationml/2006/ole">
            <mc:AlternateContent xmlns:mc="http://schemas.openxmlformats.org/markup-compatibility/2006">
              <mc:Choice xmlns:v="urn:schemas-microsoft-com:vml" Requires="v">
                <p:oleObj spid="_x0000_s51227" r:id="rId19" imgW="1930400" imgH="482600" progId="Equation.3">
                  <p:embed/>
                </p:oleObj>
              </mc:Choice>
              <mc:Fallback>
                <p:oleObj r:id="rId19" imgW="1930400" imgH="482600" progId="Equation.3">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113" y="4903788"/>
                        <a:ext cx="38639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1" name="Object 17">
            <a:extLst>
              <a:ext uri="{FF2B5EF4-FFF2-40B4-BE49-F238E27FC236}">
                <a16:creationId xmlns:a16="http://schemas.microsoft.com/office/drawing/2014/main" id="{AEFEB1A4-653F-4DD5-9466-58DB95BEED1D}"/>
              </a:ext>
            </a:extLst>
          </p:cNvPr>
          <p:cNvGraphicFramePr>
            <a:graphicFrameLocks noChangeAspect="1"/>
          </p:cNvGraphicFramePr>
          <p:nvPr/>
        </p:nvGraphicFramePr>
        <p:xfrm>
          <a:off x="5345113" y="4903788"/>
          <a:ext cx="3024187" cy="939800"/>
        </p:xfrm>
        <a:graphic>
          <a:graphicData uri="http://schemas.openxmlformats.org/presentationml/2006/ole">
            <mc:AlternateContent xmlns:mc="http://schemas.openxmlformats.org/markup-compatibility/2006">
              <mc:Choice xmlns:v="urn:schemas-microsoft-com:vml" Requires="v">
                <p:oleObj spid="_x0000_s51228" r:id="rId21" imgW="1511956" imgH="470104" progId="Equation.3">
                  <p:embed/>
                </p:oleObj>
              </mc:Choice>
              <mc:Fallback>
                <p:oleObj r:id="rId21" imgW="1511956" imgH="470104" progId="Equation.3">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45113" y="4903788"/>
                        <a:ext cx="30241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2" name="Object 18">
            <a:extLst>
              <a:ext uri="{FF2B5EF4-FFF2-40B4-BE49-F238E27FC236}">
                <a16:creationId xmlns:a16="http://schemas.microsoft.com/office/drawing/2014/main" id="{E0F43CD6-ACA7-4F7F-B23A-1988F571B15B}"/>
              </a:ext>
            </a:extLst>
          </p:cNvPr>
          <p:cNvGraphicFramePr>
            <a:graphicFrameLocks noChangeAspect="1"/>
          </p:cNvGraphicFramePr>
          <p:nvPr/>
        </p:nvGraphicFramePr>
        <p:xfrm>
          <a:off x="6616700" y="5943600"/>
          <a:ext cx="1322388" cy="914400"/>
        </p:xfrm>
        <a:graphic>
          <a:graphicData uri="http://schemas.openxmlformats.org/presentationml/2006/ole">
            <mc:AlternateContent xmlns:mc="http://schemas.openxmlformats.org/markup-compatibility/2006">
              <mc:Choice xmlns:v="urn:schemas-microsoft-com:vml" Requires="v">
                <p:oleObj spid="_x0000_s51229" r:id="rId23" imgW="660687" imgH="457399" progId="Equation.3">
                  <p:embed/>
                </p:oleObj>
              </mc:Choice>
              <mc:Fallback>
                <p:oleObj r:id="rId23" imgW="660687" imgH="457399" progId="Equation.3">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16700" y="5943600"/>
                        <a:ext cx="13223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22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223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224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224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2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9" grpId="0" autoUpdateAnimBg="0"/>
      <p:bldP spid="52231" grpId="0" autoUpdateAnimBg="0"/>
      <p:bldP spid="52233" grpId="0" autoUpdateAnimBg="0"/>
      <p:bldP spid="52235" grpId="0" autoUpdateAnimBg="0"/>
      <p:bldP spid="5223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7D7F3CA-D8A1-4CA1-96F0-3DA7F4F386D6}"/>
              </a:ext>
            </a:extLst>
          </p:cNvPr>
          <p:cNvSpPr>
            <a:spLocks noGrp="1" noChangeArrowheads="1"/>
          </p:cNvSpPr>
          <p:nvPr>
            <p:ph type="title" idx="4294967295"/>
          </p:nvPr>
        </p:nvSpPr>
        <p:spPr>
          <a:xfrm>
            <a:off x="457200" y="563563"/>
            <a:ext cx="8229600" cy="633412"/>
          </a:xfrm>
        </p:spPr>
        <p:txBody>
          <a:bodyPr/>
          <a:lstStyle/>
          <a:p>
            <a:pPr eaLnBrk="1" hangingPunct="1"/>
            <a:r>
              <a:rPr lang="zh-CN" altLang="zh-CN" sz="2800" b="1">
                <a:solidFill>
                  <a:srgbClr val="FF3300"/>
                </a:solidFill>
                <a:latin typeface="Times New Roman" panose="02020603050405020304" pitchFamily="18" charset="0"/>
                <a:ea typeface="黑体" panose="02010609060101010101" pitchFamily="49" charset="-122"/>
              </a:rPr>
              <a:t>第一章    热力学的基本规律</a:t>
            </a:r>
            <a:r>
              <a:rPr lang="zh-CN" altLang="zh-CN" sz="4000"/>
              <a:t> </a:t>
            </a:r>
          </a:p>
        </p:txBody>
      </p:sp>
      <p:sp>
        <p:nvSpPr>
          <p:cNvPr id="6147" name="Rectangle 6">
            <a:extLst>
              <a:ext uri="{FF2B5EF4-FFF2-40B4-BE49-F238E27FC236}">
                <a16:creationId xmlns:a16="http://schemas.microsoft.com/office/drawing/2014/main" id="{6A9C732B-3DA3-432C-B351-2B12665E7C9B}"/>
              </a:ext>
            </a:extLst>
          </p:cNvPr>
          <p:cNvSpPr>
            <a:spLocks noChangeArrowheads="1"/>
          </p:cNvSpPr>
          <p:nvPr/>
        </p:nvSpPr>
        <p:spPr bwMode="auto">
          <a:xfrm>
            <a:off x="900113" y="1989138"/>
            <a:ext cx="7416800" cy="749300"/>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0"/>
              </a:spcBef>
              <a:buFontTx/>
              <a:buNone/>
            </a:pPr>
            <a:r>
              <a:rPr lang="zh-CN" altLang="en-US" sz="2400">
                <a:solidFill>
                  <a:srgbClr val="0000FF"/>
                </a:solidFill>
                <a:ea typeface="幼圆" panose="02010509060101010101" pitchFamily="49" charset="-122"/>
              </a:rPr>
              <a:t>主要介绍热力学基本规律以及常见的基本热力学函数。        </a:t>
            </a:r>
            <a:endParaRPr lang="zh-CN" altLang="en-US" sz="1000">
              <a:solidFill>
                <a:srgbClr val="0000FF"/>
              </a:solidFill>
              <a:ea typeface="幼圆" panose="020105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a:extLst>
              <a:ext uri="{FF2B5EF4-FFF2-40B4-BE49-F238E27FC236}">
                <a16:creationId xmlns:a16="http://schemas.microsoft.com/office/drawing/2014/main" id="{7770A9EE-51BF-462A-92B4-3B6489F4EE24}"/>
              </a:ext>
            </a:extLst>
          </p:cNvPr>
          <p:cNvGraphicFramePr>
            <a:graphicFrameLocks noChangeAspect="1"/>
          </p:cNvGraphicFramePr>
          <p:nvPr/>
        </p:nvGraphicFramePr>
        <p:xfrm>
          <a:off x="647700" y="279400"/>
          <a:ext cx="4270375" cy="1016000"/>
        </p:xfrm>
        <a:graphic>
          <a:graphicData uri="http://schemas.openxmlformats.org/presentationml/2006/ole">
            <mc:AlternateContent xmlns:mc="http://schemas.openxmlformats.org/markup-compatibility/2006">
              <mc:Choice xmlns:v="urn:schemas-microsoft-com:vml" Requires="v">
                <p:oleObj spid="_x0000_s52236" r:id="rId3" imgW="2134526" imgH="508221" progId="Equation.3">
                  <p:embed/>
                </p:oleObj>
              </mc:Choice>
              <mc:Fallback>
                <p:oleObj r:id="rId3" imgW="2134526" imgH="50822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279400"/>
                        <a:ext cx="427037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a:extLst>
              <a:ext uri="{FF2B5EF4-FFF2-40B4-BE49-F238E27FC236}">
                <a16:creationId xmlns:a16="http://schemas.microsoft.com/office/drawing/2014/main" id="{316E0574-005E-4476-8749-C39AC5BED8B7}"/>
              </a:ext>
            </a:extLst>
          </p:cNvPr>
          <p:cNvGraphicFramePr>
            <a:graphicFrameLocks noChangeAspect="1"/>
          </p:cNvGraphicFramePr>
          <p:nvPr/>
        </p:nvGraphicFramePr>
        <p:xfrm>
          <a:off x="5384800" y="368300"/>
          <a:ext cx="2922588" cy="914400"/>
        </p:xfrm>
        <a:graphic>
          <a:graphicData uri="http://schemas.openxmlformats.org/presentationml/2006/ole">
            <mc:AlternateContent xmlns:mc="http://schemas.openxmlformats.org/markup-compatibility/2006">
              <mc:Choice xmlns:v="urn:schemas-microsoft-com:vml" Requires="v">
                <p:oleObj spid="_x0000_s52237" r:id="rId5" imgW="1460500" imgH="457200" progId="Equation.3">
                  <p:embed/>
                </p:oleObj>
              </mc:Choice>
              <mc:Fallback>
                <p:oleObj r:id="rId5" imgW="14605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4800" y="368300"/>
                        <a:ext cx="29225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a:extLst>
              <a:ext uri="{FF2B5EF4-FFF2-40B4-BE49-F238E27FC236}">
                <a16:creationId xmlns:a16="http://schemas.microsoft.com/office/drawing/2014/main" id="{9FACDAE5-E6CD-4F84-AECE-9860D74D6385}"/>
              </a:ext>
            </a:extLst>
          </p:cNvPr>
          <p:cNvGraphicFramePr>
            <a:graphicFrameLocks noChangeAspect="1"/>
          </p:cNvGraphicFramePr>
          <p:nvPr/>
        </p:nvGraphicFramePr>
        <p:xfrm>
          <a:off x="774700" y="1270000"/>
          <a:ext cx="3838575" cy="1016000"/>
        </p:xfrm>
        <a:graphic>
          <a:graphicData uri="http://schemas.openxmlformats.org/presentationml/2006/ole">
            <mc:AlternateContent xmlns:mc="http://schemas.openxmlformats.org/markup-compatibility/2006">
              <mc:Choice xmlns:v="urn:schemas-microsoft-com:vml" Requires="v">
                <p:oleObj spid="_x0000_s52238" r:id="rId7" imgW="1918533" imgH="508221" progId="Equation.3">
                  <p:embed/>
                </p:oleObj>
              </mc:Choice>
              <mc:Fallback>
                <p:oleObj r:id="rId7" imgW="1918533" imgH="50822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700" y="1270000"/>
                        <a:ext cx="383857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a:extLst>
              <a:ext uri="{FF2B5EF4-FFF2-40B4-BE49-F238E27FC236}">
                <a16:creationId xmlns:a16="http://schemas.microsoft.com/office/drawing/2014/main" id="{97562494-976E-44E6-A672-1A35656F6595}"/>
              </a:ext>
            </a:extLst>
          </p:cNvPr>
          <p:cNvGraphicFramePr>
            <a:graphicFrameLocks noChangeAspect="1"/>
          </p:cNvGraphicFramePr>
          <p:nvPr/>
        </p:nvGraphicFramePr>
        <p:xfrm>
          <a:off x="5384800" y="1308100"/>
          <a:ext cx="2922588" cy="914400"/>
        </p:xfrm>
        <a:graphic>
          <a:graphicData uri="http://schemas.openxmlformats.org/presentationml/2006/ole">
            <mc:AlternateContent xmlns:mc="http://schemas.openxmlformats.org/markup-compatibility/2006">
              <mc:Choice xmlns:v="urn:schemas-microsoft-com:vml" Requires="v">
                <p:oleObj spid="_x0000_s52239" r:id="rId9" imgW="1460500" imgH="457200" progId="Equation.3">
                  <p:embed/>
                </p:oleObj>
              </mc:Choice>
              <mc:Fallback>
                <p:oleObj r:id="rId9" imgW="14605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4800" y="1308100"/>
                        <a:ext cx="29225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a:extLst>
              <a:ext uri="{FF2B5EF4-FFF2-40B4-BE49-F238E27FC236}">
                <a16:creationId xmlns:a16="http://schemas.microsoft.com/office/drawing/2014/main" id="{C86D1D22-DBA9-4D04-9324-63A2DCE35599}"/>
              </a:ext>
            </a:extLst>
          </p:cNvPr>
          <p:cNvGraphicFramePr>
            <a:graphicFrameLocks noChangeAspect="1"/>
          </p:cNvGraphicFramePr>
          <p:nvPr/>
        </p:nvGraphicFramePr>
        <p:xfrm>
          <a:off x="6210300" y="2159000"/>
          <a:ext cx="1398588" cy="863600"/>
        </p:xfrm>
        <a:graphic>
          <a:graphicData uri="http://schemas.openxmlformats.org/presentationml/2006/ole">
            <mc:AlternateContent xmlns:mc="http://schemas.openxmlformats.org/markup-compatibility/2006">
              <mc:Choice xmlns:v="urn:schemas-microsoft-com:vml" Requires="v">
                <p:oleObj spid="_x0000_s52240" r:id="rId11" imgW="698803" imgH="431987" progId="Equation.3">
                  <p:embed/>
                </p:oleObj>
              </mc:Choice>
              <mc:Fallback>
                <p:oleObj r:id="rId11" imgW="698803" imgH="431987"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0300" y="2159000"/>
                        <a:ext cx="13985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a:extLst>
              <a:ext uri="{FF2B5EF4-FFF2-40B4-BE49-F238E27FC236}">
                <a16:creationId xmlns:a16="http://schemas.microsoft.com/office/drawing/2014/main" id="{AE45BDB9-1A2F-4633-8765-5791FF6D44CF}"/>
              </a:ext>
            </a:extLst>
          </p:cNvPr>
          <p:cNvGraphicFramePr>
            <a:graphicFrameLocks noChangeAspect="1"/>
          </p:cNvGraphicFramePr>
          <p:nvPr/>
        </p:nvGraphicFramePr>
        <p:xfrm>
          <a:off x="457200" y="2971800"/>
          <a:ext cx="7369175" cy="1016000"/>
        </p:xfrm>
        <a:graphic>
          <a:graphicData uri="http://schemas.openxmlformats.org/presentationml/2006/ole">
            <mc:AlternateContent xmlns:mc="http://schemas.openxmlformats.org/markup-compatibility/2006">
              <mc:Choice xmlns:v="urn:schemas-microsoft-com:vml" Requires="v">
                <p:oleObj spid="_x0000_s52241" r:id="rId13" imgW="3683000" imgH="508000" progId="Equation.3">
                  <p:embed/>
                </p:oleObj>
              </mc:Choice>
              <mc:Fallback>
                <p:oleObj r:id="rId13" imgW="3683000" imgH="5080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971800"/>
                        <a:ext cx="736917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a:extLst>
              <a:ext uri="{FF2B5EF4-FFF2-40B4-BE49-F238E27FC236}">
                <a16:creationId xmlns:a16="http://schemas.microsoft.com/office/drawing/2014/main" id="{F3A9C82B-57CC-4635-952E-5CBDBBC40DD1}"/>
              </a:ext>
            </a:extLst>
          </p:cNvPr>
          <p:cNvGraphicFramePr>
            <a:graphicFrameLocks noChangeAspect="1"/>
          </p:cNvGraphicFramePr>
          <p:nvPr/>
        </p:nvGraphicFramePr>
        <p:xfrm>
          <a:off x="4038600" y="4038600"/>
          <a:ext cx="4651375" cy="965200"/>
        </p:xfrm>
        <a:graphic>
          <a:graphicData uri="http://schemas.openxmlformats.org/presentationml/2006/ole">
            <mc:AlternateContent xmlns:mc="http://schemas.openxmlformats.org/markup-compatibility/2006">
              <mc:Choice xmlns:v="urn:schemas-microsoft-com:vml" Requires="v">
                <p:oleObj spid="_x0000_s52242" r:id="rId15" imgW="2324100" imgH="482600" progId="Equation.3">
                  <p:embed/>
                </p:oleObj>
              </mc:Choice>
              <mc:Fallback>
                <p:oleObj r:id="rId15" imgW="2324100" imgH="482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4038600"/>
                        <a:ext cx="46513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a:extLst>
              <a:ext uri="{FF2B5EF4-FFF2-40B4-BE49-F238E27FC236}">
                <a16:creationId xmlns:a16="http://schemas.microsoft.com/office/drawing/2014/main" id="{4049C550-9F63-4607-986A-04DB23BC744D}"/>
              </a:ext>
            </a:extLst>
          </p:cNvPr>
          <p:cNvGraphicFramePr>
            <a:graphicFrameLocks noChangeAspect="1"/>
          </p:cNvGraphicFramePr>
          <p:nvPr/>
        </p:nvGraphicFramePr>
        <p:xfrm>
          <a:off x="457200" y="5029200"/>
          <a:ext cx="3455988" cy="939800"/>
        </p:xfrm>
        <a:graphic>
          <a:graphicData uri="http://schemas.openxmlformats.org/presentationml/2006/ole">
            <mc:AlternateContent xmlns:mc="http://schemas.openxmlformats.org/markup-compatibility/2006">
              <mc:Choice xmlns:v="urn:schemas-microsoft-com:vml" Requires="v">
                <p:oleObj spid="_x0000_s52243" r:id="rId17" imgW="1727950" imgH="470104" progId="Equation.3">
                  <p:embed/>
                </p:oleObj>
              </mc:Choice>
              <mc:Fallback>
                <p:oleObj r:id="rId17" imgW="1727950" imgH="470104"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5029200"/>
                        <a:ext cx="34559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0">
            <a:extLst>
              <a:ext uri="{FF2B5EF4-FFF2-40B4-BE49-F238E27FC236}">
                <a16:creationId xmlns:a16="http://schemas.microsoft.com/office/drawing/2014/main" id="{F9BC0FCD-14E8-4803-9A24-57A5394C4D58}"/>
              </a:ext>
            </a:extLst>
          </p:cNvPr>
          <p:cNvGraphicFramePr>
            <a:graphicFrameLocks noChangeAspect="1"/>
          </p:cNvGraphicFramePr>
          <p:nvPr/>
        </p:nvGraphicFramePr>
        <p:xfrm>
          <a:off x="4038600" y="5029200"/>
          <a:ext cx="2719388" cy="965200"/>
        </p:xfrm>
        <a:graphic>
          <a:graphicData uri="http://schemas.openxmlformats.org/presentationml/2006/ole">
            <mc:AlternateContent xmlns:mc="http://schemas.openxmlformats.org/markup-compatibility/2006">
              <mc:Choice xmlns:v="urn:schemas-microsoft-com:vml" Requires="v">
                <p:oleObj spid="_x0000_s52244" r:id="rId19" imgW="1359490" imgH="482810" progId="Equation.3">
                  <p:embed/>
                </p:oleObj>
              </mc:Choice>
              <mc:Fallback>
                <p:oleObj r:id="rId19" imgW="1359490" imgH="48281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8600" y="5029200"/>
                        <a:ext cx="27193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a:extLst>
              <a:ext uri="{FF2B5EF4-FFF2-40B4-BE49-F238E27FC236}">
                <a16:creationId xmlns:a16="http://schemas.microsoft.com/office/drawing/2014/main" id="{48BDF85F-C457-4B16-8511-84D975378397}"/>
              </a:ext>
            </a:extLst>
          </p:cNvPr>
          <p:cNvGraphicFramePr>
            <a:graphicFrameLocks noChangeAspect="1"/>
          </p:cNvGraphicFramePr>
          <p:nvPr/>
        </p:nvGraphicFramePr>
        <p:xfrm>
          <a:off x="7315200" y="5105400"/>
          <a:ext cx="941388" cy="863600"/>
        </p:xfrm>
        <a:graphic>
          <a:graphicData uri="http://schemas.openxmlformats.org/presentationml/2006/ole">
            <mc:AlternateContent xmlns:mc="http://schemas.openxmlformats.org/markup-compatibility/2006">
              <mc:Choice xmlns:v="urn:schemas-microsoft-com:vml" Requires="v">
                <p:oleObj spid="_x0000_s52245" r:id="rId21" imgW="470513" imgH="432363" progId="Equation.3">
                  <p:embed/>
                </p:oleObj>
              </mc:Choice>
              <mc:Fallback>
                <p:oleObj r:id="rId21" imgW="470513" imgH="432363"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15200" y="5105400"/>
                        <a:ext cx="9413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2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2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32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3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CE191EE7-493E-4658-800B-195BF4B4C540}"/>
              </a:ext>
            </a:extLst>
          </p:cNvPr>
          <p:cNvSpPr txBox="1">
            <a:spLocks noChangeArrowheads="1"/>
          </p:cNvSpPr>
          <p:nvPr/>
        </p:nvSpPr>
        <p:spPr bwMode="auto">
          <a:xfrm>
            <a:off x="533400" y="457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例2  体积为</a:t>
            </a:r>
          </a:p>
        </p:txBody>
      </p:sp>
      <p:graphicFrame>
        <p:nvGraphicFramePr>
          <p:cNvPr id="54275" name="Object 3">
            <a:extLst>
              <a:ext uri="{FF2B5EF4-FFF2-40B4-BE49-F238E27FC236}">
                <a16:creationId xmlns:a16="http://schemas.microsoft.com/office/drawing/2014/main" id="{2ADEEE2A-2BB1-427B-A253-11E416F3AFD0}"/>
              </a:ext>
            </a:extLst>
          </p:cNvPr>
          <p:cNvGraphicFramePr>
            <a:graphicFrameLocks noChangeAspect="1"/>
          </p:cNvGraphicFramePr>
          <p:nvPr/>
        </p:nvGraphicFramePr>
        <p:xfrm>
          <a:off x="2209800" y="533400"/>
          <a:ext cx="301625" cy="352425"/>
        </p:xfrm>
        <a:graphic>
          <a:graphicData uri="http://schemas.openxmlformats.org/presentationml/2006/ole">
            <mc:AlternateContent xmlns:mc="http://schemas.openxmlformats.org/markup-compatibility/2006">
              <mc:Choice xmlns:v="urn:schemas-microsoft-com:vml" Requires="v">
                <p:oleObj spid="_x0000_s53279" r:id="rId3" imgW="152665" imgH="178109" progId="Equation.3">
                  <p:embed/>
                </p:oleObj>
              </mc:Choice>
              <mc:Fallback>
                <p:oleObj r:id="rId3" imgW="152665" imgH="17810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33400"/>
                        <a:ext cx="301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6" name="Text Box 4">
            <a:extLst>
              <a:ext uri="{FF2B5EF4-FFF2-40B4-BE49-F238E27FC236}">
                <a16:creationId xmlns:a16="http://schemas.microsoft.com/office/drawing/2014/main" id="{BD6D5B79-5213-4CD1-B6D4-E613C593D5BF}"/>
              </a:ext>
            </a:extLst>
          </p:cNvPr>
          <p:cNvSpPr txBox="1">
            <a:spLocks noChangeArrowheads="1"/>
          </p:cNvSpPr>
          <p:nvPr/>
        </p:nvSpPr>
        <p:spPr bwMode="auto">
          <a:xfrm>
            <a:off x="2362200" y="457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的容器内盛有空气，压强为</a:t>
            </a:r>
          </a:p>
        </p:txBody>
      </p:sp>
      <p:graphicFrame>
        <p:nvGraphicFramePr>
          <p:cNvPr id="54277" name="Object 5">
            <a:extLst>
              <a:ext uri="{FF2B5EF4-FFF2-40B4-BE49-F238E27FC236}">
                <a16:creationId xmlns:a16="http://schemas.microsoft.com/office/drawing/2014/main" id="{5AFBCB26-884D-425E-9BE6-897CF6E4E192}"/>
              </a:ext>
            </a:extLst>
          </p:cNvPr>
          <p:cNvGraphicFramePr>
            <a:graphicFrameLocks noChangeAspect="1"/>
          </p:cNvGraphicFramePr>
          <p:nvPr/>
        </p:nvGraphicFramePr>
        <p:xfrm>
          <a:off x="6172200" y="434975"/>
          <a:ext cx="352425" cy="428625"/>
        </p:xfrm>
        <a:graphic>
          <a:graphicData uri="http://schemas.openxmlformats.org/presentationml/2006/ole">
            <mc:AlternateContent xmlns:mc="http://schemas.openxmlformats.org/markup-compatibility/2006">
              <mc:Choice xmlns:v="urn:schemas-microsoft-com:vml" Requires="v">
                <p:oleObj spid="_x0000_s53280" r:id="rId5" imgW="178032" imgH="216181" progId="Equation.3">
                  <p:embed/>
                </p:oleObj>
              </mc:Choice>
              <mc:Fallback>
                <p:oleObj r:id="rId5" imgW="178032" imgH="21618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34975"/>
                        <a:ext cx="3524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6">
            <a:extLst>
              <a:ext uri="{FF2B5EF4-FFF2-40B4-BE49-F238E27FC236}">
                <a16:creationId xmlns:a16="http://schemas.microsoft.com/office/drawing/2014/main" id="{057D653E-2FB1-48EB-B2B6-0793ED1F1BB7}"/>
              </a:ext>
            </a:extLst>
          </p:cNvPr>
          <p:cNvSpPr txBox="1">
            <a:spLocks noChangeArrowheads="1"/>
          </p:cNvSpPr>
          <p:nvPr/>
        </p:nvSpPr>
        <p:spPr bwMode="auto">
          <a:xfrm>
            <a:off x="6400800" y="457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，低于大气压</a:t>
            </a:r>
          </a:p>
        </p:txBody>
      </p:sp>
      <p:graphicFrame>
        <p:nvGraphicFramePr>
          <p:cNvPr id="54279" name="Object 7">
            <a:extLst>
              <a:ext uri="{FF2B5EF4-FFF2-40B4-BE49-F238E27FC236}">
                <a16:creationId xmlns:a16="http://schemas.microsoft.com/office/drawing/2014/main" id="{49BCFB2E-18CB-42AD-8D20-2F5BB80559B0}"/>
              </a:ext>
            </a:extLst>
          </p:cNvPr>
          <p:cNvGraphicFramePr>
            <a:graphicFrameLocks noChangeAspect="1"/>
          </p:cNvGraphicFramePr>
          <p:nvPr/>
        </p:nvGraphicFramePr>
        <p:xfrm>
          <a:off x="1219200" y="820738"/>
          <a:ext cx="377825" cy="454025"/>
        </p:xfrm>
        <a:graphic>
          <a:graphicData uri="http://schemas.openxmlformats.org/presentationml/2006/ole">
            <mc:AlternateContent xmlns:mc="http://schemas.openxmlformats.org/markup-compatibility/2006">
              <mc:Choice xmlns:v="urn:schemas-microsoft-com:vml" Requires="v">
                <p:oleObj spid="_x0000_s53281" r:id="rId7" imgW="190914" imgH="229097" progId="Equation.3">
                  <p:embed/>
                </p:oleObj>
              </mc:Choice>
              <mc:Fallback>
                <p:oleObj r:id="rId7" imgW="190914" imgH="22909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820738"/>
                        <a:ext cx="377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Text Box 8">
            <a:extLst>
              <a:ext uri="{FF2B5EF4-FFF2-40B4-BE49-F238E27FC236}">
                <a16:creationId xmlns:a16="http://schemas.microsoft.com/office/drawing/2014/main" id="{C11FAD8E-FEB8-4716-89A9-93C2F818F826}"/>
              </a:ext>
            </a:extLst>
          </p:cNvPr>
          <p:cNvSpPr txBox="1">
            <a:spLocks noChangeArrowheads="1"/>
          </p:cNvSpPr>
          <p:nvPr/>
        </p:nvSpPr>
        <p:spPr bwMode="auto">
          <a:xfrm>
            <a:off x="1447800" y="8382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，温度等于大气温度</a:t>
            </a:r>
          </a:p>
        </p:txBody>
      </p:sp>
      <p:graphicFrame>
        <p:nvGraphicFramePr>
          <p:cNvPr id="54281" name="Object 9">
            <a:extLst>
              <a:ext uri="{FF2B5EF4-FFF2-40B4-BE49-F238E27FC236}">
                <a16:creationId xmlns:a16="http://schemas.microsoft.com/office/drawing/2014/main" id="{F64C06D3-AABD-4050-A57B-3CF962B182B4}"/>
              </a:ext>
            </a:extLst>
          </p:cNvPr>
          <p:cNvGraphicFramePr>
            <a:graphicFrameLocks noChangeAspect="1"/>
          </p:cNvGraphicFramePr>
          <p:nvPr/>
        </p:nvGraphicFramePr>
        <p:xfrm>
          <a:off x="4368800" y="857250"/>
          <a:ext cx="327025" cy="454025"/>
        </p:xfrm>
        <a:graphic>
          <a:graphicData uri="http://schemas.openxmlformats.org/presentationml/2006/ole">
            <mc:AlternateContent xmlns:mc="http://schemas.openxmlformats.org/markup-compatibility/2006">
              <mc:Choice xmlns:v="urn:schemas-microsoft-com:vml" Requires="v">
                <p:oleObj spid="_x0000_s53282" r:id="rId9" imgW="165387" imgH="228998" progId="Equation.3">
                  <p:embed/>
                </p:oleObj>
              </mc:Choice>
              <mc:Fallback>
                <p:oleObj r:id="rId9" imgW="165387" imgH="22899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800" y="857250"/>
                        <a:ext cx="327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2" name="Text Box 10">
            <a:extLst>
              <a:ext uri="{FF2B5EF4-FFF2-40B4-BE49-F238E27FC236}">
                <a16:creationId xmlns:a16="http://schemas.microsoft.com/office/drawing/2014/main" id="{F846E891-660D-411D-B963-4DCBB29923E7}"/>
              </a:ext>
            </a:extLst>
          </p:cNvPr>
          <p:cNvSpPr txBox="1">
            <a:spLocks noChangeArrowheads="1"/>
          </p:cNvSpPr>
          <p:nvPr/>
        </p:nvSpPr>
        <p:spPr bwMode="auto">
          <a:xfrm>
            <a:off x="4572000" y="838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。打开容器上的活门，直到</a:t>
            </a:r>
          </a:p>
        </p:txBody>
      </p:sp>
      <p:sp>
        <p:nvSpPr>
          <p:cNvPr id="54283" name="Text Box 11">
            <a:extLst>
              <a:ext uri="{FF2B5EF4-FFF2-40B4-BE49-F238E27FC236}">
                <a16:creationId xmlns:a16="http://schemas.microsoft.com/office/drawing/2014/main" id="{AB21807F-E426-4D4A-82BA-EFEDDD745F68}"/>
              </a:ext>
            </a:extLst>
          </p:cNvPr>
          <p:cNvSpPr txBox="1">
            <a:spLocks noChangeArrowheads="1"/>
          </p:cNvSpPr>
          <p:nvPr/>
        </p:nvSpPr>
        <p:spPr bwMode="auto">
          <a:xfrm>
            <a:off x="1143000" y="1219200"/>
            <a:ext cx="731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内外压强迅速平衡后关闭。将空气视为理想气体，求进入容器内的大气原来的体积与关闭活门时容器内气体的温度。设</a:t>
            </a:r>
          </a:p>
        </p:txBody>
      </p:sp>
      <p:sp>
        <p:nvSpPr>
          <p:cNvPr id="54284" name="Text Box 12">
            <a:extLst>
              <a:ext uri="{FF2B5EF4-FFF2-40B4-BE49-F238E27FC236}">
                <a16:creationId xmlns:a16="http://schemas.microsoft.com/office/drawing/2014/main" id="{C6D0E208-09F1-4197-B56F-06BE6E9FAA59}"/>
              </a:ext>
            </a:extLst>
          </p:cNvPr>
          <p:cNvSpPr txBox="1">
            <a:spLocks noChangeArrowheads="1"/>
          </p:cNvSpPr>
          <p:nvPr/>
        </p:nvSpPr>
        <p:spPr bwMode="auto">
          <a:xfrm>
            <a:off x="533400" y="2438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解：取容器内原有空气和进入空气的全体为系统。</a:t>
            </a:r>
          </a:p>
        </p:txBody>
      </p:sp>
      <p:sp>
        <p:nvSpPr>
          <p:cNvPr id="54285" name="Text Box 13">
            <a:extLst>
              <a:ext uri="{FF2B5EF4-FFF2-40B4-BE49-F238E27FC236}">
                <a16:creationId xmlns:a16="http://schemas.microsoft.com/office/drawing/2014/main" id="{1CBA1F8F-C7B9-418D-ABC5-67E6FAB80898}"/>
              </a:ext>
            </a:extLst>
          </p:cNvPr>
          <p:cNvSpPr txBox="1">
            <a:spLocks noChangeArrowheads="1"/>
          </p:cNvSpPr>
          <p:nvPr/>
        </p:nvSpPr>
        <p:spPr bwMode="auto">
          <a:xfrm>
            <a:off x="1143000" y="2895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记</a:t>
            </a:r>
          </a:p>
        </p:txBody>
      </p:sp>
      <p:graphicFrame>
        <p:nvGraphicFramePr>
          <p:cNvPr id="54286" name="Object 14">
            <a:extLst>
              <a:ext uri="{FF2B5EF4-FFF2-40B4-BE49-F238E27FC236}">
                <a16:creationId xmlns:a16="http://schemas.microsoft.com/office/drawing/2014/main" id="{3B321222-0A4B-411B-BEED-F8ED9DE4110A}"/>
              </a:ext>
            </a:extLst>
          </p:cNvPr>
          <p:cNvGraphicFramePr>
            <a:graphicFrameLocks noChangeAspect="1"/>
          </p:cNvGraphicFramePr>
          <p:nvPr/>
        </p:nvGraphicFramePr>
        <p:xfrm>
          <a:off x="1600200" y="2971800"/>
          <a:ext cx="327025" cy="454025"/>
        </p:xfrm>
        <a:graphic>
          <a:graphicData uri="http://schemas.openxmlformats.org/presentationml/2006/ole">
            <mc:AlternateContent xmlns:mc="http://schemas.openxmlformats.org/markup-compatibility/2006">
              <mc:Choice xmlns:v="urn:schemas-microsoft-com:vml" Requires="v">
                <p:oleObj spid="_x0000_s53283" r:id="rId11" imgW="165387" imgH="228998" progId="Equation.3">
                  <p:embed/>
                </p:oleObj>
              </mc:Choice>
              <mc:Fallback>
                <p:oleObj r:id="rId11" imgW="165387" imgH="228998"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971800"/>
                        <a:ext cx="327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7" name="Text Box 15">
            <a:extLst>
              <a:ext uri="{FF2B5EF4-FFF2-40B4-BE49-F238E27FC236}">
                <a16:creationId xmlns:a16="http://schemas.microsoft.com/office/drawing/2014/main" id="{DEEF7971-E9E6-4182-8FD4-48BCC43D4034}"/>
              </a:ext>
            </a:extLst>
          </p:cNvPr>
          <p:cNvSpPr txBox="1">
            <a:spLocks noChangeArrowheads="1"/>
          </p:cNvSpPr>
          <p:nvPr/>
        </p:nvSpPr>
        <p:spPr bwMode="auto">
          <a:xfrm>
            <a:off x="2438400" y="2895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为所求量。</a:t>
            </a:r>
          </a:p>
        </p:txBody>
      </p:sp>
      <p:graphicFrame>
        <p:nvGraphicFramePr>
          <p:cNvPr id="53264" name="Object 16">
            <a:extLst>
              <a:ext uri="{FF2B5EF4-FFF2-40B4-BE49-F238E27FC236}">
                <a16:creationId xmlns:a16="http://schemas.microsoft.com/office/drawing/2014/main" id="{71539DBF-68C0-4B8B-A690-3FD6F67081CB}"/>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3284" r:id="rId13" imgW="114449" imgH="216181" progId="Equation.3">
                  <p:embed/>
                </p:oleObj>
              </mc:Choice>
              <mc:Fallback>
                <p:oleObj r:id="rId13" imgW="114449" imgH="216181"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9" name="Object 17">
            <a:extLst>
              <a:ext uri="{FF2B5EF4-FFF2-40B4-BE49-F238E27FC236}">
                <a16:creationId xmlns:a16="http://schemas.microsoft.com/office/drawing/2014/main" id="{A676520F-1BCE-4E75-A4C4-ABAAD404FA1A}"/>
              </a:ext>
            </a:extLst>
          </p:cNvPr>
          <p:cNvGraphicFramePr>
            <a:graphicFrameLocks noChangeAspect="1"/>
          </p:cNvGraphicFramePr>
          <p:nvPr/>
        </p:nvGraphicFramePr>
        <p:xfrm>
          <a:off x="2286000" y="2971800"/>
          <a:ext cx="277813" cy="328613"/>
        </p:xfrm>
        <a:graphic>
          <a:graphicData uri="http://schemas.openxmlformats.org/presentationml/2006/ole">
            <mc:AlternateContent xmlns:mc="http://schemas.openxmlformats.org/markup-compatibility/2006">
              <mc:Choice xmlns:v="urn:schemas-microsoft-com:vml" Requires="v">
                <p:oleObj spid="_x0000_s53285" r:id="rId15" imgW="140065" imgH="165531" progId="Equation.3">
                  <p:embed/>
                </p:oleObj>
              </mc:Choice>
              <mc:Fallback>
                <p:oleObj r:id="rId15" imgW="140065" imgH="16553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2971800"/>
                        <a:ext cx="2778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0" name="Text Box 18">
            <a:extLst>
              <a:ext uri="{FF2B5EF4-FFF2-40B4-BE49-F238E27FC236}">
                <a16:creationId xmlns:a16="http://schemas.microsoft.com/office/drawing/2014/main" id="{162DE0A7-8C4F-4861-BF64-6E822EFBDAEC}"/>
              </a:ext>
            </a:extLst>
          </p:cNvPr>
          <p:cNvSpPr txBox="1">
            <a:spLocks noChangeArrowheads="1"/>
          </p:cNvSpPr>
          <p:nvPr/>
        </p:nvSpPr>
        <p:spPr bwMode="auto">
          <a:xfrm>
            <a:off x="1828800" y="2895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和</a:t>
            </a:r>
          </a:p>
        </p:txBody>
      </p:sp>
      <p:graphicFrame>
        <p:nvGraphicFramePr>
          <p:cNvPr id="54291" name="Object 19">
            <a:extLst>
              <a:ext uri="{FF2B5EF4-FFF2-40B4-BE49-F238E27FC236}">
                <a16:creationId xmlns:a16="http://schemas.microsoft.com/office/drawing/2014/main" id="{9D9F0605-2CA6-41C2-9450-819713791592}"/>
              </a:ext>
            </a:extLst>
          </p:cNvPr>
          <p:cNvGraphicFramePr>
            <a:graphicFrameLocks noChangeAspect="1"/>
          </p:cNvGraphicFramePr>
          <p:nvPr/>
        </p:nvGraphicFramePr>
        <p:xfrm>
          <a:off x="1295400" y="3392488"/>
          <a:ext cx="1525588" cy="457200"/>
        </p:xfrm>
        <a:graphic>
          <a:graphicData uri="http://schemas.openxmlformats.org/presentationml/2006/ole">
            <mc:AlternateContent xmlns:mc="http://schemas.openxmlformats.org/markup-compatibility/2006">
              <mc:Choice xmlns:v="urn:schemas-microsoft-com:vml" Requires="v">
                <p:oleObj spid="_x0000_s53286" r:id="rId17" imgW="762331" imgH="228699" progId="Equation.3">
                  <p:embed/>
                </p:oleObj>
              </mc:Choice>
              <mc:Fallback>
                <p:oleObj r:id="rId17" imgW="762331" imgH="228699"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3392488"/>
                        <a:ext cx="152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2" name="Object 20">
            <a:extLst>
              <a:ext uri="{FF2B5EF4-FFF2-40B4-BE49-F238E27FC236}">
                <a16:creationId xmlns:a16="http://schemas.microsoft.com/office/drawing/2014/main" id="{7E673085-1AB6-4AEE-B76C-02834A1E3C76}"/>
              </a:ext>
            </a:extLst>
          </p:cNvPr>
          <p:cNvGraphicFramePr>
            <a:graphicFrameLocks noChangeAspect="1"/>
          </p:cNvGraphicFramePr>
          <p:nvPr/>
        </p:nvGraphicFramePr>
        <p:xfrm>
          <a:off x="3124200" y="3392488"/>
          <a:ext cx="1652588" cy="457200"/>
        </p:xfrm>
        <a:graphic>
          <a:graphicData uri="http://schemas.openxmlformats.org/presentationml/2006/ole">
            <mc:AlternateContent xmlns:mc="http://schemas.openxmlformats.org/markup-compatibility/2006">
              <mc:Choice xmlns:v="urn:schemas-microsoft-com:vml" Requires="v">
                <p:oleObj spid="_x0000_s53287" r:id="rId19" imgW="826217" imgH="228799" progId="Equation.3">
                  <p:embed/>
                </p:oleObj>
              </mc:Choice>
              <mc:Fallback>
                <p:oleObj r:id="rId19" imgW="826217" imgH="228799"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3392488"/>
                        <a:ext cx="1652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3" name="Object 21">
            <a:extLst>
              <a:ext uri="{FF2B5EF4-FFF2-40B4-BE49-F238E27FC236}">
                <a16:creationId xmlns:a16="http://schemas.microsoft.com/office/drawing/2014/main" id="{BB8CE04A-83BE-40B6-8483-FBEEED8C8A64}"/>
              </a:ext>
            </a:extLst>
          </p:cNvPr>
          <p:cNvGraphicFramePr>
            <a:graphicFrameLocks noChangeAspect="1"/>
          </p:cNvGraphicFramePr>
          <p:nvPr/>
        </p:nvGraphicFramePr>
        <p:xfrm>
          <a:off x="5105400" y="3392488"/>
          <a:ext cx="2314575" cy="457200"/>
        </p:xfrm>
        <a:graphic>
          <a:graphicData uri="http://schemas.openxmlformats.org/presentationml/2006/ole">
            <mc:AlternateContent xmlns:mc="http://schemas.openxmlformats.org/markup-compatibility/2006">
              <mc:Choice xmlns:v="urn:schemas-microsoft-com:vml" Requires="v">
                <p:oleObj spid="_x0000_s53288" r:id="rId21" imgW="1156704" imgH="228799" progId="Equation.3">
                  <p:embed/>
                </p:oleObj>
              </mc:Choice>
              <mc:Fallback>
                <p:oleObj r:id="rId21" imgW="1156704" imgH="228799"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5400" y="3392488"/>
                        <a:ext cx="2314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4" name="Object 22">
            <a:extLst>
              <a:ext uri="{FF2B5EF4-FFF2-40B4-BE49-F238E27FC236}">
                <a16:creationId xmlns:a16="http://schemas.microsoft.com/office/drawing/2014/main" id="{DC82454E-EB40-4C85-BABB-3A7BE9B060C3}"/>
              </a:ext>
            </a:extLst>
          </p:cNvPr>
          <p:cNvGraphicFramePr>
            <a:graphicFrameLocks noChangeAspect="1"/>
          </p:cNvGraphicFramePr>
          <p:nvPr/>
        </p:nvGraphicFramePr>
        <p:xfrm>
          <a:off x="5849938" y="3903663"/>
          <a:ext cx="1393825" cy="455612"/>
        </p:xfrm>
        <a:graphic>
          <a:graphicData uri="http://schemas.openxmlformats.org/presentationml/2006/ole">
            <mc:AlternateContent xmlns:mc="http://schemas.openxmlformats.org/markup-compatibility/2006">
              <mc:Choice xmlns:v="urn:schemas-microsoft-com:vml" Requires="v">
                <p:oleObj spid="_x0000_s53289" r:id="rId23" imgW="699411" imgH="228898" progId="Equation.3">
                  <p:embed/>
                </p:oleObj>
              </mc:Choice>
              <mc:Fallback>
                <p:oleObj r:id="rId23" imgW="699411" imgH="228898"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49938" y="3903663"/>
                        <a:ext cx="13938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5" name="Object 23">
            <a:extLst>
              <a:ext uri="{FF2B5EF4-FFF2-40B4-BE49-F238E27FC236}">
                <a16:creationId xmlns:a16="http://schemas.microsoft.com/office/drawing/2014/main" id="{E63C35F2-874A-494B-BBF6-031613BA23F1}"/>
              </a:ext>
            </a:extLst>
          </p:cNvPr>
          <p:cNvGraphicFramePr>
            <a:graphicFrameLocks noChangeAspect="1"/>
          </p:cNvGraphicFramePr>
          <p:nvPr/>
        </p:nvGraphicFramePr>
        <p:xfrm>
          <a:off x="1244600" y="4487863"/>
          <a:ext cx="6557963" cy="839787"/>
        </p:xfrm>
        <a:graphic>
          <a:graphicData uri="http://schemas.openxmlformats.org/presentationml/2006/ole">
            <mc:AlternateContent xmlns:mc="http://schemas.openxmlformats.org/markup-compatibility/2006">
              <mc:Choice xmlns:v="urn:schemas-microsoft-com:vml" Requires="v">
                <p:oleObj spid="_x0000_s53290" r:id="rId25" imgW="3276600" imgH="419100" progId="Equation.3">
                  <p:embed/>
                </p:oleObj>
              </mc:Choice>
              <mc:Fallback>
                <p:oleObj r:id="rId25" imgW="3276600" imgH="41910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44600" y="4487863"/>
                        <a:ext cx="6557963"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6" name="Object 24">
            <a:extLst>
              <a:ext uri="{FF2B5EF4-FFF2-40B4-BE49-F238E27FC236}">
                <a16:creationId xmlns:a16="http://schemas.microsoft.com/office/drawing/2014/main" id="{E404ECE2-0C86-43BC-BF35-5B1B80DC076C}"/>
              </a:ext>
            </a:extLst>
          </p:cNvPr>
          <p:cNvGraphicFramePr>
            <a:graphicFrameLocks noChangeAspect="1"/>
          </p:cNvGraphicFramePr>
          <p:nvPr/>
        </p:nvGraphicFramePr>
        <p:xfrm>
          <a:off x="1295400" y="5334000"/>
          <a:ext cx="2130425" cy="963613"/>
        </p:xfrm>
        <a:graphic>
          <a:graphicData uri="http://schemas.openxmlformats.org/presentationml/2006/ole">
            <mc:AlternateContent xmlns:mc="http://schemas.openxmlformats.org/markup-compatibility/2006">
              <mc:Choice xmlns:v="urn:schemas-microsoft-com:vml" Requires="v">
                <p:oleObj spid="_x0000_s53291" r:id="rId27" imgW="1067263" imgH="482810" progId="Equation.3">
                  <p:embed/>
                </p:oleObj>
              </mc:Choice>
              <mc:Fallback>
                <p:oleObj r:id="rId27" imgW="1067263" imgH="482810" progId="Equation.3">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5400" y="5334000"/>
                        <a:ext cx="21304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25">
            <a:extLst>
              <a:ext uri="{FF2B5EF4-FFF2-40B4-BE49-F238E27FC236}">
                <a16:creationId xmlns:a16="http://schemas.microsoft.com/office/drawing/2014/main" id="{5E60D3FB-44CE-4594-BB46-EA874A0EDA0F}"/>
              </a:ext>
            </a:extLst>
          </p:cNvPr>
          <p:cNvGraphicFramePr>
            <a:graphicFrameLocks noChangeAspect="1"/>
          </p:cNvGraphicFramePr>
          <p:nvPr/>
        </p:nvGraphicFramePr>
        <p:xfrm>
          <a:off x="6019800" y="5334000"/>
          <a:ext cx="2409825" cy="1241425"/>
        </p:xfrm>
        <a:graphic>
          <a:graphicData uri="http://schemas.openxmlformats.org/presentationml/2006/ole">
            <mc:AlternateContent xmlns:mc="http://schemas.openxmlformats.org/markup-compatibility/2006">
              <mc:Choice xmlns:v="urn:schemas-microsoft-com:vml" Requires="v">
                <p:oleObj spid="_x0000_s53292" r:id="rId29" imgW="1207024" imgH="622570" progId="Equation.3">
                  <p:embed/>
                </p:oleObj>
              </mc:Choice>
              <mc:Fallback>
                <p:oleObj r:id="rId29" imgW="1207024" imgH="622570" progId="Equation.3">
                  <p:embed/>
                  <p:pic>
                    <p:nvPicPr>
                      <p:cNvPr id="0"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19800" y="5334000"/>
                        <a:ext cx="2409825"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4" name="Object 26">
            <a:extLst>
              <a:ext uri="{FF2B5EF4-FFF2-40B4-BE49-F238E27FC236}">
                <a16:creationId xmlns:a16="http://schemas.microsoft.com/office/drawing/2014/main" id="{45D4B25F-7660-4256-8258-7B413105E33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3293" r:id="rId31" imgW="114449" imgH="216181" progId="Equation.3">
                  <p:embed/>
                </p:oleObj>
              </mc:Choice>
              <mc:Fallback>
                <p:oleObj r:id="rId31" imgW="114449" imgH="216181"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9" name="Object 27">
            <a:extLst>
              <a:ext uri="{FF2B5EF4-FFF2-40B4-BE49-F238E27FC236}">
                <a16:creationId xmlns:a16="http://schemas.microsoft.com/office/drawing/2014/main" id="{825BD874-1ED8-40E1-9423-43ED579DC536}"/>
              </a:ext>
            </a:extLst>
          </p:cNvPr>
          <p:cNvGraphicFramePr>
            <a:graphicFrameLocks noChangeAspect="1"/>
          </p:cNvGraphicFramePr>
          <p:nvPr/>
        </p:nvGraphicFramePr>
        <p:xfrm>
          <a:off x="3657600" y="5410200"/>
          <a:ext cx="2005013" cy="862013"/>
        </p:xfrm>
        <a:graphic>
          <a:graphicData uri="http://schemas.openxmlformats.org/presentationml/2006/ole">
            <mc:AlternateContent xmlns:mc="http://schemas.openxmlformats.org/markup-compatibility/2006">
              <mc:Choice xmlns:v="urn:schemas-microsoft-com:vml" Requires="v">
                <p:oleObj spid="_x0000_s53294" r:id="rId32" imgW="1003736" imgH="431987" progId="Equation.3">
                  <p:embed/>
                </p:oleObj>
              </mc:Choice>
              <mc:Fallback>
                <p:oleObj r:id="rId32" imgW="1003736" imgH="431987" progId="Equation.3">
                  <p:embed/>
                  <p:pic>
                    <p:nvPicPr>
                      <p:cNvPr id="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57600" y="5410200"/>
                        <a:ext cx="2005013"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0" name="Text Box 28">
            <a:extLst>
              <a:ext uri="{FF2B5EF4-FFF2-40B4-BE49-F238E27FC236}">
                <a16:creationId xmlns:a16="http://schemas.microsoft.com/office/drawing/2014/main" id="{4752DED7-205D-4910-B26E-7B4C6CA7A196}"/>
              </a:ext>
            </a:extLst>
          </p:cNvPr>
          <p:cNvSpPr txBox="1">
            <a:spLocks noChangeArrowheads="1"/>
          </p:cNvSpPr>
          <p:nvPr/>
        </p:nvSpPr>
        <p:spPr bwMode="auto">
          <a:xfrm>
            <a:off x="1143000" y="3886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过程进行很快，可看作绝热。</a:t>
            </a:r>
          </a:p>
        </p:txBody>
      </p:sp>
      <p:graphicFrame>
        <p:nvGraphicFramePr>
          <p:cNvPr id="54301" name="Object 29">
            <a:extLst>
              <a:ext uri="{FF2B5EF4-FFF2-40B4-BE49-F238E27FC236}">
                <a16:creationId xmlns:a16="http://schemas.microsoft.com/office/drawing/2014/main" id="{82D5F291-D49A-428F-A255-8D186057085E}"/>
              </a:ext>
            </a:extLst>
          </p:cNvPr>
          <p:cNvGraphicFramePr>
            <a:graphicFrameLocks noChangeAspect="1"/>
          </p:cNvGraphicFramePr>
          <p:nvPr/>
        </p:nvGraphicFramePr>
        <p:xfrm>
          <a:off x="3124200" y="2041525"/>
          <a:ext cx="252413" cy="327025"/>
        </p:xfrm>
        <a:graphic>
          <a:graphicData uri="http://schemas.openxmlformats.org/presentationml/2006/ole">
            <mc:AlternateContent xmlns:mc="http://schemas.openxmlformats.org/markup-compatibility/2006">
              <mc:Choice xmlns:v="urn:schemas-microsoft-com:vml" Requires="v">
                <p:oleObj spid="_x0000_s53295" r:id="rId34" imgW="127221" imgH="165387" progId="Equation.3">
                  <p:embed/>
                </p:oleObj>
              </mc:Choice>
              <mc:Fallback>
                <p:oleObj r:id="rId34" imgW="127221" imgH="165387" progId="Equation.3">
                  <p:embed/>
                  <p:pic>
                    <p:nvPicPr>
                      <p:cNvPr id="0" name="Object 2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24200" y="2041525"/>
                        <a:ext cx="25241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2" name="Text Box 30">
            <a:extLst>
              <a:ext uri="{FF2B5EF4-FFF2-40B4-BE49-F238E27FC236}">
                <a16:creationId xmlns:a16="http://schemas.microsoft.com/office/drawing/2014/main" id="{8934417B-361C-42AA-9BC4-6F5A7FDAB04A}"/>
              </a:ext>
            </a:extLst>
          </p:cNvPr>
          <p:cNvSpPr txBox="1">
            <a:spLocks noChangeArrowheads="1"/>
          </p:cNvSpPr>
          <p:nvPr/>
        </p:nvSpPr>
        <p:spPr bwMode="auto">
          <a:xfrm>
            <a:off x="3276600" y="1981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2400">
                <a:effectLst>
                  <a:outerShdw blurRad="38100" dist="38100" dir="2700000" algn="tl">
                    <a:srgbClr val="C0C0C0"/>
                  </a:outerShdw>
                </a:effectLst>
                <a:latin typeface="Times New Roman" panose="02020603050405020304" pitchFamily="18" charset="0"/>
              </a:rPr>
              <a:t>为常量。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28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3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3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2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2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2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2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2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42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2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29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42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30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5429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5429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5429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54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6" grpId="0" autoUpdateAnimBg="0"/>
      <p:bldP spid="54278" grpId="0" autoUpdateAnimBg="0"/>
      <p:bldP spid="54280" grpId="0" autoUpdateAnimBg="0"/>
      <p:bldP spid="54282" grpId="0" autoUpdateAnimBg="0"/>
      <p:bldP spid="54283" grpId="0" autoUpdateAnimBg="0"/>
      <p:bldP spid="54284" grpId="0" autoUpdateAnimBg="0"/>
      <p:bldP spid="54285" grpId="0" autoUpdateAnimBg="0"/>
      <p:bldP spid="54287" grpId="0" autoUpdateAnimBg="0"/>
      <p:bldP spid="54290" grpId="0" autoUpdateAnimBg="0"/>
      <p:bldP spid="54300" grpId="0" autoUpdateAnimBg="0"/>
      <p:bldP spid="543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867A34-328F-433D-922A-76DCE7FA0556}"/>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7171" name="Text Box 7">
            <a:extLst>
              <a:ext uri="{FF2B5EF4-FFF2-40B4-BE49-F238E27FC236}">
                <a16:creationId xmlns:a16="http://schemas.microsoft.com/office/drawing/2014/main" id="{8A9FB326-F481-4515-A623-765369BDA68B}"/>
              </a:ext>
            </a:extLst>
          </p:cNvPr>
          <p:cNvSpPr txBox="1">
            <a:spLocks noChangeArrowheads="1"/>
          </p:cNvSpPr>
          <p:nvPr/>
        </p:nvSpPr>
        <p:spPr bwMode="auto">
          <a:xfrm>
            <a:off x="1116013" y="1412875"/>
            <a:ext cx="7416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en-US" altLang="zh-CN" sz="1800">
                <a:latin typeface="楷体_GB2312" pitchFamily="49" charset="-122"/>
                <a:ea typeface="楷体_GB2312" pitchFamily="49" charset="-122"/>
              </a:rPr>
              <a:t>    </a:t>
            </a:r>
            <a:r>
              <a:rPr lang="zh-CN" altLang="en-US" sz="1800">
                <a:latin typeface="楷体_GB2312" pitchFamily="49" charset="-122"/>
                <a:ea typeface="楷体_GB2312" pitchFamily="49" charset="-122"/>
              </a:rPr>
              <a:t>热学这一门科学建立在人类利用热现象的基础上。人们为了有效地利用热现象就要求掌握热现象的规律，并追求热现象的本质。由于在有史以前人类巳经发明了火，我们可以想象到，追求热与冷现象的本质的</a:t>
            </a:r>
          </a:p>
          <a:p>
            <a:pPr eaLnBrk="1" hangingPunct="1">
              <a:spcBef>
                <a:spcPct val="0"/>
              </a:spcBef>
              <a:buFontTx/>
              <a:buNone/>
            </a:pPr>
            <a:r>
              <a:rPr lang="zh-CN" altLang="en-US" sz="1800">
                <a:latin typeface="楷体_GB2312" pitchFamily="49" charset="-122"/>
                <a:ea typeface="楷体_GB2312" pitchFamily="49" charset="-122"/>
              </a:rPr>
              <a:t>企图可能是人类最初对自然界法则的追求之一。</a:t>
            </a:r>
            <a:endParaRPr lang="en-US" altLang="zh-CN" sz="1800">
              <a:latin typeface="楷体_GB2312" pitchFamily="49" charset="-122"/>
              <a:ea typeface="楷体_GB2312" pitchFamily="49" charset="-122"/>
            </a:endParaRPr>
          </a:p>
          <a:p>
            <a:pPr eaLnBrk="1" hangingPunct="1">
              <a:spcBef>
                <a:spcPct val="0"/>
              </a:spcBef>
              <a:buFontTx/>
              <a:buNone/>
            </a:pPr>
            <a:endParaRPr lang="zh-CN" altLang="en-US" sz="1800">
              <a:latin typeface="楷体_GB2312" pitchFamily="49" charset="-122"/>
              <a:ea typeface="楷体_GB2312" pitchFamily="49" charset="-122"/>
            </a:endParaRPr>
          </a:p>
          <a:p>
            <a:pPr algn="dist" eaLnBrk="1" hangingPunct="1">
              <a:spcBef>
                <a:spcPct val="0"/>
              </a:spcBef>
              <a:buFontTx/>
              <a:buNone/>
            </a:pPr>
            <a:r>
              <a:rPr lang="zh-CN" altLang="en-US" sz="1800">
                <a:latin typeface="楷体_GB2312" pitchFamily="49" charset="-122"/>
                <a:ea typeface="楷体_GB2312" pitchFamily="49" charset="-122"/>
              </a:rPr>
              <a:t>    大的在公元前</a:t>
            </a:r>
            <a:r>
              <a:rPr lang="en-US" altLang="zh-CN" sz="1800">
                <a:latin typeface="楷体_GB2312" pitchFamily="49" charset="-122"/>
                <a:ea typeface="楷体_GB2312" pitchFamily="49" charset="-122"/>
              </a:rPr>
              <a:t>300</a:t>
            </a:r>
            <a:r>
              <a:rPr lang="zh-CN" altLang="en-US" sz="1800">
                <a:latin typeface="楷体_GB2312" pitchFamily="49" charset="-122"/>
                <a:ea typeface="楷体_GB2312" pitchFamily="49" charset="-122"/>
              </a:rPr>
              <a:t>年间，当战国时，驺衍创为五行学说，可惜他的</a:t>
            </a:r>
          </a:p>
          <a:p>
            <a:pPr eaLnBrk="1" hangingPunct="1">
              <a:spcBef>
                <a:spcPct val="0"/>
              </a:spcBef>
              <a:buFontTx/>
              <a:buNone/>
            </a:pPr>
            <a:r>
              <a:rPr lang="zh-CN" altLang="en-US" sz="1800">
                <a:latin typeface="楷体_GB2312" pitchFamily="49" charset="-122"/>
                <a:ea typeface="楷体_GB2312" pitchFamily="49" charset="-122"/>
              </a:rPr>
              <a:t>书现在已经见不到了。五行学说大致是：天地之间有五种气，水、火、木、金、土，名为五行，是万事万物的根本。这个学说的一部分内容是把五行配到一年的春夏秋冬四时，由五行的五种不同的性质引出四时不同的事物。这一部分内容在吕氏春秋</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公元前</a:t>
            </a:r>
            <a:r>
              <a:rPr lang="en-US" altLang="zh-CN" sz="1800">
                <a:latin typeface="楷体_GB2312" pitchFamily="49" charset="-122"/>
                <a:ea typeface="楷体_GB2312" pitchFamily="49" charset="-122"/>
              </a:rPr>
              <a:t>930</a:t>
            </a:r>
            <a:r>
              <a:rPr lang="zh-CN" altLang="en-US" sz="1800">
                <a:latin typeface="楷体_GB2312" pitchFamily="49" charset="-122"/>
                <a:ea typeface="楷体_GB2312" pitchFamily="49" charset="-122"/>
              </a:rPr>
              <a:t>年</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上记载下来了。“五行”这一名同首先见于</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尚书</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洪范篇。</a:t>
            </a:r>
            <a:endParaRPr lang="en-US" altLang="zh-CN" sz="1800">
              <a:latin typeface="楷体_GB2312" pitchFamily="49" charset="-122"/>
              <a:ea typeface="楷体_GB2312" pitchFamily="49" charset="-122"/>
            </a:endParaRPr>
          </a:p>
          <a:p>
            <a:pPr eaLnBrk="1" hangingPunct="1">
              <a:spcBef>
                <a:spcPct val="0"/>
              </a:spcBef>
              <a:buFontTx/>
              <a:buNone/>
            </a:pPr>
            <a:endParaRPr lang="zh-CN" altLang="en-US" sz="1800">
              <a:latin typeface="楷体_GB2312" pitchFamily="49" charset="-122"/>
              <a:ea typeface="楷体_GB2312" pitchFamily="49" charset="-122"/>
            </a:endParaRPr>
          </a:p>
          <a:p>
            <a:pPr algn="dist" eaLnBrk="1" hangingPunct="1">
              <a:spcBef>
                <a:spcPct val="0"/>
              </a:spcBef>
              <a:buFontTx/>
              <a:buNone/>
            </a:pPr>
            <a:r>
              <a:rPr lang="zh-CN" altLang="en-US" sz="1800">
                <a:latin typeface="楷体_GB2312" pitchFamily="49" charset="-122"/>
                <a:ea typeface="楷体_GB2312" pitchFamily="49" charset="-122"/>
              </a:rPr>
              <a:t>    中国古时候又有一种学说，认为天地万物是阴阳二气化成的，而火</a:t>
            </a:r>
          </a:p>
          <a:p>
            <a:pPr algn="dist" eaLnBrk="1" hangingPunct="1">
              <a:spcBef>
                <a:spcPct val="0"/>
              </a:spcBef>
              <a:buFontTx/>
              <a:buNone/>
            </a:pPr>
            <a:r>
              <a:rPr lang="zh-CN" altLang="en-US" sz="1800">
                <a:latin typeface="楷体_GB2312" pitchFamily="49" charset="-122"/>
                <a:ea typeface="楷体_GB2312" pitchFamily="49" charset="-122"/>
              </a:rPr>
              <a:t>是阳气的一种表现。淮南子（公元前</a:t>
            </a:r>
            <a:r>
              <a:rPr lang="en-US" altLang="zh-CN" sz="1800">
                <a:latin typeface="楷体_GB2312" pitchFamily="49" charset="-122"/>
                <a:ea typeface="楷体_GB2312" pitchFamily="49" charset="-122"/>
              </a:rPr>
              <a:t>166</a:t>
            </a:r>
            <a:r>
              <a:rPr lang="zh-CN" altLang="en-US" sz="1800">
                <a:latin typeface="楷体_GB2312" pitchFamily="49" charset="-122"/>
                <a:ea typeface="楷体_GB2312" pitchFamily="49" charset="-122"/>
              </a:rPr>
              <a:t>年</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天文训有下面一段话，可以以说明：</a:t>
            </a:r>
            <a:r>
              <a:rPr lang="zh-CN" altLang="en-US" sz="1800">
                <a:ea typeface="楷体_GB2312" pitchFamily="49" charset="-122"/>
              </a:rPr>
              <a:t>“</a:t>
            </a:r>
            <a:r>
              <a:rPr lang="zh-CN" altLang="en-US" sz="1800">
                <a:latin typeface="楷体_GB2312" pitchFamily="49" charset="-122"/>
                <a:ea typeface="楷体_GB2312" pitchFamily="49" charset="-122"/>
              </a:rPr>
              <a:t>天地之袭精为阴阳，阴阳之专精为四时，四时之精散为万物。</a:t>
            </a:r>
          </a:p>
          <a:p>
            <a:pPr algn="dist" eaLnBrk="1" hangingPunct="1">
              <a:spcBef>
                <a:spcPct val="0"/>
              </a:spcBef>
              <a:buFontTx/>
              <a:buNone/>
            </a:pPr>
            <a:r>
              <a:rPr lang="zh-CN" altLang="en-US" sz="1800">
                <a:latin typeface="楷体_GB2312" pitchFamily="49" charset="-122"/>
                <a:ea typeface="楷体_GB2312" pitchFamily="49" charset="-122"/>
              </a:rPr>
              <a:t>积阳之热气久者生火，火气之精者为日；积阴之寒气久者为水，水气之</a:t>
            </a:r>
          </a:p>
          <a:p>
            <a:pPr eaLnBrk="1" hangingPunct="1">
              <a:spcBef>
                <a:spcPct val="0"/>
              </a:spcBef>
              <a:buFontTx/>
              <a:buNone/>
            </a:pPr>
            <a:r>
              <a:rPr lang="zh-CN" altLang="en-US" sz="1800">
                <a:latin typeface="楷体_GB2312" pitchFamily="49" charset="-122"/>
                <a:ea typeface="楷体_GB2312" pitchFamily="49" charset="-122"/>
              </a:rPr>
              <a:t>精者为月。</a:t>
            </a:r>
            <a:r>
              <a:rPr lang="zh-CN" altLang="en-US" sz="1800">
                <a:ea typeface="楷体_GB2312" pitchFamily="49" charset="-122"/>
              </a:rPr>
              <a:t>”</a:t>
            </a:r>
            <a:r>
              <a:rPr lang="zh-CN" altLang="en-US" sz="1800">
                <a:latin typeface="楷体_GB2312" pitchFamily="49" charset="-122"/>
                <a:ea typeface="楷体_GB2312" pitchFamily="49" charset="-122"/>
              </a:rPr>
              <a:t> 这段话里的“袭”字是合的意义。</a:t>
            </a:r>
          </a:p>
          <a:p>
            <a:pPr eaLnBrk="1" hangingPunct="1">
              <a:spcBef>
                <a:spcPct val="0"/>
              </a:spcBef>
              <a:buFontTx/>
              <a:buNone/>
            </a:pPr>
            <a:r>
              <a:rPr lang="zh-CN" altLang="en-US" sz="1800" b="0">
                <a:latin typeface="楷体_GB2312" pitchFamily="49" charset="-122"/>
                <a:ea typeface="楷体_GB2312" pitchFamily="49" charset="-122"/>
              </a:rPr>
              <a:t>    </a:t>
            </a:r>
            <a:endParaRPr lang="zh-CN" altLang="en-US" sz="1800" b="0">
              <a:solidFill>
                <a:srgbClr val="FF3300"/>
              </a:solidFill>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024EFE2-BCA3-47DE-A421-F0ECE25EC48C}"/>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8195" name="Text Box 3">
            <a:extLst>
              <a:ext uri="{FF2B5EF4-FFF2-40B4-BE49-F238E27FC236}">
                <a16:creationId xmlns:a16="http://schemas.microsoft.com/office/drawing/2014/main" id="{228CC016-FE86-4746-9552-310230C11ACF}"/>
              </a:ext>
            </a:extLst>
          </p:cNvPr>
          <p:cNvSpPr txBox="1">
            <a:spLocks noChangeArrowheads="1"/>
          </p:cNvSpPr>
          <p:nvPr/>
        </p:nvSpPr>
        <p:spPr bwMode="auto">
          <a:xfrm>
            <a:off x="1116013" y="1412875"/>
            <a:ext cx="741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0"/>
              <a:t>      </a:t>
            </a:r>
            <a:r>
              <a:rPr lang="zh-CN" altLang="en-US" sz="1800">
                <a:latin typeface="楷体_GB2312" pitchFamily="49" charset="-122"/>
                <a:ea typeface="楷体_GB2312" pitchFamily="49" charset="-122"/>
              </a:rPr>
              <a:t>在西方希腊，古时候关于热的本质有两个互相对立的学就。一个说火是一种元素，与土、水、气共是自然界的四种独立的元素，自然界一切物质都是这四种所组成的。这个学说是由赫喇利突</a:t>
            </a:r>
            <a:r>
              <a:rPr lang="en-US" altLang="zh-CN" sz="1800">
                <a:latin typeface="楷体_GB2312" pitchFamily="49" charset="-122"/>
                <a:ea typeface="楷体_GB2312" pitchFamily="49" charset="-122"/>
              </a:rPr>
              <a:t>(</a:t>
            </a:r>
            <a:r>
              <a:rPr lang="en-US" altLang="zh-CN" sz="1800">
                <a:latin typeface="Times New Roman" panose="02020603050405020304" pitchFamily="18" charset="0"/>
                <a:ea typeface="楷体_GB2312" pitchFamily="49" charset="-122"/>
              </a:rPr>
              <a:t>Heraolitus</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在大约公元前</a:t>
            </a:r>
            <a:r>
              <a:rPr lang="en-US" altLang="zh-CN" sz="1800">
                <a:latin typeface="楷体_GB2312" pitchFamily="49" charset="-122"/>
                <a:ea typeface="楷体_GB2312" pitchFamily="49" charset="-122"/>
              </a:rPr>
              <a:t>500</a:t>
            </a:r>
            <a:r>
              <a:rPr lang="zh-CN" altLang="en-US" sz="1800">
                <a:latin typeface="楷体_GB2312" pitchFamily="49" charset="-122"/>
                <a:ea typeface="楷体_GB2312" pitchFamily="49" charset="-122"/>
              </a:rPr>
              <a:t>年提出的。另一个学说认为热是物质的一种运动的表现形态，这是根据摩擦生热的现象而提出的。这两种对立的学说长期停在空论阶段，一直到十九世纪的中叶，科学的理论才最后建立起来。</a:t>
            </a:r>
            <a:endParaRPr lang="en-US" altLang="zh-CN" sz="1800">
              <a:latin typeface="楷体_GB2312" pitchFamily="49" charset="-122"/>
              <a:ea typeface="楷体_GB2312" pitchFamily="49" charset="-122"/>
            </a:endParaRPr>
          </a:p>
          <a:p>
            <a:pPr algn="just" eaLnBrk="1" hangingPunct="1">
              <a:spcBef>
                <a:spcPct val="0"/>
              </a:spcBef>
              <a:buFontTx/>
              <a:buNone/>
            </a:pPr>
            <a:endParaRPr lang="zh-CN" altLang="en-US" sz="1800">
              <a:latin typeface="楷体_GB2312" pitchFamily="49" charset="-122"/>
              <a:ea typeface="楷体_GB2312" pitchFamily="49" charset="-122"/>
            </a:endParaRPr>
          </a:p>
          <a:p>
            <a:pPr algn="dist" eaLnBrk="1" hangingPunct="1">
              <a:spcBef>
                <a:spcPct val="0"/>
              </a:spcBef>
              <a:buFontTx/>
              <a:buNone/>
            </a:pPr>
            <a:r>
              <a:rPr lang="zh-CN" altLang="en-US" sz="1800">
                <a:latin typeface="楷体_GB2312" pitchFamily="49" charset="-122"/>
                <a:ea typeface="楷体_GB2312" pitchFamily="49" charset="-122"/>
              </a:rPr>
              <a:t>    在十八世记以前，人们对于热只有一些大致的粗略的概念，自然不</a:t>
            </a:r>
          </a:p>
          <a:p>
            <a:pPr algn="dist" eaLnBrk="1" hangingPunct="1">
              <a:spcBef>
                <a:spcPct val="0"/>
              </a:spcBef>
              <a:buFontTx/>
              <a:buNone/>
            </a:pPr>
            <a:r>
              <a:rPr lang="zh-CN" altLang="en-US" sz="1800">
                <a:latin typeface="楷体_GB2312" pitchFamily="49" charset="-122"/>
                <a:ea typeface="楷体_GB2312" pitchFamily="49" charset="-122"/>
              </a:rPr>
              <a:t>可能建立正确的科学理论。自从</a:t>
            </a:r>
            <a:r>
              <a:rPr lang="en-US" altLang="zh-CN" sz="1800">
                <a:latin typeface="楷体_GB2312" pitchFamily="49" charset="-122"/>
                <a:ea typeface="楷体_GB2312" pitchFamily="49" charset="-122"/>
              </a:rPr>
              <a:t>1714</a:t>
            </a:r>
            <a:r>
              <a:rPr lang="zh-CN" altLang="en-US" sz="1800">
                <a:latin typeface="楷体_GB2312" pitchFamily="49" charset="-122"/>
                <a:ea typeface="楷体_GB2312" pitchFamily="49" charset="-122"/>
              </a:rPr>
              <a:t>年法伦海特</a:t>
            </a:r>
            <a:r>
              <a:rPr lang="en-US" altLang="zh-CN" sz="1800">
                <a:latin typeface="楷体_GB2312" pitchFamily="49" charset="-122"/>
                <a:ea typeface="楷体_GB2312" pitchFamily="49" charset="-122"/>
              </a:rPr>
              <a:t>(Daniel Fahrenheit,</a:t>
            </a:r>
          </a:p>
          <a:p>
            <a:pPr algn="dist" eaLnBrk="1" hangingPunct="1">
              <a:spcBef>
                <a:spcPct val="0"/>
              </a:spcBef>
              <a:buFontTx/>
              <a:buNone/>
            </a:pPr>
            <a:r>
              <a:rPr lang="en-US" altLang="zh-CN" sz="1800">
                <a:latin typeface="楷体_GB2312" pitchFamily="49" charset="-122"/>
                <a:ea typeface="楷体_GB2312" pitchFamily="49" charset="-122"/>
              </a:rPr>
              <a:t>1686</a:t>
            </a:r>
            <a:r>
              <a:rPr lang="en-US" altLang="zh-CN" sz="1800">
                <a:ea typeface="楷体_GB2312" pitchFamily="49" charset="-122"/>
              </a:rPr>
              <a:t>—</a:t>
            </a:r>
            <a:r>
              <a:rPr lang="en-US" altLang="zh-CN" sz="1800">
                <a:latin typeface="楷体_GB2312" pitchFamily="49" charset="-122"/>
                <a:ea typeface="楷体_GB2312" pitchFamily="49" charset="-122"/>
              </a:rPr>
              <a:t>1736)</a:t>
            </a:r>
            <a:r>
              <a:rPr lang="zh-CN" altLang="en-US" sz="1800">
                <a:latin typeface="楷体_GB2312" pitchFamily="49" charset="-122"/>
                <a:ea typeface="楷体_GB2312" pitchFamily="49" charset="-122"/>
              </a:rPr>
              <a:t>改良了水银温度计并定了华氏温标以后，热学才走</a:t>
            </a:r>
          </a:p>
          <a:p>
            <a:pPr algn="dist" eaLnBrk="1" hangingPunct="1">
              <a:spcBef>
                <a:spcPct val="0"/>
              </a:spcBef>
              <a:buFontTx/>
              <a:buNone/>
            </a:pPr>
            <a:r>
              <a:rPr lang="zh-CN" altLang="en-US" sz="1800">
                <a:latin typeface="楷体_GB2312" pitchFamily="49" charset="-122"/>
                <a:ea typeface="楷体_GB2312" pitchFamily="49" charset="-122"/>
              </a:rPr>
              <a:t>上实验科学的道路。随着实验的进展，一种简单的可以解择实验结果</a:t>
            </a:r>
          </a:p>
          <a:p>
            <a:pPr algn="dist" eaLnBrk="1" hangingPunct="1">
              <a:spcBef>
                <a:spcPct val="0"/>
              </a:spcBef>
              <a:buFontTx/>
              <a:buNone/>
            </a:pPr>
            <a:r>
              <a:rPr lang="zh-CN" altLang="en-US" sz="1800">
                <a:latin typeface="楷体_GB2312" pitchFamily="49" charset="-122"/>
                <a:ea typeface="楷体_GB2312" pitchFamily="49" charset="-122"/>
              </a:rPr>
              <a:t>的热的学说就应运而生了。这个学说叫做热质说，它的主要内容是：热</a:t>
            </a:r>
          </a:p>
          <a:p>
            <a:pPr algn="dist" eaLnBrk="1" hangingPunct="1">
              <a:spcBef>
                <a:spcPct val="0"/>
              </a:spcBef>
              <a:buFontTx/>
              <a:buNone/>
            </a:pPr>
            <a:r>
              <a:rPr lang="zh-CN" altLang="en-US" sz="1800">
                <a:latin typeface="楷体_GB2312" pitchFamily="49" charset="-122"/>
                <a:ea typeface="楷体_GB2312" pitchFamily="49" charset="-122"/>
              </a:rPr>
              <a:t>是一种流质，名叫热质，可透入一切物体之中，不生不灭；一个物体是热还是冷，就看它所含热质是多还是少。这个学说在实质上就是希脂火</a:t>
            </a:r>
          </a:p>
          <a:p>
            <a:pPr algn="dist" eaLnBrk="1" hangingPunct="1">
              <a:spcBef>
                <a:spcPct val="0"/>
              </a:spcBef>
              <a:buFontTx/>
              <a:buNone/>
            </a:pPr>
            <a:r>
              <a:rPr lang="zh-CN" altLang="en-US" sz="1800">
                <a:latin typeface="楷体_GB2312" pitchFamily="49" charset="-122"/>
                <a:ea typeface="楷体_GB2312" pitchFamily="49" charset="-122"/>
              </a:rPr>
              <a:t>元素学说的进一步的发展。这个学说的最大缺点是不能解释磨擦生热现</a:t>
            </a:r>
          </a:p>
          <a:p>
            <a:pPr eaLnBrk="1" hangingPunct="1">
              <a:spcBef>
                <a:spcPct val="0"/>
              </a:spcBef>
              <a:buFontTx/>
              <a:buNone/>
            </a:pPr>
            <a:r>
              <a:rPr lang="zh-CN" altLang="en-US" sz="1800">
                <a:latin typeface="楷体_GB2312" pitchFamily="49" charset="-122"/>
                <a:ea typeface="楷体_GB2312" pitchFamily="49" charset="-122"/>
              </a:rPr>
              <a:t>象，因而终于被科学界所抛弃。</a:t>
            </a:r>
          </a:p>
          <a:p>
            <a:pPr eaLnBrk="1" hangingPunct="1">
              <a:spcBef>
                <a:spcPct val="0"/>
              </a:spcBef>
              <a:buFontTx/>
              <a:buNone/>
            </a:pPr>
            <a:r>
              <a:rPr lang="zh-CN" altLang="en-US" sz="1800" b="0">
                <a:latin typeface="楷体_GB2312" pitchFamily="49" charset="-122"/>
                <a:ea typeface="楷体_GB2312" pitchFamily="49"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149C0A4-65B3-4E01-A7CE-45F5B5233B21}"/>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9219" name="Text Box 3">
            <a:extLst>
              <a:ext uri="{FF2B5EF4-FFF2-40B4-BE49-F238E27FC236}">
                <a16:creationId xmlns:a16="http://schemas.microsoft.com/office/drawing/2014/main" id="{92064C1D-60E0-4EC1-82D6-E84537B86654}"/>
              </a:ext>
            </a:extLst>
          </p:cNvPr>
          <p:cNvSpPr txBox="1">
            <a:spLocks noChangeArrowheads="1"/>
          </p:cNvSpPr>
          <p:nvPr/>
        </p:nvSpPr>
        <p:spPr bwMode="auto">
          <a:xfrm>
            <a:off x="1116013" y="1412875"/>
            <a:ext cx="74168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20000"/>
              </a:lnSpc>
              <a:spcBef>
                <a:spcPct val="0"/>
              </a:spcBef>
              <a:buFontTx/>
              <a:buNone/>
            </a:pPr>
            <a:r>
              <a:rPr lang="en-US" altLang="zh-CN" sz="1800" b="0">
                <a:latin typeface="楷体_GB2312" pitchFamily="49" charset="-122"/>
                <a:ea typeface="楷体_GB2312" pitchFamily="49" charset="-122"/>
              </a:rPr>
              <a:t>    </a:t>
            </a:r>
            <a:r>
              <a:rPr lang="zh-CN" altLang="en-US" sz="1800">
                <a:latin typeface="Times New Roman" panose="02020603050405020304" pitchFamily="18" charset="0"/>
                <a:ea typeface="楷体_GB2312" pitchFamily="49" charset="-122"/>
              </a:rPr>
              <a:t>与热质说相对立的学说是，热是一种运动的表现形式。培根</a:t>
            </a:r>
            <a:r>
              <a:rPr lang="en-US" altLang="zh-CN" sz="1800">
                <a:latin typeface="Times New Roman" panose="02020603050405020304" pitchFamily="18" charset="0"/>
                <a:ea typeface="楷体_GB2312" pitchFamily="49" charset="-122"/>
              </a:rPr>
              <a:t>(Fran-</a:t>
            </a:r>
          </a:p>
          <a:p>
            <a:pPr algn="dist" eaLnBrk="1" hangingPunct="1">
              <a:lnSpc>
                <a:spcPct val="120000"/>
              </a:lnSpc>
              <a:spcBef>
                <a:spcPct val="0"/>
              </a:spcBef>
              <a:buFontTx/>
              <a:buNone/>
            </a:pPr>
            <a:r>
              <a:rPr lang="en-US" altLang="zh-CN" sz="1800">
                <a:latin typeface="Times New Roman" panose="02020603050405020304" pitchFamily="18" charset="0"/>
                <a:ea typeface="楷体_GB2312" pitchFamily="49" charset="-122"/>
              </a:rPr>
              <a:t>cis Bacon</a:t>
            </a:r>
            <a:r>
              <a:rPr lang="zh-CN" altLang="en-US"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1501-1626)</a:t>
            </a:r>
            <a:r>
              <a:rPr lang="zh-CN" altLang="en-US" sz="1800">
                <a:latin typeface="Times New Roman" panose="02020603050405020304" pitchFamily="18" charset="0"/>
                <a:ea typeface="楷体_GB2312" pitchFamily="49" charset="-122"/>
              </a:rPr>
              <a:t>强调理论必须根据实验事实，他根据摩擦生</a:t>
            </a:r>
          </a:p>
          <a:p>
            <a:pPr algn="dist" eaLnBrk="1" hangingPunct="1">
              <a:lnSpc>
                <a:spcPct val="120000"/>
              </a:lnSpc>
              <a:spcBef>
                <a:spcPct val="0"/>
              </a:spcBef>
              <a:buFontTx/>
              <a:buNone/>
            </a:pPr>
            <a:r>
              <a:rPr lang="zh-CN" altLang="en-US" sz="1800">
                <a:latin typeface="Times New Roman" panose="02020603050405020304" pitchFamily="18" charset="0"/>
                <a:ea typeface="楷体_GB2312" pitchFamily="49" charset="-122"/>
              </a:rPr>
              <a:t>热现象而相信热是一种运动。罗蒙诺索夫（</a:t>
            </a:r>
            <a:r>
              <a:rPr lang="en-US" altLang="zh-CN" sz="1800">
                <a:latin typeface="Times New Roman" panose="02020603050405020304" pitchFamily="18" charset="0"/>
                <a:ea typeface="楷体_GB2312" pitchFamily="49" charset="-122"/>
              </a:rPr>
              <a:t>l711-1765)</a:t>
            </a:r>
            <a:r>
              <a:rPr lang="zh-CN" altLang="en-US" sz="1800">
                <a:latin typeface="Times New Roman" panose="02020603050405020304" pitchFamily="18" charset="0"/>
                <a:ea typeface="楷体_GB2312" pitchFamily="49" charset="-122"/>
              </a:rPr>
              <a:t>在论热与冷的原因”</a:t>
            </a:r>
            <a:r>
              <a:rPr lang="en-US" altLang="zh-CN" sz="1800">
                <a:latin typeface="Times New Roman" panose="02020603050405020304" pitchFamily="18" charset="0"/>
                <a:ea typeface="楷体_GB2312" pitchFamily="49" charset="-122"/>
              </a:rPr>
              <a:t>(1744-1747)</a:t>
            </a:r>
            <a:r>
              <a:rPr lang="zh-CN" altLang="en-US" sz="1800">
                <a:latin typeface="Times New Roman" panose="02020603050405020304" pitchFamily="18" charset="0"/>
                <a:ea typeface="楷体_GB2312" pitchFamily="49" charset="-122"/>
              </a:rPr>
              <a:t>这篇论文里断言热是分子运动的表现，以后他又提出了</a:t>
            </a:r>
          </a:p>
          <a:p>
            <a:pPr eaLnBrk="1" hangingPunct="1">
              <a:lnSpc>
                <a:spcPct val="120000"/>
              </a:lnSpc>
              <a:spcBef>
                <a:spcPct val="0"/>
              </a:spcBef>
              <a:buFontTx/>
              <a:buNone/>
            </a:pPr>
            <a:r>
              <a:rPr lang="zh-CN" altLang="en-US" sz="1800">
                <a:latin typeface="Times New Roman" panose="02020603050405020304" pitchFamily="18" charset="0"/>
                <a:ea typeface="楷体_GB2312" pitchFamily="49" charset="-122"/>
              </a:rPr>
              <a:t>运动守恒的概念。</a:t>
            </a:r>
          </a:p>
          <a:p>
            <a:pPr algn="dist" eaLnBrk="1" hangingPunct="1">
              <a:lnSpc>
                <a:spcPct val="120000"/>
              </a:lnSpc>
              <a:spcBef>
                <a:spcPct val="50000"/>
              </a:spcBef>
              <a:buFontTx/>
              <a:buNone/>
            </a:pPr>
            <a:r>
              <a:rPr lang="zh-CN" altLang="en-US" sz="1800">
                <a:latin typeface="Times New Roman" panose="02020603050405020304" pitchFamily="18" charset="0"/>
                <a:ea typeface="楷体_GB2312" pitchFamily="49" charset="-122"/>
              </a:rPr>
              <a:t>        最初用直接实验结果来驳斥热质说的是伦福德</a:t>
            </a:r>
            <a:r>
              <a:rPr lang="en-US" altLang="zh-CN" sz="1800">
                <a:latin typeface="Times New Roman" panose="02020603050405020304" pitchFamily="18" charset="0"/>
                <a:ea typeface="楷体_GB2312" pitchFamily="49" charset="-122"/>
              </a:rPr>
              <a:t>(Count Runford</a:t>
            </a:r>
            <a:r>
              <a:rPr lang="zh-CN" altLang="en-US" sz="1800">
                <a:latin typeface="Times New Roman" panose="02020603050405020304" pitchFamily="18" charset="0"/>
                <a:ea typeface="楷体_GB2312" pitchFamily="49" charset="-122"/>
              </a:rPr>
              <a:t>，原名</a:t>
            </a:r>
            <a:r>
              <a:rPr lang="en-US" altLang="zh-CN" sz="1800">
                <a:latin typeface="Times New Roman" panose="02020603050405020304" pitchFamily="18" charset="0"/>
                <a:ea typeface="楷体_GB2312" pitchFamily="49" charset="-122"/>
              </a:rPr>
              <a:t>Benjamin Thompson, 1753-1814)</a:t>
            </a:r>
            <a:r>
              <a:rPr lang="zh-CN" altLang="en-US" sz="1800">
                <a:latin typeface="Times New Roman" panose="02020603050405020304" pitchFamily="18" charset="0"/>
                <a:ea typeface="楷体_GB2312" pitchFamily="49" charset="-122"/>
              </a:rPr>
              <a:t>，他在</a:t>
            </a:r>
            <a:r>
              <a:rPr lang="en-US" altLang="zh-CN" sz="1800">
                <a:latin typeface="Times New Roman" panose="02020603050405020304" pitchFamily="18" charset="0"/>
                <a:ea typeface="楷体_GB2312" pitchFamily="49" charset="-122"/>
              </a:rPr>
              <a:t>1798</a:t>
            </a:r>
            <a:r>
              <a:rPr lang="zh-CN" altLang="en-US" sz="1800">
                <a:latin typeface="Times New Roman" panose="02020603050405020304" pitchFamily="18" charset="0"/>
                <a:ea typeface="楷体_GB2312" pitchFamily="49" charset="-122"/>
              </a:rPr>
              <a:t>年发表了一篇论文，说明制造枪炮所切下的碎屑温度很高，而且在继续不断的工作之下这些高温的碎屑继续不断地产生。因此他得到结论，热既然能继续不断地产生，就非是一种运动不可。再过一年</a:t>
            </a:r>
            <a:r>
              <a:rPr lang="en-US" altLang="zh-CN" sz="1800">
                <a:latin typeface="Times New Roman" panose="02020603050405020304" pitchFamily="18" charset="0"/>
                <a:ea typeface="楷体_GB2312" pitchFamily="49" charset="-122"/>
              </a:rPr>
              <a:t>(1799)</a:t>
            </a:r>
            <a:r>
              <a:rPr lang="zh-CN" altLang="en-US" sz="1800">
                <a:latin typeface="Times New Roman" panose="02020603050405020304" pitchFamily="18" charset="0"/>
                <a:ea typeface="楷体_GB2312" pitchFamily="49" charset="-122"/>
              </a:rPr>
              <a:t>戴维</a:t>
            </a:r>
            <a:r>
              <a:rPr lang="en-US" altLang="zh-CN" sz="1800">
                <a:latin typeface="Times New Roman" panose="02020603050405020304" pitchFamily="18" charset="0"/>
                <a:ea typeface="楷体_GB2312" pitchFamily="49" charset="-122"/>
              </a:rPr>
              <a:t>(Humphry Davy, 1770-1820)</a:t>
            </a:r>
            <a:r>
              <a:rPr lang="zh-CN" altLang="en-US" sz="1800">
                <a:latin typeface="Times New Roman" panose="02020603050405020304" pitchFamily="18" charset="0"/>
                <a:ea typeface="楷体_GB2312" pitchFamily="49" charset="-122"/>
              </a:rPr>
              <a:t>做了另外一个实验来支持热是运动的学说。他把两块冰互相摩擦，使完全熔化。这个实验无法用热质说解释，因为冰的熔解热显然是摩擦所供给的，而不是什么热质。他们两人的工作在当时并未在物理学界引起很大的影响，主要的原因是他俩没有找到热量与功之间的数量关系。</a:t>
            </a:r>
            <a:endParaRPr lang="zh-CN" altLang="en-US" sz="1800" b="0">
              <a:latin typeface="楷体_GB2312" pitchFamily="49" charset="-122"/>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165AF48-2A4B-41E6-B7D0-D3A27A9A78BE}"/>
              </a:ext>
            </a:extLst>
          </p:cNvPr>
          <p:cNvSpPr>
            <a:spLocks noGrp="1" noChangeArrowheads="1"/>
          </p:cNvSpPr>
          <p:nvPr>
            <p:ph type="title" idx="4294967295"/>
          </p:nvPr>
        </p:nvSpPr>
        <p:spPr>
          <a:xfrm>
            <a:off x="1403350" y="260350"/>
            <a:ext cx="6697663" cy="635000"/>
          </a:xfrm>
          <a:solidFill>
            <a:srgbClr val="00FFFF"/>
          </a:solidFill>
          <a:effectLst>
            <a:outerShdw dist="107763" dir="2700000" algn="ctr" rotWithShape="0">
              <a:schemeClr val="bg2">
                <a:alpha val="50000"/>
              </a:schemeClr>
            </a:outerShdw>
          </a:effectLst>
        </p:spPr>
        <p:txBody>
          <a:bodyPr/>
          <a:lstStyle/>
          <a:p>
            <a:pPr eaLnBrk="1" hangingPunct="1"/>
            <a:r>
              <a:rPr lang="en-US" altLang="zh-CN" sz="2800" b="1">
                <a:solidFill>
                  <a:srgbClr val="FF3300"/>
                </a:solidFill>
                <a:latin typeface="Times New Roman" panose="02020603050405020304" pitchFamily="18" charset="0"/>
              </a:rPr>
              <a:t>§1.0  </a:t>
            </a:r>
            <a:r>
              <a:rPr lang="zh-CN" altLang="en-US" sz="2800" b="1">
                <a:solidFill>
                  <a:srgbClr val="FF3300"/>
                </a:solidFill>
              </a:rPr>
              <a:t>热力学史的简要回顾</a:t>
            </a:r>
            <a:r>
              <a:rPr lang="zh-CN" altLang="en-US"/>
              <a:t> </a:t>
            </a:r>
          </a:p>
        </p:txBody>
      </p:sp>
      <p:sp>
        <p:nvSpPr>
          <p:cNvPr id="10243" name="Text Box 3">
            <a:extLst>
              <a:ext uri="{FF2B5EF4-FFF2-40B4-BE49-F238E27FC236}">
                <a16:creationId xmlns:a16="http://schemas.microsoft.com/office/drawing/2014/main" id="{894114F4-DAE7-481F-95FB-E3F2421724E1}"/>
              </a:ext>
            </a:extLst>
          </p:cNvPr>
          <p:cNvSpPr txBox="1">
            <a:spLocks noChangeArrowheads="1"/>
          </p:cNvSpPr>
          <p:nvPr/>
        </p:nvSpPr>
        <p:spPr bwMode="auto">
          <a:xfrm>
            <a:off x="1116013" y="1412875"/>
            <a:ext cx="74168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sz="1800" b="0">
                <a:latin typeface="楷体_GB2312" pitchFamily="49" charset="-122"/>
                <a:ea typeface="楷体_GB2312" pitchFamily="49" charset="-122"/>
              </a:rPr>
              <a:t>    </a:t>
            </a:r>
            <a:r>
              <a:rPr lang="zh-CN" altLang="en-US" sz="1800">
                <a:latin typeface="楷体_GB2312" pitchFamily="49" charset="-122"/>
                <a:ea typeface="楷体_GB2312" pitchFamily="49" charset="-122"/>
              </a:rPr>
              <a:t>最初提出数量与功相当的说法，并且定出热的功当量的是</a:t>
            </a:r>
            <a:r>
              <a:rPr lang="en-US" altLang="zh-CN" sz="1800">
                <a:ea typeface="楷体_GB2312" pitchFamily="49" charset="-122"/>
              </a:rPr>
              <a:t>—</a:t>
            </a:r>
            <a:r>
              <a:rPr lang="zh-CN" altLang="en-US" sz="1800">
                <a:latin typeface="楷体_GB2312" pitchFamily="49" charset="-122"/>
                <a:ea typeface="楷体_GB2312" pitchFamily="49" charset="-122"/>
              </a:rPr>
              <a:t>个德国医生买厄（</a:t>
            </a:r>
            <a:r>
              <a:rPr lang="en-US" altLang="zh-CN" sz="1800">
                <a:latin typeface="楷体_GB2312" pitchFamily="49" charset="-122"/>
                <a:ea typeface="楷体_GB2312" pitchFamily="49" charset="-122"/>
              </a:rPr>
              <a:t>Julius Robert Mayer,1814-1878</a:t>
            </a:r>
            <a:r>
              <a:rPr lang="zh-CN" altLang="en-US" sz="1800">
                <a:latin typeface="楷体_GB2312" pitchFamily="49" charset="-122"/>
                <a:ea typeface="楷体_GB2312" pitchFamily="49" charset="-122"/>
              </a:rPr>
              <a:t>）</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他在</a:t>
            </a:r>
            <a:r>
              <a:rPr lang="en-US" altLang="zh-CN" sz="1800">
                <a:latin typeface="楷体_GB2312" pitchFamily="49" charset="-122"/>
                <a:ea typeface="楷体_GB2312" pitchFamily="49" charset="-122"/>
              </a:rPr>
              <a:t>1842</a:t>
            </a:r>
            <a:r>
              <a:rPr lang="zh-CN" altLang="en-US" sz="1800">
                <a:latin typeface="楷体_GB2312" pitchFamily="49" charset="-122"/>
                <a:ea typeface="楷体_GB2312" pitchFamily="49" charset="-122"/>
              </a:rPr>
              <a:t>年发表了一篇论文，提出能量守恒的理论，认为热是能量的一种形式，可以与机械能互相转化。他从空气的定压比热与定容比热之差，算出热了功当量。但当时热功当量还缺乏直接的实验数据，因此买厄的理论还没有被物理学界所普遍接受。至于用实验的方法求热功当量，同时也就是用实验来证明热是一种能量，可与与机械能和电能互相转化，换句话说，就是用实验来证明能量守恒定律，主要是焦耳</a:t>
            </a:r>
            <a:r>
              <a:rPr lang="en-US" altLang="zh-CN" sz="1800">
                <a:latin typeface="楷体_GB2312" pitchFamily="49" charset="-122"/>
                <a:ea typeface="楷体_GB2312" pitchFamily="49" charset="-122"/>
              </a:rPr>
              <a:t>(James Prescott Joule,1818</a:t>
            </a:r>
            <a:r>
              <a:rPr lang="zh-CN" altLang="en-US" sz="1800">
                <a:latin typeface="楷体_GB2312" pitchFamily="49" charset="-122"/>
                <a:ea typeface="楷体_GB2312" pitchFamily="49" charset="-122"/>
              </a:rPr>
              <a:t>一</a:t>
            </a:r>
            <a:r>
              <a:rPr lang="en-US" altLang="zh-CN" sz="1800">
                <a:latin typeface="楷体_GB2312" pitchFamily="49" charset="-122"/>
                <a:ea typeface="楷体_GB2312" pitchFamily="49" charset="-122"/>
              </a:rPr>
              <a:t>1889)</a:t>
            </a:r>
            <a:r>
              <a:rPr lang="zh-CN" altLang="en-US" sz="1800">
                <a:latin typeface="楷体_GB2312" pitchFamily="49" charset="-122"/>
                <a:ea typeface="楷体_GB2312" pitchFamily="49" charset="-122"/>
              </a:rPr>
              <a:t>的功绩。从</a:t>
            </a:r>
            <a:r>
              <a:rPr lang="en-US" altLang="zh-CN" sz="1800">
                <a:latin typeface="楷体_GB2312" pitchFamily="49" charset="-122"/>
                <a:ea typeface="楷体_GB2312" pitchFamily="49" charset="-122"/>
              </a:rPr>
              <a:t>1840</a:t>
            </a:r>
            <a:r>
              <a:rPr lang="zh-CN" altLang="en-US" sz="1800">
                <a:latin typeface="楷体_GB2312" pitchFamily="49" charset="-122"/>
                <a:ea typeface="楷体_GB2312" pitchFamily="49" charset="-122"/>
              </a:rPr>
              <a:t>年起他用电的热效应，</a:t>
            </a:r>
            <a:r>
              <a:rPr lang="en-US" altLang="zh-CN" sz="1800">
                <a:latin typeface="楷体_GB2312" pitchFamily="49" charset="-122"/>
                <a:ea typeface="楷体_GB2312" pitchFamily="49" charset="-122"/>
              </a:rPr>
              <a:t>1842</a:t>
            </a:r>
            <a:r>
              <a:rPr lang="zh-CN" altLang="en-US" sz="1800">
                <a:latin typeface="楷体_GB2312" pitchFamily="49" charset="-122"/>
                <a:ea typeface="楷体_GB2312" pitchFamily="49" charset="-122"/>
              </a:rPr>
              <a:t>年以后用各种不同的机械生热法，来求热功当量。他做这一类的实验，前后有二十多年，用的方法是多种多样的，所得的结果都是一致的。到</a:t>
            </a:r>
            <a:r>
              <a:rPr lang="en-US" altLang="zh-CN" sz="1800">
                <a:latin typeface="楷体_GB2312" pitchFamily="49" charset="-122"/>
                <a:ea typeface="楷体_GB2312" pitchFamily="49" charset="-122"/>
              </a:rPr>
              <a:t>1850</a:t>
            </a:r>
            <a:r>
              <a:rPr lang="zh-CN" altLang="en-US" sz="1800">
                <a:latin typeface="楷体_GB2312" pitchFamily="49" charset="-122"/>
                <a:ea typeface="楷体_GB2312" pitchFamily="49" charset="-122"/>
              </a:rPr>
              <a:t>年，他的实验结果己经使科学界公认能量守恒为自然界的规律，从此以后，热质说在物理学中就没有任何地位了。</a:t>
            </a:r>
          </a:p>
          <a:p>
            <a:pPr eaLnBrk="1" hangingPunct="1">
              <a:lnSpc>
                <a:spcPct val="110000"/>
              </a:lnSpc>
              <a:spcBef>
                <a:spcPct val="0"/>
              </a:spcBef>
              <a:buFontTx/>
              <a:buNone/>
            </a:pPr>
            <a:r>
              <a:rPr lang="zh-CN" altLang="en-US" sz="1800">
                <a:latin typeface="楷体_GB2312" pitchFamily="49" charset="-122"/>
                <a:ea typeface="楷体_GB2312" pitchFamily="49" charset="-122"/>
              </a:rPr>
              <a:t>    能量守恒定律就是热力学第一定律。这个定律的建立，对于永动机的造不成作了一个科学的最后判决。同时，这个定律在物理学各部门中广泛的应用，推进了整个物理科学的发展。</a:t>
            </a:r>
          </a:p>
          <a:p>
            <a:pPr eaLnBrk="1" hangingPunct="1">
              <a:spcBef>
                <a:spcPct val="0"/>
              </a:spcBef>
              <a:buFontTx/>
              <a:buNone/>
            </a:pPr>
            <a:r>
              <a:rPr lang="zh-CN" altLang="en-US" sz="1800" b="0">
                <a:latin typeface="楷体_GB2312" pitchFamily="49" charset="-122"/>
                <a:ea typeface="楷体_GB2312" pitchFamily="49" charset="-122"/>
              </a:rPr>
              <a:t>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Pages>0</Pages>
  <Words>4790</Words>
  <Characters>0</Characters>
  <Application>Microsoft Office PowerPoint</Application>
  <DocSecurity>0</DocSecurity>
  <PresentationFormat>全屏显示(4:3)</PresentationFormat>
  <Lines>0</Lines>
  <Paragraphs>369</Paragraphs>
  <Slides>51</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8" baseType="lpstr">
      <vt:lpstr>Arial</vt:lpstr>
      <vt:lpstr>宋体</vt:lpstr>
      <vt:lpstr>等线</vt:lpstr>
      <vt:lpstr>楷体</vt:lpstr>
      <vt:lpstr>华文新魏</vt:lpstr>
      <vt:lpstr>黑体</vt:lpstr>
      <vt:lpstr>Times New Roman</vt:lpstr>
      <vt:lpstr>楷体_GB2312</vt:lpstr>
      <vt:lpstr>幼圆</vt:lpstr>
      <vt:lpstr>仿宋_GB2312</vt:lpstr>
      <vt:lpstr>Bookman Old Style</vt:lpstr>
      <vt:lpstr>Symbol</vt:lpstr>
      <vt:lpstr>Batang</vt:lpstr>
      <vt:lpstr>Wingdings</vt:lpstr>
      <vt:lpstr>默认设计模板</vt:lpstr>
      <vt:lpstr>MathType 6.0 Equation</vt:lpstr>
      <vt:lpstr>Microsoft 公式 3.0</vt:lpstr>
      <vt:lpstr>热力学与统计物理 </vt:lpstr>
      <vt:lpstr>本课程的目的 </vt:lpstr>
      <vt:lpstr>主要参考书目 </vt:lpstr>
      <vt:lpstr>热·统</vt:lpstr>
      <vt:lpstr>第一章    热力学的基本规律 </vt:lpstr>
      <vt:lpstr>§1.0  热力学史的简要回顾 </vt:lpstr>
      <vt:lpstr>§1.0  热力学史的简要回顾 </vt:lpstr>
      <vt:lpstr>§1.0  热力学史的简要回顾 </vt:lpstr>
      <vt:lpstr>§1.0  热力学史的简要回顾 </vt:lpstr>
      <vt:lpstr>§1.0  热力学史的简要回顾 </vt:lpstr>
      <vt:lpstr>§1.0  热力学史的简要回顾 </vt:lpstr>
      <vt:lpstr>§1.0  热力学史的简要回顾 </vt:lpstr>
      <vt:lpstr>§1.1  热力学系统的平衡状态及其描述 </vt:lpstr>
      <vt:lpstr>§1.1  热力学系统的平衡状态及其描述 </vt:lpstr>
      <vt:lpstr>§1.2 热平衡定律和温度 </vt:lpstr>
      <vt:lpstr>二. 温度</vt:lpstr>
      <vt:lpstr>二.  温度（续）</vt:lpstr>
      <vt:lpstr>二.  温度（续）</vt:lpstr>
      <vt:lpstr>二.  温度（续）</vt:lpstr>
      <vt:lpstr>二.  温度（续）</vt:lpstr>
      <vt:lpstr>三. 温标</vt:lpstr>
      <vt:lpstr>三. 温标（续）</vt:lpstr>
      <vt:lpstr>三. 温标（续）</vt:lpstr>
      <vt:lpstr>三. 温标（续）</vt:lpstr>
      <vt:lpstr>一. 物态方程及其重要性</vt:lpstr>
      <vt:lpstr>二. 与物态方程有关的几个物理量</vt:lpstr>
      <vt:lpstr>二. 几种常用的物态方程</vt:lpstr>
      <vt:lpstr>二. 几种常用的物态方程（续）</vt:lpstr>
      <vt:lpstr>二. 几种常用的物态方程（续）</vt:lpstr>
      <vt:lpstr>PowerPoint 演示文稿</vt:lpstr>
      <vt:lpstr>PowerPoint 演示文稿</vt:lpstr>
      <vt:lpstr>二. 几种常用的物态方程（续）</vt:lpstr>
      <vt:lpstr>二. 几种常用的物态方程（续）</vt:lpstr>
      <vt:lpstr>三. 广延量与强度量</vt:lpstr>
      <vt:lpstr>一. 准静态过程 </vt:lpstr>
      <vt:lpstr>二. 功的计算 </vt:lpstr>
      <vt:lpstr>4.磁介质</vt:lpstr>
      <vt:lpstr>§1.5 热力学第一定律 </vt:lpstr>
      <vt:lpstr>§1.5 热力学第一定律 </vt:lpstr>
      <vt:lpstr>§1.5  热力学第一定律 </vt:lpstr>
      <vt:lpstr>§1.5 热力学第一定律 </vt:lpstr>
      <vt:lpstr>§1.5   热力学第一定律 </vt:lpstr>
      <vt:lpstr>§1.5 热力学第一定律 </vt:lpstr>
      <vt:lpstr>§1.5 热力学第一定律 </vt:lpstr>
      <vt:lpstr>§1.5 热力学第一定律 </vt:lpstr>
      <vt:lpstr>§1.5 热力学第一定律 </vt:lpstr>
      <vt:lpstr>§1.6    理想气体的卡诺循环 </vt:lpstr>
      <vt:lpstr>§1.6    理想气体的卡诺循环 </vt:lpstr>
      <vt:lpstr>PowerPoint 演示文稿</vt:lpstr>
      <vt:lpstr>PowerPoint 演示文稿</vt:lpstr>
      <vt:lpstr>PowerPoint 演示文稿</vt:lpstr>
    </vt:vector>
  </TitlesOfParts>
  <Manager/>
  <Company>Lei</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热力学与统计物理学 </dc:title>
  <dc:subject/>
  <dc:creator>MSLei</dc:creator>
  <cp:keywords/>
  <dc:description/>
  <cp:lastModifiedBy>张 伯望</cp:lastModifiedBy>
  <cp:revision>121</cp:revision>
  <dcterms:created xsi:type="dcterms:W3CDTF">2004-08-16T07:28:07Z</dcterms:created>
  <dcterms:modified xsi:type="dcterms:W3CDTF">2018-10-31T01:21:45Z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