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64" r:id="rId6"/>
    <p:sldId id="283" r:id="rId7"/>
    <p:sldId id="282" r:id="rId8"/>
    <p:sldId id="263" r:id="rId9"/>
    <p:sldId id="257" r:id="rId10"/>
    <p:sldId id="258" r:id="rId11"/>
    <p:sldId id="265" r:id="rId12"/>
    <p:sldId id="259" r:id="rId13"/>
    <p:sldId id="266" r:id="rId14"/>
    <p:sldId id="267" r:id="rId15"/>
    <p:sldId id="27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8" r:id="rId2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00"/>
    <a:srgbClr val="CC0099"/>
    <a:srgbClr val="339966"/>
    <a:srgbClr val="FF9900"/>
    <a:srgbClr val="0099FF"/>
    <a:srgbClr val="0066FF"/>
    <a:srgbClr val="56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87" d="100"/>
          <a:sy n="87" d="100"/>
        </p:scale>
        <p:origin x="133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55.wmf"/><Relationship Id="rId3" Type="http://schemas.openxmlformats.org/officeDocument/2006/relationships/image" Target="../media/image33.wmf"/><Relationship Id="rId7" Type="http://schemas.openxmlformats.org/officeDocument/2006/relationships/image" Target="../media/image51.wmf"/><Relationship Id="rId12" Type="http://schemas.openxmlformats.org/officeDocument/2006/relationships/image" Target="../media/image54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0.wmf"/><Relationship Id="rId11" Type="http://schemas.openxmlformats.org/officeDocument/2006/relationships/image" Target="../media/image53.wmf"/><Relationship Id="rId5" Type="http://schemas.openxmlformats.org/officeDocument/2006/relationships/image" Target="../media/image49.wmf"/><Relationship Id="rId10" Type="http://schemas.openxmlformats.org/officeDocument/2006/relationships/image" Target="../media/image52.wmf"/><Relationship Id="rId4" Type="http://schemas.openxmlformats.org/officeDocument/2006/relationships/image" Target="../media/image48.wmf"/><Relationship Id="rId9" Type="http://schemas.openxmlformats.org/officeDocument/2006/relationships/image" Target="../media/image37.wmf"/><Relationship Id="rId14" Type="http://schemas.openxmlformats.org/officeDocument/2006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57.wmf"/><Relationship Id="rId1" Type="http://schemas.openxmlformats.org/officeDocument/2006/relationships/image" Target="../media/image37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7" Type="http://schemas.openxmlformats.org/officeDocument/2006/relationships/image" Target="../media/image63.wmf"/><Relationship Id="rId2" Type="http://schemas.openxmlformats.org/officeDocument/2006/relationships/image" Target="../media/image33.wmf"/><Relationship Id="rId1" Type="http://schemas.openxmlformats.org/officeDocument/2006/relationships/image" Target="../media/image2.wmf"/><Relationship Id="rId6" Type="http://schemas.openxmlformats.org/officeDocument/2006/relationships/image" Target="../media/image3.wmf"/><Relationship Id="rId5" Type="http://schemas.openxmlformats.org/officeDocument/2006/relationships/image" Target="../media/image4.wmf"/><Relationship Id="rId4" Type="http://schemas.openxmlformats.org/officeDocument/2006/relationships/image" Target="../media/image6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64.wmf"/><Relationship Id="rId7" Type="http://schemas.openxmlformats.org/officeDocument/2006/relationships/image" Target="../media/image3.wmf"/><Relationship Id="rId12" Type="http://schemas.openxmlformats.org/officeDocument/2006/relationships/image" Target="../media/image69.wmf"/><Relationship Id="rId2" Type="http://schemas.openxmlformats.org/officeDocument/2006/relationships/image" Target="../media/image17.wmf"/><Relationship Id="rId1" Type="http://schemas.openxmlformats.org/officeDocument/2006/relationships/image" Target="../media/image2.wmf"/><Relationship Id="rId6" Type="http://schemas.openxmlformats.org/officeDocument/2006/relationships/image" Target="../media/image1.wmf"/><Relationship Id="rId11" Type="http://schemas.openxmlformats.org/officeDocument/2006/relationships/image" Target="../media/image68.wmf"/><Relationship Id="rId5" Type="http://schemas.openxmlformats.org/officeDocument/2006/relationships/image" Target="../media/image10.wmf"/><Relationship Id="rId10" Type="http://schemas.openxmlformats.org/officeDocument/2006/relationships/image" Target="../media/image67.wmf"/><Relationship Id="rId4" Type="http://schemas.openxmlformats.org/officeDocument/2006/relationships/image" Target="../media/image65.wmf"/><Relationship Id="rId9" Type="http://schemas.openxmlformats.org/officeDocument/2006/relationships/image" Target="../media/image66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2.wmf"/><Relationship Id="rId7" Type="http://schemas.openxmlformats.org/officeDocument/2006/relationships/image" Target="../media/image33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11" Type="http://schemas.openxmlformats.org/officeDocument/2006/relationships/image" Target="../media/image79.wmf"/><Relationship Id="rId5" Type="http://schemas.openxmlformats.org/officeDocument/2006/relationships/image" Target="../media/image74.wmf"/><Relationship Id="rId10" Type="http://schemas.openxmlformats.org/officeDocument/2006/relationships/image" Target="../media/image78.wmf"/><Relationship Id="rId4" Type="http://schemas.openxmlformats.org/officeDocument/2006/relationships/image" Target="../media/image73.wmf"/><Relationship Id="rId9" Type="http://schemas.openxmlformats.org/officeDocument/2006/relationships/image" Target="../media/image77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12" Type="http://schemas.openxmlformats.org/officeDocument/2006/relationships/image" Target="../media/image91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11" Type="http://schemas.openxmlformats.org/officeDocument/2006/relationships/image" Target="../media/image90.wmf"/><Relationship Id="rId5" Type="http://schemas.openxmlformats.org/officeDocument/2006/relationships/image" Target="../media/image84.wmf"/><Relationship Id="rId10" Type="http://schemas.openxmlformats.org/officeDocument/2006/relationships/image" Target="../media/image89.wmf"/><Relationship Id="rId4" Type="http://schemas.openxmlformats.org/officeDocument/2006/relationships/image" Target="../media/image83.wmf"/><Relationship Id="rId9" Type="http://schemas.openxmlformats.org/officeDocument/2006/relationships/image" Target="../media/image8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7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7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12.wmf"/><Relationship Id="rId6" Type="http://schemas.openxmlformats.org/officeDocument/2006/relationships/image" Target="../media/image7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18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0.wmf"/><Relationship Id="rId1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8.wmf"/><Relationship Id="rId4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3.wmf"/><Relationship Id="rId7" Type="http://schemas.openxmlformats.org/officeDocument/2006/relationships/image" Target="../media/image24.wmf"/><Relationship Id="rId2" Type="http://schemas.openxmlformats.org/officeDocument/2006/relationships/image" Target="../media/image10.wmf"/><Relationship Id="rId1" Type="http://schemas.openxmlformats.org/officeDocument/2006/relationships/image" Target="../media/image17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10" Type="http://schemas.openxmlformats.org/officeDocument/2006/relationships/image" Target="../media/image26.wmf"/><Relationship Id="rId4" Type="http://schemas.openxmlformats.org/officeDocument/2006/relationships/image" Target="../media/image4.wmf"/><Relationship Id="rId9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91F97D-31BB-4883-9D45-8609B83502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69FBDC-7D5D-49E3-AFDD-D5DE0396E1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555F22-8F05-48D9-BE27-892BAF5447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1CFDC-9DF1-40D7-97D2-9CBE46A133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541136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ABDF767-E2AD-4A0E-8773-57099E8EA6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74C951-80DC-47B4-83C4-6840E8A07D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3201D90-ED45-45C3-87DD-AF43FFBDE8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ECE52-E2EE-421E-A47B-2F187B994F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942778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795AC3A-0003-40F5-8F01-4AB2F646D3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613E3F-858B-4A6A-A1EB-9A4F176140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FB857A3-DFC4-42FD-809E-1EF57DE691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01FBF-24DD-4514-BF7F-9418580AFF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265379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95BAD18-C3B5-47A3-A097-684F4B5240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B8C8E1-7565-4AC6-948E-C30EEA75D0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E0C814-3059-4ADA-9E85-5C8365BF16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E3CEE-385E-4B94-8C9D-08DF1871E7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635442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E291AF-1D0E-404D-BDEF-C3FC6F8197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2D843D-357C-4FAC-B10F-41CC245B23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ACE442-F47F-44A3-91E6-6A47AAF776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7DA681-33B6-45DB-98A5-7B6B8A3912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472367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08BCBB-AACF-42DA-A437-36EDA5C58A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A53E00-DD1E-492F-8514-373C055295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5E078C-E0D6-4051-879A-7FA33F2368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8FD98-2704-4483-8065-DC00F3F499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185523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CB894BA-7E0F-4281-92F7-9A8401EF3E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8287789-91E0-418E-BB47-CCAEF6C7CD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33E2390-CAAE-4B77-BB4D-80C4880EB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D5A6E-4EF8-485E-ADAE-A3BFF49C54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583690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7623257-2A18-47BE-A4EC-CD029A565E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A63C5ED-CB4F-41EF-A436-44EFB4C401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A93C6F7-0B39-42A6-B510-47924FDD76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C2A46-ECCD-4744-9EFF-B34BC645B9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150045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9864F2D-2A84-4094-883D-4BD00431CE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D2E5FCF-E9E6-4A1F-83E9-D8AF20A930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4C4A99-366D-459D-9B21-308C37A647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F688F-8708-4D1C-8B38-51BB477773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27198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FB8B0-E078-44E4-80B7-C9F62D3FFD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FC274-F587-4B18-ABC4-F7014E93BB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6EE99A-B199-4D7E-8A13-987696E816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BB422-ED4C-49B0-8281-23BECD5FAE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593930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756D6B-6069-47A0-ACA3-B8414544F0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C381C4-4479-4BB6-A003-6739BA1203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3F3C48-9A92-4052-AEED-EB9C9E03CD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A1702-5264-4E52-BFF6-8423A70C73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346704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160172C-8C1A-4CA7-92F7-3A2EECDF11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CDD1125-BEAA-471A-9F55-B89E1E7555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2D3236A-73F2-4BF2-B8B7-D20CA2DFB95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42D13BA-47B6-4473-BA27-83FE96DA00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09A457B-1D08-4513-AE1E-FAE781A8523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301DBD3-58EB-4C27-BEF9-A5ECEADA2E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57.bin"/><Relationship Id="rId18" Type="http://schemas.openxmlformats.org/officeDocument/2006/relationships/slide" Target="slide11.xml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4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55.bin"/><Relationship Id="rId14" Type="http://schemas.openxmlformats.org/officeDocument/2006/relationships/oleObject" Target="../embeddings/oleObject5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21.jpeg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61.bin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71.bin"/><Relationship Id="rId26" Type="http://schemas.openxmlformats.org/officeDocument/2006/relationships/oleObject" Target="../embeddings/oleObject77.bin"/><Relationship Id="rId3" Type="http://schemas.openxmlformats.org/officeDocument/2006/relationships/oleObject" Target="../embeddings/oleObject63.bin"/><Relationship Id="rId21" Type="http://schemas.openxmlformats.org/officeDocument/2006/relationships/oleObject" Target="../embeddings/oleObject73.bin"/><Relationship Id="rId7" Type="http://schemas.openxmlformats.org/officeDocument/2006/relationships/oleObject" Target="../embeddings/oleObject65.bin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24.wmf"/><Relationship Id="rId25" Type="http://schemas.openxmlformats.org/officeDocument/2006/relationships/image" Target="../media/image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0.bin"/><Relationship Id="rId20" Type="http://schemas.openxmlformats.org/officeDocument/2006/relationships/oleObject" Target="../embeddings/oleObject72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67.bin"/><Relationship Id="rId24" Type="http://schemas.openxmlformats.org/officeDocument/2006/relationships/oleObject" Target="../embeddings/oleObject76.bin"/><Relationship Id="rId5" Type="http://schemas.openxmlformats.org/officeDocument/2006/relationships/oleObject" Target="../embeddings/oleObject64.bin"/><Relationship Id="rId15" Type="http://schemas.openxmlformats.org/officeDocument/2006/relationships/image" Target="../media/image23.wmf"/><Relationship Id="rId23" Type="http://schemas.openxmlformats.org/officeDocument/2006/relationships/oleObject" Target="../embeddings/oleObject75.bin"/><Relationship Id="rId28" Type="http://schemas.openxmlformats.org/officeDocument/2006/relationships/slide" Target="slide11.xml"/><Relationship Id="rId10" Type="http://schemas.openxmlformats.org/officeDocument/2006/relationships/image" Target="../media/image4.wmf"/><Relationship Id="rId19" Type="http://schemas.openxmlformats.org/officeDocument/2006/relationships/image" Target="../media/image25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66.bin"/><Relationship Id="rId14" Type="http://schemas.openxmlformats.org/officeDocument/2006/relationships/oleObject" Target="../embeddings/oleObject69.bin"/><Relationship Id="rId22" Type="http://schemas.openxmlformats.org/officeDocument/2006/relationships/oleObject" Target="../embeddings/oleObject74.bin"/><Relationship Id="rId27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1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oleObject" Target="../embeddings/oleObject82.bin"/><Relationship Id="rId17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4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8.wmf"/><Relationship Id="rId11" Type="http://schemas.openxmlformats.org/officeDocument/2006/relationships/image" Target="../media/image30.wmf"/><Relationship Id="rId5" Type="http://schemas.openxmlformats.org/officeDocument/2006/relationships/oleObject" Target="../embeddings/oleObject79.bin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81.bin"/><Relationship Id="rId4" Type="http://schemas.openxmlformats.org/officeDocument/2006/relationships/image" Target="../media/image27.wmf"/><Relationship Id="rId9" Type="http://schemas.openxmlformats.org/officeDocument/2006/relationships/slide" Target="slide15.xml"/><Relationship Id="rId14" Type="http://schemas.openxmlformats.org/officeDocument/2006/relationships/oleObject" Target="../embeddings/oleObject8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3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41.wmf"/><Relationship Id="rId18" Type="http://schemas.openxmlformats.org/officeDocument/2006/relationships/image" Target="../media/image43.wmf"/><Relationship Id="rId3" Type="http://schemas.openxmlformats.org/officeDocument/2006/relationships/oleObject" Target="../embeddings/oleObject88.bin"/><Relationship Id="rId21" Type="http://schemas.openxmlformats.org/officeDocument/2006/relationships/oleObject" Target="../embeddings/oleObject98.bin"/><Relationship Id="rId7" Type="http://schemas.openxmlformats.org/officeDocument/2006/relationships/oleObject" Target="../embeddings/oleObject90.bin"/><Relationship Id="rId12" Type="http://schemas.openxmlformats.org/officeDocument/2006/relationships/oleObject" Target="../embeddings/oleObject93.bin"/><Relationship Id="rId17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5.bin"/><Relationship Id="rId20" Type="http://schemas.openxmlformats.org/officeDocument/2006/relationships/image" Target="../media/image44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image" Target="../media/image42.wmf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97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91.bin"/><Relationship Id="rId14" Type="http://schemas.openxmlformats.org/officeDocument/2006/relationships/oleObject" Target="../embeddings/oleObject94.bin"/><Relationship Id="rId22" Type="http://schemas.openxmlformats.org/officeDocument/2006/relationships/image" Target="../media/image4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42.wmf"/><Relationship Id="rId26" Type="http://schemas.openxmlformats.org/officeDocument/2006/relationships/image" Target="../media/image54.wmf"/><Relationship Id="rId3" Type="http://schemas.openxmlformats.org/officeDocument/2006/relationships/oleObject" Target="../embeddings/oleObject99.bin"/><Relationship Id="rId21" Type="http://schemas.openxmlformats.org/officeDocument/2006/relationships/oleObject" Target="../embeddings/oleObject108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106.bin"/><Relationship Id="rId25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wmf"/><Relationship Id="rId20" Type="http://schemas.openxmlformats.org/officeDocument/2006/relationships/image" Target="../media/image37.wmf"/><Relationship Id="rId29" Type="http://schemas.openxmlformats.org/officeDocument/2006/relationships/image" Target="../media/image55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103.bin"/><Relationship Id="rId24" Type="http://schemas.openxmlformats.org/officeDocument/2006/relationships/image" Target="../media/image53.wmf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23" Type="http://schemas.openxmlformats.org/officeDocument/2006/relationships/oleObject" Target="../embeddings/oleObject109.bin"/><Relationship Id="rId28" Type="http://schemas.openxmlformats.org/officeDocument/2006/relationships/oleObject" Target="../embeddings/oleObject112.bin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107.bin"/><Relationship Id="rId31" Type="http://schemas.openxmlformats.org/officeDocument/2006/relationships/image" Target="../media/image56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50.wmf"/><Relationship Id="rId22" Type="http://schemas.openxmlformats.org/officeDocument/2006/relationships/image" Target="../media/image52.wmf"/><Relationship Id="rId27" Type="http://schemas.openxmlformats.org/officeDocument/2006/relationships/oleObject" Target="../embeddings/oleObject111.bin"/><Relationship Id="rId30" Type="http://schemas.openxmlformats.org/officeDocument/2006/relationships/oleObject" Target="../embeddings/oleObject113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oleObject" Target="../embeddings/oleObject119.bin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58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60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5.jpe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125.bin"/><Relationship Id="rId18" Type="http://schemas.openxmlformats.org/officeDocument/2006/relationships/slide" Target="slide18.xml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4.wmf"/><Relationship Id="rId17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7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5" Type="http://schemas.openxmlformats.org/officeDocument/2006/relationships/image" Target="../media/image3.wmf"/><Relationship Id="rId10" Type="http://schemas.openxmlformats.org/officeDocument/2006/relationships/image" Target="../media/image62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123.bin"/><Relationship Id="rId14" Type="http://schemas.openxmlformats.org/officeDocument/2006/relationships/oleObject" Target="../embeddings/oleObject12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136.bin"/><Relationship Id="rId26" Type="http://schemas.openxmlformats.org/officeDocument/2006/relationships/image" Target="../media/image68.wmf"/><Relationship Id="rId3" Type="http://schemas.openxmlformats.org/officeDocument/2006/relationships/oleObject" Target="../embeddings/oleObject128.bin"/><Relationship Id="rId21" Type="http://schemas.openxmlformats.org/officeDocument/2006/relationships/image" Target="../media/image66.wmf"/><Relationship Id="rId7" Type="http://schemas.openxmlformats.org/officeDocument/2006/relationships/oleObject" Target="../embeddings/oleObject130.bin"/><Relationship Id="rId12" Type="http://schemas.openxmlformats.org/officeDocument/2006/relationships/oleObject" Target="../embeddings/oleObject133.bin"/><Relationship Id="rId17" Type="http://schemas.openxmlformats.org/officeDocument/2006/relationships/image" Target="../media/image3.wmf"/><Relationship Id="rId25" Type="http://schemas.openxmlformats.org/officeDocument/2006/relationships/oleObject" Target="../embeddings/oleObject14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5.bin"/><Relationship Id="rId20" Type="http://schemas.openxmlformats.org/officeDocument/2006/relationships/oleObject" Target="../embeddings/oleObject137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7.wmf"/><Relationship Id="rId11" Type="http://schemas.openxmlformats.org/officeDocument/2006/relationships/image" Target="../media/image65.wmf"/><Relationship Id="rId24" Type="http://schemas.openxmlformats.org/officeDocument/2006/relationships/image" Target="../media/image67.wmf"/><Relationship Id="rId5" Type="http://schemas.openxmlformats.org/officeDocument/2006/relationships/oleObject" Target="../embeddings/oleObject129.bin"/><Relationship Id="rId15" Type="http://schemas.openxmlformats.org/officeDocument/2006/relationships/image" Target="../media/image1.wmf"/><Relationship Id="rId23" Type="http://schemas.openxmlformats.org/officeDocument/2006/relationships/oleObject" Target="../embeddings/oleObject139.bin"/><Relationship Id="rId28" Type="http://schemas.openxmlformats.org/officeDocument/2006/relationships/image" Target="../media/image69.wmf"/><Relationship Id="rId10" Type="http://schemas.openxmlformats.org/officeDocument/2006/relationships/oleObject" Target="../embeddings/oleObject132.bin"/><Relationship Id="rId19" Type="http://schemas.openxmlformats.org/officeDocument/2006/relationships/image" Target="../media/image4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131.bin"/><Relationship Id="rId14" Type="http://schemas.openxmlformats.org/officeDocument/2006/relationships/oleObject" Target="../embeddings/oleObject134.bin"/><Relationship Id="rId22" Type="http://schemas.openxmlformats.org/officeDocument/2006/relationships/oleObject" Target="../embeddings/oleObject138.bin"/><Relationship Id="rId27" Type="http://schemas.openxmlformats.org/officeDocument/2006/relationships/oleObject" Target="../embeddings/oleObject14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147.bin"/><Relationship Id="rId18" Type="http://schemas.openxmlformats.org/officeDocument/2006/relationships/oleObject" Target="../embeddings/oleObject150.bin"/><Relationship Id="rId3" Type="http://schemas.openxmlformats.org/officeDocument/2006/relationships/oleObject" Target="../embeddings/oleObject142.bin"/><Relationship Id="rId21" Type="http://schemas.openxmlformats.org/officeDocument/2006/relationships/image" Target="../media/image77.wmf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74.wmf"/><Relationship Id="rId17" Type="http://schemas.openxmlformats.org/officeDocument/2006/relationships/oleObject" Target="../embeddings/oleObject149.bin"/><Relationship Id="rId25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wmf"/><Relationship Id="rId20" Type="http://schemas.openxmlformats.org/officeDocument/2006/relationships/oleObject" Target="../embeddings/oleObject151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146.bin"/><Relationship Id="rId24" Type="http://schemas.openxmlformats.org/officeDocument/2006/relationships/oleObject" Target="../embeddings/oleObject153.bin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48.bin"/><Relationship Id="rId23" Type="http://schemas.openxmlformats.org/officeDocument/2006/relationships/image" Target="../media/image78.wmf"/><Relationship Id="rId10" Type="http://schemas.openxmlformats.org/officeDocument/2006/relationships/image" Target="../media/image73.wmf"/><Relationship Id="rId19" Type="http://schemas.openxmlformats.org/officeDocument/2006/relationships/image" Target="../media/image76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75.wmf"/><Relationship Id="rId22" Type="http://schemas.openxmlformats.org/officeDocument/2006/relationships/oleObject" Target="../embeddings/oleObject15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159.bin"/><Relationship Id="rId18" Type="http://schemas.openxmlformats.org/officeDocument/2006/relationships/image" Target="../media/image87.wmf"/><Relationship Id="rId26" Type="http://schemas.openxmlformats.org/officeDocument/2006/relationships/image" Target="../media/image91.wmf"/><Relationship Id="rId3" Type="http://schemas.openxmlformats.org/officeDocument/2006/relationships/oleObject" Target="../embeddings/oleObject154.bin"/><Relationship Id="rId21" Type="http://schemas.openxmlformats.org/officeDocument/2006/relationships/oleObject" Target="../embeddings/oleObject163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161.bin"/><Relationship Id="rId25" Type="http://schemas.openxmlformats.org/officeDocument/2006/relationships/oleObject" Target="../embeddings/oleObject1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6.wmf"/><Relationship Id="rId20" Type="http://schemas.openxmlformats.org/officeDocument/2006/relationships/image" Target="../media/image88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158.bin"/><Relationship Id="rId24" Type="http://schemas.openxmlformats.org/officeDocument/2006/relationships/image" Target="../media/image90.wmf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60.bin"/><Relationship Id="rId23" Type="http://schemas.openxmlformats.org/officeDocument/2006/relationships/oleObject" Target="../embeddings/oleObject164.bin"/><Relationship Id="rId10" Type="http://schemas.openxmlformats.org/officeDocument/2006/relationships/image" Target="../media/image83.wmf"/><Relationship Id="rId19" Type="http://schemas.openxmlformats.org/officeDocument/2006/relationships/oleObject" Target="../embeddings/oleObject162.bin"/><Relationship Id="rId4" Type="http://schemas.openxmlformats.org/officeDocument/2006/relationships/image" Target="../media/image80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85.wmf"/><Relationship Id="rId22" Type="http://schemas.openxmlformats.org/officeDocument/2006/relationships/image" Target="../media/image89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10.bin"/><Relationship Id="rId18" Type="http://schemas.openxmlformats.org/officeDocument/2006/relationships/oleObject" Target="../embeddings/oleObject14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6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22.bin"/><Relationship Id="rId18" Type="http://schemas.openxmlformats.org/officeDocument/2006/relationships/oleObject" Target="../embeddings/oleObject26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10.wmf"/><Relationship Id="rId1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.bin"/><Relationship Id="rId20" Type="http://schemas.openxmlformats.org/officeDocument/2006/relationships/oleObject" Target="../embeddings/oleObject28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20.bin"/><Relationship Id="rId14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34.bin"/><Relationship Id="rId18" Type="http://schemas.openxmlformats.org/officeDocument/2006/relationships/oleObject" Target="../embeddings/oleObject38.bin"/><Relationship Id="rId3" Type="http://schemas.openxmlformats.org/officeDocument/2006/relationships/oleObject" Target="../embeddings/oleObject29.bin"/><Relationship Id="rId21" Type="http://schemas.openxmlformats.org/officeDocument/2006/relationships/slide" Target="slide4.xml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10.wmf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7.bin"/><Relationship Id="rId20" Type="http://schemas.openxmlformats.org/officeDocument/2006/relationships/oleObject" Target="../embeddings/oleObject40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32.bin"/><Relationship Id="rId14" Type="http://schemas.openxmlformats.org/officeDocument/2006/relationships/oleObject" Target="../embeddings/oleObject3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47.bin"/><Relationship Id="rId18" Type="http://schemas.openxmlformats.org/officeDocument/2006/relationships/oleObject" Target="../embeddings/oleObject51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9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image" Target="../media/image18.wmf"/><Relationship Id="rId10" Type="http://schemas.openxmlformats.org/officeDocument/2006/relationships/image" Target="../media/image3.wmf"/><Relationship Id="rId19" Type="http://schemas.openxmlformats.org/officeDocument/2006/relationships/slide" Target="slide9.xml"/><Relationship Id="rId4" Type="http://schemas.openxmlformats.org/officeDocument/2006/relationships/image" Target="../media/image16.wmf"/><Relationship Id="rId9" Type="http://schemas.openxmlformats.org/officeDocument/2006/relationships/oleObject" Target="../embeddings/oleObject45.bin"/><Relationship Id="rId14" Type="http://schemas.openxmlformats.org/officeDocument/2006/relationships/oleObject" Target="../embeddings/oleObject4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Rectangle 67">
            <a:extLst>
              <a:ext uri="{FF2B5EF4-FFF2-40B4-BE49-F238E27FC236}">
                <a16:creationId xmlns:a16="http://schemas.microsoft.com/office/drawing/2014/main" id="{FD882A9E-D77F-41EB-B638-54F7F5096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09600"/>
            <a:ext cx="7532688" cy="51911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0"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"/>
              </a:rPr>
              <a:t>热</a:t>
            </a:r>
            <a:r>
              <a:rPr kumimoji="0"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力学第</a:t>
            </a:r>
            <a:r>
              <a:rPr kumimoji="0"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"/>
              </a:rPr>
              <a:t>一</a:t>
            </a:r>
            <a:r>
              <a:rPr kumimoji="0"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定</a:t>
            </a:r>
            <a:r>
              <a:rPr kumimoji="0"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"/>
              </a:rPr>
              <a:t>律 </a:t>
            </a:r>
            <a:r>
              <a:rPr kumimoji="0"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  <a:ea typeface=""/>
              </a:rPr>
              <a:t>一切热力学过程都应满足能量守恒。</a:t>
            </a:r>
            <a:r>
              <a:rPr kumimoji="0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  <a:ea typeface=""/>
              </a:rPr>
              <a:t> </a:t>
            </a:r>
            <a:endParaRPr kumimoji="0"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  <a:ea typeface=""/>
              <a:sym typeface="Symbol" pitchFamily="18" charset="2"/>
            </a:endParaRPr>
          </a:p>
        </p:txBody>
      </p:sp>
      <p:sp>
        <p:nvSpPr>
          <p:cNvPr id="2117" name="AutoShape 69">
            <a:extLst>
              <a:ext uri="{FF2B5EF4-FFF2-40B4-BE49-F238E27FC236}">
                <a16:creationId xmlns:a16="http://schemas.microsoft.com/office/drawing/2014/main" id="{BDAD879E-6424-498F-89F5-6A7C7242A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371600"/>
            <a:ext cx="4572000" cy="1905000"/>
          </a:xfrm>
          <a:prstGeom prst="cloudCallout">
            <a:avLst>
              <a:gd name="adj1" fmla="val -50833"/>
              <a:gd name="adj2" fmla="val 681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  <a:ea typeface=""/>
              </a:rPr>
              <a:t>满足能量守恒的过程是否一定都能进行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  <a:ea typeface=""/>
              </a:rPr>
              <a:t>?</a:t>
            </a:r>
          </a:p>
        </p:txBody>
      </p:sp>
      <p:sp>
        <p:nvSpPr>
          <p:cNvPr id="2125" name="Text Box 77">
            <a:extLst>
              <a:ext uri="{FF2B5EF4-FFF2-40B4-BE49-F238E27FC236}">
                <a16:creationId xmlns:a16="http://schemas.microsoft.com/office/drawing/2014/main" id="{9034755C-4FB4-42CF-A050-AA06C962A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343400"/>
            <a:ext cx="6618288" cy="82232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自然界一切与热现象有关的过程都具有方向性。</a:t>
            </a:r>
          </a:p>
          <a:p>
            <a:pPr eaLnBrk="1" hangingPunct="1">
              <a:defRPr/>
            </a:pP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                               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——</a:t>
            </a: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时间箭头</a:t>
            </a:r>
          </a:p>
        </p:txBody>
      </p:sp>
      <p:sp>
        <p:nvSpPr>
          <p:cNvPr id="2126" name="Rectangle 78">
            <a:extLst>
              <a:ext uri="{FF2B5EF4-FFF2-40B4-BE49-F238E27FC236}">
                <a16:creationId xmlns:a16="http://schemas.microsoft.com/office/drawing/2014/main" id="{ECDF17C7-68A6-4181-B8D1-F590364A0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486400"/>
            <a:ext cx="6448425" cy="51911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0"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"/>
                <a:hlinkClick r:id="rId2" action="ppaction://hlinksldjump"/>
              </a:rPr>
              <a:t>热</a:t>
            </a:r>
            <a:r>
              <a:rPr kumimoji="0"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hlinkClick r:id="rId2" action="ppaction://hlinksldjump"/>
              </a:rPr>
              <a:t>力学第二定</a:t>
            </a:r>
            <a:r>
              <a:rPr kumimoji="0"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"/>
                <a:hlinkClick r:id="rId2" action="ppaction://hlinksldjump"/>
              </a:rPr>
              <a:t>律</a:t>
            </a:r>
            <a:r>
              <a:rPr kumimoji="0"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"/>
              </a:rPr>
              <a:t> </a:t>
            </a:r>
            <a:r>
              <a:rPr kumimoji="0"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反映过程方向性的基本规律</a:t>
            </a:r>
            <a:r>
              <a:rPr kumimoji="0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  <a:ea typeface=""/>
              </a:rPr>
              <a:t> </a:t>
            </a:r>
            <a:endParaRPr kumimoji="0"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  <a:ea typeface=""/>
              <a:sym typeface="Symbol" pitchFamily="18" charset="2"/>
            </a:endParaRPr>
          </a:p>
        </p:txBody>
      </p:sp>
      <p:sp>
        <p:nvSpPr>
          <p:cNvPr id="2054" name="AutoShape 8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CECBA0B-3182-4202-98A0-A1091A2C7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429000"/>
            <a:ext cx="522288" cy="522288"/>
          </a:xfrm>
          <a:prstGeom prst="actionButtonHelp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val 21">
            <a:extLst>
              <a:ext uri="{FF2B5EF4-FFF2-40B4-BE49-F238E27FC236}">
                <a16:creationId xmlns:a16="http://schemas.microsoft.com/office/drawing/2014/main" id="{9F2522CC-A25F-4585-A198-006FA3725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663" y="3086100"/>
            <a:ext cx="1447800" cy="1371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id="{EA0D17E8-BCEA-4472-BDA0-5A58C7758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463" y="2209800"/>
            <a:ext cx="3894137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A7B4B447-A15B-4C2D-B404-67EE9164F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463" y="4800600"/>
            <a:ext cx="3894137" cy="457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1269" name="Oval 7">
            <a:extLst>
              <a:ext uri="{FF2B5EF4-FFF2-40B4-BE49-F238E27FC236}">
                <a16:creationId xmlns:a16="http://schemas.microsoft.com/office/drawing/2014/main" id="{6C76953F-C6F2-442B-8FB1-CEBAA2E7E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8663" y="3086100"/>
            <a:ext cx="1447800" cy="1371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1270" name="AutoShape 8">
            <a:extLst>
              <a:ext uri="{FF2B5EF4-FFF2-40B4-BE49-F238E27FC236}">
                <a16:creationId xmlns:a16="http://schemas.microsoft.com/office/drawing/2014/main" id="{24C2FB24-1E60-484A-9D2B-74D0C89B8C8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611563" y="2514600"/>
            <a:ext cx="762000" cy="762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1271" name="AutoShape 9">
            <a:extLst>
              <a:ext uri="{FF2B5EF4-FFF2-40B4-BE49-F238E27FC236}">
                <a16:creationId xmlns:a16="http://schemas.microsoft.com/office/drawing/2014/main" id="{898D7BC8-3A0B-4A0B-99B4-7766FE40A09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02063" y="4267200"/>
            <a:ext cx="381000" cy="685800"/>
          </a:xfrm>
          <a:prstGeom prst="downArrow">
            <a:avLst>
              <a:gd name="adj1" fmla="val 50000"/>
              <a:gd name="adj2" fmla="val 45000"/>
            </a:avLst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11272" name="Object 12">
            <a:extLst>
              <a:ext uri="{FF2B5EF4-FFF2-40B4-BE49-F238E27FC236}">
                <a16:creationId xmlns:a16="http://schemas.microsoft.com/office/drawing/2014/main" id="{A6942EC4-47CF-4193-A54A-D4FA00F0F8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9263" y="2705100"/>
          <a:ext cx="3524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Equation" r:id="rId3" imgW="177569" imgH="215619" progId="Equation.3">
                  <p:embed/>
                </p:oleObj>
              </mc:Choice>
              <mc:Fallback>
                <p:oleObj name="Equation" r:id="rId3" imgW="177569" imgH="21561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263" y="2705100"/>
                        <a:ext cx="3524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13">
            <a:extLst>
              <a:ext uri="{FF2B5EF4-FFF2-40B4-BE49-F238E27FC236}">
                <a16:creationId xmlns:a16="http://schemas.microsoft.com/office/drawing/2014/main" id="{0FB9C3BB-560A-40B4-93C3-C85BF81C47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4343400"/>
          <a:ext cx="4032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Equation" r:id="rId5" imgW="203024" imgH="215713" progId="Equation.3">
                  <p:embed/>
                </p:oleObj>
              </mc:Choice>
              <mc:Fallback>
                <p:oleObj name="Equation" r:id="rId5" imgW="203024" imgH="21571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343400"/>
                        <a:ext cx="4032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4">
            <a:extLst>
              <a:ext uri="{FF2B5EF4-FFF2-40B4-BE49-F238E27FC236}">
                <a16:creationId xmlns:a16="http://schemas.microsoft.com/office/drawing/2014/main" id="{35EA26F6-9811-4E68-BC7C-AC17BC9447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2209800"/>
          <a:ext cx="3016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7" imgW="152268" imgH="215713" progId="Equation.3">
                  <p:embed/>
                </p:oleObj>
              </mc:Choice>
              <mc:Fallback>
                <p:oleObj name="Equation" r:id="rId7" imgW="152268" imgH="21571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209800"/>
                        <a:ext cx="3016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5">
            <a:extLst>
              <a:ext uri="{FF2B5EF4-FFF2-40B4-BE49-F238E27FC236}">
                <a16:creationId xmlns:a16="http://schemas.microsoft.com/office/drawing/2014/main" id="{F0831934-FA67-4B94-94A3-724BE4F982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4800600"/>
          <a:ext cx="3270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Equation" r:id="rId9" imgW="164885" imgH="215619" progId="Equation.3">
                  <p:embed/>
                </p:oleObj>
              </mc:Choice>
              <mc:Fallback>
                <p:oleObj name="Equation" r:id="rId9" imgW="164885" imgH="21561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800600"/>
                        <a:ext cx="3270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Text Box 18">
            <a:extLst>
              <a:ext uri="{FF2B5EF4-FFF2-40B4-BE49-F238E27FC236}">
                <a16:creationId xmlns:a16="http://schemas.microsoft.com/office/drawing/2014/main" id="{1C5768C9-8253-41A1-A3F8-8362D1419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9463" y="3314700"/>
            <a:ext cx="528637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800"/>
              <a:t>=</a:t>
            </a:r>
          </a:p>
        </p:txBody>
      </p:sp>
      <p:sp>
        <p:nvSpPr>
          <p:cNvPr id="11277" name="Rectangle 19">
            <a:extLst>
              <a:ext uri="{FF2B5EF4-FFF2-40B4-BE49-F238E27FC236}">
                <a16:creationId xmlns:a16="http://schemas.microsoft.com/office/drawing/2014/main" id="{ED04BAAD-24E0-4F34-B3F6-FE862D8B9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209800"/>
            <a:ext cx="11430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1278" name="Rectangle 20">
            <a:extLst>
              <a:ext uri="{FF2B5EF4-FFF2-40B4-BE49-F238E27FC236}">
                <a16:creationId xmlns:a16="http://schemas.microsoft.com/office/drawing/2014/main" id="{A81187D2-8FDB-4A8C-BED3-D4E01D60F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800600"/>
            <a:ext cx="1143000" cy="457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1279" name="AutoShape 22">
            <a:extLst>
              <a:ext uri="{FF2B5EF4-FFF2-40B4-BE49-F238E27FC236}">
                <a16:creationId xmlns:a16="http://schemas.microsoft.com/office/drawing/2014/main" id="{6F83CD68-3557-43F2-8A6E-2C378E869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3" y="3581400"/>
            <a:ext cx="12192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11280" name="Object 23">
            <a:extLst>
              <a:ext uri="{FF2B5EF4-FFF2-40B4-BE49-F238E27FC236}">
                <a16:creationId xmlns:a16="http://schemas.microsoft.com/office/drawing/2014/main" id="{9998E1EF-4D8F-4E63-B23A-5213FB14D0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7063" y="2705100"/>
          <a:ext cx="957262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Equation" r:id="rId11" imgW="482181" imgH="215713" progId="Equation.3">
                  <p:embed/>
                </p:oleObj>
              </mc:Choice>
              <mc:Fallback>
                <p:oleObj name="Equation" r:id="rId11" imgW="482181" imgH="215713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2705100"/>
                        <a:ext cx="957262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Object 24">
            <a:extLst>
              <a:ext uri="{FF2B5EF4-FFF2-40B4-BE49-F238E27FC236}">
                <a16:creationId xmlns:a16="http://schemas.microsoft.com/office/drawing/2014/main" id="{FFE7655F-8559-45A0-B488-1DF0204803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29600" y="2209800"/>
          <a:ext cx="3016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Equation" r:id="rId13" imgW="152268" imgH="215713" progId="Equation.3">
                  <p:embed/>
                </p:oleObj>
              </mc:Choice>
              <mc:Fallback>
                <p:oleObj name="Equation" r:id="rId13" imgW="152268" imgH="215713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2209800"/>
                        <a:ext cx="3016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2" name="Object 25">
            <a:extLst>
              <a:ext uri="{FF2B5EF4-FFF2-40B4-BE49-F238E27FC236}">
                <a16:creationId xmlns:a16="http://schemas.microsoft.com/office/drawing/2014/main" id="{9AFF3C6C-BF76-4185-840E-558AB0B8C6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05800" y="4800600"/>
          <a:ext cx="3270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Equation" r:id="rId14" imgW="164885" imgH="215619" progId="Equation.3">
                  <p:embed/>
                </p:oleObj>
              </mc:Choice>
              <mc:Fallback>
                <p:oleObj name="Equation" r:id="rId14" imgW="164885" imgH="21561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4800600"/>
                        <a:ext cx="3270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3" name="AutoShape 26">
            <a:extLst>
              <a:ext uri="{FF2B5EF4-FFF2-40B4-BE49-F238E27FC236}">
                <a16:creationId xmlns:a16="http://schemas.microsoft.com/office/drawing/2014/main" id="{19E23E57-1BD8-4A65-B9C3-AED57103543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25563" y="27051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1284" name="AutoShape 16">
            <a:extLst>
              <a:ext uri="{FF2B5EF4-FFF2-40B4-BE49-F238E27FC236}">
                <a16:creationId xmlns:a16="http://schemas.microsoft.com/office/drawing/2014/main" id="{B6F0FE35-BC34-48B4-BF8C-67DFC699ABB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239000" y="2514600"/>
            <a:ext cx="381000" cy="2362200"/>
          </a:xfrm>
          <a:prstGeom prst="downArrow">
            <a:avLst>
              <a:gd name="adj1" fmla="val 46676"/>
              <a:gd name="adj2" fmla="val 52930"/>
            </a:avLst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11285" name="Object 11">
            <a:extLst>
              <a:ext uri="{FF2B5EF4-FFF2-40B4-BE49-F238E27FC236}">
                <a16:creationId xmlns:a16="http://schemas.microsoft.com/office/drawing/2014/main" id="{A851C988-71AA-485D-9A7B-88BB455218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5663" y="4229100"/>
          <a:ext cx="15097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15" imgW="761669" imgH="215806" progId="Equation.3">
                  <p:embed/>
                </p:oleObj>
              </mc:Choice>
              <mc:Fallback>
                <p:oleObj name="Equation" r:id="rId15" imgW="761669" imgH="21580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3" y="4229100"/>
                        <a:ext cx="150971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6" name="Object 28">
            <a:extLst>
              <a:ext uri="{FF2B5EF4-FFF2-40B4-BE49-F238E27FC236}">
                <a16:creationId xmlns:a16="http://schemas.microsoft.com/office/drawing/2014/main" id="{BE9DE34E-9783-462F-A5C5-402B4B476C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12063" y="3467100"/>
          <a:ext cx="4032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Equation" r:id="rId17" imgW="203024" imgH="215713" progId="Equation.3">
                  <p:embed/>
                </p:oleObj>
              </mc:Choice>
              <mc:Fallback>
                <p:oleObj name="Equation" r:id="rId17" imgW="203024" imgH="215713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2063" y="3467100"/>
                        <a:ext cx="4032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5" name="Text Box 29">
            <a:extLst>
              <a:ext uri="{FF2B5EF4-FFF2-40B4-BE49-F238E27FC236}">
                <a16:creationId xmlns:a16="http://schemas.microsoft.com/office/drawing/2014/main" id="{DB1F00A2-F906-4C8B-A58B-BD3829C34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715000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hlinkClick r:id="rId18" action="ppaction://hlinksldjump"/>
              </a:rPr>
              <a:t>证毕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26" name="Text Box 30">
            <a:extLst>
              <a:ext uri="{FF2B5EF4-FFF2-40B4-BE49-F238E27FC236}">
                <a16:creationId xmlns:a16="http://schemas.microsoft.com/office/drawing/2014/main" id="{946C1FFE-BA5E-40FB-8CC5-ED43C927D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990600"/>
            <a:ext cx="2328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开氏表述不成立</a:t>
            </a:r>
          </a:p>
        </p:txBody>
      </p:sp>
      <p:sp>
        <p:nvSpPr>
          <p:cNvPr id="4127" name="Text Box 31">
            <a:extLst>
              <a:ext uri="{FF2B5EF4-FFF2-40B4-BE49-F238E27FC236}">
                <a16:creationId xmlns:a16="http://schemas.microsoft.com/office/drawing/2014/main" id="{14BC2887-5876-4A27-8B48-5457112A8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990600"/>
            <a:ext cx="2328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克氏表述不成立</a:t>
            </a:r>
          </a:p>
        </p:txBody>
      </p:sp>
      <p:sp>
        <p:nvSpPr>
          <p:cNvPr id="11290" name="AutoShape 32">
            <a:extLst>
              <a:ext uri="{FF2B5EF4-FFF2-40B4-BE49-F238E27FC236}">
                <a16:creationId xmlns:a16="http://schemas.microsoft.com/office/drawing/2014/main" id="{33D7DA44-4224-4EF9-9102-423C1A5D6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143000"/>
            <a:ext cx="976313" cy="228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Text Box 8">
            <a:extLst>
              <a:ext uri="{FF2B5EF4-FFF2-40B4-BE49-F238E27FC236}">
                <a16:creationId xmlns:a16="http://schemas.microsoft.com/office/drawing/2014/main" id="{21FE3E43-291E-40F1-9880-9EA219B9B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620713"/>
            <a:ext cx="2273300" cy="57943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AutoNum type="arabicPeriod" startAt="3"/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卡诺定理</a:t>
            </a:r>
          </a:p>
        </p:txBody>
      </p:sp>
      <p:pic>
        <p:nvPicPr>
          <p:cNvPr id="12291" name="Picture 9" descr="slide0087_image081">
            <a:extLst>
              <a:ext uri="{FF2B5EF4-FFF2-40B4-BE49-F238E27FC236}">
                <a16:creationId xmlns:a16="http://schemas.microsoft.com/office/drawing/2014/main" id="{A7DD8721-179C-472B-B1DB-7AB7E72C2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268413"/>
            <a:ext cx="2116137" cy="256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92" name="Group 18">
            <a:extLst>
              <a:ext uri="{FF2B5EF4-FFF2-40B4-BE49-F238E27FC236}">
                <a16:creationId xmlns:a16="http://schemas.microsoft.com/office/drawing/2014/main" id="{B352B051-3E73-44E4-83F8-33FAD518B8D3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412875"/>
            <a:ext cx="5105400" cy="1828800"/>
            <a:chOff x="672" y="1200"/>
            <a:chExt cx="3216" cy="1152"/>
          </a:xfrm>
        </p:grpSpPr>
        <p:sp>
          <p:nvSpPr>
            <p:cNvPr id="14346" name="Text Box 10">
              <a:extLst>
                <a:ext uri="{FF2B5EF4-FFF2-40B4-BE49-F238E27FC236}">
                  <a16:creationId xmlns:a16="http://schemas.microsoft.com/office/drawing/2014/main" id="{9980A963-6080-477D-A073-C0834067B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296"/>
              <a:ext cx="19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hlinkClick r:id="rId4" action="ppaction://hlinksldjump"/>
                </a:rPr>
                <a:t>卡诺定理</a:t>
              </a: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（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1842</a:t>
              </a: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年）</a:t>
              </a:r>
            </a:p>
          </p:txBody>
        </p:sp>
        <p:sp>
          <p:nvSpPr>
            <p:cNvPr id="14347" name="AutoShape 11">
              <a:extLst>
                <a:ext uri="{FF2B5EF4-FFF2-40B4-BE49-F238E27FC236}">
                  <a16:creationId xmlns:a16="http://schemas.microsoft.com/office/drawing/2014/main" id="{1D24E609-5A93-4005-B092-C554DA8AD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776"/>
              <a:ext cx="3216" cy="576"/>
            </a:xfrm>
            <a:prstGeom prst="wedgeRoundRectCallout">
              <a:avLst>
                <a:gd name="adj1" fmla="val 58208"/>
                <a:gd name="adj2" fmla="val 38370"/>
                <a:gd name="adj3" fmla="val 16667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所有工作于给定温度两热源之间的热机中，可逆机效率最高。</a:t>
              </a:r>
            </a:p>
          </p:txBody>
        </p:sp>
        <p:graphicFrame>
          <p:nvGraphicFramePr>
            <p:cNvPr id="12299" name="Object 12">
              <a:extLst>
                <a:ext uri="{FF2B5EF4-FFF2-40B4-BE49-F238E27FC236}">
                  <a16:creationId xmlns:a16="http://schemas.microsoft.com/office/drawing/2014/main" id="{D3ECA990-02FC-4FCD-88B4-562C111D72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1200"/>
            <a:ext cx="1202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0" name="Microsoft 公式 3.0" r:id="rId5" imgW="952087" imgH="431613" progId="Equation.3">
                    <p:embed/>
                  </p:oleObj>
                </mc:Choice>
                <mc:Fallback>
                  <p:oleObj name="Microsoft 公式 3.0" r:id="rId5" imgW="952087" imgH="431613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200"/>
                          <a:ext cx="1202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49" name="Text Box 13">
            <a:extLst>
              <a:ext uri="{FF2B5EF4-FFF2-40B4-BE49-F238E27FC236}">
                <a16:creationId xmlns:a16="http://schemas.microsoft.com/office/drawing/2014/main" id="{07E6B11D-8FBE-471D-A5FF-F411CA204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8608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推论 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4" name="Text Box 14">
            <a:extLst>
              <a:ext uri="{FF2B5EF4-FFF2-40B4-BE49-F238E27FC236}">
                <a16:creationId xmlns:a16="http://schemas.microsoft.com/office/drawing/2014/main" id="{9B955280-8E74-4B9E-942F-542B0B291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48974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400"/>
          </a:p>
        </p:txBody>
      </p:sp>
      <p:sp>
        <p:nvSpPr>
          <p:cNvPr id="14351" name="Rectangle 15">
            <a:extLst>
              <a:ext uri="{FF2B5EF4-FFF2-40B4-BE49-F238E27FC236}">
                <a16:creationId xmlns:a16="http://schemas.microsoft.com/office/drawing/2014/main" id="{0AA25439-470D-4EEC-BDC5-9C1495C9C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365625"/>
            <a:ext cx="6096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所有工作于给定温度两热源之间的可逆热机，效率相等。</a:t>
            </a:r>
          </a:p>
        </p:txBody>
      </p:sp>
      <p:graphicFrame>
        <p:nvGraphicFramePr>
          <p:cNvPr id="12296" name="Object 16">
            <a:extLst>
              <a:ext uri="{FF2B5EF4-FFF2-40B4-BE49-F238E27FC236}">
                <a16:creationId xmlns:a16="http://schemas.microsoft.com/office/drawing/2014/main" id="{75DF8BBD-4B6E-4C76-B5A6-AF081E8281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5157788"/>
          <a:ext cx="1423988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Microsoft 公式 3.0" r:id="rId7" imgW="710891" imgH="431613" progId="Equation.3">
                  <p:embed/>
                </p:oleObj>
              </mc:Choice>
              <mc:Fallback>
                <p:oleObj name="Microsoft 公式 3.0" r:id="rId7" imgW="710891" imgH="43161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157788"/>
                        <a:ext cx="1423988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59B4A391-A1CC-4EDE-81BC-40C9222F7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04800"/>
            <a:ext cx="294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反证法证明卡诺定理</a:t>
            </a:r>
          </a:p>
        </p:txBody>
      </p:sp>
      <p:sp>
        <p:nvSpPr>
          <p:cNvPr id="6147" name="Oval 3">
            <a:extLst>
              <a:ext uri="{FF2B5EF4-FFF2-40B4-BE49-F238E27FC236}">
                <a16:creationId xmlns:a16="http://schemas.microsoft.com/office/drawing/2014/main" id="{E29E5D26-492E-4674-BDF3-E2F63BEC4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8" y="3638550"/>
            <a:ext cx="1447800" cy="1371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0510F8A-DFF2-467F-8DA8-8E5FD4F54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2743200"/>
            <a:ext cx="3894137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40C34BE-2995-49A8-8BE5-B7847D608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5334000"/>
            <a:ext cx="3894137" cy="457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150" name="Oval 6">
            <a:extLst>
              <a:ext uri="{FF2B5EF4-FFF2-40B4-BE49-F238E27FC236}">
                <a16:creationId xmlns:a16="http://schemas.microsoft.com/office/drawing/2014/main" id="{8C3CADE0-0568-4CFF-AACD-B035AF50B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463" y="3638550"/>
            <a:ext cx="1447800" cy="1371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151" name="AutoShape 7">
            <a:extLst>
              <a:ext uri="{FF2B5EF4-FFF2-40B4-BE49-F238E27FC236}">
                <a16:creationId xmlns:a16="http://schemas.microsoft.com/office/drawing/2014/main" id="{8255ADD4-556D-4969-842E-3FA0CD7C0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38" y="3048000"/>
            <a:ext cx="762000" cy="762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152" name="AutoShape 8">
            <a:extLst>
              <a:ext uri="{FF2B5EF4-FFF2-40B4-BE49-F238E27FC236}">
                <a16:creationId xmlns:a16="http://schemas.microsoft.com/office/drawing/2014/main" id="{5D8F3818-DC9A-459F-88AD-3C847EE28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063" y="4800600"/>
            <a:ext cx="228600" cy="6858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6153" name="Object 9">
            <a:extLst>
              <a:ext uri="{FF2B5EF4-FFF2-40B4-BE49-F238E27FC236}">
                <a16:creationId xmlns:a16="http://schemas.microsoft.com/office/drawing/2014/main" id="{00BB4F35-FCF3-4950-B0F3-BA3C0DE304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3276600"/>
          <a:ext cx="3524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Equation" r:id="rId3" imgW="177569" imgH="215619" progId="Equation.3">
                  <p:embed/>
                </p:oleObj>
              </mc:Choice>
              <mc:Fallback>
                <p:oleObj name="Equation" r:id="rId3" imgW="177569" imgH="21561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276600"/>
                        <a:ext cx="3524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>
            <a:extLst>
              <a:ext uri="{FF2B5EF4-FFF2-40B4-BE49-F238E27FC236}">
                <a16:creationId xmlns:a16="http://schemas.microsoft.com/office/drawing/2014/main" id="{3C545118-5F13-4332-92ED-E66133628C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876800"/>
          <a:ext cx="4032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Equation" r:id="rId5" imgW="203024" imgH="215713" progId="Equation.3">
                  <p:embed/>
                </p:oleObj>
              </mc:Choice>
              <mc:Fallback>
                <p:oleObj name="Equation" r:id="rId5" imgW="203024" imgH="2157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032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1">
            <a:extLst>
              <a:ext uri="{FF2B5EF4-FFF2-40B4-BE49-F238E27FC236}">
                <a16:creationId xmlns:a16="http://schemas.microsoft.com/office/drawing/2014/main" id="{300AB93E-5F4D-4AA1-AD19-598E812962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2743200"/>
          <a:ext cx="3016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Equation" r:id="rId7" imgW="152268" imgH="215713" progId="Equation.3">
                  <p:embed/>
                </p:oleObj>
              </mc:Choice>
              <mc:Fallback>
                <p:oleObj name="Equation" r:id="rId7" imgW="152268" imgH="21571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743200"/>
                        <a:ext cx="3016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12">
            <a:extLst>
              <a:ext uri="{FF2B5EF4-FFF2-40B4-BE49-F238E27FC236}">
                <a16:creationId xmlns:a16="http://schemas.microsoft.com/office/drawing/2014/main" id="{6816AAF1-F658-4A15-A4F6-79EEE2D3E0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5334000"/>
          <a:ext cx="3270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Equation" r:id="rId9" imgW="164885" imgH="215619" progId="Equation.3">
                  <p:embed/>
                </p:oleObj>
              </mc:Choice>
              <mc:Fallback>
                <p:oleObj name="Equation" r:id="rId9" imgW="164885" imgH="21561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334000"/>
                        <a:ext cx="3270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AutoShape 13">
            <a:extLst>
              <a:ext uri="{FF2B5EF4-FFF2-40B4-BE49-F238E27FC236}">
                <a16:creationId xmlns:a16="http://schemas.microsoft.com/office/drawing/2014/main" id="{70594CF4-47D6-4408-BA37-D18D59CB8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863" y="4133850"/>
            <a:ext cx="693737" cy="381000"/>
          </a:xfrm>
          <a:prstGeom prst="rightArrow">
            <a:avLst>
              <a:gd name="adj1" fmla="val 42500"/>
              <a:gd name="adj2" fmla="val 50832"/>
            </a:avLst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6158" name="Object 14">
            <a:extLst>
              <a:ext uri="{FF2B5EF4-FFF2-40B4-BE49-F238E27FC236}">
                <a16:creationId xmlns:a16="http://schemas.microsoft.com/office/drawing/2014/main" id="{C1500CE7-83EE-4988-BFD6-4706DF749F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276600"/>
          <a:ext cx="3524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Microsoft 公式 3.0" r:id="rId11" imgW="177569" imgH="215619" progId="Equation.3">
                  <p:embed/>
                </p:oleObj>
              </mc:Choice>
              <mc:Fallback>
                <p:oleObj name="Microsoft 公式 3.0" r:id="rId11" imgW="177569" imgH="21561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276600"/>
                        <a:ext cx="3524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0" name="Object 16">
            <a:extLst>
              <a:ext uri="{FF2B5EF4-FFF2-40B4-BE49-F238E27FC236}">
                <a16:creationId xmlns:a16="http://schemas.microsoft.com/office/drawing/2014/main" id="{773B00CC-B4F5-40DB-809A-D31B1E389B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495800"/>
          <a:ext cx="95726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Equation" r:id="rId12" imgW="482181" imgH="215713" progId="Equation.3">
                  <p:embed/>
                </p:oleObj>
              </mc:Choice>
              <mc:Fallback>
                <p:oleObj name="Equation" r:id="rId12" imgW="482181" imgH="21571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95800"/>
                        <a:ext cx="957263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1" name="AutoShape 17">
            <a:extLst>
              <a:ext uri="{FF2B5EF4-FFF2-40B4-BE49-F238E27FC236}">
                <a16:creationId xmlns:a16="http://schemas.microsoft.com/office/drawing/2014/main" id="{71D3F7C1-6EB1-4AA2-8C04-98397BAFD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3048000"/>
            <a:ext cx="762000" cy="762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162" name="AutoShape 18">
            <a:extLst>
              <a:ext uri="{FF2B5EF4-FFF2-40B4-BE49-F238E27FC236}">
                <a16:creationId xmlns:a16="http://schemas.microsoft.com/office/drawing/2014/main" id="{79EE487A-7829-4765-888D-E8F35DE2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4800600"/>
            <a:ext cx="381000" cy="685800"/>
          </a:xfrm>
          <a:prstGeom prst="downArrow">
            <a:avLst>
              <a:gd name="adj1" fmla="val 50000"/>
              <a:gd name="adj2" fmla="val 45000"/>
            </a:avLst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163" name="AutoShape 19">
            <a:extLst>
              <a:ext uri="{FF2B5EF4-FFF2-40B4-BE49-F238E27FC236}">
                <a16:creationId xmlns:a16="http://schemas.microsoft.com/office/drawing/2014/main" id="{C281376B-0A69-41B0-8810-04603C569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981450"/>
            <a:ext cx="693738" cy="685800"/>
          </a:xfrm>
          <a:prstGeom prst="rightArrow">
            <a:avLst>
              <a:gd name="adj1" fmla="val 42500"/>
              <a:gd name="adj2" fmla="val 28240"/>
            </a:avLst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6165" name="Object 21">
            <a:extLst>
              <a:ext uri="{FF2B5EF4-FFF2-40B4-BE49-F238E27FC236}">
                <a16:creationId xmlns:a16="http://schemas.microsoft.com/office/drawing/2014/main" id="{891C21A6-C8B2-4F84-B6E0-AF838E52A4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4876800"/>
          <a:ext cx="4032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Equation" r:id="rId14" imgW="203024" imgH="215713" progId="Equation.3">
                  <p:embed/>
                </p:oleObj>
              </mc:Choice>
              <mc:Fallback>
                <p:oleObj name="Equation" r:id="rId14" imgW="203024" imgH="215713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876800"/>
                        <a:ext cx="4032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7" name="AutoShape 23">
            <a:extLst>
              <a:ext uri="{FF2B5EF4-FFF2-40B4-BE49-F238E27FC236}">
                <a16:creationId xmlns:a16="http://schemas.microsoft.com/office/drawing/2014/main" id="{6107192B-F7F4-4EAE-A984-4E9D3882230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752600" y="4133850"/>
            <a:ext cx="1227138" cy="381000"/>
          </a:xfrm>
          <a:prstGeom prst="rightArrow">
            <a:avLst>
              <a:gd name="adj1" fmla="val 35843"/>
              <a:gd name="adj2" fmla="val 60003"/>
            </a:avLst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168" name="AutoShape 24">
            <a:extLst>
              <a:ext uri="{FF2B5EF4-FFF2-40B4-BE49-F238E27FC236}">
                <a16:creationId xmlns:a16="http://schemas.microsoft.com/office/drawing/2014/main" id="{3BF58641-A65B-4BC4-BC66-BF20BAC1A5B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71538" y="3048000"/>
            <a:ext cx="762000" cy="762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169" name="AutoShape 25">
            <a:extLst>
              <a:ext uri="{FF2B5EF4-FFF2-40B4-BE49-F238E27FC236}">
                <a16:creationId xmlns:a16="http://schemas.microsoft.com/office/drawing/2014/main" id="{9F46D803-317B-483D-BD1E-2FC8F6EE5B0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062038" y="4800600"/>
            <a:ext cx="381000" cy="685800"/>
          </a:xfrm>
          <a:prstGeom prst="downArrow">
            <a:avLst>
              <a:gd name="adj1" fmla="val 50000"/>
              <a:gd name="adj2" fmla="val 45000"/>
            </a:avLst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170" name="AutoShape 26">
            <a:extLst>
              <a:ext uri="{FF2B5EF4-FFF2-40B4-BE49-F238E27FC236}">
                <a16:creationId xmlns:a16="http://schemas.microsoft.com/office/drawing/2014/main" id="{2314C3DB-5426-4F04-9371-361A025CE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248150"/>
            <a:ext cx="693738" cy="152400"/>
          </a:xfrm>
          <a:prstGeom prst="rightArrow">
            <a:avLst>
              <a:gd name="adj1" fmla="val 42500"/>
              <a:gd name="adj2" fmla="val 127079"/>
            </a:avLst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6172" name="Object 28">
            <a:extLst>
              <a:ext uri="{FF2B5EF4-FFF2-40B4-BE49-F238E27FC236}">
                <a16:creationId xmlns:a16="http://schemas.microsoft.com/office/drawing/2014/main" id="{A2EC61C3-6F45-4DAF-9586-FF10A072B1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4648200"/>
          <a:ext cx="95726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Equation" r:id="rId16" imgW="482181" imgH="215713" progId="Equation.3">
                  <p:embed/>
                </p:oleObj>
              </mc:Choice>
              <mc:Fallback>
                <p:oleObj name="Equation" r:id="rId16" imgW="482181" imgH="215713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648200"/>
                        <a:ext cx="957263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3" name="Object 29">
            <a:extLst>
              <a:ext uri="{FF2B5EF4-FFF2-40B4-BE49-F238E27FC236}">
                <a16:creationId xmlns:a16="http://schemas.microsoft.com/office/drawing/2014/main" id="{3B0AD58B-B857-4F83-98AB-634FCC291E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3581400"/>
          <a:ext cx="98266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Equation" r:id="rId18" imgW="494870" imgH="215713" progId="Equation.3">
                  <p:embed/>
                </p:oleObj>
              </mc:Choice>
              <mc:Fallback>
                <p:oleObj name="Equation" r:id="rId18" imgW="494870" imgH="215713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581400"/>
                        <a:ext cx="982663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4" name="Text Box 30">
            <a:extLst>
              <a:ext uri="{FF2B5EF4-FFF2-40B4-BE49-F238E27FC236}">
                <a16:creationId xmlns:a16="http://schemas.microsoft.com/office/drawing/2014/main" id="{6ED75811-FDBC-47B0-B0BD-A3D8579A1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886200"/>
            <a:ext cx="52863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800"/>
              <a:t>=</a:t>
            </a:r>
          </a:p>
        </p:txBody>
      </p:sp>
      <p:sp>
        <p:nvSpPr>
          <p:cNvPr id="6175" name="Rectangle 31">
            <a:extLst>
              <a:ext uri="{FF2B5EF4-FFF2-40B4-BE49-F238E27FC236}">
                <a16:creationId xmlns:a16="http://schemas.microsoft.com/office/drawing/2014/main" id="{B074C404-D89E-468B-B9FA-3F5C5081A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900" y="2743200"/>
            <a:ext cx="16764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176" name="Rectangle 32">
            <a:extLst>
              <a:ext uri="{FF2B5EF4-FFF2-40B4-BE49-F238E27FC236}">
                <a16:creationId xmlns:a16="http://schemas.microsoft.com/office/drawing/2014/main" id="{B80A8C07-32E3-4129-8ED4-70F3B0769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900" y="5334000"/>
            <a:ext cx="1676400" cy="457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177" name="Oval 33">
            <a:extLst>
              <a:ext uri="{FF2B5EF4-FFF2-40B4-BE49-F238E27FC236}">
                <a16:creationId xmlns:a16="http://schemas.microsoft.com/office/drawing/2014/main" id="{156F34EB-6E5E-40F0-A33F-CF8A40737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581400"/>
            <a:ext cx="1447800" cy="1371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6180" name="Object 36">
            <a:extLst>
              <a:ext uri="{FF2B5EF4-FFF2-40B4-BE49-F238E27FC236}">
                <a16:creationId xmlns:a16="http://schemas.microsoft.com/office/drawing/2014/main" id="{8A5CB885-AA74-438B-849C-50D59533DC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62900" y="2743200"/>
          <a:ext cx="3016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Microsoft 公式 3.0" r:id="rId20" imgW="152268" imgH="215713" progId="Equation.3">
                  <p:embed/>
                </p:oleObj>
              </mc:Choice>
              <mc:Fallback>
                <p:oleObj name="Microsoft 公式 3.0" r:id="rId20" imgW="152268" imgH="215713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2900" y="2743200"/>
                        <a:ext cx="3016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1" name="Object 37">
            <a:extLst>
              <a:ext uri="{FF2B5EF4-FFF2-40B4-BE49-F238E27FC236}">
                <a16:creationId xmlns:a16="http://schemas.microsoft.com/office/drawing/2014/main" id="{4131584C-3E12-453A-BAF5-89DD11D8E7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62900" y="5334000"/>
          <a:ext cx="3270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Microsoft 公式 3.0" r:id="rId21" imgW="164885" imgH="215619" progId="Equation.3">
                  <p:embed/>
                </p:oleObj>
              </mc:Choice>
              <mc:Fallback>
                <p:oleObj name="Microsoft 公式 3.0" r:id="rId21" imgW="164885" imgH="215619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2900" y="5334000"/>
                        <a:ext cx="3270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4" name="AutoShape 40">
            <a:extLst>
              <a:ext uri="{FF2B5EF4-FFF2-40B4-BE49-F238E27FC236}">
                <a16:creationId xmlns:a16="http://schemas.microsoft.com/office/drawing/2014/main" id="{00C5705B-3941-45CB-A304-DB33E71C7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191000"/>
            <a:ext cx="693738" cy="152400"/>
          </a:xfrm>
          <a:prstGeom prst="rightArrow">
            <a:avLst>
              <a:gd name="adj1" fmla="val 42500"/>
              <a:gd name="adj2" fmla="val 127079"/>
            </a:avLst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185" name="AutoShape 41">
            <a:extLst>
              <a:ext uri="{FF2B5EF4-FFF2-40B4-BE49-F238E27FC236}">
                <a16:creationId xmlns:a16="http://schemas.microsoft.com/office/drawing/2014/main" id="{0157AE65-28DB-4922-9870-27CE29F25A9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549231" y="5071269"/>
            <a:ext cx="693738" cy="152400"/>
          </a:xfrm>
          <a:prstGeom prst="rightArrow">
            <a:avLst>
              <a:gd name="adj1" fmla="val 42500"/>
              <a:gd name="adj2" fmla="val 127079"/>
            </a:avLst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6186" name="Object 42">
            <a:extLst>
              <a:ext uri="{FF2B5EF4-FFF2-40B4-BE49-F238E27FC236}">
                <a16:creationId xmlns:a16="http://schemas.microsoft.com/office/drawing/2014/main" id="{A969F3E4-F28E-461E-874B-AABB7D515B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4572000"/>
          <a:ext cx="98266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Microsoft 公式 3.0" r:id="rId22" imgW="494870" imgH="215713" progId="Equation.3">
                  <p:embed/>
                </p:oleObj>
              </mc:Choice>
              <mc:Fallback>
                <p:oleObj name="Microsoft 公式 3.0" r:id="rId22" imgW="494870" imgH="215713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572000"/>
                        <a:ext cx="982663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7" name="Object 43">
            <a:extLst>
              <a:ext uri="{FF2B5EF4-FFF2-40B4-BE49-F238E27FC236}">
                <a16:creationId xmlns:a16="http://schemas.microsoft.com/office/drawing/2014/main" id="{335280FF-7109-4FD5-B5C5-8A756E4F53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4876800"/>
          <a:ext cx="98266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Microsoft 公式 3.0" r:id="rId23" imgW="494870" imgH="215713" progId="Equation.3">
                  <p:embed/>
                </p:oleObj>
              </mc:Choice>
              <mc:Fallback>
                <p:oleObj name="Microsoft 公式 3.0" r:id="rId23" imgW="494870" imgH="215713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876800"/>
                        <a:ext cx="982663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9" name="AutoShape 45">
            <a:extLst>
              <a:ext uri="{FF2B5EF4-FFF2-40B4-BE49-F238E27FC236}">
                <a16:creationId xmlns:a16="http://schemas.microsoft.com/office/drawing/2014/main" id="{04D66F27-AB6A-405D-816A-57E1AD61B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990600"/>
            <a:ext cx="2590800" cy="1295400"/>
          </a:xfrm>
          <a:prstGeom prst="cloudCallout">
            <a:avLst>
              <a:gd name="adj1" fmla="val -33454"/>
              <a:gd name="adj2" fmla="val 7622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第二类永动机耶！</a:t>
            </a:r>
          </a:p>
        </p:txBody>
      </p:sp>
      <p:sp>
        <p:nvSpPr>
          <p:cNvPr id="6190" name="Text Box 46">
            <a:extLst>
              <a:ext uri="{FF2B5EF4-FFF2-40B4-BE49-F238E27FC236}">
                <a16:creationId xmlns:a16="http://schemas.microsoft.com/office/drawing/2014/main" id="{123BE986-B446-4360-853B-4C633130E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1148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R</a:t>
            </a:r>
          </a:p>
        </p:txBody>
      </p:sp>
      <p:graphicFrame>
        <p:nvGraphicFramePr>
          <p:cNvPr id="13350" name="Object 50">
            <a:extLst>
              <a:ext uri="{FF2B5EF4-FFF2-40B4-BE49-F238E27FC236}">
                <a16:creationId xmlns:a16="http://schemas.microsoft.com/office/drawing/2014/main" id="{8ABF76C0-0518-497F-BA00-58553292DB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2450" y="2940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name="Equation" r:id="rId24" imgW="114151" imgH="215619" progId="Equation.3">
                  <p:embed/>
                </p:oleObj>
              </mc:Choice>
              <mc:Fallback>
                <p:oleObj name="Equation" r:id="rId24" imgW="114151" imgH="215619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450" y="2940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1" name="Object 51">
            <a:extLst>
              <a:ext uri="{FF2B5EF4-FFF2-40B4-BE49-F238E27FC236}">
                <a16:creationId xmlns:a16="http://schemas.microsoft.com/office/drawing/2014/main" id="{C3AD3277-C403-422F-8943-FA297245C8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600200"/>
          <a:ext cx="8651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" name="Microsoft 公式 3.0" r:id="rId26" imgW="431613" imgH="215806" progId="Equation.3">
                  <p:embed/>
                </p:oleObj>
              </mc:Choice>
              <mc:Fallback>
                <p:oleObj name="Microsoft 公式 3.0" r:id="rId26" imgW="431613" imgH="215806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00200"/>
                        <a:ext cx="86518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8" name="Text Box 54">
            <a:extLst>
              <a:ext uri="{FF2B5EF4-FFF2-40B4-BE49-F238E27FC236}">
                <a16:creationId xmlns:a16="http://schemas.microsoft.com/office/drawing/2014/main" id="{9F5F39CF-0A38-4CD3-9C06-A5D2897BD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6096000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hlinkClick r:id="rId28" action="ppaction://hlinksldjump"/>
              </a:rPr>
              <a:t>证毕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202" name="Text Box 58">
            <a:extLst>
              <a:ext uri="{FF2B5EF4-FFF2-40B4-BE49-F238E27FC236}">
                <a16:creationId xmlns:a16="http://schemas.microsoft.com/office/drawing/2014/main" id="{F6E6A627-9728-4D49-92DB-8650FD9D6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524000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假定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nimBg="1"/>
      <p:bldP spid="6148" grpId="0" animBg="1"/>
      <p:bldP spid="6149" grpId="0" animBg="1"/>
      <p:bldP spid="6150" grpId="0" animBg="1"/>
      <p:bldP spid="6151" grpId="0" animBg="1"/>
      <p:bldP spid="6151" grpId="1" animBg="1"/>
      <p:bldP spid="6152" grpId="0" animBg="1"/>
      <p:bldP spid="6157" grpId="0" animBg="1"/>
      <p:bldP spid="6161" grpId="0" animBg="1"/>
      <p:bldP spid="6162" grpId="0" animBg="1"/>
      <p:bldP spid="6163" grpId="0" animBg="1"/>
      <p:bldP spid="6167" grpId="0" animBg="1"/>
      <p:bldP spid="6168" grpId="0" animBg="1"/>
      <p:bldP spid="6169" grpId="0" animBg="1"/>
      <p:bldP spid="6170" grpId="0" animBg="1"/>
      <p:bldP spid="6174" grpId="0"/>
      <p:bldP spid="6175" grpId="0" animBg="1"/>
      <p:bldP spid="6176" grpId="0" animBg="1"/>
      <p:bldP spid="6177" grpId="0" animBg="1"/>
      <p:bldP spid="6184" grpId="0" animBg="1"/>
      <p:bldP spid="6185" grpId="0" animBg="1"/>
      <p:bldP spid="6189" grpId="0" animBg="1"/>
      <p:bldP spid="6190" grpId="0" autoUpdateAnimBg="0"/>
      <p:bldP spid="61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ext Box 5">
            <a:extLst>
              <a:ext uri="{FF2B5EF4-FFF2-40B4-BE49-F238E27FC236}">
                <a16:creationId xmlns:a16="http://schemas.microsoft.com/office/drawing/2014/main" id="{D902E775-C6E2-4998-898D-3B162E4D9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85800"/>
            <a:ext cx="6770688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不可逆过程的关联性意味着不可逆过程具有共性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B161B719-2097-4AD3-8DF9-07804099A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19200"/>
            <a:ext cx="16002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"/>
              </a:rPr>
              <a:t>功热转换</a:t>
            </a:r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F60D31F9-B6DA-4567-A88F-9ABD96481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219200"/>
            <a:ext cx="263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运动形式无规则化</a:t>
            </a:r>
          </a:p>
        </p:txBody>
      </p:sp>
      <p:sp>
        <p:nvSpPr>
          <p:cNvPr id="15370" name="Rectangle 10">
            <a:extLst>
              <a:ext uri="{FF2B5EF4-FFF2-40B4-BE49-F238E27FC236}">
                <a16:creationId xmlns:a16="http://schemas.microsoft.com/office/drawing/2014/main" id="{00E51DD6-A8B9-4C97-A14E-DE7401C56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700213"/>
            <a:ext cx="1439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0"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"/>
              </a:rPr>
              <a:t>热</a:t>
            </a:r>
            <a:r>
              <a:rPr kumimoji="0"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传导</a:t>
            </a:r>
          </a:p>
        </p:txBody>
      </p:sp>
      <p:sp>
        <p:nvSpPr>
          <p:cNvPr id="15371" name="Text Box 11">
            <a:extLst>
              <a:ext uri="{FF2B5EF4-FFF2-40B4-BE49-F238E27FC236}">
                <a16:creationId xmlns:a16="http://schemas.microsoft.com/office/drawing/2014/main" id="{EE15DC50-8290-43B6-9214-B037016C3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676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热运动剧烈程度不可区分化</a:t>
            </a:r>
          </a:p>
        </p:txBody>
      </p:sp>
      <p:sp>
        <p:nvSpPr>
          <p:cNvPr id="15374" name="Text Box 14">
            <a:extLst>
              <a:ext uri="{FF2B5EF4-FFF2-40B4-BE49-F238E27FC236}">
                <a16:creationId xmlns:a16="http://schemas.microsoft.com/office/drawing/2014/main" id="{89090241-5308-49A8-B7A6-F4EFE670A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133600"/>
            <a:ext cx="2022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气体自由膨胀</a:t>
            </a:r>
          </a:p>
        </p:txBody>
      </p:sp>
      <p:sp>
        <p:nvSpPr>
          <p:cNvPr id="15375" name="Text Box 15">
            <a:extLst>
              <a:ext uri="{FF2B5EF4-FFF2-40B4-BE49-F238E27FC236}">
                <a16:creationId xmlns:a16="http://schemas.microsoft.com/office/drawing/2014/main" id="{3669E2EA-1338-42FF-A845-4E2DB6B10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133600"/>
            <a:ext cx="263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分子位置不确定化</a:t>
            </a:r>
          </a:p>
        </p:txBody>
      </p:sp>
      <p:sp>
        <p:nvSpPr>
          <p:cNvPr id="15376" name="Text Box 16">
            <a:extLst>
              <a:ext uri="{FF2B5EF4-FFF2-40B4-BE49-F238E27FC236}">
                <a16:creationId xmlns:a16="http://schemas.microsoft.com/office/drawing/2014/main" id="{13A8897C-C726-4541-B55B-053EA5CBC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36838"/>
            <a:ext cx="8150225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孤立体系内部的自发过程总是朝着无序度增加的方向进行。</a:t>
            </a:r>
          </a:p>
        </p:txBody>
      </p:sp>
      <p:sp>
        <p:nvSpPr>
          <p:cNvPr id="15377" name="AutoShape 17">
            <a:extLst>
              <a:ext uri="{FF2B5EF4-FFF2-40B4-BE49-F238E27FC236}">
                <a16:creationId xmlns:a16="http://schemas.microsoft.com/office/drawing/2014/main" id="{EEC3B24D-0E2B-4134-99FD-5F2BB5818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962400"/>
            <a:ext cx="5410200" cy="1905000"/>
          </a:xfrm>
          <a:prstGeom prst="cloudCallout">
            <a:avLst>
              <a:gd name="adj1" fmla="val -45069"/>
              <a:gd name="adj2" fmla="val -6783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能否找到一个态函数，以之反映系统的无序度并确定过程的方向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  <a:ea typeface=""/>
              </a:rPr>
              <a:t>?</a:t>
            </a:r>
          </a:p>
        </p:txBody>
      </p:sp>
      <p:sp>
        <p:nvSpPr>
          <p:cNvPr id="14347" name="AutoShape 1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6FCC38C-C8BA-4AE3-9955-F32220E94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429000"/>
            <a:ext cx="522287" cy="522288"/>
          </a:xfrm>
          <a:prstGeom prst="actionButtonHelp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>
            <a:extLst>
              <a:ext uri="{FF2B5EF4-FFF2-40B4-BE49-F238E27FC236}">
                <a16:creationId xmlns:a16="http://schemas.microsoft.com/office/drawing/2014/main" id="{22A941DD-1F4E-4ED0-9B40-79CD61E9D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150" y="457200"/>
            <a:ext cx="5645150" cy="7620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§1.6  </a:t>
            </a:r>
            <a:r>
              <a:rPr lang="zh-CN" altLang="en-US" sz="4400" b="1">
                <a:effectLst>
                  <a:outerShdw blurRad="38100" dist="38100" dir="2700000" algn="tl">
                    <a:srgbClr val="C0C0C0"/>
                  </a:outerShdw>
                </a:effectLst>
              </a:rPr>
              <a:t>熵和熵增加原理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548DC38B-F2A6-4106-9154-9D20C3989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71600"/>
            <a:ext cx="4721225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AutoNum type="arabicPeriod"/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克劳修斯等式和不等式</a:t>
            </a:r>
          </a:p>
        </p:txBody>
      </p:sp>
      <p:graphicFrame>
        <p:nvGraphicFramePr>
          <p:cNvPr id="15364" name="Object 5">
            <a:extLst>
              <a:ext uri="{FF2B5EF4-FFF2-40B4-BE49-F238E27FC236}">
                <a16:creationId xmlns:a16="http://schemas.microsoft.com/office/drawing/2014/main" id="{5CC01A4D-5004-4986-B154-CA1D989B42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2133600"/>
          <a:ext cx="27924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3" imgW="1396394" imgH="444307" progId="Equation.3">
                  <p:embed/>
                </p:oleObj>
              </mc:Choice>
              <mc:Fallback>
                <p:oleObj name="Equation" r:id="rId3" imgW="1396394" imgH="44430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133600"/>
                        <a:ext cx="279241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6">
            <a:extLst>
              <a:ext uri="{FF2B5EF4-FFF2-40B4-BE49-F238E27FC236}">
                <a16:creationId xmlns:a16="http://schemas.microsoft.com/office/drawing/2014/main" id="{5D0BB100-95EE-4CBB-800B-84D6EBC2B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200400"/>
            <a:ext cx="3284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热量统一用吸热表示：</a:t>
            </a:r>
          </a:p>
        </p:txBody>
      </p:sp>
      <p:graphicFrame>
        <p:nvGraphicFramePr>
          <p:cNvPr id="15366" name="Object 7">
            <a:extLst>
              <a:ext uri="{FF2B5EF4-FFF2-40B4-BE49-F238E27FC236}">
                <a16:creationId xmlns:a16="http://schemas.microsoft.com/office/drawing/2014/main" id="{74317C09-BC24-44A2-BE07-9762C50FF0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3048000"/>
          <a:ext cx="12430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5" imgW="622030" imgH="444307" progId="Equation.3">
                  <p:embed/>
                </p:oleObj>
              </mc:Choice>
              <mc:Fallback>
                <p:oleObj name="Equation" r:id="rId5" imgW="622030" imgH="44430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048000"/>
                        <a:ext cx="124301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8">
            <a:extLst>
              <a:ext uri="{FF2B5EF4-FFF2-40B4-BE49-F238E27FC236}">
                <a16:creationId xmlns:a16="http://schemas.microsoft.com/office/drawing/2014/main" id="{1F9BB24D-B8F4-4D92-9801-2E063EE2AE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3276600"/>
          <a:ext cx="863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7" imgW="431613" imgH="215806" progId="Equation.3">
                  <p:embed/>
                </p:oleObj>
              </mc:Choice>
              <mc:Fallback>
                <p:oleObj name="Equation" r:id="rId7" imgW="431613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276600"/>
                        <a:ext cx="863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Text Box 9">
            <a:extLst>
              <a:ext uri="{FF2B5EF4-FFF2-40B4-BE49-F238E27FC236}">
                <a16:creationId xmlns:a16="http://schemas.microsoft.com/office/drawing/2014/main" id="{80894104-3B9C-45A4-B396-8CCD99B0A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267200"/>
            <a:ext cx="171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9" action="ppaction://hlinksldjump"/>
              </a:rPr>
              <a:t>多热源循环</a:t>
            </a:r>
            <a:endParaRPr lang="zh-CN" alt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5369" name="Object 10">
            <a:extLst>
              <a:ext uri="{FF2B5EF4-FFF2-40B4-BE49-F238E27FC236}">
                <a16:creationId xmlns:a16="http://schemas.microsoft.com/office/drawing/2014/main" id="{3719154F-303C-43EC-B11E-4C51CC9D84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038600"/>
          <a:ext cx="22828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10" imgW="1143000" imgH="444500" progId="Equation.3">
                  <p:embed/>
                </p:oleObj>
              </mc:Choice>
              <mc:Fallback>
                <p:oleObj name="Equation" r:id="rId10" imgW="1143000" imgH="444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038600"/>
                        <a:ext cx="228282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1">
            <a:extLst>
              <a:ext uri="{FF2B5EF4-FFF2-40B4-BE49-F238E27FC236}">
                <a16:creationId xmlns:a16="http://schemas.microsoft.com/office/drawing/2014/main" id="{9325CC32-77B6-4594-9E76-D0A0E0FE78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5105400"/>
          <a:ext cx="218757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Equation" r:id="rId12" imgW="1091726" imgH="431613" progId="Equation.3">
                  <p:embed/>
                </p:oleObj>
              </mc:Choice>
              <mc:Fallback>
                <p:oleObj name="Equation" r:id="rId12" imgW="1091726" imgH="43161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105400"/>
                        <a:ext cx="2187575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Text Box 12">
            <a:extLst>
              <a:ext uri="{FF2B5EF4-FFF2-40B4-BE49-F238E27FC236}">
                <a16:creationId xmlns:a16="http://schemas.microsoft.com/office/drawing/2014/main" id="{E1642784-C7EB-4A07-B0EA-782FE476D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257800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一般循环</a:t>
            </a:r>
          </a:p>
        </p:txBody>
      </p:sp>
      <p:graphicFrame>
        <p:nvGraphicFramePr>
          <p:cNvPr id="15372" name="Object 13">
            <a:extLst>
              <a:ext uri="{FF2B5EF4-FFF2-40B4-BE49-F238E27FC236}">
                <a16:creationId xmlns:a16="http://schemas.microsoft.com/office/drawing/2014/main" id="{49CE294F-9185-417B-B307-466B8120AF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133600"/>
          <a:ext cx="180657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14" imgW="901309" imgH="431613" progId="Equation.3">
                  <p:embed/>
                </p:oleObj>
              </mc:Choice>
              <mc:Fallback>
                <p:oleObj name="Equation" r:id="rId14" imgW="901309" imgH="43161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133600"/>
                        <a:ext cx="1806575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14">
            <a:extLst>
              <a:ext uri="{FF2B5EF4-FFF2-40B4-BE49-F238E27FC236}">
                <a16:creationId xmlns:a16="http://schemas.microsoft.com/office/drawing/2014/main" id="{23CEBAFB-397A-4A12-BEAC-2C98FEE71B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5410200"/>
          <a:ext cx="28098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Microsoft 公式 3.0" r:id="rId16" imgW="139579" imgH="164957" progId="Equation.3">
                  <p:embed/>
                </p:oleObj>
              </mc:Choice>
              <mc:Fallback>
                <p:oleObj name="Microsoft 公式 3.0" r:id="rId16" imgW="139579" imgH="16495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410200"/>
                        <a:ext cx="280988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9" name="Text Box 15">
            <a:extLst>
              <a:ext uri="{FF2B5EF4-FFF2-40B4-BE49-F238E27FC236}">
                <a16:creationId xmlns:a16="http://schemas.microsoft.com/office/drawing/2014/main" id="{C038FA00-C7A3-47EC-98B5-DA51CC272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373688"/>
            <a:ext cx="2598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是热源温度。</a:t>
            </a:r>
          </a:p>
        </p:txBody>
      </p:sp>
      <p:sp>
        <p:nvSpPr>
          <p:cNvPr id="16400" name="Text Box 16">
            <a:extLst>
              <a:ext uri="{FF2B5EF4-FFF2-40B4-BE49-F238E27FC236}">
                <a16:creationId xmlns:a16="http://schemas.microsoft.com/office/drawing/2014/main" id="{7A23E73B-5C33-4283-9116-5ECC79936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09800"/>
            <a:ext cx="171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双热源循环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reeform 5">
            <a:extLst>
              <a:ext uri="{FF2B5EF4-FFF2-40B4-BE49-F238E27FC236}">
                <a16:creationId xmlns:a16="http://schemas.microsoft.com/office/drawing/2014/main" id="{F2C8654B-AB2B-4BA6-8607-1B698A5F4FFE}"/>
              </a:ext>
            </a:extLst>
          </p:cNvPr>
          <p:cNvSpPr>
            <a:spLocks/>
          </p:cNvSpPr>
          <p:nvPr/>
        </p:nvSpPr>
        <p:spPr bwMode="auto">
          <a:xfrm>
            <a:off x="2124075" y="765175"/>
            <a:ext cx="1744663" cy="1266825"/>
          </a:xfrm>
          <a:custGeom>
            <a:avLst/>
            <a:gdLst>
              <a:gd name="T0" fmla="*/ 2147483646 w 1099"/>
              <a:gd name="T1" fmla="*/ 2147483646 h 798"/>
              <a:gd name="T2" fmla="*/ 2147483646 w 1099"/>
              <a:gd name="T3" fmla="*/ 2147483646 h 798"/>
              <a:gd name="T4" fmla="*/ 2147483646 w 1099"/>
              <a:gd name="T5" fmla="*/ 2147483646 h 798"/>
              <a:gd name="T6" fmla="*/ 2147483646 w 1099"/>
              <a:gd name="T7" fmla="*/ 2147483646 h 798"/>
              <a:gd name="T8" fmla="*/ 2147483646 w 1099"/>
              <a:gd name="T9" fmla="*/ 2147483646 h 798"/>
              <a:gd name="T10" fmla="*/ 2147483646 w 1099"/>
              <a:gd name="T11" fmla="*/ 2147483646 h 798"/>
              <a:gd name="T12" fmla="*/ 2147483646 w 1099"/>
              <a:gd name="T13" fmla="*/ 2147483646 h 798"/>
              <a:gd name="T14" fmla="*/ 2147483646 w 1099"/>
              <a:gd name="T15" fmla="*/ 2147483646 h 798"/>
              <a:gd name="T16" fmla="*/ 2147483646 w 1099"/>
              <a:gd name="T17" fmla="*/ 2147483646 h 798"/>
              <a:gd name="T18" fmla="*/ 2147483646 w 1099"/>
              <a:gd name="T19" fmla="*/ 2147483646 h 798"/>
              <a:gd name="T20" fmla="*/ 2147483646 w 1099"/>
              <a:gd name="T21" fmla="*/ 2147483646 h 798"/>
              <a:gd name="T22" fmla="*/ 2147483646 w 1099"/>
              <a:gd name="T23" fmla="*/ 2147483646 h 798"/>
              <a:gd name="T24" fmla="*/ 2147483646 w 1099"/>
              <a:gd name="T25" fmla="*/ 2147483646 h 798"/>
              <a:gd name="T26" fmla="*/ 2147483646 w 1099"/>
              <a:gd name="T27" fmla="*/ 2147483646 h 798"/>
              <a:gd name="T28" fmla="*/ 2147483646 w 1099"/>
              <a:gd name="T29" fmla="*/ 2147483646 h 798"/>
              <a:gd name="T30" fmla="*/ 2147483646 w 1099"/>
              <a:gd name="T31" fmla="*/ 2147483646 h 798"/>
              <a:gd name="T32" fmla="*/ 2147483646 w 1099"/>
              <a:gd name="T33" fmla="*/ 2147483646 h 798"/>
              <a:gd name="T34" fmla="*/ 2147483646 w 1099"/>
              <a:gd name="T35" fmla="*/ 2147483646 h 798"/>
              <a:gd name="T36" fmla="*/ 2147483646 w 1099"/>
              <a:gd name="T37" fmla="*/ 2147483646 h 798"/>
              <a:gd name="T38" fmla="*/ 2147483646 w 1099"/>
              <a:gd name="T39" fmla="*/ 2147483646 h 79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099"/>
              <a:gd name="T61" fmla="*/ 0 h 798"/>
              <a:gd name="T62" fmla="*/ 1099 w 1099"/>
              <a:gd name="T63" fmla="*/ 798 h 79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099" h="798">
                <a:moveTo>
                  <a:pt x="139" y="62"/>
                </a:moveTo>
                <a:cubicBezTo>
                  <a:pt x="307" y="9"/>
                  <a:pt x="479" y="17"/>
                  <a:pt x="656" y="9"/>
                </a:cubicBezTo>
                <a:cubicBezTo>
                  <a:pt x="791" y="16"/>
                  <a:pt x="837" y="0"/>
                  <a:pt x="933" y="41"/>
                </a:cubicBezTo>
                <a:cubicBezTo>
                  <a:pt x="982" y="90"/>
                  <a:pt x="904" y="17"/>
                  <a:pt x="981" y="68"/>
                </a:cubicBezTo>
                <a:cubicBezTo>
                  <a:pt x="988" y="73"/>
                  <a:pt x="990" y="83"/>
                  <a:pt x="997" y="89"/>
                </a:cubicBezTo>
                <a:cubicBezTo>
                  <a:pt x="1053" y="136"/>
                  <a:pt x="985" y="61"/>
                  <a:pt x="1040" y="116"/>
                </a:cubicBezTo>
                <a:cubicBezTo>
                  <a:pt x="1061" y="137"/>
                  <a:pt x="1067" y="174"/>
                  <a:pt x="1077" y="201"/>
                </a:cubicBezTo>
                <a:cubicBezTo>
                  <a:pt x="1082" y="231"/>
                  <a:pt x="1088" y="258"/>
                  <a:pt x="1099" y="286"/>
                </a:cubicBezTo>
                <a:cubicBezTo>
                  <a:pt x="1095" y="386"/>
                  <a:pt x="1097" y="499"/>
                  <a:pt x="1003" y="558"/>
                </a:cubicBezTo>
                <a:cubicBezTo>
                  <a:pt x="947" y="640"/>
                  <a:pt x="847" y="653"/>
                  <a:pt x="757" y="670"/>
                </a:cubicBezTo>
                <a:cubicBezTo>
                  <a:pt x="574" y="748"/>
                  <a:pt x="304" y="798"/>
                  <a:pt x="160" y="654"/>
                </a:cubicBezTo>
                <a:cubicBezTo>
                  <a:pt x="153" y="633"/>
                  <a:pt x="147" y="624"/>
                  <a:pt x="128" y="612"/>
                </a:cubicBezTo>
                <a:cubicBezTo>
                  <a:pt x="113" y="589"/>
                  <a:pt x="101" y="552"/>
                  <a:pt x="80" y="537"/>
                </a:cubicBezTo>
                <a:cubicBezTo>
                  <a:pt x="75" y="519"/>
                  <a:pt x="53" y="489"/>
                  <a:pt x="53" y="489"/>
                </a:cubicBezTo>
                <a:cubicBezTo>
                  <a:pt x="46" y="465"/>
                  <a:pt x="35" y="444"/>
                  <a:pt x="27" y="420"/>
                </a:cubicBezTo>
                <a:cubicBezTo>
                  <a:pt x="28" y="380"/>
                  <a:pt x="0" y="189"/>
                  <a:pt x="75" y="137"/>
                </a:cubicBezTo>
                <a:cubicBezTo>
                  <a:pt x="102" y="94"/>
                  <a:pt x="67" y="143"/>
                  <a:pt x="101" y="116"/>
                </a:cubicBezTo>
                <a:cubicBezTo>
                  <a:pt x="112" y="107"/>
                  <a:pt x="117" y="93"/>
                  <a:pt x="128" y="84"/>
                </a:cubicBezTo>
                <a:cubicBezTo>
                  <a:pt x="133" y="80"/>
                  <a:pt x="141" y="79"/>
                  <a:pt x="144" y="73"/>
                </a:cubicBezTo>
                <a:cubicBezTo>
                  <a:pt x="146" y="69"/>
                  <a:pt x="141" y="66"/>
                  <a:pt x="139" y="62"/>
                </a:cubicBez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7" name="Line 7">
            <a:extLst>
              <a:ext uri="{FF2B5EF4-FFF2-40B4-BE49-F238E27FC236}">
                <a16:creationId xmlns:a16="http://schemas.microsoft.com/office/drawing/2014/main" id="{8223E741-9392-49FE-A2A5-136006A3BD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59113" y="1844675"/>
            <a:ext cx="217487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8" name="Line 8">
            <a:extLst>
              <a:ext uri="{FF2B5EF4-FFF2-40B4-BE49-F238E27FC236}">
                <a16:creationId xmlns:a16="http://schemas.microsoft.com/office/drawing/2014/main" id="{FDB41243-ADAD-4D32-8D38-F454D947D3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1775" y="781050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9" name="Line 9">
            <a:extLst>
              <a:ext uri="{FF2B5EF4-FFF2-40B4-BE49-F238E27FC236}">
                <a16:creationId xmlns:a16="http://schemas.microsoft.com/office/drawing/2014/main" id="{57672737-E5BF-4C47-9522-26F0483B00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5875" y="1916113"/>
            <a:ext cx="144463" cy="6492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0" name="Rectangle 10">
            <a:extLst>
              <a:ext uri="{FF2B5EF4-FFF2-40B4-BE49-F238E27FC236}">
                <a16:creationId xmlns:a16="http://schemas.microsoft.com/office/drawing/2014/main" id="{FFD3CF9E-C7D4-4B8A-84F7-3491160D1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2492375"/>
            <a:ext cx="360363" cy="360363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6391" name="Line 11">
            <a:extLst>
              <a:ext uri="{FF2B5EF4-FFF2-40B4-BE49-F238E27FC236}">
                <a16:creationId xmlns:a16="http://schemas.microsoft.com/office/drawing/2014/main" id="{B60C8FC5-0360-4A4C-ABAA-F58DBA4CB49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59113" y="1916113"/>
            <a:ext cx="73025" cy="5762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2" name="Line 13">
            <a:extLst>
              <a:ext uri="{FF2B5EF4-FFF2-40B4-BE49-F238E27FC236}">
                <a16:creationId xmlns:a16="http://schemas.microsoft.com/office/drawing/2014/main" id="{A3F04DFB-8337-4EB5-8C0D-18DCF592B75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63938" y="1773238"/>
            <a:ext cx="215900" cy="7191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3" name="Rectangle 15">
            <a:extLst>
              <a:ext uri="{FF2B5EF4-FFF2-40B4-BE49-F238E27FC236}">
                <a16:creationId xmlns:a16="http://schemas.microsoft.com/office/drawing/2014/main" id="{6A270007-F055-421C-B64A-266D16022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2492375"/>
            <a:ext cx="360362" cy="360363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6394" name="Rectangle 16">
            <a:extLst>
              <a:ext uri="{FF2B5EF4-FFF2-40B4-BE49-F238E27FC236}">
                <a16:creationId xmlns:a16="http://schemas.microsoft.com/office/drawing/2014/main" id="{97950069-AA87-4618-877B-C387A56EF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2492375"/>
            <a:ext cx="360363" cy="360363"/>
          </a:xfrm>
          <a:prstGeom prst="rect">
            <a:avLst/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6395" name="Line 17">
            <a:extLst>
              <a:ext uri="{FF2B5EF4-FFF2-40B4-BE49-F238E27FC236}">
                <a16:creationId xmlns:a16="http://schemas.microsoft.com/office/drawing/2014/main" id="{2C8688E6-F37B-47CB-BD36-3D42F09012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700338"/>
            <a:ext cx="358775" cy="0"/>
          </a:xfrm>
          <a:prstGeom prst="line">
            <a:avLst/>
          </a:prstGeom>
          <a:noFill/>
          <a:ln w="222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6" name="Oval 18">
            <a:extLst>
              <a:ext uri="{FF2B5EF4-FFF2-40B4-BE49-F238E27FC236}">
                <a16:creationId xmlns:a16="http://schemas.microsoft.com/office/drawing/2014/main" id="{4F66A500-9157-423A-8116-31623AF7F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3355975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6397" name="Oval 19">
            <a:extLst>
              <a:ext uri="{FF2B5EF4-FFF2-40B4-BE49-F238E27FC236}">
                <a16:creationId xmlns:a16="http://schemas.microsoft.com/office/drawing/2014/main" id="{DD104949-0EE6-4D70-B8A5-E3C014D09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33575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6398" name="Oval 20">
            <a:extLst>
              <a:ext uri="{FF2B5EF4-FFF2-40B4-BE49-F238E27FC236}">
                <a16:creationId xmlns:a16="http://schemas.microsoft.com/office/drawing/2014/main" id="{5CB7E784-FCA4-49BD-8079-D5BEBBFC0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335597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6399" name="Line 21">
            <a:extLst>
              <a:ext uri="{FF2B5EF4-FFF2-40B4-BE49-F238E27FC236}">
                <a16:creationId xmlns:a16="http://schemas.microsoft.com/office/drawing/2014/main" id="{54B36B72-EF2F-4D4E-A7FA-31F2E539EE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1413" y="2852738"/>
            <a:ext cx="73025" cy="5048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0" name="Line 22">
            <a:extLst>
              <a:ext uri="{FF2B5EF4-FFF2-40B4-BE49-F238E27FC236}">
                <a16:creationId xmlns:a16="http://schemas.microsoft.com/office/drawing/2014/main" id="{1A9FFD31-5F50-4D8A-9B3C-C35EA55C8D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59113" y="2852738"/>
            <a:ext cx="0" cy="5048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1" name="Line 23">
            <a:extLst>
              <a:ext uri="{FF2B5EF4-FFF2-40B4-BE49-F238E27FC236}">
                <a16:creationId xmlns:a16="http://schemas.microsoft.com/office/drawing/2014/main" id="{6B291FC8-ADCE-41C1-8BA4-A93DE22FEA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51275" y="2852738"/>
            <a:ext cx="0" cy="5048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2" name="Rectangle 24">
            <a:extLst>
              <a:ext uri="{FF2B5EF4-FFF2-40B4-BE49-F238E27FC236}">
                <a16:creationId xmlns:a16="http://schemas.microsoft.com/office/drawing/2014/main" id="{8CEDC48A-2F5B-41E7-ABEF-BC282E42D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4581525"/>
            <a:ext cx="237648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6403" name="Line 25">
            <a:extLst>
              <a:ext uri="{FF2B5EF4-FFF2-40B4-BE49-F238E27FC236}">
                <a16:creationId xmlns:a16="http://schemas.microsoft.com/office/drawing/2014/main" id="{98C22A35-6D44-4D36-94F1-1F53C6AF18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68538" y="3716338"/>
            <a:ext cx="142875" cy="8651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4" name="Line 26">
            <a:extLst>
              <a:ext uri="{FF2B5EF4-FFF2-40B4-BE49-F238E27FC236}">
                <a16:creationId xmlns:a16="http://schemas.microsoft.com/office/drawing/2014/main" id="{F9908048-5FC0-4F6D-B3BA-1ADE72DD9B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6238" y="3716338"/>
            <a:ext cx="142875" cy="8651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5" name="Line 27">
            <a:extLst>
              <a:ext uri="{FF2B5EF4-FFF2-40B4-BE49-F238E27FC236}">
                <a16:creationId xmlns:a16="http://schemas.microsoft.com/office/drawing/2014/main" id="{6B4110D3-B9F8-43E1-AE84-2FD0AA7305C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51275" y="3716338"/>
            <a:ext cx="71438" cy="8651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6" name="Line 28">
            <a:extLst>
              <a:ext uri="{FF2B5EF4-FFF2-40B4-BE49-F238E27FC236}">
                <a16:creationId xmlns:a16="http://schemas.microsoft.com/office/drawing/2014/main" id="{CA44BEA6-C4F3-444E-B506-9939B0272E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3213100"/>
            <a:ext cx="865188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7" name="Line 29">
            <a:extLst>
              <a:ext uri="{FF2B5EF4-FFF2-40B4-BE49-F238E27FC236}">
                <a16:creationId xmlns:a16="http://schemas.microsoft.com/office/drawing/2014/main" id="{7D8C5759-C8B9-4D4B-BF5D-0E434EBC8D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5750" y="3021013"/>
            <a:ext cx="12954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8" name="Line 30">
            <a:extLst>
              <a:ext uri="{FF2B5EF4-FFF2-40B4-BE49-F238E27FC236}">
                <a16:creationId xmlns:a16="http://schemas.microsoft.com/office/drawing/2014/main" id="{4565BA4F-AD4D-4750-AE75-766826D87B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1463" y="2797175"/>
            <a:ext cx="21590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9" name="Text Box 31">
            <a:extLst>
              <a:ext uri="{FF2B5EF4-FFF2-40B4-BE49-F238E27FC236}">
                <a16:creationId xmlns:a16="http://schemas.microsoft.com/office/drawing/2014/main" id="{2A368857-E326-4EAB-957A-C095AF2DC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2781300"/>
            <a:ext cx="576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Q</a:t>
            </a:r>
            <a:r>
              <a:rPr lang="en-US" altLang="zh-CN" sz="1800" baseline="-25000"/>
              <a:t>1</a:t>
            </a:r>
            <a:endParaRPr lang="en-US" altLang="zh-CN" sz="1800"/>
          </a:p>
        </p:txBody>
      </p:sp>
      <p:sp>
        <p:nvSpPr>
          <p:cNvPr id="16410" name="Text Box 32">
            <a:extLst>
              <a:ext uri="{FF2B5EF4-FFF2-40B4-BE49-F238E27FC236}">
                <a16:creationId xmlns:a16="http://schemas.microsoft.com/office/drawing/2014/main" id="{AF3C9CE7-70A5-49C9-9DF7-D92D60FAF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844675"/>
            <a:ext cx="576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Q</a:t>
            </a:r>
            <a:r>
              <a:rPr lang="en-US" altLang="zh-CN" sz="1800" baseline="-25000"/>
              <a:t>1</a:t>
            </a:r>
            <a:endParaRPr lang="en-US" altLang="zh-CN" sz="1800"/>
          </a:p>
        </p:txBody>
      </p:sp>
      <p:sp>
        <p:nvSpPr>
          <p:cNvPr id="16411" name="Text Box 33">
            <a:extLst>
              <a:ext uri="{FF2B5EF4-FFF2-40B4-BE49-F238E27FC236}">
                <a16:creationId xmlns:a16="http://schemas.microsoft.com/office/drawing/2014/main" id="{49B34258-B89E-45CF-9302-18F63F594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2846388"/>
            <a:ext cx="10080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Q</a:t>
            </a:r>
            <a:r>
              <a:rPr lang="en-US" altLang="zh-CN" sz="1800" baseline="-25000"/>
              <a:t>2</a:t>
            </a:r>
            <a:endParaRPr lang="en-US" altLang="zh-CN" sz="1800"/>
          </a:p>
        </p:txBody>
      </p:sp>
      <p:sp>
        <p:nvSpPr>
          <p:cNvPr id="16412" name="Text Box 34">
            <a:extLst>
              <a:ext uri="{FF2B5EF4-FFF2-40B4-BE49-F238E27FC236}">
                <a16:creationId xmlns:a16="http://schemas.microsoft.com/office/drawing/2014/main" id="{69FA6938-11F8-405E-8C95-6C19819E5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300" y="1868488"/>
            <a:ext cx="10080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Q</a:t>
            </a:r>
            <a:r>
              <a:rPr lang="en-US" altLang="zh-CN" sz="1800" baseline="-25000"/>
              <a:t>2</a:t>
            </a:r>
            <a:endParaRPr lang="en-US" altLang="zh-CN" sz="1800"/>
          </a:p>
        </p:txBody>
      </p:sp>
      <p:sp>
        <p:nvSpPr>
          <p:cNvPr id="16413" name="Text Box 35">
            <a:extLst>
              <a:ext uri="{FF2B5EF4-FFF2-40B4-BE49-F238E27FC236}">
                <a16:creationId xmlns:a16="http://schemas.microsoft.com/office/drawing/2014/main" id="{805E0630-57BE-4F67-9AA1-499022F37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846388"/>
            <a:ext cx="792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Q</a:t>
            </a:r>
            <a:r>
              <a:rPr lang="en-US" altLang="zh-CN" sz="1800" baseline="-25000"/>
              <a:t>n</a:t>
            </a:r>
            <a:endParaRPr lang="en-US" altLang="zh-CN" sz="1800"/>
          </a:p>
        </p:txBody>
      </p:sp>
      <p:sp>
        <p:nvSpPr>
          <p:cNvPr id="16414" name="Text Box 36">
            <a:extLst>
              <a:ext uri="{FF2B5EF4-FFF2-40B4-BE49-F238E27FC236}">
                <a16:creationId xmlns:a16="http://schemas.microsoft.com/office/drawing/2014/main" id="{BF3C2514-8EAB-4254-ADEB-7B7BB0F42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1773238"/>
            <a:ext cx="792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Q</a:t>
            </a:r>
            <a:r>
              <a:rPr lang="en-US" altLang="zh-CN" sz="1800" baseline="-25000"/>
              <a:t>n</a:t>
            </a:r>
            <a:endParaRPr lang="en-US" altLang="zh-CN" sz="1800"/>
          </a:p>
        </p:txBody>
      </p:sp>
      <p:sp>
        <p:nvSpPr>
          <p:cNvPr id="16415" name="Line 37">
            <a:extLst>
              <a:ext uri="{FF2B5EF4-FFF2-40B4-BE49-F238E27FC236}">
                <a16:creationId xmlns:a16="http://schemas.microsoft.com/office/drawing/2014/main" id="{CA19A557-981E-4728-9BC1-5F580BBA59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573463"/>
            <a:ext cx="287338" cy="0"/>
          </a:xfrm>
          <a:prstGeom prst="line">
            <a:avLst/>
          </a:prstGeom>
          <a:noFill/>
          <a:ln w="222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6" name="Text Box 38">
            <a:extLst>
              <a:ext uri="{FF2B5EF4-FFF2-40B4-BE49-F238E27FC236}">
                <a16:creationId xmlns:a16="http://schemas.microsoft.com/office/drawing/2014/main" id="{67A2FB29-136A-4608-A22D-7679CCEF8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9188" y="3357563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R</a:t>
            </a:r>
          </a:p>
        </p:txBody>
      </p:sp>
      <p:sp>
        <p:nvSpPr>
          <p:cNvPr id="16417" name="Text Box 39">
            <a:extLst>
              <a:ext uri="{FF2B5EF4-FFF2-40B4-BE49-F238E27FC236}">
                <a16:creationId xmlns:a16="http://schemas.microsoft.com/office/drawing/2014/main" id="{0EB05F46-3610-46D7-ADEC-4C19D33D4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4963" y="3341688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R</a:t>
            </a:r>
          </a:p>
        </p:txBody>
      </p:sp>
      <p:sp>
        <p:nvSpPr>
          <p:cNvPr id="16418" name="Text Box 40">
            <a:extLst>
              <a:ext uri="{FF2B5EF4-FFF2-40B4-BE49-F238E27FC236}">
                <a16:creationId xmlns:a16="http://schemas.microsoft.com/office/drawing/2014/main" id="{308666D9-9920-4886-A176-C8EFCC4DC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3341688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R</a:t>
            </a:r>
          </a:p>
        </p:txBody>
      </p:sp>
      <p:sp>
        <p:nvSpPr>
          <p:cNvPr id="16419" name="Text Box 41">
            <a:extLst>
              <a:ext uri="{FF2B5EF4-FFF2-40B4-BE49-F238E27FC236}">
                <a16:creationId xmlns:a16="http://schemas.microsoft.com/office/drawing/2014/main" id="{C07157A6-6387-484C-880B-24DA1BA30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3933825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Q</a:t>
            </a:r>
            <a:r>
              <a:rPr lang="en-US" altLang="zh-CN" sz="1800" baseline="-25000"/>
              <a:t>01</a:t>
            </a:r>
            <a:endParaRPr lang="en-US" altLang="zh-CN" sz="1800"/>
          </a:p>
        </p:txBody>
      </p:sp>
      <p:sp>
        <p:nvSpPr>
          <p:cNvPr id="16420" name="Text Box 42">
            <a:extLst>
              <a:ext uri="{FF2B5EF4-FFF2-40B4-BE49-F238E27FC236}">
                <a16:creationId xmlns:a16="http://schemas.microsoft.com/office/drawing/2014/main" id="{20771AF2-61DF-44B4-B6DA-CB4F77D16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7988" y="3951288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Q</a:t>
            </a:r>
            <a:r>
              <a:rPr lang="en-US" altLang="zh-CN" sz="1800" baseline="-25000"/>
              <a:t>02</a:t>
            </a:r>
          </a:p>
        </p:txBody>
      </p:sp>
      <p:sp>
        <p:nvSpPr>
          <p:cNvPr id="16421" name="Text Box 43">
            <a:extLst>
              <a:ext uri="{FF2B5EF4-FFF2-40B4-BE49-F238E27FC236}">
                <a16:creationId xmlns:a16="http://schemas.microsoft.com/office/drawing/2014/main" id="{2840C553-F582-45CA-97A7-9BEE9CCB1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3973513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Q</a:t>
            </a:r>
            <a:r>
              <a:rPr lang="en-US" altLang="zh-CN" sz="1800" baseline="-25000"/>
              <a:t>0n</a:t>
            </a:r>
          </a:p>
        </p:txBody>
      </p:sp>
      <p:sp>
        <p:nvSpPr>
          <p:cNvPr id="16422" name="Text Box 44">
            <a:extLst>
              <a:ext uri="{FF2B5EF4-FFF2-40B4-BE49-F238E27FC236}">
                <a16:creationId xmlns:a16="http://schemas.microsoft.com/office/drawing/2014/main" id="{8812878D-5E2A-4D8A-90CD-0B6F37385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700" y="4581525"/>
            <a:ext cx="172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T</a:t>
            </a:r>
            <a:r>
              <a:rPr lang="en-US" altLang="zh-CN" sz="1800" baseline="-25000"/>
              <a:t>0</a:t>
            </a:r>
            <a:endParaRPr lang="en-US" altLang="zh-CN" sz="1800"/>
          </a:p>
        </p:txBody>
      </p:sp>
      <p:sp>
        <p:nvSpPr>
          <p:cNvPr id="16423" name="Text Box 46">
            <a:extLst>
              <a:ext uri="{FF2B5EF4-FFF2-40B4-BE49-F238E27FC236}">
                <a16:creationId xmlns:a16="http://schemas.microsoft.com/office/drawing/2014/main" id="{EF09911B-56E9-4367-B5FF-60F731677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913" y="2478088"/>
            <a:ext cx="1079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T</a:t>
            </a:r>
            <a:r>
              <a:rPr lang="en-US" altLang="zh-CN" sz="1800" baseline="-25000"/>
              <a:t>1</a:t>
            </a:r>
          </a:p>
        </p:txBody>
      </p:sp>
      <p:sp>
        <p:nvSpPr>
          <p:cNvPr id="16424" name="Text Box 47">
            <a:extLst>
              <a:ext uri="{FF2B5EF4-FFF2-40B4-BE49-F238E27FC236}">
                <a16:creationId xmlns:a16="http://schemas.microsoft.com/office/drawing/2014/main" id="{94BD0DD4-5FA4-40B7-A8BF-7A6C8D19E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300" y="2476500"/>
            <a:ext cx="1079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T</a:t>
            </a:r>
            <a:r>
              <a:rPr lang="en-US" altLang="zh-CN" sz="1800" baseline="-25000"/>
              <a:t>2</a:t>
            </a:r>
          </a:p>
        </p:txBody>
      </p:sp>
      <p:sp>
        <p:nvSpPr>
          <p:cNvPr id="16425" name="Text Box 48">
            <a:extLst>
              <a:ext uri="{FF2B5EF4-FFF2-40B4-BE49-F238E27FC236}">
                <a16:creationId xmlns:a16="http://schemas.microsoft.com/office/drawing/2014/main" id="{33C3F167-70A2-48BD-B6F0-B6E16521B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2476500"/>
            <a:ext cx="1079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T</a:t>
            </a:r>
            <a:r>
              <a:rPr lang="en-US" altLang="zh-CN" sz="1800" baseline="-25000"/>
              <a:t>n</a:t>
            </a:r>
          </a:p>
        </p:txBody>
      </p:sp>
      <p:sp>
        <p:nvSpPr>
          <p:cNvPr id="16426" name="AutoShape 49">
            <a:extLst>
              <a:ext uri="{FF2B5EF4-FFF2-40B4-BE49-F238E27FC236}">
                <a16:creationId xmlns:a16="http://schemas.microsoft.com/office/drawing/2014/main" id="{DB58F1D5-8A09-4933-BF1A-C575C4675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924175"/>
            <a:ext cx="720725" cy="36036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6427" name="Oval 50">
            <a:extLst>
              <a:ext uri="{FF2B5EF4-FFF2-40B4-BE49-F238E27FC236}">
                <a16:creationId xmlns:a16="http://schemas.microsoft.com/office/drawing/2014/main" id="{5986DFD3-EE50-4852-AF40-99968173E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1916113"/>
            <a:ext cx="1081088" cy="23034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6428" name="Rectangle 51">
            <a:extLst>
              <a:ext uri="{FF2B5EF4-FFF2-40B4-BE49-F238E27FC236}">
                <a16:creationId xmlns:a16="http://schemas.microsoft.com/office/drawing/2014/main" id="{50342B05-2631-45F5-81BF-2F523B634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4581525"/>
            <a:ext cx="237648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6429" name="Text Box 52">
            <a:extLst>
              <a:ext uri="{FF2B5EF4-FFF2-40B4-BE49-F238E27FC236}">
                <a16:creationId xmlns:a16="http://schemas.microsoft.com/office/drawing/2014/main" id="{40E31C33-2166-42D0-9181-DC38BDC54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7913" y="4581525"/>
            <a:ext cx="172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T</a:t>
            </a:r>
            <a:r>
              <a:rPr lang="en-US" altLang="zh-CN" sz="1800" baseline="-25000"/>
              <a:t>0</a:t>
            </a:r>
            <a:endParaRPr lang="en-US" altLang="zh-CN" sz="1800"/>
          </a:p>
        </p:txBody>
      </p:sp>
      <p:sp>
        <p:nvSpPr>
          <p:cNvPr id="16430" name="Line 53">
            <a:extLst>
              <a:ext uri="{FF2B5EF4-FFF2-40B4-BE49-F238E27FC236}">
                <a16:creationId xmlns:a16="http://schemas.microsoft.com/office/drawing/2014/main" id="{E333E707-D154-496E-A061-D1658B4D17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0788" y="3860800"/>
            <a:ext cx="0" cy="720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431" name="Object 55">
            <a:extLst>
              <a:ext uri="{FF2B5EF4-FFF2-40B4-BE49-F238E27FC236}">
                <a16:creationId xmlns:a16="http://schemas.microsoft.com/office/drawing/2014/main" id="{B90CB51B-3645-4918-8C25-F6A1F79282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35725" y="4184650"/>
          <a:ext cx="9525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7" name="Equation" r:id="rId3" imgW="748975" imgH="253890" progId="Equation.DSMT4">
                  <p:embed/>
                </p:oleObj>
              </mc:Choice>
              <mc:Fallback>
                <p:oleObj name="Equation" r:id="rId3" imgW="748975" imgH="25389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5725" y="4184650"/>
                        <a:ext cx="9525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32" name="Line 56">
            <a:extLst>
              <a:ext uri="{FF2B5EF4-FFF2-40B4-BE49-F238E27FC236}">
                <a16:creationId xmlns:a16="http://schemas.microsoft.com/office/drawing/2014/main" id="{F8A7E29D-2FED-4937-AC35-232A26A714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2349500"/>
            <a:ext cx="86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433" name="Object 58">
            <a:extLst>
              <a:ext uri="{FF2B5EF4-FFF2-40B4-BE49-F238E27FC236}">
                <a16:creationId xmlns:a16="http://schemas.microsoft.com/office/drawing/2014/main" id="{678F8FFD-727A-4C22-94EA-C929B47893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8513" y="2155825"/>
          <a:ext cx="108108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8" name="Equation" r:id="rId5" imgW="685800" imgH="228600" progId="Equation.DSMT4">
                  <p:embed/>
                </p:oleObj>
              </mc:Choice>
              <mc:Fallback>
                <p:oleObj name="Equation" r:id="rId5" imgW="685800" imgH="2286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8513" y="2155825"/>
                        <a:ext cx="1081087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34" name="Line 59">
            <a:extLst>
              <a:ext uri="{FF2B5EF4-FFF2-40B4-BE49-F238E27FC236}">
                <a16:creationId xmlns:a16="http://schemas.microsoft.com/office/drawing/2014/main" id="{FFB47D67-D51F-4626-BE4C-05249E26D8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3575" y="981075"/>
            <a:ext cx="1008063" cy="360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35" name="Text Box 60">
            <a:extLst>
              <a:ext uri="{FF2B5EF4-FFF2-40B4-BE49-F238E27FC236}">
                <a16:creationId xmlns:a16="http://schemas.microsoft.com/office/drawing/2014/main" id="{B208EE22-4692-4051-8DAB-AFD3721F3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765175"/>
            <a:ext cx="649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W</a:t>
            </a:r>
          </a:p>
        </p:txBody>
      </p:sp>
      <p:graphicFrame>
        <p:nvGraphicFramePr>
          <p:cNvPr id="16436" name="对象 1">
            <a:extLst>
              <a:ext uri="{FF2B5EF4-FFF2-40B4-BE49-F238E27FC236}">
                <a16:creationId xmlns:a16="http://schemas.microsoft.com/office/drawing/2014/main" id="{31431D5A-67E5-44EF-99EC-2F1BCA2EA4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1875" y="2797175"/>
          <a:ext cx="42703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9" name="Equation" r:id="rId7" imgW="215619" imgH="177569" progId="Equation.DSMT4">
                  <p:embed/>
                </p:oleObj>
              </mc:Choice>
              <mc:Fallback>
                <p:oleObj name="Equation" r:id="rId7" imgW="215619" imgH="177569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2797175"/>
                        <a:ext cx="42703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reeform 23">
            <a:extLst>
              <a:ext uri="{FF2B5EF4-FFF2-40B4-BE49-F238E27FC236}">
                <a16:creationId xmlns:a16="http://schemas.microsoft.com/office/drawing/2014/main" id="{E7834F20-AA3D-47BB-B455-C259D71C2F38}"/>
              </a:ext>
            </a:extLst>
          </p:cNvPr>
          <p:cNvSpPr>
            <a:spLocks/>
          </p:cNvSpPr>
          <p:nvPr/>
        </p:nvSpPr>
        <p:spPr bwMode="auto">
          <a:xfrm>
            <a:off x="1155700" y="4572000"/>
            <a:ext cx="1676400" cy="1371600"/>
          </a:xfrm>
          <a:custGeom>
            <a:avLst/>
            <a:gdLst>
              <a:gd name="T0" fmla="*/ 0 w 1056"/>
              <a:gd name="T1" fmla="*/ 0 h 864"/>
              <a:gd name="T2" fmla="*/ 2147483646 w 1056"/>
              <a:gd name="T3" fmla="*/ 2147483646 h 864"/>
              <a:gd name="T4" fmla="*/ 2147483646 w 1056"/>
              <a:gd name="T5" fmla="*/ 2147483646 h 864"/>
              <a:gd name="T6" fmla="*/ 0 60000 65536"/>
              <a:gd name="T7" fmla="*/ 0 60000 65536"/>
              <a:gd name="T8" fmla="*/ 0 60000 65536"/>
              <a:gd name="T9" fmla="*/ 0 w 1056"/>
              <a:gd name="T10" fmla="*/ 0 h 864"/>
              <a:gd name="T11" fmla="*/ 1056 w 105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864">
                <a:moveTo>
                  <a:pt x="0" y="0"/>
                </a:moveTo>
                <a:cubicBezTo>
                  <a:pt x="56" y="192"/>
                  <a:pt x="112" y="384"/>
                  <a:pt x="288" y="528"/>
                </a:cubicBezTo>
                <a:cubicBezTo>
                  <a:pt x="464" y="672"/>
                  <a:pt x="760" y="768"/>
                  <a:pt x="1056" y="864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1" name="Freeform 11">
            <a:extLst>
              <a:ext uri="{FF2B5EF4-FFF2-40B4-BE49-F238E27FC236}">
                <a16:creationId xmlns:a16="http://schemas.microsoft.com/office/drawing/2014/main" id="{D31C0AEE-8AE3-4692-8D37-CA840F5DD7C5}"/>
              </a:ext>
            </a:extLst>
          </p:cNvPr>
          <p:cNvSpPr>
            <a:spLocks/>
          </p:cNvSpPr>
          <p:nvPr/>
        </p:nvSpPr>
        <p:spPr bwMode="auto">
          <a:xfrm>
            <a:off x="1219200" y="1447800"/>
            <a:ext cx="1676400" cy="1371600"/>
          </a:xfrm>
          <a:custGeom>
            <a:avLst/>
            <a:gdLst>
              <a:gd name="T0" fmla="*/ 0 w 1056"/>
              <a:gd name="T1" fmla="*/ 0 h 864"/>
              <a:gd name="T2" fmla="*/ 2147483646 w 1056"/>
              <a:gd name="T3" fmla="*/ 2147483646 h 864"/>
              <a:gd name="T4" fmla="*/ 2147483646 w 1056"/>
              <a:gd name="T5" fmla="*/ 2147483646 h 864"/>
              <a:gd name="T6" fmla="*/ 0 60000 65536"/>
              <a:gd name="T7" fmla="*/ 0 60000 65536"/>
              <a:gd name="T8" fmla="*/ 0 60000 65536"/>
              <a:gd name="T9" fmla="*/ 0 w 1056"/>
              <a:gd name="T10" fmla="*/ 0 h 864"/>
              <a:gd name="T11" fmla="*/ 1056 w 105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864">
                <a:moveTo>
                  <a:pt x="0" y="0"/>
                </a:moveTo>
                <a:cubicBezTo>
                  <a:pt x="56" y="192"/>
                  <a:pt x="112" y="384"/>
                  <a:pt x="288" y="528"/>
                </a:cubicBezTo>
                <a:cubicBezTo>
                  <a:pt x="464" y="672"/>
                  <a:pt x="760" y="768"/>
                  <a:pt x="1056" y="864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2" name="Freeform 5">
            <a:extLst>
              <a:ext uri="{FF2B5EF4-FFF2-40B4-BE49-F238E27FC236}">
                <a16:creationId xmlns:a16="http://schemas.microsoft.com/office/drawing/2014/main" id="{77A69299-5EE8-414B-8EE2-B26D27B4E14A}"/>
              </a:ext>
            </a:extLst>
          </p:cNvPr>
          <p:cNvSpPr>
            <a:spLocks/>
          </p:cNvSpPr>
          <p:nvPr/>
        </p:nvSpPr>
        <p:spPr bwMode="auto">
          <a:xfrm>
            <a:off x="1219200" y="1447800"/>
            <a:ext cx="1676400" cy="1371600"/>
          </a:xfrm>
          <a:custGeom>
            <a:avLst/>
            <a:gdLst>
              <a:gd name="T0" fmla="*/ 0 w 1056"/>
              <a:gd name="T1" fmla="*/ 0 h 864"/>
              <a:gd name="T2" fmla="*/ 2147483646 w 1056"/>
              <a:gd name="T3" fmla="*/ 2147483646 h 864"/>
              <a:gd name="T4" fmla="*/ 2147483646 w 1056"/>
              <a:gd name="T5" fmla="*/ 2147483646 h 864"/>
              <a:gd name="T6" fmla="*/ 0 60000 65536"/>
              <a:gd name="T7" fmla="*/ 0 60000 65536"/>
              <a:gd name="T8" fmla="*/ 0 60000 65536"/>
              <a:gd name="T9" fmla="*/ 0 w 1056"/>
              <a:gd name="T10" fmla="*/ 0 h 864"/>
              <a:gd name="T11" fmla="*/ 1056 w 105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864">
                <a:moveTo>
                  <a:pt x="0" y="0"/>
                </a:moveTo>
                <a:cubicBezTo>
                  <a:pt x="56" y="192"/>
                  <a:pt x="112" y="384"/>
                  <a:pt x="288" y="528"/>
                </a:cubicBezTo>
                <a:cubicBezTo>
                  <a:pt x="464" y="672"/>
                  <a:pt x="760" y="768"/>
                  <a:pt x="1056" y="864"/>
                </a:cubicBezTo>
              </a:path>
            </a:pathLst>
          </a:custGeom>
          <a:noFill/>
          <a:ln w="38100">
            <a:solidFill>
              <a:srgbClr val="339966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4" name="Text Box 2">
            <a:extLst>
              <a:ext uri="{FF2B5EF4-FFF2-40B4-BE49-F238E27FC236}">
                <a16:creationId xmlns:a16="http://schemas.microsoft.com/office/drawing/2014/main" id="{C34FCAC9-7E38-469D-8AAE-209B283C7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33400"/>
            <a:ext cx="2273300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AutoNum type="arabicPeriod" startAt="2"/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态函数熵</a:t>
            </a:r>
          </a:p>
        </p:txBody>
      </p:sp>
      <p:sp>
        <p:nvSpPr>
          <p:cNvPr id="17414" name="Freeform 4">
            <a:extLst>
              <a:ext uri="{FF2B5EF4-FFF2-40B4-BE49-F238E27FC236}">
                <a16:creationId xmlns:a16="http://schemas.microsoft.com/office/drawing/2014/main" id="{4E60E2A7-FE68-4D1B-8A5E-F27499B6563C}"/>
              </a:ext>
            </a:extLst>
          </p:cNvPr>
          <p:cNvSpPr>
            <a:spLocks/>
          </p:cNvSpPr>
          <p:nvPr/>
        </p:nvSpPr>
        <p:spPr bwMode="auto">
          <a:xfrm>
            <a:off x="1219200" y="1447800"/>
            <a:ext cx="1676400" cy="1371600"/>
          </a:xfrm>
          <a:custGeom>
            <a:avLst/>
            <a:gdLst>
              <a:gd name="T0" fmla="*/ 0 w 1056"/>
              <a:gd name="T1" fmla="*/ 0 h 864"/>
              <a:gd name="T2" fmla="*/ 2147483646 w 1056"/>
              <a:gd name="T3" fmla="*/ 2147483646 h 864"/>
              <a:gd name="T4" fmla="*/ 2147483646 w 1056"/>
              <a:gd name="T5" fmla="*/ 2147483646 h 864"/>
              <a:gd name="T6" fmla="*/ 0 60000 65536"/>
              <a:gd name="T7" fmla="*/ 0 60000 65536"/>
              <a:gd name="T8" fmla="*/ 0 60000 65536"/>
              <a:gd name="T9" fmla="*/ 0 w 1056"/>
              <a:gd name="T10" fmla="*/ 0 h 864"/>
              <a:gd name="T11" fmla="*/ 1056 w 105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864">
                <a:moveTo>
                  <a:pt x="0" y="0"/>
                </a:moveTo>
                <a:cubicBezTo>
                  <a:pt x="272" y="48"/>
                  <a:pt x="544" y="96"/>
                  <a:pt x="720" y="240"/>
                </a:cubicBezTo>
                <a:cubicBezTo>
                  <a:pt x="896" y="384"/>
                  <a:pt x="976" y="624"/>
                  <a:pt x="1056" y="864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5" name="Text Box 6">
            <a:extLst>
              <a:ext uri="{FF2B5EF4-FFF2-40B4-BE49-F238E27FC236}">
                <a16:creationId xmlns:a16="http://schemas.microsoft.com/office/drawing/2014/main" id="{640C8ADA-9E95-4F7E-A188-A040BFBDE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A</a:t>
            </a:r>
          </a:p>
        </p:txBody>
      </p:sp>
      <p:sp>
        <p:nvSpPr>
          <p:cNvPr id="17416" name="Text Box 7">
            <a:extLst>
              <a:ext uri="{FF2B5EF4-FFF2-40B4-BE49-F238E27FC236}">
                <a16:creationId xmlns:a16="http://schemas.microsoft.com/office/drawing/2014/main" id="{02D75F68-79E4-4118-824E-3DFB43868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7432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B</a:t>
            </a:r>
          </a:p>
        </p:txBody>
      </p:sp>
      <p:graphicFrame>
        <p:nvGraphicFramePr>
          <p:cNvPr id="17417" name="Object 12">
            <a:extLst>
              <a:ext uri="{FF2B5EF4-FFF2-40B4-BE49-F238E27FC236}">
                <a16:creationId xmlns:a16="http://schemas.microsoft.com/office/drawing/2014/main" id="{E3ED5D7B-5029-413A-971B-D3C9A29FDB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447800"/>
          <a:ext cx="33178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Microsoft 公式 3.0" r:id="rId3" imgW="164885" imgH="164885" progId="Equation.3">
                  <p:embed/>
                </p:oleObj>
              </mc:Choice>
              <mc:Fallback>
                <p:oleObj name="Microsoft 公式 3.0" r:id="rId3" imgW="164885" imgH="16488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447800"/>
                        <a:ext cx="331788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3">
            <a:extLst>
              <a:ext uri="{FF2B5EF4-FFF2-40B4-BE49-F238E27FC236}">
                <a16:creationId xmlns:a16="http://schemas.microsoft.com/office/drawing/2014/main" id="{BB9354AB-9523-42B5-BE62-3A90D736CF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8600" y="2438400"/>
          <a:ext cx="38258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Microsoft 公式 3.0" r:id="rId5" imgW="190335" imgH="164957" progId="Equation.3">
                  <p:embed/>
                </p:oleObj>
              </mc:Choice>
              <mc:Fallback>
                <p:oleObj name="Microsoft 公式 3.0" r:id="rId5" imgW="190335" imgH="16495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2438400"/>
                        <a:ext cx="382588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4">
            <a:extLst>
              <a:ext uri="{FF2B5EF4-FFF2-40B4-BE49-F238E27FC236}">
                <a16:creationId xmlns:a16="http://schemas.microsoft.com/office/drawing/2014/main" id="{5BCFBB81-A874-4F9F-A38E-1C95AA2675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1066800"/>
          <a:ext cx="358298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Microsoft 公式 3.0" r:id="rId7" imgW="1790700" imgH="393700" progId="Equation.3">
                  <p:embed/>
                </p:oleObj>
              </mc:Choice>
              <mc:Fallback>
                <p:oleObj name="Microsoft 公式 3.0" r:id="rId7" imgW="1790700" imgH="3937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066800"/>
                        <a:ext cx="3582988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Text Box 16">
            <a:extLst>
              <a:ext uri="{FF2B5EF4-FFF2-40B4-BE49-F238E27FC236}">
                <a16:creationId xmlns:a16="http://schemas.microsoft.com/office/drawing/2014/main" id="{F610B2A6-A2A7-4BFE-9F84-BCEEBFC93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981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熵</a:t>
            </a:r>
          </a:p>
        </p:txBody>
      </p:sp>
      <p:graphicFrame>
        <p:nvGraphicFramePr>
          <p:cNvPr id="17421" name="Object 18">
            <a:extLst>
              <a:ext uri="{FF2B5EF4-FFF2-40B4-BE49-F238E27FC236}">
                <a16:creationId xmlns:a16="http://schemas.microsoft.com/office/drawing/2014/main" id="{4FC9FE48-92C8-4324-8EE0-C129AC07D6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5000" y="2057400"/>
          <a:ext cx="218598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Equation" r:id="rId9" imgW="1091726" imgH="393529" progId="Equation.3">
                  <p:embed/>
                </p:oleObj>
              </mc:Choice>
              <mc:Fallback>
                <p:oleObj name="Equation" r:id="rId9" imgW="1091726" imgH="39352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2057400"/>
                        <a:ext cx="2185988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9">
            <a:extLst>
              <a:ext uri="{FF2B5EF4-FFF2-40B4-BE49-F238E27FC236}">
                <a16:creationId xmlns:a16="http://schemas.microsoft.com/office/drawing/2014/main" id="{9FA90BEE-9C65-4A2A-B29F-969268B771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2971800"/>
          <a:ext cx="33178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Microsoft 公式 3.0" r:id="rId11" imgW="164885" imgH="164885" progId="Equation.3">
                  <p:embed/>
                </p:oleObj>
              </mc:Choice>
              <mc:Fallback>
                <p:oleObj name="Microsoft 公式 3.0" r:id="rId11" imgW="164885" imgH="16488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971800"/>
                        <a:ext cx="331788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2" name="Text Box 20">
            <a:extLst>
              <a:ext uri="{FF2B5EF4-FFF2-40B4-BE49-F238E27FC236}">
                <a16:creationId xmlns:a16="http://schemas.microsoft.com/office/drawing/2014/main" id="{40F99345-D354-40BC-87AF-34FA298F9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924175"/>
            <a:ext cx="351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可取任意可逆过程。</a:t>
            </a:r>
          </a:p>
        </p:txBody>
      </p:sp>
      <p:graphicFrame>
        <p:nvGraphicFramePr>
          <p:cNvPr id="17424" name="Object 21">
            <a:extLst>
              <a:ext uri="{FF2B5EF4-FFF2-40B4-BE49-F238E27FC236}">
                <a16:creationId xmlns:a16="http://schemas.microsoft.com/office/drawing/2014/main" id="{2C62D93D-56CF-4662-BB9F-6656C6F068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2057400"/>
          <a:ext cx="1323975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Equation" r:id="rId12" imgW="660113" imgH="393529" progId="Equation.3">
                  <p:embed/>
                </p:oleObj>
              </mc:Choice>
              <mc:Fallback>
                <p:oleObj name="Equation" r:id="rId12" imgW="660113" imgH="39352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057400"/>
                        <a:ext cx="1323975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5" name="Freeform 22">
            <a:extLst>
              <a:ext uri="{FF2B5EF4-FFF2-40B4-BE49-F238E27FC236}">
                <a16:creationId xmlns:a16="http://schemas.microsoft.com/office/drawing/2014/main" id="{7E7706B5-2F9F-4DE6-9A7C-22467CE1EB79}"/>
              </a:ext>
            </a:extLst>
          </p:cNvPr>
          <p:cNvSpPr>
            <a:spLocks/>
          </p:cNvSpPr>
          <p:nvPr/>
        </p:nvSpPr>
        <p:spPr bwMode="auto">
          <a:xfrm>
            <a:off x="1155700" y="4572000"/>
            <a:ext cx="1676400" cy="1371600"/>
          </a:xfrm>
          <a:custGeom>
            <a:avLst/>
            <a:gdLst>
              <a:gd name="T0" fmla="*/ 0 w 1056"/>
              <a:gd name="T1" fmla="*/ 0 h 864"/>
              <a:gd name="T2" fmla="*/ 2147483646 w 1056"/>
              <a:gd name="T3" fmla="*/ 2147483646 h 864"/>
              <a:gd name="T4" fmla="*/ 2147483646 w 1056"/>
              <a:gd name="T5" fmla="*/ 2147483646 h 864"/>
              <a:gd name="T6" fmla="*/ 0 60000 65536"/>
              <a:gd name="T7" fmla="*/ 0 60000 65536"/>
              <a:gd name="T8" fmla="*/ 0 60000 65536"/>
              <a:gd name="T9" fmla="*/ 0 w 1056"/>
              <a:gd name="T10" fmla="*/ 0 h 864"/>
              <a:gd name="T11" fmla="*/ 1056 w 105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864">
                <a:moveTo>
                  <a:pt x="0" y="0"/>
                </a:moveTo>
                <a:cubicBezTo>
                  <a:pt x="56" y="192"/>
                  <a:pt x="112" y="384"/>
                  <a:pt x="288" y="528"/>
                </a:cubicBezTo>
                <a:cubicBezTo>
                  <a:pt x="464" y="672"/>
                  <a:pt x="760" y="768"/>
                  <a:pt x="1056" y="864"/>
                </a:cubicBezTo>
              </a:path>
            </a:pathLst>
          </a:custGeom>
          <a:noFill/>
          <a:ln w="38100">
            <a:solidFill>
              <a:srgbClr val="339966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6" name="Freeform 24">
            <a:extLst>
              <a:ext uri="{FF2B5EF4-FFF2-40B4-BE49-F238E27FC236}">
                <a16:creationId xmlns:a16="http://schemas.microsoft.com/office/drawing/2014/main" id="{D0CE79D9-1363-42E1-81D7-9724397D8FA5}"/>
              </a:ext>
            </a:extLst>
          </p:cNvPr>
          <p:cNvSpPr>
            <a:spLocks/>
          </p:cNvSpPr>
          <p:nvPr/>
        </p:nvSpPr>
        <p:spPr bwMode="auto">
          <a:xfrm>
            <a:off x="1155700" y="4572000"/>
            <a:ext cx="1676400" cy="1371600"/>
          </a:xfrm>
          <a:custGeom>
            <a:avLst/>
            <a:gdLst>
              <a:gd name="T0" fmla="*/ 0 w 1056"/>
              <a:gd name="T1" fmla="*/ 0 h 864"/>
              <a:gd name="T2" fmla="*/ 2147483646 w 1056"/>
              <a:gd name="T3" fmla="*/ 2147483646 h 864"/>
              <a:gd name="T4" fmla="*/ 2147483646 w 1056"/>
              <a:gd name="T5" fmla="*/ 2147483646 h 864"/>
              <a:gd name="T6" fmla="*/ 0 60000 65536"/>
              <a:gd name="T7" fmla="*/ 0 60000 65536"/>
              <a:gd name="T8" fmla="*/ 0 60000 65536"/>
              <a:gd name="T9" fmla="*/ 0 w 1056"/>
              <a:gd name="T10" fmla="*/ 0 h 864"/>
              <a:gd name="T11" fmla="*/ 1056 w 105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864">
                <a:moveTo>
                  <a:pt x="0" y="0"/>
                </a:moveTo>
                <a:cubicBezTo>
                  <a:pt x="272" y="48"/>
                  <a:pt x="544" y="96"/>
                  <a:pt x="720" y="240"/>
                </a:cubicBezTo>
                <a:cubicBezTo>
                  <a:pt x="896" y="384"/>
                  <a:pt x="976" y="624"/>
                  <a:pt x="1056" y="86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7" name="Text Box 25">
            <a:extLst>
              <a:ext uri="{FF2B5EF4-FFF2-40B4-BE49-F238E27FC236}">
                <a16:creationId xmlns:a16="http://schemas.microsoft.com/office/drawing/2014/main" id="{96A2C3A7-74E9-4053-9BFF-E61C7986E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42672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A</a:t>
            </a:r>
          </a:p>
        </p:txBody>
      </p:sp>
      <p:sp>
        <p:nvSpPr>
          <p:cNvPr id="17428" name="Text Box 26">
            <a:extLst>
              <a:ext uri="{FF2B5EF4-FFF2-40B4-BE49-F238E27FC236}">
                <a16:creationId xmlns:a16="http://schemas.microsoft.com/office/drawing/2014/main" id="{D0741492-8248-4E40-930F-972D1DBAD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300" y="58674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B</a:t>
            </a:r>
          </a:p>
        </p:txBody>
      </p:sp>
      <p:graphicFrame>
        <p:nvGraphicFramePr>
          <p:cNvPr id="17429" name="Object 27">
            <a:extLst>
              <a:ext uri="{FF2B5EF4-FFF2-40B4-BE49-F238E27FC236}">
                <a16:creationId xmlns:a16="http://schemas.microsoft.com/office/drawing/2014/main" id="{8F509872-34BC-4753-962F-C6E47F8247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4572000"/>
          <a:ext cx="20478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Microsoft 公式 3.0" r:id="rId14" imgW="101468" imgH="164885" progId="Equation.3">
                  <p:embed/>
                </p:oleObj>
              </mc:Choice>
              <mc:Fallback>
                <p:oleObj name="Microsoft 公式 3.0" r:id="rId14" imgW="101468" imgH="164885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572000"/>
                        <a:ext cx="204788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0" name="Object 28">
            <a:extLst>
              <a:ext uri="{FF2B5EF4-FFF2-40B4-BE49-F238E27FC236}">
                <a16:creationId xmlns:a16="http://schemas.microsoft.com/office/drawing/2014/main" id="{4E43218C-A112-45E1-9B4F-80C2E0D7B9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0500" y="5562600"/>
          <a:ext cx="33178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4" name="Microsoft 公式 3.0" r:id="rId16" imgW="164885" imgH="164885" progId="Equation.3">
                  <p:embed/>
                </p:oleObj>
              </mc:Choice>
              <mc:Fallback>
                <p:oleObj name="Microsoft 公式 3.0" r:id="rId16" imgW="164885" imgH="16488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5562600"/>
                        <a:ext cx="331788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1" name="Text Box 29">
            <a:extLst>
              <a:ext uri="{FF2B5EF4-FFF2-40B4-BE49-F238E27FC236}">
                <a16:creationId xmlns:a16="http://schemas.microsoft.com/office/drawing/2014/main" id="{FB7848CB-9BB8-4F5D-A943-8A288C5F5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733800"/>
            <a:ext cx="2681288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AutoNum type="arabicPeriod" startAt="3"/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熵增加原理</a:t>
            </a:r>
          </a:p>
        </p:txBody>
      </p:sp>
      <p:graphicFrame>
        <p:nvGraphicFramePr>
          <p:cNvPr id="17432" name="Object 30">
            <a:extLst>
              <a:ext uri="{FF2B5EF4-FFF2-40B4-BE49-F238E27FC236}">
                <a16:creationId xmlns:a16="http://schemas.microsoft.com/office/drawing/2014/main" id="{2FD5A4A2-D9CD-4F40-850B-E381E41056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4495800"/>
          <a:ext cx="246538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" name="Microsoft 公式 3.0" r:id="rId17" imgW="1231366" imgH="393529" progId="Equation.3">
                  <p:embed/>
                </p:oleObj>
              </mc:Choice>
              <mc:Fallback>
                <p:oleObj name="Microsoft 公式 3.0" r:id="rId17" imgW="1231366" imgH="39352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495800"/>
                        <a:ext cx="2465388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3" name="Object 31">
            <a:extLst>
              <a:ext uri="{FF2B5EF4-FFF2-40B4-BE49-F238E27FC236}">
                <a16:creationId xmlns:a16="http://schemas.microsoft.com/office/drawing/2014/main" id="{3F8A1452-7062-43BE-A68F-7B3D2ACFD6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5334000"/>
          <a:ext cx="210978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6" name="Equation" r:id="rId19" imgW="1054100" imgH="393700" progId="Equation.3">
                  <p:embed/>
                </p:oleObj>
              </mc:Choice>
              <mc:Fallback>
                <p:oleObj name="Equation" r:id="rId19" imgW="1054100" imgH="3937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334000"/>
                        <a:ext cx="2109788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4" name="Object 32">
            <a:extLst>
              <a:ext uri="{FF2B5EF4-FFF2-40B4-BE49-F238E27FC236}">
                <a16:creationId xmlns:a16="http://schemas.microsoft.com/office/drawing/2014/main" id="{3BCC4D76-7AD7-4F04-9854-9C46E191C7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48500" y="5334000"/>
          <a:ext cx="1247775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Equation" r:id="rId21" imgW="622030" imgH="393529" progId="Equation.3">
                  <p:embed/>
                </p:oleObj>
              </mc:Choice>
              <mc:Fallback>
                <p:oleObj name="Equation" r:id="rId21" imgW="622030" imgH="393529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0" y="5334000"/>
                        <a:ext cx="1247775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7" name="Text Box 35">
            <a:extLst>
              <a:ext uri="{FF2B5EF4-FFF2-40B4-BE49-F238E27FC236}">
                <a16:creationId xmlns:a16="http://schemas.microsoft.com/office/drawing/2014/main" id="{5C0882F4-0D6D-4F93-99FA-DCCA037AF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3357563"/>
            <a:ext cx="2293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熵是广延量。</a:t>
            </a:r>
          </a:p>
        </p:txBody>
      </p:sp>
      <p:sp>
        <p:nvSpPr>
          <p:cNvPr id="17436" name="矩形 1">
            <a:extLst>
              <a:ext uri="{FF2B5EF4-FFF2-40B4-BE49-F238E27FC236}">
                <a16:creationId xmlns:a16="http://schemas.microsoft.com/office/drawing/2014/main" id="{A60ABB01-F3D1-4171-BCEE-2AB1DA505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563" y="2047875"/>
            <a:ext cx="4014787" cy="787400"/>
          </a:xfrm>
          <a:prstGeom prst="rect">
            <a:avLst/>
          </a:prstGeom>
          <a:noFill/>
          <a:ln w="158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8">
            <a:extLst>
              <a:ext uri="{FF2B5EF4-FFF2-40B4-BE49-F238E27FC236}">
                <a16:creationId xmlns:a16="http://schemas.microsoft.com/office/drawing/2014/main" id="{9044347B-E7B4-4F8F-BA6D-2D52D9F58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200400"/>
            <a:ext cx="2057400" cy="137160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chemeClr val="bg1"/>
              </a:gs>
            </a:gsLst>
            <a:lin ang="2700000" scaled="1"/>
          </a:gra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8435" name="Freeform 34">
            <a:extLst>
              <a:ext uri="{FF2B5EF4-FFF2-40B4-BE49-F238E27FC236}">
                <a16:creationId xmlns:a16="http://schemas.microsoft.com/office/drawing/2014/main" id="{023FDE33-4A9F-402E-A489-3D52A2FA5BFE}"/>
              </a:ext>
            </a:extLst>
          </p:cNvPr>
          <p:cNvSpPr>
            <a:spLocks/>
          </p:cNvSpPr>
          <p:nvPr/>
        </p:nvSpPr>
        <p:spPr bwMode="auto">
          <a:xfrm>
            <a:off x="1447800" y="4953000"/>
            <a:ext cx="1371600" cy="990600"/>
          </a:xfrm>
          <a:custGeom>
            <a:avLst/>
            <a:gdLst>
              <a:gd name="T0" fmla="*/ 0 w 1056"/>
              <a:gd name="T1" fmla="*/ 0 h 864"/>
              <a:gd name="T2" fmla="*/ 2147483646 w 1056"/>
              <a:gd name="T3" fmla="*/ 2147483646 h 864"/>
              <a:gd name="T4" fmla="*/ 2147483646 w 1056"/>
              <a:gd name="T5" fmla="*/ 2147483646 h 864"/>
              <a:gd name="T6" fmla="*/ 0 60000 65536"/>
              <a:gd name="T7" fmla="*/ 0 60000 65536"/>
              <a:gd name="T8" fmla="*/ 0 60000 65536"/>
              <a:gd name="T9" fmla="*/ 0 w 1056"/>
              <a:gd name="T10" fmla="*/ 0 h 864"/>
              <a:gd name="T11" fmla="*/ 1056 w 105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864">
                <a:moveTo>
                  <a:pt x="0" y="0"/>
                </a:moveTo>
                <a:cubicBezTo>
                  <a:pt x="56" y="192"/>
                  <a:pt x="112" y="384"/>
                  <a:pt x="288" y="528"/>
                </a:cubicBezTo>
                <a:cubicBezTo>
                  <a:pt x="464" y="672"/>
                  <a:pt x="760" y="768"/>
                  <a:pt x="1056" y="864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6" name="Rectangle 19">
            <a:extLst>
              <a:ext uri="{FF2B5EF4-FFF2-40B4-BE49-F238E27FC236}">
                <a16:creationId xmlns:a16="http://schemas.microsoft.com/office/drawing/2014/main" id="{3ABE7803-499C-4DD4-A1D5-144EB05A3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2004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8437" name="Rectangle 20">
            <a:extLst>
              <a:ext uri="{FF2B5EF4-FFF2-40B4-BE49-F238E27FC236}">
                <a16:creationId xmlns:a16="http://schemas.microsoft.com/office/drawing/2014/main" id="{97281DA3-6BE0-4F70-B051-739578F6C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2004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8438" name="Rectangle 21">
            <a:extLst>
              <a:ext uri="{FF2B5EF4-FFF2-40B4-BE49-F238E27FC236}">
                <a16:creationId xmlns:a16="http://schemas.microsoft.com/office/drawing/2014/main" id="{BFDC46B8-8928-446D-B271-72D396CB1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2004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8439" name="Rectangle 22">
            <a:extLst>
              <a:ext uri="{FF2B5EF4-FFF2-40B4-BE49-F238E27FC236}">
                <a16:creationId xmlns:a16="http://schemas.microsoft.com/office/drawing/2014/main" id="{A754086E-1E57-47FD-A9DC-DF9F67966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6576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8440" name="Rectangle 23">
            <a:extLst>
              <a:ext uri="{FF2B5EF4-FFF2-40B4-BE49-F238E27FC236}">
                <a16:creationId xmlns:a16="http://schemas.microsoft.com/office/drawing/2014/main" id="{BE6CEC0B-0DE8-45F8-982D-A3E510331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6576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8441" name="Rectangle 24">
            <a:extLst>
              <a:ext uri="{FF2B5EF4-FFF2-40B4-BE49-F238E27FC236}">
                <a16:creationId xmlns:a16="http://schemas.microsoft.com/office/drawing/2014/main" id="{3259C90F-B681-4643-8637-3AFD70146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6576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8442" name="Rectangle 25">
            <a:extLst>
              <a:ext uri="{FF2B5EF4-FFF2-40B4-BE49-F238E27FC236}">
                <a16:creationId xmlns:a16="http://schemas.microsoft.com/office/drawing/2014/main" id="{86AD9071-0D80-4185-A036-15CB69EE3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8443" name="Rectangle 26">
            <a:extLst>
              <a:ext uri="{FF2B5EF4-FFF2-40B4-BE49-F238E27FC236}">
                <a16:creationId xmlns:a16="http://schemas.microsoft.com/office/drawing/2014/main" id="{4D67B0B1-733D-4AA5-8BA4-A7456B66D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8444" name="Rectangle 27">
            <a:extLst>
              <a:ext uri="{FF2B5EF4-FFF2-40B4-BE49-F238E27FC236}">
                <a16:creationId xmlns:a16="http://schemas.microsoft.com/office/drawing/2014/main" id="{36F3DC42-5873-404D-B23A-D566B69D8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18445" name="Object 2">
            <a:extLst>
              <a:ext uri="{FF2B5EF4-FFF2-40B4-BE49-F238E27FC236}">
                <a16:creationId xmlns:a16="http://schemas.microsoft.com/office/drawing/2014/main" id="{8A63BCBD-F081-42D3-8941-32FA6FC267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6213" y="325438"/>
          <a:ext cx="20351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Equation" r:id="rId3" imgW="1016000" imgH="393700" progId="Equation.3">
                  <p:embed/>
                </p:oleObj>
              </mc:Choice>
              <mc:Fallback>
                <p:oleObj name="Equation" r:id="rId3" imgW="10160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325438"/>
                        <a:ext cx="203517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3">
            <a:extLst>
              <a:ext uri="{FF2B5EF4-FFF2-40B4-BE49-F238E27FC236}">
                <a16:creationId xmlns:a16="http://schemas.microsoft.com/office/drawing/2014/main" id="{ED098C62-99F7-4BF7-9319-2AF81FE1A2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3413" y="338138"/>
          <a:ext cx="11715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Equation" r:id="rId5" imgW="583947" imgH="393529" progId="Equation.3">
                  <p:embed/>
                </p:oleObj>
              </mc:Choice>
              <mc:Fallback>
                <p:oleObj name="Equation" r:id="rId5" imgW="583947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3413" y="338138"/>
                        <a:ext cx="117157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4">
            <a:extLst>
              <a:ext uri="{FF2B5EF4-FFF2-40B4-BE49-F238E27FC236}">
                <a16:creationId xmlns:a16="http://schemas.microsoft.com/office/drawing/2014/main" id="{E1382871-1E5A-4EF6-9366-8B03413B32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1412875"/>
          <a:ext cx="280987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Microsoft 公式 3.0" r:id="rId7" imgW="139579" imgH="164957" progId="Equation.3">
                  <p:embed/>
                </p:oleObj>
              </mc:Choice>
              <mc:Fallback>
                <p:oleObj name="Microsoft 公式 3.0" r:id="rId7" imgW="139579" imgH="16495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412875"/>
                        <a:ext cx="280987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5">
            <a:extLst>
              <a:ext uri="{FF2B5EF4-FFF2-40B4-BE49-F238E27FC236}">
                <a16:creationId xmlns:a16="http://schemas.microsoft.com/office/drawing/2014/main" id="{C29E8570-75A0-42E6-848E-A1272B90B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341438"/>
            <a:ext cx="474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在可逆过程中又是系统温度。</a:t>
            </a:r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025340AA-ADED-4DF9-B23B-41E541C9A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2535238"/>
            <a:ext cx="324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绝热系统（孤立系统）</a:t>
            </a:r>
          </a:p>
        </p:txBody>
      </p:sp>
      <p:graphicFrame>
        <p:nvGraphicFramePr>
          <p:cNvPr id="18450" name="Object 7">
            <a:extLst>
              <a:ext uri="{FF2B5EF4-FFF2-40B4-BE49-F238E27FC236}">
                <a16:creationId xmlns:a16="http://schemas.microsoft.com/office/drawing/2014/main" id="{61870FFB-38CC-4D7A-B7F4-B07E38E13B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2590800"/>
          <a:ext cx="9429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Equation" r:id="rId9" imgW="469696" imgH="203112" progId="Equation.3">
                  <p:embed/>
                </p:oleObj>
              </mc:Choice>
              <mc:Fallback>
                <p:oleObj name="Equation" r:id="rId9" imgW="469696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590800"/>
                        <a:ext cx="94297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1" name="Object 8">
            <a:extLst>
              <a:ext uri="{FF2B5EF4-FFF2-40B4-BE49-F238E27FC236}">
                <a16:creationId xmlns:a16="http://schemas.microsoft.com/office/drawing/2014/main" id="{531675EB-D090-4F72-B840-5C956CA51A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2590800"/>
          <a:ext cx="8651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Equation" r:id="rId11" imgW="431425" imgH="177646" progId="Equation.3">
                  <p:embed/>
                </p:oleObj>
              </mc:Choice>
              <mc:Fallback>
                <p:oleObj name="Equation" r:id="rId11" imgW="431425" imgH="17764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590800"/>
                        <a:ext cx="865188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Text Box 9">
            <a:extLst>
              <a:ext uri="{FF2B5EF4-FFF2-40B4-BE49-F238E27FC236}">
                <a16:creationId xmlns:a16="http://schemas.microsoft.com/office/drawing/2014/main" id="{B41888CD-FAD2-4192-B53D-02AF4E45D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916113"/>
            <a:ext cx="1716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熵增加原理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8453" name="Object 30">
            <a:extLst>
              <a:ext uri="{FF2B5EF4-FFF2-40B4-BE49-F238E27FC236}">
                <a16:creationId xmlns:a16="http://schemas.microsoft.com/office/drawing/2014/main" id="{12CD5BD8-BF9B-4C23-9367-4ED255CC66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733800"/>
          <a:ext cx="2540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Equation" r:id="rId13" imgW="126725" imgH="177415" progId="Equation.3">
                  <p:embed/>
                </p:oleObj>
              </mc:Choice>
              <mc:Fallback>
                <p:oleObj name="Equation" r:id="rId13" imgW="126725" imgH="17741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733800"/>
                        <a:ext cx="2540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4" name="Object 32">
            <a:extLst>
              <a:ext uri="{FF2B5EF4-FFF2-40B4-BE49-F238E27FC236}">
                <a16:creationId xmlns:a16="http://schemas.microsoft.com/office/drawing/2014/main" id="{4DB58D9E-D073-4BE4-9FBF-098F711591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3810000"/>
          <a:ext cx="29987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name="Microsoft 公式 3.0" r:id="rId15" imgW="1497950" imgH="444307" progId="Equation.3">
                  <p:embed/>
                </p:oleObj>
              </mc:Choice>
              <mc:Fallback>
                <p:oleObj name="Microsoft 公式 3.0" r:id="rId15" imgW="1497950" imgH="444307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810000"/>
                        <a:ext cx="299878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5" name="Freeform 35">
            <a:extLst>
              <a:ext uri="{FF2B5EF4-FFF2-40B4-BE49-F238E27FC236}">
                <a16:creationId xmlns:a16="http://schemas.microsoft.com/office/drawing/2014/main" id="{A99F1207-D178-46B8-9CF2-696820E578AE}"/>
              </a:ext>
            </a:extLst>
          </p:cNvPr>
          <p:cNvSpPr>
            <a:spLocks/>
          </p:cNvSpPr>
          <p:nvPr/>
        </p:nvSpPr>
        <p:spPr bwMode="auto">
          <a:xfrm>
            <a:off x="1447800" y="4953000"/>
            <a:ext cx="1371600" cy="990600"/>
          </a:xfrm>
          <a:custGeom>
            <a:avLst/>
            <a:gdLst>
              <a:gd name="T0" fmla="*/ 0 w 1056"/>
              <a:gd name="T1" fmla="*/ 0 h 864"/>
              <a:gd name="T2" fmla="*/ 2147483646 w 1056"/>
              <a:gd name="T3" fmla="*/ 2147483646 h 864"/>
              <a:gd name="T4" fmla="*/ 2147483646 w 1056"/>
              <a:gd name="T5" fmla="*/ 2147483646 h 864"/>
              <a:gd name="T6" fmla="*/ 0 60000 65536"/>
              <a:gd name="T7" fmla="*/ 0 60000 65536"/>
              <a:gd name="T8" fmla="*/ 0 60000 65536"/>
              <a:gd name="T9" fmla="*/ 0 w 1056"/>
              <a:gd name="T10" fmla="*/ 0 h 864"/>
              <a:gd name="T11" fmla="*/ 1056 w 105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864">
                <a:moveTo>
                  <a:pt x="0" y="0"/>
                </a:moveTo>
                <a:cubicBezTo>
                  <a:pt x="272" y="48"/>
                  <a:pt x="544" y="96"/>
                  <a:pt x="720" y="240"/>
                </a:cubicBezTo>
                <a:cubicBezTo>
                  <a:pt x="896" y="384"/>
                  <a:pt x="976" y="624"/>
                  <a:pt x="1056" y="86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456" name="Object 38">
            <a:extLst>
              <a:ext uri="{FF2B5EF4-FFF2-40B4-BE49-F238E27FC236}">
                <a16:creationId xmlns:a16="http://schemas.microsoft.com/office/drawing/2014/main" id="{36B12C32-B424-4BC7-B489-3190F248BE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4800600"/>
          <a:ext cx="20478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name="Microsoft 公式 3.0" r:id="rId17" imgW="101468" imgH="164885" progId="Equation.3">
                  <p:embed/>
                </p:oleObj>
              </mc:Choice>
              <mc:Fallback>
                <p:oleObj name="Microsoft 公式 3.0" r:id="rId17" imgW="101468" imgH="164885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800600"/>
                        <a:ext cx="204788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7" name="Object 39">
            <a:extLst>
              <a:ext uri="{FF2B5EF4-FFF2-40B4-BE49-F238E27FC236}">
                <a16:creationId xmlns:a16="http://schemas.microsoft.com/office/drawing/2014/main" id="{36FA59FF-590D-4CA9-9DCA-E69AE19F66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5562600"/>
          <a:ext cx="33178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name="Microsoft 公式 3.0" r:id="rId19" imgW="164885" imgH="164885" progId="Equation.3">
                  <p:embed/>
                </p:oleObj>
              </mc:Choice>
              <mc:Fallback>
                <p:oleObj name="Microsoft 公式 3.0" r:id="rId19" imgW="164885" imgH="164885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562600"/>
                        <a:ext cx="331788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8" name="Object 41">
            <a:extLst>
              <a:ext uri="{FF2B5EF4-FFF2-40B4-BE49-F238E27FC236}">
                <a16:creationId xmlns:a16="http://schemas.microsoft.com/office/drawing/2014/main" id="{9891BEA7-2384-4F8C-80D2-876F96329A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724400"/>
          <a:ext cx="43338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6" name="Microsoft 公式 3.0" r:id="rId21" imgW="215806" imgH="228501" progId="Equation.3">
                  <p:embed/>
                </p:oleObj>
              </mc:Choice>
              <mc:Fallback>
                <p:oleObj name="Microsoft 公式 3.0" r:id="rId21" imgW="215806" imgH="228501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724400"/>
                        <a:ext cx="433388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9" name="Object 42">
            <a:extLst>
              <a:ext uri="{FF2B5EF4-FFF2-40B4-BE49-F238E27FC236}">
                <a16:creationId xmlns:a16="http://schemas.microsoft.com/office/drawing/2014/main" id="{DDF4961C-83A0-4937-B8BB-FF6F969A55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8300" y="5791200"/>
          <a:ext cx="40798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7" name="Microsoft 公式 3.0" r:id="rId23" imgW="203112" imgH="228501" progId="Equation.3">
                  <p:embed/>
                </p:oleObj>
              </mc:Choice>
              <mc:Fallback>
                <p:oleObj name="Microsoft 公式 3.0" r:id="rId23" imgW="203112" imgH="228501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5791200"/>
                        <a:ext cx="407988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0" name="Object 43">
            <a:extLst>
              <a:ext uri="{FF2B5EF4-FFF2-40B4-BE49-F238E27FC236}">
                <a16:creationId xmlns:a16="http://schemas.microsoft.com/office/drawing/2014/main" id="{3085855B-0D7D-42C0-BDC6-3B930D29B0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4800600"/>
          <a:ext cx="41941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name="Microsoft 公式 3.0" r:id="rId25" imgW="2095500" imgH="431800" progId="Equation.3">
                  <p:embed/>
                </p:oleObj>
              </mc:Choice>
              <mc:Fallback>
                <p:oleObj name="Microsoft 公式 3.0" r:id="rId25" imgW="2095500" imgH="4318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800600"/>
                        <a:ext cx="41941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1" name="Object 44">
            <a:extLst>
              <a:ext uri="{FF2B5EF4-FFF2-40B4-BE49-F238E27FC236}">
                <a16:creationId xmlns:a16="http://schemas.microsoft.com/office/drawing/2014/main" id="{B4202647-7B1C-4D1D-811D-24CA2E8262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5867400"/>
          <a:ext cx="9429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name="Equation" r:id="rId27" imgW="469696" imgH="203112" progId="Equation.3">
                  <p:embed/>
                </p:oleObj>
              </mc:Choice>
              <mc:Fallback>
                <p:oleObj name="Equation" r:id="rId27" imgW="469696" imgH="203112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867400"/>
                        <a:ext cx="94297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2" name="Object 45">
            <a:extLst>
              <a:ext uri="{FF2B5EF4-FFF2-40B4-BE49-F238E27FC236}">
                <a16:creationId xmlns:a16="http://schemas.microsoft.com/office/drawing/2014/main" id="{8D7AF707-5537-4C98-A3EA-B81B3F6837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5867400"/>
          <a:ext cx="14747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name="Equation" r:id="rId28" imgW="736280" imgH="215806" progId="Equation.3">
                  <p:embed/>
                </p:oleObj>
              </mc:Choice>
              <mc:Fallback>
                <p:oleObj name="Equation" r:id="rId28" imgW="736280" imgH="215806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867400"/>
                        <a:ext cx="14747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02" name="Text Box 46">
            <a:extLst>
              <a:ext uri="{FF2B5EF4-FFF2-40B4-BE49-F238E27FC236}">
                <a16:creationId xmlns:a16="http://schemas.microsoft.com/office/drawing/2014/main" id="{380F87A3-EF9D-448B-973A-CF4F5F666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124200"/>
            <a:ext cx="263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初终态为非平衡态</a:t>
            </a:r>
          </a:p>
        </p:txBody>
      </p:sp>
      <p:graphicFrame>
        <p:nvGraphicFramePr>
          <p:cNvPr id="18464" name="Object 47">
            <a:extLst>
              <a:ext uri="{FF2B5EF4-FFF2-40B4-BE49-F238E27FC236}">
                <a16:creationId xmlns:a16="http://schemas.microsoft.com/office/drawing/2014/main" id="{0F54CD08-2006-4C9C-A768-661863E9E3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2590800"/>
          <a:ext cx="14747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1" name="Equation" r:id="rId30" imgW="736280" imgH="215806" progId="Equation.3">
                  <p:embed/>
                </p:oleObj>
              </mc:Choice>
              <mc:Fallback>
                <p:oleObj name="Equation" r:id="rId30" imgW="736280" imgH="215806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590800"/>
                        <a:ext cx="14747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04" name="Text Box 48">
            <a:extLst>
              <a:ext uri="{FF2B5EF4-FFF2-40B4-BE49-F238E27FC236}">
                <a16:creationId xmlns:a16="http://schemas.microsoft.com/office/drawing/2014/main" id="{20D16A51-981F-4C2D-B64E-B6C9D5CA9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916113"/>
            <a:ext cx="6618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孤立系发生的一切过程朝着熵增大的方向进行。</a:t>
            </a:r>
          </a:p>
        </p:txBody>
      </p:sp>
      <p:sp>
        <p:nvSpPr>
          <p:cNvPr id="18466" name="矩形 1">
            <a:extLst>
              <a:ext uri="{FF2B5EF4-FFF2-40B4-BE49-F238E27FC236}">
                <a16:creationId xmlns:a16="http://schemas.microsoft.com/office/drawing/2014/main" id="{0DCE6715-4D33-478E-BCD6-E4907DC90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88913"/>
            <a:ext cx="4725988" cy="1008062"/>
          </a:xfrm>
          <a:prstGeom prst="rect">
            <a:avLst/>
          </a:prstGeom>
          <a:noFill/>
          <a:ln w="158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>
            <a:extLst>
              <a:ext uri="{FF2B5EF4-FFF2-40B4-BE49-F238E27FC236}">
                <a16:creationId xmlns:a16="http://schemas.microsoft.com/office/drawing/2014/main" id="{E18DE515-D450-4C1A-A5EF-2F35E368C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81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400"/>
          </a:p>
        </p:txBody>
      </p:sp>
      <p:sp>
        <p:nvSpPr>
          <p:cNvPr id="20485" name="Text Box 5">
            <a:extLst>
              <a:ext uri="{FF2B5EF4-FFF2-40B4-BE49-F238E27FC236}">
                <a16:creationId xmlns:a16="http://schemas.microsoft.com/office/drawing/2014/main" id="{92B937FD-ECE5-44AE-A125-CBC2C71D1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20713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熵增加原理是与热力学第二定律等价的数学表示。</a:t>
            </a:r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DFDE5733-B8C6-476E-9F9A-D495715A0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341438"/>
            <a:ext cx="8153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微观上，熵反映热运动的无序度。平衡态熵极大，是热运动最无序状态。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一切宏观定向流动都消失了。</a:t>
            </a:r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536CC81B-DD40-4940-A13B-A130BDE7B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420938"/>
            <a:ext cx="849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宏观上，熵表征能量的不可用度。熵增加，能量品质退化。</a:t>
            </a:r>
          </a:p>
        </p:txBody>
      </p:sp>
      <p:sp>
        <p:nvSpPr>
          <p:cNvPr id="20488" name="Text Box 8">
            <a:extLst>
              <a:ext uri="{FF2B5EF4-FFF2-40B4-BE49-F238E27FC236}">
                <a16:creationId xmlns:a16="http://schemas.microsoft.com/office/drawing/2014/main" id="{77028920-E284-4D9A-BBF3-06C98BAD8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213100"/>
            <a:ext cx="8153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适用条件：孤立（或绝热）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一般系统：系统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外界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孤立系，利用熵增加原理判断过    程方向。</a:t>
            </a:r>
          </a:p>
        </p:txBody>
      </p:sp>
      <p:sp>
        <p:nvSpPr>
          <p:cNvPr id="20489" name="Text Box 9">
            <a:extLst>
              <a:ext uri="{FF2B5EF4-FFF2-40B4-BE49-F238E27FC236}">
                <a16:creationId xmlns:a16="http://schemas.microsoft.com/office/drawing/2014/main" id="{23FDBCCD-742F-4EA6-AB8F-A8498FEA0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508500"/>
            <a:ext cx="8229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适用范围：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宏观物质系统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统计规律：少数粒子系统，涨落很大。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静态封闭系统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对不断膨胀的宇宙不适用。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4">
            <a:extLst>
              <a:ext uri="{FF2B5EF4-FFF2-40B4-BE49-F238E27FC236}">
                <a16:creationId xmlns:a16="http://schemas.microsoft.com/office/drawing/2014/main" id="{411E16E0-9A50-4B61-B922-307CAB38D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738" y="457200"/>
            <a:ext cx="5645150" cy="7620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§1.7  </a:t>
            </a:r>
            <a:r>
              <a:rPr lang="zh-CN" alt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热力学基本方程</a:t>
            </a:r>
          </a:p>
        </p:txBody>
      </p:sp>
      <p:sp>
        <p:nvSpPr>
          <p:cNvPr id="20483" name="Freeform 5">
            <a:extLst>
              <a:ext uri="{FF2B5EF4-FFF2-40B4-BE49-F238E27FC236}">
                <a16:creationId xmlns:a16="http://schemas.microsoft.com/office/drawing/2014/main" id="{0D7B0586-583D-4F7C-B0D2-46CB841F2942}"/>
              </a:ext>
            </a:extLst>
          </p:cNvPr>
          <p:cNvSpPr>
            <a:spLocks/>
          </p:cNvSpPr>
          <p:nvPr/>
        </p:nvSpPr>
        <p:spPr bwMode="auto">
          <a:xfrm>
            <a:off x="1143000" y="2514600"/>
            <a:ext cx="838200" cy="457200"/>
          </a:xfrm>
          <a:custGeom>
            <a:avLst/>
            <a:gdLst>
              <a:gd name="T0" fmla="*/ 0 w 1056"/>
              <a:gd name="T1" fmla="*/ 0 h 864"/>
              <a:gd name="T2" fmla="*/ 2147483646 w 1056"/>
              <a:gd name="T3" fmla="*/ 2147483646 h 864"/>
              <a:gd name="T4" fmla="*/ 2147483646 w 1056"/>
              <a:gd name="T5" fmla="*/ 2147483646 h 864"/>
              <a:gd name="T6" fmla="*/ 0 60000 65536"/>
              <a:gd name="T7" fmla="*/ 0 60000 65536"/>
              <a:gd name="T8" fmla="*/ 0 60000 65536"/>
              <a:gd name="T9" fmla="*/ 0 w 1056"/>
              <a:gd name="T10" fmla="*/ 0 h 864"/>
              <a:gd name="T11" fmla="*/ 1056 w 105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864">
                <a:moveTo>
                  <a:pt x="0" y="0"/>
                </a:moveTo>
                <a:cubicBezTo>
                  <a:pt x="272" y="48"/>
                  <a:pt x="544" y="96"/>
                  <a:pt x="720" y="240"/>
                </a:cubicBezTo>
                <a:cubicBezTo>
                  <a:pt x="896" y="384"/>
                  <a:pt x="976" y="624"/>
                  <a:pt x="1056" y="864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484" name="Object 6">
            <a:extLst>
              <a:ext uri="{FF2B5EF4-FFF2-40B4-BE49-F238E27FC236}">
                <a16:creationId xmlns:a16="http://schemas.microsoft.com/office/drawing/2014/main" id="{4ECEAD60-15F0-4A90-8B51-B5B561D912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209800"/>
          <a:ext cx="33178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Equation" r:id="rId3" imgW="164885" imgH="164885" progId="Equation.3">
                  <p:embed/>
                </p:oleObj>
              </mc:Choice>
              <mc:Fallback>
                <p:oleObj name="Equation" r:id="rId3" imgW="164885" imgH="16488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09800"/>
                        <a:ext cx="331788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7">
            <a:extLst>
              <a:ext uri="{FF2B5EF4-FFF2-40B4-BE49-F238E27FC236}">
                <a16:creationId xmlns:a16="http://schemas.microsoft.com/office/drawing/2014/main" id="{4D9C3E79-4FB3-46A6-BEAE-6B69269AD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225107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A</a:t>
            </a:r>
          </a:p>
        </p:txBody>
      </p:sp>
      <p:graphicFrame>
        <p:nvGraphicFramePr>
          <p:cNvPr id="20486" name="Object 8">
            <a:extLst>
              <a:ext uri="{FF2B5EF4-FFF2-40B4-BE49-F238E27FC236}">
                <a16:creationId xmlns:a16="http://schemas.microsoft.com/office/drawing/2014/main" id="{8D1CF984-1765-4BEB-88DD-5993D4C793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819400"/>
          <a:ext cx="30638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Equation" r:id="rId5" imgW="152268" imgH="164957" progId="Equation.3">
                  <p:embed/>
                </p:oleObj>
              </mc:Choice>
              <mc:Fallback>
                <p:oleObj name="Equation" r:id="rId5" imgW="152268" imgH="16495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819400"/>
                        <a:ext cx="306388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9">
            <a:extLst>
              <a:ext uri="{FF2B5EF4-FFF2-40B4-BE49-F238E27FC236}">
                <a16:creationId xmlns:a16="http://schemas.microsoft.com/office/drawing/2014/main" id="{6EA42CD3-DD8B-4D11-A64F-685468B8FA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38650" y="41592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Equation" r:id="rId7" imgW="114151" imgH="215619" progId="Equation.3">
                  <p:embed/>
                </p:oleObj>
              </mc:Choice>
              <mc:Fallback>
                <p:oleObj name="Equation" r:id="rId7" imgW="114151" imgH="21561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41592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5" name="Text Box 11">
            <a:extLst>
              <a:ext uri="{FF2B5EF4-FFF2-40B4-BE49-F238E27FC236}">
                <a16:creationId xmlns:a16="http://schemas.microsoft.com/office/drawing/2014/main" id="{D08ACABD-B9D8-4C38-B128-A3139F13F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133600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对相邻平衡态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，可用可逆元过程连接。</a:t>
            </a:r>
          </a:p>
        </p:txBody>
      </p:sp>
      <p:sp>
        <p:nvSpPr>
          <p:cNvPr id="21516" name="Text Box 12">
            <a:extLst>
              <a:ext uri="{FF2B5EF4-FFF2-40B4-BE49-F238E27FC236}">
                <a16:creationId xmlns:a16="http://schemas.microsoft.com/office/drawing/2014/main" id="{52970B66-670F-4F6C-BA0F-D952BB406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71600"/>
            <a:ext cx="2273300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AutoNum type="arabicPeriod"/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基本方程</a:t>
            </a:r>
          </a:p>
        </p:txBody>
      </p:sp>
      <p:sp>
        <p:nvSpPr>
          <p:cNvPr id="21517" name="Text Box 13">
            <a:extLst>
              <a:ext uri="{FF2B5EF4-FFF2-40B4-BE49-F238E27FC236}">
                <a16:creationId xmlns:a16="http://schemas.microsoft.com/office/drawing/2014/main" id="{94848CC9-9D63-459A-B5C7-0D938EE15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962400"/>
            <a:ext cx="3089275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AutoNum type="arabicPeriod" startAt="2"/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理想气体的熵</a:t>
            </a:r>
          </a:p>
        </p:txBody>
      </p:sp>
      <p:graphicFrame>
        <p:nvGraphicFramePr>
          <p:cNvPr id="20491" name="Object 14">
            <a:extLst>
              <a:ext uri="{FF2B5EF4-FFF2-40B4-BE49-F238E27FC236}">
                <a16:creationId xmlns:a16="http://schemas.microsoft.com/office/drawing/2014/main" id="{92EAFA26-B128-4128-B652-5DDF69C124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648200"/>
          <a:ext cx="4621213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Microsoft 公式 3.0" r:id="rId9" imgW="2311400" imgH="914400" progId="Equation.3">
                  <p:embed/>
                </p:oleObj>
              </mc:Choice>
              <mc:Fallback>
                <p:oleObj name="Microsoft 公式 3.0" r:id="rId9" imgW="2311400" imgH="914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648200"/>
                        <a:ext cx="4621213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5">
            <a:extLst>
              <a:ext uri="{FF2B5EF4-FFF2-40B4-BE49-F238E27FC236}">
                <a16:creationId xmlns:a16="http://schemas.microsoft.com/office/drawing/2014/main" id="{A11CCF48-854C-4435-AEB7-520EFFD298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5562600"/>
          <a:ext cx="33543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Equation" r:id="rId11" imgW="1676400" imgH="431800" progId="Equation.3">
                  <p:embed/>
                </p:oleObj>
              </mc:Choice>
              <mc:Fallback>
                <p:oleObj name="Equation" r:id="rId11" imgW="1676400" imgH="431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562600"/>
                        <a:ext cx="33543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15">
            <a:extLst>
              <a:ext uri="{FF2B5EF4-FFF2-40B4-BE49-F238E27FC236}">
                <a16:creationId xmlns:a16="http://schemas.microsoft.com/office/drawing/2014/main" id="{674635E7-AA37-4C57-BB69-4D7088A69A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3250" y="2643188"/>
          <a:ext cx="514350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Equation" r:id="rId13" imgW="2438400" imgH="609600" progId="Equation.DSMT4">
                  <p:embed/>
                </p:oleObj>
              </mc:Choice>
              <mc:Fallback>
                <p:oleObj name="Equation" r:id="rId13" imgW="2438400" imgH="609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2643188"/>
                        <a:ext cx="5143500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4" name="矩形 1">
            <a:extLst>
              <a:ext uri="{FF2B5EF4-FFF2-40B4-BE49-F238E27FC236}">
                <a16:creationId xmlns:a16="http://schemas.microsoft.com/office/drawing/2014/main" id="{880293E0-302B-4C5C-88E8-34AF1C7A5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3459163"/>
            <a:ext cx="2520950" cy="457200"/>
          </a:xfrm>
          <a:prstGeom prst="rect">
            <a:avLst/>
          </a:prstGeom>
          <a:noFill/>
          <a:ln w="15875" algn="ctr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0495" name="矩形 2">
            <a:extLst>
              <a:ext uri="{FF2B5EF4-FFF2-40B4-BE49-F238E27FC236}">
                <a16:creationId xmlns:a16="http://schemas.microsoft.com/office/drawing/2014/main" id="{B5E8E489-06DB-4277-AE35-AA831C021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5516563"/>
            <a:ext cx="3600450" cy="909637"/>
          </a:xfrm>
          <a:prstGeom prst="rect">
            <a:avLst/>
          </a:prstGeom>
          <a:noFill/>
          <a:ln w="158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slide0076_image011">
            <a:extLst>
              <a:ext uri="{FF2B5EF4-FFF2-40B4-BE49-F238E27FC236}">
                <a16:creationId xmlns:a16="http://schemas.microsoft.com/office/drawing/2014/main" id="{777981CA-5DB3-418F-B4E2-01B61A12E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3400"/>
            <a:ext cx="2536825" cy="2501900"/>
          </a:xfrm>
          <a:prstGeom prst="rect">
            <a:avLst/>
          </a:prstGeom>
          <a:solidFill>
            <a:srgbClr val="00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4">
            <a:extLst>
              <a:ext uri="{FF2B5EF4-FFF2-40B4-BE49-F238E27FC236}">
                <a16:creationId xmlns:a16="http://schemas.microsoft.com/office/drawing/2014/main" id="{7B65435E-320F-4811-A236-7D25B2F3B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57200"/>
            <a:ext cx="16002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"/>
              </a:rPr>
              <a:t>功热转换</a:t>
            </a:r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CE0896B8-D6A1-4B5E-B1FB-120CD94C8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14478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"/>
              </a:rPr>
              <a:t>功</a:t>
            </a:r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7092847B-1B5B-434F-885C-ED1C9811A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100" y="14478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"/>
              </a:rPr>
              <a:t>热</a:t>
            </a:r>
          </a:p>
        </p:txBody>
      </p:sp>
      <p:graphicFrame>
        <p:nvGraphicFramePr>
          <p:cNvPr id="3078" name="Object 14">
            <a:extLst>
              <a:ext uri="{FF2B5EF4-FFF2-40B4-BE49-F238E27FC236}">
                <a16:creationId xmlns:a16="http://schemas.microsoft.com/office/drawing/2014/main" id="{20FF3B72-CE55-4652-8DE4-C0444B4C26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AutoShape 15">
            <a:extLst>
              <a:ext uri="{FF2B5EF4-FFF2-40B4-BE49-F238E27FC236}">
                <a16:creationId xmlns:a16="http://schemas.microsoft.com/office/drawing/2014/main" id="{65776CAF-90C2-4B7D-A155-546847F94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1628775"/>
            <a:ext cx="762000" cy="76200"/>
          </a:xfrm>
          <a:prstGeom prst="rightArrow">
            <a:avLst>
              <a:gd name="adj1" fmla="val 50000"/>
              <a:gd name="adj2" fmla="val 250000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080" name="AutoShape 16">
            <a:extLst>
              <a:ext uri="{FF2B5EF4-FFF2-40B4-BE49-F238E27FC236}">
                <a16:creationId xmlns:a16="http://schemas.microsoft.com/office/drawing/2014/main" id="{6910E672-973D-419A-855D-3F847871DE3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19800" y="1752600"/>
            <a:ext cx="762000" cy="76200"/>
          </a:xfrm>
          <a:prstGeom prst="rightArrow">
            <a:avLst>
              <a:gd name="adj1" fmla="val 50000"/>
              <a:gd name="adj2" fmla="val 2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FF6600"/>
              </a:solidFill>
            </a:endParaRPr>
          </a:p>
        </p:txBody>
      </p:sp>
      <p:sp>
        <p:nvSpPr>
          <p:cNvPr id="9233" name="Text Box 17">
            <a:extLst>
              <a:ext uri="{FF2B5EF4-FFF2-40B4-BE49-F238E27FC236}">
                <a16:creationId xmlns:a16="http://schemas.microsoft.com/office/drawing/2014/main" id="{1F7B5E8A-B85E-4B94-9A6F-DA2A6CA6F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066800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自动</a:t>
            </a:r>
          </a:p>
        </p:txBody>
      </p:sp>
      <p:sp>
        <p:nvSpPr>
          <p:cNvPr id="9234" name="Text Box 18">
            <a:extLst>
              <a:ext uri="{FF2B5EF4-FFF2-40B4-BE49-F238E27FC236}">
                <a16:creationId xmlns:a16="http://schemas.microsoft.com/office/drawing/2014/main" id="{CC9092BB-2DBD-44C8-B2F2-A787FAF05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981200"/>
            <a:ext cx="11033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机械能</a:t>
            </a:r>
          </a:p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电磁能</a:t>
            </a:r>
          </a:p>
        </p:txBody>
      </p:sp>
      <p:sp>
        <p:nvSpPr>
          <p:cNvPr id="9235" name="Text Box 19">
            <a:extLst>
              <a:ext uri="{FF2B5EF4-FFF2-40B4-BE49-F238E27FC236}">
                <a16:creationId xmlns:a16="http://schemas.microsoft.com/office/drawing/2014/main" id="{5233782C-9125-4B0E-AE07-EA5C88661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133600"/>
            <a:ext cx="958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内能</a:t>
            </a:r>
          </a:p>
        </p:txBody>
      </p:sp>
      <p:sp>
        <p:nvSpPr>
          <p:cNvPr id="3084" name="Rectangle 20">
            <a:extLst>
              <a:ext uri="{FF2B5EF4-FFF2-40B4-BE49-F238E27FC236}">
                <a16:creationId xmlns:a16="http://schemas.microsoft.com/office/drawing/2014/main" id="{4A4B41AC-A7BF-4FFC-87BD-2D2C2BF4C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429000"/>
            <a:ext cx="1828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085" name="Rectangle 21">
            <a:extLst>
              <a:ext uri="{FF2B5EF4-FFF2-40B4-BE49-F238E27FC236}">
                <a16:creationId xmlns:a16="http://schemas.microsoft.com/office/drawing/2014/main" id="{D3CAAEF1-28E3-4AA8-89A6-D5676791A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562600"/>
            <a:ext cx="1828800" cy="457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086" name="AutoShape 22">
            <a:extLst>
              <a:ext uri="{FF2B5EF4-FFF2-40B4-BE49-F238E27FC236}">
                <a16:creationId xmlns:a16="http://schemas.microsoft.com/office/drawing/2014/main" id="{BA2E6170-367E-4400-8732-27255BA2C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700" y="3733800"/>
            <a:ext cx="381000" cy="2057400"/>
          </a:xfrm>
          <a:prstGeom prst="downArrow">
            <a:avLst>
              <a:gd name="adj1" fmla="val 46667"/>
              <a:gd name="adj2" fmla="val 61250"/>
            </a:avLst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3087" name="Object 23">
            <a:extLst>
              <a:ext uri="{FF2B5EF4-FFF2-40B4-BE49-F238E27FC236}">
                <a16:creationId xmlns:a16="http://schemas.microsoft.com/office/drawing/2014/main" id="{DEB1821D-3553-49A9-8DD7-A84121407A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495800"/>
          <a:ext cx="30162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Microsoft 公式 3.0" r:id="rId6" imgW="152268" imgH="203024" progId="Equation.3">
                  <p:embed/>
                </p:oleObj>
              </mc:Choice>
              <mc:Fallback>
                <p:oleObj name="Microsoft 公式 3.0" r:id="rId6" imgW="152268" imgH="20302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495800"/>
                        <a:ext cx="301625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0" name="Rectangle 24">
            <a:extLst>
              <a:ext uri="{FF2B5EF4-FFF2-40B4-BE49-F238E27FC236}">
                <a16:creationId xmlns:a16="http://schemas.microsoft.com/office/drawing/2014/main" id="{3069C567-933C-4888-8E3F-652D84796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352800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"/>
              </a:rPr>
              <a:t>热</a:t>
            </a:r>
            <a:r>
              <a:rPr kumimoji="0"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传导</a:t>
            </a:r>
          </a:p>
        </p:txBody>
      </p:sp>
      <p:graphicFrame>
        <p:nvGraphicFramePr>
          <p:cNvPr id="3089" name="Object 25">
            <a:extLst>
              <a:ext uri="{FF2B5EF4-FFF2-40B4-BE49-F238E27FC236}">
                <a16:creationId xmlns:a16="http://schemas.microsoft.com/office/drawing/2014/main" id="{D808221A-E892-45B6-A891-3AFE690FFB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429000"/>
          <a:ext cx="3016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8" imgW="152268" imgH="215713" progId="Equation.3">
                  <p:embed/>
                </p:oleObj>
              </mc:Choice>
              <mc:Fallback>
                <p:oleObj name="Equation" r:id="rId8" imgW="152268" imgH="215713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429000"/>
                        <a:ext cx="3016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0" name="Object 26">
            <a:extLst>
              <a:ext uri="{FF2B5EF4-FFF2-40B4-BE49-F238E27FC236}">
                <a16:creationId xmlns:a16="http://schemas.microsoft.com/office/drawing/2014/main" id="{648F27F9-2D2C-49FC-81FC-61E204CEFA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7300" y="5562600"/>
          <a:ext cx="3270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10" imgW="164885" imgH="215619" progId="Equation.3">
                  <p:embed/>
                </p:oleObj>
              </mc:Choice>
              <mc:Fallback>
                <p:oleObj name="Equation" r:id="rId10" imgW="164885" imgH="21561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5562600"/>
                        <a:ext cx="3270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4" name="Rectangle 28">
            <a:extLst>
              <a:ext uri="{FF2B5EF4-FFF2-40B4-BE49-F238E27FC236}">
                <a16:creationId xmlns:a16="http://schemas.microsoft.com/office/drawing/2014/main" id="{60636C77-1F6F-438D-B120-C72DCB531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343400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高温</a:t>
            </a:r>
          </a:p>
        </p:txBody>
      </p:sp>
      <p:sp>
        <p:nvSpPr>
          <p:cNvPr id="9245" name="Rectangle 29">
            <a:extLst>
              <a:ext uri="{FF2B5EF4-FFF2-40B4-BE49-F238E27FC236}">
                <a16:creationId xmlns:a16="http://schemas.microsoft.com/office/drawing/2014/main" id="{37727A77-3319-4792-96C6-49CE6054B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300" y="4343400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低温</a:t>
            </a:r>
          </a:p>
        </p:txBody>
      </p:sp>
      <p:sp>
        <p:nvSpPr>
          <p:cNvPr id="3093" name="AutoShape 30">
            <a:extLst>
              <a:ext uri="{FF2B5EF4-FFF2-40B4-BE49-F238E27FC236}">
                <a16:creationId xmlns:a16="http://schemas.microsoft.com/office/drawing/2014/main" id="{8E9886D2-51E7-470E-A19E-569955F63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495800"/>
            <a:ext cx="762000" cy="76200"/>
          </a:xfrm>
          <a:prstGeom prst="rightArrow">
            <a:avLst>
              <a:gd name="adj1" fmla="val 50000"/>
              <a:gd name="adj2" fmla="val 250000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094" name="AutoShape 31">
            <a:extLst>
              <a:ext uri="{FF2B5EF4-FFF2-40B4-BE49-F238E27FC236}">
                <a16:creationId xmlns:a16="http://schemas.microsoft.com/office/drawing/2014/main" id="{3F1D55A0-2A1B-4BA7-9E53-0819731A096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96000" y="4648200"/>
            <a:ext cx="762000" cy="76200"/>
          </a:xfrm>
          <a:prstGeom prst="rightArrow">
            <a:avLst>
              <a:gd name="adj1" fmla="val 50000"/>
              <a:gd name="adj2" fmla="val 2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FF6600"/>
              </a:solidFill>
            </a:endParaRPr>
          </a:p>
        </p:txBody>
      </p:sp>
      <p:sp>
        <p:nvSpPr>
          <p:cNvPr id="9248" name="Text Box 32">
            <a:extLst>
              <a:ext uri="{FF2B5EF4-FFF2-40B4-BE49-F238E27FC236}">
                <a16:creationId xmlns:a16="http://schemas.microsoft.com/office/drawing/2014/main" id="{EC8C67BE-6FA4-468B-813F-95029EE9F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962400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自动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 Box 4">
            <a:extLst>
              <a:ext uri="{FF2B5EF4-FFF2-40B4-BE49-F238E27FC236}">
                <a16:creationId xmlns:a16="http://schemas.microsoft.com/office/drawing/2014/main" id="{E6A274FD-4CA4-46DD-8788-49716F5A5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048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由熵增加原理证明开氏表述</a:t>
            </a:r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id="{350D36D3-5E71-42E5-9EED-7EEC229C8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990600"/>
            <a:ext cx="16764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1508" name="Oval 6">
            <a:extLst>
              <a:ext uri="{FF2B5EF4-FFF2-40B4-BE49-F238E27FC236}">
                <a16:creationId xmlns:a16="http://schemas.microsoft.com/office/drawing/2014/main" id="{252FED74-968D-4ECF-83CE-5813C7ABE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828800"/>
            <a:ext cx="1447800" cy="1371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1509" name="AutoShape 7">
            <a:extLst>
              <a:ext uri="{FF2B5EF4-FFF2-40B4-BE49-F238E27FC236}">
                <a16:creationId xmlns:a16="http://schemas.microsoft.com/office/drawing/2014/main" id="{DDE3FE82-A6BA-4AA3-A8EB-7317C87BD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2324100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21510" name="Object 8">
            <a:extLst>
              <a:ext uri="{FF2B5EF4-FFF2-40B4-BE49-F238E27FC236}">
                <a16:creationId xmlns:a16="http://schemas.microsoft.com/office/drawing/2014/main" id="{F5972D7A-A8DA-4E99-BB1E-423AD485F6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6900" y="1447800"/>
          <a:ext cx="30162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Equation" r:id="rId3" imgW="152268" imgH="203024" progId="Equation.3">
                  <p:embed/>
                </p:oleObj>
              </mc:Choice>
              <mc:Fallback>
                <p:oleObj name="Equation" r:id="rId3" imgW="152268" imgH="20302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1447800"/>
                        <a:ext cx="301625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9">
            <a:extLst>
              <a:ext uri="{FF2B5EF4-FFF2-40B4-BE49-F238E27FC236}">
                <a16:creationId xmlns:a16="http://schemas.microsoft.com/office/drawing/2014/main" id="{EE665704-6E1A-4D15-86FD-B076B5C2DF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7800" y="1039813"/>
          <a:ext cx="2762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Equation" r:id="rId5" imgW="139579" imgH="164957" progId="Equation.3">
                  <p:embed/>
                </p:oleObj>
              </mc:Choice>
              <mc:Fallback>
                <p:oleObj name="Equation" r:id="rId5" imgW="139579" imgH="16495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1039813"/>
                        <a:ext cx="27622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AutoShape 10">
            <a:extLst>
              <a:ext uri="{FF2B5EF4-FFF2-40B4-BE49-F238E27FC236}">
                <a16:creationId xmlns:a16="http://schemas.microsoft.com/office/drawing/2014/main" id="{DBB66845-2A50-4BC1-A802-A8086B7F050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257300" y="14859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21513" name="Object 11">
            <a:extLst>
              <a:ext uri="{FF2B5EF4-FFF2-40B4-BE49-F238E27FC236}">
                <a16:creationId xmlns:a16="http://schemas.microsoft.com/office/drawing/2014/main" id="{5D0F654E-FE06-41D9-9CD7-1CFA910B84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8900" y="2743200"/>
          <a:ext cx="8810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Equation" r:id="rId7" imgW="444307" imgH="203112" progId="Equation.3">
                  <p:embed/>
                </p:oleObj>
              </mc:Choice>
              <mc:Fallback>
                <p:oleObj name="Equation" r:id="rId7" imgW="444307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743200"/>
                        <a:ext cx="881063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4" name="Text Box 12">
            <a:extLst>
              <a:ext uri="{FF2B5EF4-FFF2-40B4-BE49-F238E27FC236}">
                <a16:creationId xmlns:a16="http://schemas.microsoft.com/office/drawing/2014/main" id="{1205A3F8-204C-46F2-BB18-130FBFCBF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838200"/>
            <a:ext cx="3419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绝热系统：热源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1+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工质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graphicFrame>
        <p:nvGraphicFramePr>
          <p:cNvPr id="21515" name="Object 13">
            <a:extLst>
              <a:ext uri="{FF2B5EF4-FFF2-40B4-BE49-F238E27FC236}">
                <a16:creationId xmlns:a16="http://schemas.microsoft.com/office/drawing/2014/main" id="{D84E0A3D-4B7C-488A-933A-334E4E9377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1295400"/>
          <a:ext cx="3635375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Equation" r:id="rId9" imgW="1815312" imgH="634725" progId="Equation.3">
                  <p:embed/>
                </p:oleObj>
              </mc:Choice>
              <mc:Fallback>
                <p:oleObj name="Equation" r:id="rId9" imgW="1815312" imgH="63472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295400"/>
                        <a:ext cx="3635375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Text Box 14">
            <a:extLst>
              <a:ext uri="{FF2B5EF4-FFF2-40B4-BE49-F238E27FC236}">
                <a16:creationId xmlns:a16="http://schemas.microsoft.com/office/drawing/2014/main" id="{10D02FFA-9AAF-4A5E-A2D0-433921E6D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667000"/>
            <a:ext cx="355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工质不可能从热源吸热。</a:t>
            </a:r>
          </a:p>
        </p:txBody>
      </p:sp>
      <p:sp>
        <p:nvSpPr>
          <p:cNvPr id="23567" name="Text Box 15">
            <a:extLst>
              <a:ext uri="{FF2B5EF4-FFF2-40B4-BE49-F238E27FC236}">
                <a16:creationId xmlns:a16="http://schemas.microsoft.com/office/drawing/2014/main" id="{68CA9396-DA7E-4C55-8AA8-5CB41052D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3528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由熵增加原理证明克氏表述</a:t>
            </a:r>
          </a:p>
        </p:txBody>
      </p:sp>
      <p:sp>
        <p:nvSpPr>
          <p:cNvPr id="21518" name="Rectangle 16">
            <a:extLst>
              <a:ext uri="{FF2B5EF4-FFF2-40B4-BE49-F238E27FC236}">
                <a16:creationId xmlns:a16="http://schemas.microsoft.com/office/drawing/2014/main" id="{C8215372-F7F5-4512-BEB7-11EF8C358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86200"/>
            <a:ext cx="11430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1519" name="Rectangle 17">
            <a:extLst>
              <a:ext uri="{FF2B5EF4-FFF2-40B4-BE49-F238E27FC236}">
                <a16:creationId xmlns:a16="http://schemas.microsoft.com/office/drawing/2014/main" id="{C7925AC3-8EE5-4B10-825B-9516C6B03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943600"/>
            <a:ext cx="1143000" cy="457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21520" name="Object 18">
            <a:extLst>
              <a:ext uri="{FF2B5EF4-FFF2-40B4-BE49-F238E27FC236}">
                <a16:creationId xmlns:a16="http://schemas.microsoft.com/office/drawing/2014/main" id="{FAD587A1-A1FF-4CFF-8856-A6578DF730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5943600"/>
          <a:ext cx="3270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Equation" r:id="rId11" imgW="164885" imgH="215619" progId="Equation.3">
                  <p:embed/>
                </p:oleObj>
              </mc:Choice>
              <mc:Fallback>
                <p:oleObj name="Equation" r:id="rId11" imgW="164885" imgH="21561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943600"/>
                        <a:ext cx="3270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1" name="AutoShape 19">
            <a:extLst>
              <a:ext uri="{FF2B5EF4-FFF2-40B4-BE49-F238E27FC236}">
                <a16:creationId xmlns:a16="http://schemas.microsoft.com/office/drawing/2014/main" id="{5FEDB7A9-6106-4540-A085-7A0352D907B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447800" y="4114800"/>
            <a:ext cx="381000" cy="1981200"/>
          </a:xfrm>
          <a:prstGeom prst="downArrow">
            <a:avLst>
              <a:gd name="adj1" fmla="val 46676"/>
              <a:gd name="adj2" fmla="val 44393"/>
            </a:avLst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21522" name="Object 20">
            <a:extLst>
              <a:ext uri="{FF2B5EF4-FFF2-40B4-BE49-F238E27FC236}">
                <a16:creationId xmlns:a16="http://schemas.microsoft.com/office/drawing/2014/main" id="{E8A5FE9F-ACF0-4D42-A4A8-6DA04BC6C9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876800"/>
          <a:ext cx="30321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3" name="Equation" r:id="rId13" imgW="152268" imgH="203024" progId="Equation.3">
                  <p:embed/>
                </p:oleObj>
              </mc:Choice>
              <mc:Fallback>
                <p:oleObj name="Equation" r:id="rId13" imgW="152268" imgH="20302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876800"/>
                        <a:ext cx="303213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3" name="Object 21">
            <a:extLst>
              <a:ext uri="{FF2B5EF4-FFF2-40B4-BE49-F238E27FC236}">
                <a16:creationId xmlns:a16="http://schemas.microsoft.com/office/drawing/2014/main" id="{9F787718-E097-4FB5-BA8D-98736D0F53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3886200"/>
          <a:ext cx="3016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name="Equation" r:id="rId14" imgW="152268" imgH="215713" progId="Equation.3">
                  <p:embed/>
                </p:oleObj>
              </mc:Choice>
              <mc:Fallback>
                <p:oleObj name="Equation" r:id="rId14" imgW="152268" imgH="215713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886200"/>
                        <a:ext cx="3016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4" name="Text Box 22">
            <a:extLst>
              <a:ext uri="{FF2B5EF4-FFF2-40B4-BE49-F238E27FC236}">
                <a16:creationId xmlns:a16="http://schemas.microsoft.com/office/drawing/2014/main" id="{454BC003-31BE-4B9C-A47D-2ABBF6E8D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810000"/>
            <a:ext cx="3419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绝热系统：热源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1+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热源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23575" name="Text Box 23">
            <a:extLst>
              <a:ext uri="{FF2B5EF4-FFF2-40B4-BE49-F238E27FC236}">
                <a16:creationId xmlns:a16="http://schemas.microsoft.com/office/drawing/2014/main" id="{FB2D5974-69A0-41AB-8A96-C37389683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715000"/>
            <a:ext cx="508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热量不会从低温物体流向高温物体。</a:t>
            </a:r>
          </a:p>
        </p:txBody>
      </p:sp>
      <p:graphicFrame>
        <p:nvGraphicFramePr>
          <p:cNvPr id="21526" name="Object 24">
            <a:extLst>
              <a:ext uri="{FF2B5EF4-FFF2-40B4-BE49-F238E27FC236}">
                <a16:creationId xmlns:a16="http://schemas.microsoft.com/office/drawing/2014/main" id="{87DCE472-A60E-4B15-90B0-84B1C79BFF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4343400"/>
          <a:ext cx="3965575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name="Equation" r:id="rId16" imgW="1981200" imgH="660400" progId="Equation.3">
                  <p:embed/>
                </p:oleObj>
              </mc:Choice>
              <mc:Fallback>
                <p:oleObj name="Equation" r:id="rId16" imgW="1981200" imgH="660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343400"/>
                        <a:ext cx="3965575" cy="132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7" name="Text Box 25">
            <a:extLst>
              <a:ext uri="{FF2B5EF4-FFF2-40B4-BE49-F238E27FC236}">
                <a16:creationId xmlns:a16="http://schemas.microsoft.com/office/drawing/2014/main" id="{C630B997-AF75-439D-AA18-797E05A60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5867400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hlinkClick r:id="rId18" action="ppaction://hlinksldjump"/>
              </a:rPr>
              <a:t>证毕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7">
            <a:extLst>
              <a:ext uri="{FF2B5EF4-FFF2-40B4-BE49-F238E27FC236}">
                <a16:creationId xmlns:a16="http://schemas.microsoft.com/office/drawing/2014/main" id="{D106B4CA-DFF4-4798-BD5E-F9D8B62F9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3444875"/>
            <a:ext cx="1584325" cy="457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2531" name="Oval 4">
            <a:extLst>
              <a:ext uri="{FF2B5EF4-FFF2-40B4-BE49-F238E27FC236}">
                <a16:creationId xmlns:a16="http://schemas.microsoft.com/office/drawing/2014/main" id="{4A17A901-37CF-45CB-A415-03526344B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1628775"/>
            <a:ext cx="1447800" cy="1371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7F3B00BB-1215-495D-A483-FE56133F1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338" y="620713"/>
            <a:ext cx="1600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2533" name="Rectangle 6">
            <a:extLst>
              <a:ext uri="{FF2B5EF4-FFF2-40B4-BE49-F238E27FC236}">
                <a16:creationId xmlns:a16="http://schemas.microsoft.com/office/drawing/2014/main" id="{D8B3C4A4-4A21-4852-8CE2-32D7C62FC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25" y="3382963"/>
            <a:ext cx="1584325" cy="457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2534" name="Oval 7">
            <a:extLst>
              <a:ext uri="{FF2B5EF4-FFF2-40B4-BE49-F238E27FC236}">
                <a16:creationId xmlns:a16="http://schemas.microsoft.com/office/drawing/2014/main" id="{640EF085-50EC-469A-9F94-EA130B675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088" y="1628775"/>
            <a:ext cx="1447800" cy="1371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2535" name="AutoShape 8">
            <a:extLst>
              <a:ext uri="{FF2B5EF4-FFF2-40B4-BE49-F238E27FC236}">
                <a16:creationId xmlns:a16="http://schemas.microsoft.com/office/drawing/2014/main" id="{83DB1307-DFD6-443E-B7E1-50885713F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613" y="1038225"/>
            <a:ext cx="762000" cy="762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2536" name="AutoShape 9">
            <a:extLst>
              <a:ext uri="{FF2B5EF4-FFF2-40B4-BE49-F238E27FC236}">
                <a16:creationId xmlns:a16="http://schemas.microsoft.com/office/drawing/2014/main" id="{B485A2AD-6275-44A8-B1B8-1A8ECD6D9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2924175"/>
            <a:ext cx="228600" cy="6858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22537" name="Object 10">
            <a:extLst>
              <a:ext uri="{FF2B5EF4-FFF2-40B4-BE49-F238E27FC236}">
                <a16:creationId xmlns:a16="http://schemas.microsoft.com/office/drawing/2014/main" id="{684D22B2-494F-4729-8D0D-5B8C6A9821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37425" y="1309688"/>
          <a:ext cx="3016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name="Equation" r:id="rId3" imgW="152268" imgH="203024" progId="Equation.3">
                  <p:embed/>
                </p:oleObj>
              </mc:Choice>
              <mc:Fallback>
                <p:oleObj name="Equation" r:id="rId3" imgW="152268" imgH="20302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7425" y="1309688"/>
                        <a:ext cx="3016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1">
            <a:extLst>
              <a:ext uri="{FF2B5EF4-FFF2-40B4-BE49-F238E27FC236}">
                <a16:creationId xmlns:a16="http://schemas.microsoft.com/office/drawing/2014/main" id="{587ACEC0-8741-4886-854F-1EE93D924C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2924175"/>
          <a:ext cx="35401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name="Equation" r:id="rId5" imgW="177569" imgH="215619" progId="Equation.3">
                  <p:embed/>
                </p:oleObj>
              </mc:Choice>
              <mc:Fallback>
                <p:oleObj name="Equation" r:id="rId5" imgW="177569" imgH="21561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924175"/>
                        <a:ext cx="354013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2">
            <a:extLst>
              <a:ext uri="{FF2B5EF4-FFF2-40B4-BE49-F238E27FC236}">
                <a16:creationId xmlns:a16="http://schemas.microsoft.com/office/drawing/2014/main" id="{E3F00198-DC7A-4FEF-8C28-8F73892428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3429000"/>
          <a:ext cx="3270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name="Equation" r:id="rId7" imgW="165028" imgH="228501" progId="Equation.3">
                  <p:embed/>
                </p:oleObj>
              </mc:Choice>
              <mc:Fallback>
                <p:oleObj name="Equation" r:id="rId7" imgW="165028" imgH="22850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429000"/>
                        <a:ext cx="32702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AutoShape 13">
            <a:extLst>
              <a:ext uri="{FF2B5EF4-FFF2-40B4-BE49-F238E27FC236}">
                <a16:creationId xmlns:a16="http://schemas.microsoft.com/office/drawing/2014/main" id="{DA6C1333-6C53-40C9-A977-7A51820FA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2124075"/>
            <a:ext cx="693737" cy="381000"/>
          </a:xfrm>
          <a:prstGeom prst="rightArrow">
            <a:avLst>
              <a:gd name="adj1" fmla="val 42500"/>
              <a:gd name="adj2" fmla="val 50832"/>
            </a:avLst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22541" name="Object 14">
            <a:extLst>
              <a:ext uri="{FF2B5EF4-FFF2-40B4-BE49-F238E27FC236}">
                <a16:creationId xmlns:a16="http://schemas.microsoft.com/office/drawing/2014/main" id="{297923BA-2669-41F7-97FD-9847276224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5288" y="1277938"/>
          <a:ext cx="30321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name="Equation" r:id="rId9" imgW="152268" imgH="203024" progId="Equation.3">
                  <p:embed/>
                </p:oleObj>
              </mc:Choice>
              <mc:Fallback>
                <p:oleObj name="Equation" r:id="rId9" imgW="152268" imgH="20302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1277938"/>
                        <a:ext cx="30321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Object 15">
            <a:extLst>
              <a:ext uri="{FF2B5EF4-FFF2-40B4-BE49-F238E27FC236}">
                <a16:creationId xmlns:a16="http://schemas.microsoft.com/office/drawing/2014/main" id="{A24DBB52-B250-446B-BFB9-469C3AAA8F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2101850"/>
          <a:ext cx="3778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5" name="Equation" r:id="rId10" imgW="190335" imgH="215713" progId="Equation.3">
                  <p:embed/>
                </p:oleObj>
              </mc:Choice>
              <mc:Fallback>
                <p:oleObj name="Equation" r:id="rId10" imgW="190335" imgH="21571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101850"/>
                        <a:ext cx="3778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3" name="AutoShape 16">
            <a:extLst>
              <a:ext uri="{FF2B5EF4-FFF2-40B4-BE49-F238E27FC236}">
                <a16:creationId xmlns:a16="http://schemas.microsoft.com/office/drawing/2014/main" id="{ABB1DEB6-3CBE-43F1-A2C6-99189B73B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2852738"/>
            <a:ext cx="381000" cy="685800"/>
          </a:xfrm>
          <a:prstGeom prst="downArrow">
            <a:avLst>
              <a:gd name="adj1" fmla="val 50000"/>
              <a:gd name="adj2" fmla="val 45000"/>
            </a:avLst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2544" name="AutoShape 17">
            <a:extLst>
              <a:ext uri="{FF2B5EF4-FFF2-40B4-BE49-F238E27FC236}">
                <a16:creationId xmlns:a16="http://schemas.microsoft.com/office/drawing/2014/main" id="{2CD4F2D4-F25E-4AC5-AB41-316844C30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5938" y="1971675"/>
            <a:ext cx="693737" cy="685800"/>
          </a:xfrm>
          <a:prstGeom prst="rightArrow">
            <a:avLst>
              <a:gd name="adj1" fmla="val 42500"/>
              <a:gd name="adj2" fmla="val 28240"/>
            </a:avLst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22545" name="Object 18">
            <a:extLst>
              <a:ext uri="{FF2B5EF4-FFF2-40B4-BE49-F238E27FC236}">
                <a16:creationId xmlns:a16="http://schemas.microsoft.com/office/drawing/2014/main" id="{913CBF97-1475-45E8-9C8F-EF4ED69E85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92950" y="2997200"/>
          <a:ext cx="4032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name="Equation" r:id="rId12" imgW="203024" imgH="215713" progId="Equation.3">
                  <p:embed/>
                </p:oleObj>
              </mc:Choice>
              <mc:Fallback>
                <p:oleObj name="Equation" r:id="rId12" imgW="203024" imgH="21571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2997200"/>
                        <a:ext cx="4032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6" name="Object 19">
            <a:extLst>
              <a:ext uri="{FF2B5EF4-FFF2-40B4-BE49-F238E27FC236}">
                <a16:creationId xmlns:a16="http://schemas.microsoft.com/office/drawing/2014/main" id="{8C5837E5-7541-4EF9-A571-81ACD0012F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12075" y="822325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7" name="Equation" r:id="rId14" imgW="114151" imgH="215619" progId="Equation.3">
                  <p:embed/>
                </p:oleObj>
              </mc:Choice>
              <mc:Fallback>
                <p:oleObj name="Equation" r:id="rId14" imgW="114151" imgH="21561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2075" y="822325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7" name="Rectangle 20">
            <a:extLst>
              <a:ext uri="{FF2B5EF4-FFF2-40B4-BE49-F238E27FC236}">
                <a16:creationId xmlns:a16="http://schemas.microsoft.com/office/drawing/2014/main" id="{D9E47451-4583-4FAB-896F-5F1E7AD41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884238"/>
            <a:ext cx="1600200" cy="4572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2548" name="AutoShape 21">
            <a:extLst>
              <a:ext uri="{FF2B5EF4-FFF2-40B4-BE49-F238E27FC236}">
                <a16:creationId xmlns:a16="http://schemas.microsoft.com/office/drawing/2014/main" id="{38AFBABB-C41B-4FD8-8AAB-46AAEAACA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988" y="1341438"/>
            <a:ext cx="762000" cy="79375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22549" name="Object 22">
            <a:extLst>
              <a:ext uri="{FF2B5EF4-FFF2-40B4-BE49-F238E27FC236}">
                <a16:creationId xmlns:a16="http://schemas.microsoft.com/office/drawing/2014/main" id="{93A80C05-6F2B-4557-836F-101027DC02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717550"/>
          <a:ext cx="3016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8" name="Equation" r:id="rId16" imgW="152268" imgH="215713" progId="Equation.3">
                  <p:embed/>
                </p:oleObj>
              </mc:Choice>
              <mc:Fallback>
                <p:oleObj name="Equation" r:id="rId16" imgW="152268" imgH="215713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717550"/>
                        <a:ext cx="3016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0" name="Object 23">
            <a:extLst>
              <a:ext uri="{FF2B5EF4-FFF2-40B4-BE49-F238E27FC236}">
                <a16:creationId xmlns:a16="http://schemas.microsoft.com/office/drawing/2014/main" id="{CCDFD9AB-67A6-42AB-B232-0027F1CEE9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56550" y="717550"/>
          <a:ext cx="3270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name="Equation" r:id="rId18" imgW="164885" imgH="215619" progId="Equation.3">
                  <p:embed/>
                </p:oleObj>
              </mc:Choice>
              <mc:Fallback>
                <p:oleObj name="Equation" r:id="rId18" imgW="164885" imgH="21561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717550"/>
                        <a:ext cx="3270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1" name="Object 24">
            <a:extLst>
              <a:ext uri="{FF2B5EF4-FFF2-40B4-BE49-F238E27FC236}">
                <a16:creationId xmlns:a16="http://schemas.microsoft.com/office/drawing/2014/main" id="{19C4D8A5-927C-40FC-B192-4DE490C6A0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01013" y="2101850"/>
          <a:ext cx="4032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" name="Equation" r:id="rId20" imgW="203024" imgH="215713" progId="Equation.3">
                  <p:embed/>
                </p:oleObj>
              </mc:Choice>
              <mc:Fallback>
                <p:oleObj name="Equation" r:id="rId20" imgW="203024" imgH="215713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13" y="2101850"/>
                        <a:ext cx="4032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2" name="Object 26">
            <a:extLst>
              <a:ext uri="{FF2B5EF4-FFF2-40B4-BE49-F238E27FC236}">
                <a16:creationId xmlns:a16="http://schemas.microsoft.com/office/drawing/2014/main" id="{197911EC-4E16-41C2-AA61-85128B93EA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1341438"/>
          <a:ext cx="3016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1" name="Equation" r:id="rId22" imgW="152268" imgH="203024" progId="Equation.3">
                  <p:embed/>
                </p:oleObj>
              </mc:Choice>
              <mc:Fallback>
                <p:oleObj name="Equation" r:id="rId22" imgW="152268" imgH="203024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341438"/>
                        <a:ext cx="3016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3" name="Text Box 27">
            <a:extLst>
              <a:ext uri="{FF2B5EF4-FFF2-40B4-BE49-F238E27FC236}">
                <a16:creationId xmlns:a16="http://schemas.microsoft.com/office/drawing/2014/main" id="{FF13981B-0FDA-46F5-A833-FD83FEF2D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3938" y="20859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R</a:t>
            </a:r>
          </a:p>
        </p:txBody>
      </p:sp>
      <p:sp>
        <p:nvSpPr>
          <p:cNvPr id="22554" name="Text Box 28">
            <a:extLst>
              <a:ext uri="{FF2B5EF4-FFF2-40B4-BE49-F238E27FC236}">
                <a16:creationId xmlns:a16="http://schemas.microsoft.com/office/drawing/2014/main" id="{C028D185-8E02-44BD-BCDB-68A294006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88" y="20859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R</a:t>
            </a:r>
          </a:p>
        </p:txBody>
      </p:sp>
      <p:graphicFrame>
        <p:nvGraphicFramePr>
          <p:cNvPr id="22555" name="Object 29">
            <a:extLst>
              <a:ext uri="{FF2B5EF4-FFF2-40B4-BE49-F238E27FC236}">
                <a16:creationId xmlns:a16="http://schemas.microsoft.com/office/drawing/2014/main" id="{BCBB38F2-66EB-4307-AA43-E17482568C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149725"/>
          <a:ext cx="4060825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2" name="Equation" r:id="rId23" imgW="2032000" imgH="482600" progId="Equation.3">
                  <p:embed/>
                </p:oleObj>
              </mc:Choice>
              <mc:Fallback>
                <p:oleObj name="Equation" r:id="rId23" imgW="2032000" imgH="482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149725"/>
                        <a:ext cx="4060825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6" name="Object 30">
            <a:extLst>
              <a:ext uri="{FF2B5EF4-FFF2-40B4-BE49-F238E27FC236}">
                <a16:creationId xmlns:a16="http://schemas.microsoft.com/office/drawing/2014/main" id="{95F0D095-C15C-43BF-90A0-8CE76F7FC8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5600" y="4221163"/>
          <a:ext cx="2130425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3" name="Equation" r:id="rId25" imgW="1066800" imgH="482600" progId="Equation.3">
                  <p:embed/>
                </p:oleObj>
              </mc:Choice>
              <mc:Fallback>
                <p:oleObj name="Equation" r:id="rId25" imgW="1066800" imgH="482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221163"/>
                        <a:ext cx="2130425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7" name="Object 31">
            <a:extLst>
              <a:ext uri="{FF2B5EF4-FFF2-40B4-BE49-F238E27FC236}">
                <a16:creationId xmlns:a16="http://schemas.microsoft.com/office/drawing/2014/main" id="{E0CB0B96-AC5F-4F15-B774-E3EA319096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5229225"/>
          <a:ext cx="1698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4" name="Microsoft 公式 3.0" r:id="rId27" imgW="850900" imgH="228600" progId="Equation.3">
                  <p:embed/>
                </p:oleObj>
              </mc:Choice>
              <mc:Fallback>
                <p:oleObj name="Microsoft 公式 3.0" r:id="rId27" imgW="850900" imgH="2286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229225"/>
                        <a:ext cx="16986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8" name="Text Box 32">
            <a:extLst>
              <a:ext uri="{FF2B5EF4-FFF2-40B4-BE49-F238E27FC236}">
                <a16:creationId xmlns:a16="http://schemas.microsoft.com/office/drawing/2014/main" id="{ADC32893-1EE5-4765-B9A5-CCF5559EA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5373688"/>
            <a:ext cx="42830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同样热量经热传导后可用部分减少，其值正比与熵增。</a:t>
            </a:r>
          </a:p>
        </p:txBody>
      </p:sp>
      <p:sp>
        <p:nvSpPr>
          <p:cNvPr id="22559" name="Rectangle 33">
            <a:extLst>
              <a:ext uri="{FF2B5EF4-FFF2-40B4-BE49-F238E27FC236}">
                <a16:creationId xmlns:a16="http://schemas.microsoft.com/office/drawing/2014/main" id="{8B547191-F6E2-4EF0-B223-FDE526BD8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3" y="620713"/>
            <a:ext cx="1600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2560" name="AutoShape 25">
            <a:extLst>
              <a:ext uri="{FF2B5EF4-FFF2-40B4-BE49-F238E27FC236}">
                <a16:creationId xmlns:a16="http://schemas.microsoft.com/office/drawing/2014/main" id="{DA786F47-BD2D-487F-8AE2-955F293F5544}"/>
              </a:ext>
            </a:extLst>
          </p:cNvPr>
          <p:cNvSpPr>
            <a:spLocks noChangeArrowheads="1"/>
          </p:cNvSpPr>
          <p:nvPr/>
        </p:nvSpPr>
        <p:spPr bwMode="auto">
          <a:xfrm rot="-4537356">
            <a:off x="5584825" y="544513"/>
            <a:ext cx="762000" cy="9144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2" name="Rectangle 12">
            <a:extLst>
              <a:ext uri="{FF2B5EF4-FFF2-40B4-BE49-F238E27FC236}">
                <a16:creationId xmlns:a16="http://schemas.microsoft.com/office/drawing/2014/main" id="{1B5B9C8C-CA2B-4C36-A4A6-1961CD9ED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1989138"/>
            <a:ext cx="1008062" cy="1150937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5611" name="Rectangle 11">
            <a:extLst>
              <a:ext uri="{FF2B5EF4-FFF2-40B4-BE49-F238E27FC236}">
                <a16:creationId xmlns:a16="http://schemas.microsoft.com/office/drawing/2014/main" id="{DFDDE6BA-8357-4CF6-98F6-23DAC6AA7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989138"/>
            <a:ext cx="1295400" cy="11509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5614" name="Rectangle 14">
            <a:extLst>
              <a:ext uri="{FF2B5EF4-FFF2-40B4-BE49-F238E27FC236}">
                <a16:creationId xmlns:a16="http://schemas.microsoft.com/office/drawing/2014/main" id="{D44AFC1E-111B-4D20-BD61-6E31ACF30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989138"/>
            <a:ext cx="2303462" cy="1150937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F9F48FC0-761C-48D8-BB1A-9B0D82CD4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4471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 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理想气体等温混合后的熵变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DB32E0BF-2F4B-4819-8C92-76A87ED1F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858838"/>
            <a:ext cx="2328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混合后内能不变</a:t>
            </a:r>
          </a:p>
        </p:txBody>
      </p:sp>
      <p:graphicFrame>
        <p:nvGraphicFramePr>
          <p:cNvPr id="25604" name="Object 4">
            <a:extLst>
              <a:ext uri="{FF2B5EF4-FFF2-40B4-BE49-F238E27FC236}">
                <a16:creationId xmlns:a16="http://schemas.microsoft.com/office/drawing/2014/main" id="{00261594-6C75-4110-9329-3AC8C1FE64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1600200"/>
          <a:ext cx="36353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Microsoft 公式 3.0" r:id="rId3" imgW="1815312" imgH="253890" progId="Equation.3">
                  <p:embed/>
                </p:oleObj>
              </mc:Choice>
              <mc:Fallback>
                <p:oleObj name="Microsoft 公式 3.0" r:id="rId3" imgW="1815312" imgH="2538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600200"/>
                        <a:ext cx="36353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>
            <a:extLst>
              <a:ext uri="{FF2B5EF4-FFF2-40B4-BE49-F238E27FC236}">
                <a16:creationId xmlns:a16="http://schemas.microsoft.com/office/drawing/2014/main" id="{0E9AE73F-55AC-4C4D-A8E6-50FA1C6BED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1676400"/>
          <a:ext cx="94138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Microsoft 公式 3.0" r:id="rId5" imgW="469696" imgH="177723" progId="Equation.3">
                  <p:embed/>
                </p:oleObj>
              </mc:Choice>
              <mc:Fallback>
                <p:oleObj name="Microsoft 公式 3.0" r:id="rId5" imgW="469696" imgH="17772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676400"/>
                        <a:ext cx="941388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>
            <a:extLst>
              <a:ext uri="{FF2B5EF4-FFF2-40B4-BE49-F238E27FC236}">
                <a16:creationId xmlns:a16="http://schemas.microsoft.com/office/drawing/2014/main" id="{63AFC148-C0E0-4419-97D1-F84F9FBD7E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2286000"/>
          <a:ext cx="42402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Microsoft 公式 3.0" r:id="rId7" imgW="2120900" imgH="393700" progId="Equation.3">
                  <p:embed/>
                </p:oleObj>
              </mc:Choice>
              <mc:Fallback>
                <p:oleObj name="Microsoft 公式 3.0" r:id="rId7" imgW="21209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286000"/>
                        <a:ext cx="42402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Text Box 7">
            <a:extLst>
              <a:ext uri="{FF2B5EF4-FFF2-40B4-BE49-F238E27FC236}">
                <a16:creationId xmlns:a16="http://schemas.microsoft.com/office/drawing/2014/main" id="{6A25A4D4-CF9C-4852-8C8C-2E4141B3B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3144838"/>
            <a:ext cx="46640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选择可逆等温过程计算两种气体扩散的熵变。</a:t>
            </a:r>
          </a:p>
        </p:txBody>
      </p:sp>
      <p:graphicFrame>
        <p:nvGraphicFramePr>
          <p:cNvPr id="25608" name="Object 8">
            <a:extLst>
              <a:ext uri="{FF2B5EF4-FFF2-40B4-BE49-F238E27FC236}">
                <a16:creationId xmlns:a16="http://schemas.microsoft.com/office/drawing/2014/main" id="{091D0496-AF6D-47FE-AC2D-7FC734378A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114800"/>
          <a:ext cx="42894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Microsoft 公式 3.0" r:id="rId9" imgW="2146300" imgH="457200" progId="Equation.3">
                  <p:embed/>
                </p:oleObj>
              </mc:Choice>
              <mc:Fallback>
                <p:oleObj name="Microsoft 公式 3.0" r:id="rId9" imgW="21463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14800"/>
                        <a:ext cx="42894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>
            <a:extLst>
              <a:ext uri="{FF2B5EF4-FFF2-40B4-BE49-F238E27FC236}">
                <a16:creationId xmlns:a16="http://schemas.microsoft.com/office/drawing/2014/main" id="{91D7F5F2-304F-455A-BFB4-393DFDD75B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114800"/>
          <a:ext cx="24876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Microsoft 公式 3.0" r:id="rId11" imgW="1244600" imgH="431800" progId="Equation.3">
                  <p:embed/>
                </p:oleObj>
              </mc:Choice>
              <mc:Fallback>
                <p:oleObj name="Microsoft 公式 3.0" r:id="rId11" imgW="12446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114800"/>
                        <a:ext cx="24876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0">
            <a:extLst>
              <a:ext uri="{FF2B5EF4-FFF2-40B4-BE49-F238E27FC236}">
                <a16:creationId xmlns:a16="http://schemas.microsoft.com/office/drawing/2014/main" id="{2B26A33C-5A75-468C-8B88-9FE6AE5E51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5105400"/>
          <a:ext cx="631983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Microsoft 公式 3.0" r:id="rId13" imgW="3162300" imgH="482600" progId="Equation.3">
                  <p:embed/>
                </p:oleObj>
              </mc:Choice>
              <mc:Fallback>
                <p:oleObj name="Microsoft 公式 3.0" r:id="rId13" imgW="3162300" imgH="482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105400"/>
                        <a:ext cx="631983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3" name="Line 13">
            <a:extLst>
              <a:ext uri="{FF2B5EF4-FFF2-40B4-BE49-F238E27FC236}">
                <a16:creationId xmlns:a16="http://schemas.microsoft.com/office/drawing/2014/main" id="{C1CD60ED-3127-481B-9913-D0B3B1D056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1989138"/>
            <a:ext cx="0" cy="11509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615" name="Object 15">
            <a:extLst>
              <a:ext uri="{FF2B5EF4-FFF2-40B4-BE49-F238E27FC236}">
                <a16:creationId xmlns:a16="http://schemas.microsoft.com/office/drawing/2014/main" id="{92863F5F-AFDE-4708-9871-1B9A2CEDCE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1557338"/>
          <a:ext cx="279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Microsoft 公式 3.0" r:id="rId15" imgW="139579" imgH="164957" progId="Equation.3">
                  <p:embed/>
                </p:oleObj>
              </mc:Choice>
              <mc:Fallback>
                <p:oleObj name="Microsoft 公式 3.0" r:id="rId15" imgW="139579" imgH="16495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557338"/>
                        <a:ext cx="279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Object 16">
            <a:extLst>
              <a:ext uri="{FF2B5EF4-FFF2-40B4-BE49-F238E27FC236}">
                <a16:creationId xmlns:a16="http://schemas.microsoft.com/office/drawing/2014/main" id="{B47D26E6-BE6F-4512-908B-92F2E22152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1557338"/>
          <a:ext cx="279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Microsoft 公式 3.0" r:id="rId17" imgW="139579" imgH="164957" progId="Equation.3">
                  <p:embed/>
                </p:oleObj>
              </mc:Choice>
              <mc:Fallback>
                <p:oleObj name="Microsoft 公式 3.0" r:id="rId17" imgW="139579" imgH="16495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557338"/>
                        <a:ext cx="279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7" name="Object 17">
            <a:extLst>
              <a:ext uri="{FF2B5EF4-FFF2-40B4-BE49-F238E27FC236}">
                <a16:creationId xmlns:a16="http://schemas.microsoft.com/office/drawing/2014/main" id="{9822BC43-8804-46E3-8D2A-420973FEBC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213100"/>
          <a:ext cx="30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Microsoft 公式 3.0" r:id="rId18" imgW="152268" imgH="215713" progId="Equation.3">
                  <p:embed/>
                </p:oleObj>
              </mc:Choice>
              <mc:Fallback>
                <p:oleObj name="Microsoft 公式 3.0" r:id="rId18" imgW="152268" imgH="21571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13100"/>
                        <a:ext cx="304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8" name="Object 18">
            <a:extLst>
              <a:ext uri="{FF2B5EF4-FFF2-40B4-BE49-F238E27FC236}">
                <a16:creationId xmlns:a16="http://schemas.microsoft.com/office/drawing/2014/main" id="{2C21AA01-58A2-4AED-B5CE-F381509E9D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3213100"/>
          <a:ext cx="33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name="Microsoft 公式 3.0" r:id="rId20" imgW="164885" imgH="215619" progId="Equation.3">
                  <p:embed/>
                </p:oleObj>
              </mc:Choice>
              <mc:Fallback>
                <p:oleObj name="Microsoft 公式 3.0" r:id="rId20" imgW="164885" imgH="21561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213100"/>
                        <a:ext cx="330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9" name="Object 19">
            <a:extLst>
              <a:ext uri="{FF2B5EF4-FFF2-40B4-BE49-F238E27FC236}">
                <a16:creationId xmlns:a16="http://schemas.microsoft.com/office/drawing/2014/main" id="{021A3949-936D-46DB-A7A0-3A32026B69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3213100"/>
          <a:ext cx="30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3" name="Microsoft 公式 3.0" r:id="rId22" imgW="152268" imgH="215713" progId="Equation.3">
                  <p:embed/>
                </p:oleObj>
              </mc:Choice>
              <mc:Fallback>
                <p:oleObj name="Microsoft 公式 3.0" r:id="rId22" imgW="152268" imgH="215713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213100"/>
                        <a:ext cx="304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0" name="Object 20">
            <a:extLst>
              <a:ext uri="{FF2B5EF4-FFF2-40B4-BE49-F238E27FC236}">
                <a16:creationId xmlns:a16="http://schemas.microsoft.com/office/drawing/2014/main" id="{78D4202E-5053-41B4-A194-626D991834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3213100"/>
          <a:ext cx="33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4" name="Microsoft 公式 3.0" r:id="rId24" imgW="164885" imgH="215619" progId="Equation.3">
                  <p:embed/>
                </p:oleObj>
              </mc:Choice>
              <mc:Fallback>
                <p:oleObj name="Microsoft 公式 3.0" r:id="rId24" imgW="164885" imgH="21561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213100"/>
                        <a:ext cx="330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7 L -3.05556E-6 -0.1678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40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6FF01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6FF01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2" grpId="0" animBg="1"/>
      <p:bldP spid="25611" grpId="0" animBg="1"/>
      <p:bldP spid="25614" grpId="0" animBg="1"/>
      <p:bldP spid="25602" grpId="0"/>
      <p:bldP spid="25603" grpId="0"/>
      <p:bldP spid="2560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597F4F69-58ED-48C1-B662-2EE167439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38179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绝热汽缸内封闭压强为</a:t>
            </a:r>
          </a:p>
        </p:txBody>
      </p:sp>
      <p:graphicFrame>
        <p:nvGraphicFramePr>
          <p:cNvPr id="26627" name="Object 2">
            <a:extLst>
              <a:ext uri="{FF2B5EF4-FFF2-40B4-BE49-F238E27FC236}">
                <a16:creationId xmlns:a16="http://schemas.microsoft.com/office/drawing/2014/main" id="{1321A1CE-4F57-4F84-B3C6-C00E4140D3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81000"/>
          <a:ext cx="3524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Equation" r:id="rId3" imgW="177646" imgH="228402" progId="Equation.3">
                  <p:embed/>
                </p:oleObj>
              </mc:Choice>
              <mc:Fallback>
                <p:oleObj name="Equation" r:id="rId3" imgW="177646" imgH="22840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81000"/>
                        <a:ext cx="35242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Text Box 4">
            <a:extLst>
              <a:ext uri="{FF2B5EF4-FFF2-40B4-BE49-F238E27FC236}">
                <a16:creationId xmlns:a16="http://schemas.microsoft.com/office/drawing/2014/main" id="{2086495C-4989-4813-B7C3-034B6CF58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84163"/>
            <a:ext cx="49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的</a:t>
            </a:r>
          </a:p>
        </p:txBody>
      </p:sp>
      <p:graphicFrame>
        <p:nvGraphicFramePr>
          <p:cNvPr id="26629" name="Object 3">
            <a:extLst>
              <a:ext uri="{FF2B5EF4-FFF2-40B4-BE49-F238E27FC236}">
                <a16:creationId xmlns:a16="http://schemas.microsoft.com/office/drawing/2014/main" id="{6CF0B3C7-4F7B-43C2-972A-4B0AA8745B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457200"/>
          <a:ext cx="25241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Equation" r:id="rId5" imgW="126835" imgH="139518" progId="Equation.3">
                  <p:embed/>
                </p:oleObj>
              </mc:Choice>
              <mc:Fallback>
                <p:oleObj name="Equation" r:id="rId5" imgW="126835" imgH="13951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57200"/>
                        <a:ext cx="252413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6">
            <a:extLst>
              <a:ext uri="{FF2B5EF4-FFF2-40B4-BE49-F238E27FC236}">
                <a16:creationId xmlns:a16="http://schemas.microsoft.com/office/drawing/2014/main" id="{8A320CE9-4540-4029-BAA8-56600D6DB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048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摩尔理想气体。松开活塞使</a:t>
            </a:r>
          </a:p>
        </p:txBody>
      </p:sp>
      <p:sp>
        <p:nvSpPr>
          <p:cNvPr id="26631" name="Text Box 7">
            <a:extLst>
              <a:ext uri="{FF2B5EF4-FFF2-40B4-BE49-F238E27FC236}">
                <a16:creationId xmlns:a16="http://schemas.microsoft.com/office/drawing/2014/main" id="{75829913-8E47-41F9-ABAF-53DD94084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6858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汽缸内的气体压强与大气压</a:t>
            </a:r>
          </a:p>
        </p:txBody>
      </p:sp>
      <p:graphicFrame>
        <p:nvGraphicFramePr>
          <p:cNvPr id="26632" name="Object 4">
            <a:extLst>
              <a:ext uri="{FF2B5EF4-FFF2-40B4-BE49-F238E27FC236}">
                <a16:creationId xmlns:a16="http://schemas.microsoft.com/office/drawing/2014/main" id="{72DF393D-54BB-4FED-BCB5-5287EEA603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7263" y="642938"/>
          <a:ext cx="376237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Equation" r:id="rId7" imgW="190500" imgH="228600" progId="Equation.3">
                  <p:embed/>
                </p:oleObj>
              </mc:Choice>
              <mc:Fallback>
                <p:oleObj name="Equation" r:id="rId7" imgW="1905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7263" y="642938"/>
                        <a:ext cx="376237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 Box 9">
            <a:extLst>
              <a:ext uri="{FF2B5EF4-FFF2-40B4-BE49-F238E27FC236}">
                <a16:creationId xmlns:a16="http://schemas.microsoft.com/office/drawing/2014/main" id="{83129C94-7EE9-4278-8F60-CE05A33F5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85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平衡。设</a:t>
            </a:r>
          </a:p>
        </p:txBody>
      </p:sp>
      <p:graphicFrame>
        <p:nvGraphicFramePr>
          <p:cNvPr id="26634" name="Object 5">
            <a:extLst>
              <a:ext uri="{FF2B5EF4-FFF2-40B4-BE49-F238E27FC236}">
                <a16:creationId xmlns:a16="http://schemas.microsoft.com/office/drawing/2014/main" id="{DA9D6F5F-F0BB-4967-9A28-48F86A27A4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838200"/>
          <a:ext cx="252413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Equation" r:id="rId9" imgW="126780" imgH="164814" progId="Equation.3">
                  <p:embed/>
                </p:oleObj>
              </mc:Choice>
              <mc:Fallback>
                <p:oleObj name="Equation" r:id="rId9" imgW="126780" imgH="16481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838200"/>
                        <a:ext cx="252413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5" name="Text Box 11">
            <a:extLst>
              <a:ext uri="{FF2B5EF4-FFF2-40B4-BE49-F238E27FC236}">
                <a16:creationId xmlns:a16="http://schemas.microsoft.com/office/drawing/2014/main" id="{91EC5A81-1F44-4D7C-9E0B-AAE0EF168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8580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为常数，求气体</a:t>
            </a:r>
          </a:p>
        </p:txBody>
      </p:sp>
      <p:sp>
        <p:nvSpPr>
          <p:cNvPr id="26636" name="Text Box 12">
            <a:extLst>
              <a:ext uri="{FF2B5EF4-FFF2-40B4-BE49-F238E27FC236}">
                <a16:creationId xmlns:a16="http://schemas.microsoft.com/office/drawing/2014/main" id="{AB87FA35-11F0-4D56-9011-83B0E42BE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06680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熵变。</a:t>
            </a:r>
          </a:p>
        </p:txBody>
      </p:sp>
      <p:graphicFrame>
        <p:nvGraphicFramePr>
          <p:cNvPr id="26637" name="Object 6">
            <a:extLst>
              <a:ext uri="{FF2B5EF4-FFF2-40B4-BE49-F238E27FC236}">
                <a16:creationId xmlns:a16="http://schemas.microsoft.com/office/drawing/2014/main" id="{12CB22B6-B1C8-4F75-8B35-77C5D97601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676400"/>
          <a:ext cx="29003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Microsoft 公式 3.0" r:id="rId11" imgW="1447800" imgH="241300" progId="Equation.3">
                  <p:embed/>
                </p:oleObj>
              </mc:Choice>
              <mc:Fallback>
                <p:oleObj name="Microsoft 公式 3.0" r:id="rId11" imgW="14478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76400"/>
                        <a:ext cx="290036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7">
            <a:extLst>
              <a:ext uri="{FF2B5EF4-FFF2-40B4-BE49-F238E27FC236}">
                <a16:creationId xmlns:a16="http://schemas.microsoft.com/office/drawing/2014/main" id="{269675DD-87B7-4F04-9A8B-5E0643B6B0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362200"/>
          <a:ext cx="3505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Microsoft 公式 3.0" r:id="rId13" imgW="1752600" imgH="241300" progId="Equation.3">
                  <p:embed/>
                </p:oleObj>
              </mc:Choice>
              <mc:Fallback>
                <p:oleObj name="Microsoft 公式 3.0" r:id="rId13" imgW="17526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362200"/>
                        <a:ext cx="3505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8">
            <a:extLst>
              <a:ext uri="{FF2B5EF4-FFF2-40B4-BE49-F238E27FC236}">
                <a16:creationId xmlns:a16="http://schemas.microsoft.com/office/drawing/2014/main" id="{BC62B19B-0278-4343-B77B-F3DC8D0EA0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1562100"/>
          <a:ext cx="13223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name="Microsoft 公式 3.0" r:id="rId15" imgW="660400" imgH="419100" progId="Equation.3">
                  <p:embed/>
                </p:oleObj>
              </mc:Choice>
              <mc:Fallback>
                <p:oleObj name="Microsoft 公式 3.0" r:id="rId15" imgW="6604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562100"/>
                        <a:ext cx="13223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Object 9">
            <a:extLst>
              <a:ext uri="{FF2B5EF4-FFF2-40B4-BE49-F238E27FC236}">
                <a16:creationId xmlns:a16="http://schemas.microsoft.com/office/drawing/2014/main" id="{C0E7D97C-DD14-4D47-ADA5-7058E4D8A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2438400"/>
          <a:ext cx="16271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Equation" r:id="rId17" imgW="812447" imgH="241195" progId="Equation.3">
                  <p:embed/>
                </p:oleObj>
              </mc:Choice>
              <mc:Fallback>
                <p:oleObj name="Equation" r:id="rId17" imgW="812447" imgH="24119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438400"/>
                        <a:ext cx="162718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1" name="Object 10">
            <a:extLst>
              <a:ext uri="{FF2B5EF4-FFF2-40B4-BE49-F238E27FC236}">
                <a16:creationId xmlns:a16="http://schemas.microsoft.com/office/drawing/2014/main" id="{97682760-3CF5-467E-9150-D3F504C3C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2438400"/>
          <a:ext cx="14493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Equation" r:id="rId19" imgW="723586" imgH="228501" progId="Equation.3">
                  <p:embed/>
                </p:oleObj>
              </mc:Choice>
              <mc:Fallback>
                <p:oleObj name="Equation" r:id="rId19" imgW="723586" imgH="22850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438400"/>
                        <a:ext cx="14493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2" name="Object 11">
            <a:extLst>
              <a:ext uri="{FF2B5EF4-FFF2-40B4-BE49-F238E27FC236}">
                <a16:creationId xmlns:a16="http://schemas.microsoft.com/office/drawing/2014/main" id="{35A1AC15-3CE1-4BF4-BAAE-D50CD0085A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819400"/>
          <a:ext cx="2312988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Microsoft 公式 3.0" r:id="rId21" imgW="1155700" imgH="647700" progId="Equation.3">
                  <p:embed/>
                </p:oleObj>
              </mc:Choice>
              <mc:Fallback>
                <p:oleObj name="Microsoft 公式 3.0" r:id="rId21" imgW="1155700" imgH="647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19400"/>
                        <a:ext cx="2312988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3" name="Object 12">
            <a:extLst>
              <a:ext uri="{FF2B5EF4-FFF2-40B4-BE49-F238E27FC236}">
                <a16:creationId xmlns:a16="http://schemas.microsoft.com/office/drawing/2014/main" id="{E490FAF4-90ED-49A1-81A3-0DF51863AC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191000"/>
          <a:ext cx="5664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Microsoft 公式 3.0" r:id="rId23" imgW="2832100" imgH="444500" progId="Equation.3">
                  <p:embed/>
                </p:oleObj>
              </mc:Choice>
              <mc:Fallback>
                <p:oleObj name="Microsoft 公式 3.0" r:id="rId23" imgW="2832100" imgH="444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91000"/>
                        <a:ext cx="5664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4" name="Object 13">
            <a:extLst>
              <a:ext uri="{FF2B5EF4-FFF2-40B4-BE49-F238E27FC236}">
                <a16:creationId xmlns:a16="http://schemas.microsoft.com/office/drawing/2014/main" id="{780B680E-56F0-49A6-BF5A-4BC4B9B66B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5181600"/>
          <a:ext cx="8661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8" name="Microsoft 公式 3.0" r:id="rId25" imgW="4330700" imgH="482600" progId="Equation.3">
                  <p:embed/>
                </p:oleObj>
              </mc:Choice>
              <mc:Fallback>
                <p:oleObj name="Microsoft 公式 3.0" r:id="rId25" imgW="4330700" imgH="482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181600"/>
                        <a:ext cx="8661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28" grpId="0"/>
      <p:bldP spid="26630" grpId="0"/>
      <p:bldP spid="26631" grpId="0"/>
      <p:bldP spid="26633" grpId="0"/>
      <p:bldP spid="26635" grpId="0"/>
      <p:bldP spid="266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55">
            <a:extLst>
              <a:ext uri="{FF2B5EF4-FFF2-40B4-BE49-F238E27FC236}">
                <a16:creationId xmlns:a16="http://schemas.microsoft.com/office/drawing/2014/main" id="{F78D9F28-A1FF-43F4-BC74-84385A574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908050"/>
            <a:ext cx="1223962" cy="144145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0272" name="Rectangle 1056">
            <a:extLst>
              <a:ext uri="{FF2B5EF4-FFF2-40B4-BE49-F238E27FC236}">
                <a16:creationId xmlns:a16="http://schemas.microsoft.com/office/drawing/2014/main" id="{D837AB47-E136-46D2-B239-580BB0DF9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908050"/>
            <a:ext cx="1223963" cy="144145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100" name="Rectangle 1033">
            <a:extLst>
              <a:ext uri="{FF2B5EF4-FFF2-40B4-BE49-F238E27FC236}">
                <a16:creationId xmlns:a16="http://schemas.microsoft.com/office/drawing/2014/main" id="{21B076B1-D9F3-48E7-BB10-39C293EDC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908050"/>
            <a:ext cx="2438400" cy="14478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0243" name="Line 1027">
            <a:extLst>
              <a:ext uri="{FF2B5EF4-FFF2-40B4-BE49-F238E27FC236}">
                <a16:creationId xmlns:a16="http://schemas.microsoft.com/office/drawing/2014/main" id="{3457F278-2F2F-4A5F-8043-B932B3C633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547688"/>
            <a:ext cx="3175" cy="18097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5" name="Rectangle 1039">
            <a:extLst>
              <a:ext uri="{FF2B5EF4-FFF2-40B4-BE49-F238E27FC236}">
                <a16:creationId xmlns:a16="http://schemas.microsoft.com/office/drawing/2014/main" id="{7E5A68EF-B012-4C96-B1C3-47E74E1F8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685800"/>
            <a:ext cx="2022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气体自由膨胀</a:t>
            </a:r>
          </a:p>
        </p:txBody>
      </p:sp>
      <p:sp>
        <p:nvSpPr>
          <p:cNvPr id="10256" name="Rectangle 1040">
            <a:extLst>
              <a:ext uri="{FF2B5EF4-FFF2-40B4-BE49-F238E27FC236}">
                <a16:creationId xmlns:a16="http://schemas.microsoft.com/office/drawing/2014/main" id="{56F5A342-4B3B-466F-A1B8-04AAFB405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905000"/>
            <a:ext cx="171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密度不均匀</a:t>
            </a:r>
          </a:p>
        </p:txBody>
      </p:sp>
      <p:sp>
        <p:nvSpPr>
          <p:cNvPr id="10258" name="AutoShape 1042">
            <a:extLst>
              <a:ext uri="{FF2B5EF4-FFF2-40B4-BE49-F238E27FC236}">
                <a16:creationId xmlns:a16="http://schemas.microsoft.com/office/drawing/2014/main" id="{E96D4810-4C38-4768-AFE2-CD5878BC7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057400"/>
            <a:ext cx="762000" cy="76200"/>
          </a:xfrm>
          <a:prstGeom prst="rightArrow">
            <a:avLst>
              <a:gd name="adj1" fmla="val 50000"/>
              <a:gd name="adj2" fmla="val 250000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0259" name="AutoShape 1043">
            <a:extLst>
              <a:ext uri="{FF2B5EF4-FFF2-40B4-BE49-F238E27FC236}">
                <a16:creationId xmlns:a16="http://schemas.microsoft.com/office/drawing/2014/main" id="{5B2E0ACC-201C-4243-BC4D-485D8BA4596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248400" y="2209800"/>
            <a:ext cx="762000" cy="76200"/>
          </a:xfrm>
          <a:prstGeom prst="rightArrow">
            <a:avLst>
              <a:gd name="adj1" fmla="val 50000"/>
              <a:gd name="adj2" fmla="val 2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FF6600"/>
              </a:solidFill>
            </a:endParaRPr>
          </a:p>
        </p:txBody>
      </p:sp>
      <p:sp>
        <p:nvSpPr>
          <p:cNvPr id="10260" name="Text Box 1044">
            <a:extLst>
              <a:ext uri="{FF2B5EF4-FFF2-40B4-BE49-F238E27FC236}">
                <a16:creationId xmlns:a16="http://schemas.microsoft.com/office/drawing/2014/main" id="{3EFD3DA8-C031-436B-A2BD-7634755C7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524000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自动</a:t>
            </a:r>
          </a:p>
        </p:txBody>
      </p:sp>
      <p:sp>
        <p:nvSpPr>
          <p:cNvPr id="10261" name="Rectangle 1045">
            <a:extLst>
              <a:ext uri="{FF2B5EF4-FFF2-40B4-BE49-F238E27FC236}">
                <a16:creationId xmlns:a16="http://schemas.microsoft.com/office/drawing/2014/main" id="{44B991E8-5235-4D48-9899-90320B7B7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905000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密度均匀</a:t>
            </a:r>
          </a:p>
        </p:txBody>
      </p:sp>
      <p:sp>
        <p:nvSpPr>
          <p:cNvPr id="10262" name="Rectangle 1046">
            <a:extLst>
              <a:ext uri="{FF2B5EF4-FFF2-40B4-BE49-F238E27FC236}">
                <a16:creationId xmlns:a16="http://schemas.microsoft.com/office/drawing/2014/main" id="{96D744EF-CB27-4FFD-9833-28B72FA90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505200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生命过程</a:t>
            </a:r>
          </a:p>
        </p:txBody>
      </p:sp>
      <p:sp>
        <p:nvSpPr>
          <p:cNvPr id="10263" name="Rectangle 1047">
            <a:extLst>
              <a:ext uri="{FF2B5EF4-FFF2-40B4-BE49-F238E27FC236}">
                <a16:creationId xmlns:a16="http://schemas.microsoft.com/office/drawing/2014/main" id="{CDE8A81B-B1AC-4397-9E57-C2DB3E425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19600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出生</a:t>
            </a:r>
          </a:p>
        </p:txBody>
      </p:sp>
      <p:sp>
        <p:nvSpPr>
          <p:cNvPr id="10264" name="AutoShape 1048">
            <a:extLst>
              <a:ext uri="{FF2B5EF4-FFF2-40B4-BE49-F238E27FC236}">
                <a16:creationId xmlns:a16="http://schemas.microsoft.com/office/drawing/2014/main" id="{AEF544D8-B0E1-4A14-94A5-75A8D3AFC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572000"/>
            <a:ext cx="762000" cy="76200"/>
          </a:xfrm>
          <a:prstGeom prst="rightArrow">
            <a:avLst>
              <a:gd name="adj1" fmla="val 50000"/>
              <a:gd name="adj2" fmla="val 250000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0265" name="AutoShape 1049">
            <a:extLst>
              <a:ext uri="{FF2B5EF4-FFF2-40B4-BE49-F238E27FC236}">
                <a16:creationId xmlns:a16="http://schemas.microsoft.com/office/drawing/2014/main" id="{EC13F8BF-4497-4214-BEAE-7E2A4DFBA4E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248400" y="4724400"/>
            <a:ext cx="762000" cy="76200"/>
          </a:xfrm>
          <a:prstGeom prst="rightArrow">
            <a:avLst>
              <a:gd name="adj1" fmla="val 50000"/>
              <a:gd name="adj2" fmla="val 2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FF6600"/>
              </a:solidFill>
            </a:endParaRPr>
          </a:p>
        </p:txBody>
      </p:sp>
      <p:sp>
        <p:nvSpPr>
          <p:cNvPr id="10266" name="Rectangle 1050">
            <a:extLst>
              <a:ext uri="{FF2B5EF4-FFF2-40B4-BE49-F238E27FC236}">
                <a16:creationId xmlns:a16="http://schemas.microsoft.com/office/drawing/2014/main" id="{897003EC-ACFD-4839-9A1C-99B05C26F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419600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死亡</a:t>
            </a:r>
          </a:p>
        </p:txBody>
      </p:sp>
      <p:pic>
        <p:nvPicPr>
          <p:cNvPr id="10269" name="Picture 1053" descr="PE01931_">
            <a:extLst>
              <a:ext uri="{FF2B5EF4-FFF2-40B4-BE49-F238E27FC236}">
                <a16:creationId xmlns:a16="http://schemas.microsoft.com/office/drawing/2014/main" id="{3F50E6A4-664C-4138-9D10-A8F139532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429000"/>
            <a:ext cx="207010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0" name="AutoShape 105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3ECC5F38-DB89-4846-AC5C-305025E25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913" y="5876925"/>
            <a:ext cx="522287" cy="522288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2" grpId="0" animBg="1"/>
      <p:bldP spid="10256" grpId="0"/>
      <p:bldP spid="10258" grpId="0" animBg="1"/>
      <p:bldP spid="10259" grpId="0" animBg="1"/>
      <p:bldP spid="10260" grpId="0"/>
      <p:bldP spid="10261" grpId="0"/>
      <p:bldP spid="10262" grpId="0"/>
      <p:bldP spid="10263" grpId="0"/>
      <p:bldP spid="10264" grpId="0" animBg="1"/>
      <p:bldP spid="10265" grpId="0" animBg="1"/>
      <p:bldP spid="10266" grpId="0"/>
      <p:bldP spid="102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D2DCBF13-A63F-4CA0-BFC8-AE10FA9D3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150" y="457200"/>
            <a:ext cx="5645150" cy="7620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§1.5  </a:t>
            </a:r>
            <a:r>
              <a:rPr lang="zh-CN" altLang="en-US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2" action="ppaction://hlinksldjump"/>
              </a:rPr>
              <a:t>热力学第二定律</a:t>
            </a:r>
            <a:endParaRPr lang="zh-CN" altLang="en-US" sz="4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C91DB75F-4E94-4DFE-AB51-C112E3C3A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71600"/>
            <a:ext cx="4721225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AutoNum type="arabicPeriod"/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可逆过程与不可逆过程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7CB30603-A8CD-4C5A-A423-039B6249E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133600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可逆过程</a:t>
            </a:r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C3CBF3CA-BE57-45F5-BD4B-9248EB7BA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133600"/>
            <a:ext cx="5699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每步都可逆行而使系统和外界恢复原状。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68B7A1CE-29E0-46D6-BF21-902287428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743200"/>
            <a:ext cx="171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不可逆过程</a:t>
            </a:r>
          </a:p>
        </p:txBody>
      </p:sp>
      <p:sp>
        <p:nvSpPr>
          <p:cNvPr id="8199" name="Text Box 7">
            <a:extLst>
              <a:ext uri="{FF2B5EF4-FFF2-40B4-BE49-F238E27FC236}">
                <a16:creationId xmlns:a16="http://schemas.microsoft.com/office/drawing/2014/main" id="{3D68F1E8-280F-499A-91A8-97B9E889B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743200"/>
            <a:ext cx="624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其后果不能完全消除而使一切恢复原状。</a:t>
            </a:r>
          </a:p>
        </p:txBody>
      </p:sp>
      <p:sp>
        <p:nvSpPr>
          <p:cNvPr id="8200" name="Text Box 8">
            <a:extLst>
              <a:ext uri="{FF2B5EF4-FFF2-40B4-BE49-F238E27FC236}">
                <a16:creationId xmlns:a16="http://schemas.microsoft.com/office/drawing/2014/main" id="{2D62572E-6F8C-4723-9B84-B885DF68F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114800"/>
            <a:ext cx="8077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kumimoji="0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不可逆过程在自然界留下不可消除的印记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。任何消除其后果的企图，只能引起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hlinkClick r:id="" action="ppaction://hlinkshowjump?jump=nextslide"/>
              </a:rPr>
              <a:t>后果转嫁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  <p:sp>
        <p:nvSpPr>
          <p:cNvPr id="8201" name="Text Box 9">
            <a:extLst>
              <a:ext uri="{FF2B5EF4-FFF2-40B4-BE49-F238E27FC236}">
                <a16:creationId xmlns:a16="http://schemas.microsoft.com/office/drawing/2014/main" id="{DA56A0D8-3384-429D-8D0B-4BF7D90BD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292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kumimoji="0"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不可逆过程相互关联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，可相互推断。</a:t>
            </a:r>
          </a:p>
        </p:txBody>
      </p:sp>
      <p:sp>
        <p:nvSpPr>
          <p:cNvPr id="8202" name="Text Box 10">
            <a:extLst>
              <a:ext uri="{FF2B5EF4-FFF2-40B4-BE49-F238E27FC236}">
                <a16:creationId xmlns:a16="http://schemas.microsoft.com/office/drawing/2014/main" id="{1A21FFEC-73D9-48E1-B358-2D5DB52B0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6388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kumimoji="0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可逆过程：准静态</a:t>
            </a:r>
            <a:r>
              <a:rPr kumimoji="0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kumimoji="0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无摩擦    </a:t>
            </a:r>
            <a:r>
              <a:rPr kumimoji="0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kumimoji="0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理想极限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203" name="Text Box 11">
            <a:extLst>
              <a:ext uri="{FF2B5EF4-FFF2-40B4-BE49-F238E27FC236}">
                <a16:creationId xmlns:a16="http://schemas.microsoft.com/office/drawing/2014/main" id="{DB48E255-AF9B-45C8-8FE8-A56339DCF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429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kumimoji="0"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过程的方向性即不可逆性。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E6FF36F-993C-4CED-8397-2360E29E9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25146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"/>
              </a:rPr>
              <a:t>功热转换</a:t>
            </a:r>
            <a:r>
              <a:rPr kumimoji="0"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不可逆</a:t>
            </a:r>
          </a:p>
        </p:txBody>
      </p:sp>
      <p:sp>
        <p:nvSpPr>
          <p:cNvPr id="13317" name="Oval 5">
            <a:extLst>
              <a:ext uri="{FF2B5EF4-FFF2-40B4-BE49-F238E27FC236}">
                <a16:creationId xmlns:a16="http://schemas.microsoft.com/office/drawing/2014/main" id="{7E2AEE62-0481-40E1-A1E2-04993D838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743200"/>
            <a:ext cx="1447800" cy="1371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318" name="AutoShape 6">
            <a:extLst>
              <a:ext uri="{FF2B5EF4-FFF2-40B4-BE49-F238E27FC236}">
                <a16:creationId xmlns:a16="http://schemas.microsoft.com/office/drawing/2014/main" id="{A60A7513-6C4F-47B8-874A-8C7E64431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900" y="3238500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13319" name="Object 7">
            <a:extLst>
              <a:ext uri="{FF2B5EF4-FFF2-40B4-BE49-F238E27FC236}">
                <a16:creationId xmlns:a16="http://schemas.microsoft.com/office/drawing/2014/main" id="{6CA35E87-F01D-4112-8B93-5116CA69BC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2438400"/>
          <a:ext cx="8826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Microsoft 公式 3.0" r:id="rId3" imgW="444114" imgH="215713" progId="Equation.3">
                  <p:embed/>
                </p:oleObj>
              </mc:Choice>
              <mc:Fallback>
                <p:oleObj name="Microsoft 公式 3.0" r:id="rId3" imgW="444114" imgH="2157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438400"/>
                        <a:ext cx="88265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>
            <a:extLst>
              <a:ext uri="{FF2B5EF4-FFF2-40B4-BE49-F238E27FC236}">
                <a16:creationId xmlns:a16="http://schemas.microsoft.com/office/drawing/2014/main" id="{A1AA7134-EE54-45C1-96FC-D6DE3214D1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919288"/>
          <a:ext cx="3016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Microsoft 公式 3.0" r:id="rId5" imgW="152268" imgH="215713" progId="Equation.3">
                  <p:embed/>
                </p:oleObj>
              </mc:Choice>
              <mc:Fallback>
                <p:oleObj name="Microsoft 公式 3.0" r:id="rId5" imgW="152268" imgH="2157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19288"/>
                        <a:ext cx="30162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>
            <a:extLst>
              <a:ext uri="{FF2B5EF4-FFF2-40B4-BE49-F238E27FC236}">
                <a16:creationId xmlns:a16="http://schemas.microsoft.com/office/drawing/2014/main" id="{ECC164B1-A46D-4CBF-ACD3-4786BA39D9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495800"/>
          <a:ext cx="3270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Microsoft 公式 3.0" r:id="rId7" imgW="164885" imgH="215619" progId="Equation.3">
                  <p:embed/>
                </p:oleObj>
              </mc:Choice>
              <mc:Fallback>
                <p:oleObj name="Microsoft 公式 3.0" r:id="rId7" imgW="164885" imgH="21561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495800"/>
                        <a:ext cx="3270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>
            <a:extLst>
              <a:ext uri="{FF2B5EF4-FFF2-40B4-BE49-F238E27FC236}">
                <a16:creationId xmlns:a16="http://schemas.microsoft.com/office/drawing/2014/main" id="{B63FBD1C-F365-4ABB-918B-23E64BE07B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2209800"/>
          <a:ext cx="8810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Microsoft 公式 3.0" r:id="rId9" imgW="444307" imgH="203112" progId="Equation.3">
                  <p:embed/>
                </p:oleObj>
              </mc:Choice>
              <mc:Fallback>
                <p:oleObj name="Microsoft 公式 3.0" r:id="rId9" imgW="444307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209800"/>
                        <a:ext cx="881063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16">
            <a:extLst>
              <a:ext uri="{FF2B5EF4-FFF2-40B4-BE49-F238E27FC236}">
                <a16:creationId xmlns:a16="http://schemas.microsoft.com/office/drawing/2014/main" id="{DBCC3F18-A816-45BA-908F-587D3AD917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3276600"/>
          <a:ext cx="88106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Microsoft 公式 3.0" r:id="rId11" imgW="444307" imgH="203112" progId="Equation.3">
                  <p:embed/>
                </p:oleObj>
              </mc:Choice>
              <mc:Fallback>
                <p:oleObj name="Microsoft 公式 3.0" r:id="rId11" imgW="444307" imgH="20311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276600"/>
                        <a:ext cx="881063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9" name="Object 17">
            <a:extLst>
              <a:ext uri="{FF2B5EF4-FFF2-40B4-BE49-F238E27FC236}">
                <a16:creationId xmlns:a16="http://schemas.microsoft.com/office/drawing/2014/main" id="{F77A10A4-D300-499E-B26D-66783D6F41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038600"/>
          <a:ext cx="4032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Microsoft 公式 3.0" r:id="rId13" imgW="203024" imgH="215713" progId="Equation.3">
                  <p:embed/>
                </p:oleObj>
              </mc:Choice>
              <mc:Fallback>
                <p:oleObj name="Microsoft 公式 3.0" r:id="rId13" imgW="203024" imgH="21571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038600"/>
                        <a:ext cx="4032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2" name="Rectangle 30">
            <a:extLst>
              <a:ext uri="{FF2B5EF4-FFF2-40B4-BE49-F238E27FC236}">
                <a16:creationId xmlns:a16="http://schemas.microsoft.com/office/drawing/2014/main" id="{1E095DE4-CD51-4B60-9915-A2F9CE12A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609600"/>
            <a:ext cx="25146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"/>
              </a:rPr>
              <a:t>热</a:t>
            </a:r>
            <a:r>
              <a:rPr kumimoji="0"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传导不可逆</a:t>
            </a:r>
          </a:p>
        </p:txBody>
      </p:sp>
      <p:sp>
        <p:nvSpPr>
          <p:cNvPr id="6156" name="AutoShape 34">
            <a:extLst>
              <a:ext uri="{FF2B5EF4-FFF2-40B4-BE49-F238E27FC236}">
                <a16:creationId xmlns:a16="http://schemas.microsoft.com/office/drawing/2014/main" id="{B779A7CA-CCDB-4FD8-9860-C8D59B07679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810000" y="1066800"/>
            <a:ext cx="1219200" cy="304800"/>
          </a:xfrm>
          <a:prstGeom prst="curvedDownArrow">
            <a:avLst>
              <a:gd name="adj1" fmla="val 80000"/>
              <a:gd name="adj2" fmla="val 160000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347" name="Rectangle 35">
            <a:extLst>
              <a:ext uri="{FF2B5EF4-FFF2-40B4-BE49-F238E27FC236}">
                <a16:creationId xmlns:a16="http://schemas.microsoft.com/office/drawing/2014/main" id="{2E841F37-E544-464D-B9F8-725C2B54D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05000"/>
            <a:ext cx="2362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348" name="Rectangle 36">
            <a:extLst>
              <a:ext uri="{FF2B5EF4-FFF2-40B4-BE49-F238E27FC236}">
                <a16:creationId xmlns:a16="http://schemas.microsoft.com/office/drawing/2014/main" id="{3376E71B-D43D-4DE5-939C-265675AA6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4508500"/>
            <a:ext cx="2362200" cy="457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349" name="Oval 37">
            <a:extLst>
              <a:ext uri="{FF2B5EF4-FFF2-40B4-BE49-F238E27FC236}">
                <a16:creationId xmlns:a16="http://schemas.microsoft.com/office/drawing/2014/main" id="{6D699A3F-ECE3-4931-9C75-150BEA06F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3" y="2743200"/>
            <a:ext cx="1447800" cy="1371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350" name="AutoShape 38">
            <a:extLst>
              <a:ext uri="{FF2B5EF4-FFF2-40B4-BE49-F238E27FC236}">
                <a16:creationId xmlns:a16="http://schemas.microsoft.com/office/drawing/2014/main" id="{FEB1F7C2-D6A0-40AF-A96D-E720AC969FA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83363" y="2209800"/>
            <a:ext cx="762000" cy="762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351" name="AutoShape 39">
            <a:extLst>
              <a:ext uri="{FF2B5EF4-FFF2-40B4-BE49-F238E27FC236}">
                <a16:creationId xmlns:a16="http://schemas.microsoft.com/office/drawing/2014/main" id="{87A41878-1C04-4E87-9CF1-2459D29C4C4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773863" y="3962400"/>
            <a:ext cx="381000" cy="685800"/>
          </a:xfrm>
          <a:prstGeom prst="downArrow">
            <a:avLst>
              <a:gd name="adj1" fmla="val 50000"/>
              <a:gd name="adj2" fmla="val 45000"/>
            </a:avLst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352" name="AutoShape 40">
            <a:extLst>
              <a:ext uri="{FF2B5EF4-FFF2-40B4-BE49-F238E27FC236}">
                <a16:creationId xmlns:a16="http://schemas.microsoft.com/office/drawing/2014/main" id="{8C7DB132-2588-4E3E-9ED9-6DA342E6925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15200" y="3238500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13355" name="Object 43">
            <a:extLst>
              <a:ext uri="{FF2B5EF4-FFF2-40B4-BE49-F238E27FC236}">
                <a16:creationId xmlns:a16="http://schemas.microsoft.com/office/drawing/2014/main" id="{5C83BA01-5DC5-414F-9F10-7B020D3F01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4038600"/>
          <a:ext cx="4032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Microsoft 公式 3.0" r:id="rId15" imgW="203024" imgH="215713" progId="Equation.3">
                  <p:embed/>
                </p:oleObj>
              </mc:Choice>
              <mc:Fallback>
                <p:oleObj name="Microsoft 公式 3.0" r:id="rId15" imgW="203024" imgH="215713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038600"/>
                        <a:ext cx="4032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6" name="Object 44">
            <a:extLst>
              <a:ext uri="{FF2B5EF4-FFF2-40B4-BE49-F238E27FC236}">
                <a16:creationId xmlns:a16="http://schemas.microsoft.com/office/drawing/2014/main" id="{BBC0146B-8011-446D-A3CE-D61DE1E6FB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0" y="1905000"/>
          <a:ext cx="3016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Microsoft 公式 3.0" r:id="rId16" imgW="152268" imgH="215713" progId="Equation.3">
                  <p:embed/>
                </p:oleObj>
              </mc:Choice>
              <mc:Fallback>
                <p:oleObj name="Microsoft 公式 3.0" r:id="rId16" imgW="152268" imgH="215713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1905000"/>
                        <a:ext cx="3016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7" name="Object 45">
            <a:extLst>
              <a:ext uri="{FF2B5EF4-FFF2-40B4-BE49-F238E27FC236}">
                <a16:creationId xmlns:a16="http://schemas.microsoft.com/office/drawing/2014/main" id="{E9B66415-E8A8-4100-A847-5A54379284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0" y="4495800"/>
          <a:ext cx="3270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Microsoft 公式 3.0" r:id="rId17" imgW="164885" imgH="215619" progId="Equation.3">
                  <p:embed/>
                </p:oleObj>
              </mc:Choice>
              <mc:Fallback>
                <p:oleObj name="Microsoft 公式 3.0" r:id="rId17" imgW="164885" imgH="215619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4495800"/>
                        <a:ext cx="3270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58" name="AutoShape 46">
            <a:extLst>
              <a:ext uri="{FF2B5EF4-FFF2-40B4-BE49-F238E27FC236}">
                <a16:creationId xmlns:a16="http://schemas.microsoft.com/office/drawing/2014/main" id="{DB8CE4A4-B212-45D5-80DE-CC97BBE30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775" y="2286000"/>
            <a:ext cx="381000" cy="2362200"/>
          </a:xfrm>
          <a:prstGeom prst="downArrow">
            <a:avLst>
              <a:gd name="adj1" fmla="val 46676"/>
              <a:gd name="adj2" fmla="val 52930"/>
            </a:avLst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13359" name="Object 47">
            <a:extLst>
              <a:ext uri="{FF2B5EF4-FFF2-40B4-BE49-F238E27FC236}">
                <a16:creationId xmlns:a16="http://schemas.microsoft.com/office/drawing/2014/main" id="{8066E0B9-2E6E-42D7-86A2-35B3230D30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3200400"/>
          <a:ext cx="4032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Microsoft 公式 3.0" r:id="rId18" imgW="203024" imgH="215713" progId="Equation.3">
                  <p:embed/>
                </p:oleObj>
              </mc:Choice>
              <mc:Fallback>
                <p:oleObj name="Microsoft 公式 3.0" r:id="rId18" imgW="203024" imgH="215713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200400"/>
                        <a:ext cx="4032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8" name="AutoShape 48">
            <a:extLst>
              <a:ext uri="{FF2B5EF4-FFF2-40B4-BE49-F238E27FC236}">
                <a16:creationId xmlns:a16="http://schemas.microsoft.com/office/drawing/2014/main" id="{167399EE-9D2D-4CEF-82B9-BBFFF88B2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57200"/>
            <a:ext cx="1219200" cy="304800"/>
          </a:xfrm>
          <a:prstGeom prst="curvedDownArrow">
            <a:avLst>
              <a:gd name="adj1" fmla="val 80000"/>
              <a:gd name="adj2" fmla="val 160000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13363" name="Object 51">
            <a:extLst>
              <a:ext uri="{FF2B5EF4-FFF2-40B4-BE49-F238E27FC236}">
                <a16:creationId xmlns:a16="http://schemas.microsoft.com/office/drawing/2014/main" id="{4034AC66-6899-4A8B-B596-499D7C5416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02575" y="3581400"/>
          <a:ext cx="88106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Microsoft 公式 3.0" r:id="rId19" imgW="444307" imgH="203112" progId="Equation.3">
                  <p:embed/>
                </p:oleObj>
              </mc:Choice>
              <mc:Fallback>
                <p:oleObj name="Microsoft 公式 3.0" r:id="rId19" imgW="444307" imgH="203112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2575" y="3581400"/>
                        <a:ext cx="881063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4" name="Object 52">
            <a:extLst>
              <a:ext uri="{FF2B5EF4-FFF2-40B4-BE49-F238E27FC236}">
                <a16:creationId xmlns:a16="http://schemas.microsoft.com/office/drawing/2014/main" id="{B84C5D06-50F2-4A4C-949C-A3093E8B55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21575" y="2438400"/>
          <a:ext cx="8826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Microsoft 公式 3.0" r:id="rId20" imgW="444114" imgH="215713" progId="Equation.3">
                  <p:embed/>
                </p:oleObj>
              </mc:Choice>
              <mc:Fallback>
                <p:oleObj name="Microsoft 公式 3.0" r:id="rId20" imgW="444114" imgH="215713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1575" y="2438400"/>
                        <a:ext cx="88265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67" name="Rectangle 55">
            <a:extLst>
              <a:ext uri="{FF2B5EF4-FFF2-40B4-BE49-F238E27FC236}">
                <a16:creationId xmlns:a16="http://schemas.microsoft.com/office/drawing/2014/main" id="{B5157BA5-12D9-4449-9CDD-0E89CFB1C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905000"/>
            <a:ext cx="2362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324" name="AutoShape 12">
            <a:extLst>
              <a:ext uri="{FF2B5EF4-FFF2-40B4-BE49-F238E27FC236}">
                <a16:creationId xmlns:a16="http://schemas.microsoft.com/office/drawing/2014/main" id="{C1ABBF8A-02AB-4F72-9024-3DE0A919A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2209800"/>
            <a:ext cx="762000" cy="762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368" name="Rectangle 56">
            <a:extLst>
              <a:ext uri="{FF2B5EF4-FFF2-40B4-BE49-F238E27FC236}">
                <a16:creationId xmlns:a16="http://schemas.microsoft.com/office/drawing/2014/main" id="{656AD3ED-941E-4939-B411-013FF2093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495800"/>
            <a:ext cx="2362200" cy="457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325" name="AutoShape 13">
            <a:extLst>
              <a:ext uri="{FF2B5EF4-FFF2-40B4-BE49-F238E27FC236}">
                <a16:creationId xmlns:a16="http://schemas.microsoft.com/office/drawing/2014/main" id="{25A83D44-B96D-45F5-B58C-8299484B2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962400"/>
            <a:ext cx="381000" cy="685800"/>
          </a:xfrm>
          <a:prstGeom prst="downArrow">
            <a:avLst>
              <a:gd name="adj1" fmla="val 50000"/>
              <a:gd name="adj2" fmla="val 45000"/>
            </a:avLst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370" name="AutoShape 58">
            <a:extLst>
              <a:ext uri="{FF2B5EF4-FFF2-40B4-BE49-F238E27FC236}">
                <a16:creationId xmlns:a16="http://schemas.microsoft.com/office/drawing/2014/main" id="{7812FBA0-EBEE-4C1C-A1FF-EF8C5197787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819400" y="2133600"/>
            <a:ext cx="1066800" cy="7620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6425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96" y="0"/>
                </a:moveTo>
                <a:lnTo>
                  <a:pt x="10992" y="7200"/>
                </a:lnTo>
                <a:lnTo>
                  <a:pt x="14078" y="7200"/>
                </a:lnTo>
                <a:lnTo>
                  <a:pt x="14078" y="16425"/>
                </a:lnTo>
                <a:lnTo>
                  <a:pt x="0" y="16425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6296" y="0"/>
                </a:lnTo>
                <a:close/>
              </a:path>
            </a:pathLst>
          </a:cu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3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3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3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3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3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3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3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  <p:bldP spid="13317" grpId="1" animBg="1"/>
      <p:bldP spid="13318" grpId="0" animBg="1"/>
      <p:bldP spid="13318" grpId="1" animBg="1"/>
      <p:bldP spid="13347" grpId="0" animBg="1"/>
      <p:bldP spid="13348" grpId="0" animBg="1"/>
      <p:bldP spid="13349" grpId="0" animBg="1"/>
      <p:bldP spid="13350" grpId="0" animBg="1"/>
      <p:bldP spid="13351" grpId="0" animBg="1"/>
      <p:bldP spid="13352" grpId="0" animBg="1"/>
      <p:bldP spid="13358" grpId="0" animBg="1"/>
      <p:bldP spid="13367" grpId="0" animBg="1"/>
      <p:bldP spid="13367" grpId="1" animBg="1"/>
      <p:bldP spid="13367" grpId="2" animBg="1"/>
      <p:bldP spid="13324" grpId="0" animBg="1"/>
      <p:bldP spid="13324" grpId="1" animBg="1"/>
      <p:bldP spid="13368" grpId="0" animBg="1"/>
      <p:bldP spid="13368" grpId="1" animBg="1"/>
      <p:bldP spid="13325" grpId="0" animBg="1"/>
      <p:bldP spid="1332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2B1B64C-8C72-4A41-A333-ECB2C271B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3" y="533400"/>
            <a:ext cx="25146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"/>
              </a:rPr>
              <a:t>热传导</a:t>
            </a:r>
            <a:r>
              <a:rPr kumimoji="0"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可逆</a:t>
            </a:r>
          </a:p>
        </p:txBody>
      </p:sp>
      <p:sp>
        <p:nvSpPr>
          <p:cNvPr id="7171" name="Oval 5">
            <a:extLst>
              <a:ext uri="{FF2B5EF4-FFF2-40B4-BE49-F238E27FC236}">
                <a16:creationId xmlns:a16="http://schemas.microsoft.com/office/drawing/2014/main" id="{28B361EC-C346-4530-90B0-41547B1B2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8" y="2743200"/>
            <a:ext cx="1447800" cy="1371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172" name="AutoShape 6">
            <a:extLst>
              <a:ext uri="{FF2B5EF4-FFF2-40B4-BE49-F238E27FC236}">
                <a16:creationId xmlns:a16="http://schemas.microsoft.com/office/drawing/2014/main" id="{1BFB76D9-C4EF-47B5-9AD2-4186044C6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3238500"/>
            <a:ext cx="647700" cy="381000"/>
          </a:xfrm>
          <a:prstGeom prst="rightArrow">
            <a:avLst>
              <a:gd name="adj1" fmla="val 50000"/>
              <a:gd name="adj2" fmla="val 54998"/>
            </a:avLst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7173" name="Object 7">
            <a:extLst>
              <a:ext uri="{FF2B5EF4-FFF2-40B4-BE49-F238E27FC236}">
                <a16:creationId xmlns:a16="http://schemas.microsoft.com/office/drawing/2014/main" id="{E51D56AC-5CE8-4879-BD52-7F5E915CD3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2438400"/>
          <a:ext cx="8826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Microsoft 公式 3.0" r:id="rId3" imgW="444114" imgH="215713" progId="Equation.3">
                  <p:embed/>
                </p:oleObj>
              </mc:Choice>
              <mc:Fallback>
                <p:oleObj name="Microsoft 公式 3.0" r:id="rId3" imgW="444114" imgH="2157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438400"/>
                        <a:ext cx="88265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8">
            <a:extLst>
              <a:ext uri="{FF2B5EF4-FFF2-40B4-BE49-F238E27FC236}">
                <a16:creationId xmlns:a16="http://schemas.microsoft.com/office/drawing/2014/main" id="{B554CD52-00A0-4533-9654-DEF5C1E53D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788" y="1919288"/>
          <a:ext cx="3016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Microsoft 公式 3.0" r:id="rId5" imgW="152268" imgH="215713" progId="Equation.3">
                  <p:embed/>
                </p:oleObj>
              </mc:Choice>
              <mc:Fallback>
                <p:oleObj name="Microsoft 公式 3.0" r:id="rId5" imgW="152268" imgH="2157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1919288"/>
                        <a:ext cx="30162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9">
            <a:extLst>
              <a:ext uri="{FF2B5EF4-FFF2-40B4-BE49-F238E27FC236}">
                <a16:creationId xmlns:a16="http://schemas.microsoft.com/office/drawing/2014/main" id="{1F6D1851-CCF3-408B-90C3-9577586C09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8" y="4495800"/>
          <a:ext cx="3270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Microsoft 公式 3.0" r:id="rId7" imgW="164885" imgH="215619" progId="Equation.3">
                  <p:embed/>
                </p:oleObj>
              </mc:Choice>
              <mc:Fallback>
                <p:oleObj name="Microsoft 公式 3.0" r:id="rId7" imgW="164885" imgH="21561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8" y="4495800"/>
                        <a:ext cx="3270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16">
            <a:extLst>
              <a:ext uri="{FF2B5EF4-FFF2-40B4-BE49-F238E27FC236}">
                <a16:creationId xmlns:a16="http://schemas.microsoft.com/office/drawing/2014/main" id="{A679ACC5-7E81-4DB4-B919-1C96560DEB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7738" y="3833813"/>
          <a:ext cx="881062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Microsoft 公式 3.0" r:id="rId9" imgW="444307" imgH="203112" progId="Equation.3">
                  <p:embed/>
                </p:oleObj>
              </mc:Choice>
              <mc:Fallback>
                <p:oleObj name="Microsoft 公式 3.0" r:id="rId9" imgW="444307" imgH="20311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8" y="3833813"/>
                        <a:ext cx="881062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17">
            <a:extLst>
              <a:ext uri="{FF2B5EF4-FFF2-40B4-BE49-F238E27FC236}">
                <a16:creationId xmlns:a16="http://schemas.microsoft.com/office/drawing/2014/main" id="{1CB129AA-3D11-40C4-93AF-C5976E4A6C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2788" y="4038600"/>
          <a:ext cx="4032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Microsoft 公式 3.0" r:id="rId11" imgW="203024" imgH="215713" progId="Equation.3">
                  <p:embed/>
                </p:oleObj>
              </mc:Choice>
              <mc:Fallback>
                <p:oleObj name="Microsoft 公式 3.0" r:id="rId11" imgW="203024" imgH="21571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4038600"/>
                        <a:ext cx="4032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2" name="Rectangle 30">
            <a:extLst>
              <a:ext uri="{FF2B5EF4-FFF2-40B4-BE49-F238E27FC236}">
                <a16:creationId xmlns:a16="http://schemas.microsoft.com/office/drawing/2014/main" id="{E4C590FE-FF7F-4F9B-A5FB-AD7A77CFD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213" y="609600"/>
            <a:ext cx="25146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工热转换可逆</a:t>
            </a:r>
          </a:p>
        </p:txBody>
      </p:sp>
      <p:sp>
        <p:nvSpPr>
          <p:cNvPr id="7179" name="Rectangle 35">
            <a:extLst>
              <a:ext uri="{FF2B5EF4-FFF2-40B4-BE49-F238E27FC236}">
                <a16:creationId xmlns:a16="http://schemas.microsoft.com/office/drawing/2014/main" id="{BE2DB4DA-A6BB-4063-92CD-F9D93D3FB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1916113"/>
            <a:ext cx="17145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180" name="Rectangle 36">
            <a:extLst>
              <a:ext uri="{FF2B5EF4-FFF2-40B4-BE49-F238E27FC236}">
                <a16:creationId xmlns:a16="http://schemas.microsoft.com/office/drawing/2014/main" id="{BF5AFC69-B4AB-49A4-9C40-18286C71F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238" y="4519613"/>
            <a:ext cx="1689100" cy="457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7181" name="Object 44">
            <a:extLst>
              <a:ext uri="{FF2B5EF4-FFF2-40B4-BE49-F238E27FC236}">
                <a16:creationId xmlns:a16="http://schemas.microsoft.com/office/drawing/2014/main" id="{0801280A-E4D0-4590-9BC1-C8A876B46F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1922463"/>
          <a:ext cx="3016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Microsoft 公式 3.0" r:id="rId13" imgW="152268" imgH="215713" progId="Equation.3">
                  <p:embed/>
                </p:oleObj>
              </mc:Choice>
              <mc:Fallback>
                <p:oleObj name="Microsoft 公式 3.0" r:id="rId13" imgW="152268" imgH="215713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922463"/>
                        <a:ext cx="30162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2" name="Object 45">
            <a:extLst>
              <a:ext uri="{FF2B5EF4-FFF2-40B4-BE49-F238E27FC236}">
                <a16:creationId xmlns:a16="http://schemas.microsoft.com/office/drawing/2014/main" id="{4C0A6655-2558-400F-AD35-C3BAA7F3FE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4581525"/>
          <a:ext cx="3270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Microsoft 公式 3.0" r:id="rId14" imgW="164885" imgH="215619" progId="Equation.3">
                  <p:embed/>
                </p:oleObj>
              </mc:Choice>
              <mc:Fallback>
                <p:oleObj name="Microsoft 公式 3.0" r:id="rId14" imgW="164885" imgH="215619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4581525"/>
                        <a:ext cx="3270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3" name="AutoShape 46">
            <a:extLst>
              <a:ext uri="{FF2B5EF4-FFF2-40B4-BE49-F238E27FC236}">
                <a16:creationId xmlns:a16="http://schemas.microsoft.com/office/drawing/2014/main" id="{F9D81BB3-0619-4FDF-9FE7-2C6026DE0EE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478338" y="2297113"/>
            <a:ext cx="381000" cy="2362200"/>
          </a:xfrm>
          <a:prstGeom prst="downArrow">
            <a:avLst>
              <a:gd name="adj1" fmla="val 46676"/>
              <a:gd name="adj2" fmla="val 52930"/>
            </a:avLst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7184" name="Object 47">
            <a:extLst>
              <a:ext uri="{FF2B5EF4-FFF2-40B4-BE49-F238E27FC236}">
                <a16:creationId xmlns:a16="http://schemas.microsoft.com/office/drawing/2014/main" id="{AD83FE9E-D1B6-418C-BD20-768FFEEB24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4313" y="3794125"/>
          <a:ext cx="4032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Microsoft 公式 3.0" r:id="rId15" imgW="203024" imgH="215713" progId="Equation.3">
                  <p:embed/>
                </p:oleObj>
              </mc:Choice>
              <mc:Fallback>
                <p:oleObj name="Microsoft 公式 3.0" r:id="rId15" imgW="203024" imgH="215713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313" y="3794125"/>
                        <a:ext cx="4032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5" name="AutoShape 48">
            <a:extLst>
              <a:ext uri="{FF2B5EF4-FFF2-40B4-BE49-F238E27FC236}">
                <a16:creationId xmlns:a16="http://schemas.microsoft.com/office/drawing/2014/main" id="{13C49515-D188-4028-B26F-548CC13A3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3" y="457200"/>
            <a:ext cx="1219200" cy="304800"/>
          </a:xfrm>
          <a:prstGeom prst="curvedDownArrow">
            <a:avLst>
              <a:gd name="adj1" fmla="val 80000"/>
              <a:gd name="adj2" fmla="val 160000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186" name="Rectangle 55">
            <a:extLst>
              <a:ext uri="{FF2B5EF4-FFF2-40B4-BE49-F238E27FC236}">
                <a16:creationId xmlns:a16="http://schemas.microsoft.com/office/drawing/2014/main" id="{26003BE6-D31E-4662-9B04-5B2EB9C93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88" y="1905000"/>
            <a:ext cx="1766887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187" name="AutoShape 12">
            <a:extLst>
              <a:ext uri="{FF2B5EF4-FFF2-40B4-BE49-F238E27FC236}">
                <a16:creationId xmlns:a16="http://schemas.microsoft.com/office/drawing/2014/main" id="{AABFB2D5-8346-444B-BF97-E62A86DD9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2209800"/>
            <a:ext cx="762000" cy="762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188" name="Rectangle 56">
            <a:extLst>
              <a:ext uri="{FF2B5EF4-FFF2-40B4-BE49-F238E27FC236}">
                <a16:creationId xmlns:a16="http://schemas.microsoft.com/office/drawing/2014/main" id="{0D49E7CD-B661-42AD-9259-0539A8289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88" y="4495800"/>
            <a:ext cx="1766887" cy="457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189" name="AutoShape 13">
            <a:extLst>
              <a:ext uri="{FF2B5EF4-FFF2-40B4-BE49-F238E27FC236}">
                <a16:creationId xmlns:a16="http://schemas.microsoft.com/office/drawing/2014/main" id="{EF4B5BD9-1E4F-4E92-A5F2-A32CC8812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588" y="3962400"/>
            <a:ext cx="381000" cy="685800"/>
          </a:xfrm>
          <a:prstGeom prst="downArrow">
            <a:avLst>
              <a:gd name="adj1" fmla="val 50000"/>
              <a:gd name="adj2" fmla="val 45000"/>
            </a:avLst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190" name="Oval 5">
            <a:extLst>
              <a:ext uri="{FF2B5EF4-FFF2-40B4-BE49-F238E27FC236}">
                <a16:creationId xmlns:a16="http://schemas.microsoft.com/office/drawing/2014/main" id="{90738543-24E6-4727-AA29-E0780E1CA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7663" y="2754313"/>
            <a:ext cx="1447800" cy="1371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191" name="AutoShape 6">
            <a:extLst>
              <a:ext uri="{FF2B5EF4-FFF2-40B4-BE49-F238E27FC236}">
                <a16:creationId xmlns:a16="http://schemas.microsoft.com/office/drawing/2014/main" id="{98F089C4-0455-4D52-BAC3-784E594BC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2563" y="3249613"/>
            <a:ext cx="657225" cy="381000"/>
          </a:xfrm>
          <a:prstGeom prst="rightArrow">
            <a:avLst>
              <a:gd name="adj1" fmla="val 50000"/>
              <a:gd name="adj2" fmla="val 54968"/>
            </a:avLst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7192" name="Object 7">
            <a:extLst>
              <a:ext uri="{FF2B5EF4-FFF2-40B4-BE49-F238E27FC236}">
                <a16:creationId xmlns:a16="http://schemas.microsoft.com/office/drawing/2014/main" id="{DB4E7525-A8E3-4849-A3C7-8E149EB01B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20025" y="2441575"/>
          <a:ext cx="277813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Equation" r:id="rId16" imgW="139579" imgH="177646" progId="Equation.DSMT4">
                  <p:embed/>
                </p:oleObj>
              </mc:Choice>
              <mc:Fallback>
                <p:oleObj name="Equation" r:id="rId16" imgW="139579" imgH="17764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0025" y="2441575"/>
                        <a:ext cx="277813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3" name="Object 8">
            <a:extLst>
              <a:ext uri="{FF2B5EF4-FFF2-40B4-BE49-F238E27FC236}">
                <a16:creationId xmlns:a16="http://schemas.microsoft.com/office/drawing/2014/main" id="{C10B5DD7-9786-4D54-8D98-6ABD43FC78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64263" y="1930400"/>
          <a:ext cx="3016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Microsoft 公式 3.0" r:id="rId18" imgW="152268" imgH="215713" progId="Equation.3">
                  <p:embed/>
                </p:oleObj>
              </mc:Choice>
              <mc:Fallback>
                <p:oleObj name="Microsoft 公式 3.0" r:id="rId18" imgW="152268" imgH="2157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4263" y="1930400"/>
                        <a:ext cx="3016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4" name="Object 9">
            <a:extLst>
              <a:ext uri="{FF2B5EF4-FFF2-40B4-BE49-F238E27FC236}">
                <a16:creationId xmlns:a16="http://schemas.microsoft.com/office/drawing/2014/main" id="{EDBC8F47-501C-4F7E-B64D-F5966697D7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8063" y="4586288"/>
          <a:ext cx="3270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Microsoft 公式 3.0" r:id="rId19" imgW="164885" imgH="215619" progId="Equation.3">
                  <p:embed/>
                </p:oleObj>
              </mc:Choice>
              <mc:Fallback>
                <p:oleObj name="Microsoft 公式 3.0" r:id="rId19" imgW="164885" imgH="21561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063" y="4586288"/>
                        <a:ext cx="32702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5" name="Object 16">
            <a:extLst>
              <a:ext uri="{FF2B5EF4-FFF2-40B4-BE49-F238E27FC236}">
                <a16:creationId xmlns:a16="http://schemas.microsoft.com/office/drawing/2014/main" id="{7E6E4F78-0133-4945-B728-CB6CCD95F6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31163" y="3862388"/>
          <a:ext cx="881062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Microsoft 公式 3.0" r:id="rId20" imgW="444307" imgH="203112" progId="Equation.3">
                  <p:embed/>
                </p:oleObj>
              </mc:Choice>
              <mc:Fallback>
                <p:oleObj name="Microsoft 公式 3.0" r:id="rId20" imgW="444307" imgH="20311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1163" y="3862388"/>
                        <a:ext cx="881062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6" name="Rectangle 55">
            <a:extLst>
              <a:ext uri="{FF2B5EF4-FFF2-40B4-BE49-F238E27FC236}">
                <a16:creationId xmlns:a16="http://schemas.microsoft.com/office/drawing/2014/main" id="{78EC3B70-9820-437B-812C-5CF138358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463" y="1916113"/>
            <a:ext cx="1838325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197" name="Rectangle 56">
            <a:extLst>
              <a:ext uri="{FF2B5EF4-FFF2-40B4-BE49-F238E27FC236}">
                <a16:creationId xmlns:a16="http://schemas.microsoft.com/office/drawing/2014/main" id="{013DD9D0-8A69-49C1-BDAB-83D8171FC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463" y="4506913"/>
            <a:ext cx="1838325" cy="457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" name="加号 2">
            <a:extLst>
              <a:ext uri="{FF2B5EF4-FFF2-40B4-BE49-F238E27FC236}">
                <a16:creationId xmlns:a16="http://schemas.microsoft.com/office/drawing/2014/main" id="{5F434165-D2A6-415B-A9F5-601268188CD2}"/>
              </a:ext>
            </a:extLst>
          </p:cNvPr>
          <p:cNvSpPr/>
          <p:nvPr/>
        </p:nvSpPr>
        <p:spPr bwMode="auto">
          <a:xfrm>
            <a:off x="3101975" y="3267075"/>
            <a:ext cx="349250" cy="396875"/>
          </a:xfrm>
          <a:prstGeom prst="mathPl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4" name="等于号 3">
            <a:extLst>
              <a:ext uri="{FF2B5EF4-FFF2-40B4-BE49-F238E27FC236}">
                <a16:creationId xmlns:a16="http://schemas.microsoft.com/office/drawing/2014/main" id="{C45B8856-7A67-41DE-83A0-CB2FE231DD92}"/>
              </a:ext>
            </a:extLst>
          </p:cNvPr>
          <p:cNvSpPr/>
          <p:nvPr/>
        </p:nvSpPr>
        <p:spPr bwMode="auto">
          <a:xfrm>
            <a:off x="5881688" y="3465513"/>
            <a:ext cx="490537" cy="368300"/>
          </a:xfrm>
          <a:prstGeom prst="mathEqua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7200" name="AutoShape 6">
            <a:extLst>
              <a:ext uri="{FF2B5EF4-FFF2-40B4-BE49-F238E27FC236}">
                <a16:creationId xmlns:a16="http://schemas.microsoft.com/office/drawing/2014/main" id="{69E59D6D-B275-4BE1-91CA-21852584E00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058025" y="2387600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EA0899F-24A6-4B1A-AD7D-C125FE860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25146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"/>
              </a:rPr>
              <a:t>功热转换</a:t>
            </a:r>
            <a:r>
              <a:rPr kumimoji="0"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可逆</a:t>
            </a:r>
          </a:p>
        </p:txBody>
      </p:sp>
      <p:sp>
        <p:nvSpPr>
          <p:cNvPr id="8195" name="Oval 5">
            <a:extLst>
              <a:ext uri="{FF2B5EF4-FFF2-40B4-BE49-F238E27FC236}">
                <a16:creationId xmlns:a16="http://schemas.microsoft.com/office/drawing/2014/main" id="{960139CD-DEEB-4924-A907-BCD8D6C28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" y="2743200"/>
            <a:ext cx="1447800" cy="13716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8196" name="AutoShape 6">
            <a:extLst>
              <a:ext uri="{FF2B5EF4-FFF2-40B4-BE49-F238E27FC236}">
                <a16:creationId xmlns:a16="http://schemas.microsoft.com/office/drawing/2014/main" id="{A733263C-25BE-4F55-AA41-2576B0C05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5" y="3238500"/>
            <a:ext cx="615950" cy="381000"/>
          </a:xfrm>
          <a:prstGeom prst="rightArrow">
            <a:avLst>
              <a:gd name="adj1" fmla="val 50000"/>
              <a:gd name="adj2" fmla="val 54997"/>
            </a:avLst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8197" name="Object 7">
            <a:extLst>
              <a:ext uri="{FF2B5EF4-FFF2-40B4-BE49-F238E27FC236}">
                <a16:creationId xmlns:a16="http://schemas.microsoft.com/office/drawing/2014/main" id="{A54E1641-568B-41A4-8B29-A31B81AD63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938" y="2476500"/>
          <a:ext cx="27622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3" imgW="139579" imgH="177646" progId="Equation.DSMT4">
                  <p:embed/>
                </p:oleObj>
              </mc:Choice>
              <mc:Fallback>
                <p:oleObj name="Equation" r:id="rId3" imgW="139579" imgH="17764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8" y="2476500"/>
                        <a:ext cx="276225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8">
            <a:extLst>
              <a:ext uri="{FF2B5EF4-FFF2-40B4-BE49-F238E27FC236}">
                <a16:creationId xmlns:a16="http://schemas.microsoft.com/office/drawing/2014/main" id="{6D13E6B6-68B2-4504-9D4C-695AA52E53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125" y="1919288"/>
          <a:ext cx="3016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Microsoft 公式 3.0" r:id="rId5" imgW="152268" imgH="215713" progId="Equation.3">
                  <p:embed/>
                </p:oleObj>
              </mc:Choice>
              <mc:Fallback>
                <p:oleObj name="Microsoft 公式 3.0" r:id="rId5" imgW="152268" imgH="2157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" y="1919288"/>
                        <a:ext cx="30162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9">
            <a:extLst>
              <a:ext uri="{FF2B5EF4-FFF2-40B4-BE49-F238E27FC236}">
                <a16:creationId xmlns:a16="http://schemas.microsoft.com/office/drawing/2014/main" id="{FB6DAB08-9FA0-4F62-918E-E36AF0124D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" y="4495800"/>
          <a:ext cx="3270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Microsoft 公式 3.0" r:id="rId7" imgW="164885" imgH="215619" progId="Equation.3">
                  <p:embed/>
                </p:oleObj>
              </mc:Choice>
              <mc:Fallback>
                <p:oleObj name="Microsoft 公式 3.0" r:id="rId7" imgW="164885" imgH="21561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4495800"/>
                        <a:ext cx="3270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16">
            <a:extLst>
              <a:ext uri="{FF2B5EF4-FFF2-40B4-BE49-F238E27FC236}">
                <a16:creationId xmlns:a16="http://schemas.microsoft.com/office/drawing/2014/main" id="{804979C5-E9E8-4E4B-90CE-51C13E2E60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4063" y="3760788"/>
          <a:ext cx="8810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Microsoft 公式 3.0" r:id="rId9" imgW="444307" imgH="203112" progId="Equation.3">
                  <p:embed/>
                </p:oleObj>
              </mc:Choice>
              <mc:Fallback>
                <p:oleObj name="Microsoft 公式 3.0" r:id="rId9" imgW="444307" imgH="20311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3760788"/>
                        <a:ext cx="88106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2" name="Rectangle 30">
            <a:extLst>
              <a:ext uri="{FF2B5EF4-FFF2-40B4-BE49-F238E27FC236}">
                <a16:creationId xmlns:a16="http://schemas.microsoft.com/office/drawing/2014/main" id="{7269561B-02B3-4DCA-9B3B-0F57B0453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609600"/>
            <a:ext cx="25146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"/>
              </a:rPr>
              <a:t>热</a:t>
            </a:r>
            <a:r>
              <a:rPr kumimoji="0"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传导可逆</a:t>
            </a:r>
          </a:p>
        </p:txBody>
      </p:sp>
      <p:sp>
        <p:nvSpPr>
          <p:cNvPr id="8202" name="Rectangle 35">
            <a:extLst>
              <a:ext uri="{FF2B5EF4-FFF2-40B4-BE49-F238E27FC236}">
                <a16:creationId xmlns:a16="http://schemas.microsoft.com/office/drawing/2014/main" id="{734FE3E1-1C83-4FDB-9698-81417666A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1905000"/>
            <a:ext cx="1889125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8203" name="Rectangle 36">
            <a:extLst>
              <a:ext uri="{FF2B5EF4-FFF2-40B4-BE49-F238E27FC236}">
                <a16:creationId xmlns:a16="http://schemas.microsoft.com/office/drawing/2014/main" id="{17C2288C-092B-47A0-A9A0-7A262A402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4508500"/>
            <a:ext cx="1914525" cy="457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8204" name="Oval 37">
            <a:extLst>
              <a:ext uri="{FF2B5EF4-FFF2-40B4-BE49-F238E27FC236}">
                <a16:creationId xmlns:a16="http://schemas.microsoft.com/office/drawing/2014/main" id="{0C6490E5-B7E4-46AB-A7C8-08EE9724E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25" y="2743200"/>
            <a:ext cx="1447800" cy="1371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8205" name="AutoShape 38">
            <a:extLst>
              <a:ext uri="{FF2B5EF4-FFF2-40B4-BE49-F238E27FC236}">
                <a16:creationId xmlns:a16="http://schemas.microsoft.com/office/drawing/2014/main" id="{ED7AD588-0685-47B5-AA6F-60D423DA7D2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64025" y="2209800"/>
            <a:ext cx="762000" cy="762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8206" name="AutoShape 39">
            <a:extLst>
              <a:ext uri="{FF2B5EF4-FFF2-40B4-BE49-F238E27FC236}">
                <a16:creationId xmlns:a16="http://schemas.microsoft.com/office/drawing/2014/main" id="{7C46B57F-8E7E-4571-8446-5D8BB79F8B5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454525" y="3962400"/>
            <a:ext cx="381000" cy="685800"/>
          </a:xfrm>
          <a:prstGeom prst="downArrow">
            <a:avLst>
              <a:gd name="adj1" fmla="val 50000"/>
              <a:gd name="adj2" fmla="val 45000"/>
            </a:avLst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8207" name="AutoShape 40">
            <a:extLst>
              <a:ext uri="{FF2B5EF4-FFF2-40B4-BE49-F238E27FC236}">
                <a16:creationId xmlns:a16="http://schemas.microsoft.com/office/drawing/2014/main" id="{8B2CAE80-B2E7-4257-BC1E-497B5290D99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35375" y="3244850"/>
            <a:ext cx="563563" cy="381000"/>
          </a:xfrm>
          <a:prstGeom prst="rightArrow">
            <a:avLst>
              <a:gd name="adj1" fmla="val 50000"/>
              <a:gd name="adj2" fmla="val 55120"/>
            </a:avLst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8208" name="Object 43">
            <a:extLst>
              <a:ext uri="{FF2B5EF4-FFF2-40B4-BE49-F238E27FC236}">
                <a16:creationId xmlns:a16="http://schemas.microsoft.com/office/drawing/2014/main" id="{609A1F76-A01E-432C-9C76-795A6903DA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3463" y="4038600"/>
          <a:ext cx="4032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Microsoft 公式 3.0" r:id="rId11" imgW="203024" imgH="215713" progId="Equation.3">
                  <p:embed/>
                </p:oleObj>
              </mc:Choice>
              <mc:Fallback>
                <p:oleObj name="Microsoft 公式 3.0" r:id="rId11" imgW="203024" imgH="215713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3463" y="4038600"/>
                        <a:ext cx="4032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9" name="Object 44">
            <a:extLst>
              <a:ext uri="{FF2B5EF4-FFF2-40B4-BE49-F238E27FC236}">
                <a16:creationId xmlns:a16="http://schemas.microsoft.com/office/drawing/2014/main" id="{326FEC4E-D947-4F96-8217-AB12C0B1D3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1663" y="1905000"/>
          <a:ext cx="3016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Microsoft 公式 3.0" r:id="rId13" imgW="152268" imgH="215713" progId="Equation.3">
                  <p:embed/>
                </p:oleObj>
              </mc:Choice>
              <mc:Fallback>
                <p:oleObj name="Microsoft 公式 3.0" r:id="rId13" imgW="152268" imgH="215713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1663" y="1905000"/>
                        <a:ext cx="3016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0" name="Object 45">
            <a:extLst>
              <a:ext uri="{FF2B5EF4-FFF2-40B4-BE49-F238E27FC236}">
                <a16:creationId xmlns:a16="http://schemas.microsoft.com/office/drawing/2014/main" id="{5033EAC3-2C76-4559-9A50-221DEE98C1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1663" y="4495800"/>
          <a:ext cx="3270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Microsoft 公式 3.0" r:id="rId14" imgW="164885" imgH="215619" progId="Equation.3">
                  <p:embed/>
                </p:oleObj>
              </mc:Choice>
              <mc:Fallback>
                <p:oleObj name="Microsoft 公式 3.0" r:id="rId14" imgW="164885" imgH="215619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1663" y="4495800"/>
                        <a:ext cx="3270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1" name="AutoShape 48">
            <a:extLst>
              <a:ext uri="{FF2B5EF4-FFF2-40B4-BE49-F238E27FC236}">
                <a16:creationId xmlns:a16="http://schemas.microsoft.com/office/drawing/2014/main" id="{69BA531B-3F86-4ACE-BF2B-764BE9E42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57200"/>
            <a:ext cx="1219200" cy="304800"/>
          </a:xfrm>
          <a:prstGeom prst="curvedDownArrow">
            <a:avLst>
              <a:gd name="adj1" fmla="val 80000"/>
              <a:gd name="adj2" fmla="val 160000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8212" name="Object 51">
            <a:extLst>
              <a:ext uri="{FF2B5EF4-FFF2-40B4-BE49-F238E27FC236}">
                <a16:creationId xmlns:a16="http://schemas.microsoft.com/office/drawing/2014/main" id="{B5689D29-7B7A-4B3C-8CF5-D92641637D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8350" y="3802063"/>
          <a:ext cx="88106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Microsoft 公式 3.0" r:id="rId15" imgW="444307" imgH="203112" progId="Equation.3">
                  <p:embed/>
                </p:oleObj>
              </mc:Choice>
              <mc:Fallback>
                <p:oleObj name="Microsoft 公式 3.0" r:id="rId15" imgW="444307" imgH="203112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3802063"/>
                        <a:ext cx="881063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3" name="Object 52">
            <a:extLst>
              <a:ext uri="{FF2B5EF4-FFF2-40B4-BE49-F238E27FC236}">
                <a16:creationId xmlns:a16="http://schemas.microsoft.com/office/drawing/2014/main" id="{A788713D-9B3A-4E79-87BB-6648336EB5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2238" y="2438400"/>
          <a:ext cx="8826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Microsoft 公式 3.0" r:id="rId16" imgW="444114" imgH="215713" progId="Equation.3">
                  <p:embed/>
                </p:oleObj>
              </mc:Choice>
              <mc:Fallback>
                <p:oleObj name="Microsoft 公式 3.0" r:id="rId16" imgW="444114" imgH="215713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2438400"/>
                        <a:ext cx="88265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4" name="Rectangle 55">
            <a:extLst>
              <a:ext uri="{FF2B5EF4-FFF2-40B4-BE49-F238E27FC236}">
                <a16:creationId xmlns:a16="http://schemas.microsoft.com/office/drawing/2014/main" id="{A591F821-61CE-4B81-9CAD-E54B1C4D8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1905000"/>
            <a:ext cx="179705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8215" name="Rectangle 56">
            <a:extLst>
              <a:ext uri="{FF2B5EF4-FFF2-40B4-BE49-F238E27FC236}">
                <a16:creationId xmlns:a16="http://schemas.microsoft.com/office/drawing/2014/main" id="{88FD0DD3-866C-4C85-ACEA-B0E763DCC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4495800"/>
            <a:ext cx="1797050" cy="457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8216" name="AutoShape 6">
            <a:extLst>
              <a:ext uri="{FF2B5EF4-FFF2-40B4-BE49-F238E27FC236}">
                <a16:creationId xmlns:a16="http://schemas.microsoft.com/office/drawing/2014/main" id="{20BEB810-6DD5-48FE-9B61-D60B21925E0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87438" y="2335213"/>
            <a:ext cx="615950" cy="381000"/>
          </a:xfrm>
          <a:prstGeom prst="rightArrow">
            <a:avLst>
              <a:gd name="adj1" fmla="val 50000"/>
              <a:gd name="adj2" fmla="val 54997"/>
            </a:avLst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5" name="加号 34">
            <a:extLst>
              <a:ext uri="{FF2B5EF4-FFF2-40B4-BE49-F238E27FC236}">
                <a16:creationId xmlns:a16="http://schemas.microsoft.com/office/drawing/2014/main" id="{DC114AF6-4D6F-46BF-832C-FF8E1CB8651A}"/>
              </a:ext>
            </a:extLst>
          </p:cNvPr>
          <p:cNvSpPr/>
          <p:nvPr/>
        </p:nvSpPr>
        <p:spPr bwMode="auto">
          <a:xfrm>
            <a:off x="2916238" y="3248025"/>
            <a:ext cx="349250" cy="396875"/>
          </a:xfrm>
          <a:prstGeom prst="mathPl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8218" name="Rectangle 35">
            <a:extLst>
              <a:ext uri="{FF2B5EF4-FFF2-40B4-BE49-F238E27FC236}">
                <a16:creationId xmlns:a16="http://schemas.microsoft.com/office/drawing/2014/main" id="{381C17D1-5574-45CD-80CD-AC06E2D4C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7363" y="1916113"/>
            <a:ext cx="17145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8219" name="Rectangle 36">
            <a:extLst>
              <a:ext uri="{FF2B5EF4-FFF2-40B4-BE49-F238E27FC236}">
                <a16:creationId xmlns:a16="http://schemas.microsoft.com/office/drawing/2014/main" id="{F7EDD193-E935-4772-9DEB-C3934EA40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763" y="4519613"/>
            <a:ext cx="1689100" cy="457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8220" name="Object 44">
            <a:extLst>
              <a:ext uri="{FF2B5EF4-FFF2-40B4-BE49-F238E27FC236}">
                <a16:creationId xmlns:a16="http://schemas.microsoft.com/office/drawing/2014/main" id="{5FA5D70B-6680-4014-AFEA-8157E4097D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7588" y="1922463"/>
          <a:ext cx="3016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Microsoft 公式 3.0" r:id="rId18" imgW="152268" imgH="215713" progId="Equation.3">
                  <p:embed/>
                </p:oleObj>
              </mc:Choice>
              <mc:Fallback>
                <p:oleObj name="Microsoft 公式 3.0" r:id="rId18" imgW="152268" imgH="215713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588" y="1922463"/>
                        <a:ext cx="30162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1" name="Object 45">
            <a:extLst>
              <a:ext uri="{FF2B5EF4-FFF2-40B4-BE49-F238E27FC236}">
                <a16:creationId xmlns:a16="http://schemas.microsoft.com/office/drawing/2014/main" id="{81DA169E-C08F-4E41-9715-288DF0BFD9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7588" y="4581525"/>
          <a:ext cx="3270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Microsoft 公式 3.0" r:id="rId19" imgW="164885" imgH="215619" progId="Equation.3">
                  <p:embed/>
                </p:oleObj>
              </mc:Choice>
              <mc:Fallback>
                <p:oleObj name="Microsoft 公式 3.0" r:id="rId19" imgW="164885" imgH="215619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588" y="4581525"/>
                        <a:ext cx="3270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2" name="AutoShape 46">
            <a:extLst>
              <a:ext uri="{FF2B5EF4-FFF2-40B4-BE49-F238E27FC236}">
                <a16:creationId xmlns:a16="http://schemas.microsoft.com/office/drawing/2014/main" id="{413E73AD-B6BF-4054-9F02-DE2E2A32759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535863" y="2297113"/>
            <a:ext cx="381000" cy="2362200"/>
          </a:xfrm>
          <a:prstGeom prst="downArrow">
            <a:avLst>
              <a:gd name="adj1" fmla="val 46676"/>
              <a:gd name="adj2" fmla="val 52930"/>
            </a:avLst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8223" name="Object 47">
            <a:extLst>
              <a:ext uri="{FF2B5EF4-FFF2-40B4-BE49-F238E27FC236}">
                <a16:creationId xmlns:a16="http://schemas.microsoft.com/office/drawing/2014/main" id="{723ECE2B-2E20-465F-8D21-56ED2BBF85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16863" y="3254375"/>
          <a:ext cx="4032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Microsoft 公式 3.0" r:id="rId20" imgW="203024" imgH="215713" progId="Equation.3">
                  <p:embed/>
                </p:oleObj>
              </mc:Choice>
              <mc:Fallback>
                <p:oleObj name="Microsoft 公式 3.0" r:id="rId20" imgW="203024" imgH="215713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6863" y="3254375"/>
                        <a:ext cx="4032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等于号 41">
            <a:extLst>
              <a:ext uri="{FF2B5EF4-FFF2-40B4-BE49-F238E27FC236}">
                <a16:creationId xmlns:a16="http://schemas.microsoft.com/office/drawing/2014/main" id="{169C68C5-19CA-4BBD-9013-BABB9728DF79}"/>
              </a:ext>
            </a:extLst>
          </p:cNvPr>
          <p:cNvSpPr/>
          <p:nvPr/>
        </p:nvSpPr>
        <p:spPr bwMode="auto">
          <a:xfrm>
            <a:off x="6156325" y="3429000"/>
            <a:ext cx="484188" cy="295275"/>
          </a:xfrm>
          <a:prstGeom prst="mathEqua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43" name="Text Box 53">
            <a:extLst>
              <a:ext uri="{FF2B5EF4-FFF2-40B4-BE49-F238E27FC236}">
                <a16:creationId xmlns:a16="http://schemas.microsoft.com/office/drawing/2014/main" id="{CF3554D1-AE48-4661-AD81-A182C13CB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486400"/>
            <a:ext cx="8691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问题 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如何将理想气体自由膨胀的结果与功热转换结果相联系？</a:t>
            </a:r>
          </a:p>
        </p:txBody>
      </p:sp>
      <p:sp>
        <p:nvSpPr>
          <p:cNvPr id="44" name="AutoShape 59">
            <a:hlinkClick r:id="rId21" action="ppaction://hlinksldjump" highlightClick="1"/>
            <a:extLst>
              <a:ext uri="{FF2B5EF4-FFF2-40B4-BE49-F238E27FC236}">
                <a16:creationId xmlns:a16="http://schemas.microsoft.com/office/drawing/2014/main" id="{7ED22883-5FE4-428C-B03E-C9D4BA9F8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913" y="6092825"/>
            <a:ext cx="522287" cy="5222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0A62CEAC-3E60-459A-BCFA-C71A73763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0"/>
            <a:ext cx="3497263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AutoNum type="arabicPeriod" startAt="2"/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热力学第二定律</a:t>
            </a: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EB1251D9-E99F-4C4C-9DAC-5A164521F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33400"/>
            <a:ext cx="3551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指出过程的不可逆性</a:t>
            </a:r>
          </a:p>
        </p:txBody>
      </p:sp>
      <p:pic>
        <p:nvPicPr>
          <p:cNvPr id="9220" name="Picture 4" descr="slide0078_image017">
            <a:extLst>
              <a:ext uri="{FF2B5EF4-FFF2-40B4-BE49-F238E27FC236}">
                <a16:creationId xmlns:a16="http://schemas.microsoft.com/office/drawing/2014/main" id="{154456AE-2B99-4F0A-A100-84669661B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1949450" cy="257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5">
            <a:extLst>
              <a:ext uri="{FF2B5EF4-FFF2-40B4-BE49-F238E27FC236}">
                <a16:creationId xmlns:a16="http://schemas.microsoft.com/office/drawing/2014/main" id="{31E2B7BB-706E-482F-B63A-62DE902AB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143000"/>
            <a:ext cx="3705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开尔文表述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1851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年）</a:t>
            </a:r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C10239D8-559B-4D3B-9DA4-CFF07E4F2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200400"/>
            <a:ext cx="4560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功热转换过程的不可逆性</a:t>
            </a:r>
          </a:p>
        </p:txBody>
      </p:sp>
      <p:pic>
        <p:nvPicPr>
          <p:cNvPr id="9223" name="Picture 8" descr="slide0080_image027">
            <a:extLst>
              <a:ext uri="{FF2B5EF4-FFF2-40B4-BE49-F238E27FC236}">
                <a16:creationId xmlns:a16="http://schemas.microsoft.com/office/drawing/2014/main" id="{7FA0A19D-911C-4CFD-8C8C-DA7DEA235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886200"/>
            <a:ext cx="1951038" cy="253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Text Box 9">
            <a:extLst>
              <a:ext uri="{FF2B5EF4-FFF2-40B4-BE49-F238E27FC236}">
                <a16:creationId xmlns:a16="http://schemas.microsoft.com/office/drawing/2014/main" id="{5678EE86-FC60-492F-A622-C7D5C213D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9624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克劳修斯表述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1850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年）</a:t>
            </a:r>
          </a:p>
        </p:txBody>
      </p:sp>
      <p:sp>
        <p:nvSpPr>
          <p:cNvPr id="12298" name="Text Box 10">
            <a:extLst>
              <a:ext uri="{FF2B5EF4-FFF2-40B4-BE49-F238E27FC236}">
                <a16:creationId xmlns:a16="http://schemas.microsoft.com/office/drawing/2014/main" id="{FB2D383A-3628-4851-82A3-180267B71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667000"/>
            <a:ext cx="512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第二类永动机（         ）不可制造。</a:t>
            </a:r>
          </a:p>
        </p:txBody>
      </p:sp>
      <p:sp>
        <p:nvSpPr>
          <p:cNvPr id="12300" name="Text Box 12">
            <a:extLst>
              <a:ext uri="{FF2B5EF4-FFF2-40B4-BE49-F238E27FC236}">
                <a16:creationId xmlns:a16="http://schemas.microsoft.com/office/drawing/2014/main" id="{C3C1D915-1BE8-4243-AD14-1501CC8F5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096000"/>
            <a:ext cx="4068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热传导过程的不可逆性</a:t>
            </a:r>
          </a:p>
        </p:txBody>
      </p:sp>
      <p:graphicFrame>
        <p:nvGraphicFramePr>
          <p:cNvPr id="9227" name="Object 13">
            <a:extLst>
              <a:ext uri="{FF2B5EF4-FFF2-40B4-BE49-F238E27FC236}">
                <a16:creationId xmlns:a16="http://schemas.microsoft.com/office/drawing/2014/main" id="{5D0C705A-005A-484B-A518-1E5B515F67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2743200"/>
          <a:ext cx="6619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Microsoft 公式 3.0" r:id="rId5" imgW="330057" imgH="203112" progId="Equation.3">
                  <p:embed/>
                </p:oleObj>
              </mc:Choice>
              <mc:Fallback>
                <p:oleObj name="Microsoft 公式 3.0" r:id="rId5" imgW="330057" imgH="20311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743200"/>
                        <a:ext cx="66198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Text Box 14">
            <a:extLst>
              <a:ext uri="{FF2B5EF4-FFF2-40B4-BE49-F238E27FC236}">
                <a16:creationId xmlns:a16="http://schemas.microsoft.com/office/drawing/2014/main" id="{BEE398AC-2168-4EA1-BC06-79545E9AC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486400"/>
            <a:ext cx="382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零能耗致冷机不可制造。</a:t>
            </a:r>
          </a:p>
        </p:txBody>
      </p:sp>
      <p:sp>
        <p:nvSpPr>
          <p:cNvPr id="12303" name="AutoShape 15">
            <a:extLst>
              <a:ext uri="{FF2B5EF4-FFF2-40B4-BE49-F238E27FC236}">
                <a16:creationId xmlns:a16="http://schemas.microsoft.com/office/drawing/2014/main" id="{E651F052-705A-4065-9056-4BA33E5BA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600200"/>
            <a:ext cx="5105400" cy="914400"/>
          </a:xfrm>
          <a:prstGeom prst="wedgeRoundRectCallout">
            <a:avLst>
              <a:gd name="adj1" fmla="val -57648"/>
              <a:gd name="adj2" fmla="val 47745"/>
              <a:gd name="adj3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不可能从单一热源吸热使之完全转化为功而不引起其他变化。</a:t>
            </a:r>
          </a:p>
        </p:txBody>
      </p:sp>
      <p:sp>
        <p:nvSpPr>
          <p:cNvPr id="12305" name="AutoShape 17">
            <a:extLst>
              <a:ext uri="{FF2B5EF4-FFF2-40B4-BE49-F238E27FC236}">
                <a16:creationId xmlns:a16="http://schemas.microsoft.com/office/drawing/2014/main" id="{01C2EB08-CF38-4E42-8A7A-288894FA20C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47800" y="4419600"/>
            <a:ext cx="5105400" cy="914400"/>
          </a:xfrm>
          <a:prstGeom prst="wedgeRoundRectCallout">
            <a:avLst>
              <a:gd name="adj1" fmla="val -56875"/>
              <a:gd name="adj2" fmla="val 5485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不可能使热量从低温物体传到高温物体而不引起其他变化。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44">
            <a:extLst>
              <a:ext uri="{FF2B5EF4-FFF2-40B4-BE49-F238E27FC236}">
                <a16:creationId xmlns:a16="http://schemas.microsoft.com/office/drawing/2014/main" id="{6198FE08-8EE6-4F88-A253-CBD2ED09283C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2420938"/>
            <a:ext cx="8207375" cy="3048000"/>
            <a:chOff x="384" y="1344"/>
            <a:chExt cx="5170" cy="1920"/>
          </a:xfrm>
        </p:grpSpPr>
        <p:sp>
          <p:nvSpPr>
            <p:cNvPr id="10252" name="Rectangle 2">
              <a:extLst>
                <a:ext uri="{FF2B5EF4-FFF2-40B4-BE49-F238E27FC236}">
                  <a16:creationId xmlns:a16="http://schemas.microsoft.com/office/drawing/2014/main" id="{2D40CC85-5337-4D7F-BE3C-DE1B9C537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344"/>
              <a:ext cx="1488" cy="2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0253" name="Rectangle 3">
              <a:extLst>
                <a:ext uri="{FF2B5EF4-FFF2-40B4-BE49-F238E27FC236}">
                  <a16:creationId xmlns:a16="http://schemas.microsoft.com/office/drawing/2014/main" id="{6E1F80F5-5ADD-42F9-93BE-99618750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976"/>
              <a:ext cx="1488" cy="2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0254" name="Oval 4">
              <a:extLst>
                <a:ext uri="{FF2B5EF4-FFF2-40B4-BE49-F238E27FC236}">
                  <a16:creationId xmlns:a16="http://schemas.microsoft.com/office/drawing/2014/main" id="{21923BDB-DFB8-401B-8B97-480B946FA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" y="1872"/>
              <a:ext cx="912" cy="864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0255" name="AutoShape 5">
              <a:extLst>
                <a:ext uri="{FF2B5EF4-FFF2-40B4-BE49-F238E27FC236}">
                  <a16:creationId xmlns:a16="http://schemas.microsoft.com/office/drawing/2014/main" id="{BE691826-148D-4C56-9E99-396859878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" y="1536"/>
              <a:ext cx="480" cy="48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C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0256" name="AutoShape 6">
              <a:extLst>
                <a:ext uri="{FF2B5EF4-FFF2-40B4-BE49-F238E27FC236}">
                  <a16:creationId xmlns:a16="http://schemas.microsoft.com/office/drawing/2014/main" id="{88C48B1B-065F-4E5D-ADF0-E501FFD39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2640"/>
              <a:ext cx="240" cy="432"/>
            </a:xfrm>
            <a:prstGeom prst="downArrow">
              <a:avLst>
                <a:gd name="adj1" fmla="val 50000"/>
                <a:gd name="adj2" fmla="val 45000"/>
              </a:avLst>
            </a:prstGeom>
            <a:solidFill>
              <a:srgbClr val="CC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0257" name="AutoShape 7">
              <a:extLst>
                <a:ext uri="{FF2B5EF4-FFF2-40B4-BE49-F238E27FC236}">
                  <a16:creationId xmlns:a16="http://schemas.microsoft.com/office/drawing/2014/main" id="{32017E21-082B-4606-8009-6A6CF9EE6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184"/>
              <a:ext cx="528" cy="240"/>
            </a:xfrm>
            <a:prstGeom prst="rightArrow">
              <a:avLst>
                <a:gd name="adj1" fmla="val 50000"/>
                <a:gd name="adj2" fmla="val 55000"/>
              </a:avLst>
            </a:prstGeom>
            <a:solidFill>
              <a:srgbClr val="CC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aphicFrame>
          <p:nvGraphicFramePr>
            <p:cNvPr id="10258" name="Object 8">
              <a:extLst>
                <a:ext uri="{FF2B5EF4-FFF2-40B4-BE49-F238E27FC236}">
                  <a16:creationId xmlns:a16="http://schemas.microsoft.com/office/drawing/2014/main" id="{11AF2F51-5921-4AE2-88D9-D462EB03B9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19" y="2448"/>
            <a:ext cx="951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5" name="Equation" r:id="rId3" imgW="761669" imgH="215806" progId="Equation.3">
                    <p:embed/>
                  </p:oleObj>
                </mc:Choice>
                <mc:Fallback>
                  <p:oleObj name="Equation" r:id="rId3" imgW="761669" imgH="215806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9" y="2448"/>
                          <a:ext cx="951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9" name="Object 9">
              <a:extLst>
                <a:ext uri="{FF2B5EF4-FFF2-40B4-BE49-F238E27FC236}">
                  <a16:creationId xmlns:a16="http://schemas.microsoft.com/office/drawing/2014/main" id="{9A488BF9-122C-4E68-9203-BC1DC6CD47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1632"/>
            <a:ext cx="222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6" name="Equation" r:id="rId5" imgW="177569" imgH="215619" progId="Equation.3">
                    <p:embed/>
                  </p:oleObj>
                </mc:Choice>
                <mc:Fallback>
                  <p:oleObj name="Equation" r:id="rId5" imgW="177569" imgH="215619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632"/>
                          <a:ext cx="222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0" name="Object 10">
              <a:extLst>
                <a:ext uri="{FF2B5EF4-FFF2-40B4-BE49-F238E27FC236}">
                  <a16:creationId xmlns:a16="http://schemas.microsoft.com/office/drawing/2014/main" id="{D3CF4F51-846F-4BE0-8BA3-48387C6F5B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2688"/>
            <a:ext cx="254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7" name="Equation" r:id="rId7" imgW="203024" imgH="215713" progId="Equation.3">
                    <p:embed/>
                  </p:oleObj>
                </mc:Choice>
                <mc:Fallback>
                  <p:oleObj name="Equation" r:id="rId7" imgW="203024" imgH="215713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688"/>
                          <a:ext cx="254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1" name="Object 11">
              <a:extLst>
                <a:ext uri="{FF2B5EF4-FFF2-40B4-BE49-F238E27FC236}">
                  <a16:creationId xmlns:a16="http://schemas.microsoft.com/office/drawing/2014/main" id="{5F9A8862-DBAE-4AAC-B153-4E131032D0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1344"/>
            <a:ext cx="190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8" name="Equation" r:id="rId9" imgW="152268" imgH="215713" progId="Equation.3">
                    <p:embed/>
                  </p:oleObj>
                </mc:Choice>
                <mc:Fallback>
                  <p:oleObj name="Equation" r:id="rId9" imgW="152268" imgH="215713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344"/>
                          <a:ext cx="190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2" name="Object 12">
              <a:extLst>
                <a:ext uri="{FF2B5EF4-FFF2-40B4-BE49-F238E27FC236}">
                  <a16:creationId xmlns:a16="http://schemas.microsoft.com/office/drawing/2014/main" id="{4D3DD64A-9C4C-444F-9E86-1C9F1B612A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2976"/>
            <a:ext cx="206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9" name="Equation" r:id="rId11" imgW="164885" imgH="215619" progId="Equation.3">
                    <p:embed/>
                  </p:oleObj>
                </mc:Choice>
                <mc:Fallback>
                  <p:oleObj name="Equation" r:id="rId11" imgW="164885" imgH="215619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976"/>
                          <a:ext cx="206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3" name="AutoShape 13">
              <a:extLst>
                <a:ext uri="{FF2B5EF4-FFF2-40B4-BE49-F238E27FC236}">
                  <a16:creationId xmlns:a16="http://schemas.microsoft.com/office/drawing/2014/main" id="{D3035A0D-C572-49CB-B0CC-C1F986B1C7E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76" y="1536"/>
              <a:ext cx="240" cy="1488"/>
            </a:xfrm>
            <a:prstGeom prst="downArrow">
              <a:avLst>
                <a:gd name="adj1" fmla="val 46676"/>
                <a:gd name="adj2" fmla="val 52930"/>
              </a:avLst>
            </a:prstGeom>
            <a:solidFill>
              <a:srgbClr val="CC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aphicFrame>
          <p:nvGraphicFramePr>
            <p:cNvPr id="10264" name="Object 16">
              <a:extLst>
                <a:ext uri="{FF2B5EF4-FFF2-40B4-BE49-F238E27FC236}">
                  <a16:creationId xmlns:a16="http://schemas.microsoft.com/office/drawing/2014/main" id="{264E9355-CEE8-459E-BD6E-2428D2A652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2160"/>
            <a:ext cx="254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0" name="Equation" r:id="rId13" imgW="203024" imgH="215713" progId="Equation.3">
                    <p:embed/>
                  </p:oleObj>
                </mc:Choice>
                <mc:Fallback>
                  <p:oleObj name="Equation" r:id="rId13" imgW="203024" imgH="215713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160"/>
                          <a:ext cx="254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5" name="Text Box 17">
              <a:extLst>
                <a:ext uri="{FF2B5EF4-FFF2-40B4-BE49-F238E27FC236}">
                  <a16:creationId xmlns:a16="http://schemas.microsoft.com/office/drawing/2014/main" id="{AFB74C6C-DCDD-48DE-867A-DDEE347039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16"/>
              <a:ext cx="333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800"/>
                <a:t>=</a:t>
              </a:r>
            </a:p>
          </p:txBody>
        </p:sp>
        <p:sp>
          <p:nvSpPr>
            <p:cNvPr id="10266" name="Rectangle 19">
              <a:extLst>
                <a:ext uri="{FF2B5EF4-FFF2-40B4-BE49-F238E27FC236}">
                  <a16:creationId xmlns:a16="http://schemas.microsoft.com/office/drawing/2014/main" id="{36806148-790F-447E-9B0E-31BFE1439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344"/>
              <a:ext cx="1056" cy="28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0267" name="Rectangle 20">
              <a:extLst>
                <a:ext uri="{FF2B5EF4-FFF2-40B4-BE49-F238E27FC236}">
                  <a16:creationId xmlns:a16="http://schemas.microsoft.com/office/drawing/2014/main" id="{3B479279-C443-4008-933D-08AC216F5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976"/>
              <a:ext cx="1056" cy="2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0268" name="Oval 21">
              <a:extLst>
                <a:ext uri="{FF2B5EF4-FFF2-40B4-BE49-F238E27FC236}">
                  <a16:creationId xmlns:a16="http://schemas.microsoft.com/office/drawing/2014/main" id="{791475B4-2194-4544-98E5-7BD03823C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1872"/>
              <a:ext cx="912" cy="864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0269" name="AutoShape 24">
              <a:extLst>
                <a:ext uri="{FF2B5EF4-FFF2-40B4-BE49-F238E27FC236}">
                  <a16:creationId xmlns:a16="http://schemas.microsoft.com/office/drawing/2014/main" id="{7ACE34BC-B705-4211-B0AA-D8E6A8261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184"/>
              <a:ext cx="528" cy="240"/>
            </a:xfrm>
            <a:prstGeom prst="rightArrow">
              <a:avLst>
                <a:gd name="adj1" fmla="val 50000"/>
                <a:gd name="adj2" fmla="val 55000"/>
              </a:avLst>
            </a:prstGeom>
            <a:solidFill>
              <a:srgbClr val="CC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aphicFrame>
          <p:nvGraphicFramePr>
            <p:cNvPr id="10270" name="Object 26">
              <a:extLst>
                <a:ext uri="{FF2B5EF4-FFF2-40B4-BE49-F238E27FC236}">
                  <a16:creationId xmlns:a16="http://schemas.microsoft.com/office/drawing/2014/main" id="{D1104E44-F83F-428B-B805-CC0AADC9B2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1632"/>
            <a:ext cx="603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1" name="Equation" r:id="rId14" imgW="482181" imgH="215713" progId="Equation.3">
                    <p:embed/>
                  </p:oleObj>
                </mc:Choice>
                <mc:Fallback>
                  <p:oleObj name="Equation" r:id="rId14" imgW="482181" imgH="215713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632"/>
                          <a:ext cx="603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1" name="Object 28">
              <a:extLst>
                <a:ext uri="{FF2B5EF4-FFF2-40B4-BE49-F238E27FC236}">
                  <a16:creationId xmlns:a16="http://schemas.microsoft.com/office/drawing/2014/main" id="{8ACFDE72-EAA9-4848-9791-F413A9C8D2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1344"/>
            <a:ext cx="190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2" name="Equation" r:id="rId16" imgW="152268" imgH="215713" progId="Equation.3">
                    <p:embed/>
                  </p:oleObj>
                </mc:Choice>
                <mc:Fallback>
                  <p:oleObj name="Equation" r:id="rId16" imgW="152268" imgH="215713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344"/>
                          <a:ext cx="190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2" name="Object 29">
              <a:extLst>
                <a:ext uri="{FF2B5EF4-FFF2-40B4-BE49-F238E27FC236}">
                  <a16:creationId xmlns:a16="http://schemas.microsoft.com/office/drawing/2014/main" id="{F25E26F5-978D-43E8-8271-765B9D1FDE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2976"/>
            <a:ext cx="206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3" name="Equation" r:id="rId17" imgW="164885" imgH="215619" progId="Equation.3">
                    <p:embed/>
                  </p:oleObj>
                </mc:Choice>
                <mc:Fallback>
                  <p:oleObj name="Equation" r:id="rId17" imgW="164885" imgH="215619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976"/>
                          <a:ext cx="206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3" name="AutoShape 33">
              <a:extLst>
                <a:ext uri="{FF2B5EF4-FFF2-40B4-BE49-F238E27FC236}">
                  <a16:creationId xmlns:a16="http://schemas.microsoft.com/office/drawing/2014/main" id="{A00DD61D-AF1F-4F63-916C-B08CEFD8CF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888" y="1656"/>
              <a:ext cx="480" cy="24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C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aphicFrame>
          <p:nvGraphicFramePr>
            <p:cNvPr id="10274" name="Object 34">
              <a:extLst>
                <a:ext uri="{FF2B5EF4-FFF2-40B4-BE49-F238E27FC236}">
                  <a16:creationId xmlns:a16="http://schemas.microsoft.com/office/drawing/2014/main" id="{F0268B2B-F700-4329-B949-2A2BEF45FB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3" y="2448"/>
            <a:ext cx="951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4" name="Equation" r:id="rId18" imgW="761669" imgH="215806" progId="Equation.3">
                    <p:embed/>
                  </p:oleObj>
                </mc:Choice>
                <mc:Fallback>
                  <p:oleObj name="Equation" r:id="rId18" imgW="761669" imgH="215806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3" y="2448"/>
                          <a:ext cx="951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43" name="Group 45">
            <a:extLst>
              <a:ext uri="{FF2B5EF4-FFF2-40B4-BE49-F238E27FC236}">
                <a16:creationId xmlns:a16="http://schemas.microsoft.com/office/drawing/2014/main" id="{D5747F9A-8D4B-4BD1-B696-52EAF66EAB17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1484313"/>
            <a:ext cx="5834063" cy="457200"/>
            <a:chOff x="960" y="624"/>
            <a:chExt cx="3675" cy="288"/>
          </a:xfrm>
        </p:grpSpPr>
        <p:sp>
          <p:nvSpPr>
            <p:cNvPr id="3107" name="Text Box 35">
              <a:extLst>
                <a:ext uri="{FF2B5EF4-FFF2-40B4-BE49-F238E27FC236}">
                  <a16:creationId xmlns:a16="http://schemas.microsoft.com/office/drawing/2014/main" id="{31E2B8C8-272C-434E-96A3-9B2C66DE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624"/>
              <a:ext cx="14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克氏表述不成立</a:t>
              </a:r>
            </a:p>
          </p:txBody>
        </p:sp>
        <p:sp>
          <p:nvSpPr>
            <p:cNvPr id="3109" name="Text Box 37">
              <a:extLst>
                <a:ext uri="{FF2B5EF4-FFF2-40B4-BE49-F238E27FC236}">
                  <a16:creationId xmlns:a16="http://schemas.microsoft.com/office/drawing/2014/main" id="{F627DE18-2566-4E7A-BB1E-3C1BFFB4D6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624"/>
              <a:ext cx="14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开氏表述不成立</a:t>
              </a:r>
            </a:p>
          </p:txBody>
        </p:sp>
        <p:sp>
          <p:nvSpPr>
            <p:cNvPr id="10251" name="AutoShape 38">
              <a:extLst>
                <a:ext uri="{FF2B5EF4-FFF2-40B4-BE49-F238E27FC236}">
                  <a16:creationId xmlns:a16="http://schemas.microsoft.com/office/drawing/2014/main" id="{6A8D7F5B-2ABC-475A-B7D7-B753991FB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720"/>
              <a:ext cx="615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2 w 21600"/>
                <a:gd name="T13" fmla="*/ 5400 h 21600"/>
                <a:gd name="T14" fmla="*/ 18896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11" name="Text Box 39">
            <a:extLst>
              <a:ext uri="{FF2B5EF4-FFF2-40B4-BE49-F238E27FC236}">
                <a16:creationId xmlns:a16="http://schemas.microsoft.com/office/drawing/2014/main" id="{ADC89E54-AA54-4679-BD05-149AC4196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81075"/>
            <a:ext cx="416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反证法证明两种表述的等价性</a:t>
            </a:r>
          </a:p>
        </p:txBody>
      </p:sp>
      <p:grpSp>
        <p:nvGrpSpPr>
          <p:cNvPr id="10245" name="Group 43">
            <a:extLst>
              <a:ext uri="{FF2B5EF4-FFF2-40B4-BE49-F238E27FC236}">
                <a16:creationId xmlns:a16="http://schemas.microsoft.com/office/drawing/2014/main" id="{EDD47CCE-1E67-4E2B-BE3B-6BBD792D665F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404813"/>
            <a:ext cx="8001000" cy="457200"/>
            <a:chOff x="432" y="432"/>
            <a:chExt cx="5040" cy="288"/>
          </a:xfrm>
        </p:grpSpPr>
        <p:sp>
          <p:nvSpPr>
            <p:cNvPr id="3112" name="Text Box 40">
              <a:extLst>
                <a:ext uri="{FF2B5EF4-FFF2-40B4-BE49-F238E27FC236}">
                  <a16:creationId xmlns:a16="http://schemas.microsoft.com/office/drawing/2014/main" id="{27121048-4918-4D3A-89B7-5A839FE899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432"/>
              <a:ext cx="20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buClr>
                  <a:schemeClr val="accent2"/>
                </a:buClr>
                <a:buFont typeface="Wingdings" pitchFamily="2" charset="2"/>
                <a:buChar char="q"/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不可逆过程的关联性</a:t>
              </a:r>
            </a:p>
          </p:txBody>
        </p:sp>
        <p:sp>
          <p:nvSpPr>
            <p:cNvPr id="10247" name="AutoShape 41">
              <a:extLst>
                <a:ext uri="{FF2B5EF4-FFF2-40B4-BE49-F238E27FC236}">
                  <a16:creationId xmlns:a16="http://schemas.microsoft.com/office/drawing/2014/main" id="{70A7D335-1BE3-4CAA-AB76-6703C6378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528"/>
              <a:ext cx="615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2 w 21600"/>
                <a:gd name="T13" fmla="*/ 5400 h 21600"/>
                <a:gd name="T14" fmla="*/ 18896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4" name="Text Box 42">
              <a:extLst>
                <a:ext uri="{FF2B5EF4-FFF2-40B4-BE49-F238E27FC236}">
                  <a16:creationId xmlns:a16="http://schemas.microsoft.com/office/drawing/2014/main" id="{DEE2EC7D-572E-4C31-B83B-129E4BC9B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432"/>
              <a:ext cx="22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表述的</a:t>
              </a: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hlinkClick r:id="rId19" action="ppaction://hlinksldjump"/>
                </a:rPr>
                <a:t>等价性</a:t>
              </a: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和多样性</a:t>
              </a:r>
            </a:p>
          </p:txBody>
        </p:sp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3300"/>
      </a:hlink>
      <a:folHlink>
        <a:srgbClr val="006699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3056</TotalTime>
  <Words>749</Words>
  <Application>Microsoft Office PowerPoint</Application>
  <PresentationFormat>全屏显示(4:3)</PresentationFormat>
  <Paragraphs>152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Times New Roman</vt:lpstr>
      <vt:lpstr>宋体</vt:lpstr>
      <vt:lpstr>Arial</vt:lpstr>
      <vt:lpstr>等线</vt:lpstr>
      <vt:lpstr>Symbol</vt:lpstr>
      <vt:lpstr>Wingdings</vt:lpstr>
      <vt:lpstr>默认设计模板</vt:lpstr>
      <vt:lpstr>Microsoft 公式 3.0</vt:lpstr>
      <vt:lpstr>MathType 6.0 Equation</vt:lpstr>
      <vt:lpstr>MathType 5.0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changshan xu</dc:creator>
  <cp:lastModifiedBy>张 伯望</cp:lastModifiedBy>
  <cp:revision>61</cp:revision>
  <dcterms:created xsi:type="dcterms:W3CDTF">2004-02-16T08:59:21Z</dcterms:created>
  <dcterms:modified xsi:type="dcterms:W3CDTF">2019-08-21T07:27:14Z</dcterms:modified>
</cp:coreProperties>
</file>