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0" r:id="rId6"/>
    <p:sldId id="261" r:id="rId7"/>
    <p:sldId id="268" r:id="rId8"/>
    <p:sldId id="259" r:id="rId9"/>
    <p:sldId id="269" r:id="rId10"/>
    <p:sldId id="270" r:id="rId11"/>
    <p:sldId id="263" r:id="rId12"/>
    <p:sldId id="271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4A64-BC19-46BF-8802-3D884839F35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E494-AEBE-4EBA-A190-D979209F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5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4A64-BC19-46BF-8802-3D884839F35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E494-AEBE-4EBA-A190-D979209F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10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4A64-BC19-46BF-8802-3D884839F35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E494-AEBE-4EBA-A190-D979209F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8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4A64-BC19-46BF-8802-3D884839F35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E494-AEBE-4EBA-A190-D979209F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1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4A64-BC19-46BF-8802-3D884839F35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E494-AEBE-4EBA-A190-D979209F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55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4A64-BC19-46BF-8802-3D884839F35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E494-AEBE-4EBA-A190-D979209F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1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4A64-BC19-46BF-8802-3D884839F35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E494-AEBE-4EBA-A190-D979209F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53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4A64-BC19-46BF-8802-3D884839F35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E494-AEBE-4EBA-A190-D979209F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5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4A64-BC19-46BF-8802-3D884839F35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E494-AEBE-4EBA-A190-D979209F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8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4A64-BC19-46BF-8802-3D884839F35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E494-AEBE-4EBA-A190-D979209F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4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4A64-BC19-46BF-8802-3D884839F35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E494-AEBE-4EBA-A190-D979209F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3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94A64-BC19-46BF-8802-3D884839F35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4E494-AEBE-4EBA-A190-D979209F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2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422658" y="623455"/>
                <a:ext cx="9397741" cy="1379911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zh-CN" altLang="en-US" sz="2800" dirty="0" smtClean="0">
                    <a:latin typeface="+mn-lt"/>
                  </a:rPr>
                  <a:t>平行</a:t>
                </a:r>
                <a:r>
                  <a:rPr lang="zh-CN" altLang="en-US" sz="2800" dirty="0">
                    <a:latin typeface="+mn-lt"/>
                  </a:rPr>
                  <a:t>板</a:t>
                </a:r>
                <a:r>
                  <a:rPr lang="zh-CN" altLang="en-US" sz="2800" dirty="0" smtClean="0">
                    <a:latin typeface="+mn-lt"/>
                  </a:rPr>
                  <a:t>电容器内有两层介质，它们的的厚度分别为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 smtClean="0">
                    <a:latin typeface="+mn-lt"/>
                  </a:rPr>
                  <a:t>电容率为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+mn-lt"/>
                  </a:rPr>
                  <a:t>，今在两板上接电动势为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+mn-lt"/>
                  </a:rPr>
                  <a:t>电池，求：</a:t>
                </a:r>
                <a:endParaRPr lang="zh-CN" alt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422658" y="623455"/>
                <a:ext cx="9397741" cy="1379911"/>
              </a:xfrm>
              <a:blipFill rotWithShape="0">
                <a:blip r:embed="rId2"/>
                <a:stretch>
                  <a:fillRect l="-1297" b="-10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676400" y="2073078"/>
                <a:ext cx="9144000" cy="1903923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/>
                  <a:t>(1)</a:t>
                </a:r>
                <a:r>
                  <a:rPr lang="zh-CN" altLang="en-US" sz="2800" dirty="0" smtClean="0"/>
                  <a:t>电容器两板上的自由电荷面密度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(2)</a:t>
                </a:r>
                <a:r>
                  <a:rPr lang="zh-CN" altLang="en-US" sz="2800" dirty="0" smtClean="0"/>
                  <a:t>介质分界面上的自由电荷</a:t>
                </a:r>
                <a:r>
                  <a:rPr lang="zh-CN" altLang="en-US" sz="2800" dirty="0"/>
                  <a:t>面密度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800" b="0" dirty="0" smtClean="0"/>
              </a:p>
              <a:p>
                <a:pPr algn="l"/>
                <a:r>
                  <a:rPr lang="zh-CN" altLang="en-US" sz="2800" dirty="0" smtClean="0"/>
                  <a:t>若介质是漏电的，电导率分别为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，当电流达到恒定时，上述两问题的结果如何？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676400" y="2073078"/>
                <a:ext cx="9144000" cy="1903923"/>
              </a:xfrm>
              <a:blipFill rotWithShape="0">
                <a:blip r:embed="rId3"/>
                <a:stretch>
                  <a:fillRect l="-1333" t="-6731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副标题 2"/>
          <p:cNvSpPr txBox="1">
            <a:spLocks/>
          </p:cNvSpPr>
          <p:nvPr/>
        </p:nvSpPr>
        <p:spPr>
          <a:xfrm>
            <a:off x="1524000" y="4217032"/>
            <a:ext cx="9144000" cy="1744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dirty="0" smtClean="0"/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1524000" y="4187284"/>
            <a:ext cx="9144000" cy="1379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800" dirty="0">
              <a:latin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37321" y="4564697"/>
            <a:ext cx="4503018" cy="1596222"/>
            <a:chOff x="2637321" y="4564697"/>
            <a:chExt cx="4503018" cy="1596222"/>
          </a:xfrm>
        </p:grpSpPr>
        <p:grpSp>
          <p:nvGrpSpPr>
            <p:cNvPr id="25" name="组合 24"/>
            <p:cNvGrpSpPr/>
            <p:nvPr/>
          </p:nvGrpSpPr>
          <p:grpSpPr>
            <a:xfrm>
              <a:off x="2637321" y="4564697"/>
              <a:ext cx="4503018" cy="1596222"/>
              <a:chOff x="2685448" y="4419567"/>
              <a:chExt cx="4503018" cy="1596222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2685448" y="5888623"/>
                <a:ext cx="3888606" cy="1271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2685448" y="4419567"/>
                <a:ext cx="4503018" cy="1423232"/>
                <a:chOff x="2675823" y="4443519"/>
                <a:chExt cx="4503018" cy="1423232"/>
              </a:xfrm>
            </p:grpSpPr>
            <p:sp>
              <p:nvSpPr>
                <p:cNvPr id="18" name="圆角矩形 17"/>
                <p:cNvSpPr/>
                <p:nvPr/>
              </p:nvSpPr>
              <p:spPr>
                <a:xfrm>
                  <a:off x="2675823" y="4443519"/>
                  <a:ext cx="3898231" cy="15735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" name="直接连接符 20"/>
                <p:cNvCxnSpPr/>
                <p:nvPr/>
              </p:nvCxnSpPr>
              <p:spPr>
                <a:xfrm>
                  <a:off x="2685448" y="5226518"/>
                  <a:ext cx="3888606" cy="192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5767136" y="4646700"/>
                      <a:ext cx="135716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2" name="文本框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7136" y="4646700"/>
                      <a:ext cx="1357162" cy="52322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文本框 22"/>
                    <p:cNvSpPr txBox="1"/>
                    <p:nvPr/>
                  </p:nvSpPr>
                  <p:spPr>
                    <a:xfrm>
                      <a:off x="5767136" y="5343531"/>
                      <a:ext cx="1411705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3" name="文本框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7136" y="5343531"/>
                      <a:ext cx="1411705" cy="52322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" name="直接箭头连接符 4"/>
            <p:cNvCxnSpPr/>
            <p:nvPr/>
          </p:nvCxnSpPr>
          <p:spPr>
            <a:xfrm>
              <a:off x="3051208" y="4767878"/>
              <a:ext cx="0" cy="10169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17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(2)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zh-CN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zh-CN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200" dirty="0"/>
                  <a:t>0 </a:t>
                </a:r>
                <a:r>
                  <a:rPr lang="en-US" altLang="zh-CN" sz="3200" dirty="0" smtClean="0">
                    <a:latin typeface="+mn-ea"/>
                    <a:ea typeface="+mn-ea"/>
                  </a:rPr>
                  <a:t> </a:t>
                </a:r>
                <a:endParaRPr lang="zh-CN" altLang="en-US" sz="32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6673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(3)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b="1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667318"/>
              </a:xfrm>
              <a:blipFill rotWithShape="0">
                <a:blip r:embed="rId3"/>
                <a:stretch>
                  <a:fillRect l="-1217" t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14137" y="2762451"/>
                <a:ext cx="10549288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(4)</a:t>
                </a:r>
                <a:r>
                  <a:rPr lang="zh-CN" altLang="en-US" sz="2800" dirty="0" smtClean="0"/>
                  <a:t>能量减少率：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  <m:t>𝜕𝜔</m:t>
                            </m:r>
                          </m:num>
                          <m:den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nary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</m:num>
                          <m:den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nary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zh-CN" altLang="en-US" sz="2800" b="1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37" y="2762451"/>
                <a:ext cx="10549288" cy="745653"/>
              </a:xfrm>
              <a:prstGeom prst="rect">
                <a:avLst/>
              </a:prstGeom>
              <a:blipFill rotWithShape="0">
                <a:blip r:embed="rId4"/>
                <a:stretch>
                  <a:fillRect l="-1214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0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已知一个半径为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800" dirty="0" smtClean="0"/>
                  <a:t>的电介质球，极化强度为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800" dirty="0" smtClean="0"/>
                  <a:t>，电容率为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6374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计算束缚电荷的体密度和面密度；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计算自由电荷体密度；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求该带点介质球产生的静电场总能量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9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34633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1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sz="2800" b="0" i="1">
                            <a:latin typeface="Cambria Math" panose="02040503050406030204" pitchFamily="18" charset="0"/>
                            <a:ea typeface="+mn-ea"/>
                          </a:rPr>
                          <m:t>𝜌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sub>
                    </m:sSub>
                    <m:r>
                      <a:rPr lang="en-US" altLang="zh-CN" sz="2800" b="0" i="1"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zh-CN" alt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34633"/>
                <a:ext cx="10515600" cy="1325563"/>
              </a:xfrm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+mn-ea"/>
                  </a:rPr>
                  <a:t>（</a:t>
                </a:r>
                <a:r>
                  <a:rPr lang="en-US" altLang="zh-CN" dirty="0" smtClean="0">
                    <a:latin typeface="+mn-ea"/>
                  </a:rPr>
                  <a:t>2</a:t>
                </a:r>
                <a:r>
                  <a:rPr lang="zh-CN" altLang="en-US" dirty="0" smtClean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+mn-ea"/>
                  </a:rPr>
                  <a:t>（</a:t>
                </a:r>
                <a:r>
                  <a:rPr lang="en-US" altLang="zh-CN" dirty="0" smtClean="0">
                    <a:latin typeface="+mn-ea"/>
                  </a:rPr>
                  <a:t>3</a:t>
                </a:r>
                <a:r>
                  <a:rPr lang="zh-CN" altLang="en-US" dirty="0" smtClean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  <m:nary>
                      <m:nary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18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有一个点电荷</a:t>
                </a:r>
                <a:r>
                  <a:rPr lang="en-US" altLang="zh-CN" sz="2800" dirty="0" smtClean="0"/>
                  <a:t>Q</a:t>
                </a:r>
                <a:r>
                  <a:rPr lang="zh-CN" altLang="en-US" sz="2800" dirty="0" smtClean="0"/>
                  <a:t>位于两个均匀无限电解质的分界平面上，电介质的介电常数为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，求电场强度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zh-CN" altLang="en-US" sz="2800" dirty="0" smtClean="0"/>
                  <a:t>和电位移矢量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4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𝒅𝒍</m:t>
                        </m:r>
                      </m:e>
                    </m:nary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 dirty="0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sz="28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边界条件：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        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                                            (2)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798" y="4567480"/>
            <a:ext cx="4505334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2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en-US" sz="3100" dirty="0" smtClean="0">
                    <a:latin typeface="+mn-ea"/>
                    <a:ea typeface="+mn-ea"/>
                  </a:rPr>
                  <a:t>漏电时：</a:t>
                </a:r>
                <a14:m>
                  <m:oMath xmlns:m="http://schemas.openxmlformats.org/officeDocument/2006/math">
                    <m:r>
                      <a:rPr lang="en-US" altLang="zh-CN" sz="31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31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1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31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3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1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31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3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31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1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1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31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3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1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31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3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31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3100" dirty="0" smtClean="0">
                    <a:latin typeface="+mn-ea"/>
                    <a:ea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31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31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3100" i="1" dirty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31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3100" dirty="0" smtClean="0">
                    <a:latin typeface="+mn-ea"/>
                    <a:ea typeface="+mn-ea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100" b="0" i="0" dirty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31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31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31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3100" dirty="0" smtClean="0">
                    <a:latin typeface="+mn-ea"/>
                    <a:ea typeface="+mn-ea"/>
                  </a:rPr>
                  <a:t>             </a:t>
                </a:r>
                <a:r>
                  <a:rPr lang="zh-CN" altLang="en-US" sz="31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3100" dirty="0" smtClean="0">
                    <a:latin typeface="+mn-ea"/>
                    <a:ea typeface="+mn-ea"/>
                  </a:rPr>
                  <a:t>1</a:t>
                </a:r>
                <a:r>
                  <a:rPr lang="zh-CN" altLang="en-US" sz="3100" dirty="0" smtClean="0">
                    <a:latin typeface="+mn-ea"/>
                    <a:ea typeface="+mn-ea"/>
                  </a:rPr>
                  <a:t>）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/>
                </a:r>
                <a:br>
                  <a:rPr lang="en-US" altLang="zh-CN" sz="2800" dirty="0" smtClean="0">
                    <a:latin typeface="+mn-ea"/>
                    <a:ea typeface="+mn-ea"/>
                  </a:rPr>
                </a:b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1516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边界条件：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151663"/>
              </a:xfrm>
              <a:blipFill rotWithShape="0">
                <a:blip r:embed="rId3"/>
                <a:stretch>
                  <a:fillRect l="-1217" t="-2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4706752" y="2063854"/>
            <a:ext cx="4503018" cy="1596222"/>
            <a:chOff x="2685448" y="4419567"/>
            <a:chExt cx="4503018" cy="1596222"/>
          </a:xfrm>
        </p:grpSpPr>
        <p:sp>
          <p:nvSpPr>
            <p:cNvPr id="5" name="圆角矩形 4"/>
            <p:cNvSpPr/>
            <p:nvPr/>
          </p:nvSpPr>
          <p:spPr>
            <a:xfrm>
              <a:off x="2685448" y="5888623"/>
              <a:ext cx="3888606" cy="1271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685448" y="4419567"/>
              <a:ext cx="4503018" cy="1423232"/>
              <a:chOff x="2675823" y="4443519"/>
              <a:chExt cx="4503018" cy="1423232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2675823" y="4443519"/>
                <a:ext cx="3898231" cy="1573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2685448" y="5226518"/>
                <a:ext cx="3888606" cy="192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5767136" y="4646700"/>
                    <a:ext cx="135716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7136" y="4646700"/>
                    <a:ext cx="135716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5767136" y="5343531"/>
                    <a:ext cx="141170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7136" y="5343531"/>
                    <a:ext cx="1411705" cy="52322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136005" y="2604493"/>
                <a:ext cx="23485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005" y="2604493"/>
                <a:ext cx="234856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弧形箭头 13"/>
          <p:cNvSpPr/>
          <p:nvPr/>
        </p:nvSpPr>
        <p:spPr>
          <a:xfrm>
            <a:off x="1220806" y="2856478"/>
            <a:ext cx="1097280" cy="23411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318086" y="4589779"/>
                <a:ext cx="8869284" cy="76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 smtClean="0">
                    <a:latin typeface="+mn-ea"/>
                  </a:rPr>
                  <a:t>                                 </a:t>
                </a:r>
                <a:r>
                  <a:rPr lang="en-US" altLang="zh-CN" sz="2800" dirty="0" smtClean="0">
                    <a:latin typeface="+mn-ea"/>
                  </a:rPr>
                  <a:t>(2)</a:t>
                </a:r>
                <a:endParaRPr lang="zh-CN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086" y="4589779"/>
                <a:ext cx="8869284" cy="76399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5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6135"/>
                <a:ext cx="10515600" cy="582082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6135"/>
                <a:ext cx="10515600" cy="582082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37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2932878"/>
              </a:xfrm>
            </p:spPr>
            <p:txBody>
              <a:bodyPr>
                <a:normAutofit fontScale="90000"/>
              </a:bodyPr>
              <a:lstStyle/>
              <a:p>
                <a:r>
                  <a:rPr lang="zh-CN" altLang="en-US" sz="3100" dirty="0"/>
                  <a:t>证明：</a:t>
                </a:r>
                <a:r>
                  <a:rPr lang="en-US" altLang="zh-CN" sz="3100" dirty="0"/>
                  <a:t/>
                </a:r>
                <a:br>
                  <a:rPr lang="en-US" altLang="zh-CN" sz="3100" dirty="0"/>
                </a:br>
                <a:r>
                  <a:rPr lang="zh-CN" altLang="en-US" sz="3100" dirty="0"/>
                  <a:t>（</a:t>
                </a:r>
                <a:r>
                  <a:rPr lang="en-US" altLang="zh-CN" sz="3100" dirty="0"/>
                  <a:t>1</a:t>
                </a:r>
                <a:r>
                  <a:rPr lang="zh-CN" altLang="en-US" sz="3100" dirty="0"/>
                  <a:t>）当两种绝缘介质的分界面上不带面自由电荷，电场线的曲折满足</a:t>
                </a:r>
                <a:r>
                  <a:rPr lang="en-US" altLang="zh-CN" sz="3100" dirty="0"/>
                  <a:t/>
                </a:r>
                <a:br>
                  <a:rPr lang="en-US" altLang="zh-CN" sz="3100" dirty="0"/>
                </a:br>
                <a:r>
                  <a:rPr lang="en-US" altLang="zh-CN" sz="3100" dirty="0"/>
                  <a:t>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3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1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3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1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3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3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1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3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1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3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en-US" altLang="zh-CN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3100" dirty="0"/>
                  <a:t/>
                </a:r>
                <a:br>
                  <a:rPr lang="en-US" altLang="zh-CN" sz="3100" dirty="0"/>
                </a:br>
                <a:r>
                  <a:rPr lang="zh-CN" altLang="en-US" sz="3100" dirty="0"/>
                  <a:t>其中</a:t>
                </a:r>
                <a:r>
                  <a:rPr lang="el-GR" altLang="zh-CN" sz="3100" dirty="0"/>
                  <a:t>ε</a:t>
                </a:r>
                <a:r>
                  <a:rPr lang="en-US" altLang="zh-CN" sz="3100" baseline="-25000" dirty="0"/>
                  <a:t>1 </a:t>
                </a:r>
                <a:r>
                  <a:rPr lang="zh-CN" altLang="en-US" sz="3100" dirty="0"/>
                  <a:t>与</a:t>
                </a:r>
                <a:r>
                  <a:rPr lang="el-GR" altLang="zh-CN" sz="3100" dirty="0"/>
                  <a:t>ε</a:t>
                </a:r>
                <a:r>
                  <a:rPr lang="en-US" altLang="zh-CN" sz="3100" baseline="-25000" dirty="0"/>
                  <a:t>2</a:t>
                </a:r>
                <a:r>
                  <a:rPr lang="zh-CN" altLang="en-US" sz="3100" baseline="-25000" dirty="0"/>
                  <a:t> </a:t>
                </a:r>
                <a:r>
                  <a:rPr lang="zh-CN" altLang="en-US" sz="3100" dirty="0"/>
                  <a:t>  分别为两种介质的介电常数，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1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3100" dirty="0"/>
                  <a:t>与</a:t>
                </a:r>
                <a14:m>
                  <m:oMath xmlns:m="http://schemas.openxmlformats.org/officeDocument/2006/math">
                    <m:r>
                      <a:rPr lang="zh-CN" altLang="en-US" sz="31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31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3100" dirty="0"/>
                  <a:t>分别为界面两侧电场线与法线的夹角</a:t>
                </a:r>
                <a:r>
                  <a:rPr lang="en-US" altLang="zh-CN" sz="3100" dirty="0"/>
                  <a:t>.</a:t>
                </a:r>
                <a:r>
                  <a:rPr lang="en-US" altLang="zh-CN" sz="2800" dirty="0"/>
                  <a:t/>
                </a:r>
                <a:br>
                  <a:rPr lang="en-US" altLang="zh-CN" sz="2800" dirty="0"/>
                </a:br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2932878"/>
              </a:xfrm>
              <a:blipFill rotWithShape="0">
                <a:blip r:embed="rId2"/>
                <a:stretch>
                  <a:fillRect l="-1217" t="-4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98003"/>
                <a:ext cx="10515600" cy="28789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）当</a:t>
                </a:r>
                <a:r>
                  <a:rPr lang="zh-CN" altLang="en-US" dirty="0" smtClean="0"/>
                  <a:t>两种线性均匀的导电介质内有恒定电流时，分界面上电场线的曲折满足：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分别为两种介质的电导率</a:t>
                </a:r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98003"/>
                <a:ext cx="10515600" cy="2878959"/>
              </a:xfrm>
              <a:blipFill rotWithShape="0">
                <a:blip r:embed="rId3"/>
                <a:stretch>
                  <a:fillRect l="-1217" t="-4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3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altLang="zh-CN" sz="2800" dirty="0"/>
                      <m:t>ε</m:t>
                    </m:r>
                    <m:r>
                      <m:rPr>
                        <m:nor/>
                      </m:rPr>
                      <a:rPr lang="en-US" altLang="zh-CN" sz="2800" b="1" i="0" dirty="0" smtClean="0"/>
                      <m:t>E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altLang="zh-CN" sz="2800" dirty="0" smtClean="0">
                    <a:latin typeface="+mn-ea"/>
                    <a:ea typeface="+mn-ea"/>
                  </a:rPr>
                  <a:t/>
                </a:r>
                <a:br>
                  <a:rPr lang="en-US" altLang="zh-CN" sz="2800" dirty="0" smtClean="0">
                    <a:latin typeface="+mn-ea"/>
                    <a:ea typeface="+mn-ea"/>
                  </a:rPr>
                </a:b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+mn-ea"/>
                  </a:rPr>
                  <a:t>边界条件：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6602932" y="1729189"/>
            <a:ext cx="4398745" cy="2935705"/>
            <a:chOff x="2637323" y="2117558"/>
            <a:chExt cx="4398745" cy="2935705"/>
          </a:xfrm>
        </p:grpSpPr>
        <p:grpSp>
          <p:nvGrpSpPr>
            <p:cNvPr id="22" name="组合 21"/>
            <p:cNvGrpSpPr/>
            <p:nvPr/>
          </p:nvGrpSpPr>
          <p:grpSpPr>
            <a:xfrm>
              <a:off x="2646948" y="2117558"/>
              <a:ext cx="4389120" cy="2935705"/>
              <a:chOff x="4475747" y="2261937"/>
              <a:chExt cx="4389120" cy="2935705"/>
            </a:xfrm>
          </p:grpSpPr>
          <p:cxnSp>
            <p:nvCxnSpPr>
              <p:cNvPr id="8" name="直接箭头连接符 7"/>
              <p:cNvCxnSpPr/>
              <p:nvPr/>
            </p:nvCxnSpPr>
            <p:spPr>
              <a:xfrm flipV="1">
                <a:off x="6323799" y="2531444"/>
                <a:ext cx="1395662" cy="1029905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组合 20"/>
              <p:cNvGrpSpPr/>
              <p:nvPr/>
            </p:nvGrpSpPr>
            <p:grpSpPr>
              <a:xfrm>
                <a:off x="4475747" y="2261937"/>
                <a:ext cx="4389120" cy="2935705"/>
                <a:chOff x="4437246" y="2290813"/>
                <a:chExt cx="4389120" cy="2935705"/>
              </a:xfrm>
            </p:grpSpPr>
            <p:cxnSp>
              <p:nvCxnSpPr>
                <p:cNvPr id="5" name="直接连接符 4"/>
                <p:cNvCxnSpPr/>
                <p:nvPr/>
              </p:nvCxnSpPr>
              <p:spPr>
                <a:xfrm>
                  <a:off x="4437246" y="3561348"/>
                  <a:ext cx="4389120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/>
                <p:nvPr/>
              </p:nvCxnSpPr>
              <p:spPr>
                <a:xfrm flipV="1">
                  <a:off x="5216893" y="3561349"/>
                  <a:ext cx="1106906" cy="166516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6323799" y="2290813"/>
                  <a:ext cx="0" cy="29357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/>
                    <p:cNvSpPr txBox="1"/>
                    <p:nvPr/>
                  </p:nvSpPr>
                  <p:spPr>
                    <a:xfrm>
                      <a:off x="5861784" y="2656203"/>
                      <a:ext cx="154004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1784" y="2656203"/>
                      <a:ext cx="1540043" cy="52322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5772350" y="4055322"/>
                      <a:ext cx="6473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0" name="文本框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72350" y="4055322"/>
                      <a:ext cx="647300" cy="52322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2723949" y="2478622"/>
                  <a:ext cx="14052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949" y="2478622"/>
                  <a:ext cx="1405288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2637323" y="3840482"/>
                  <a:ext cx="15400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7323" y="3840482"/>
                  <a:ext cx="1540043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右箭头 25"/>
          <p:cNvSpPr/>
          <p:nvPr/>
        </p:nvSpPr>
        <p:spPr>
          <a:xfrm>
            <a:off x="2595216" y="3407070"/>
            <a:ext cx="856648" cy="17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3042988" y="3232087"/>
                <a:ext cx="3282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988" y="3232087"/>
                <a:ext cx="328221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0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𝐉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altLang="zh-CN" sz="2800" dirty="0"/>
                      <m:t>ε</m:t>
                    </m:r>
                    <m:r>
                      <m:rPr>
                        <m:nor/>
                      </m:rPr>
                      <a:rPr lang="en-US" altLang="zh-CN" sz="2800" b="1" i="0" dirty="0" smtClean="0"/>
                      <m:t>E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altLang="zh-CN" sz="2800" dirty="0" smtClean="0">
                    <a:latin typeface="+mn-ea"/>
                    <a:ea typeface="+mn-ea"/>
                  </a:rPr>
                  <a:t/>
                </a:r>
                <a:br>
                  <a:rPr lang="en-US" altLang="zh-CN" sz="2800" dirty="0" smtClean="0">
                    <a:latin typeface="+mn-ea"/>
                    <a:ea typeface="+mn-ea"/>
                  </a:rPr>
                </a:b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+mn-ea"/>
                  </a:rPr>
                  <a:t>边界条件：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6602932" y="1729189"/>
            <a:ext cx="4398745" cy="2935705"/>
            <a:chOff x="2637323" y="2117558"/>
            <a:chExt cx="4398745" cy="2935705"/>
          </a:xfrm>
        </p:grpSpPr>
        <p:grpSp>
          <p:nvGrpSpPr>
            <p:cNvPr id="22" name="组合 21"/>
            <p:cNvGrpSpPr/>
            <p:nvPr/>
          </p:nvGrpSpPr>
          <p:grpSpPr>
            <a:xfrm>
              <a:off x="2646948" y="2117558"/>
              <a:ext cx="4389120" cy="2935705"/>
              <a:chOff x="4475747" y="2261937"/>
              <a:chExt cx="4389120" cy="2935705"/>
            </a:xfrm>
          </p:grpSpPr>
          <p:cxnSp>
            <p:nvCxnSpPr>
              <p:cNvPr id="8" name="直接箭头连接符 7"/>
              <p:cNvCxnSpPr/>
              <p:nvPr/>
            </p:nvCxnSpPr>
            <p:spPr>
              <a:xfrm flipV="1">
                <a:off x="6323799" y="2531444"/>
                <a:ext cx="1395662" cy="1029905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组合 20"/>
              <p:cNvGrpSpPr/>
              <p:nvPr/>
            </p:nvGrpSpPr>
            <p:grpSpPr>
              <a:xfrm>
                <a:off x="4475747" y="2261937"/>
                <a:ext cx="4389120" cy="2935705"/>
                <a:chOff x="4437246" y="2290813"/>
                <a:chExt cx="4389120" cy="2935705"/>
              </a:xfrm>
            </p:grpSpPr>
            <p:cxnSp>
              <p:nvCxnSpPr>
                <p:cNvPr id="5" name="直接连接符 4"/>
                <p:cNvCxnSpPr/>
                <p:nvPr/>
              </p:nvCxnSpPr>
              <p:spPr>
                <a:xfrm>
                  <a:off x="4437246" y="3561348"/>
                  <a:ext cx="4389120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/>
                <p:nvPr/>
              </p:nvCxnSpPr>
              <p:spPr>
                <a:xfrm flipV="1">
                  <a:off x="5216893" y="3561349"/>
                  <a:ext cx="1106906" cy="166516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6323799" y="2290813"/>
                  <a:ext cx="0" cy="293570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/>
                    <p:cNvSpPr txBox="1"/>
                    <p:nvPr/>
                  </p:nvSpPr>
                  <p:spPr>
                    <a:xfrm>
                      <a:off x="5861784" y="2656203"/>
                      <a:ext cx="154004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1784" y="2656203"/>
                      <a:ext cx="1540043" cy="52322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5772350" y="4055322"/>
                      <a:ext cx="6473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0" name="文本框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72350" y="4055322"/>
                      <a:ext cx="647300" cy="52322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2723949" y="2478622"/>
                  <a:ext cx="14052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949" y="2478622"/>
                  <a:ext cx="1405288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2637323" y="3840482"/>
                  <a:ext cx="15400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7323" y="3840482"/>
                  <a:ext cx="1540043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右箭头 25"/>
          <p:cNvSpPr/>
          <p:nvPr/>
        </p:nvSpPr>
        <p:spPr>
          <a:xfrm>
            <a:off x="2595216" y="3407070"/>
            <a:ext cx="856648" cy="17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3042988" y="3232087"/>
                <a:ext cx="3282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988" y="3232087"/>
                <a:ext cx="328221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2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465780" y="482884"/>
                <a:ext cx="9846067" cy="93115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2800" dirty="0" smtClean="0"/>
                  <a:t>内外半径分别为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和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 smtClean="0"/>
                  <a:t>无限长圆柱形电容器，单位长度荷电为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，板间填充导电率为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/>
                  <a:t>的非磁性物质</a:t>
                </a:r>
                <a:r>
                  <a:rPr lang="en-US" altLang="zh-CN" sz="2800" dirty="0" smtClean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465780" y="482884"/>
                <a:ext cx="9846067" cy="931150"/>
              </a:xfrm>
              <a:blipFill rotWithShape="0">
                <a:blip r:embed="rId2"/>
                <a:stretch>
                  <a:fillRect l="-1238" t="-8497" r="-681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65780" y="1598578"/>
                <a:ext cx="9144000" cy="3507678"/>
              </a:xfrm>
            </p:spPr>
            <p:txBody>
              <a:bodyPr>
                <a:normAutofit/>
              </a:bodyPr>
              <a:lstStyle/>
              <a:p>
                <a:pPr marL="457200" indent="-457200" algn="l">
                  <a:buFont typeface="+mj-lt"/>
                  <a:buAutoNum type="arabicPeriod"/>
                </a:pPr>
                <a:r>
                  <a:rPr lang="zh-CN" altLang="en-US" sz="2800" dirty="0" smtClean="0"/>
                  <a:t>证明在介质中任何一点传导电流与位移电流严格抵消，因此内部无磁场</a:t>
                </a:r>
                <a:r>
                  <a:rPr lang="en-US" altLang="zh-CN" sz="2800" dirty="0" smtClean="0"/>
                  <a:t>.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zh-CN" altLang="en-US" sz="2800" dirty="0"/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随时间的衰减规律</a:t>
                </a:r>
                <a:endParaRPr lang="en-US" altLang="zh-CN" sz="2800" dirty="0" smtClean="0"/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zh-CN" altLang="en-US" sz="2800" dirty="0" smtClean="0"/>
                  <a:t>求与轴相距为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zh-CN" altLang="en-US" sz="2800" dirty="0" smtClean="0"/>
                  <a:t>的地方的能力耗散功率密度</a:t>
                </a:r>
                <a:endParaRPr lang="en-US" altLang="zh-CN" sz="2800" dirty="0" smtClean="0"/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zh-CN" altLang="en-US" sz="2800" dirty="0" smtClean="0"/>
                  <a:t>求长度为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 smtClean="0"/>
                  <a:t>一段介质总的能量耗散功率，并证明它等于这段的静电能减少率</a:t>
                </a:r>
                <a:r>
                  <a:rPr lang="en-US" altLang="zh-CN" sz="2800" dirty="0" smtClean="0"/>
                  <a:t>.</a:t>
                </a:r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65780" y="1598578"/>
                <a:ext cx="9144000" cy="3507678"/>
              </a:xfrm>
              <a:blipFill rotWithShape="0">
                <a:blip r:embed="rId3"/>
                <a:stretch>
                  <a:fillRect l="-1400" t="-2951" r="-1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1675598" y="365124"/>
                <a:ext cx="8074794" cy="857283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 panose="02040503050406030204" pitchFamily="18" charset="0"/>
                          <a:ea typeface="+mn-ea"/>
                        </a:rPr>
                        <m:t>𝜵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75598" y="365124"/>
                <a:ext cx="8074794" cy="85728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94577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zh-CN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b="1" dirty="0"/>
                        <m:t> 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 algn="ctr">
                  <a:buNone/>
                </a:pPr>
                <a:endParaRPr lang="en-US" altLang="zh-CN" b="1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94577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23512" y="270545"/>
            <a:ext cx="972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（</a:t>
            </a:r>
            <a:r>
              <a:rPr lang="en-US" altLang="zh-CN" sz="2800" dirty="0" smtClean="0">
                <a:latin typeface="+mn-ea"/>
              </a:rPr>
              <a:t>1</a:t>
            </a:r>
            <a:r>
              <a:rPr lang="zh-CN" altLang="en-US" sz="2800" dirty="0" smtClean="0">
                <a:latin typeface="+mn-ea"/>
              </a:rPr>
              <a:t>）</a:t>
            </a:r>
            <a:endParaRPr lang="zh-CN" altLang="en-US" sz="28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136808" y="3005738"/>
                <a:ext cx="9144802" cy="849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zh-CN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zh-CN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200" dirty="0" smtClean="0"/>
                  <a:t>0            (1)</a:t>
                </a:r>
                <a:endParaRPr lang="en-US" altLang="zh-CN" sz="32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808" y="3005738"/>
                <a:ext cx="9144802" cy="849015"/>
              </a:xfrm>
              <a:prstGeom prst="rect">
                <a:avLst/>
              </a:prstGeom>
              <a:blipFill rotWithShape="0">
                <a:blip r:embed="rId4"/>
                <a:stretch>
                  <a:fillRect b="-11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260909" y="4703769"/>
                <a:ext cx="10092891" cy="754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电荷守恒：            </a:t>
                </a:r>
                <a:r>
                  <a:rPr lang="en-US" altLang="zh-CN" sz="2800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909" y="4703769"/>
                <a:ext cx="10092891" cy="754566"/>
              </a:xfrm>
              <a:prstGeom prst="rect">
                <a:avLst/>
              </a:prstGeom>
              <a:blipFill rotWithShape="0">
                <a:blip r:embed="rId5"/>
                <a:stretch>
                  <a:fillRect l="-1268" b="-6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上箭头 11"/>
          <p:cNvSpPr/>
          <p:nvPr/>
        </p:nvSpPr>
        <p:spPr>
          <a:xfrm>
            <a:off x="5712995" y="3852062"/>
            <a:ext cx="456799" cy="8517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弧形箭头 15"/>
          <p:cNvSpPr/>
          <p:nvPr/>
        </p:nvSpPr>
        <p:spPr>
          <a:xfrm>
            <a:off x="8826366" y="793765"/>
            <a:ext cx="789272" cy="28349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2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215</Words>
  <Application>Microsoft Office PowerPoint</Application>
  <PresentationFormat>宽屏</PresentationFormat>
  <Paragraphs>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Office 主题</vt:lpstr>
      <vt:lpstr>平行板电容器内有两层介质，它们的的厚度分别为l_1 和l_2，电容率为ε_1 和ε_2，今在两板上接电动势为U的电池，求：</vt:lpstr>
      <vt:lpstr>U=∫1▒〖E∙dl〗=E_1 l_1+E_2 l_2， D=εE</vt:lpstr>
      <vt:lpstr>漏电时：U=D_1/ε_1  l_1+D_2/ε_2  l_2，D=εE，J=σE             （1） </vt:lpstr>
      <vt:lpstr>PowerPoint 演示文稿</vt:lpstr>
      <vt:lpstr>证明： （1）当两种绝缘介质的分界面上不带面自由电荷，电场线的曲折满足                                                tan⁡〖θ_2 〗/tan⁡〖θ_1 〗 =ε_2/ε_1  其中ε1 与ε2   分别为两种介质的介电常数，θ_1与θ2分别为界面两侧电场线与法线的夹角. </vt:lpstr>
      <vt:lpstr>D="εE"，tan⁡〖θ_1=E_1t/E_1n 〗，tan⁡〖θ_2=E_2t/E_2n 〗 </vt:lpstr>
      <vt:lpstr>J="εE"，tan⁡〖θ_1=E_1t/E_1n 〗，tan⁡〖θ_2=E_2t/E_2n 〗 </vt:lpstr>
      <vt:lpstr>内外半径分别为a和b的无限长圆柱形电容器，单位长度荷电为λ_f，板间填充导电率为σ的非磁性物质.</vt:lpstr>
      <vt:lpstr>∇×B=μJ_f+μ ∂D/∂t=0，J_f+∂D/∂t=0</vt:lpstr>
      <vt:lpstr>(2)         (∂λ_f)/∂t+σ/ε λ_f=0  </vt:lpstr>
      <vt:lpstr>已知一个半径为R的电介质球，极化强度为P ⃗=K r ⃗/r^2 ，电容率为ε.</vt:lpstr>
      <vt:lpstr>（1）ρ_p=-∇∙P，σ_p=〖-e_n∙(P_2-P_1 )=e〗_r ∙P|_(r=R)=K/R</vt:lpstr>
      <vt:lpstr>有一个点电荷Q位于两个均匀无限电解质的分界平面上，电介质的介电常数为ε_1和ε_2，求电场强度E和电位移矢量D.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平行班电容器内有两层介质，他们的的厚度分别为</dc:title>
  <dc:creator>杰</dc:creator>
  <cp:lastModifiedBy>杰</cp:lastModifiedBy>
  <cp:revision>47</cp:revision>
  <dcterms:created xsi:type="dcterms:W3CDTF">2015-10-06T02:57:16Z</dcterms:created>
  <dcterms:modified xsi:type="dcterms:W3CDTF">2015-10-13T02:25:57Z</dcterms:modified>
</cp:coreProperties>
</file>