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26" r:id="rId4"/>
    <p:sldMasterId id="2147483738" r:id="rId5"/>
    <p:sldMasterId id="2147483750" r:id="rId6"/>
    <p:sldMasterId id="2147483861" r:id="rId7"/>
  </p:sldMasterIdLst>
  <p:notesMasterIdLst>
    <p:notesMasterId r:id="rId58"/>
  </p:notesMasterIdLst>
  <p:handoutMasterIdLst>
    <p:handoutMasterId r:id="rId59"/>
  </p:handoutMasterIdLst>
  <p:sldIdLst>
    <p:sldId id="256" r:id="rId8"/>
    <p:sldId id="340" r:id="rId9"/>
    <p:sldId id="385" r:id="rId10"/>
    <p:sldId id="386" r:id="rId11"/>
    <p:sldId id="398" r:id="rId12"/>
    <p:sldId id="387" r:id="rId13"/>
    <p:sldId id="388" r:id="rId14"/>
    <p:sldId id="389" r:id="rId15"/>
    <p:sldId id="390" r:id="rId16"/>
    <p:sldId id="391" r:id="rId17"/>
    <p:sldId id="392" r:id="rId18"/>
    <p:sldId id="399" r:id="rId19"/>
    <p:sldId id="400" r:id="rId20"/>
    <p:sldId id="401" r:id="rId21"/>
    <p:sldId id="402" r:id="rId22"/>
    <p:sldId id="404" r:id="rId23"/>
    <p:sldId id="406" r:id="rId24"/>
    <p:sldId id="407" r:id="rId25"/>
    <p:sldId id="408" r:id="rId26"/>
    <p:sldId id="409" r:id="rId27"/>
    <p:sldId id="410" r:id="rId28"/>
    <p:sldId id="411" r:id="rId29"/>
    <p:sldId id="412" r:id="rId30"/>
    <p:sldId id="414" r:id="rId31"/>
    <p:sldId id="415" r:id="rId32"/>
    <p:sldId id="413" r:id="rId33"/>
    <p:sldId id="416" r:id="rId34"/>
    <p:sldId id="433" r:id="rId35"/>
    <p:sldId id="434" r:id="rId36"/>
    <p:sldId id="435" r:id="rId37"/>
    <p:sldId id="436" r:id="rId38"/>
    <p:sldId id="437" r:id="rId39"/>
    <p:sldId id="438" r:id="rId40"/>
    <p:sldId id="417" r:id="rId41"/>
    <p:sldId id="418"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9" r:id="rId56"/>
    <p:sldId id="440"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A18"/>
    <a:srgbClr val="FC6D45"/>
    <a:srgbClr val="FC805D"/>
    <a:srgbClr val="F2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93" autoAdjust="0"/>
    <p:restoredTop sz="94533" autoAdjust="0"/>
  </p:normalViewPr>
  <p:slideViewPr>
    <p:cSldViewPr snapToGrid="0">
      <p:cViewPr varScale="1">
        <p:scale>
          <a:sx n="86" d="100"/>
          <a:sy n="86" d="100"/>
        </p:scale>
        <p:origin x="108" y="564"/>
      </p:cViewPr>
      <p:guideLst>
        <p:guide orient="horz" pos="2160"/>
        <p:guide pos="2880"/>
      </p:guideLst>
    </p:cSldViewPr>
  </p:slideViewPr>
  <p:outlineViewPr>
    <p:cViewPr>
      <p:scale>
        <a:sx n="33" d="100"/>
        <a:sy n="33" d="100"/>
      </p:scale>
      <p:origin x="0" y="-14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8" d="100"/>
          <a:sy n="68" d="100"/>
        </p:scale>
        <p:origin x="24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3.emf"/><Relationship Id="rId5" Type="http://schemas.openxmlformats.org/officeDocument/2006/relationships/image" Target="../media/image42.emf"/><Relationship Id="rId10" Type="http://schemas.openxmlformats.org/officeDocument/2006/relationships/image" Target="../media/image47.emf"/><Relationship Id="rId4" Type="http://schemas.openxmlformats.org/officeDocument/2006/relationships/image" Target="../media/image41.emf"/><Relationship Id="rId9" Type="http://schemas.openxmlformats.org/officeDocument/2006/relationships/image" Target="../media/image4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 Id="rId5" Type="http://schemas.openxmlformats.org/officeDocument/2006/relationships/image" Target="../media/image108.wmf"/><Relationship Id="rId4" Type="http://schemas.openxmlformats.org/officeDocument/2006/relationships/image" Target="../media/image10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emf"/><Relationship Id="rId4" Type="http://schemas.openxmlformats.org/officeDocument/2006/relationships/image" Target="../media/image11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emf"/><Relationship Id="rId5" Type="http://schemas.openxmlformats.org/officeDocument/2006/relationships/image" Target="../media/image119.wmf"/><Relationship Id="rId4" Type="http://schemas.openxmlformats.org/officeDocument/2006/relationships/image" Target="../media/image11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6.emf"/><Relationship Id="rId7" Type="http://schemas.openxmlformats.org/officeDocument/2006/relationships/image" Target="../media/image70.w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wmf"/><Relationship Id="rId1" Type="http://schemas.openxmlformats.org/officeDocument/2006/relationships/image" Target="../media/image71.emf"/><Relationship Id="rId5" Type="http://schemas.openxmlformats.org/officeDocument/2006/relationships/image" Target="../media/image75.wmf"/><Relationship Id="rId4" Type="http://schemas.openxmlformats.org/officeDocument/2006/relationships/image" Target="../media/image7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e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10" Type="http://schemas.openxmlformats.org/officeDocument/2006/relationships/image" Target="../media/image89.wmf"/><Relationship Id="rId4" Type="http://schemas.openxmlformats.org/officeDocument/2006/relationships/image" Target="../media/image83.wmf"/><Relationship Id="rId9" Type="http://schemas.openxmlformats.org/officeDocument/2006/relationships/image" Target="../media/image8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wmf"/><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1860A5-41A2-4C57-AD70-0A4E2A668C34}" type="datetimeFigureOut">
              <a:rPr lang="zh-CN" altLang="en-US" smtClean="0"/>
              <a:t>2017-03-21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AABB0C-EDE3-4A91-BF75-871B1A7A88EB}" type="slidenum">
              <a:rPr lang="zh-CN" altLang="en-US" smtClean="0"/>
              <a:t>‹#›</a:t>
            </a:fld>
            <a:endParaRPr lang="zh-CN" altLang="en-US"/>
          </a:p>
        </p:txBody>
      </p:sp>
    </p:spTree>
    <p:extLst>
      <p:ext uri="{BB962C8B-B14F-4D97-AF65-F5344CB8AC3E}">
        <p14:creationId xmlns:p14="http://schemas.microsoft.com/office/powerpoint/2010/main" val="2462837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0B1AA-EE1E-4817-9997-AD9BDEBB4191}" type="datetimeFigureOut">
              <a:rPr lang="zh-CN" altLang="en-US" smtClean="0"/>
              <a:t>2017-03-21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A3712-69C7-47DC-B581-3E1490B93BAF}" type="slidenum">
              <a:rPr lang="zh-CN" altLang="en-US" smtClean="0"/>
              <a:t>‹#›</a:t>
            </a:fld>
            <a:endParaRPr lang="zh-CN" altLang="en-US"/>
          </a:p>
        </p:txBody>
      </p:sp>
    </p:spTree>
    <p:extLst>
      <p:ext uri="{BB962C8B-B14F-4D97-AF65-F5344CB8AC3E}">
        <p14:creationId xmlns:p14="http://schemas.microsoft.com/office/powerpoint/2010/main" val="413402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所谓一维无限深势阱，我们画出他的势能曲线，在</a:t>
            </a:r>
            <a:r>
              <a:rPr lang="en-US" altLang="zh-CN" dirty="0"/>
              <a:t>0</a:t>
            </a:r>
            <a:r>
              <a:rPr lang="zh-CN" altLang="en-US" dirty="0"/>
              <a:t>到</a:t>
            </a:r>
            <a:r>
              <a:rPr lang="en-US" altLang="zh-CN" dirty="0"/>
              <a:t>a</a:t>
            </a:r>
            <a:r>
              <a:rPr lang="zh-CN" altLang="en-US" dirty="0"/>
              <a:t>这个区域之内为</a:t>
            </a:r>
            <a:r>
              <a:rPr lang="en-US" altLang="zh-CN" dirty="0"/>
              <a:t>0</a:t>
            </a:r>
            <a:r>
              <a:rPr lang="zh-CN" altLang="en-US" dirty="0"/>
              <a:t>，在外面左右对称等于另外一个数。连接的部分是直角，可以形象的看作一个阱</a:t>
            </a:r>
            <a:endParaRPr lang="en-US" altLang="zh-CN" dirty="0"/>
          </a:p>
          <a:p>
            <a:r>
              <a:rPr lang="zh-CN" altLang="en-US" dirty="0"/>
              <a:t>势能无穷大是个假想情况，是一种极端的说法，真是物理情况不可能出现无穷高势阱； 不要把</a:t>
            </a:r>
            <a:r>
              <a:rPr lang="en-US" altLang="zh-CN" dirty="0"/>
              <a:t>psi=0</a:t>
            </a:r>
            <a:r>
              <a:rPr lang="zh-CN" altLang="en-US" dirty="0"/>
              <a:t>作为教条推广，后面会讲到对库伦势也存在孤立奇点出现无穷大，是否趋于零还不一定</a:t>
            </a:r>
          </a:p>
        </p:txBody>
      </p:sp>
      <p:sp>
        <p:nvSpPr>
          <p:cNvPr id="4" name="灯片编号占位符 3"/>
          <p:cNvSpPr>
            <a:spLocks noGrp="1"/>
          </p:cNvSpPr>
          <p:nvPr>
            <p:ph type="sldNum" sz="quarter" idx="10"/>
          </p:nvPr>
        </p:nvSpPr>
        <p:spPr/>
        <p:txBody>
          <a:bodyPr/>
          <a:lstStyle/>
          <a:p>
            <a:fld id="{962B0BEE-630A-412C-92FA-24FCC3BF4531}" type="slidenum">
              <a:rPr lang="zh-CN" altLang="en-US" smtClean="0"/>
              <a:pPr/>
              <a:t>6</a:t>
            </a:fld>
            <a:endParaRPr lang="zh-CN" altLang="en-US"/>
          </a:p>
        </p:txBody>
      </p:sp>
    </p:spTree>
    <p:extLst>
      <p:ext uri="{BB962C8B-B14F-4D97-AF65-F5344CB8AC3E}">
        <p14:creationId xmlns:p14="http://schemas.microsoft.com/office/powerpoint/2010/main" val="7400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t>
            </a:r>
            <a:r>
              <a:rPr lang="zh-CN" altLang="en-US" dirty="0"/>
              <a:t>是正的，</a:t>
            </a:r>
            <a:r>
              <a:rPr lang="en-US" altLang="zh-CN" dirty="0">
                <a:effectLst>
                  <a:outerShdw blurRad="38100" dist="38100" dir="2700000" algn="tl">
                    <a:srgbClr val="FFFFFF"/>
                  </a:outerShdw>
                </a:effectLst>
                <a:latin typeface="微软雅黑" panose="020B0503020204020204" pitchFamily="34" charset="-122"/>
                <a:ea typeface="微软雅黑" panose="020B0503020204020204" pitchFamily="34" charset="-122"/>
              </a:rPr>
              <a:t>A</a:t>
            </a:r>
            <a:r>
              <a:rPr lang="zh-CN" altLang="en-US"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dirty="0">
                <a:effectLst>
                  <a:outerShdw blurRad="38100" dist="38100" dir="2700000" algn="tl">
                    <a:srgbClr val="FFFFFF"/>
                  </a:outerShdw>
                </a:effectLst>
                <a:latin typeface="微软雅黑" panose="020B0503020204020204" pitchFamily="34" charset="-122"/>
                <a:ea typeface="微软雅黑" panose="020B0503020204020204" pitchFamily="34" charset="-122"/>
              </a:rPr>
              <a:t>B</a:t>
            </a:r>
            <a:r>
              <a:rPr lang="zh-CN" altLang="en-US" dirty="0">
                <a:effectLst>
                  <a:outerShdw blurRad="38100" dist="38100" dir="2700000" algn="tl">
                    <a:srgbClr val="FFFFFF"/>
                  </a:outerShdw>
                </a:effectLst>
                <a:latin typeface="微软雅黑" panose="020B0503020204020204" pitchFamily="34" charset="-122"/>
                <a:ea typeface="微软雅黑" panose="020B0503020204020204" pitchFamily="34" charset="-122"/>
              </a:rPr>
              <a:t>同时为零时波函数为零，无意义</a:t>
            </a:r>
            <a:r>
              <a:rPr lang="en-US" altLang="zh-CN"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baseline="0" dirty="0">
                <a:effectLst>
                  <a:outerShdw blurRad="38100" dist="38100" dir="2700000" algn="tl">
                    <a:srgbClr val="FFFFFF"/>
                  </a:outerShdw>
                </a:effectLst>
                <a:latin typeface="微软雅黑" panose="020B0503020204020204" pitchFamily="34" charset="-122"/>
                <a:ea typeface="微软雅黑" panose="020B0503020204020204" pitchFamily="34" charset="-122"/>
              </a:rPr>
              <a:t> N=0</a:t>
            </a:r>
            <a:r>
              <a:rPr lang="zh-CN" altLang="en-US" baseline="0" dirty="0">
                <a:effectLst>
                  <a:outerShdw blurRad="38100" dist="38100" dir="2700000" algn="tl">
                    <a:srgbClr val="FFFFFF"/>
                  </a:outerShdw>
                </a:effectLst>
                <a:latin typeface="微软雅黑" panose="020B0503020204020204" pitchFamily="34" charset="-122"/>
                <a:ea typeface="微软雅黑" panose="020B0503020204020204" pitchFamily="34" charset="-122"/>
              </a:rPr>
              <a:t>波函数等于</a:t>
            </a:r>
            <a:r>
              <a:rPr lang="en-US" altLang="zh-CN" baseline="0" dirty="0">
                <a:effectLst>
                  <a:outerShdw blurRad="38100" dist="38100" dir="2700000" algn="tl">
                    <a:srgbClr val="FFFFFF"/>
                  </a:outerShdw>
                </a:effectLst>
                <a:latin typeface="微软雅黑" panose="020B0503020204020204" pitchFamily="34" charset="-122"/>
                <a:ea typeface="微软雅黑" panose="020B0503020204020204" pitchFamily="34" charset="-122"/>
              </a:rPr>
              <a:t>0</a:t>
            </a:r>
            <a:r>
              <a:rPr lang="zh-CN" altLang="en-US" baseline="0" dirty="0">
                <a:effectLst>
                  <a:outerShdw blurRad="38100" dist="38100" dir="2700000" algn="tl">
                    <a:srgbClr val="FFFFFF"/>
                  </a:outerShdw>
                </a:effectLst>
                <a:latin typeface="微软雅黑" panose="020B0503020204020204" pitchFamily="34" charset="-122"/>
                <a:ea typeface="微软雅黑" panose="020B0503020204020204" pitchFamily="34" charset="-122"/>
              </a:rPr>
              <a:t>无意义，</a:t>
            </a:r>
            <a:r>
              <a:rPr lang="en-US" altLang="zh-CN" baseline="0" dirty="0">
                <a:effectLst>
                  <a:outerShdw blurRad="38100" dist="38100" dir="2700000" algn="tl">
                    <a:srgbClr val="FFFFFF"/>
                  </a:outerShdw>
                </a:effectLst>
                <a:latin typeface="微软雅黑" panose="020B0503020204020204" pitchFamily="34" charset="-122"/>
                <a:ea typeface="微软雅黑" panose="020B0503020204020204" pitchFamily="34" charset="-122"/>
              </a:rPr>
              <a:t>n</a:t>
            </a:r>
            <a:r>
              <a:rPr lang="zh-CN" altLang="en-US" baseline="0" dirty="0">
                <a:effectLst>
                  <a:outerShdw blurRad="38100" dist="38100" dir="2700000" algn="tl">
                    <a:srgbClr val="FFFFFF"/>
                  </a:outerShdw>
                </a:effectLst>
                <a:latin typeface="微软雅黑" panose="020B0503020204020204" pitchFamily="34" charset="-122"/>
                <a:ea typeface="微软雅黑" panose="020B0503020204020204" pitchFamily="34" charset="-122"/>
              </a:rPr>
              <a:t>复数给不出新的波函数</a:t>
            </a: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962B0BEE-630A-412C-92FA-24FCC3BF4531}" type="slidenum">
              <a:rPr lang="zh-CN" altLang="en-US" smtClean="0"/>
              <a:pPr/>
              <a:t>7</a:t>
            </a:fld>
            <a:endParaRPr lang="zh-CN" altLang="en-US"/>
          </a:p>
        </p:txBody>
      </p:sp>
    </p:spTree>
    <p:extLst>
      <p:ext uri="{BB962C8B-B14F-4D97-AF65-F5344CB8AC3E}">
        <p14:creationId xmlns:p14="http://schemas.microsoft.com/office/powerpoint/2010/main" val="324813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间隙猛增原因：边界条件得到的结果，波函数被限制在阱中</a:t>
            </a:r>
          </a:p>
        </p:txBody>
      </p:sp>
      <p:sp>
        <p:nvSpPr>
          <p:cNvPr id="4" name="灯片编号占位符 3"/>
          <p:cNvSpPr>
            <a:spLocks noGrp="1"/>
          </p:cNvSpPr>
          <p:nvPr>
            <p:ph type="sldNum" sz="quarter" idx="10"/>
          </p:nvPr>
        </p:nvSpPr>
        <p:spPr/>
        <p:txBody>
          <a:bodyPr/>
          <a:lstStyle/>
          <a:p>
            <a:fld id="{962B0BEE-630A-412C-92FA-24FCC3BF4531}" type="slidenum">
              <a:rPr lang="zh-CN" altLang="en-US" smtClean="0"/>
              <a:pPr/>
              <a:t>10</a:t>
            </a:fld>
            <a:endParaRPr lang="zh-CN" altLang="en-US"/>
          </a:p>
        </p:txBody>
      </p:sp>
    </p:spTree>
    <p:extLst>
      <p:ext uri="{BB962C8B-B14F-4D97-AF65-F5344CB8AC3E}">
        <p14:creationId xmlns:p14="http://schemas.microsoft.com/office/powerpoint/2010/main" val="315308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 Id="rId4" Type="http://schemas.openxmlformats.org/officeDocument/2006/relationships/image" Target="../media/image6.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2506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74483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18469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295039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9556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650585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334724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151118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84100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708064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216239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90795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2278801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884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90146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675446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742935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277472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304624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4030370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3532969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79523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07306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141142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1796653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78256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636481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49384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000954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46549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06857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12566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0575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27210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852560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36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984864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2221664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1734901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337750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1891778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7697700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41089701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0188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314814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9359912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20771082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3750846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3335209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409337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14391757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9478186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20111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3667889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01946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582314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921852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1521295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0234304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879251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41987749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29585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4223095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1268413"/>
            <a:ext cx="9143476"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08" y="1268413"/>
            <a:ext cx="1440078"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624" y="1268413"/>
            <a:ext cx="1440078"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1740" y="1268413"/>
            <a:ext cx="1440078"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1856" y="1268413"/>
            <a:ext cx="1440078"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bwMode="auto">
          <a:xfrm>
            <a:off x="8891590" y="1268413"/>
            <a:ext cx="252412"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bwMode="auto">
          <a:xfrm>
            <a:off x="250827" y="1989138"/>
            <a:ext cx="720725"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bwMode="auto">
          <a:xfrm>
            <a:off x="2" y="1989138"/>
            <a:ext cx="250825"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585" y="1988493"/>
            <a:ext cx="1440078"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705" y="1988493"/>
            <a:ext cx="1440078"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1818" y="1988493"/>
            <a:ext cx="1440078"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bwMode="auto">
          <a:xfrm>
            <a:off x="8891590" y="1989138"/>
            <a:ext cx="252412"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bwMode="auto">
          <a:xfrm>
            <a:off x="8172452" y="1989138"/>
            <a:ext cx="719138"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bwMode="auto">
          <a:xfrm>
            <a:off x="2" y="2708275"/>
            <a:ext cx="250825"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546" y="2708573"/>
            <a:ext cx="1440078"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663" y="2708573"/>
            <a:ext cx="1440078"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1779" y="2708573"/>
            <a:ext cx="1440078"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1895" y="2708573"/>
            <a:ext cx="1440078"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08" y="3428653"/>
            <a:ext cx="1440078"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624" y="3428653"/>
            <a:ext cx="1440078"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1740" y="3428653"/>
            <a:ext cx="1440078"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1856" y="3428653"/>
            <a:ext cx="1440078"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bwMode="auto">
          <a:xfrm>
            <a:off x="8891590" y="3429000"/>
            <a:ext cx="252412"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bwMode="auto">
          <a:xfrm>
            <a:off x="250827" y="4148138"/>
            <a:ext cx="720725"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bwMode="auto">
          <a:xfrm>
            <a:off x="2" y="4148138"/>
            <a:ext cx="250825"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585" y="4130741"/>
            <a:ext cx="1440078"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701" y="4148733"/>
            <a:ext cx="1440078"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1818" y="4148733"/>
            <a:ext cx="1440078"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bwMode="auto">
          <a:xfrm>
            <a:off x="8891587" y="4148138"/>
            <a:ext cx="360362"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bwMode="auto">
          <a:xfrm>
            <a:off x="8172451" y="4148138"/>
            <a:ext cx="719138"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fld id="{CE8D5F43-11FC-4A47-8AB9-3C569A0CF75E}" type="datetimeFigureOut">
              <a:rPr lang="zh-CN" altLang="en-US" smtClean="0"/>
              <a:pPr/>
              <a:t>2017-03-21</a:t>
            </a:fld>
            <a:endParaRPr lang="zh-CN" altLang="en-US"/>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endParaRPr lang="zh-CN" altLang="en-US"/>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913759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vl1pPr>
            <a:lvl2pPr>
              <a:defRPr sz="1800"/>
            </a:lvl2pPr>
            <a:lvl3pPr>
              <a:defRPr sz="1600"/>
            </a:lvl3pPr>
            <a:lvl4pPr>
              <a:defRPr sz="1350"/>
            </a:lvl4pPr>
            <a:lvl5pPr>
              <a:defRPr sz="1100"/>
            </a:lvl5pPr>
            <a:extLs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标题 6"/>
          <p:cNvSpPr>
            <a:spLocks noGrp="1"/>
          </p:cNvSpPr>
          <p:nvPr>
            <p:ph type="title"/>
          </p:nvPr>
        </p:nvSpPr>
        <p:spPr>
          <a:xfrm>
            <a:off x="457200" y="274638"/>
            <a:ext cx="8229600" cy="994122"/>
          </a:xfrm>
        </p:spPr>
        <p:txBody>
          <a:bodyPr rtlCol="0">
            <a:normAutofit/>
          </a:bodyPr>
          <a:lstStyle>
            <a:lvl1pPr>
              <a:defRPr sz="3200" b="1">
                <a:solidFill>
                  <a:schemeClr val="tx1">
                    <a:lumMod val="85000"/>
                    <a:lumOff val="15000"/>
                  </a:schemeClr>
                </a:solidFill>
              </a:defRPr>
            </a:lvl1pPr>
            <a:extLst/>
          </a:lstStyle>
          <a:p>
            <a:r>
              <a:rPr lang="zh-CN" altLang="en-US" dirty="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fld id="{CE8D5F43-11FC-4A47-8AB9-3C569A0CF75E}" type="datetimeFigureOut">
              <a:rPr lang="zh-CN" altLang="en-US" smtClean="0"/>
              <a:pPr/>
              <a:t>2017-03-21</a:t>
            </a:fld>
            <a:endParaRPr lang="zh-CN" altLang="en-US"/>
          </a:p>
        </p:txBody>
      </p:sp>
      <p:sp>
        <p:nvSpPr>
          <p:cNvPr id="6" name="页脚占位符 4"/>
          <p:cNvSpPr>
            <a:spLocks noGrp="1"/>
          </p:cNvSpPr>
          <p:nvPr>
            <p:ph type="ftr" sz="quarter" idx="11"/>
          </p:nvPr>
        </p:nvSpPr>
        <p:spPr/>
        <p:txBody>
          <a:bodyPr/>
          <a:lstStyle>
            <a:lvl1pPr>
              <a:defRPr sz="1050"/>
            </a:lvl1pPr>
            <a:extLst/>
          </a:lstStyle>
          <a:p>
            <a:endParaRPr lang="zh-CN" altLang="en-US"/>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415959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extLst/>
          </a:lstStyle>
          <a:p>
            <a:fld id="{CE8D5F43-11FC-4A47-8AB9-3C569A0CF75E}" type="datetimeFigureOut">
              <a:rPr lang="zh-CN" altLang="en-US" smtClean="0"/>
              <a:pPr/>
              <a:t>2017-03-21</a:t>
            </a:fld>
            <a:endParaRPr lang="zh-CN" altLang="en-US"/>
          </a:p>
        </p:txBody>
      </p:sp>
      <p:sp>
        <p:nvSpPr>
          <p:cNvPr id="9" name="页脚占位符 7"/>
          <p:cNvSpPr>
            <a:spLocks noGrp="1"/>
          </p:cNvSpPr>
          <p:nvPr>
            <p:ph type="ftr" sz="quarter" idx="11"/>
          </p:nvPr>
        </p:nvSpPr>
        <p:spPr/>
        <p:txBody>
          <a:bodyPr/>
          <a:lstStyle>
            <a:lvl1pPr>
              <a:defRPr/>
            </a:lvl1pPr>
            <a:extLst/>
          </a:lstStyle>
          <a:p>
            <a:endParaRPr lang="zh-CN" altLang="en-US"/>
          </a:p>
        </p:txBody>
      </p:sp>
      <p:sp>
        <p:nvSpPr>
          <p:cNvPr id="10" name="灯片编号占位符 8"/>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6792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7595780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fld id="{CE8D5F43-11FC-4A47-8AB9-3C569A0CF75E}" type="datetimeFigureOut">
              <a:rPr lang="zh-CN" altLang="en-US" smtClean="0"/>
              <a:pPr/>
              <a:t>2017-03-21</a:t>
            </a:fld>
            <a:endParaRPr lang="zh-CN" altLang="en-US"/>
          </a:p>
        </p:txBody>
      </p:sp>
      <p:sp>
        <p:nvSpPr>
          <p:cNvPr id="4" name="页脚占位符 2"/>
          <p:cNvSpPr>
            <a:spLocks noGrp="1"/>
          </p:cNvSpPr>
          <p:nvPr>
            <p:ph type="ftr" sz="quarter" idx="11"/>
          </p:nvPr>
        </p:nvSpPr>
        <p:spPr/>
        <p:txBody>
          <a:bodyPr/>
          <a:lstStyle>
            <a:lvl1pPr>
              <a:defRPr/>
            </a:lvl1pPr>
            <a:extLst/>
          </a:lstStyle>
          <a:p>
            <a:endParaRPr lang="zh-CN" altLang="en-US"/>
          </a:p>
        </p:txBody>
      </p:sp>
      <p:sp>
        <p:nvSpPr>
          <p:cNvPr id="5" name="灯片编号占位符 3"/>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650451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extLst/>
          </a:lstStyle>
          <a:p>
            <a:fld id="{CE8D5F43-11FC-4A47-8AB9-3C569A0CF75E}" type="datetimeFigureOut">
              <a:rPr lang="zh-CN" altLang="en-US" smtClean="0"/>
              <a:pPr/>
              <a:t>2017-03-21</a:t>
            </a:fld>
            <a:endParaRPr lang="zh-CN" altLang="en-US"/>
          </a:p>
        </p:txBody>
      </p:sp>
      <p:sp>
        <p:nvSpPr>
          <p:cNvPr id="7" name="页脚占位符 5"/>
          <p:cNvSpPr>
            <a:spLocks noGrp="1"/>
          </p:cNvSpPr>
          <p:nvPr>
            <p:ph type="ftr" sz="quarter" idx="11"/>
          </p:nvPr>
        </p:nvSpPr>
        <p:spPr/>
        <p:txBody>
          <a:bodyPr/>
          <a:lstStyle>
            <a:lvl1pPr>
              <a:defRPr/>
            </a:lvl1pPr>
            <a:extLst/>
          </a:lstStyle>
          <a:p>
            <a:endParaRPr lang="zh-CN" altLang="en-US"/>
          </a:p>
        </p:txBody>
      </p:sp>
      <p:sp>
        <p:nvSpPr>
          <p:cNvPr id="8" name="灯片编号占位符 6"/>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447926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2017-03-21</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291843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2017-03-21</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455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70" name="页脚占位符 3"/>
          <p:cNvSpPr>
            <a:spLocks noGrp="1"/>
          </p:cNvSpPr>
          <p:nvPr>
            <p:ph type="ftr" sz="quarter" idx="11"/>
          </p:nvPr>
        </p:nvSpPr>
        <p:spPr/>
        <p:txBody>
          <a:bodyPr/>
          <a:lstStyle>
            <a:lvl1pPr>
              <a:defRPr/>
            </a:lvl1pPr>
          </a:lstStyle>
          <a:p>
            <a:endParaRPr lang="zh-CN" altLang="en-US"/>
          </a:p>
        </p:txBody>
      </p:sp>
      <p:sp>
        <p:nvSpPr>
          <p:cNvPr id="71"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373933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7" name="页脚占位符 3"/>
          <p:cNvSpPr>
            <a:spLocks noGrp="1"/>
          </p:cNvSpPr>
          <p:nvPr>
            <p:ph type="ftr" sz="quarter" idx="11"/>
          </p:nvPr>
        </p:nvSpPr>
        <p:spPr/>
        <p:txBody>
          <a:bodyPr/>
          <a:lstStyle>
            <a:lvl1pPr>
              <a:defRPr/>
            </a:lvl1pPr>
          </a:lstStyle>
          <a:p>
            <a:endParaRPr lang="zh-CN" altLang="en-US"/>
          </a:p>
        </p:txBody>
      </p:sp>
      <p:sp>
        <p:nvSpPr>
          <p:cNvPr id="8"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09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036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2017-03-21</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231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image" Target="../media/image3.jpeg"/><Relationship Id="rId5" Type="http://schemas.openxmlformats.org/officeDocument/2006/relationships/slideLayout" Target="../slideLayouts/slideLayout71.xml"/><Relationship Id="rId10" Type="http://schemas.openxmlformats.org/officeDocument/2006/relationships/theme" Target="../theme/theme7.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2017-03-21</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210237361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122842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917008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2017-03-21</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3205238165"/>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5377035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7199379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fld id="{CE8D5F43-11FC-4A47-8AB9-3C569A0CF75E}" type="datetimeFigureOut">
              <a:rPr lang="zh-CN" altLang="en-US" smtClean="0"/>
              <a:pPr/>
              <a:t>2017-03-21</a:t>
            </a:fld>
            <a:endParaRPr lang="zh-CN" altLang="en-US"/>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endParaRPr lang="zh-CN" altLang="en-US" dirty="0"/>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fld id="{90D828E9-83C5-4984-96D7-CAB79F9D1FB1}" type="slidenum">
              <a:rPr lang="zh-CN" altLang="en-US" smtClean="0"/>
              <a:pPr/>
              <a:t>‹#›</a:t>
            </a:fld>
            <a:endParaRPr lang="zh-CN" altLang="en-US" dirty="0"/>
          </a:p>
        </p:txBody>
      </p:sp>
      <p:pic>
        <p:nvPicPr>
          <p:cNvPr id="11" name="图片 16"/>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6303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微软雅黑" panose="020B0503020204020204" pitchFamily="34" charset="-122"/>
          <a:ea typeface="微软雅黑" panose="020B0503020204020204" pitchFamily="34" charset="-122"/>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微软雅黑" panose="020B0503020204020204" pitchFamily="34" charset="-122"/>
          <a:ea typeface="微软雅黑" panose="020B0503020204020204" pitchFamily="34" charset="-122"/>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微软雅黑" panose="020B0503020204020204" pitchFamily="34" charset="-122"/>
          <a:ea typeface="微软雅黑" panose="020B0503020204020204" pitchFamily="34" charset="-122"/>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notesSlide" Target="../notesSlides/notesSlide3.xml"/><Relationship Id="rId1" Type="http://schemas.openxmlformats.org/officeDocument/2006/relationships/slideLayout" Target="../slideLayouts/slideLayout68.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202.png"/><Relationship Id="rId2" Type="http://schemas.openxmlformats.org/officeDocument/2006/relationships/image" Target="../media/image198.png"/><Relationship Id="rId1" Type="http://schemas.openxmlformats.org/officeDocument/2006/relationships/slideLayout" Target="../slideLayouts/slideLayout68.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5.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8.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jpeg"/><Relationship Id="rId1" Type="http://schemas.openxmlformats.org/officeDocument/2006/relationships/slideLayout" Target="../slideLayouts/slideLayout68.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3" Type="http://schemas.openxmlformats.org/officeDocument/2006/relationships/image" Target="../media/image165.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68.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1" Type="http://schemas.openxmlformats.org/officeDocument/2006/relationships/slideLayout" Target="../slideLayouts/slideLayout68.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68.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68.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2.emf"/><Relationship Id="rId18" Type="http://schemas.openxmlformats.org/officeDocument/2006/relationships/oleObject" Target="../embeddings/oleObject8.bin"/><Relationship Id="rId3" Type="http://schemas.openxmlformats.org/officeDocument/2006/relationships/oleObject" Target="../embeddings/oleObject1.bin"/><Relationship Id="rId21" Type="http://schemas.openxmlformats.org/officeDocument/2006/relationships/image" Target="../media/image46.emf"/><Relationship Id="rId7"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image" Target="../media/image44.emf"/><Relationship Id="rId2" Type="http://schemas.openxmlformats.org/officeDocument/2006/relationships/slideLayout" Target="../slideLayouts/slideLayout68.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image" Target="../media/image39.emf"/><Relationship Id="rId11" Type="http://schemas.openxmlformats.org/officeDocument/2006/relationships/image" Target="../media/image41.emf"/><Relationship Id="rId5" Type="http://schemas.openxmlformats.org/officeDocument/2006/relationships/oleObject" Target="../embeddings/oleObject2.bin"/><Relationship Id="rId15" Type="http://schemas.openxmlformats.org/officeDocument/2006/relationships/image" Target="../media/image43.emf"/><Relationship Id="rId23" Type="http://schemas.openxmlformats.org/officeDocument/2006/relationships/image" Target="../media/image47.emf"/><Relationship Id="rId10" Type="http://schemas.openxmlformats.org/officeDocument/2006/relationships/oleObject" Target="../embeddings/oleObject4.bin"/><Relationship Id="rId19" Type="http://schemas.openxmlformats.org/officeDocument/2006/relationships/image" Target="../media/image45.emf"/><Relationship Id="rId4" Type="http://schemas.openxmlformats.org/officeDocument/2006/relationships/image" Target="../media/image38.emf"/><Relationship Id="rId9" Type="http://schemas.openxmlformats.org/officeDocument/2006/relationships/image" Target="../media/image48.png"/><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8.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8.xml"/><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8.xml"/><Relationship Id="rId4" Type="http://schemas.openxmlformats.org/officeDocument/2006/relationships/image" Target="../media/image59.emf"/></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8.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68.wmf"/><Relationship Id="rId2" Type="http://schemas.openxmlformats.org/officeDocument/2006/relationships/slideLayout" Target="../slideLayouts/slideLayout70.xml"/><Relationship Id="rId16" Type="http://schemas.openxmlformats.org/officeDocument/2006/relationships/image" Target="../media/image70.wmf"/><Relationship Id="rId1" Type="http://schemas.openxmlformats.org/officeDocument/2006/relationships/vmlDrawing" Target="../drawings/vmlDrawing2.vml"/><Relationship Id="rId6" Type="http://schemas.openxmlformats.org/officeDocument/2006/relationships/image" Target="../media/image65.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67.wmf"/><Relationship Id="rId4" Type="http://schemas.openxmlformats.org/officeDocument/2006/relationships/image" Target="../media/image64.emf"/><Relationship Id="rId9" Type="http://schemas.openxmlformats.org/officeDocument/2006/relationships/oleObject" Target="../embeddings/oleObject14.bin"/><Relationship Id="rId14" Type="http://schemas.openxmlformats.org/officeDocument/2006/relationships/image" Target="../media/image69.wmf"/></Relationships>
</file>

<file path=ppt/slides/_rels/slide35.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75.wmf"/><Relationship Id="rId2" Type="http://schemas.openxmlformats.org/officeDocument/2006/relationships/slideLayout" Target="../slideLayouts/slideLayout70.xml"/><Relationship Id="rId1" Type="http://schemas.openxmlformats.org/officeDocument/2006/relationships/vmlDrawing" Target="../drawings/vmlDrawing3.vml"/><Relationship Id="rId6" Type="http://schemas.openxmlformats.org/officeDocument/2006/relationships/image" Target="../media/image7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0.xml"/><Relationship Id="rId1" Type="http://schemas.openxmlformats.org/officeDocument/2006/relationships/vmlDrawing" Target="../drawings/vmlDrawing4.vml"/><Relationship Id="rId6" Type="http://schemas.openxmlformats.org/officeDocument/2006/relationships/image" Target="../media/image77.wmf"/><Relationship Id="rId5" Type="http://schemas.openxmlformats.org/officeDocument/2006/relationships/oleObject" Target="../embeddings/oleObject24.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oleObject" Target="../embeddings/oleObject32.bin"/><Relationship Id="rId18" Type="http://schemas.openxmlformats.org/officeDocument/2006/relationships/image" Target="../media/image87.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84.wmf"/><Relationship Id="rId17" Type="http://schemas.openxmlformats.org/officeDocument/2006/relationships/oleObject" Target="../embeddings/oleObject34.bin"/><Relationship Id="rId2" Type="http://schemas.openxmlformats.org/officeDocument/2006/relationships/slideLayout" Target="../slideLayouts/slideLayout70.xml"/><Relationship Id="rId16" Type="http://schemas.openxmlformats.org/officeDocument/2006/relationships/image" Target="../media/image86.wmf"/><Relationship Id="rId20" Type="http://schemas.openxmlformats.org/officeDocument/2006/relationships/image" Target="../media/image88.wmf"/><Relationship Id="rId1" Type="http://schemas.openxmlformats.org/officeDocument/2006/relationships/vmlDrawing" Target="../drawings/vmlDrawing5.vml"/><Relationship Id="rId6" Type="http://schemas.openxmlformats.org/officeDocument/2006/relationships/image" Target="../media/image81.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83.wmf"/><Relationship Id="rId19" Type="http://schemas.openxmlformats.org/officeDocument/2006/relationships/oleObject" Target="../embeddings/oleObject35.bin"/><Relationship Id="rId4" Type="http://schemas.openxmlformats.org/officeDocument/2006/relationships/image" Target="../media/image80.wmf"/><Relationship Id="rId9" Type="http://schemas.openxmlformats.org/officeDocument/2006/relationships/oleObject" Target="../embeddings/oleObject30.bin"/><Relationship Id="rId14" Type="http://schemas.openxmlformats.org/officeDocument/2006/relationships/image" Target="../media/image85.wmf"/><Relationship Id="rId22" Type="http://schemas.openxmlformats.org/officeDocument/2006/relationships/image" Target="../media/image89.wmf"/></Relationships>
</file>

<file path=ppt/slides/_rels/slide38.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0.xml"/><Relationship Id="rId1" Type="http://schemas.openxmlformats.org/officeDocument/2006/relationships/vmlDrawing" Target="../drawings/vmlDrawing6.vml"/><Relationship Id="rId6" Type="http://schemas.openxmlformats.org/officeDocument/2006/relationships/image" Target="../media/image91.wmf"/><Relationship Id="rId5" Type="http://schemas.openxmlformats.org/officeDocument/2006/relationships/oleObject" Target="../embeddings/oleObject38.bin"/><Relationship Id="rId4" Type="http://schemas.openxmlformats.org/officeDocument/2006/relationships/image" Target="../media/image90.wmf"/></Relationships>
</file>

<file path=ppt/slides/_rels/slide39.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97.wmf"/><Relationship Id="rId2" Type="http://schemas.openxmlformats.org/officeDocument/2006/relationships/slideLayout" Target="../slideLayouts/slideLayout70.xml"/><Relationship Id="rId1" Type="http://schemas.openxmlformats.org/officeDocument/2006/relationships/vmlDrawing" Target="../drawings/vmlDrawing7.vml"/><Relationship Id="rId6" Type="http://schemas.openxmlformats.org/officeDocument/2006/relationships/image" Target="../media/image94.e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43.bin"/><Relationship Id="rId14" Type="http://schemas.openxmlformats.org/officeDocument/2006/relationships/image" Target="../media/image98.w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0.xml"/><Relationship Id="rId1" Type="http://schemas.openxmlformats.org/officeDocument/2006/relationships/vmlDrawing" Target="../drawings/vmlDrawing8.vml"/><Relationship Id="rId6" Type="http://schemas.openxmlformats.org/officeDocument/2006/relationships/image" Target="../media/image100.emf"/><Relationship Id="rId5" Type="http://schemas.openxmlformats.org/officeDocument/2006/relationships/oleObject" Target="../embeddings/oleObject47.bin"/><Relationship Id="rId4" Type="http://schemas.openxmlformats.org/officeDocument/2006/relationships/image" Target="../media/image99.emf"/></Relationships>
</file>

<file path=ppt/slides/_rels/slide4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0.xml"/><Relationship Id="rId1" Type="http://schemas.openxmlformats.org/officeDocument/2006/relationships/vmlDrawing" Target="../drawings/vmlDrawing9.vml"/><Relationship Id="rId6" Type="http://schemas.openxmlformats.org/officeDocument/2006/relationships/image" Target="../media/image102.wmf"/><Relationship Id="rId5" Type="http://schemas.openxmlformats.org/officeDocument/2006/relationships/oleObject" Target="../embeddings/oleObject49.bin"/><Relationship Id="rId4" Type="http://schemas.openxmlformats.org/officeDocument/2006/relationships/image" Target="../media/image101.wmf"/></Relationships>
</file>

<file path=ppt/slides/_rels/slide42.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108.wmf"/><Relationship Id="rId2" Type="http://schemas.openxmlformats.org/officeDocument/2006/relationships/slideLayout" Target="../slideLayouts/slideLayout70.xml"/><Relationship Id="rId1" Type="http://schemas.openxmlformats.org/officeDocument/2006/relationships/vmlDrawing" Target="../drawings/vmlDrawing10.vml"/><Relationship Id="rId6" Type="http://schemas.openxmlformats.org/officeDocument/2006/relationships/image" Target="../media/image105.e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107.wmf"/><Relationship Id="rId4" Type="http://schemas.openxmlformats.org/officeDocument/2006/relationships/image" Target="../media/image104.emf"/><Relationship Id="rId9" Type="http://schemas.openxmlformats.org/officeDocument/2006/relationships/oleObject" Target="../embeddings/oleObject54.bin"/></Relationships>
</file>

<file path=ppt/slides/_rels/slide43.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0.xml"/><Relationship Id="rId1" Type="http://schemas.openxmlformats.org/officeDocument/2006/relationships/vmlDrawing" Target="../drawings/vmlDrawing11.vml"/><Relationship Id="rId6" Type="http://schemas.openxmlformats.org/officeDocument/2006/relationships/image" Target="../media/image110.wmf"/><Relationship Id="rId5" Type="http://schemas.openxmlformats.org/officeDocument/2006/relationships/oleObject" Target="../embeddings/oleObject57.bin"/><Relationship Id="rId10" Type="http://schemas.openxmlformats.org/officeDocument/2006/relationships/image" Target="../media/image112.wmf"/><Relationship Id="rId4" Type="http://schemas.openxmlformats.org/officeDocument/2006/relationships/image" Target="../media/image109.emf"/><Relationship Id="rId9" Type="http://schemas.openxmlformats.org/officeDocument/2006/relationships/oleObject" Target="../embeddings/oleObject5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0.xml"/><Relationship Id="rId1" Type="http://schemas.openxmlformats.org/officeDocument/2006/relationships/vmlDrawing" Target="../drawings/vmlDrawing12.vml"/><Relationship Id="rId6" Type="http://schemas.openxmlformats.org/officeDocument/2006/relationships/image" Target="../media/image114.wmf"/><Relationship Id="rId5" Type="http://schemas.openxmlformats.org/officeDocument/2006/relationships/oleObject" Target="../embeddings/oleObject61.bin"/><Relationship Id="rId4" Type="http://schemas.openxmlformats.org/officeDocument/2006/relationships/image" Target="../media/image113.wmf"/></Relationships>
</file>

<file path=ppt/slides/_rels/slide45.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67.bin"/><Relationship Id="rId18" Type="http://schemas.openxmlformats.org/officeDocument/2006/relationships/image" Target="../media/image122.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119.wmf"/><Relationship Id="rId17" Type="http://schemas.openxmlformats.org/officeDocument/2006/relationships/oleObject" Target="../embeddings/oleObject69.bin"/><Relationship Id="rId2" Type="http://schemas.openxmlformats.org/officeDocument/2006/relationships/slideLayout" Target="../slideLayouts/slideLayout70.xml"/><Relationship Id="rId16" Type="http://schemas.openxmlformats.org/officeDocument/2006/relationships/image" Target="../media/image121.wmf"/><Relationship Id="rId1" Type="http://schemas.openxmlformats.org/officeDocument/2006/relationships/vmlDrawing" Target="../drawings/vmlDrawing13.vml"/><Relationship Id="rId6" Type="http://schemas.openxmlformats.org/officeDocument/2006/relationships/image" Target="../media/image116.e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118.wmf"/><Relationship Id="rId4" Type="http://schemas.openxmlformats.org/officeDocument/2006/relationships/image" Target="../media/image115.emf"/><Relationship Id="rId9" Type="http://schemas.openxmlformats.org/officeDocument/2006/relationships/oleObject" Target="../embeddings/oleObject65.bin"/><Relationship Id="rId14" Type="http://schemas.openxmlformats.org/officeDocument/2006/relationships/image" Target="../media/image120.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0.xml"/><Relationship Id="rId1" Type="http://schemas.openxmlformats.org/officeDocument/2006/relationships/vmlDrawing" Target="../drawings/vmlDrawing14.vml"/><Relationship Id="rId6" Type="http://schemas.openxmlformats.org/officeDocument/2006/relationships/image" Target="../media/image124.wmf"/><Relationship Id="rId5" Type="http://schemas.openxmlformats.org/officeDocument/2006/relationships/oleObject" Target="../embeddings/oleObject71.bin"/><Relationship Id="rId4" Type="http://schemas.openxmlformats.org/officeDocument/2006/relationships/image" Target="../media/image123.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0.xml"/><Relationship Id="rId1" Type="http://schemas.openxmlformats.org/officeDocument/2006/relationships/vmlDrawing" Target="../drawings/vmlDrawing15.vml"/><Relationship Id="rId4" Type="http://schemas.openxmlformats.org/officeDocument/2006/relationships/image" Target="../media/image12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68.xml"/><Relationship Id="rId4" Type="http://schemas.openxmlformats.org/officeDocument/2006/relationships/image" Target="../media/image12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8.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68.xml"/><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65.png"/><Relationship Id="rId7" Type="http://schemas.openxmlformats.org/officeDocument/2006/relationships/image" Target="../media/image169.png"/><Relationship Id="rId2" Type="http://schemas.openxmlformats.org/officeDocument/2006/relationships/notesSlide" Target="../notesSlides/notesSlide1.xml"/><Relationship Id="rId1" Type="http://schemas.openxmlformats.org/officeDocument/2006/relationships/slideLayout" Target="../slideLayouts/slideLayout68.xml"/><Relationship Id="rId6" Type="http://schemas.openxmlformats.org/officeDocument/2006/relationships/image" Target="../media/image168.png"/><Relationship Id="rId11" Type="http://schemas.openxmlformats.org/officeDocument/2006/relationships/image" Target="../media/image173.png"/><Relationship Id="rId5" Type="http://schemas.openxmlformats.org/officeDocument/2006/relationships/image" Target="../media/image167.png"/><Relationship Id="rId10" Type="http://schemas.openxmlformats.org/officeDocument/2006/relationships/image" Target="../media/image172.png"/><Relationship Id="rId4" Type="http://schemas.openxmlformats.org/officeDocument/2006/relationships/image" Target="../media/image166.png"/><Relationship Id="rId9" Type="http://schemas.openxmlformats.org/officeDocument/2006/relationships/image" Target="../media/image171.png"/></Relationships>
</file>

<file path=ppt/slides/_rels/slide7.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3" Type="http://schemas.openxmlformats.org/officeDocument/2006/relationships/image" Target="../media/image174.png"/><Relationship Id="rId7" Type="http://schemas.openxmlformats.org/officeDocument/2006/relationships/image" Target="../media/image178.png"/><Relationship Id="rId12" Type="http://schemas.openxmlformats.org/officeDocument/2006/relationships/image" Target="../media/image183.png"/><Relationship Id="rId2" Type="http://schemas.openxmlformats.org/officeDocument/2006/relationships/notesSlide" Target="../notesSlides/notesSlide2.xml"/><Relationship Id="rId1" Type="http://schemas.openxmlformats.org/officeDocument/2006/relationships/slideLayout" Target="../slideLayouts/slideLayout70.xml"/><Relationship Id="rId6" Type="http://schemas.openxmlformats.org/officeDocument/2006/relationships/image" Target="../media/image177.png"/><Relationship Id="rId11" Type="http://schemas.openxmlformats.org/officeDocument/2006/relationships/image" Target="../media/image182.png"/><Relationship Id="rId5" Type="http://schemas.openxmlformats.org/officeDocument/2006/relationships/image" Target="../media/image176.png"/><Relationship Id="rId15" Type="http://schemas.openxmlformats.org/officeDocument/2006/relationships/image" Target="../media/image186.png"/><Relationship Id="rId10" Type="http://schemas.openxmlformats.org/officeDocument/2006/relationships/image" Target="../media/image181.png"/><Relationship Id="rId4" Type="http://schemas.openxmlformats.org/officeDocument/2006/relationships/image" Target="../media/image175.png"/><Relationship Id="rId9" Type="http://schemas.openxmlformats.org/officeDocument/2006/relationships/image" Target="../media/image180.png"/><Relationship Id="rId14" Type="http://schemas.openxmlformats.org/officeDocument/2006/relationships/image" Target="../media/image185.png"/></Relationships>
</file>

<file path=ppt/slides/_rels/slide8.xml.rels><?xml version="1.0" encoding="UTF-8" standalone="yes"?>
<Relationships xmlns="http://schemas.openxmlformats.org/package/2006/relationships"><Relationship Id="rId3" Type="http://schemas.openxmlformats.org/officeDocument/2006/relationships/image" Target="../media/image188.png"/><Relationship Id="rId7" Type="http://schemas.openxmlformats.org/officeDocument/2006/relationships/image" Target="../media/image192.png"/><Relationship Id="rId2" Type="http://schemas.openxmlformats.org/officeDocument/2006/relationships/image" Target="../media/image187.png"/><Relationship Id="rId1" Type="http://schemas.openxmlformats.org/officeDocument/2006/relationships/slideLayout" Target="../slideLayouts/slideLayout70.xml"/><Relationship Id="rId6" Type="http://schemas.openxmlformats.org/officeDocument/2006/relationships/image" Target="../media/image191.png"/><Relationship Id="rId5" Type="http://schemas.openxmlformats.org/officeDocument/2006/relationships/image" Target="../media/image190.png"/><Relationship Id="rId4" Type="http://schemas.openxmlformats.org/officeDocument/2006/relationships/image" Target="../media/image189.png"/></Relationships>
</file>

<file path=ppt/slides/_rels/slide9.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image" Target="../media/image194.png"/><Relationship Id="rId7" Type="http://schemas.openxmlformats.org/officeDocument/2006/relationships/image" Target="../media/image167.png"/><Relationship Id="rId2" Type="http://schemas.openxmlformats.org/officeDocument/2006/relationships/image" Target="../media/image193.png"/><Relationship Id="rId1" Type="http://schemas.openxmlformats.org/officeDocument/2006/relationships/slideLayout" Target="../slideLayouts/slideLayout68.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95.png"/><Relationship Id="rId9" Type="http://schemas.openxmlformats.org/officeDocument/2006/relationships/image" Target="../media/image1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量子力学</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33753859"/>
      </p:ext>
    </p:extLst>
  </p:cSld>
  <p:clrMapOvr>
    <a:masterClrMapping/>
  </p:clrMapOvr>
  <mc:AlternateContent xmlns:mc="http://schemas.openxmlformats.org/markup-compatibility/2006" xmlns:p14="http://schemas.microsoft.com/office/powerpoint/2010/main">
    <mc:Choice Requires="p14">
      <p:transition spd="slow" p14:dur="2000" advTm="4294"/>
    </mc:Choice>
    <mc:Fallback xmlns="">
      <p:transition spd="slow" advTm="42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7898" y="548680"/>
            <a:ext cx="7543800" cy="805596"/>
          </a:xfrm>
        </p:spPr>
        <p:txBody>
          <a:bodyPr>
            <a:normAutofit/>
          </a:bodyPr>
          <a:lstStyle/>
          <a:p>
            <a:r>
              <a:rPr lang="zh-CN" altLang="en-US" sz="3200" b="1" dirty="0">
                <a:latin typeface="+mn-ea"/>
                <a:ea typeface="+mn-ea"/>
              </a:rPr>
              <a:t>能级和能量本征态的一些性质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1358" y="1635941"/>
                <a:ext cx="4104542" cy="4299193"/>
              </a:xfrm>
            </p:spPr>
            <p:txBody>
              <a:bodyPr>
                <a:noAutofit/>
              </a:bodyPr>
              <a:lstStyle/>
              <a:p>
                <a:pPr marL="0" indent="0">
                  <a:lnSpc>
                    <a:spcPct val="150000"/>
                  </a:lnSpc>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𝑛</m:t>
                        </m:r>
                      </m:sub>
                    </m:sSub>
                    <m:r>
                      <a:rPr lang="en-US" altLang="zh-CN" sz="240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oMath>
                </a14:m>
                <a:r>
                  <a:rPr lang="en-US" altLang="zh-CN" sz="2400" dirty="0">
                    <a:latin typeface="+mn-ea"/>
                  </a:rPr>
                  <a:t>,</a:t>
                </a:r>
                <a:r>
                  <a:rPr lang="zh-CN" altLang="en-US" sz="2400" dirty="0">
                    <a:latin typeface="+mn-ea"/>
                  </a:rPr>
                  <a:t>能级分布是不均匀的，能级越高，密度越小</a:t>
                </a:r>
                <a:r>
                  <a:rPr lang="en-US" altLang="zh-CN" sz="2400" dirty="0">
                    <a:latin typeface="+mn-ea"/>
                  </a:rPr>
                  <a:t>;</a:t>
                </a:r>
              </a:p>
              <a:p>
                <a:pPr marL="0" indent="0">
                  <a:lnSpc>
                    <a:spcPct val="150000"/>
                  </a:lnSpc>
                  <a:buNone/>
                </a:pPr>
                <a:r>
                  <a:rPr lang="zh-CN" altLang="en-US" sz="2400" dirty="0">
                    <a:latin typeface="+mn-ea"/>
                  </a:rPr>
                  <a:t>波函数是驻波</a:t>
                </a:r>
                <a:r>
                  <a:rPr lang="en-US" altLang="zh-CN" sz="2400" dirty="0">
                    <a:latin typeface="+mn-ea"/>
                  </a:rPr>
                  <a:t>;</a:t>
                </a:r>
                <a:endParaRPr lang="zh-CN" altLang="en-US" sz="2400" dirty="0">
                  <a:latin typeface="+mn-ea"/>
                </a:endParaRPr>
              </a:p>
              <a:p>
                <a:pPr marL="0" indent="0">
                  <a:lnSpc>
                    <a:spcPct val="150000"/>
                  </a:lnSpc>
                  <a:buNone/>
                </a:pPr>
                <a:r>
                  <a:rPr lang="zh-CN" altLang="en-US" sz="2400" dirty="0">
                    <a:latin typeface="+mn-ea"/>
                  </a:rPr>
                  <a:t>基态波函数</a:t>
                </a:r>
                <a:r>
                  <a:rPr lang="en-US" altLang="zh-CN" sz="2400" dirty="0">
                    <a:latin typeface="+mn-ea"/>
                  </a:rPr>
                  <a:t>(n=1)</a:t>
                </a:r>
                <a:r>
                  <a:rPr lang="zh-CN" altLang="en-US" sz="2400" dirty="0">
                    <a:latin typeface="+mn-ea"/>
                  </a:rPr>
                  <a:t>无节点，第一激发态</a:t>
                </a:r>
                <a:r>
                  <a:rPr lang="en-US" altLang="zh-CN" sz="2400" dirty="0">
                    <a:latin typeface="+mn-ea"/>
                  </a:rPr>
                  <a:t>(n=2)</a:t>
                </a:r>
                <a:r>
                  <a:rPr lang="zh-CN" altLang="en-US" sz="2400" dirty="0">
                    <a:latin typeface="+mn-ea"/>
                  </a:rPr>
                  <a:t>有一个节点，第</a:t>
                </a:r>
                <a:r>
                  <a:rPr lang="en-US" altLang="zh-CN" sz="2400" dirty="0">
                    <a:latin typeface="+mn-ea"/>
                  </a:rPr>
                  <a:t>k</a:t>
                </a:r>
                <a:r>
                  <a:rPr lang="zh-CN" altLang="en-US" sz="2400" dirty="0">
                    <a:latin typeface="+mn-ea"/>
                  </a:rPr>
                  <a:t>个激发态</a:t>
                </a:r>
                <a:r>
                  <a:rPr lang="en-US" altLang="zh-CN" sz="2400" dirty="0">
                    <a:latin typeface="+mn-ea"/>
                  </a:rPr>
                  <a:t>(n=k+1)</a:t>
                </a:r>
                <a:r>
                  <a:rPr lang="zh-CN" altLang="en-US" sz="2400" dirty="0">
                    <a:latin typeface="+mn-ea"/>
                  </a:rPr>
                  <a:t>波函数的节点有</a:t>
                </a:r>
                <a:r>
                  <a:rPr lang="en-US" altLang="zh-CN" sz="2400" dirty="0">
                    <a:latin typeface="+mn-ea"/>
                  </a:rPr>
                  <a:t>k</a:t>
                </a:r>
                <a:r>
                  <a:rPr lang="zh-CN" altLang="en-US" sz="2400" dirty="0">
                    <a:latin typeface="+mn-ea"/>
                  </a:rPr>
                  <a:t>个节点</a:t>
                </a:r>
              </a:p>
              <a:p>
                <a:endParaRPr lang="zh-CN" altLang="en-US" sz="24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1358" y="1635941"/>
                <a:ext cx="4104542" cy="4299193"/>
              </a:xfrm>
              <a:blipFill rotWithShape="0">
                <a:blip r:embed="rId3"/>
                <a:stretch>
                  <a:fillRect l="-2229" r="-9807"/>
                </a:stretch>
              </a:blipFill>
            </p:spPr>
            <p:txBody>
              <a:bodyPr/>
              <a:lstStyle/>
              <a:p>
                <a:r>
                  <a:rPr lang="zh-CN" altLang="en-US" dirty="0">
                    <a:noFill/>
                  </a:rPr>
                  <a:t> </a:t>
                </a:r>
              </a:p>
            </p:txBody>
          </p:sp>
        </mc:Fallback>
      </mc:AlternateContent>
      <p:pic>
        <p:nvPicPr>
          <p:cNvPr id="4" name="图片 3"/>
          <p:cNvPicPr>
            <a:picLocks noChangeAspect="1"/>
          </p:cNvPicPr>
          <p:nvPr/>
        </p:nvPicPr>
        <p:blipFill rotWithShape="1">
          <a:blip r:embed="rId4">
            <a:clrChange>
              <a:clrFrom>
                <a:srgbClr val="FFFFFF"/>
              </a:clrFrom>
              <a:clrTo>
                <a:srgbClr val="FFFFFF">
                  <a:alpha val="0"/>
                </a:srgbClr>
              </a:clrTo>
            </a:clrChange>
          </a:blip>
          <a:srcRect r="54440"/>
          <a:stretch/>
        </p:blipFill>
        <p:spPr>
          <a:xfrm>
            <a:off x="5199798" y="1635941"/>
            <a:ext cx="3384644" cy="3729827"/>
          </a:xfrm>
          <a:prstGeom prst="rect">
            <a:avLst/>
          </a:prstGeom>
        </p:spPr>
      </p:pic>
    </p:spTree>
    <p:extLst>
      <p:ext uri="{BB962C8B-B14F-4D97-AF65-F5344CB8AC3E}">
        <p14:creationId xmlns:p14="http://schemas.microsoft.com/office/powerpoint/2010/main" val="311035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1581715" y="643466"/>
                <a:ext cx="6358396" cy="805596"/>
              </a:xfrm>
            </p:spPr>
            <p:txBody>
              <a:bodyPr>
                <a:normAutofit/>
              </a:bodyPr>
              <a:lstStyle/>
              <a:p>
                <a:r>
                  <a:rPr lang="zh-CN" altLang="en-US" sz="3200" b="1" dirty="0"/>
                  <a:t>无限深方势阱</a:t>
                </a:r>
                <a14:m>
                  <m:oMath xmlns:m="http://schemas.openxmlformats.org/officeDocument/2006/math">
                    <m:r>
                      <a:rPr lang="en-US" altLang="zh-CN" sz="3200" b="1" i="1" smtClean="0">
                        <a:latin typeface="Cambria Math" panose="02040503050406030204" pitchFamily="18" charset="0"/>
                      </a:rPr>
                      <m:t>⟺</m:t>
                    </m:r>
                  </m:oMath>
                </a14:m>
                <a:r>
                  <a:rPr lang="zh-CN" altLang="en-US" sz="3200" b="1" dirty="0"/>
                  <a:t>经典阱中的运动</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1581715" y="643466"/>
                <a:ext cx="6358396" cy="805596"/>
              </a:xfrm>
              <a:blipFill rotWithShape="0">
                <a:blip r:embed="rId2"/>
                <a:stretch>
                  <a:fillRect l="-2395" t="-12121"/>
                </a:stretch>
              </a:blipFill>
            </p:spPr>
            <p:txBody>
              <a:bodyPr/>
              <a:lstStyle/>
              <a:p>
                <a:r>
                  <a:rPr lang="zh-CN" altLang="en-US">
                    <a:noFill/>
                  </a:rPr>
                  <a:t> </a:t>
                </a:r>
              </a:p>
            </p:txBody>
          </p:sp>
        </mc:Fallback>
      </mc:AlternateContent>
      <p:grpSp>
        <p:nvGrpSpPr>
          <p:cNvPr id="19" name="组合 18"/>
          <p:cNvGrpSpPr/>
          <p:nvPr/>
        </p:nvGrpSpPr>
        <p:grpSpPr>
          <a:xfrm>
            <a:off x="1003967" y="1620779"/>
            <a:ext cx="3610236" cy="4231381"/>
            <a:chOff x="984742" y="1951629"/>
            <a:chExt cx="3610236" cy="4231381"/>
          </a:xfrm>
        </p:grpSpPr>
        <p:pic>
          <p:nvPicPr>
            <p:cNvPr id="4" name="图片 3"/>
            <p:cNvPicPr>
              <a:picLocks noChangeAspect="1"/>
            </p:cNvPicPr>
            <p:nvPr/>
          </p:nvPicPr>
          <p:blipFill rotWithShape="1">
            <a:blip r:embed="rId3">
              <a:clrChange>
                <a:clrFrom>
                  <a:srgbClr val="FFFFFF"/>
                </a:clrFrom>
                <a:clrTo>
                  <a:srgbClr val="FFFFFF">
                    <a:alpha val="0"/>
                  </a:srgbClr>
                </a:clrTo>
              </a:clrChange>
            </a:blip>
            <a:srcRect l="48316" t="9011" r="3289" b="959"/>
            <a:stretch/>
          </p:blipFill>
          <p:spPr>
            <a:xfrm>
              <a:off x="999722" y="2825086"/>
              <a:ext cx="3595256" cy="3357924"/>
            </a:xfrm>
            <a:prstGeom prst="rect">
              <a:avLst/>
            </a:prstGeom>
          </p:spPr>
        </p:pic>
        <p:grpSp>
          <p:nvGrpSpPr>
            <p:cNvPr id="18" name="组合 17"/>
            <p:cNvGrpSpPr/>
            <p:nvPr/>
          </p:nvGrpSpPr>
          <p:grpSpPr>
            <a:xfrm>
              <a:off x="984742" y="1951629"/>
              <a:ext cx="3393672" cy="1888498"/>
              <a:chOff x="984742" y="1951629"/>
              <a:chExt cx="3393672" cy="1888498"/>
            </a:xfrm>
          </p:grpSpPr>
          <mc:AlternateContent xmlns:mc="http://schemas.openxmlformats.org/markup-compatibility/2006" xmlns:a14="http://schemas.microsoft.com/office/drawing/2010/main">
            <mc:Choice Requires="a14">
              <p:sp>
                <p:nvSpPr>
                  <p:cNvPr id="5" name="文本框 4"/>
                  <p:cNvSpPr txBox="1"/>
                  <p:nvPr/>
                </p:nvSpPr>
                <p:spPr>
                  <a:xfrm>
                    <a:off x="2442949" y="3470795"/>
                    <a:ext cx="6610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𝜓</m:t>
                                  </m:r>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442949" y="3470795"/>
                    <a:ext cx="661078" cy="369332"/>
                  </a:xfrm>
                  <a:prstGeom prst="rect">
                    <a:avLst/>
                  </a:prstGeom>
                  <a:blipFill rotWithShape="0">
                    <a:blip r:embed="rId4"/>
                    <a:stretch>
                      <a:fillRect r="-7407" b="-49180"/>
                    </a:stretch>
                  </a:blipFill>
                </p:spPr>
                <p:txBody>
                  <a:bodyPr/>
                  <a:lstStyle/>
                  <a:p>
                    <a:r>
                      <a:rPr lang="zh-CN" altLang="en-US">
                        <a:noFill/>
                      </a:rPr>
                      <a:t> </a:t>
                    </a:r>
                  </a:p>
                </p:txBody>
              </p:sp>
            </mc:Fallback>
          </mc:AlternateContent>
          <p:cxnSp>
            <p:nvCxnSpPr>
              <p:cNvPr id="7" name="直接连接符 6"/>
              <p:cNvCxnSpPr/>
              <p:nvPr/>
            </p:nvCxnSpPr>
            <p:spPr>
              <a:xfrm flipV="1">
                <a:off x="1801504" y="1951629"/>
                <a:ext cx="0" cy="8598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352" y="1951629"/>
                <a:ext cx="0" cy="8598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984742" y="1955407"/>
                    <a:ext cx="81676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oMath>
                      </m:oMathPara>
                    </a14:m>
                    <a:endParaRPr lang="en-US" altLang="zh-CN" sz="1600" b="0" dirty="0"/>
                  </a:p>
                </p:txBody>
              </p:sp>
            </mc:Choice>
            <mc:Fallback xmlns="">
              <p:sp>
                <p:nvSpPr>
                  <p:cNvPr id="9" name="文本框 8"/>
                  <p:cNvSpPr txBox="1">
                    <a:spLocks noRot="1" noChangeAspect="1" noMove="1" noResize="1" noEditPoints="1" noAdjustHandles="1" noChangeArrowheads="1" noChangeShapeType="1" noTextEdit="1"/>
                  </p:cNvSpPr>
                  <p:nvPr/>
                </p:nvSpPr>
                <p:spPr>
                  <a:xfrm>
                    <a:off x="984742" y="1955407"/>
                    <a:ext cx="816762" cy="338554"/>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12" name="直接连接符 11"/>
              <p:cNvCxnSpPr/>
              <p:nvPr/>
            </p:nvCxnSpPr>
            <p:spPr>
              <a:xfrm>
                <a:off x="1172358" y="2349686"/>
                <a:ext cx="6293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06283" y="2351961"/>
                <a:ext cx="572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10506" y="2354233"/>
                <a:ext cx="197515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flipV="1">
                <a:off x="1810507" y="2151794"/>
                <a:ext cx="1975152" cy="197891"/>
              </a:xfrm>
              <a:prstGeom prst="rect">
                <a:avLst/>
              </a:prstGeom>
              <a:pattFill prst="pct50">
                <a:fgClr>
                  <a:schemeClr val="dk1"/>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cxnSp>
        <p:nvCxnSpPr>
          <p:cNvPr id="21" name="直接连接符 20"/>
          <p:cNvCxnSpPr/>
          <p:nvPr/>
        </p:nvCxnSpPr>
        <p:spPr>
          <a:xfrm>
            <a:off x="5892928" y="2688610"/>
            <a:ext cx="0" cy="3025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61598" y="2692546"/>
            <a:ext cx="0" cy="3025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892928" y="5714477"/>
            <a:ext cx="206867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906575" y="5553711"/>
            <a:ext cx="122829" cy="14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191583" y="5937293"/>
                <a:ext cx="7445115"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𝑛</m:t>
                    </m:r>
                  </m:oMath>
                </a14:m>
                <a:r>
                  <a:rPr lang="zh-CN" altLang="en-US" sz="2400" b="0" dirty="0">
                    <a:latin typeface="华文楷体" panose="02010600040101010101" pitchFamily="2" charset="-122"/>
                    <a:ea typeface="华文楷体" panose="02010600040101010101" pitchFamily="2" charset="-122"/>
                  </a:rPr>
                  <a:t>较小的时候，量子几率分布明显不同于经典几率分布</a:t>
                </a:r>
                <a:endParaRPr lang="en-US" altLang="zh-CN" sz="2400" b="0" dirty="0">
                  <a:latin typeface="华文楷体" panose="02010600040101010101" pitchFamily="2" charset="-122"/>
                  <a:ea typeface="华文楷体" panose="02010600040101010101" pitchFamily="2" charset="-122"/>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1191583" y="5937293"/>
                <a:ext cx="7445115" cy="461665"/>
              </a:xfrm>
              <a:prstGeom prst="rect">
                <a:avLst/>
              </a:prstGeom>
              <a:blipFill rotWithShape="0">
                <a:blip r:embed="rId6"/>
                <a:stretch>
                  <a:fillRect t="-10526" r="-327" b="-28947"/>
                </a:stretch>
              </a:blipFill>
            </p:spPr>
            <p:txBody>
              <a:bodyPr/>
              <a:lstStyle/>
              <a:p>
                <a:r>
                  <a:rPr lang="zh-CN" altLang="en-US">
                    <a:noFill/>
                  </a:rPr>
                  <a:t> </a:t>
                </a:r>
              </a:p>
            </p:txBody>
          </p:sp>
        </mc:Fallback>
      </mc:AlternateContent>
      <p:sp>
        <p:nvSpPr>
          <p:cNvPr id="28" name="文本框 27"/>
          <p:cNvSpPr txBox="1"/>
          <p:nvPr/>
        </p:nvSpPr>
        <p:spPr>
          <a:xfrm>
            <a:off x="6029404" y="3941075"/>
            <a:ext cx="1910707" cy="1569660"/>
          </a:xfrm>
          <a:prstGeom prst="rect">
            <a:avLst/>
          </a:prstGeom>
          <a:noFill/>
        </p:spPr>
        <p:txBody>
          <a:bodyPr wrap="square" rtlCol="0">
            <a:spAutoFit/>
          </a:bodyPr>
          <a:lstStyle/>
          <a:p>
            <a:r>
              <a:rPr lang="zh-CN" altLang="en-US" sz="2400" b="0" dirty="0">
                <a:latin typeface="华文楷体" panose="02010600040101010101" pitchFamily="2" charset="-122"/>
                <a:ea typeface="华文楷体" panose="02010600040101010101" pitchFamily="2" charset="-122"/>
              </a:rPr>
              <a:t>经典粒子在阱内任何位置出现的概率相同</a:t>
            </a:r>
            <a:endParaRPr lang="en-US" altLang="zh-CN" sz="2400" b="0"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9" name="文本框 28"/>
              <p:cNvSpPr txBox="1"/>
              <p:nvPr/>
            </p:nvSpPr>
            <p:spPr>
              <a:xfrm>
                <a:off x="4775951" y="1714262"/>
                <a:ext cx="3897655" cy="830997"/>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b="0" dirty="0">
                    <a:latin typeface="华文楷体" panose="02010600040101010101" pitchFamily="2" charset="-122"/>
                    <a:ea typeface="华文楷体" panose="02010600040101010101" pitchFamily="2" charset="-122"/>
                  </a:rPr>
                  <a:t>时，量子几率分布回到经典力学的结论</a:t>
                </a:r>
                <a:endParaRPr lang="en-US" altLang="zh-CN" sz="2400" b="0" dirty="0">
                  <a:latin typeface="华文楷体" panose="02010600040101010101" pitchFamily="2" charset="-122"/>
                  <a:ea typeface="华文楷体" panose="02010600040101010101" pitchFamily="2"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4775951" y="1714262"/>
                <a:ext cx="3897655" cy="830997"/>
              </a:xfrm>
              <a:prstGeom prst="rect">
                <a:avLst/>
              </a:prstGeom>
              <a:blipFill rotWithShape="0">
                <a:blip r:embed="rId7"/>
                <a:stretch>
                  <a:fillRect l="-2344" t="-5839" b="-15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278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grpId="0" nodeType="withEffect">
                                  <p:stCondLst>
                                    <p:cond delay="0"/>
                                  </p:stCondLst>
                                  <p:endCondLst>
                                    <p:cond evt="onNext" delay="0">
                                      <p:tgtEl>
                                        <p:sldTgt/>
                                      </p:tgtEl>
                                    </p:cond>
                                  </p:endCondLst>
                                  <p:childTnLst>
                                    <p:animMotion origin="layout" path="M -0.00052 -0.00023 L 0.20851 -0.00208 L -0.00052 -0.00023 Z " pathEditMode="relative" rAng="0" ptsTypes="AAA">
                                      <p:cBhvr>
                                        <p:cTn id="6" dur="2000" fill="hold"/>
                                        <p:tgtEl>
                                          <p:spTgt spid="24"/>
                                        </p:tgtEl>
                                        <p:attrNameLst>
                                          <p:attrName>ppt_x</p:attrName>
                                          <p:attrName>ppt_y</p:attrName>
                                        </p:attrNameLst>
                                      </p:cBhvr>
                                      <p:rCtr x="10451" y="-9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a:buFont typeface="微软雅黑" panose="020B0503020204020204" pitchFamily="34" charset="-122"/>
                  <a:buChar char="？"/>
                </a:pPr>
                <a:r>
                  <a:rPr lang="zh-CN" altLang="zh-CN" sz="2400" dirty="0"/>
                  <a:t>波函数正交归一</a:t>
                </a:r>
              </a:p>
              <a:p>
                <a:pPr>
                  <a:buFont typeface="微软雅黑" panose="020B0503020204020204" pitchFamily="34" charset="-122"/>
                  <a:buChar char="？"/>
                </a:pPr>
                <a:r>
                  <a:rPr lang="zh-CN" altLang="zh-CN" sz="2400" dirty="0"/>
                  <a:t>能量平移？</a:t>
                </a:r>
                <a14:m>
                  <m:oMath xmlns:m="http://schemas.openxmlformats.org/officeDocument/2006/math">
                    <m:r>
                      <a:rPr lang="zh-CN" altLang="zh-CN" sz="2400">
                        <a:latin typeface="Cambria Math" panose="02040503050406030204" pitchFamily="18" charset="0"/>
                      </a:rPr>
                      <m:t>𝑉</m:t>
                    </m:r>
                    <m:d>
                      <m:dPr>
                        <m:ctrlPr>
                          <a:rPr lang="zh-CN" altLang="zh-CN" sz="2400" i="1">
                            <a:latin typeface="Cambria Math" panose="02040503050406030204" pitchFamily="18" charset="0"/>
                          </a:rPr>
                        </m:ctrlPr>
                      </m:dPr>
                      <m:e>
                        <m:r>
                          <a:rPr lang="zh-CN" altLang="zh-CN" sz="2400">
                            <a:latin typeface="Cambria Math" panose="02040503050406030204" pitchFamily="18" charset="0"/>
                          </a:rPr>
                          <m:t>𝑥</m:t>
                        </m:r>
                      </m:e>
                    </m:d>
                    <m:r>
                      <a:rPr lang="zh-CN" altLang="zh-CN" sz="2400">
                        <a:latin typeface="Cambria Math" panose="02040503050406030204" pitchFamily="18" charset="0"/>
                      </a:rPr>
                      <m:t>=</m:t>
                    </m:r>
                    <m:r>
                      <a:rPr lang="zh-CN" altLang="zh-CN" sz="2400">
                        <a:latin typeface="Cambria Math" panose="02040503050406030204" pitchFamily="18" charset="0"/>
                      </a:rPr>
                      <m:t>𝑉</m:t>
                    </m:r>
                    <m:r>
                      <a:rPr lang="zh-CN" altLang="en-US" sz="2400" i="1">
                        <a:latin typeface="Cambria Math" panose="02040503050406030204" pitchFamily="18" charset="0"/>
                      </a:rPr>
                      <m:t> </m:t>
                    </m:r>
                    <m:d>
                      <m:dPr>
                        <m:ctrlPr>
                          <a:rPr lang="zh-CN" altLang="zh-CN" sz="2400" i="1">
                            <a:latin typeface="Cambria Math" panose="02040503050406030204" pitchFamily="18" charset="0"/>
                          </a:rPr>
                        </m:ctrlPr>
                      </m:dPr>
                      <m:e>
                        <m:r>
                          <a:rPr lang="zh-CN" altLang="zh-CN" sz="2400">
                            <a:latin typeface="Cambria Math" panose="02040503050406030204" pitchFamily="18" charset="0"/>
                          </a:rPr>
                          <m:t>0&lt;</m:t>
                        </m:r>
                        <m:r>
                          <a:rPr lang="zh-CN" altLang="zh-CN" sz="2400">
                            <a:latin typeface="Cambria Math" panose="02040503050406030204" pitchFamily="18" charset="0"/>
                          </a:rPr>
                          <m:t>𝑥</m:t>
                        </m:r>
                        <m:r>
                          <a:rPr lang="zh-CN" altLang="zh-CN" sz="2400">
                            <a:latin typeface="Cambria Math" panose="02040503050406030204" pitchFamily="18" charset="0"/>
                          </a:rPr>
                          <m:t>&lt;</m:t>
                        </m:r>
                        <m:r>
                          <a:rPr lang="zh-CN" altLang="zh-CN" sz="2400">
                            <a:latin typeface="Cambria Math" panose="02040503050406030204" pitchFamily="18" charset="0"/>
                          </a:rPr>
                          <m:t>𝑎</m:t>
                        </m:r>
                      </m:e>
                    </m:d>
                  </m:oMath>
                </a14:m>
                <a:endParaRPr lang="zh-CN" altLang="zh-CN" sz="2400" dirty="0"/>
              </a:p>
              <a:p>
                <a:pPr>
                  <a:buFont typeface="微软雅黑" panose="020B0503020204020204" pitchFamily="34" charset="-122"/>
                  <a:buChar char="？"/>
                </a:pPr>
                <a:r>
                  <a:rPr lang="zh-CN" altLang="zh-CN" sz="2400" dirty="0"/>
                  <a:t>三维无限深势阱</a:t>
                </a:r>
              </a:p>
              <a:p>
                <a:pPr>
                  <a:buFont typeface="微软雅黑" panose="020B0503020204020204" pitchFamily="34" charset="-122"/>
                  <a:buChar char="？"/>
                </a:pPr>
                <a:r>
                  <a:rPr lang="zh-CN" altLang="zh-CN" sz="2400" dirty="0"/>
                  <a:t>对称势阱</a:t>
                </a:r>
              </a:p>
              <a:p>
                <a:pPr>
                  <a:buFont typeface="微软雅黑" panose="020B0503020204020204" pitchFamily="34" charset="-122"/>
                  <a:buChar char="？"/>
                </a:pPr>
                <a:r>
                  <a:rPr lang="zh-CN" altLang="zh-CN" sz="2400" dirty="0"/>
                  <a:t>有限深势阱</a:t>
                </a:r>
              </a:p>
              <a:p>
                <a:pPr>
                  <a:buFont typeface="微软雅黑" panose="020B0503020204020204" pitchFamily="34" charset="-122"/>
                  <a:buChar char="？"/>
                </a:pPr>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t="-107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54411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268760"/>
                <a:ext cx="8229600" cy="4525962"/>
              </a:xfrm>
            </p:spPr>
            <p:txBody>
              <a:bodyPr/>
              <a:lstStyle/>
              <a:p>
                <a14:m>
                  <m:oMath xmlns:m="http://schemas.openxmlformats.org/officeDocument/2006/math">
                    <m:r>
                      <a:rPr lang="x-IV_mathan" altLang="zh-CN">
                        <a:latin typeface="Cambria Math" panose="02040503050406030204" pitchFamily="18" charset="0"/>
                      </a:rPr>
                      <m:t>𝑉</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d>
                      <m:dPr>
                        <m:begChr m:val="{"/>
                        <m:endChr m:val=""/>
                        <m:ctrlPr>
                          <a:rPr lang="x-IV_mathan" altLang="zh-CN" i="1">
                            <a:latin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rPr>
                            </m:ctrlPr>
                          </m:mPr>
                          <m:m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1</m:t>
                                  </m:r>
                                </m:sub>
                              </m:sSub>
                              <m:r>
                                <a:rPr lang="x-IV_mathan" altLang="zh-CN">
                                  <a:latin typeface="Cambria Math" panose="02040503050406030204" pitchFamily="18" charset="0"/>
                                </a:rPr>
                                <m:t>,</m:t>
                              </m:r>
                            </m:e>
                            <m:e>
                              <m:r>
                                <a:rPr lang="x-IV_mathan" altLang="zh-CN">
                                  <a:latin typeface="Cambria Math" panose="02040503050406030204" pitchFamily="18" charset="0"/>
                                </a:rPr>
                                <m:t>𝑥</m:t>
                              </m:r>
                              <m:r>
                                <a:rPr lang="x-IV_mathan" altLang="zh-CN">
                                  <a:latin typeface="Cambria Math" panose="02040503050406030204" pitchFamily="18" charset="0"/>
                                </a:rPr>
                                <m:t>&lt;0</m:t>
                              </m:r>
                            </m:e>
                          </m:mr>
                          <m:mr>
                            <m:e>
                              <m:eqArr>
                                <m:eqArrPr>
                                  <m:ctrlPr>
                                    <a:rPr lang="x-IV_mathan" altLang="zh-CN" i="1">
                                      <a:latin typeface="Cambria Math" panose="02040503050406030204" pitchFamily="18" charset="0"/>
                                    </a:rPr>
                                  </m:ctrlPr>
                                </m:eqArrPr>
                                <m:e>
                                  <m:r>
                                    <a:rPr lang="x-IV_mathan" altLang="zh-CN">
                                      <a:latin typeface="Cambria Math" panose="02040503050406030204" pitchFamily="18" charset="0"/>
                                    </a:rPr>
                                    <m:t>0,</m:t>
                                  </m:r>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2</m:t>
                                      </m:r>
                                    </m:sub>
                                  </m:sSub>
                                </m:e>
                              </m:eqArr>
                            </m:e>
                            <m:e>
                              <m:eqArr>
                                <m:eqArrPr>
                                  <m:ctrlPr>
                                    <a:rPr lang="x-IV_mathan" altLang="zh-CN" i="1">
                                      <a:latin typeface="Cambria Math" panose="02040503050406030204" pitchFamily="18" charset="0"/>
                                    </a:rPr>
                                  </m:ctrlPr>
                                </m:eqArrPr>
                                <m:e>
                                  <m:r>
                                    <a:rPr lang="x-IV_mathan" altLang="zh-CN">
                                      <a:latin typeface="Cambria Math" panose="02040503050406030204" pitchFamily="18" charset="0"/>
                                    </a:rPr>
                                    <m:t>0&lt;</m:t>
                                  </m:r>
                                  <m:r>
                                    <a:rPr lang="x-IV_mathan" altLang="zh-CN">
                                      <a:latin typeface="Cambria Math" panose="02040503050406030204" pitchFamily="18" charset="0"/>
                                    </a:rPr>
                                    <m:t>𝑥</m:t>
                                  </m:r>
                                  <m:r>
                                    <a:rPr lang="x-IV_mathan" altLang="zh-CN">
                                      <a:latin typeface="Cambria Math" panose="02040503050406030204" pitchFamily="18" charset="0"/>
                                    </a:rPr>
                                    <m:t>&lt;</m:t>
                                  </m:r>
                                  <m:r>
                                    <a:rPr lang="x-IV_mathan" altLang="zh-CN">
                                      <a:latin typeface="Cambria Math" panose="02040503050406030204" pitchFamily="18" charset="0"/>
                                    </a:rPr>
                                    <m:t>𝑎</m:t>
                                  </m:r>
                                </m:e>
                                <m:e>
                                  <m:r>
                                    <a:rPr lang="x-IV_mathan" altLang="zh-CN">
                                      <a:latin typeface="Cambria Math" panose="02040503050406030204" pitchFamily="18" charset="0"/>
                                    </a:rPr>
                                    <m:t>𝑥</m:t>
                                  </m:r>
                                  <m:r>
                                    <a:rPr lang="x-IV_mathan" altLang="zh-CN">
                                      <a:latin typeface="Cambria Math" panose="02040503050406030204" pitchFamily="18" charset="0"/>
                                    </a:rPr>
                                    <m:t>&gt;</m:t>
                                  </m:r>
                                  <m:r>
                                    <a:rPr lang="x-IV_mathan" altLang="zh-CN">
                                      <a:latin typeface="Cambria Math" panose="02040503050406030204" pitchFamily="18" charset="0"/>
                                    </a:rPr>
                                    <m:t>𝑎</m:t>
                                  </m:r>
                                </m:e>
                              </m:eqArr>
                            </m:e>
                          </m:mr>
                        </m:m>
                      </m:e>
                    </m:d>
                  </m:oMath>
                </a14:m>
                <a:endParaRPr lang="x-IV_mathan" altLang="zh-CN" dirty="0"/>
              </a:p>
              <a:p>
                <a:r>
                  <a:rPr lang="zh-CN" altLang="zh-CN" dirty="0"/>
                  <a:t>定态</a:t>
                </a:r>
                <a:r>
                  <a:rPr lang="en-US" altLang="zh-CN" dirty="0" err="1"/>
                  <a:t>Schr</a:t>
                </a:r>
                <a:r>
                  <a:rPr lang="zh-CN" altLang="zh-CN" dirty="0"/>
                  <a:t>ö</a:t>
                </a:r>
                <a:r>
                  <a:rPr lang="en-US" altLang="zh-CN" dirty="0" err="1"/>
                  <a:t>dinger方程</a:t>
                </a:r>
                <a:endParaRPr lang="zh-CN" altLang="zh-CN" dirty="0"/>
              </a:p>
              <a:p>
                <a14:m>
                  <m:oMath xmlns:m="http://schemas.openxmlformats.org/officeDocument/2006/math">
                    <m:d>
                      <m:dPr>
                        <m:begChr m:val="{"/>
                        <m:endChr m:val=""/>
                        <m:ctrlPr>
                          <a:rPr lang="x-IV_mathan" altLang="zh-CN" i="1">
                            <a:latin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rPr>
                            </m:ctrlPr>
                          </m:mPr>
                          <m:mr>
                            <m:e>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1</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e>
                            <m:e>
                              <m:r>
                                <a:rPr lang="x-IV_mathan" altLang="zh-CN">
                                  <a:latin typeface="Cambria Math" panose="02040503050406030204" pitchFamily="18" charset="0"/>
                                </a:rPr>
                                <m:t>𝑥</m:t>
                              </m:r>
                              <m:r>
                                <a:rPr lang="x-IV_mathan" altLang="zh-CN">
                                  <a:latin typeface="Cambria Math" panose="02040503050406030204" pitchFamily="18" charset="0"/>
                                </a:rPr>
                                <m:t>&lt;0</m:t>
                              </m:r>
                            </m:e>
                          </m:mr>
                          <m:mr>
                            <m:e>
                              <m:eqArr>
                                <m:eqArrPr>
                                  <m:ctrlPr>
                                    <a:rPr lang="x-IV_mathan" altLang="zh-CN" i="1">
                                      <a:latin typeface="Cambria Math" panose="02040503050406030204" pitchFamily="18" charset="0"/>
                                    </a:rPr>
                                  </m:ctrlPr>
                                </m:eqArrPr>
                                <m:e>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𝑚𝐸</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e>
                                <m:e>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2</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e>
                              </m:eqArr>
                            </m:e>
                            <m:e>
                              <m:eqArr>
                                <m:eqArrPr>
                                  <m:ctrlPr>
                                    <a:rPr lang="x-IV_mathan" altLang="zh-CN" i="1">
                                      <a:latin typeface="Cambria Math" panose="02040503050406030204" pitchFamily="18" charset="0"/>
                                    </a:rPr>
                                  </m:ctrlPr>
                                </m:eqArrPr>
                                <m:e>
                                  <m:r>
                                    <a:rPr lang="x-IV_mathan" altLang="zh-CN">
                                      <a:latin typeface="Cambria Math" panose="02040503050406030204" pitchFamily="18" charset="0"/>
                                    </a:rPr>
                                    <m:t>0&lt;</m:t>
                                  </m:r>
                                  <m:r>
                                    <a:rPr lang="x-IV_mathan" altLang="zh-CN">
                                      <a:latin typeface="Cambria Math" panose="02040503050406030204" pitchFamily="18" charset="0"/>
                                    </a:rPr>
                                    <m:t>𝑥</m:t>
                                  </m:r>
                                  <m:r>
                                    <a:rPr lang="x-IV_mathan" altLang="zh-CN">
                                      <a:latin typeface="Cambria Math" panose="02040503050406030204" pitchFamily="18" charset="0"/>
                                    </a:rPr>
                                    <m:t>&lt;</m:t>
                                  </m:r>
                                  <m:r>
                                    <a:rPr lang="x-IV_mathan" altLang="zh-CN">
                                      <a:latin typeface="Cambria Math" panose="02040503050406030204" pitchFamily="18" charset="0"/>
                                    </a:rPr>
                                    <m:t>𝑎</m:t>
                                  </m:r>
                                </m:e>
                                <m:e/>
                                <m:e>
                                  <m:r>
                                    <a:rPr lang="x-IV_mathan" altLang="zh-CN">
                                      <a:latin typeface="Cambria Math" panose="02040503050406030204" pitchFamily="18" charset="0"/>
                                    </a:rPr>
                                    <m:t>𝑥</m:t>
                                  </m:r>
                                  <m:r>
                                    <a:rPr lang="x-IV_mathan" altLang="zh-CN">
                                      <a:latin typeface="Cambria Math" panose="02040503050406030204" pitchFamily="18" charset="0"/>
                                    </a:rPr>
                                    <m:t>&gt;</m:t>
                                  </m:r>
                                  <m:r>
                                    <a:rPr lang="x-IV_mathan" altLang="zh-CN">
                                      <a:latin typeface="Cambria Math" panose="02040503050406030204" pitchFamily="18" charset="0"/>
                                    </a:rPr>
                                    <m:t>𝑎</m:t>
                                  </m:r>
                                </m:e>
                              </m:eqArr>
                            </m:e>
                          </m:mr>
                        </m:m>
                      </m:e>
                    </m:d>
                  </m:oMath>
                </a14:m>
                <a:endParaRPr lang="x-IV_mathan" altLang="zh-CN" dirty="0"/>
              </a:p>
              <a:p>
                <a:r>
                  <a:rPr lang="zh-CN" altLang="zh-CN" b="1" dirty="0"/>
                  <a:t>分析：假设</a:t>
                </a:r>
                <a:r>
                  <a:rPr lang="en-US" altLang="zh-CN" b="1" dirty="0"/>
                  <a:t> </a:t>
                </a:r>
                <a14:m>
                  <m:oMath xmlns:m="http://schemas.openxmlformats.org/officeDocument/2006/math">
                    <m:sSub>
                      <m:sSubPr>
                        <m:ctrlPr>
                          <a:rPr lang="zh-CN" altLang="zh-CN" b="1" i="1">
                            <a:latin typeface="Cambria Math" panose="02040503050406030204" pitchFamily="18" charset="0"/>
                          </a:rPr>
                        </m:ctrlPr>
                      </m:sSubPr>
                      <m:e>
                        <m:r>
                          <a:rPr lang="zh-CN" altLang="zh-CN" b="1">
                            <a:latin typeface="Cambria Math" panose="02040503050406030204" pitchFamily="18" charset="0"/>
                          </a:rPr>
                          <m:t>𝑉</m:t>
                        </m:r>
                      </m:e>
                      <m:sub>
                        <m:r>
                          <a:rPr lang="zh-CN" altLang="zh-CN" b="1">
                            <a:latin typeface="Cambria Math" panose="02040503050406030204" pitchFamily="18" charset="0"/>
                          </a:rPr>
                          <m:t>2</m:t>
                        </m:r>
                      </m:sub>
                    </m:sSub>
                    <m:r>
                      <a:rPr lang="zh-CN" altLang="zh-CN" b="1">
                        <a:latin typeface="Cambria Math" panose="02040503050406030204" pitchFamily="18" charset="0"/>
                      </a:rPr>
                      <m:t>&gt;</m:t>
                    </m:r>
                    <m:sSub>
                      <m:sSubPr>
                        <m:ctrlPr>
                          <a:rPr lang="zh-CN" altLang="zh-CN" b="1" i="1">
                            <a:latin typeface="Cambria Math" panose="02040503050406030204" pitchFamily="18" charset="0"/>
                          </a:rPr>
                        </m:ctrlPr>
                      </m:sSubPr>
                      <m:e>
                        <m:r>
                          <a:rPr lang="zh-CN" altLang="zh-CN" b="1">
                            <a:latin typeface="Cambria Math" panose="02040503050406030204" pitchFamily="18" charset="0"/>
                          </a:rPr>
                          <m:t>𝑉</m:t>
                        </m:r>
                      </m:e>
                      <m:sub>
                        <m:r>
                          <a:rPr lang="zh-CN" altLang="zh-CN" b="1">
                            <a:latin typeface="Cambria Math" panose="02040503050406030204" pitchFamily="18" charset="0"/>
                          </a:rPr>
                          <m:t>1</m:t>
                        </m:r>
                      </m:sub>
                    </m:sSub>
                    <m:r>
                      <a:rPr lang="zh-CN" altLang="zh-CN" b="1">
                        <a:latin typeface="Cambria Math" panose="02040503050406030204" pitchFamily="18" charset="0"/>
                      </a:rPr>
                      <m:t>&gt;</m:t>
                    </m:r>
                    <m:r>
                      <a:rPr lang="zh-CN" altLang="zh-CN" b="1">
                        <a:latin typeface="Cambria Math" panose="02040503050406030204" pitchFamily="18" charset="0"/>
                      </a:rPr>
                      <m:t>𝐸</m:t>
                    </m:r>
                  </m:oMath>
                </a14:m>
                <a:endParaRPr lang="zh-CN" altLang="zh-CN" b="1" dirty="0"/>
              </a:p>
              <a:p>
                <a14:m>
                  <m:oMath xmlns:m="http://schemas.openxmlformats.org/officeDocument/2006/math">
                    <m:d>
                      <m:dPr>
                        <m:begChr m:val="{"/>
                        <m:endChr m:val=""/>
                        <m:ctrlPr>
                          <a:rPr lang="x-IV_mathan" altLang="zh-CN" i="1">
                            <a:latin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rPr>
                            </m:ctrlPr>
                          </m:mPr>
                          <m:m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1</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𝐴</m:t>
                                  </m:r>
                                </m:e>
                                <m:sub>
                                  <m:r>
                                    <a:rPr lang="x-IV_mathan" altLang="zh-CN">
                                      <a:latin typeface="Cambria Math" panose="02040503050406030204" pitchFamily="18" charset="0"/>
                                    </a:rPr>
                                    <m:t>1</m:t>
                                  </m:r>
                                </m:sub>
                              </m:sSub>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𝛼</m:t>
                                  </m:r>
                                  <m:r>
                                    <a:rPr lang="x-IV_mathan" altLang="zh-CN">
                                      <a:latin typeface="Cambria Math" panose="02040503050406030204" pitchFamily="18" charset="0"/>
                                    </a:rPr>
                                    <m:t>𝑥</m:t>
                                  </m:r>
                                </m:sup>
                              </m:sSup>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𝐵</m:t>
                                  </m:r>
                                </m:e>
                                <m:sub>
                                  <m:r>
                                    <a:rPr lang="x-IV_mathan" altLang="zh-CN">
                                      <a:latin typeface="Cambria Math" panose="02040503050406030204" pitchFamily="18" charset="0"/>
                                    </a:rPr>
                                    <m:t>1</m:t>
                                  </m:r>
                                </m:sub>
                              </m:sSub>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m:t>
                                  </m:r>
                                  <m:r>
                                    <a:rPr lang="x-IV_mathan" altLang="zh-CN">
                                      <a:latin typeface="Cambria Math" panose="02040503050406030204" pitchFamily="18" charset="0"/>
                                    </a:rPr>
                                    <m:t>𝛼</m:t>
                                  </m:r>
                                  <m:r>
                                    <a:rPr lang="x-IV_mathan" altLang="zh-CN">
                                      <a:latin typeface="Cambria Math" panose="02040503050406030204" pitchFamily="18" charset="0"/>
                                    </a:rPr>
                                    <m:t>𝑥</m:t>
                                  </m:r>
                                </m:sup>
                              </m:sSup>
                              <m:r>
                                <a:rPr lang="x-IV_mathan" altLang="zh-CN">
                                  <a:latin typeface="Cambria Math" panose="02040503050406030204" pitchFamily="18" charset="0"/>
                                </a:rPr>
                                <m:t>,</m:t>
                              </m:r>
                            </m:e>
                            <m:e>
                              <m:r>
                                <a:rPr lang="x-IV_mathan" altLang="zh-CN">
                                  <a:latin typeface="Cambria Math" panose="02040503050406030204" pitchFamily="18" charset="0"/>
                                </a:rPr>
                                <m:t>𝑥</m:t>
                              </m:r>
                              <m:r>
                                <a:rPr lang="x-IV_mathan" altLang="zh-CN">
                                  <a:latin typeface="Cambria Math" panose="02040503050406030204" pitchFamily="18" charset="0"/>
                                </a:rPr>
                                <m:t>&lt;0</m:t>
                              </m:r>
                            </m:e>
                          </m:mr>
                          <m:mr>
                            <m:e>
                              <m:eqArr>
                                <m:eqArrPr>
                                  <m:ctrlPr>
                                    <a:rPr lang="x-IV_mathan" altLang="zh-CN" i="1">
                                      <a:latin typeface="Cambria Math" panose="02040503050406030204" pitchFamily="18" charset="0"/>
                                    </a:rPr>
                                  </m:ctrlPr>
                                </m:eqArr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2</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r>
                                    <a:rPr lang="x-IV_mathan" altLang="zh-CN">
                                      <a:latin typeface="Cambria Math" panose="02040503050406030204" pitchFamily="18" charset="0"/>
                                    </a:rPr>
                                    <m:t>𝐶</m:t>
                                  </m:r>
                                  <m:func>
                                    <m:funcPr>
                                      <m:ctrlPr>
                                        <a:rPr lang="x-IV_mathan" altLang="zh-CN" i="1">
                                          <a:latin typeface="Cambria Math" panose="02040503050406030204" pitchFamily="18" charset="0"/>
                                        </a:rPr>
                                      </m:ctrlPr>
                                    </m:funcPr>
                                    <m:fName>
                                      <m:r>
                                        <m:rPr>
                                          <m:sty m:val="p"/>
                                        </m:rPr>
                                        <a:rPr lang="x-IV_mathan" altLang="zh-CN">
                                          <a:latin typeface="Cambria Math" panose="02040503050406030204" pitchFamily="18" charset="0"/>
                                        </a:rPr>
                                        <m:t>sin</m:t>
                                      </m:r>
                                    </m:fName>
                                    <m:e>
                                      <m:r>
                                        <a:rPr lang="x-IV_mathan" altLang="zh-CN">
                                          <a:latin typeface="Cambria Math" panose="02040503050406030204" pitchFamily="18" charset="0"/>
                                        </a:rPr>
                                        <m:t>(</m:t>
                                      </m:r>
                                      <m:r>
                                        <a:rPr lang="x-IV_mathan" altLang="zh-CN">
                                          <a:latin typeface="Cambria Math" panose="02040503050406030204" pitchFamily="18" charset="0"/>
                                        </a:rPr>
                                        <m:t>𝑘𝑥</m:t>
                                      </m:r>
                                      <m:r>
                                        <a:rPr lang="x-IV_mathan" altLang="zh-CN">
                                          <a:latin typeface="Cambria Math" panose="02040503050406030204" pitchFamily="18" charset="0"/>
                                        </a:rPr>
                                        <m:t>+</m:t>
                                      </m:r>
                                      <m:r>
                                        <a:rPr lang="x-IV_mathan" altLang="zh-CN">
                                          <a:latin typeface="Cambria Math" panose="02040503050406030204" pitchFamily="18" charset="0"/>
                                        </a:rPr>
                                        <m:t>𝛿</m:t>
                                      </m:r>
                                      <m:r>
                                        <a:rPr lang="x-IV_mathan" altLang="zh-CN">
                                          <a:latin typeface="Cambria Math" panose="02040503050406030204" pitchFamily="18" charset="0"/>
                                        </a:rPr>
                                        <m:t>)</m:t>
                                      </m:r>
                                    </m:e>
                                  </m:func>
                                  <m:r>
                                    <a:rPr lang="x-IV_mathan" altLang="zh-CN">
                                      <a:latin typeface="Cambria Math" panose="02040503050406030204" pitchFamily="18" charset="0"/>
                                    </a:rPr>
                                    <m:t>,</m:t>
                                  </m:r>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3</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𝐴</m:t>
                                      </m:r>
                                    </m:e>
                                    <m:sub>
                                      <m:r>
                                        <a:rPr lang="x-IV_mathan" altLang="zh-CN">
                                          <a:latin typeface="Cambria Math" panose="02040503050406030204" pitchFamily="18" charset="0"/>
                                        </a:rPr>
                                        <m:t>2</m:t>
                                      </m:r>
                                    </m:sub>
                                  </m:sSub>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𝛽</m:t>
                                      </m:r>
                                      <m:r>
                                        <a:rPr lang="x-IV_mathan" altLang="zh-CN">
                                          <a:latin typeface="Cambria Math" panose="02040503050406030204" pitchFamily="18" charset="0"/>
                                        </a:rPr>
                                        <m:t>𝑥</m:t>
                                      </m:r>
                                    </m:sup>
                                  </m:sSup>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𝐵</m:t>
                                      </m:r>
                                    </m:e>
                                    <m:sub>
                                      <m:r>
                                        <a:rPr lang="x-IV_mathan" altLang="zh-CN">
                                          <a:latin typeface="Cambria Math" panose="02040503050406030204" pitchFamily="18" charset="0"/>
                                        </a:rPr>
                                        <m:t>2</m:t>
                                      </m:r>
                                    </m:sub>
                                  </m:sSub>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m:t>
                                      </m:r>
                                      <m:r>
                                        <a:rPr lang="x-IV_mathan" altLang="zh-CN">
                                          <a:latin typeface="Cambria Math" panose="02040503050406030204" pitchFamily="18" charset="0"/>
                                        </a:rPr>
                                        <m:t>𝛽</m:t>
                                      </m:r>
                                      <m:r>
                                        <a:rPr lang="x-IV_mathan" altLang="zh-CN">
                                          <a:latin typeface="Cambria Math" panose="02040503050406030204" pitchFamily="18" charset="0"/>
                                        </a:rPr>
                                        <m:t>𝑥</m:t>
                                      </m:r>
                                    </m:sup>
                                  </m:sSup>
                                  <m:r>
                                    <a:rPr lang="x-IV_mathan" altLang="zh-CN">
                                      <a:latin typeface="Cambria Math" panose="02040503050406030204" pitchFamily="18" charset="0"/>
                                    </a:rPr>
                                    <m:t>,</m:t>
                                  </m:r>
                                </m:e>
                              </m:eqArr>
                            </m:e>
                            <m:e>
                              <m:eqArr>
                                <m:eqArrPr>
                                  <m:ctrlPr>
                                    <a:rPr lang="x-IV_mathan" altLang="zh-CN" i="1">
                                      <a:latin typeface="Cambria Math" panose="02040503050406030204" pitchFamily="18" charset="0"/>
                                    </a:rPr>
                                  </m:ctrlPr>
                                </m:eqArrPr>
                                <m:e>
                                  <m:r>
                                    <a:rPr lang="x-IV_mathan" altLang="zh-CN">
                                      <a:latin typeface="Cambria Math" panose="02040503050406030204" pitchFamily="18" charset="0"/>
                                    </a:rPr>
                                    <m:t>0&lt;</m:t>
                                  </m:r>
                                  <m:r>
                                    <a:rPr lang="x-IV_mathan" altLang="zh-CN">
                                      <a:latin typeface="Cambria Math" panose="02040503050406030204" pitchFamily="18" charset="0"/>
                                    </a:rPr>
                                    <m:t>𝑥</m:t>
                                  </m:r>
                                  <m:r>
                                    <a:rPr lang="x-IV_mathan" altLang="zh-CN">
                                      <a:latin typeface="Cambria Math" panose="02040503050406030204" pitchFamily="18" charset="0"/>
                                    </a:rPr>
                                    <m:t>&lt;</m:t>
                                  </m:r>
                                  <m:r>
                                    <a:rPr lang="x-IV_mathan" altLang="zh-CN">
                                      <a:latin typeface="Cambria Math" panose="02040503050406030204" pitchFamily="18" charset="0"/>
                                    </a:rPr>
                                    <m:t>𝑎</m:t>
                                  </m:r>
                                </m:e>
                                <m:e>
                                  <m:r>
                                    <a:rPr lang="x-IV_mathan" altLang="zh-CN">
                                      <a:latin typeface="Cambria Math" panose="02040503050406030204" pitchFamily="18" charset="0"/>
                                    </a:rPr>
                                    <m:t>𝑥</m:t>
                                  </m:r>
                                  <m:r>
                                    <a:rPr lang="x-IV_mathan" altLang="zh-CN">
                                      <a:latin typeface="Cambria Math" panose="02040503050406030204" pitchFamily="18" charset="0"/>
                                    </a:rPr>
                                    <m:t>&gt;</m:t>
                                  </m:r>
                                  <m:r>
                                    <a:rPr lang="x-IV_mathan" altLang="zh-CN">
                                      <a:latin typeface="Cambria Math" panose="02040503050406030204" pitchFamily="18" charset="0"/>
                                    </a:rPr>
                                    <m:t>𝑎</m:t>
                                  </m:r>
                                </m:e>
                              </m:eqArr>
                            </m:e>
                          </m:mr>
                        </m:m>
                      </m:e>
                    </m:d>
                  </m:oMath>
                </a14:m>
                <a:endParaRPr lang="x-IV_mathan" altLang="zh-CN" dirty="0"/>
              </a:p>
              <a:p>
                <a14:m>
                  <m:oMath xmlns:m="http://schemas.openxmlformats.org/officeDocument/2006/math">
                    <m:r>
                      <a:rPr lang="x-IV_mathan" altLang="zh-CN">
                        <a:latin typeface="Cambria Math" panose="02040503050406030204" pitchFamily="18" charset="0"/>
                      </a:rPr>
                      <m:t>𝛼</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1</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e>
                        </m:rad>
                      </m:num>
                      <m:den>
                        <m:r>
                          <a:rPr lang="x-IV_mathan" altLang="zh-CN">
                            <a:latin typeface="Cambria Math" panose="02040503050406030204" pitchFamily="18" charset="0"/>
                          </a:rPr>
                          <m:t>ℏ</m:t>
                        </m:r>
                      </m:den>
                    </m:f>
                    <m:r>
                      <a:rPr lang="x-IV_mathan" altLang="zh-CN">
                        <a:latin typeface="Cambria Math" panose="02040503050406030204" pitchFamily="18" charset="0"/>
                      </a:rPr>
                      <m:t>,</m:t>
                    </m:r>
                    <m:r>
                      <a:rPr lang="x-IV_mathan" altLang="zh-CN" i="1">
                        <a:latin typeface="Cambria Math" panose="02040503050406030204" pitchFamily="18" charset="0"/>
                      </a:rPr>
                      <m:t> </m:t>
                    </m:r>
                    <m:r>
                      <a:rPr lang="x-IV_mathan" altLang="zh-CN">
                        <a:latin typeface="Cambria Math" panose="02040503050406030204" pitchFamily="18" charset="0"/>
                      </a:rPr>
                      <m:t>𝑘</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𝑚𝐸</m:t>
                            </m:r>
                          </m:e>
                        </m:rad>
                      </m:num>
                      <m:den>
                        <m:r>
                          <a:rPr lang="x-IV_mathan" altLang="zh-CN">
                            <a:latin typeface="Cambria Math" panose="02040503050406030204" pitchFamily="18" charset="0"/>
                          </a:rPr>
                          <m:t>ℏ</m:t>
                        </m:r>
                      </m:den>
                    </m:f>
                    <m:r>
                      <a:rPr lang="x-IV_mathan" altLang="zh-CN">
                        <a:latin typeface="Cambria Math" panose="02040503050406030204" pitchFamily="18" charset="0"/>
                      </a:rPr>
                      <m:t>,</m:t>
                    </m:r>
                    <m:r>
                      <a:rPr lang="x-IV_mathan" altLang="zh-CN" i="1">
                        <a:latin typeface="Cambria Math" panose="02040503050406030204" pitchFamily="18" charset="0"/>
                      </a:rPr>
                      <m:t> </m:t>
                    </m:r>
                    <m:r>
                      <a:rPr lang="x-IV_mathan" altLang="zh-CN">
                        <a:latin typeface="Cambria Math" panose="02040503050406030204" pitchFamily="18" charset="0"/>
                      </a:rPr>
                      <m:t>𝛽</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2</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e>
                        </m:rad>
                      </m:num>
                      <m:den>
                        <m:r>
                          <a:rPr lang="x-IV_mathan" altLang="zh-CN">
                            <a:latin typeface="Cambria Math" panose="02040503050406030204" pitchFamily="18" charset="0"/>
                          </a:rPr>
                          <m:t>ℏ</m:t>
                        </m:r>
                      </m:den>
                    </m:f>
                  </m:oMath>
                </a14:m>
                <a:endParaRPr lang="x-IV_matha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268760"/>
                <a:ext cx="8229600" cy="4525962"/>
              </a:xfrm>
              <a:blipFill>
                <a:blip r:embed="rId2"/>
                <a:stretch>
                  <a:fillRect b="-1211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一维有限深方势阱</a:t>
            </a:r>
          </a:p>
        </p:txBody>
      </p:sp>
      <p:grpSp>
        <p:nvGrpSpPr>
          <p:cNvPr id="4" name="组合 3"/>
          <p:cNvGrpSpPr/>
          <p:nvPr/>
        </p:nvGrpSpPr>
        <p:grpSpPr>
          <a:xfrm>
            <a:off x="5907181" y="1198208"/>
            <a:ext cx="3147827" cy="2667646"/>
            <a:chOff x="4665353" y="1579555"/>
            <a:chExt cx="3147827" cy="2667646"/>
          </a:xfrm>
        </p:grpSpPr>
        <p:cxnSp>
          <p:nvCxnSpPr>
            <p:cNvPr id="5" name="直接箭头连接符 4"/>
            <p:cNvCxnSpPr/>
            <p:nvPr/>
          </p:nvCxnSpPr>
          <p:spPr>
            <a:xfrm>
              <a:off x="4777815" y="3794002"/>
              <a:ext cx="2670279" cy="0"/>
            </a:xfrm>
            <a:prstGeom prst="straightConnector1">
              <a:avLst/>
            </a:prstGeom>
            <a:ln w="127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6" name="直接箭头连接符 5"/>
            <p:cNvCxnSpPr/>
            <p:nvPr/>
          </p:nvCxnSpPr>
          <p:spPr>
            <a:xfrm flipH="1" flipV="1">
              <a:off x="5560223" y="1731475"/>
              <a:ext cx="13648" cy="2062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340782" y="3785536"/>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0</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340782" y="3785536"/>
                  <a:ext cx="393388" cy="46166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665353" y="1579555"/>
                  <a:ext cx="8849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𝑉</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665353" y="1579555"/>
                  <a:ext cx="884986" cy="461665"/>
                </a:xfrm>
                <a:prstGeom prst="rect">
                  <a:avLst/>
                </a:prstGeom>
                <a:blipFill rotWithShape="0">
                  <a:blip r:embed="rId4"/>
                  <a:stretch>
                    <a:fillRect r="-1379"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378766" y="3744591"/>
                  <a:ext cx="4344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𝑥</m:t>
                        </m:r>
                      </m:oMath>
                    </m:oMathPara>
                  </a14:m>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78766" y="3744591"/>
                  <a:ext cx="434414" cy="46166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6346049" y="3780877"/>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𝑎</m:t>
                        </m:r>
                      </m:oMath>
                    </m:oMathPara>
                  </a14:m>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6346049" y="3780877"/>
                  <a:ext cx="393388" cy="46166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11" name="组合 10"/>
          <p:cNvGrpSpPr/>
          <p:nvPr/>
        </p:nvGrpSpPr>
        <p:grpSpPr>
          <a:xfrm>
            <a:off x="6049489" y="1665817"/>
            <a:ext cx="2499502" cy="1749110"/>
            <a:chOff x="4807661" y="2047164"/>
            <a:chExt cx="2499502" cy="1749110"/>
          </a:xfrm>
        </p:grpSpPr>
        <p:grpSp>
          <p:nvGrpSpPr>
            <p:cNvPr id="12" name="组合 11"/>
            <p:cNvGrpSpPr/>
            <p:nvPr/>
          </p:nvGrpSpPr>
          <p:grpSpPr>
            <a:xfrm>
              <a:off x="5573871" y="2047164"/>
              <a:ext cx="984912" cy="1749110"/>
              <a:chOff x="5573871" y="2047164"/>
              <a:chExt cx="984912" cy="1749110"/>
            </a:xfrm>
          </p:grpSpPr>
          <p:cxnSp>
            <p:nvCxnSpPr>
              <p:cNvPr id="15" name="直接连接符 14"/>
              <p:cNvCxnSpPr/>
              <p:nvPr/>
            </p:nvCxnSpPr>
            <p:spPr>
              <a:xfrm>
                <a:off x="5573871" y="2047164"/>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555596" y="2278967"/>
                <a:ext cx="3187" cy="151730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573871" y="3785537"/>
                <a:ext cx="984912" cy="846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V="1">
              <a:off x="6563091" y="2262746"/>
              <a:ext cx="744072" cy="7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807661" y="2071120"/>
              <a:ext cx="766210"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文本框 17"/>
              <p:cNvSpPr txBox="1"/>
              <p:nvPr/>
            </p:nvSpPr>
            <p:spPr>
              <a:xfrm>
                <a:off x="5696965" y="1453290"/>
                <a:ext cx="3844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7030A0"/>
                              </a:solidFill>
                              <a:latin typeface="Cambria Math" panose="02040503050406030204" pitchFamily="18" charset="0"/>
                            </a:rPr>
                          </m:ctrlPr>
                        </m:sSubPr>
                        <m:e>
                          <m:r>
                            <a:rPr lang="en-US" altLang="zh-CN" sz="2400" i="1" dirty="0" smtClean="0">
                              <a:solidFill>
                                <a:srgbClr val="7030A0"/>
                              </a:solidFill>
                              <a:latin typeface="Cambria Math" panose="02040503050406030204" pitchFamily="18" charset="0"/>
                            </a:rPr>
                            <m:t>𝑉</m:t>
                          </m:r>
                        </m:e>
                        <m:sub>
                          <m:r>
                            <a:rPr lang="en-US" altLang="zh-CN" sz="2400" b="0" i="1" dirty="0" smtClean="0">
                              <a:solidFill>
                                <a:srgbClr val="7030A0"/>
                              </a:solidFill>
                              <a:latin typeface="Cambria Math" panose="02040503050406030204" pitchFamily="18" charset="0"/>
                            </a:rPr>
                            <m:t>1</m:t>
                          </m:r>
                        </m:sub>
                      </m:sSub>
                    </m:oMath>
                  </m:oMathPara>
                </a14:m>
                <a:endParaRPr lang="en-US" altLang="zh-CN" sz="2400" b="0" dirty="0">
                  <a:solidFill>
                    <a:srgbClr val="7030A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5696965" y="1453290"/>
                <a:ext cx="384452" cy="461665"/>
              </a:xfrm>
              <a:prstGeom prst="rect">
                <a:avLst/>
              </a:prstGeom>
              <a:blipFill>
                <a:blip r:embed="rId7"/>
                <a:stretch>
                  <a:fillRect l="-4762" r="-12698" b="-2632"/>
                </a:stretch>
              </a:blipFill>
            </p:spPr>
            <p:txBody>
              <a:bodyPr/>
              <a:lstStyle/>
              <a:p>
                <a:r>
                  <a:rPr lang="zh-CN" altLang="en-US">
                    <a:noFill/>
                  </a:rPr>
                  <a:t> </a:t>
                </a:r>
              </a:p>
            </p:txBody>
          </p:sp>
        </mc:Fallback>
      </mc:AlternateContent>
      <p:grpSp>
        <p:nvGrpSpPr>
          <p:cNvPr id="19" name="组合 18"/>
          <p:cNvGrpSpPr/>
          <p:nvPr/>
        </p:nvGrpSpPr>
        <p:grpSpPr>
          <a:xfrm>
            <a:off x="6808721" y="1684123"/>
            <a:ext cx="990703" cy="1720065"/>
            <a:chOff x="2014779" y="1897188"/>
            <a:chExt cx="990703" cy="1720065"/>
          </a:xfrm>
        </p:grpSpPr>
        <p:sp>
          <p:nvSpPr>
            <p:cNvPr id="20" name="矩形 19"/>
            <p:cNvSpPr/>
            <p:nvPr/>
          </p:nvSpPr>
          <p:spPr>
            <a:xfrm>
              <a:off x="2014779" y="1897188"/>
              <a:ext cx="990703" cy="1720065"/>
            </a:xfrm>
            <a:prstGeom prst="rect">
              <a:avLst/>
            </a:prstGeom>
            <a:solidFill>
              <a:srgbClr val="7030A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238733" y="2561733"/>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内</a:t>
              </a:r>
              <a:endParaRPr lang="zh-CN" altLang="en-US" b="1" dirty="0">
                <a:latin typeface="华文楷体" panose="02010600040101010101" pitchFamily="2" charset="-122"/>
                <a:ea typeface="华文楷体" panose="02010600040101010101" pitchFamily="2" charset="-122"/>
              </a:endParaRPr>
            </a:p>
          </p:txBody>
        </p:sp>
      </p:grpSp>
      <p:grpSp>
        <p:nvGrpSpPr>
          <p:cNvPr id="22" name="组合 21"/>
          <p:cNvGrpSpPr/>
          <p:nvPr/>
        </p:nvGrpSpPr>
        <p:grpSpPr>
          <a:xfrm>
            <a:off x="6049489" y="1702652"/>
            <a:ext cx="756518" cy="1720065"/>
            <a:chOff x="1255547" y="1902838"/>
            <a:chExt cx="756518" cy="1720065"/>
          </a:xfrm>
        </p:grpSpPr>
        <p:sp>
          <p:nvSpPr>
            <p:cNvPr id="23" name="矩形 22"/>
            <p:cNvSpPr/>
            <p:nvPr/>
          </p:nvSpPr>
          <p:spPr>
            <a:xfrm>
              <a:off x="1255547" y="1902838"/>
              <a:ext cx="756518" cy="1720065"/>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78884" y="2585163"/>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外</a:t>
              </a:r>
            </a:p>
          </p:txBody>
        </p:sp>
      </p:grpSp>
      <p:grpSp>
        <p:nvGrpSpPr>
          <p:cNvPr id="25" name="组合 24"/>
          <p:cNvGrpSpPr/>
          <p:nvPr/>
        </p:nvGrpSpPr>
        <p:grpSpPr>
          <a:xfrm>
            <a:off x="7797424" y="1897620"/>
            <a:ext cx="752742" cy="1537975"/>
            <a:chOff x="3017130" y="1907710"/>
            <a:chExt cx="752742" cy="1728072"/>
          </a:xfrm>
        </p:grpSpPr>
        <p:sp>
          <p:nvSpPr>
            <p:cNvPr id="26" name="矩形 25"/>
            <p:cNvSpPr/>
            <p:nvPr/>
          </p:nvSpPr>
          <p:spPr>
            <a:xfrm>
              <a:off x="3017130" y="1907710"/>
              <a:ext cx="752742" cy="1728072"/>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159318" y="2562137"/>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外</a:t>
              </a:r>
            </a:p>
          </p:txBody>
        </p:sp>
      </p:grpSp>
      <mc:AlternateContent xmlns:mc="http://schemas.openxmlformats.org/markup-compatibility/2006" xmlns:a14="http://schemas.microsoft.com/office/drawing/2010/main">
        <mc:Choice Requires="a14">
          <p:sp>
            <p:nvSpPr>
              <p:cNvPr id="30" name="文本框 29"/>
              <p:cNvSpPr txBox="1"/>
              <p:nvPr/>
            </p:nvSpPr>
            <p:spPr>
              <a:xfrm>
                <a:off x="7806094" y="1413601"/>
                <a:ext cx="3844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7030A0"/>
                              </a:solidFill>
                              <a:latin typeface="Cambria Math" panose="02040503050406030204" pitchFamily="18" charset="0"/>
                            </a:rPr>
                          </m:ctrlPr>
                        </m:sSubPr>
                        <m:e>
                          <m:r>
                            <a:rPr lang="en-US" altLang="zh-CN" sz="2400" i="1" dirty="0" smtClean="0">
                              <a:solidFill>
                                <a:srgbClr val="7030A0"/>
                              </a:solidFill>
                              <a:latin typeface="Cambria Math" panose="02040503050406030204" pitchFamily="18" charset="0"/>
                            </a:rPr>
                            <m:t>𝑉</m:t>
                          </m:r>
                        </m:e>
                        <m:sub>
                          <m:r>
                            <a:rPr lang="en-US" altLang="zh-CN" sz="2400" b="0" i="1" dirty="0" smtClean="0">
                              <a:solidFill>
                                <a:srgbClr val="7030A0"/>
                              </a:solidFill>
                              <a:latin typeface="Cambria Math" panose="02040503050406030204" pitchFamily="18" charset="0"/>
                            </a:rPr>
                            <m:t>2</m:t>
                          </m:r>
                        </m:sub>
                      </m:sSub>
                    </m:oMath>
                  </m:oMathPara>
                </a14:m>
                <a:endParaRPr lang="en-US" altLang="zh-CN" sz="2400" b="0" dirty="0">
                  <a:solidFill>
                    <a:srgbClr val="7030A0"/>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7806094" y="1413601"/>
                <a:ext cx="384452" cy="461665"/>
              </a:xfrm>
              <a:prstGeom prst="rect">
                <a:avLst/>
              </a:prstGeom>
              <a:blipFill>
                <a:blip r:embed="rId8"/>
                <a:stretch>
                  <a:fillRect l="-4762" r="-14286" b="-13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4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488272"/>
                <a:ext cx="8229600" cy="5518828"/>
              </a:xfrm>
            </p:spPr>
            <p:txBody>
              <a:bodyPr/>
              <a:lstStyle/>
              <a:p>
                <a:r>
                  <a:rPr lang="zh-CN" altLang="zh-CN" dirty="0"/>
                  <a:t>边界条件</a:t>
                </a:r>
                <a:r>
                  <a:rPr lang="en-US" altLang="zh-CN" dirty="0"/>
                  <a:t>：</a:t>
                </a:r>
                <a:r>
                  <a:rPr lang="zh-CN" altLang="zh-CN" dirty="0"/>
                  <a:t>束缚态：</a:t>
                </a:r>
                <a14:m>
                  <m:oMath xmlns:m="http://schemas.openxmlformats.org/officeDocument/2006/math">
                    <m:r>
                      <a:rPr lang="zh-CN" altLang="zh-CN">
                        <a:latin typeface="Cambria Math" panose="02040503050406030204" pitchFamily="18" charset="0"/>
                      </a:rPr>
                      <m:t>𝜓</m:t>
                    </m:r>
                    <m:groupChr>
                      <m:groupChrPr>
                        <m:chr m:val="→"/>
                        <m:vertJc m:val="bot"/>
                        <m:ctrlPr>
                          <a:rPr lang="zh-CN" altLang="zh-CN" i="1">
                            <a:latin typeface="Cambria Math" panose="02040503050406030204" pitchFamily="18" charset="0"/>
                          </a:rPr>
                        </m:ctrlPr>
                      </m:groupChrPr>
                      <m:e>
                        <m:r>
                          <a:rPr lang="zh-CN" altLang="zh-CN">
                            <a:latin typeface="Cambria Math" panose="02040503050406030204" pitchFamily="18" charset="0"/>
                          </a:rPr>
                          <m:t>𝑥</m:t>
                        </m:r>
                        <m:r>
                          <a:rPr lang="zh-CN" altLang="zh-CN">
                            <a:latin typeface="Cambria Math" panose="02040503050406030204" pitchFamily="18" charset="0"/>
                          </a:rPr>
                          <m:t>→∞</m:t>
                        </m:r>
                      </m:e>
                    </m:groupChr>
                    <m:r>
                      <a:rPr lang="zh-CN" altLang="zh-CN">
                        <a:latin typeface="Cambria Math" panose="02040503050406030204" pitchFamily="18" charset="0"/>
                      </a:rPr>
                      <m:t>0:</m:t>
                    </m:r>
                    <m:sSub>
                      <m:sSubPr>
                        <m:ctrlPr>
                          <a:rPr lang="zh-CN" altLang="zh-CN" i="1">
                            <a:latin typeface="Cambria Math" panose="02040503050406030204" pitchFamily="18" charset="0"/>
                          </a:rPr>
                        </m:ctrlPr>
                      </m:sSubPr>
                      <m:e>
                        <m:r>
                          <a:rPr lang="zh-CN" altLang="zh-CN">
                            <a:latin typeface="Cambria Math" panose="02040503050406030204" pitchFamily="18" charset="0"/>
                          </a:rPr>
                          <m:t>𝐵</m:t>
                        </m:r>
                      </m:e>
                      <m:sub>
                        <m:r>
                          <a:rPr lang="zh-CN" altLang="zh-CN">
                            <a:latin typeface="Cambria Math" panose="02040503050406030204" pitchFamily="18" charset="0"/>
                          </a:rPr>
                          <m:t>1</m:t>
                        </m:r>
                      </m:sub>
                    </m:sSub>
                    <m:r>
                      <a:rPr lang="zh-CN" altLang="zh-CN">
                        <a:latin typeface="Cambria Math" panose="02040503050406030204" pitchFamily="18" charset="0"/>
                      </a:rPr>
                      <m:t>=0,</m:t>
                    </m:r>
                    <m:r>
                      <a:rPr lang="zh-CN" altLang="en-US" i="1">
                        <a:latin typeface="Cambria Math" panose="02040503050406030204" pitchFamily="18" charset="0"/>
                      </a:rPr>
                      <m:t> </m:t>
                    </m:r>
                    <m:sSub>
                      <m:sSubPr>
                        <m:ctrlPr>
                          <a:rPr lang="zh-CN" altLang="zh-CN" i="1">
                            <a:latin typeface="Cambria Math" panose="02040503050406030204" pitchFamily="18" charset="0"/>
                          </a:rPr>
                        </m:ctrlPr>
                      </m:sSubPr>
                      <m:e>
                        <m:r>
                          <a:rPr lang="zh-CN" altLang="zh-CN">
                            <a:latin typeface="Cambria Math" panose="02040503050406030204" pitchFamily="18" charset="0"/>
                          </a:rPr>
                          <m:t>𝐴</m:t>
                        </m:r>
                      </m:e>
                      <m:sub>
                        <m:r>
                          <a:rPr lang="zh-CN" altLang="zh-CN">
                            <a:latin typeface="Cambria Math" panose="02040503050406030204" pitchFamily="18" charset="0"/>
                          </a:rPr>
                          <m:t>2</m:t>
                        </m:r>
                      </m:sub>
                    </m:sSub>
                    <m:r>
                      <a:rPr lang="zh-CN" altLang="zh-CN">
                        <a:latin typeface="Cambria Math" panose="02040503050406030204" pitchFamily="18" charset="0"/>
                      </a:rPr>
                      <m:t>=0</m:t>
                    </m:r>
                  </m:oMath>
                </a14:m>
                <a:endParaRPr lang="zh-CN" altLang="zh-CN" dirty="0"/>
              </a:p>
              <a:p>
                <a:r>
                  <a:rPr lang="zh-CN" altLang="zh-CN" dirty="0"/>
                  <a:t>连续性条件：</a:t>
                </a:r>
                <a14:m>
                  <m:oMath xmlns:m="http://schemas.openxmlformats.org/officeDocument/2006/math">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oMath>
                </a14:m>
                <a:r>
                  <a:rPr lang="zh-CN" altLang="zh-CN" dirty="0"/>
                  <a:t>连续</a:t>
                </a:r>
              </a:p>
              <a:p>
                <a:pPr marL="82153" indent="0">
                  <a:buNone/>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zh-CN" altLang="zh-CN">
                                        <a:latin typeface="Cambria Math" panose="02040503050406030204" pitchFamily="18" charset="0"/>
                                      </a:rPr>
                                      <m:t>𝐴</m:t>
                                    </m:r>
                                  </m:e>
                                  <m:sub>
                                    <m:r>
                                      <a:rPr lang="zh-CN" altLang="zh-CN">
                                        <a:latin typeface="Cambria Math" panose="02040503050406030204" pitchFamily="18" charset="0"/>
                                      </a:rPr>
                                      <m:t>1</m:t>
                                    </m:r>
                                  </m:sub>
                                </m:sSub>
                                <m:r>
                                  <a:rPr lang="zh-CN" altLang="zh-CN">
                                    <a:latin typeface="Cambria Math" panose="02040503050406030204" pitchFamily="18" charset="0"/>
                                  </a:rPr>
                                  <m:t>=</m:t>
                                </m:r>
                                <m:r>
                                  <a:rPr lang="zh-CN" altLang="zh-CN">
                                    <a:latin typeface="Cambria Math" panose="02040503050406030204" pitchFamily="18" charset="0"/>
                                  </a:rPr>
                                  <m:t>𝐶</m:t>
                                </m:r>
                                <m:func>
                                  <m:funcPr>
                                    <m:ctrlPr>
                                      <a:rPr lang="zh-CN" altLang="zh-CN" i="1">
                                        <a:latin typeface="Cambria Math" panose="02040503050406030204" pitchFamily="18" charset="0"/>
                                      </a:rPr>
                                    </m:ctrlPr>
                                  </m:funcPr>
                                  <m:fName>
                                    <m:r>
                                      <m:rPr>
                                        <m:sty m:val="p"/>
                                      </m:rPr>
                                      <a:rPr lang="zh-CN" altLang="zh-CN">
                                        <a:latin typeface="Cambria Math" panose="02040503050406030204" pitchFamily="18" charset="0"/>
                                      </a:rPr>
                                      <m:t>sin</m:t>
                                    </m:r>
                                  </m:fName>
                                  <m:e>
                                    <m:r>
                                      <a:rPr lang="zh-CN" altLang="zh-CN">
                                        <a:latin typeface="Cambria Math" panose="02040503050406030204" pitchFamily="18" charset="0"/>
                                      </a:rPr>
                                      <m:t>𝛿</m:t>
                                    </m:r>
                                  </m:e>
                                </m:func>
                                <m:r>
                                  <a:rPr lang="zh-CN" altLang="zh-CN">
                                    <a:latin typeface="Cambria Math" panose="02040503050406030204" pitchFamily="18" charset="0"/>
                                  </a:rPr>
                                  <m:t>,</m:t>
                                </m:r>
                              </m:e>
                              <m:e>
                                <m:sSub>
                                  <m:sSubPr>
                                    <m:ctrlPr>
                                      <a:rPr lang="zh-CN" altLang="zh-CN" i="1">
                                        <a:latin typeface="Cambria Math" panose="02040503050406030204" pitchFamily="18" charset="0"/>
                                      </a:rPr>
                                    </m:ctrlPr>
                                  </m:sSubPr>
                                  <m:e>
                                    <m:r>
                                      <a:rPr lang="zh-CN" altLang="zh-CN">
                                        <a:latin typeface="Cambria Math" panose="02040503050406030204" pitchFamily="18" charset="0"/>
                                      </a:rPr>
                                      <m:t>𝛼</m:t>
                                    </m:r>
                                    <m:r>
                                      <a:rPr lang="zh-CN" altLang="zh-CN">
                                        <a:latin typeface="Cambria Math" panose="02040503050406030204" pitchFamily="18" charset="0"/>
                                      </a:rPr>
                                      <m:t>𝐴</m:t>
                                    </m:r>
                                  </m:e>
                                  <m:sub>
                                    <m:r>
                                      <a:rPr lang="zh-CN" altLang="zh-CN">
                                        <a:latin typeface="Cambria Math" panose="02040503050406030204" pitchFamily="18" charset="0"/>
                                      </a:rPr>
                                      <m:t>1</m:t>
                                    </m:r>
                                  </m:sub>
                                </m:sSub>
                                <m:r>
                                  <a:rPr lang="zh-CN" altLang="zh-CN">
                                    <a:latin typeface="Cambria Math" panose="02040503050406030204" pitchFamily="18" charset="0"/>
                                  </a:rPr>
                                  <m:t>=</m:t>
                                </m:r>
                                <m:r>
                                  <a:rPr lang="zh-CN" altLang="zh-CN">
                                    <a:latin typeface="Cambria Math" panose="02040503050406030204" pitchFamily="18" charset="0"/>
                                  </a:rPr>
                                  <m:t>𝑘𝐶</m:t>
                                </m:r>
                                <m:func>
                                  <m:funcPr>
                                    <m:ctrlPr>
                                      <a:rPr lang="zh-CN" altLang="zh-CN" i="1">
                                        <a:latin typeface="Cambria Math" panose="02040503050406030204" pitchFamily="18" charset="0"/>
                                      </a:rPr>
                                    </m:ctrlPr>
                                  </m:funcPr>
                                  <m:fName>
                                    <m:r>
                                      <m:rPr>
                                        <m:sty m:val="p"/>
                                      </m:rPr>
                                      <a:rPr lang="zh-CN" altLang="zh-CN">
                                        <a:latin typeface="Cambria Math" panose="02040503050406030204" pitchFamily="18" charset="0"/>
                                      </a:rPr>
                                      <m:t>cos</m:t>
                                    </m:r>
                                  </m:fName>
                                  <m:e>
                                    <m:r>
                                      <a:rPr lang="zh-CN" altLang="zh-CN">
                                        <a:latin typeface="Cambria Math" panose="02040503050406030204" pitchFamily="18" charset="0"/>
                                      </a:rPr>
                                      <m:t>𝛿</m:t>
                                    </m:r>
                                  </m:e>
                                </m:func>
                              </m:e>
                            </m:mr>
                            <m:m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zh-CN" altLang="zh-CN">
                                            <a:latin typeface="Cambria Math" panose="02040503050406030204" pitchFamily="18" charset="0"/>
                                          </a:rPr>
                                          <m:t>𝐵</m:t>
                                        </m:r>
                                      </m:e>
                                      <m:sub>
                                        <m:r>
                                          <a:rPr lang="zh-CN" altLang="zh-CN">
                                            <a:latin typeface="Cambria Math" panose="02040503050406030204" pitchFamily="18" charset="0"/>
                                          </a:rPr>
                                          <m:t>2</m:t>
                                        </m:r>
                                      </m:sub>
                                    </m:sSub>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m:t>
                                        </m:r>
                                        <m:r>
                                          <a:rPr lang="zh-CN" altLang="zh-CN">
                                            <a:latin typeface="Cambria Math" panose="02040503050406030204" pitchFamily="18" charset="0"/>
                                          </a:rPr>
                                          <m:t>𝛽</m:t>
                                        </m:r>
                                        <m:r>
                                          <a:rPr lang="zh-CN" altLang="zh-CN">
                                            <a:latin typeface="Cambria Math" panose="02040503050406030204" pitchFamily="18" charset="0"/>
                                          </a:rPr>
                                          <m:t>𝑎</m:t>
                                        </m:r>
                                      </m:sup>
                                    </m:sSup>
                                    <m:r>
                                      <a:rPr lang="zh-CN" altLang="zh-CN">
                                        <a:latin typeface="Cambria Math" panose="02040503050406030204" pitchFamily="18" charset="0"/>
                                      </a:rPr>
                                      <m:t>=</m:t>
                                    </m:r>
                                    <m:r>
                                      <a:rPr lang="zh-CN" altLang="zh-CN">
                                        <a:latin typeface="Cambria Math" panose="02040503050406030204" pitchFamily="18" charset="0"/>
                                      </a:rPr>
                                      <m:t>𝐶</m:t>
                                    </m:r>
                                    <m:func>
                                      <m:funcPr>
                                        <m:ctrlPr>
                                          <a:rPr lang="zh-CN" altLang="zh-CN" i="1">
                                            <a:latin typeface="Cambria Math" panose="02040503050406030204" pitchFamily="18" charset="0"/>
                                          </a:rPr>
                                        </m:ctrlPr>
                                      </m:funcPr>
                                      <m:fName>
                                        <m:r>
                                          <m:rPr>
                                            <m:sty m:val="p"/>
                                          </m:rPr>
                                          <a:rPr lang="zh-CN" altLang="zh-CN">
                                            <a:latin typeface="Cambria Math" panose="02040503050406030204" pitchFamily="18" charset="0"/>
                                          </a:rPr>
                                          <m:t>sin</m:t>
                                        </m:r>
                                      </m:fName>
                                      <m:e>
                                        <m:d>
                                          <m:dPr>
                                            <m:ctrlPr>
                                              <a:rPr lang="zh-CN" altLang="zh-CN" i="1">
                                                <a:latin typeface="Cambria Math" panose="02040503050406030204" pitchFamily="18" charset="0"/>
                                              </a:rPr>
                                            </m:ctrlPr>
                                          </m:dPr>
                                          <m:e>
                                            <m:r>
                                              <a:rPr lang="zh-CN" altLang="zh-CN">
                                                <a:latin typeface="Cambria Math" panose="02040503050406030204" pitchFamily="18" charset="0"/>
                                              </a:rPr>
                                              <m:t>𝑘𝑎</m:t>
                                            </m:r>
                                            <m:r>
                                              <a:rPr lang="zh-CN" altLang="zh-CN">
                                                <a:latin typeface="Cambria Math" panose="02040503050406030204" pitchFamily="18" charset="0"/>
                                              </a:rPr>
                                              <m:t>+</m:t>
                                            </m:r>
                                            <m:r>
                                              <a:rPr lang="zh-CN" altLang="zh-CN">
                                                <a:latin typeface="Cambria Math" panose="02040503050406030204" pitchFamily="18" charset="0"/>
                                              </a:rPr>
                                              <m:t>𝛿</m:t>
                                            </m:r>
                                          </m:e>
                                        </m:d>
                                      </m:e>
                                    </m:func>
                                    <m:r>
                                      <a:rPr lang="zh-CN" altLang="zh-CN">
                                        <a:latin typeface="Cambria Math" panose="02040503050406030204" pitchFamily="18" charset="0"/>
                                      </a:rPr>
                                      <m:t>,</m:t>
                                    </m:r>
                                  </m:e>
                                </m:eqArr>
                              </m:e>
                              <m:e>
                                <m:r>
                                  <a:rPr lang="zh-CN" altLang="zh-CN">
                                    <a:latin typeface="Cambria Math" panose="02040503050406030204" pitchFamily="18" charset="0"/>
                                  </a:rPr>
                                  <m:t>−</m:t>
                                </m:r>
                                <m:r>
                                  <a:rPr lang="zh-CN" altLang="zh-CN">
                                    <a:latin typeface="Cambria Math" panose="02040503050406030204" pitchFamily="18" charset="0"/>
                                  </a:rPr>
                                  <m:t>𝛽</m:t>
                                </m:r>
                                <m:sSub>
                                  <m:sSubPr>
                                    <m:ctrlPr>
                                      <a:rPr lang="zh-CN" altLang="zh-CN" i="1">
                                        <a:latin typeface="Cambria Math" panose="02040503050406030204" pitchFamily="18" charset="0"/>
                                      </a:rPr>
                                    </m:ctrlPr>
                                  </m:sSubPr>
                                  <m:e>
                                    <m:r>
                                      <a:rPr lang="zh-CN" altLang="zh-CN">
                                        <a:latin typeface="Cambria Math" panose="02040503050406030204" pitchFamily="18" charset="0"/>
                                      </a:rPr>
                                      <m:t>𝐵</m:t>
                                    </m:r>
                                  </m:e>
                                  <m:sub>
                                    <m:r>
                                      <a:rPr lang="zh-CN" altLang="zh-CN">
                                        <a:latin typeface="Cambria Math" panose="02040503050406030204" pitchFamily="18" charset="0"/>
                                      </a:rPr>
                                      <m:t>2</m:t>
                                    </m:r>
                                  </m:sub>
                                </m:sSub>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m:t>
                                    </m:r>
                                    <m:r>
                                      <a:rPr lang="zh-CN" altLang="zh-CN">
                                        <a:latin typeface="Cambria Math" panose="02040503050406030204" pitchFamily="18" charset="0"/>
                                      </a:rPr>
                                      <m:t>𝛽</m:t>
                                    </m:r>
                                    <m:r>
                                      <a:rPr lang="zh-CN" altLang="zh-CN">
                                        <a:latin typeface="Cambria Math" panose="02040503050406030204" pitchFamily="18" charset="0"/>
                                      </a:rPr>
                                      <m:t>𝑎</m:t>
                                    </m:r>
                                  </m:sup>
                                </m:sSup>
                                <m:r>
                                  <a:rPr lang="zh-CN" altLang="zh-CN">
                                    <a:latin typeface="Cambria Math" panose="02040503050406030204" pitchFamily="18" charset="0"/>
                                  </a:rPr>
                                  <m:t>=</m:t>
                                </m:r>
                                <m:r>
                                  <a:rPr lang="zh-CN" altLang="zh-CN">
                                    <a:latin typeface="Cambria Math" panose="02040503050406030204" pitchFamily="18" charset="0"/>
                                  </a:rPr>
                                  <m:t>𝑘𝐶</m:t>
                                </m:r>
                                <m:func>
                                  <m:funcPr>
                                    <m:ctrlPr>
                                      <a:rPr lang="zh-CN" altLang="zh-CN" i="1">
                                        <a:latin typeface="Cambria Math" panose="02040503050406030204" pitchFamily="18" charset="0"/>
                                      </a:rPr>
                                    </m:ctrlPr>
                                  </m:funcPr>
                                  <m:fName>
                                    <m:r>
                                      <m:rPr>
                                        <m:sty m:val="p"/>
                                      </m:rPr>
                                      <a:rPr lang="zh-CN" altLang="zh-CN">
                                        <a:latin typeface="Cambria Math" panose="02040503050406030204" pitchFamily="18" charset="0"/>
                                      </a:rPr>
                                      <m:t>cos</m:t>
                                    </m:r>
                                  </m:fName>
                                  <m:e>
                                    <m:d>
                                      <m:dPr>
                                        <m:ctrlPr>
                                          <a:rPr lang="zh-CN" altLang="zh-CN" i="1">
                                            <a:latin typeface="Cambria Math" panose="02040503050406030204" pitchFamily="18" charset="0"/>
                                          </a:rPr>
                                        </m:ctrlPr>
                                      </m:dPr>
                                      <m:e>
                                        <m:r>
                                          <a:rPr lang="zh-CN" altLang="zh-CN">
                                            <a:latin typeface="Cambria Math" panose="02040503050406030204" pitchFamily="18" charset="0"/>
                                          </a:rPr>
                                          <m:t>𝑘𝑎</m:t>
                                        </m:r>
                                        <m:r>
                                          <a:rPr lang="zh-CN" altLang="zh-CN">
                                            <a:latin typeface="Cambria Math" panose="02040503050406030204" pitchFamily="18" charset="0"/>
                                          </a:rPr>
                                          <m:t>+</m:t>
                                        </m:r>
                                        <m:r>
                                          <a:rPr lang="zh-CN" altLang="zh-CN">
                                            <a:latin typeface="Cambria Math" panose="02040503050406030204" pitchFamily="18" charset="0"/>
                                          </a:rPr>
                                          <m:t>𝛿</m:t>
                                        </m:r>
                                      </m:e>
                                    </m:d>
                                  </m:e>
                                </m:func>
                                <m:r>
                                  <a:rPr lang="zh-CN" altLang="zh-CN">
                                    <a:latin typeface="Cambria Math" panose="02040503050406030204" pitchFamily="18" charset="0"/>
                                  </a:rPr>
                                  <m:t>,</m:t>
                                </m:r>
                              </m:e>
                            </m:mr>
                          </m:m>
                        </m:e>
                      </m:d>
                    </m:oMath>
                  </m:oMathPara>
                </a14:m>
                <a:endParaRPr lang="zh-CN" altLang="zh-CN" dirty="0"/>
              </a:p>
              <a:p>
                <a:pPr marL="82153" indent="0">
                  <a:buNone/>
                </a:pPr>
                <a14:m>
                  <m:oMathPara xmlns:m="http://schemas.openxmlformats.org/officeDocument/2006/math">
                    <m:oMathParaPr>
                      <m:jc m:val="center"/>
                    </m:oMathParaPr>
                    <m:oMath xmlns:m="http://schemas.openxmlformats.org/officeDocument/2006/math">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𝑎</m:t>
                                  </m:r>
                                </m:e>
                                <m:sup>
                                  <m:r>
                                    <a:rPr lang="x-IV_mathan" altLang="zh-CN">
                                      <a:latin typeface="Cambria Math" panose="02040503050406030204" pitchFamily="18" charset="0"/>
                                    </a:rPr>
                                    <m:t>2</m:t>
                                  </m:r>
                                </m:sup>
                              </m:sSup>
                              <m:r>
                                <a:rPr lang="x-IV_mathan" altLang="zh-CN">
                                  <a:latin typeface="Cambria Math" panose="02040503050406030204" pitchFamily="18" charset="0"/>
                                </a:rPr>
                                <m:t>𝐸</m:t>
                              </m:r>
                            </m:e>
                          </m:rad>
                        </m:num>
                        <m:den>
                          <m:r>
                            <a:rPr lang="x-IV_mathan" altLang="zh-CN">
                              <a:latin typeface="Cambria Math" panose="02040503050406030204" pitchFamily="18" charset="0"/>
                            </a:rPr>
                            <m:t>ℏ</m:t>
                          </m:r>
                        </m:den>
                      </m:f>
                      <m:r>
                        <a:rPr lang="x-IV_mathan" altLang="zh-CN">
                          <a:latin typeface="Cambria Math" panose="02040503050406030204" pitchFamily="18" charset="0"/>
                        </a:rPr>
                        <m:t>=</m:t>
                      </m:r>
                      <m:r>
                        <a:rPr lang="x-IV_mathan" altLang="zh-CN">
                          <a:latin typeface="Cambria Math" panose="02040503050406030204" pitchFamily="18" charset="0"/>
                        </a:rPr>
                        <m:t>𝑛</m:t>
                      </m:r>
                      <m:r>
                        <a:rPr lang="x-IV_mathan" altLang="zh-CN">
                          <a:latin typeface="Cambria Math" panose="02040503050406030204" pitchFamily="18" charset="0"/>
                        </a:rPr>
                        <m:t>𝜋</m:t>
                      </m:r>
                      <m:r>
                        <a:rPr lang="x-IV_mathan" altLang="zh-CN">
                          <a:latin typeface="Cambria Math" panose="02040503050406030204" pitchFamily="18" charset="0"/>
                        </a:rPr>
                        <m:t>−</m:t>
                      </m:r>
                      <m:func>
                        <m:funcPr>
                          <m:ctrlPr>
                            <a:rPr lang="x-IV_mathan" altLang="zh-CN" i="1">
                              <a:latin typeface="Cambria Math" panose="02040503050406030204" pitchFamily="18" charset="0"/>
                            </a:rPr>
                          </m:ctrlPr>
                        </m:funcPr>
                        <m:fName>
                          <m:r>
                            <m:rPr>
                              <m:sty m:val="p"/>
                            </m:rPr>
                            <a:rPr lang="x-IV_mathan" altLang="zh-CN">
                              <a:latin typeface="Cambria Math" panose="02040503050406030204" pitchFamily="18" charset="0"/>
                            </a:rPr>
                            <m:t>arcsin</m:t>
                          </m:r>
                        </m:fName>
                        <m:e>
                          <m:rad>
                            <m:radPr>
                              <m:degHide m:val="on"/>
                              <m:ctrlPr>
                                <a:rPr lang="x-IV_mathan" altLang="zh-CN" i="1">
                                  <a:latin typeface="Cambria Math" panose="02040503050406030204" pitchFamily="18" charset="0"/>
                                </a:rPr>
                              </m:ctrlPr>
                            </m:radPr>
                            <m:deg/>
                            <m:e>
                              <m:f>
                                <m:fPr>
                                  <m:ctrlPr>
                                    <a:rPr lang="x-IV_mathan" altLang="zh-CN" i="1">
                                      <a:latin typeface="Cambria Math" panose="02040503050406030204" pitchFamily="18" charset="0"/>
                                    </a:rPr>
                                  </m:ctrlPr>
                                </m:fPr>
                                <m:num>
                                  <m:r>
                                    <a:rPr lang="x-IV_mathan" altLang="zh-CN">
                                      <a:latin typeface="Cambria Math" panose="02040503050406030204" pitchFamily="18" charset="0"/>
                                    </a:rPr>
                                    <m:t>𝐸</m:t>
                                  </m:r>
                                </m:num>
                                <m:den>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1</m:t>
                                      </m:r>
                                    </m:sub>
                                  </m:sSub>
                                </m:den>
                              </m:f>
                            </m:e>
                          </m:rad>
                        </m:e>
                      </m:func>
                      <m:r>
                        <a:rPr lang="x-IV_mathan" altLang="zh-CN">
                          <a:latin typeface="Cambria Math" panose="02040503050406030204" pitchFamily="18" charset="0"/>
                        </a:rPr>
                        <m:t>−</m:t>
                      </m:r>
                      <m:func>
                        <m:funcPr>
                          <m:ctrlPr>
                            <a:rPr lang="x-IV_mathan" altLang="zh-CN" i="1">
                              <a:latin typeface="Cambria Math" panose="02040503050406030204" pitchFamily="18" charset="0"/>
                            </a:rPr>
                          </m:ctrlPr>
                        </m:funcPr>
                        <m:fName>
                          <m:r>
                            <m:rPr>
                              <m:sty m:val="p"/>
                            </m:rPr>
                            <a:rPr lang="x-IV_mathan" altLang="zh-CN">
                              <a:latin typeface="Cambria Math" panose="02040503050406030204" pitchFamily="18" charset="0"/>
                            </a:rPr>
                            <m:t>arcsin</m:t>
                          </m:r>
                        </m:fName>
                        <m:e>
                          <m:rad>
                            <m:radPr>
                              <m:degHide m:val="on"/>
                              <m:ctrlPr>
                                <a:rPr lang="x-IV_mathan" altLang="zh-CN" i="1">
                                  <a:latin typeface="Cambria Math" panose="02040503050406030204" pitchFamily="18" charset="0"/>
                                </a:rPr>
                              </m:ctrlPr>
                            </m:radPr>
                            <m:deg/>
                            <m:e>
                              <m:f>
                                <m:fPr>
                                  <m:ctrlPr>
                                    <a:rPr lang="x-IV_mathan" altLang="zh-CN" i="1">
                                      <a:latin typeface="Cambria Math" panose="02040503050406030204" pitchFamily="18" charset="0"/>
                                    </a:rPr>
                                  </m:ctrlPr>
                                </m:fPr>
                                <m:num>
                                  <m:r>
                                    <a:rPr lang="x-IV_mathan" altLang="zh-CN">
                                      <a:latin typeface="Cambria Math" panose="02040503050406030204" pitchFamily="18" charset="0"/>
                                    </a:rPr>
                                    <m:t>𝐸</m:t>
                                  </m:r>
                                </m:num>
                                <m:den>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2</m:t>
                                      </m:r>
                                    </m:sub>
                                  </m:sSub>
                                </m:den>
                              </m:f>
                            </m:e>
                          </m:rad>
                        </m:e>
                      </m:func>
                    </m:oMath>
                  </m:oMathPara>
                </a14:m>
                <a:endParaRPr lang="x-IV_mathan" altLang="zh-CN" dirty="0"/>
              </a:p>
              <a:p>
                <a:r>
                  <a:rPr lang="zh-CN" altLang="zh-CN" dirty="0"/>
                  <a:t>对于对称方势阱</a:t>
                </a:r>
              </a:p>
              <a:p>
                <a:pPr marL="82153" indent="0">
                  <a:buNone/>
                </a:pPr>
                <a14:m>
                  <m:oMathPara xmlns:m="http://schemas.openxmlformats.org/officeDocument/2006/math">
                    <m:oMathParaPr>
                      <m:jc m:val="centerGroup"/>
                    </m:oMathParaPr>
                    <m:oMath xmlns:m="http://schemas.openxmlformats.org/officeDocument/2006/math">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𝑎</m:t>
                                  </m:r>
                                </m:e>
                                <m:sup>
                                  <m:r>
                                    <a:rPr lang="x-IV_mathan" altLang="zh-CN">
                                      <a:latin typeface="Cambria Math" panose="02040503050406030204" pitchFamily="18" charset="0"/>
                                    </a:rPr>
                                    <m:t>2</m:t>
                                  </m:r>
                                </m:sup>
                              </m:sSup>
                              <m:r>
                                <a:rPr lang="x-IV_mathan" altLang="zh-CN">
                                  <a:latin typeface="Cambria Math" panose="02040503050406030204" pitchFamily="18" charset="0"/>
                                </a:rPr>
                                <m:t>𝐸</m:t>
                              </m:r>
                            </m:e>
                          </m:rad>
                        </m:num>
                        <m:den>
                          <m:r>
                            <a:rPr lang="x-IV_mathan" altLang="zh-CN">
                              <a:latin typeface="Cambria Math" panose="02040503050406030204" pitchFamily="18" charset="0"/>
                            </a:rPr>
                            <m:t>ℏ</m:t>
                          </m:r>
                        </m:den>
                      </m:f>
                      <m:r>
                        <a:rPr lang="x-IV_mathan" altLang="zh-CN">
                          <a:latin typeface="Cambria Math" panose="02040503050406030204" pitchFamily="18" charset="0"/>
                        </a:rPr>
                        <m:t>=</m:t>
                      </m:r>
                      <m:r>
                        <a:rPr lang="x-IV_mathan" altLang="zh-CN">
                          <a:latin typeface="Cambria Math" panose="02040503050406030204" pitchFamily="18" charset="0"/>
                        </a:rPr>
                        <m:t>𝑛</m:t>
                      </m:r>
                      <m:r>
                        <a:rPr lang="x-IV_mathan" altLang="zh-CN">
                          <a:latin typeface="Cambria Math" panose="02040503050406030204" pitchFamily="18" charset="0"/>
                        </a:rPr>
                        <m:t>𝜋</m:t>
                      </m:r>
                      <m:r>
                        <a:rPr lang="x-IV_mathan" altLang="zh-CN">
                          <a:latin typeface="Cambria Math" panose="02040503050406030204" pitchFamily="18" charset="0"/>
                        </a:rPr>
                        <m:t>−2</m:t>
                      </m:r>
                      <m:func>
                        <m:funcPr>
                          <m:ctrlPr>
                            <a:rPr lang="x-IV_mathan" altLang="zh-CN" i="1">
                              <a:latin typeface="Cambria Math" panose="02040503050406030204" pitchFamily="18" charset="0"/>
                            </a:rPr>
                          </m:ctrlPr>
                        </m:funcPr>
                        <m:fName>
                          <m:r>
                            <m:rPr>
                              <m:sty m:val="p"/>
                            </m:rPr>
                            <a:rPr lang="x-IV_mathan" altLang="zh-CN">
                              <a:latin typeface="Cambria Math" panose="02040503050406030204" pitchFamily="18" charset="0"/>
                            </a:rPr>
                            <m:t>arcsin</m:t>
                          </m:r>
                        </m:fName>
                        <m:e>
                          <m:rad>
                            <m:radPr>
                              <m:degHide m:val="on"/>
                              <m:ctrlPr>
                                <a:rPr lang="x-IV_mathan" altLang="zh-CN" i="1">
                                  <a:latin typeface="Cambria Math" panose="02040503050406030204" pitchFamily="18" charset="0"/>
                                </a:rPr>
                              </m:ctrlPr>
                            </m:radPr>
                            <m:deg/>
                            <m:e>
                              <m:f>
                                <m:fPr>
                                  <m:ctrlPr>
                                    <a:rPr lang="x-IV_mathan" altLang="zh-CN" i="1">
                                      <a:latin typeface="Cambria Math" panose="02040503050406030204" pitchFamily="18" charset="0"/>
                                    </a:rPr>
                                  </m:ctrlPr>
                                </m:fPr>
                                <m:num>
                                  <m:r>
                                    <a:rPr lang="x-IV_mathan" altLang="zh-CN">
                                      <a:latin typeface="Cambria Math" panose="02040503050406030204" pitchFamily="18" charset="0"/>
                                    </a:rPr>
                                    <m:t>𝐸</m:t>
                                  </m:r>
                                </m:num>
                                <m:den>
                                  <m:r>
                                    <a:rPr lang="x-IV_mathan" altLang="zh-CN">
                                      <a:latin typeface="Cambria Math" panose="02040503050406030204" pitchFamily="18" charset="0"/>
                                    </a:rPr>
                                    <m:t>𝑉</m:t>
                                  </m:r>
                                </m:den>
                              </m:f>
                            </m:e>
                          </m:rad>
                        </m:e>
                      </m:func>
                    </m:oMath>
                  </m:oMathPara>
                </a14:m>
                <a:endParaRPr lang="x-IV_mathan" altLang="zh-CN" dirty="0"/>
              </a:p>
              <a:p>
                <a:r>
                  <a:rPr lang="zh-CN" altLang="zh-CN" dirty="0"/>
                  <a:t>对于无限深方势阱</a:t>
                </a:r>
              </a:p>
              <a:p>
                <a:pPr marL="82153" indent="0">
                  <a:buNone/>
                </a:pPr>
                <a14:m>
                  <m:oMathPara xmlns:m="http://schemas.openxmlformats.org/officeDocument/2006/math">
                    <m:oMathParaPr>
                      <m:jc m:val="centerGroup"/>
                    </m:oMathParaPr>
                    <m:oMath xmlns:m="http://schemas.openxmlformats.org/officeDocument/2006/math">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𝑎</m:t>
                                  </m:r>
                                </m:e>
                                <m:sup>
                                  <m:r>
                                    <a:rPr lang="x-IV_mathan" altLang="zh-CN">
                                      <a:latin typeface="Cambria Math" panose="02040503050406030204" pitchFamily="18" charset="0"/>
                                    </a:rPr>
                                    <m:t>2</m:t>
                                  </m:r>
                                </m:sup>
                              </m:sSup>
                              <m:r>
                                <a:rPr lang="x-IV_mathan" altLang="zh-CN">
                                  <a:latin typeface="Cambria Math" panose="02040503050406030204" pitchFamily="18" charset="0"/>
                                </a:rPr>
                                <m:t>𝐸</m:t>
                              </m:r>
                            </m:e>
                          </m:rad>
                        </m:num>
                        <m:den>
                          <m:r>
                            <a:rPr lang="x-IV_mathan" altLang="zh-CN">
                              <a:latin typeface="Cambria Math" panose="02040503050406030204" pitchFamily="18" charset="0"/>
                            </a:rPr>
                            <m:t>ℏ</m:t>
                          </m:r>
                        </m:den>
                      </m:f>
                      <m:r>
                        <a:rPr lang="x-IV_mathan" altLang="zh-CN">
                          <a:latin typeface="Cambria Math" panose="02040503050406030204" pitchFamily="18" charset="0"/>
                        </a:rPr>
                        <m:t>=</m:t>
                      </m:r>
                      <m:r>
                        <a:rPr lang="x-IV_mathan" altLang="zh-CN">
                          <a:latin typeface="Cambria Math" panose="02040503050406030204" pitchFamily="18" charset="0"/>
                        </a:rPr>
                        <m:t>𝑛</m:t>
                      </m:r>
                      <m:r>
                        <a:rPr lang="x-IV_mathan" altLang="zh-CN">
                          <a:latin typeface="Cambria Math" panose="02040503050406030204" pitchFamily="18" charset="0"/>
                        </a:rPr>
                        <m:t>𝜋</m:t>
                      </m:r>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𝐸</m:t>
                          </m:r>
                        </m:e>
                        <m:sub>
                          <m:r>
                            <a:rPr lang="x-IV_mathan" altLang="zh-CN">
                              <a:latin typeface="Cambria Math" panose="02040503050406030204" pitchFamily="18" charset="0"/>
                            </a:rPr>
                            <m:t>𝑛</m:t>
                          </m:r>
                        </m:sub>
                      </m:sSub>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𝑛</m:t>
                              </m:r>
                            </m:e>
                            <m:sup>
                              <m:r>
                                <a:rPr lang="x-IV_mathan" altLang="zh-CN">
                                  <a:latin typeface="Cambria Math" panose="02040503050406030204" pitchFamily="18" charset="0"/>
                                </a:rPr>
                                <m:t>2</m:t>
                              </m:r>
                            </m:sup>
                          </m:sSup>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𝜋</m:t>
                              </m:r>
                            </m:e>
                            <m:sup>
                              <m:r>
                                <a:rPr lang="x-IV_mathan" altLang="zh-CN">
                                  <a:latin typeface="Cambria Math" panose="02040503050406030204" pitchFamily="18" charset="0"/>
                                </a:rPr>
                                <m:t>2</m:t>
                              </m:r>
                            </m:sup>
                          </m:sSup>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2</m:t>
                          </m:r>
                          <m:r>
                            <a:rPr lang="x-IV_mathan" altLang="zh-CN">
                              <a:latin typeface="Cambria Math" panose="02040503050406030204" pitchFamily="18" charset="0"/>
                            </a:rPr>
                            <m:t>𝑚</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𝑎</m:t>
                              </m:r>
                            </m:e>
                            <m:sup>
                              <m:r>
                                <a:rPr lang="x-IV_mathan" altLang="zh-CN">
                                  <a:latin typeface="Cambria Math" panose="02040503050406030204" pitchFamily="18" charset="0"/>
                                </a:rPr>
                                <m:t>2</m:t>
                              </m:r>
                            </m:sup>
                          </m:sSup>
                        </m:den>
                      </m:f>
                    </m:oMath>
                  </m:oMathPara>
                </a14:m>
                <a:endParaRPr lang="x-IV_matha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488272"/>
                <a:ext cx="8229600" cy="5518828"/>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123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3595" r="5603" b="2648"/>
          <a:stretch/>
        </p:blipFill>
        <p:spPr>
          <a:xfrm rot="16200000">
            <a:off x="4669300" y="1291917"/>
            <a:ext cx="3221779" cy="4243388"/>
          </a:xfrm>
        </p:spPr>
      </p:pic>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normAutofit/>
              </a:bodyPr>
              <a:lstStyle/>
              <a:p>
                <a:r>
                  <a:rPr lang="zh-CN" altLang="zh-CN" dirty="0">
                    <a:effectLst/>
                  </a:rPr>
                  <a:t>图解法</a:t>
                </a:r>
                <a:r>
                  <a:rPr lang="zh-CN" altLang="en-US" dirty="0">
                    <a:effectLst/>
                  </a:rPr>
                  <a:t>：</a:t>
                </a:r>
                <a14:m>
                  <m:oMath xmlns:m="http://schemas.openxmlformats.org/officeDocument/2006/math">
                    <m:f>
                      <m:fPr>
                        <m:ctrlPr>
                          <a:rPr lang="x-IV_mathan" altLang="zh-CN" sz="2800" i="1">
                            <a:solidFill>
                              <a:schemeClr val="dk1"/>
                            </a:solidFill>
                            <a:latin typeface="Cambria Math" panose="02040503050406030204" pitchFamily="18" charset="0"/>
                            <a:ea typeface="+mn-ea"/>
                            <a:cs typeface="+mn-cs"/>
                          </a:rPr>
                        </m:ctrlPr>
                      </m:fPr>
                      <m:num>
                        <m:rad>
                          <m:radPr>
                            <m:degHide m:val="on"/>
                            <m:ctrlPr>
                              <a:rPr lang="x-IV_mathan" altLang="zh-CN" sz="2800" i="1">
                                <a:solidFill>
                                  <a:schemeClr val="dk1"/>
                                </a:solidFill>
                                <a:latin typeface="Cambria Math" panose="02040503050406030204" pitchFamily="18" charset="0"/>
                                <a:ea typeface="+mn-ea"/>
                                <a:cs typeface="+mn-cs"/>
                              </a:rPr>
                            </m:ctrlPr>
                          </m:radPr>
                          <m:deg/>
                          <m:e>
                            <m:r>
                              <a:rPr lang="x-IV_mathan" altLang="zh-CN" sz="2800" i="1">
                                <a:solidFill>
                                  <a:schemeClr val="dk1"/>
                                </a:solidFill>
                                <a:latin typeface="Cambria Math" panose="02040503050406030204" pitchFamily="18" charset="0"/>
                                <a:ea typeface="+mn-ea"/>
                                <a:cs typeface="+mn-cs"/>
                              </a:rPr>
                              <m:t>2</m:t>
                            </m:r>
                            <m:r>
                              <a:rPr lang="x-IV_mathan" altLang="zh-CN" sz="2800" i="1">
                                <a:solidFill>
                                  <a:schemeClr val="dk1"/>
                                </a:solidFill>
                                <a:latin typeface="Cambria Math" panose="02040503050406030204" pitchFamily="18" charset="0"/>
                                <a:ea typeface="+mn-ea"/>
                                <a:cs typeface="+mn-cs"/>
                              </a:rPr>
                              <m:t>𝑚</m:t>
                            </m:r>
                            <m:sSup>
                              <m:sSupPr>
                                <m:ctrlPr>
                                  <a:rPr lang="x-IV_mathan" altLang="zh-CN" sz="2800" i="1">
                                    <a:solidFill>
                                      <a:schemeClr val="dk1"/>
                                    </a:solidFill>
                                    <a:latin typeface="Cambria Math" panose="02040503050406030204" pitchFamily="18" charset="0"/>
                                    <a:ea typeface="+mn-ea"/>
                                    <a:cs typeface="+mn-cs"/>
                                  </a:rPr>
                                </m:ctrlPr>
                              </m:sSupPr>
                              <m:e>
                                <m:r>
                                  <a:rPr lang="x-IV_mathan" altLang="zh-CN" sz="2800" i="1">
                                    <a:solidFill>
                                      <a:schemeClr val="dk1"/>
                                    </a:solidFill>
                                    <a:latin typeface="Cambria Math" panose="02040503050406030204" pitchFamily="18" charset="0"/>
                                    <a:ea typeface="+mn-ea"/>
                                    <a:cs typeface="+mn-cs"/>
                                  </a:rPr>
                                  <m:t>𝑎</m:t>
                                </m:r>
                              </m:e>
                              <m:sup>
                                <m:r>
                                  <a:rPr lang="x-IV_mathan" altLang="zh-CN" sz="2800" i="1">
                                    <a:solidFill>
                                      <a:schemeClr val="dk1"/>
                                    </a:solidFill>
                                    <a:latin typeface="Cambria Math" panose="02040503050406030204" pitchFamily="18" charset="0"/>
                                    <a:ea typeface="+mn-ea"/>
                                    <a:cs typeface="+mn-cs"/>
                                  </a:rPr>
                                  <m:t>2</m:t>
                                </m:r>
                              </m:sup>
                            </m:sSup>
                            <m:r>
                              <a:rPr lang="x-IV_mathan" altLang="zh-CN" sz="2800" i="1">
                                <a:solidFill>
                                  <a:schemeClr val="dk1"/>
                                </a:solidFill>
                                <a:latin typeface="Cambria Math" panose="02040503050406030204" pitchFamily="18" charset="0"/>
                                <a:ea typeface="+mn-ea"/>
                                <a:cs typeface="+mn-cs"/>
                              </a:rPr>
                              <m:t>𝐸</m:t>
                            </m:r>
                          </m:e>
                        </m:rad>
                      </m:num>
                      <m:den>
                        <m:r>
                          <a:rPr lang="x-IV_mathan" altLang="zh-CN" sz="2800" i="1">
                            <a:solidFill>
                              <a:schemeClr val="dk1"/>
                            </a:solidFill>
                            <a:latin typeface="Cambria Math" panose="02040503050406030204" pitchFamily="18" charset="0"/>
                            <a:ea typeface="+mn-ea"/>
                            <a:cs typeface="+mn-cs"/>
                          </a:rPr>
                          <m:t>ℏ</m:t>
                        </m:r>
                      </m:den>
                    </m:f>
                    <m:r>
                      <a:rPr lang="x-IV_mathan" altLang="zh-CN" sz="2800" i="1">
                        <a:solidFill>
                          <a:schemeClr val="dk1"/>
                        </a:solidFill>
                        <a:latin typeface="Cambria Math" panose="02040503050406030204" pitchFamily="18" charset="0"/>
                        <a:ea typeface="+mn-ea"/>
                        <a:cs typeface="+mn-cs"/>
                      </a:rPr>
                      <m:t>=</m:t>
                    </m:r>
                    <m:r>
                      <a:rPr lang="x-IV_mathan" altLang="zh-CN" sz="2800" i="1">
                        <a:solidFill>
                          <a:schemeClr val="dk1"/>
                        </a:solidFill>
                        <a:latin typeface="Cambria Math" panose="02040503050406030204" pitchFamily="18" charset="0"/>
                        <a:ea typeface="+mn-ea"/>
                        <a:cs typeface="+mn-cs"/>
                      </a:rPr>
                      <m:t>𝑛</m:t>
                    </m:r>
                    <m:r>
                      <a:rPr lang="x-IV_mathan" altLang="zh-CN" sz="2800" i="1">
                        <a:solidFill>
                          <a:schemeClr val="dk1"/>
                        </a:solidFill>
                        <a:latin typeface="Cambria Math" panose="02040503050406030204" pitchFamily="18" charset="0"/>
                        <a:ea typeface="+mn-ea"/>
                        <a:cs typeface="+mn-cs"/>
                      </a:rPr>
                      <m:t>𝜋</m:t>
                    </m:r>
                    <m:r>
                      <a:rPr lang="x-IV_mathan" altLang="zh-CN" sz="2800" i="1">
                        <a:solidFill>
                          <a:schemeClr val="dk1"/>
                        </a:solidFill>
                        <a:latin typeface="Cambria Math" panose="02040503050406030204" pitchFamily="18" charset="0"/>
                        <a:ea typeface="+mn-ea"/>
                        <a:cs typeface="+mn-cs"/>
                      </a:rPr>
                      <m:t>−2</m:t>
                    </m:r>
                    <m:func>
                      <m:funcPr>
                        <m:ctrlPr>
                          <a:rPr lang="x-IV_mathan" altLang="zh-CN" sz="2800" i="1">
                            <a:solidFill>
                              <a:schemeClr val="dk1"/>
                            </a:solidFill>
                            <a:latin typeface="Cambria Math" panose="02040503050406030204" pitchFamily="18" charset="0"/>
                            <a:ea typeface="+mn-ea"/>
                            <a:cs typeface="+mn-cs"/>
                          </a:rPr>
                        </m:ctrlPr>
                      </m:funcPr>
                      <m:fName>
                        <m:r>
                          <m:rPr>
                            <m:sty m:val="p"/>
                          </m:rPr>
                          <a:rPr lang="x-IV_mathan" altLang="zh-CN" sz="2800" i="1">
                            <a:solidFill>
                              <a:schemeClr val="dk1"/>
                            </a:solidFill>
                            <a:latin typeface="Cambria Math" panose="02040503050406030204" pitchFamily="18" charset="0"/>
                            <a:ea typeface="+mn-ea"/>
                            <a:cs typeface="+mn-cs"/>
                          </a:rPr>
                          <m:t>arcsin</m:t>
                        </m:r>
                      </m:fName>
                      <m:e>
                        <m:rad>
                          <m:radPr>
                            <m:degHide m:val="on"/>
                            <m:ctrlPr>
                              <a:rPr lang="x-IV_mathan" altLang="zh-CN" sz="2800" i="1">
                                <a:solidFill>
                                  <a:schemeClr val="dk1"/>
                                </a:solidFill>
                                <a:latin typeface="Cambria Math" panose="02040503050406030204" pitchFamily="18" charset="0"/>
                                <a:ea typeface="+mn-ea"/>
                                <a:cs typeface="+mn-cs"/>
                              </a:rPr>
                            </m:ctrlPr>
                          </m:radPr>
                          <m:deg/>
                          <m:e>
                            <m:f>
                              <m:fPr>
                                <m:ctrlPr>
                                  <a:rPr lang="x-IV_mathan" altLang="zh-CN" sz="2800" i="1">
                                    <a:solidFill>
                                      <a:schemeClr val="dk1"/>
                                    </a:solidFill>
                                    <a:latin typeface="Cambria Math" panose="02040503050406030204" pitchFamily="18" charset="0"/>
                                    <a:ea typeface="+mn-ea"/>
                                    <a:cs typeface="+mn-cs"/>
                                  </a:rPr>
                                </m:ctrlPr>
                              </m:fPr>
                              <m:num>
                                <m:r>
                                  <a:rPr lang="x-IV_mathan" altLang="zh-CN" sz="2800" i="1">
                                    <a:solidFill>
                                      <a:schemeClr val="dk1"/>
                                    </a:solidFill>
                                    <a:latin typeface="Cambria Math" panose="02040503050406030204" pitchFamily="18" charset="0"/>
                                    <a:ea typeface="+mn-ea"/>
                                    <a:cs typeface="+mn-cs"/>
                                  </a:rPr>
                                  <m:t>𝐸</m:t>
                                </m:r>
                              </m:num>
                              <m:den>
                                <m:r>
                                  <a:rPr lang="x-IV_mathan" altLang="zh-CN" sz="2800" i="1">
                                    <a:solidFill>
                                      <a:schemeClr val="dk1"/>
                                    </a:solidFill>
                                    <a:latin typeface="Cambria Math" panose="02040503050406030204" pitchFamily="18" charset="0"/>
                                    <a:ea typeface="+mn-ea"/>
                                    <a:cs typeface="+mn-cs"/>
                                  </a:rPr>
                                  <m:t>𝑉</m:t>
                                </m:r>
                              </m:den>
                            </m:f>
                          </m:e>
                        </m:rad>
                      </m:e>
                    </m:func>
                  </m:oMath>
                </a14:m>
                <a:endParaRPr lang="zh-CN" altLang="en-US" sz="2200" i="1" dirty="0">
                  <a:solidFill>
                    <a:schemeClr val="dk1"/>
                  </a:solidFill>
                  <a:latin typeface="+mn-lt"/>
                  <a:ea typeface="+mn-ea"/>
                  <a:cs typeface="+mn-cs"/>
                </a:endParaRP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54602" y="2192784"/>
                <a:ext cx="3478068" cy="2310633"/>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x-IV_mathan" altLang="zh-CN" sz="2000" i="1" smtClean="0">
                              <a:latin typeface="Cambria Math" panose="02040503050406030204" pitchFamily="18" charset="0"/>
                            </a:rPr>
                          </m:ctrlPr>
                        </m:sSubPr>
                        <m:e>
                          <m:r>
                            <a:rPr lang="x-IV_mathan" altLang="zh-CN" sz="2000">
                              <a:latin typeface="Cambria Math" panose="02040503050406030204" pitchFamily="18" charset="0"/>
                            </a:rPr>
                            <m:t>𝑓</m:t>
                          </m:r>
                        </m:e>
                        <m:sub>
                          <m:r>
                            <a:rPr lang="x-IV_mathan" altLang="zh-CN" sz="2000">
                              <a:latin typeface="Cambria Math" panose="02040503050406030204" pitchFamily="18" charset="0"/>
                            </a:rPr>
                            <m:t>𝑛</m:t>
                          </m:r>
                        </m:sub>
                      </m:sSub>
                      <m:r>
                        <a:rPr lang="x-IV_mathan" altLang="zh-CN" sz="200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r>
                            <a:rPr lang="x-IV_mathan" altLang="zh-CN" sz="2000">
                              <a:latin typeface="Cambria Math" panose="02040503050406030204" pitchFamily="18" charset="0"/>
                            </a:rPr>
                            <m:t>𝐸</m:t>
                          </m:r>
                        </m:e>
                      </m:rad>
                      <m:r>
                        <a:rPr lang="x-IV_mathan" altLang="zh-CN" sz="2000">
                          <a:latin typeface="Cambria Math" panose="02040503050406030204" pitchFamily="18" charset="0"/>
                        </a:rPr>
                        <m:t>)=</m:t>
                      </m:r>
                      <m:r>
                        <a:rPr lang="x-IV_mathan" altLang="zh-CN" sz="2000">
                          <a:latin typeface="Cambria Math" panose="02040503050406030204" pitchFamily="18" charset="0"/>
                        </a:rPr>
                        <m:t>𝑛</m:t>
                      </m:r>
                      <m:r>
                        <a:rPr lang="x-IV_mathan" altLang="zh-CN" sz="2000">
                          <a:latin typeface="Cambria Math" panose="02040503050406030204" pitchFamily="18" charset="0"/>
                        </a:rPr>
                        <m:t>𝜋</m:t>
                      </m:r>
                      <m:r>
                        <a:rPr lang="x-IV_mathan" altLang="zh-CN" sz="2000">
                          <a:latin typeface="Cambria Math" panose="02040503050406030204" pitchFamily="18" charset="0"/>
                        </a:rPr>
                        <m:t>−2</m:t>
                      </m:r>
                      <m:func>
                        <m:funcPr>
                          <m:ctrlPr>
                            <a:rPr lang="x-IV_mathan" altLang="zh-CN" sz="2000" i="1">
                              <a:latin typeface="Cambria Math" panose="02040503050406030204" pitchFamily="18" charset="0"/>
                            </a:rPr>
                          </m:ctrlPr>
                        </m:funcPr>
                        <m:fName>
                          <m:r>
                            <m:rPr>
                              <m:sty m:val="p"/>
                            </m:rPr>
                            <a:rPr lang="x-IV_mathan" altLang="zh-CN" sz="2000">
                              <a:latin typeface="Cambria Math" panose="02040503050406030204" pitchFamily="18" charset="0"/>
                            </a:rPr>
                            <m:t>arcsin</m:t>
                          </m:r>
                        </m:fName>
                        <m:e>
                          <m:rad>
                            <m:radPr>
                              <m:degHide m:val="on"/>
                              <m:ctrlPr>
                                <a:rPr lang="x-IV_mathan" altLang="zh-CN" sz="2000" i="1">
                                  <a:latin typeface="Cambria Math" panose="02040503050406030204" pitchFamily="18" charset="0"/>
                                </a:rPr>
                              </m:ctrlPr>
                            </m:radPr>
                            <m:deg/>
                            <m:e>
                              <m:f>
                                <m:fPr>
                                  <m:ctrlPr>
                                    <a:rPr lang="x-IV_mathan" altLang="zh-CN" sz="2000" i="1">
                                      <a:latin typeface="Cambria Math" panose="02040503050406030204" pitchFamily="18" charset="0"/>
                                    </a:rPr>
                                  </m:ctrlPr>
                                </m:fPr>
                                <m:num>
                                  <m:r>
                                    <a:rPr lang="x-IV_mathan" altLang="zh-CN" sz="2000">
                                      <a:latin typeface="Cambria Math" panose="02040503050406030204" pitchFamily="18" charset="0"/>
                                    </a:rPr>
                                    <m:t>𝐸</m:t>
                                  </m:r>
                                </m:num>
                                <m:den>
                                  <m:r>
                                    <a:rPr lang="x-IV_mathan" altLang="zh-CN" sz="2000">
                                      <a:latin typeface="Cambria Math" panose="02040503050406030204" pitchFamily="18" charset="0"/>
                                    </a:rPr>
                                    <m:t>𝑉</m:t>
                                  </m:r>
                                </m:den>
                              </m:f>
                            </m:e>
                          </m:rad>
                        </m:e>
                      </m:func>
                    </m:oMath>
                  </m:oMathPara>
                </a14:m>
                <a:endParaRPr lang="x-IV_mathan" altLang="zh-CN" sz="2000" dirty="0"/>
              </a:p>
              <a:p>
                <a:pPr/>
                <a14:m>
                  <m:oMathPara xmlns:m="http://schemas.openxmlformats.org/officeDocument/2006/math">
                    <m:oMathParaPr>
                      <m:jc m:val="centerGroup"/>
                    </m:oMathParaPr>
                    <m:oMath xmlns:m="http://schemas.openxmlformats.org/officeDocument/2006/math">
                      <m:sSub>
                        <m:sSubPr>
                          <m:ctrlPr>
                            <a:rPr lang="x-IV_mathan" altLang="zh-CN" sz="2000" i="1">
                              <a:latin typeface="Cambria Math" panose="02040503050406030204" pitchFamily="18" charset="0"/>
                            </a:rPr>
                          </m:ctrlPr>
                        </m:sSubPr>
                        <m:e>
                          <m:r>
                            <a:rPr lang="x-IV_mathan" altLang="zh-CN" sz="2000">
                              <a:latin typeface="Cambria Math" panose="02040503050406030204" pitchFamily="18" charset="0"/>
                            </a:rPr>
                            <m:t>𝑔</m:t>
                          </m:r>
                        </m:e>
                        <m:sub>
                          <m:r>
                            <a:rPr lang="x-IV_mathan" altLang="zh-CN" sz="2000">
                              <a:latin typeface="Cambria Math" panose="02040503050406030204" pitchFamily="18" charset="0"/>
                            </a:rPr>
                            <m:t>𝑛</m:t>
                          </m:r>
                        </m:sub>
                      </m:sSub>
                      <m:d>
                        <m:dPr>
                          <m:ctrlPr>
                            <a:rPr lang="x-IV_mathan" altLang="zh-CN" sz="2000" i="1">
                              <a:latin typeface="Cambria Math" panose="02040503050406030204" pitchFamily="18" charset="0"/>
                            </a:rPr>
                          </m:ctrlPr>
                        </m:dPr>
                        <m:e>
                          <m:rad>
                            <m:radPr>
                              <m:degHide m:val="on"/>
                              <m:ctrlPr>
                                <a:rPr lang="en-US" altLang="zh-CN" sz="2000" b="0" i="1" smtClean="0">
                                  <a:latin typeface="Cambria Math" panose="02040503050406030204" pitchFamily="18" charset="0"/>
                                </a:rPr>
                              </m:ctrlPr>
                            </m:radPr>
                            <m:deg/>
                            <m:e>
                              <m:r>
                                <a:rPr lang="x-IV_mathan" altLang="zh-CN" sz="2000">
                                  <a:latin typeface="Cambria Math" panose="02040503050406030204" pitchFamily="18" charset="0"/>
                                </a:rPr>
                                <m:t>𝐸</m:t>
                              </m:r>
                            </m:e>
                          </m:rad>
                        </m:e>
                      </m:d>
                      <m:r>
                        <a:rPr lang="x-IV_mathan" altLang="zh-CN" sz="2000">
                          <a:latin typeface="Cambria Math" panose="02040503050406030204" pitchFamily="18" charset="0"/>
                        </a:rPr>
                        <m:t>=</m:t>
                      </m:r>
                      <m:f>
                        <m:fPr>
                          <m:ctrlPr>
                            <a:rPr lang="x-IV_mathan" altLang="zh-CN" sz="2000" i="1">
                              <a:latin typeface="Cambria Math" panose="02040503050406030204" pitchFamily="18" charset="0"/>
                            </a:rPr>
                          </m:ctrlPr>
                        </m:fPr>
                        <m:num>
                          <m:rad>
                            <m:radPr>
                              <m:degHide m:val="on"/>
                              <m:ctrlPr>
                                <a:rPr lang="x-IV_mathan" altLang="zh-CN" sz="2000" i="1">
                                  <a:latin typeface="Cambria Math" panose="02040503050406030204" pitchFamily="18" charset="0"/>
                                </a:rPr>
                              </m:ctrlPr>
                            </m:radPr>
                            <m:deg/>
                            <m:e>
                              <m:r>
                                <a:rPr lang="x-IV_mathan" altLang="zh-CN" sz="2000">
                                  <a:latin typeface="Cambria Math" panose="02040503050406030204" pitchFamily="18" charset="0"/>
                                </a:rPr>
                                <m:t>2</m:t>
                              </m:r>
                              <m:r>
                                <a:rPr lang="x-IV_mathan" altLang="zh-CN" sz="2000">
                                  <a:latin typeface="Cambria Math" panose="02040503050406030204" pitchFamily="18" charset="0"/>
                                </a:rPr>
                                <m:t>𝑚</m:t>
                              </m:r>
                              <m:sSup>
                                <m:sSupPr>
                                  <m:ctrlPr>
                                    <a:rPr lang="x-IV_mathan" altLang="zh-CN" sz="2000" i="1">
                                      <a:latin typeface="Cambria Math" panose="02040503050406030204" pitchFamily="18" charset="0"/>
                                    </a:rPr>
                                  </m:ctrlPr>
                                </m:sSupPr>
                                <m:e>
                                  <m:r>
                                    <a:rPr lang="x-IV_mathan" altLang="zh-CN" sz="2000">
                                      <a:latin typeface="Cambria Math" panose="02040503050406030204" pitchFamily="18" charset="0"/>
                                    </a:rPr>
                                    <m:t>𝑎</m:t>
                                  </m:r>
                                </m:e>
                                <m:sup>
                                  <m:r>
                                    <a:rPr lang="x-IV_mathan" altLang="zh-CN" sz="2000">
                                      <a:latin typeface="Cambria Math" panose="02040503050406030204" pitchFamily="18" charset="0"/>
                                    </a:rPr>
                                    <m:t>2</m:t>
                                  </m:r>
                                </m:sup>
                              </m:sSup>
                              <m:r>
                                <a:rPr lang="x-IV_mathan" altLang="zh-CN" sz="2000">
                                  <a:latin typeface="Cambria Math" panose="02040503050406030204" pitchFamily="18" charset="0"/>
                                </a:rPr>
                                <m:t>𝐸</m:t>
                              </m:r>
                            </m:e>
                          </m:rad>
                        </m:num>
                        <m:den>
                          <m:r>
                            <a:rPr lang="x-IV_mathan" altLang="zh-CN" sz="2000">
                              <a:latin typeface="Cambria Math" panose="02040503050406030204" pitchFamily="18" charset="0"/>
                            </a:rPr>
                            <m:t>ℏ</m:t>
                          </m:r>
                        </m:den>
                      </m:f>
                    </m:oMath>
                  </m:oMathPara>
                </a14:m>
                <a:endParaRPr lang="x-IV_mathan" altLang="zh-CN" dirty="0"/>
              </a:p>
              <a:p>
                <a:endParaRPr lang="x-IV_mathan" altLang="zh-CN" dirty="0"/>
              </a:p>
              <a:p>
                <a:pPr algn="ctr"/>
                <a:r>
                  <a:rPr lang="zh-CN" altLang="en-US" sz="2400" dirty="0">
                    <a:solidFill>
                      <a:srgbClr val="C00000"/>
                    </a:solidFill>
                  </a:rPr>
                  <a:t>交点对应本征值</a:t>
                </a:r>
              </a:p>
            </p:txBody>
          </p:sp>
        </mc:Choice>
        <mc:Fallback xmlns="">
          <p:sp>
            <p:nvSpPr>
              <p:cNvPr id="7" name="文本框 6"/>
              <p:cNvSpPr txBox="1">
                <a:spLocks noRot="1" noChangeAspect="1" noMove="1" noResize="1" noEditPoints="1" noAdjustHandles="1" noChangeArrowheads="1" noChangeShapeType="1" noTextEdit="1"/>
              </p:cNvSpPr>
              <p:nvPr/>
            </p:nvSpPr>
            <p:spPr>
              <a:xfrm>
                <a:off x="754602" y="2192784"/>
                <a:ext cx="3478068" cy="2310633"/>
              </a:xfrm>
              <a:prstGeom prst="rect">
                <a:avLst/>
              </a:prstGeom>
              <a:blipFill>
                <a:blip r:embed="rId4"/>
                <a:stretch>
                  <a:fillRect b="-3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843588" y="5234399"/>
                <a:ext cx="1919179" cy="648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=2.5×</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ℏ</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𝑉</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den>
                      </m:f>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43588" y="5234399"/>
                <a:ext cx="1919179" cy="64812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380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10" y="1097310"/>
            <a:ext cx="8482390" cy="5146328"/>
          </a:xfrm>
        </p:spPr>
      </p:pic>
      <p:sp>
        <p:nvSpPr>
          <p:cNvPr id="3" name="标题 2"/>
          <p:cNvSpPr>
            <a:spLocks noGrp="1"/>
          </p:cNvSpPr>
          <p:nvPr>
            <p:ph type="title"/>
          </p:nvPr>
        </p:nvSpPr>
        <p:spPr/>
        <p:txBody>
          <a:bodyPr/>
          <a:lstStyle/>
          <a:p>
            <a:r>
              <a:rPr lang="en-US" altLang="zh-CN" dirty="0" err="1"/>
              <a:t>Matlab</a:t>
            </a:r>
            <a:endParaRPr lang="zh-CN" altLang="en-US" dirty="0"/>
          </a:p>
        </p:txBody>
      </p:sp>
    </p:spTree>
    <p:extLst>
      <p:ext uri="{BB962C8B-B14F-4D97-AF65-F5344CB8AC3E}">
        <p14:creationId xmlns:p14="http://schemas.microsoft.com/office/powerpoint/2010/main" val="266309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65846" y="1967053"/>
            <a:ext cx="990703" cy="1720065"/>
          </a:xfrm>
          <a:prstGeom prst="rect">
            <a:avLst/>
          </a:prstGeom>
          <a:solidFill>
            <a:srgbClr val="7030A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82153" indent="0">
                  <a:buNone/>
                </a:pPr>
                <a14:m>
                  <m:oMathPara xmlns:m="http://schemas.openxmlformats.org/officeDocument/2006/math">
                    <m:oMathParaPr>
                      <m:jc m:val="left"/>
                    </m:oMathParaPr>
                    <m:oMath xmlns:m="http://schemas.openxmlformats.org/officeDocument/2006/math">
                      <m:r>
                        <a:rPr lang="x-IV_mathan" altLang="zh-CN" smtClean="0">
                          <a:latin typeface="Cambria Math" panose="02040503050406030204" pitchFamily="18" charset="0"/>
                        </a:rPr>
                        <m:t>𝑉</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d>
                        <m:dPr>
                          <m:begChr m:val="{"/>
                          <m:endChr m:val=""/>
                          <m:ctrlPr>
                            <a:rPr lang="x-IV_mathan" altLang="zh-CN" i="1">
                              <a:latin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rPr>
                              </m:ctrlPr>
                            </m:mPr>
                            <m:mr>
                              <m:e>
                                <m:r>
                                  <a:rPr lang="x-IV_mathan" altLang="zh-CN">
                                    <a:latin typeface="Cambria Math" panose="02040503050406030204" pitchFamily="18" charset="0"/>
                                  </a:rPr>
                                  <m:t>0,</m:t>
                                </m:r>
                              </m:e>
                              <m:e>
                                <m:r>
                                  <a:rPr lang="x-IV_mathan" altLang="zh-CN">
                                    <a:latin typeface="Cambria Math" panose="02040503050406030204" pitchFamily="18" charset="0"/>
                                  </a:rPr>
                                  <m:t>𝑥</m:t>
                                </m:r>
                                <m:r>
                                  <a:rPr lang="x-IV_mathan" altLang="zh-CN">
                                    <a:latin typeface="Cambria Math" panose="02040503050406030204" pitchFamily="18" charset="0"/>
                                  </a:rPr>
                                  <m:t>&lt;0,</m:t>
                                </m:r>
                                <m:r>
                                  <a:rPr lang="x-IV_mathan" altLang="zh-CN" i="1">
                                    <a:latin typeface="Cambria Math" panose="02040503050406030204" pitchFamily="18" charset="0"/>
                                  </a:rPr>
                                  <m:t> </m:t>
                                </m:r>
                                <m:r>
                                  <a:rPr lang="x-IV_mathan" altLang="zh-CN">
                                    <a:latin typeface="Cambria Math" panose="02040503050406030204" pitchFamily="18" charset="0"/>
                                  </a:rPr>
                                  <m:t>𝑥</m:t>
                                </m:r>
                                <m:r>
                                  <a:rPr lang="x-IV_mathan" altLang="zh-CN">
                                    <a:latin typeface="Cambria Math" panose="02040503050406030204" pitchFamily="18" charset="0"/>
                                  </a:rPr>
                                  <m:t>&gt;</m:t>
                                </m:r>
                                <m:r>
                                  <a:rPr lang="x-IV_mathan" altLang="zh-CN">
                                    <a:latin typeface="Cambria Math" panose="02040503050406030204" pitchFamily="18" charset="0"/>
                                  </a:rPr>
                                  <m:t>𝑎</m:t>
                                </m:r>
                              </m:e>
                            </m:mr>
                            <m:mr>
                              <m:e>
                                <m:eqArr>
                                  <m:eqArrPr>
                                    <m:ctrlPr>
                                      <a:rPr lang="x-IV_mathan" altLang="zh-CN" i="1">
                                        <a:latin typeface="Cambria Math" panose="02040503050406030204" pitchFamily="18" charset="0"/>
                                      </a:rPr>
                                    </m:ctrlPr>
                                  </m:eqArr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0</m:t>
                                        </m:r>
                                      </m:sub>
                                    </m:sSub>
                                    <m:r>
                                      <a:rPr lang="x-IV_mathan" altLang="zh-CN">
                                        <a:latin typeface="Cambria Math" panose="02040503050406030204" pitchFamily="18" charset="0"/>
                                      </a:rPr>
                                      <m:t>,</m:t>
                                    </m:r>
                                  </m:e>
                                </m:eqArr>
                              </m:e>
                              <m:e>
                                <m:r>
                                  <a:rPr lang="x-IV_mathan" altLang="zh-CN">
                                    <a:latin typeface="Cambria Math" panose="02040503050406030204" pitchFamily="18" charset="0"/>
                                  </a:rPr>
                                  <m:t>0&lt;</m:t>
                                </m:r>
                                <m:r>
                                  <a:rPr lang="x-IV_mathan" altLang="zh-CN">
                                    <a:latin typeface="Cambria Math" panose="02040503050406030204" pitchFamily="18" charset="0"/>
                                  </a:rPr>
                                  <m:t>𝑥</m:t>
                                </m:r>
                                <m:r>
                                  <a:rPr lang="x-IV_mathan" altLang="zh-CN">
                                    <a:latin typeface="Cambria Math" panose="02040503050406030204" pitchFamily="18" charset="0"/>
                                  </a:rPr>
                                  <m:t>&lt;</m:t>
                                </m:r>
                                <m:r>
                                  <a:rPr lang="x-IV_mathan" altLang="zh-CN">
                                    <a:latin typeface="Cambria Math" panose="02040503050406030204" pitchFamily="18" charset="0"/>
                                  </a:rPr>
                                  <m:t>𝑎</m:t>
                                </m:r>
                              </m:e>
                            </m:mr>
                          </m:m>
                        </m:e>
                      </m:d>
                    </m:oMath>
                  </m:oMathPara>
                </a14:m>
                <a:endParaRPr lang="x-IV_mathan" altLang="zh-CN" dirty="0"/>
              </a:p>
              <a:p>
                <a:r>
                  <a:rPr lang="zh-CN" altLang="zh-CN" dirty="0"/>
                  <a:t>定态</a:t>
                </a:r>
                <a:r>
                  <a:rPr lang="en-US" altLang="zh-CN" dirty="0" err="1"/>
                  <a:t>Schr</a:t>
                </a:r>
                <a:r>
                  <a:rPr lang="zh-CN" altLang="zh-CN" dirty="0"/>
                  <a:t>ö</a:t>
                </a:r>
                <a:r>
                  <a:rPr lang="en-US" altLang="zh-CN" dirty="0" err="1"/>
                  <a:t>dinger方程</a:t>
                </a:r>
                <a:endParaRPr lang="zh-CN" altLang="zh-CN" dirty="0"/>
              </a:p>
              <a:p>
                <a:pPr marL="82153" indent="0">
                  <a:buNone/>
                </a:pPr>
                <a14:m>
                  <m:oMathPara xmlns:m="http://schemas.openxmlformats.org/officeDocument/2006/math">
                    <m:oMathParaPr>
                      <m:jc m:val="left"/>
                    </m:oMathParaPr>
                    <m:oMath xmlns:m="http://schemas.openxmlformats.org/officeDocument/2006/math">
                      <m:d>
                        <m:dPr>
                          <m:begChr m:val="{"/>
                          <m:endChr m:val=""/>
                          <m:ctrlPr>
                            <a:rPr lang="x-IV_mathan" altLang="zh-CN" i="1">
                              <a:latin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rPr>
                              </m:ctrlPr>
                            </m:mPr>
                            <m:mr>
                              <m:e>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𝑚𝐸</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e>
                              <m:e>
                                <m:r>
                                  <a:rPr lang="x-IV_mathan" altLang="zh-CN">
                                    <a:latin typeface="Cambria Math" panose="02040503050406030204" pitchFamily="18" charset="0"/>
                                  </a:rPr>
                                  <m:t>𝑥</m:t>
                                </m:r>
                                <m:r>
                                  <a:rPr lang="x-IV_mathan" altLang="zh-CN">
                                    <a:latin typeface="Cambria Math" panose="02040503050406030204" pitchFamily="18" charset="0"/>
                                  </a:rPr>
                                  <m:t>&lt;0</m:t>
                                </m:r>
                              </m:e>
                            </m:mr>
                            <m:mr>
                              <m:e>
                                <m:eqArr>
                                  <m:eqArrPr>
                                    <m:ctrlPr>
                                      <a:rPr lang="x-IV_mathan" altLang="zh-CN" i="1">
                                        <a:latin typeface="Cambria Math" panose="02040503050406030204" pitchFamily="18" charset="0"/>
                                      </a:rPr>
                                    </m:ctrlPr>
                                  </m:eqArrPr>
                                  <m:e>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0</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e>
                                  <m:e>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𝑚𝐸</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e>
                                </m:eqArr>
                              </m:e>
                              <m:e>
                                <m:eqArr>
                                  <m:eqArrPr>
                                    <m:ctrlPr>
                                      <a:rPr lang="x-IV_mathan" altLang="zh-CN" i="1">
                                        <a:latin typeface="Cambria Math" panose="02040503050406030204" pitchFamily="18" charset="0"/>
                                      </a:rPr>
                                    </m:ctrlPr>
                                  </m:eqArrPr>
                                  <m:e>
                                    <m:r>
                                      <a:rPr lang="x-IV_mathan" altLang="zh-CN">
                                        <a:latin typeface="Cambria Math" panose="02040503050406030204" pitchFamily="18" charset="0"/>
                                      </a:rPr>
                                      <m:t>0&lt;</m:t>
                                    </m:r>
                                    <m:r>
                                      <a:rPr lang="x-IV_mathan" altLang="zh-CN">
                                        <a:latin typeface="Cambria Math" panose="02040503050406030204" pitchFamily="18" charset="0"/>
                                      </a:rPr>
                                      <m:t>𝑥</m:t>
                                    </m:r>
                                    <m:r>
                                      <a:rPr lang="x-IV_mathan" altLang="zh-CN">
                                        <a:latin typeface="Cambria Math" panose="02040503050406030204" pitchFamily="18" charset="0"/>
                                      </a:rPr>
                                      <m:t>&lt;</m:t>
                                    </m:r>
                                    <m:r>
                                      <a:rPr lang="x-IV_mathan" altLang="zh-CN">
                                        <a:latin typeface="Cambria Math" panose="02040503050406030204" pitchFamily="18" charset="0"/>
                                      </a:rPr>
                                      <m:t>𝑎</m:t>
                                    </m:r>
                                  </m:e>
                                  <m:e/>
                                  <m:e>
                                    <m:r>
                                      <a:rPr lang="x-IV_mathan" altLang="zh-CN">
                                        <a:latin typeface="Cambria Math" panose="02040503050406030204" pitchFamily="18" charset="0"/>
                                      </a:rPr>
                                      <m:t>𝑥</m:t>
                                    </m:r>
                                    <m:r>
                                      <a:rPr lang="x-IV_mathan" altLang="zh-CN">
                                        <a:latin typeface="Cambria Math" panose="02040503050406030204" pitchFamily="18" charset="0"/>
                                      </a:rPr>
                                      <m:t>&gt;</m:t>
                                    </m:r>
                                    <m:r>
                                      <a:rPr lang="x-IV_mathan" altLang="zh-CN">
                                        <a:latin typeface="Cambria Math" panose="02040503050406030204" pitchFamily="18" charset="0"/>
                                      </a:rPr>
                                      <m:t>𝑎</m:t>
                                    </m:r>
                                  </m:e>
                                </m:eqArr>
                              </m:e>
                            </m:mr>
                          </m:m>
                        </m:e>
                      </m:d>
                    </m:oMath>
                  </m:oMathPara>
                </a14:m>
                <a:endParaRPr lang="x-IV_mathan" altLang="zh-CN" dirty="0"/>
              </a:p>
              <a:p>
                <a14:m>
                  <m:oMath xmlns:m="http://schemas.openxmlformats.org/officeDocument/2006/math">
                    <m:r>
                      <a:rPr lang="zh-CN" altLang="zh-CN">
                        <a:latin typeface="Cambria Math" panose="02040503050406030204" pitchFamily="18" charset="0"/>
                      </a:rPr>
                      <m:t>𝑥</m:t>
                    </m:r>
                    <m:r>
                      <a:rPr lang="zh-CN" altLang="zh-CN">
                        <a:latin typeface="Cambria Math" panose="02040503050406030204" pitchFamily="18" charset="0"/>
                      </a:rPr>
                      <m:t>&lt;0,</m:t>
                    </m:r>
                    <m:r>
                      <a:rPr lang="zh-CN" altLang="en-US" i="1">
                        <a:latin typeface="Cambria Math" panose="02040503050406030204" pitchFamily="18" charset="0"/>
                      </a:rPr>
                      <m:t> </m:t>
                    </m:r>
                    <m:r>
                      <a:rPr lang="zh-CN" altLang="zh-CN">
                        <a:latin typeface="Cambria Math" panose="02040503050406030204" pitchFamily="18" charset="0"/>
                      </a:rPr>
                      <m:t>𝑥</m:t>
                    </m:r>
                    <m:r>
                      <a:rPr lang="zh-CN" altLang="zh-CN">
                        <a:latin typeface="Cambria Math" panose="02040503050406030204" pitchFamily="18" charset="0"/>
                      </a:rPr>
                      <m:t>&gt;</m:t>
                    </m:r>
                    <m:r>
                      <a:rPr lang="zh-CN" altLang="zh-CN">
                        <a:latin typeface="Cambria Math" panose="02040503050406030204" pitchFamily="18" charset="0"/>
                      </a:rPr>
                      <m:t>𝑎</m:t>
                    </m:r>
                  </m:oMath>
                </a14:m>
                <a:r>
                  <a:rPr lang="en-US" altLang="zh-CN" dirty="0"/>
                  <a:t> </a:t>
                </a:r>
                <a:r>
                  <a:rPr lang="zh-CN" altLang="zh-CN" dirty="0"/>
                  <a:t>没有束缚态解，</a:t>
                </a:r>
                <a:endParaRPr lang="en-US" altLang="zh-CN" dirty="0"/>
              </a:p>
              <a:p>
                <a:r>
                  <a:rPr lang="zh-CN" altLang="zh-CN" dirty="0"/>
                  <a:t>自由粒子入射问题</a:t>
                </a:r>
                <a14:m>
                  <m:oMath xmlns:m="http://schemas.openxmlformats.org/officeDocument/2006/math">
                    <m:r>
                      <a:rPr lang="en-US" altLang="zh-CN" b="0" i="1" smtClean="0">
                        <a:latin typeface="Cambria Math" panose="02040503050406030204" pitchFamily="18" charset="0"/>
                      </a:rPr>
                      <m:t>→</m:t>
                    </m:r>
                  </m:oMath>
                </a14:m>
                <a:r>
                  <a:rPr lang="zh-CN" altLang="zh-CN" dirty="0"/>
                  <a:t>一维散射问题</a:t>
                </a:r>
                <a:endParaRPr lang="en-US" altLang="zh-CN" dirty="0"/>
              </a:p>
              <a:p>
                <a:r>
                  <a:rPr lang="zh-CN" altLang="zh-CN" dirty="0"/>
                  <a:t>透射系数和反射系数。</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zh-CN" dirty="0">
                <a:effectLst/>
              </a:rPr>
              <a:t>一维方势垒</a:t>
            </a:r>
            <a:endParaRPr lang="zh-CN" altLang="en-US" dirty="0"/>
          </a:p>
        </p:txBody>
      </p:sp>
      <p:grpSp>
        <p:nvGrpSpPr>
          <p:cNvPr id="4" name="组合 3"/>
          <p:cNvGrpSpPr/>
          <p:nvPr/>
        </p:nvGrpSpPr>
        <p:grpSpPr>
          <a:xfrm>
            <a:off x="5764306" y="1481138"/>
            <a:ext cx="3147827" cy="2667646"/>
            <a:chOff x="4665353" y="1579555"/>
            <a:chExt cx="3147827" cy="2667646"/>
          </a:xfrm>
        </p:grpSpPr>
        <p:cxnSp>
          <p:nvCxnSpPr>
            <p:cNvPr id="5" name="直接箭头连接符 4"/>
            <p:cNvCxnSpPr/>
            <p:nvPr/>
          </p:nvCxnSpPr>
          <p:spPr>
            <a:xfrm>
              <a:off x="4777815" y="3794002"/>
              <a:ext cx="2670279" cy="0"/>
            </a:xfrm>
            <a:prstGeom prst="straightConnector1">
              <a:avLst/>
            </a:prstGeom>
            <a:ln w="127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6" name="直接箭头连接符 5"/>
            <p:cNvCxnSpPr/>
            <p:nvPr/>
          </p:nvCxnSpPr>
          <p:spPr>
            <a:xfrm flipH="1" flipV="1">
              <a:off x="5560223" y="1731475"/>
              <a:ext cx="13648" cy="2062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340782" y="3785536"/>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0</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340782" y="3785536"/>
                  <a:ext cx="393388" cy="46166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665353" y="1579555"/>
                  <a:ext cx="8849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𝑉</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665353" y="1579555"/>
                  <a:ext cx="884986" cy="461665"/>
                </a:xfrm>
                <a:prstGeom prst="rect">
                  <a:avLst/>
                </a:prstGeom>
                <a:blipFill rotWithShape="0">
                  <a:blip r:embed="rId4"/>
                  <a:stretch>
                    <a:fillRect r="-1379"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378766" y="3744591"/>
                  <a:ext cx="4344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𝑥</m:t>
                        </m:r>
                      </m:oMath>
                    </m:oMathPara>
                  </a14:m>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78766" y="3744591"/>
                  <a:ext cx="434414" cy="46166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6346049" y="3780877"/>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𝑎</m:t>
                        </m:r>
                      </m:oMath>
                    </m:oMathPara>
                  </a14:m>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6346049" y="3780877"/>
                  <a:ext cx="393388" cy="461665"/>
                </a:xfrm>
                <a:prstGeom prst="rect">
                  <a:avLst/>
                </a:prstGeom>
                <a:blipFill rotWithShape="0">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p:cNvSpPr txBox="1"/>
              <p:nvPr/>
            </p:nvSpPr>
            <p:spPr>
              <a:xfrm>
                <a:off x="7663219" y="1696531"/>
                <a:ext cx="3844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7030A0"/>
                              </a:solidFill>
                              <a:latin typeface="Cambria Math" panose="02040503050406030204" pitchFamily="18" charset="0"/>
                            </a:rPr>
                          </m:ctrlPr>
                        </m:sSubPr>
                        <m:e>
                          <m:r>
                            <a:rPr lang="en-US" altLang="zh-CN" sz="2400" i="1" dirty="0" smtClean="0">
                              <a:solidFill>
                                <a:srgbClr val="7030A0"/>
                              </a:solidFill>
                              <a:latin typeface="Cambria Math" panose="02040503050406030204" pitchFamily="18" charset="0"/>
                            </a:rPr>
                            <m:t>𝑉</m:t>
                          </m:r>
                        </m:e>
                        <m:sub>
                          <m:r>
                            <a:rPr lang="en-US" altLang="zh-CN" sz="2400" b="0" i="1" dirty="0">
                              <a:solidFill>
                                <a:srgbClr val="7030A0"/>
                              </a:solidFill>
                              <a:latin typeface="Cambria Math" panose="02040503050406030204" pitchFamily="18" charset="0"/>
                            </a:rPr>
                            <m:t>0</m:t>
                          </m:r>
                        </m:sub>
                      </m:sSub>
                    </m:oMath>
                  </m:oMathPara>
                </a14:m>
                <a:endParaRPr lang="en-US" altLang="zh-CN" sz="2400" b="0" dirty="0">
                  <a:solidFill>
                    <a:srgbClr val="7030A0"/>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7663219" y="1696531"/>
                <a:ext cx="384452" cy="461665"/>
              </a:xfrm>
              <a:prstGeom prst="rect">
                <a:avLst/>
              </a:prstGeom>
              <a:blipFill>
                <a:blip r:embed="rId7"/>
                <a:stretch>
                  <a:fillRect l="-3175" r="-14286"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431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514350"/>
                <a:ext cx="8229600" cy="5492750"/>
              </a:xfrm>
            </p:spPr>
            <p:txBody>
              <a:bodyPr/>
              <a:lstStyle/>
              <a:p>
                <a:pPr marL="539353" indent="-457200">
                  <a:buSzPct val="100000"/>
                  <a:buFont typeface="+mj-lt"/>
                  <a:buAutoNum type="arabicPeriod"/>
                </a:pPr>
                <a:r>
                  <a:rPr lang="en-US" altLang="zh-CN" sz="2400" b="1" dirty="0"/>
                  <a:t> </a:t>
                </a:r>
                <a14:m>
                  <m:oMath xmlns:m="http://schemas.openxmlformats.org/officeDocument/2006/math">
                    <m:r>
                      <a:rPr lang="zh-CN" altLang="zh-CN" sz="2400" b="1" i="1">
                        <a:latin typeface="Cambria Math" panose="02040503050406030204" pitchFamily="18" charset="0"/>
                      </a:rPr>
                      <m:t>𝒙</m:t>
                    </m:r>
                    <m:r>
                      <a:rPr lang="zh-CN" altLang="zh-CN" sz="2400" b="1">
                        <a:latin typeface="Cambria Math" panose="02040503050406030204" pitchFamily="18" charset="0"/>
                      </a:rPr>
                      <m:t>&lt;</m:t>
                    </m:r>
                    <m:r>
                      <a:rPr lang="zh-CN" altLang="zh-CN" sz="2400" b="1" i="1">
                        <a:latin typeface="Cambria Math" panose="02040503050406030204" pitchFamily="18" charset="0"/>
                      </a:rPr>
                      <m:t>𝟎</m:t>
                    </m:r>
                    <m:r>
                      <a:rPr lang="zh-CN" altLang="zh-CN" sz="2400" b="1">
                        <a:latin typeface="Cambria Math" panose="02040503050406030204" pitchFamily="18" charset="0"/>
                      </a:rPr>
                      <m:t>,</m:t>
                    </m:r>
                    <m:r>
                      <a:rPr lang="zh-CN" altLang="en-US" sz="2400" b="1" i="1">
                        <a:latin typeface="Cambria Math" panose="02040503050406030204" pitchFamily="18" charset="0"/>
                      </a:rPr>
                      <m:t> </m:t>
                    </m:r>
                    <m:r>
                      <a:rPr lang="zh-CN" altLang="zh-CN" sz="2400" b="1" i="1">
                        <a:latin typeface="Cambria Math" panose="02040503050406030204" pitchFamily="18" charset="0"/>
                      </a:rPr>
                      <m:t>𝒙</m:t>
                    </m:r>
                    <m:r>
                      <a:rPr lang="zh-CN" altLang="zh-CN" sz="2400" b="1">
                        <a:latin typeface="Cambria Math" panose="02040503050406030204" pitchFamily="18" charset="0"/>
                      </a:rPr>
                      <m:t>&gt;</m:t>
                    </m:r>
                    <m:r>
                      <a:rPr lang="zh-CN" altLang="zh-CN" sz="2400" b="1" i="1">
                        <a:latin typeface="Cambria Math" panose="02040503050406030204" pitchFamily="18" charset="0"/>
                      </a:rPr>
                      <m:t>𝒂</m:t>
                    </m:r>
                  </m:oMath>
                </a14:m>
                <a:r>
                  <a:rPr lang="zh-CN" altLang="zh-CN" sz="2400" b="1" dirty="0"/>
                  <a:t>（经典允许区）</a:t>
                </a:r>
                <a:endParaRPr lang="en-US" altLang="zh-CN" sz="2400" b="1" dirty="0"/>
              </a:p>
              <a:p>
                <a:pPr marL="82153" indent="0">
                  <a:buNone/>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1</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𝑖𝑘𝑥</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𝑅</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𝑖𝑘𝑥</m:t>
                                  </m:r>
                                </m:sup>
                              </m:sSup>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&lt;0</m:t>
                              </m:r>
                            </m:e>
                          </m:mr>
                          <m:mr>
                            <m:e>
                              <m:eqArr>
                                <m:eqArrPr>
                                  <m:ctrlPr>
                                    <a:rPr lang="x-IV_mathan" altLang="zh-CN" i="1">
                                      <a:latin typeface="Cambria Math" panose="02040503050406030204" pitchFamily="18" charset="0"/>
                                      <a:ea typeface="Cambria Math" panose="02040503050406030204" pitchFamily="18" charset="0"/>
                                    </a:rPr>
                                  </m:ctrlPr>
                                </m:eqArr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3</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𝑆</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𝑖𝑘𝑥</m:t>
                                      </m:r>
                                    </m:sup>
                                  </m:sSup>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&gt;</m:t>
                                  </m:r>
                                  <m:r>
                                    <a:rPr lang="x-IV_mathan" altLang="zh-CN">
                                      <a:latin typeface="Cambria Math" panose="02040503050406030204" pitchFamily="18" charset="0"/>
                                      <a:ea typeface="Cambria Math" panose="02040503050406030204" pitchFamily="18" charset="0"/>
                                    </a:rPr>
                                    <m:t>𝑎</m:t>
                                  </m:r>
                                </m:e>
                              </m:eqArr>
                            </m:e>
                          </m:mr>
                        </m:m>
                      </m:e>
                    </m:d>
                  </m:oMath>
                </a14:m>
                <a:r>
                  <a:rPr lang="zh-CN" altLang="en-US" dirty="0"/>
                  <a:t>   </a:t>
                </a:r>
                <a14:m>
                  <m:oMath xmlns:m="http://schemas.openxmlformats.org/officeDocument/2006/math">
                    <m:r>
                      <a:rPr lang="x-IV_mathan" altLang="zh-CN">
                        <a:latin typeface="Cambria Math" panose="02040503050406030204" pitchFamily="18" charset="0"/>
                      </a:rPr>
                      <m:t>𝑘</m:t>
                    </m:r>
                    <m:r>
                      <a:rPr lang="x-IV_mathan" altLang="zh-CN">
                        <a:latin typeface="Cambria Math" panose="02040503050406030204" pitchFamily="18" charset="0"/>
                      </a:rPr>
                      <m:t>=</m:t>
                    </m:r>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𝑚𝐸</m:t>
                        </m:r>
                      </m:e>
                    </m:rad>
                    <m:r>
                      <a:rPr lang="x-IV_mathan" altLang="zh-CN">
                        <a:latin typeface="Cambria Math" panose="02040503050406030204" pitchFamily="18" charset="0"/>
                      </a:rPr>
                      <m:t>/ℏ</m:t>
                    </m:r>
                  </m:oMath>
                </a14:m>
                <a:endParaRPr lang="en-US" altLang="zh-CN" dirty="0"/>
              </a:p>
              <a:p>
                <a:pPr marL="82153" indent="0">
                  <a:buNone/>
                </a:pPr>
                <a:r>
                  <a:rPr lang="zh-CN" altLang="zh-CN" sz="2400" dirty="0">
                    <a:solidFill>
                      <a:srgbClr val="C00000"/>
                    </a:solidFill>
                  </a:rPr>
                  <a:t>反射系数</a:t>
                </a:r>
                <a:r>
                  <a:rPr lang="en-US" altLang="zh-CN" sz="2400" dirty="0">
                    <a:solidFill>
                      <a:srgbClr val="C00000"/>
                    </a:solidFill>
                  </a:rPr>
                  <a:t>: </a:t>
                </a:r>
                <a14:m>
                  <m:oMath xmlns:m="http://schemas.openxmlformats.org/officeDocument/2006/math">
                    <m:sSup>
                      <m:sSupPr>
                        <m:ctrlPr>
                          <a:rPr lang="zh-CN" altLang="zh-CN" sz="2400" i="1">
                            <a:solidFill>
                              <a:srgbClr val="C00000"/>
                            </a:solidFill>
                            <a:latin typeface="Cambria Math" panose="02040503050406030204" pitchFamily="18" charset="0"/>
                          </a:rPr>
                        </m:ctrlPr>
                      </m:sSupPr>
                      <m:e>
                        <m:d>
                          <m:dPr>
                            <m:begChr m:val="|"/>
                            <m:endChr m:val="|"/>
                            <m:ctrlPr>
                              <a:rPr lang="zh-CN" altLang="zh-CN" sz="2400" i="1">
                                <a:solidFill>
                                  <a:srgbClr val="C00000"/>
                                </a:solidFill>
                                <a:latin typeface="Cambria Math" panose="02040503050406030204" pitchFamily="18" charset="0"/>
                              </a:rPr>
                            </m:ctrlPr>
                          </m:dPr>
                          <m:e>
                            <m:r>
                              <a:rPr lang="zh-CN" altLang="zh-CN" sz="2400">
                                <a:solidFill>
                                  <a:srgbClr val="C00000"/>
                                </a:solidFill>
                                <a:latin typeface="Cambria Math" panose="02040503050406030204" pitchFamily="18" charset="0"/>
                              </a:rPr>
                              <m:t>𝑅</m:t>
                            </m:r>
                          </m:e>
                        </m:d>
                      </m:e>
                      <m:sup>
                        <m:r>
                          <a:rPr lang="zh-CN" altLang="zh-CN" sz="2400">
                            <a:solidFill>
                              <a:srgbClr val="C00000"/>
                            </a:solidFill>
                            <a:latin typeface="Cambria Math" panose="02040503050406030204" pitchFamily="18" charset="0"/>
                          </a:rPr>
                          <m:t>2</m:t>
                        </m:r>
                      </m:sup>
                    </m:sSup>
                  </m:oMath>
                </a14:m>
                <a:endParaRPr lang="zh-CN" altLang="zh-CN" sz="2400" dirty="0">
                  <a:solidFill>
                    <a:srgbClr val="C00000"/>
                  </a:solidFill>
                </a:endParaRPr>
              </a:p>
              <a:p>
                <a:pPr marL="82153" indent="0">
                  <a:buNone/>
                </a:pPr>
                <a:r>
                  <a:rPr lang="zh-CN" altLang="zh-CN" sz="2400" dirty="0">
                    <a:solidFill>
                      <a:srgbClr val="C00000"/>
                    </a:solidFill>
                  </a:rPr>
                  <a:t>透射系数</a:t>
                </a:r>
                <a:r>
                  <a:rPr lang="en-US" altLang="zh-CN" sz="2400" dirty="0">
                    <a:solidFill>
                      <a:srgbClr val="C00000"/>
                    </a:solidFill>
                  </a:rPr>
                  <a:t>: </a:t>
                </a:r>
                <a14:m>
                  <m:oMath xmlns:m="http://schemas.openxmlformats.org/officeDocument/2006/math">
                    <m:sSup>
                      <m:sSupPr>
                        <m:ctrlPr>
                          <a:rPr lang="zh-CN" altLang="zh-CN" sz="2400" i="1">
                            <a:solidFill>
                              <a:srgbClr val="C00000"/>
                            </a:solidFill>
                            <a:latin typeface="Cambria Math" panose="02040503050406030204" pitchFamily="18" charset="0"/>
                          </a:rPr>
                        </m:ctrlPr>
                      </m:sSupPr>
                      <m:e>
                        <m:d>
                          <m:dPr>
                            <m:begChr m:val="|"/>
                            <m:endChr m:val="|"/>
                            <m:ctrlPr>
                              <a:rPr lang="zh-CN" altLang="zh-CN" sz="2400" i="1">
                                <a:solidFill>
                                  <a:srgbClr val="C00000"/>
                                </a:solidFill>
                                <a:latin typeface="Cambria Math" panose="02040503050406030204" pitchFamily="18" charset="0"/>
                              </a:rPr>
                            </m:ctrlPr>
                          </m:dPr>
                          <m:e>
                            <m:r>
                              <a:rPr lang="zh-CN" altLang="zh-CN" sz="2400">
                                <a:solidFill>
                                  <a:srgbClr val="C00000"/>
                                </a:solidFill>
                                <a:latin typeface="Cambria Math" panose="02040503050406030204" pitchFamily="18" charset="0"/>
                              </a:rPr>
                              <m:t>𝑆</m:t>
                            </m:r>
                          </m:e>
                        </m:d>
                      </m:e>
                      <m:sup>
                        <m:r>
                          <a:rPr lang="zh-CN" altLang="zh-CN" sz="2400">
                            <a:solidFill>
                              <a:srgbClr val="C00000"/>
                            </a:solidFill>
                            <a:latin typeface="Cambria Math" panose="02040503050406030204" pitchFamily="18" charset="0"/>
                          </a:rPr>
                          <m:t>2</m:t>
                        </m:r>
                      </m:sup>
                    </m:sSup>
                  </m:oMath>
                </a14:m>
                <a:endParaRPr lang="en-US" altLang="zh-CN" dirty="0"/>
              </a:p>
              <a:p>
                <a14:m>
                  <m:oMath xmlns:m="http://schemas.openxmlformats.org/officeDocument/2006/math">
                    <m:r>
                      <a:rPr lang="zh-CN" altLang="zh-CN" sz="2400" b="1">
                        <a:latin typeface="Cambria Math" panose="02040503050406030204" pitchFamily="18" charset="0"/>
                      </a:rPr>
                      <m:t>0&lt;</m:t>
                    </m:r>
                    <m:r>
                      <a:rPr lang="zh-CN" altLang="zh-CN" sz="2400" b="1">
                        <a:latin typeface="Cambria Math" panose="02040503050406030204" pitchFamily="18" charset="0"/>
                      </a:rPr>
                      <m:t>𝑥</m:t>
                    </m:r>
                    <m:r>
                      <a:rPr lang="zh-CN" altLang="zh-CN" sz="2400" b="1">
                        <a:latin typeface="Cambria Math" panose="02040503050406030204" pitchFamily="18" charset="0"/>
                      </a:rPr>
                      <m:t>&lt;</m:t>
                    </m:r>
                    <m:r>
                      <a:rPr lang="zh-CN" altLang="zh-CN" sz="2400" b="1">
                        <a:latin typeface="Cambria Math" panose="02040503050406030204" pitchFamily="18" charset="0"/>
                      </a:rPr>
                      <m:t>𝑎</m:t>
                    </m:r>
                    <m:r>
                      <a:rPr lang="zh-CN" altLang="en-US" sz="2400" b="1" i="1">
                        <a:latin typeface="Cambria Math" panose="02040503050406030204" pitchFamily="18" charset="0"/>
                      </a:rPr>
                      <m:t> </m:t>
                    </m:r>
                  </m:oMath>
                </a14:m>
                <a:r>
                  <a:rPr lang="zh-CN" altLang="zh-CN" sz="2400" b="1" dirty="0"/>
                  <a:t>区域（经典禁区）</a:t>
                </a:r>
                <a14:m>
                  <m:oMath xmlns:m="http://schemas.openxmlformats.org/officeDocument/2006/math">
                    <m:sSub>
                      <m:sSubPr>
                        <m:ctrlPr>
                          <a:rPr lang="zh-CN" altLang="zh-CN" sz="2400" b="1" i="1">
                            <a:latin typeface="Cambria Math" panose="02040503050406030204" pitchFamily="18" charset="0"/>
                          </a:rPr>
                        </m:ctrlPr>
                      </m:sSubPr>
                      <m:e>
                        <m:r>
                          <a:rPr lang="zh-CN" altLang="zh-CN" sz="2400" b="1">
                            <a:latin typeface="Cambria Math" panose="02040503050406030204" pitchFamily="18" charset="0"/>
                          </a:rPr>
                          <m:t>𝑉</m:t>
                        </m:r>
                      </m:e>
                      <m:sub>
                        <m:r>
                          <a:rPr lang="zh-CN" altLang="zh-CN" sz="2400" b="1">
                            <a:latin typeface="Cambria Math" panose="02040503050406030204" pitchFamily="18" charset="0"/>
                          </a:rPr>
                          <m:t>0</m:t>
                        </m:r>
                      </m:sub>
                    </m:sSub>
                    <m:r>
                      <a:rPr lang="zh-CN" altLang="zh-CN" sz="2400" b="1">
                        <a:latin typeface="Cambria Math" panose="02040503050406030204" pitchFamily="18" charset="0"/>
                      </a:rPr>
                      <m:t>&gt;</m:t>
                    </m:r>
                    <m:r>
                      <a:rPr lang="zh-CN" altLang="zh-CN" sz="2400" b="1">
                        <a:latin typeface="Cambria Math" panose="02040503050406030204" pitchFamily="18" charset="0"/>
                      </a:rPr>
                      <m:t>𝐸</m:t>
                    </m:r>
                  </m:oMath>
                </a14:m>
                <a:endParaRPr lang="en-US" altLang="zh-CN" sz="2400" dirty="0"/>
              </a:p>
              <a:p>
                <a:pPr marL="82153" indent="0">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rPr>
                        <m:t>𝜓</m:t>
                      </m:r>
                      <m:r>
                        <a:rPr lang="x-IV_mathan" altLang="zh-CN">
                          <a:latin typeface="Cambria Math" panose="02040503050406030204" pitchFamily="18" charset="0"/>
                        </a:rPr>
                        <m:t>=</m:t>
                      </m:r>
                      <m:r>
                        <a:rPr lang="x-IV_mathan" altLang="zh-CN">
                          <a:latin typeface="Cambria Math" panose="02040503050406030204" pitchFamily="18" charset="0"/>
                        </a:rPr>
                        <m:t>𝐴</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𝜅</m:t>
                          </m:r>
                          <m:r>
                            <a:rPr lang="x-IV_mathan" altLang="zh-CN">
                              <a:latin typeface="Cambria Math" panose="02040503050406030204" pitchFamily="18" charset="0"/>
                            </a:rPr>
                            <m:t>𝑥</m:t>
                          </m:r>
                        </m:sup>
                      </m:sSup>
                      <m:r>
                        <a:rPr lang="x-IV_mathan" altLang="zh-CN">
                          <a:latin typeface="Cambria Math" panose="02040503050406030204" pitchFamily="18" charset="0"/>
                        </a:rPr>
                        <m:t>+</m:t>
                      </m:r>
                      <m:r>
                        <a:rPr lang="x-IV_mathan" altLang="zh-CN">
                          <a:latin typeface="Cambria Math" panose="02040503050406030204" pitchFamily="18" charset="0"/>
                        </a:rPr>
                        <m:t>𝐵</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m:t>
                          </m:r>
                          <m:r>
                            <a:rPr lang="x-IV_mathan" altLang="zh-CN">
                              <a:latin typeface="Cambria Math" panose="02040503050406030204" pitchFamily="18" charset="0"/>
                            </a:rPr>
                            <m:t>𝜅</m:t>
                          </m:r>
                          <m:r>
                            <a:rPr lang="x-IV_mathan" altLang="zh-CN">
                              <a:latin typeface="Cambria Math" panose="02040503050406030204" pitchFamily="18" charset="0"/>
                            </a:rPr>
                            <m:t>𝑥</m:t>
                          </m:r>
                        </m:sup>
                      </m:sSup>
                    </m:oMath>
                  </m:oMathPara>
                </a14:m>
                <a:endParaRPr lang="x-IV_mathan" altLang="zh-CN" dirty="0"/>
              </a:p>
              <a:p>
                <a:pPr marL="82153" indent="0">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rPr>
                        <m:t>𝜅</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0</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e>
                          </m:rad>
                        </m:num>
                        <m:den>
                          <m:r>
                            <a:rPr lang="x-IV_mathan" altLang="zh-CN">
                              <a:latin typeface="Cambria Math" panose="02040503050406030204" pitchFamily="18" charset="0"/>
                            </a:rPr>
                            <m:t>ℏ</m:t>
                          </m:r>
                        </m:den>
                      </m:f>
                    </m:oMath>
                  </m:oMathPara>
                </a14:m>
                <a:endParaRPr lang="x-IV_mathan" altLang="zh-CN" dirty="0"/>
              </a:p>
              <a:p>
                <a:r>
                  <a:rPr lang="zh-CN" altLang="zh-CN" dirty="0"/>
                  <a:t>连续性条件：</a:t>
                </a:r>
                <a14:m>
                  <m:oMath xmlns:m="http://schemas.openxmlformats.org/officeDocument/2006/math">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oMath>
                </a14:m>
                <a:r>
                  <a:rPr lang="zh-CN" altLang="zh-CN" dirty="0"/>
                  <a:t>连续</a:t>
                </a:r>
              </a:p>
              <a:p>
                <a:pPr marL="82153" indent="0">
                  <a:buNone/>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r>
                                  <a:rPr lang="zh-CN" altLang="zh-CN">
                                    <a:latin typeface="Cambria Math" panose="02040503050406030204" pitchFamily="18" charset="0"/>
                                  </a:rPr>
                                  <m:t>1+</m:t>
                                </m:r>
                                <m:r>
                                  <a:rPr lang="zh-CN" altLang="zh-CN">
                                    <a:latin typeface="Cambria Math" panose="02040503050406030204" pitchFamily="18" charset="0"/>
                                  </a:rPr>
                                  <m:t>𝑅</m:t>
                                </m:r>
                                <m:r>
                                  <a:rPr lang="zh-CN" altLang="zh-CN">
                                    <a:latin typeface="Cambria Math" panose="02040503050406030204" pitchFamily="18" charset="0"/>
                                  </a:rPr>
                                  <m:t>=</m:t>
                                </m:r>
                                <m:r>
                                  <a:rPr lang="zh-CN" altLang="zh-CN">
                                    <a:latin typeface="Cambria Math" panose="02040503050406030204" pitchFamily="18" charset="0"/>
                                  </a:rPr>
                                  <m:t>𝐴</m:t>
                                </m:r>
                                <m:r>
                                  <a:rPr lang="zh-CN" altLang="zh-CN">
                                    <a:latin typeface="Cambria Math" panose="02040503050406030204" pitchFamily="18" charset="0"/>
                                  </a:rPr>
                                  <m:t>+</m:t>
                                </m:r>
                                <m:r>
                                  <a:rPr lang="zh-CN" altLang="zh-CN">
                                    <a:latin typeface="Cambria Math" panose="02040503050406030204" pitchFamily="18" charset="0"/>
                                  </a:rPr>
                                  <m:t>𝐵</m:t>
                                </m:r>
                                <m:r>
                                  <a:rPr lang="zh-CN" altLang="zh-CN">
                                    <a:latin typeface="Cambria Math" panose="02040503050406030204" pitchFamily="18" charset="0"/>
                                  </a:rPr>
                                  <m:t>,</m:t>
                                </m:r>
                              </m:e>
                              <m:e>
                                <m:f>
                                  <m:fPr>
                                    <m:ctrlPr>
                                      <a:rPr lang="zh-CN" altLang="zh-CN" i="1">
                                        <a:latin typeface="Cambria Math" panose="02040503050406030204" pitchFamily="18" charset="0"/>
                                      </a:rPr>
                                    </m:ctrlPr>
                                  </m:fPr>
                                  <m:num>
                                    <m:r>
                                      <a:rPr lang="zh-CN" altLang="zh-CN">
                                        <a:latin typeface="Cambria Math" panose="02040503050406030204" pitchFamily="18" charset="0"/>
                                      </a:rPr>
                                      <m:t>𝑖𝑘</m:t>
                                    </m:r>
                                  </m:num>
                                  <m:den>
                                    <m:r>
                                      <a:rPr lang="zh-CN" altLang="zh-CN">
                                        <a:latin typeface="Cambria Math" panose="02040503050406030204" pitchFamily="18" charset="0"/>
                                      </a:rPr>
                                      <m:t>𝜅</m:t>
                                    </m:r>
                                  </m:den>
                                </m:f>
                                <m:d>
                                  <m:dPr>
                                    <m:ctrlPr>
                                      <a:rPr lang="zh-CN" altLang="zh-CN" i="1">
                                        <a:latin typeface="Cambria Math" panose="02040503050406030204" pitchFamily="18" charset="0"/>
                                      </a:rPr>
                                    </m:ctrlPr>
                                  </m:dPr>
                                  <m:e>
                                    <m:r>
                                      <a:rPr lang="zh-CN" altLang="zh-CN">
                                        <a:latin typeface="Cambria Math" panose="02040503050406030204" pitchFamily="18" charset="0"/>
                                      </a:rPr>
                                      <m:t>1−</m:t>
                                    </m:r>
                                    <m:r>
                                      <a:rPr lang="zh-CN" altLang="zh-CN">
                                        <a:latin typeface="Cambria Math" panose="02040503050406030204" pitchFamily="18" charset="0"/>
                                      </a:rPr>
                                      <m:t>𝑅</m:t>
                                    </m:r>
                                  </m:e>
                                </m:d>
                                <m:r>
                                  <a:rPr lang="zh-CN" altLang="zh-CN">
                                    <a:latin typeface="Cambria Math" panose="02040503050406030204" pitchFamily="18" charset="0"/>
                                  </a:rPr>
                                  <m:t>=</m:t>
                                </m:r>
                                <m:r>
                                  <a:rPr lang="zh-CN" altLang="zh-CN">
                                    <a:latin typeface="Cambria Math" panose="02040503050406030204" pitchFamily="18" charset="0"/>
                                  </a:rPr>
                                  <m:t>𝐴</m:t>
                                </m:r>
                                <m:r>
                                  <a:rPr lang="zh-CN" altLang="zh-CN">
                                    <a:latin typeface="Cambria Math" panose="02040503050406030204" pitchFamily="18" charset="0"/>
                                  </a:rPr>
                                  <m:t>−</m:t>
                                </m:r>
                                <m:r>
                                  <a:rPr lang="zh-CN" altLang="zh-CN">
                                    <a:latin typeface="Cambria Math" panose="02040503050406030204" pitchFamily="18" charset="0"/>
                                  </a:rPr>
                                  <m:t>𝐵</m:t>
                                </m:r>
                              </m:e>
                            </m:mr>
                            <m:mr>
                              <m:e>
                                <m:eqArr>
                                  <m:eqArrPr>
                                    <m:ctrlPr>
                                      <a:rPr lang="zh-CN" altLang="zh-CN" i="1">
                                        <a:latin typeface="Cambria Math" panose="02040503050406030204" pitchFamily="18" charset="0"/>
                                      </a:rPr>
                                    </m:ctrlPr>
                                  </m:eqArrPr>
                                  <m:e>
                                    <m:r>
                                      <a:rPr lang="zh-CN" altLang="zh-CN">
                                        <a:latin typeface="Cambria Math" panose="02040503050406030204" pitchFamily="18" charset="0"/>
                                      </a:rPr>
                                      <m:t>𝐴</m:t>
                                    </m:r>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𝜅</m:t>
                                        </m:r>
                                        <m:r>
                                          <a:rPr lang="zh-CN" altLang="zh-CN">
                                            <a:latin typeface="Cambria Math" panose="02040503050406030204" pitchFamily="18" charset="0"/>
                                          </a:rPr>
                                          <m:t>𝑎</m:t>
                                        </m:r>
                                      </m:sup>
                                    </m:sSup>
                                    <m:r>
                                      <a:rPr lang="zh-CN" altLang="zh-CN">
                                        <a:latin typeface="Cambria Math" panose="02040503050406030204" pitchFamily="18" charset="0"/>
                                      </a:rPr>
                                      <m:t>+</m:t>
                                    </m:r>
                                    <m:r>
                                      <a:rPr lang="zh-CN" altLang="zh-CN">
                                        <a:latin typeface="Cambria Math" panose="02040503050406030204" pitchFamily="18" charset="0"/>
                                      </a:rPr>
                                      <m:t>𝐵</m:t>
                                    </m:r>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m:t>
                                        </m:r>
                                        <m:r>
                                          <a:rPr lang="zh-CN" altLang="zh-CN">
                                            <a:latin typeface="Cambria Math" panose="02040503050406030204" pitchFamily="18" charset="0"/>
                                          </a:rPr>
                                          <m:t>𝜅</m:t>
                                        </m:r>
                                        <m:r>
                                          <a:rPr lang="zh-CN" altLang="zh-CN">
                                            <a:latin typeface="Cambria Math" panose="02040503050406030204" pitchFamily="18" charset="0"/>
                                          </a:rPr>
                                          <m:t>𝑎</m:t>
                                        </m:r>
                                      </m:sup>
                                    </m:sSup>
                                    <m:r>
                                      <a:rPr lang="zh-CN" altLang="zh-CN">
                                        <a:latin typeface="Cambria Math" panose="02040503050406030204" pitchFamily="18" charset="0"/>
                                      </a:rPr>
                                      <m:t>=</m:t>
                                    </m:r>
                                    <m:r>
                                      <a:rPr lang="zh-CN" altLang="zh-CN">
                                        <a:latin typeface="Cambria Math" panose="02040503050406030204" pitchFamily="18" charset="0"/>
                                      </a:rPr>
                                      <m:t>𝑆</m:t>
                                    </m:r>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𝑖𝑘𝑎</m:t>
                                        </m:r>
                                      </m:sup>
                                    </m:sSup>
                                    <m:r>
                                      <a:rPr lang="zh-CN" altLang="zh-CN">
                                        <a:latin typeface="Cambria Math" panose="02040503050406030204" pitchFamily="18" charset="0"/>
                                      </a:rPr>
                                      <m:t>,</m:t>
                                    </m:r>
                                  </m:e>
                                </m:eqArr>
                              </m:e>
                              <m:e>
                                <m:r>
                                  <a:rPr lang="zh-CN" altLang="zh-CN">
                                    <a:latin typeface="Cambria Math" panose="02040503050406030204" pitchFamily="18" charset="0"/>
                                  </a:rPr>
                                  <m:t>𝐴</m:t>
                                </m:r>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𝜅</m:t>
                                    </m:r>
                                    <m:r>
                                      <a:rPr lang="zh-CN" altLang="zh-CN">
                                        <a:latin typeface="Cambria Math" panose="02040503050406030204" pitchFamily="18" charset="0"/>
                                      </a:rPr>
                                      <m:t>𝑎</m:t>
                                    </m:r>
                                  </m:sup>
                                </m:sSup>
                                <m:r>
                                  <a:rPr lang="zh-CN" altLang="zh-CN">
                                    <a:latin typeface="Cambria Math" panose="02040503050406030204" pitchFamily="18" charset="0"/>
                                  </a:rPr>
                                  <m:t>−</m:t>
                                </m:r>
                                <m:r>
                                  <a:rPr lang="zh-CN" altLang="zh-CN">
                                    <a:latin typeface="Cambria Math" panose="02040503050406030204" pitchFamily="18" charset="0"/>
                                  </a:rPr>
                                  <m:t>𝐵</m:t>
                                </m:r>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m:t>
                                    </m:r>
                                    <m:r>
                                      <a:rPr lang="zh-CN" altLang="zh-CN">
                                        <a:latin typeface="Cambria Math" panose="02040503050406030204" pitchFamily="18" charset="0"/>
                                      </a:rPr>
                                      <m:t>𝜅</m:t>
                                    </m:r>
                                    <m:r>
                                      <a:rPr lang="zh-CN" altLang="zh-CN">
                                        <a:latin typeface="Cambria Math" panose="02040503050406030204" pitchFamily="18" charset="0"/>
                                      </a:rPr>
                                      <m:t>𝑎</m:t>
                                    </m:r>
                                  </m:sup>
                                </m:sSup>
                                <m:r>
                                  <a:rPr lang="zh-CN" altLang="zh-CN">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𝑖𝑘</m:t>
                                    </m:r>
                                  </m:num>
                                  <m:den>
                                    <m:r>
                                      <a:rPr lang="zh-CN" altLang="zh-CN">
                                        <a:latin typeface="Cambria Math" panose="02040503050406030204" pitchFamily="18" charset="0"/>
                                      </a:rPr>
                                      <m:t>𝜅</m:t>
                                    </m:r>
                                  </m:den>
                                </m:f>
                                <m:r>
                                  <a:rPr lang="zh-CN" altLang="zh-CN">
                                    <a:latin typeface="Cambria Math" panose="02040503050406030204" pitchFamily="18" charset="0"/>
                                  </a:rPr>
                                  <m:t>𝑆</m:t>
                                </m:r>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𝑖𝑘𝑎</m:t>
                                    </m:r>
                                  </m:sup>
                                </m:sSup>
                              </m:e>
                            </m:mr>
                          </m:m>
                        </m:e>
                      </m:d>
                    </m:oMath>
                  </m:oMathPara>
                </a14:m>
                <a:endParaRPr lang="zh-CN" altLang="zh-CN" dirty="0"/>
              </a:p>
              <a:p>
                <a:endParaRPr lang="zh-CN" altLang="en-US" sz="2400" dirty="0"/>
              </a:p>
              <a:p>
                <a:endParaRPr lang="zh-CN"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514350"/>
                <a:ext cx="8229600" cy="5492750"/>
              </a:xfrm>
              <a:blipFill>
                <a:blip r:embed="rId2"/>
                <a:stretch>
                  <a:fillRect l="-370" t="-1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9445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199" y="1481138"/>
                <a:ext cx="8401051" cy="4525962"/>
              </a:xfrm>
            </p:spPr>
            <p:txBody>
              <a:bodyPr/>
              <a:lstStyle/>
              <a:p>
                <a:pPr marL="82153" indent="0">
                  <a:buNone/>
                </a:pPr>
                <a14:m>
                  <m:oMathPara xmlns:m="http://schemas.openxmlformats.org/officeDocument/2006/math">
                    <m:oMathParaPr>
                      <m:jc m:val="centerGroup"/>
                    </m:oMathParaPr>
                    <m:oMath xmlns:m="http://schemas.openxmlformats.org/officeDocument/2006/math">
                      <m:r>
                        <a:rPr lang="x-IV_mathan" altLang="zh-CN" sz="2400">
                          <a:latin typeface="Cambria Math" panose="02040503050406030204" pitchFamily="18" charset="0"/>
                        </a:rPr>
                        <m:t>𝑇</m:t>
                      </m:r>
                      <m:r>
                        <a:rPr lang="x-IV_mathan" altLang="zh-CN" sz="2400">
                          <a:latin typeface="Cambria Math" panose="02040503050406030204" pitchFamily="18" charset="0"/>
                        </a:rPr>
                        <m:t>=</m:t>
                      </m:r>
                      <m:sSup>
                        <m:sSupPr>
                          <m:ctrlPr>
                            <a:rPr lang="x-IV_mathan" altLang="zh-CN" sz="2400" i="1">
                              <a:latin typeface="Cambria Math" panose="02040503050406030204" pitchFamily="18" charset="0"/>
                            </a:rPr>
                          </m:ctrlPr>
                        </m:sSupPr>
                        <m:e>
                          <m:d>
                            <m:dPr>
                              <m:begChr m:val="|"/>
                              <m:endChr m:val="|"/>
                              <m:ctrlPr>
                                <a:rPr lang="x-IV_mathan" altLang="zh-CN" sz="2400" i="1">
                                  <a:latin typeface="Cambria Math" panose="02040503050406030204" pitchFamily="18" charset="0"/>
                                </a:rPr>
                              </m:ctrlPr>
                            </m:dPr>
                            <m:e>
                              <m:r>
                                <a:rPr lang="x-IV_mathan" altLang="zh-CN" sz="2400">
                                  <a:latin typeface="Cambria Math" panose="02040503050406030204" pitchFamily="18" charset="0"/>
                                </a:rPr>
                                <m:t>𝑆</m:t>
                              </m:r>
                            </m:e>
                          </m:d>
                        </m:e>
                        <m:sup>
                          <m:r>
                            <a:rPr lang="x-IV_mathan" altLang="zh-CN" sz="2400">
                              <a:latin typeface="Cambria Math" panose="02040503050406030204" pitchFamily="18" charset="0"/>
                            </a:rPr>
                            <m:t>2</m:t>
                          </m:r>
                        </m:sup>
                      </m:sSup>
                      <m:r>
                        <a:rPr lang="x-IV_mathan" altLang="zh-CN" sz="2400">
                          <a:latin typeface="Cambria Math" panose="02040503050406030204" pitchFamily="18" charset="0"/>
                        </a:rPr>
                        <m:t>=</m:t>
                      </m:r>
                      <m:f>
                        <m:fPr>
                          <m:ctrlPr>
                            <a:rPr lang="x-IV_mathan" altLang="zh-CN" sz="2400" i="1">
                              <a:latin typeface="Cambria Math" panose="02040503050406030204" pitchFamily="18" charset="0"/>
                            </a:rPr>
                          </m:ctrlPr>
                        </m:fPr>
                        <m:num>
                          <m:r>
                            <a:rPr lang="x-IV_mathan" altLang="zh-CN" sz="2400">
                              <a:latin typeface="Cambria Math" panose="02040503050406030204" pitchFamily="18" charset="0"/>
                            </a:rPr>
                            <m:t>4</m:t>
                          </m:r>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𝑘</m:t>
                              </m:r>
                            </m:e>
                            <m:sup>
                              <m:r>
                                <a:rPr lang="x-IV_mathan" altLang="zh-CN" sz="2400">
                                  <a:latin typeface="Cambria Math" panose="02040503050406030204" pitchFamily="18" charset="0"/>
                                </a:rPr>
                                <m:t>2</m:t>
                              </m:r>
                            </m:sup>
                          </m:sSup>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𝜅</m:t>
                              </m:r>
                            </m:e>
                            <m:sup>
                              <m:r>
                                <a:rPr lang="x-IV_mathan" altLang="zh-CN" sz="2400">
                                  <a:latin typeface="Cambria Math" panose="02040503050406030204" pitchFamily="18" charset="0"/>
                                </a:rPr>
                                <m:t>2</m:t>
                              </m:r>
                            </m:sup>
                          </m:sSup>
                        </m:num>
                        <m:den>
                          <m:sSup>
                            <m:sSupPr>
                              <m:ctrlPr>
                                <a:rPr lang="x-IV_mathan" altLang="zh-CN" sz="2400" i="1">
                                  <a:latin typeface="Cambria Math" panose="02040503050406030204" pitchFamily="18" charset="0"/>
                                </a:rPr>
                              </m:ctrlPr>
                            </m:sSupPr>
                            <m:e>
                              <m:d>
                                <m:dPr>
                                  <m:ctrlPr>
                                    <a:rPr lang="x-IV_mathan" altLang="zh-CN" sz="2400" i="1">
                                      <a:latin typeface="Cambria Math" panose="02040503050406030204" pitchFamily="18" charset="0"/>
                                    </a:rPr>
                                  </m:ctrlPr>
                                </m:dPr>
                                <m:e>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𝑘</m:t>
                                      </m:r>
                                    </m:e>
                                    <m:sup>
                                      <m:r>
                                        <a:rPr lang="x-IV_mathan" altLang="zh-CN" sz="2400">
                                          <a:latin typeface="Cambria Math" panose="02040503050406030204" pitchFamily="18" charset="0"/>
                                        </a:rPr>
                                        <m:t>2</m:t>
                                      </m:r>
                                    </m:sup>
                                  </m:sSup>
                                  <m:r>
                                    <a:rPr lang="x-IV_mathan" altLang="zh-CN" sz="2400">
                                      <a:latin typeface="Cambria Math" panose="02040503050406030204" pitchFamily="18" charset="0"/>
                                    </a:rPr>
                                    <m:t>+</m:t>
                                  </m:r>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𝜅</m:t>
                                      </m:r>
                                    </m:e>
                                    <m:sup>
                                      <m:r>
                                        <a:rPr lang="x-IV_mathan" altLang="zh-CN" sz="2400">
                                          <a:latin typeface="Cambria Math" panose="02040503050406030204" pitchFamily="18" charset="0"/>
                                        </a:rPr>
                                        <m:t>2</m:t>
                                      </m:r>
                                    </m:sup>
                                  </m:sSup>
                                </m:e>
                              </m:d>
                            </m:e>
                            <m:sup>
                              <m:r>
                                <a:rPr lang="x-IV_mathan" altLang="zh-CN" sz="2400">
                                  <a:latin typeface="Cambria Math" panose="02040503050406030204" pitchFamily="18" charset="0"/>
                                </a:rPr>
                                <m:t>2</m:t>
                              </m:r>
                            </m:sup>
                          </m:sSup>
                          <m:sSup>
                            <m:sSupPr>
                              <m:ctrlPr>
                                <a:rPr lang="x-IV_mathan" altLang="zh-CN" sz="2400" i="1">
                                  <a:latin typeface="Cambria Math" panose="02040503050406030204" pitchFamily="18" charset="0"/>
                                </a:rPr>
                              </m:ctrlPr>
                            </m:sSupPr>
                            <m:e>
                              <m:r>
                                <m:rPr>
                                  <m:sty m:val="p"/>
                                </m:rPr>
                                <a:rPr lang="x-IV_mathan" altLang="zh-CN" sz="2400">
                                  <a:latin typeface="Cambria Math" panose="02040503050406030204" pitchFamily="18" charset="0"/>
                                </a:rPr>
                                <m:t>sh</m:t>
                              </m:r>
                            </m:e>
                            <m:sup>
                              <m:r>
                                <a:rPr lang="x-IV_mathan" altLang="zh-CN" sz="2400">
                                  <a:latin typeface="Cambria Math" panose="02040503050406030204" pitchFamily="18" charset="0"/>
                                </a:rPr>
                                <m:t>2</m:t>
                              </m:r>
                            </m:sup>
                          </m:sSup>
                          <m:r>
                            <a:rPr lang="x-IV_mathan" altLang="zh-CN" sz="2400">
                              <a:latin typeface="Cambria Math" panose="02040503050406030204" pitchFamily="18" charset="0"/>
                            </a:rPr>
                            <m:t>𝜅</m:t>
                          </m:r>
                          <m:r>
                            <a:rPr lang="x-IV_mathan" altLang="zh-CN" sz="2400">
                              <a:latin typeface="Cambria Math" panose="02040503050406030204" pitchFamily="18" charset="0"/>
                            </a:rPr>
                            <m:t>𝑎</m:t>
                          </m:r>
                          <m:r>
                            <a:rPr lang="x-IV_mathan" altLang="zh-CN" sz="2400">
                              <a:latin typeface="Cambria Math" panose="02040503050406030204" pitchFamily="18" charset="0"/>
                            </a:rPr>
                            <m:t>+4</m:t>
                          </m:r>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𝑘</m:t>
                              </m:r>
                            </m:e>
                            <m:sup>
                              <m:r>
                                <a:rPr lang="x-IV_mathan" altLang="zh-CN" sz="2400">
                                  <a:latin typeface="Cambria Math" panose="02040503050406030204" pitchFamily="18" charset="0"/>
                                </a:rPr>
                                <m:t>2</m:t>
                              </m:r>
                            </m:sup>
                          </m:sSup>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𝜅</m:t>
                              </m:r>
                            </m:e>
                            <m:sup>
                              <m:r>
                                <a:rPr lang="x-IV_mathan" altLang="zh-CN" sz="2400">
                                  <a:latin typeface="Cambria Math" panose="02040503050406030204" pitchFamily="18" charset="0"/>
                                </a:rPr>
                                <m:t>2</m:t>
                              </m:r>
                            </m:sup>
                          </m:sSup>
                        </m:den>
                      </m:f>
                      <m:r>
                        <a:rPr lang="x-IV_mathan" altLang="zh-CN" sz="2400">
                          <a:latin typeface="Cambria Math" panose="02040503050406030204" pitchFamily="18" charset="0"/>
                        </a:rPr>
                        <m:t>=</m:t>
                      </m:r>
                      <m:sSup>
                        <m:sSupPr>
                          <m:ctrlPr>
                            <a:rPr lang="x-IV_mathan" altLang="zh-CN" sz="2400" i="1">
                              <a:latin typeface="Cambria Math" panose="02040503050406030204" pitchFamily="18" charset="0"/>
                            </a:rPr>
                          </m:ctrlPr>
                        </m:sSupPr>
                        <m:e>
                          <m:d>
                            <m:dPr>
                              <m:begChr m:val="["/>
                              <m:endChr m:val="]"/>
                              <m:ctrlPr>
                                <a:rPr lang="x-IV_mathan" altLang="zh-CN" sz="2400" i="1">
                                  <a:latin typeface="Cambria Math" panose="02040503050406030204" pitchFamily="18" charset="0"/>
                                </a:rPr>
                              </m:ctrlPr>
                            </m:dPr>
                            <m:e>
                              <m:r>
                                <a:rPr lang="x-IV_mathan" altLang="zh-CN" sz="2400">
                                  <a:latin typeface="Cambria Math" panose="02040503050406030204" pitchFamily="18" charset="0"/>
                                </a:rPr>
                                <m:t>1+</m:t>
                              </m:r>
                              <m:f>
                                <m:fPr>
                                  <m:ctrlPr>
                                    <a:rPr lang="x-IV_mathan" altLang="zh-CN" sz="2400" i="1">
                                      <a:latin typeface="Cambria Math" panose="02040503050406030204" pitchFamily="18" charset="0"/>
                                    </a:rPr>
                                  </m:ctrlPr>
                                </m:fPr>
                                <m:num>
                                  <m:sSup>
                                    <m:sSupPr>
                                      <m:ctrlPr>
                                        <a:rPr lang="x-IV_mathan" altLang="zh-CN" sz="2400" i="1">
                                          <a:latin typeface="Cambria Math" panose="02040503050406030204" pitchFamily="18" charset="0"/>
                                        </a:rPr>
                                      </m:ctrlPr>
                                    </m:sSupPr>
                                    <m:e>
                                      <m:r>
                                        <m:rPr>
                                          <m:sty m:val="p"/>
                                        </m:rPr>
                                        <a:rPr lang="x-IV_mathan" altLang="zh-CN" sz="2400">
                                          <a:latin typeface="Cambria Math" panose="02040503050406030204" pitchFamily="18" charset="0"/>
                                        </a:rPr>
                                        <m:t>sh</m:t>
                                      </m:r>
                                    </m:e>
                                    <m:sup>
                                      <m:r>
                                        <a:rPr lang="x-IV_mathan" altLang="zh-CN" sz="2400">
                                          <a:latin typeface="Cambria Math" panose="02040503050406030204" pitchFamily="18" charset="0"/>
                                        </a:rPr>
                                        <m:t>2</m:t>
                                      </m:r>
                                    </m:sup>
                                  </m:sSup>
                                  <m:r>
                                    <a:rPr lang="x-IV_mathan" altLang="zh-CN" sz="2400">
                                      <a:latin typeface="Cambria Math" panose="02040503050406030204" pitchFamily="18" charset="0"/>
                                    </a:rPr>
                                    <m:t>𝜅</m:t>
                                  </m:r>
                                  <m:r>
                                    <a:rPr lang="x-IV_mathan" altLang="zh-CN" sz="2400">
                                      <a:latin typeface="Cambria Math" panose="02040503050406030204" pitchFamily="18" charset="0"/>
                                    </a:rPr>
                                    <m:t>𝑎</m:t>
                                  </m:r>
                                </m:num>
                                <m:den>
                                  <m:f>
                                    <m:fPr>
                                      <m:ctrlPr>
                                        <a:rPr lang="x-IV_mathan" altLang="zh-CN" sz="2400" i="1">
                                          <a:latin typeface="Cambria Math" panose="02040503050406030204" pitchFamily="18" charset="0"/>
                                        </a:rPr>
                                      </m:ctrlPr>
                                    </m:fPr>
                                    <m:num>
                                      <m:r>
                                        <a:rPr lang="x-IV_mathan" altLang="zh-CN" sz="2400">
                                          <a:latin typeface="Cambria Math" panose="02040503050406030204" pitchFamily="18" charset="0"/>
                                        </a:rPr>
                                        <m:t>𝐸</m:t>
                                      </m:r>
                                    </m:num>
                                    <m:den>
                                      <m:sSub>
                                        <m:sSubPr>
                                          <m:ctrlPr>
                                            <a:rPr lang="x-IV_mathan" altLang="zh-CN" sz="2400" i="1">
                                              <a:latin typeface="Cambria Math" panose="02040503050406030204" pitchFamily="18" charset="0"/>
                                            </a:rPr>
                                          </m:ctrlPr>
                                        </m:sSubPr>
                                        <m:e>
                                          <m:r>
                                            <a:rPr lang="x-IV_mathan" altLang="zh-CN" sz="2400">
                                              <a:latin typeface="Cambria Math" panose="02040503050406030204" pitchFamily="18" charset="0"/>
                                            </a:rPr>
                                            <m:t>𝑉</m:t>
                                          </m:r>
                                        </m:e>
                                        <m:sub>
                                          <m:r>
                                            <a:rPr lang="x-IV_mathan" altLang="zh-CN" sz="2400">
                                              <a:latin typeface="Cambria Math" panose="02040503050406030204" pitchFamily="18" charset="0"/>
                                            </a:rPr>
                                            <m:t>0</m:t>
                                          </m:r>
                                        </m:sub>
                                      </m:sSub>
                                    </m:den>
                                  </m:f>
                                  <m:d>
                                    <m:dPr>
                                      <m:ctrlPr>
                                        <a:rPr lang="x-IV_mathan" altLang="zh-CN" sz="2400" i="1">
                                          <a:latin typeface="Cambria Math" panose="02040503050406030204" pitchFamily="18" charset="0"/>
                                        </a:rPr>
                                      </m:ctrlPr>
                                    </m:dPr>
                                    <m:e>
                                      <m:r>
                                        <a:rPr lang="x-IV_mathan" altLang="zh-CN" sz="2400">
                                          <a:latin typeface="Cambria Math" panose="02040503050406030204" pitchFamily="18" charset="0"/>
                                        </a:rPr>
                                        <m:t>1−</m:t>
                                      </m:r>
                                      <m:f>
                                        <m:fPr>
                                          <m:ctrlPr>
                                            <a:rPr lang="x-IV_mathan" altLang="zh-CN" sz="2400" i="1">
                                              <a:latin typeface="Cambria Math" panose="02040503050406030204" pitchFamily="18" charset="0"/>
                                            </a:rPr>
                                          </m:ctrlPr>
                                        </m:fPr>
                                        <m:num>
                                          <m:r>
                                            <a:rPr lang="x-IV_mathan" altLang="zh-CN" sz="2400">
                                              <a:latin typeface="Cambria Math" panose="02040503050406030204" pitchFamily="18" charset="0"/>
                                            </a:rPr>
                                            <m:t>𝐸</m:t>
                                          </m:r>
                                        </m:num>
                                        <m:den>
                                          <m:sSub>
                                            <m:sSubPr>
                                              <m:ctrlPr>
                                                <a:rPr lang="x-IV_mathan" altLang="zh-CN" sz="2400" i="1">
                                                  <a:latin typeface="Cambria Math" panose="02040503050406030204" pitchFamily="18" charset="0"/>
                                                </a:rPr>
                                              </m:ctrlPr>
                                            </m:sSubPr>
                                            <m:e>
                                              <m:r>
                                                <a:rPr lang="x-IV_mathan" altLang="zh-CN" sz="2400">
                                                  <a:latin typeface="Cambria Math" panose="02040503050406030204" pitchFamily="18" charset="0"/>
                                                </a:rPr>
                                                <m:t>𝑉</m:t>
                                              </m:r>
                                            </m:e>
                                            <m:sub>
                                              <m:r>
                                                <a:rPr lang="x-IV_mathan" altLang="zh-CN" sz="2400">
                                                  <a:latin typeface="Cambria Math" panose="02040503050406030204" pitchFamily="18" charset="0"/>
                                                </a:rPr>
                                                <m:t>0</m:t>
                                              </m:r>
                                            </m:sub>
                                          </m:sSub>
                                        </m:den>
                                      </m:f>
                                    </m:e>
                                  </m:d>
                                </m:den>
                              </m:f>
                            </m:e>
                          </m:d>
                        </m:e>
                        <m:sup>
                          <m:r>
                            <a:rPr lang="x-IV_mathan" altLang="zh-CN" sz="2400">
                              <a:latin typeface="Cambria Math" panose="02040503050406030204" pitchFamily="18" charset="0"/>
                            </a:rPr>
                            <m:t>−1</m:t>
                          </m:r>
                        </m:sup>
                      </m:sSup>
                    </m:oMath>
                  </m:oMathPara>
                </a14:m>
                <a:endParaRPr lang="x-IV_mathan" altLang="zh-CN" sz="2400" dirty="0"/>
              </a:p>
              <a:p>
                <a:pPr marL="82153" indent="0">
                  <a:buNone/>
                </a:pPr>
                <a14:m>
                  <m:oMathPara xmlns:m="http://schemas.openxmlformats.org/officeDocument/2006/math">
                    <m:oMathParaPr>
                      <m:jc m:val="left"/>
                    </m:oMathParaPr>
                    <m:oMath xmlns:m="http://schemas.openxmlformats.org/officeDocument/2006/math">
                      <m:sSup>
                        <m:sSupPr>
                          <m:ctrlPr>
                            <a:rPr lang="zh-CN" altLang="zh-CN" sz="2400" i="1">
                              <a:latin typeface="Cambria Math" panose="02040503050406030204" pitchFamily="18" charset="0"/>
                            </a:rPr>
                          </m:ctrlPr>
                        </m:sSupPr>
                        <m:e>
                          <m:d>
                            <m:dPr>
                              <m:begChr m:val="|"/>
                              <m:endChr m:val="|"/>
                              <m:ctrlPr>
                                <a:rPr lang="zh-CN" altLang="zh-CN" sz="2400" i="1">
                                  <a:latin typeface="Cambria Math" panose="02040503050406030204" pitchFamily="18" charset="0"/>
                                </a:rPr>
                              </m:ctrlPr>
                            </m:dPr>
                            <m:e>
                              <m:r>
                                <a:rPr lang="zh-CN" altLang="zh-CN" sz="2400">
                                  <a:latin typeface="Cambria Math" panose="02040503050406030204" pitchFamily="18" charset="0"/>
                                </a:rPr>
                                <m:t>𝑅</m:t>
                              </m:r>
                            </m:e>
                          </m:d>
                        </m:e>
                        <m:sup>
                          <m:r>
                            <a:rPr lang="zh-CN" altLang="zh-CN" sz="2400">
                              <a:latin typeface="Cambria Math" panose="02040503050406030204" pitchFamily="18" charset="0"/>
                            </a:rPr>
                            <m:t>2</m:t>
                          </m:r>
                        </m:sup>
                      </m:sSup>
                      <m:r>
                        <a:rPr lang="zh-CN" altLang="zh-CN" sz="2400">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𝑘</m:t>
                                      </m:r>
                                    </m:e>
                                    <m:sup>
                                      <m:r>
                                        <a:rPr lang="zh-CN" altLang="zh-CN" sz="2400">
                                          <a:latin typeface="Cambria Math" panose="02040503050406030204" pitchFamily="18" charset="0"/>
                                        </a:rPr>
                                        <m:t>2</m:t>
                                      </m:r>
                                    </m:sup>
                                  </m:sSup>
                                  <m:r>
                                    <a:rPr lang="zh-CN"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𝜅</m:t>
                                      </m:r>
                                    </m:e>
                                    <m:sup>
                                      <m:r>
                                        <a:rPr lang="zh-CN" altLang="zh-CN" sz="2400">
                                          <a:latin typeface="Cambria Math" panose="02040503050406030204" pitchFamily="18" charset="0"/>
                                        </a:rPr>
                                        <m:t>2</m:t>
                                      </m:r>
                                    </m:sup>
                                  </m:sSup>
                                </m:e>
                              </m:d>
                            </m:e>
                            <m:sup>
                              <m:r>
                                <a:rPr lang="zh-CN" altLang="zh-CN" sz="2400">
                                  <a:latin typeface="Cambria Math" panose="02040503050406030204" pitchFamily="18" charset="0"/>
                                </a:rPr>
                                <m:t>2</m:t>
                              </m:r>
                            </m:sup>
                          </m:sSup>
                          <m:sSup>
                            <m:sSupPr>
                              <m:ctrlPr>
                                <a:rPr lang="zh-CN" altLang="zh-CN" sz="2400" i="1">
                                  <a:latin typeface="Cambria Math" panose="02040503050406030204" pitchFamily="18" charset="0"/>
                                </a:rPr>
                              </m:ctrlPr>
                            </m:sSupPr>
                            <m:e>
                              <m:r>
                                <m:rPr>
                                  <m:sty m:val="p"/>
                                </m:rPr>
                                <a:rPr lang="zh-CN" altLang="zh-CN" sz="2400">
                                  <a:latin typeface="Cambria Math" panose="02040503050406030204" pitchFamily="18" charset="0"/>
                                </a:rPr>
                                <m:t>sh</m:t>
                              </m:r>
                            </m:e>
                            <m:sup>
                              <m:r>
                                <a:rPr lang="zh-CN" altLang="zh-CN" sz="2400">
                                  <a:latin typeface="Cambria Math" panose="02040503050406030204" pitchFamily="18" charset="0"/>
                                </a:rPr>
                                <m:t>2</m:t>
                              </m:r>
                            </m:sup>
                          </m:sSup>
                          <m:r>
                            <a:rPr lang="zh-CN" altLang="zh-CN" sz="2400">
                              <a:latin typeface="Cambria Math" panose="02040503050406030204" pitchFamily="18" charset="0"/>
                            </a:rPr>
                            <m:t>𝜅</m:t>
                          </m:r>
                          <m:r>
                            <a:rPr lang="zh-CN" altLang="zh-CN" sz="2400">
                              <a:latin typeface="Cambria Math" panose="02040503050406030204" pitchFamily="18" charset="0"/>
                            </a:rPr>
                            <m:t>𝑎</m:t>
                          </m:r>
                        </m:num>
                        <m:den>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𝑘</m:t>
                                      </m:r>
                                    </m:e>
                                    <m:sup>
                                      <m:r>
                                        <a:rPr lang="zh-CN" altLang="zh-CN" sz="2400">
                                          <a:latin typeface="Cambria Math" panose="02040503050406030204" pitchFamily="18" charset="0"/>
                                        </a:rPr>
                                        <m:t>2</m:t>
                                      </m:r>
                                    </m:sup>
                                  </m:sSup>
                                  <m:r>
                                    <a:rPr lang="zh-CN"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𝜅</m:t>
                                      </m:r>
                                    </m:e>
                                    <m:sup>
                                      <m:r>
                                        <a:rPr lang="zh-CN" altLang="zh-CN" sz="2400">
                                          <a:latin typeface="Cambria Math" panose="02040503050406030204" pitchFamily="18" charset="0"/>
                                        </a:rPr>
                                        <m:t>2</m:t>
                                      </m:r>
                                    </m:sup>
                                  </m:sSup>
                                </m:e>
                              </m:d>
                            </m:e>
                            <m:sup>
                              <m:r>
                                <a:rPr lang="zh-CN" altLang="zh-CN" sz="2400">
                                  <a:latin typeface="Cambria Math" panose="02040503050406030204" pitchFamily="18" charset="0"/>
                                </a:rPr>
                                <m:t>2</m:t>
                              </m:r>
                            </m:sup>
                          </m:sSup>
                          <m:sSup>
                            <m:sSupPr>
                              <m:ctrlPr>
                                <a:rPr lang="zh-CN" altLang="zh-CN" sz="2400" i="1">
                                  <a:latin typeface="Cambria Math" panose="02040503050406030204" pitchFamily="18" charset="0"/>
                                </a:rPr>
                              </m:ctrlPr>
                            </m:sSupPr>
                            <m:e>
                              <m:r>
                                <m:rPr>
                                  <m:sty m:val="p"/>
                                </m:rPr>
                                <a:rPr lang="zh-CN" altLang="zh-CN" sz="2400">
                                  <a:latin typeface="Cambria Math" panose="02040503050406030204" pitchFamily="18" charset="0"/>
                                </a:rPr>
                                <m:t>sh</m:t>
                              </m:r>
                            </m:e>
                            <m:sup>
                              <m:r>
                                <a:rPr lang="zh-CN" altLang="zh-CN" sz="2400">
                                  <a:latin typeface="Cambria Math" panose="02040503050406030204" pitchFamily="18" charset="0"/>
                                </a:rPr>
                                <m:t>2</m:t>
                              </m:r>
                            </m:sup>
                          </m:sSup>
                          <m:r>
                            <a:rPr lang="zh-CN" altLang="zh-CN" sz="2400">
                              <a:latin typeface="Cambria Math" panose="02040503050406030204" pitchFamily="18" charset="0"/>
                            </a:rPr>
                            <m:t>𝜅</m:t>
                          </m:r>
                          <m:r>
                            <a:rPr lang="zh-CN" altLang="zh-CN" sz="2400">
                              <a:latin typeface="Cambria Math" panose="02040503050406030204" pitchFamily="18" charset="0"/>
                            </a:rPr>
                            <m:t>𝑎</m:t>
                          </m:r>
                          <m:r>
                            <a:rPr lang="zh-CN" altLang="zh-CN" sz="2400">
                              <a:latin typeface="Cambria Math" panose="02040503050406030204" pitchFamily="18" charset="0"/>
                            </a:rPr>
                            <m:t>+4</m:t>
                          </m:r>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𝑘</m:t>
                              </m:r>
                            </m:e>
                            <m:sup>
                              <m:r>
                                <a:rPr lang="zh-CN" altLang="zh-CN" sz="2400">
                                  <a:latin typeface="Cambria Math" panose="02040503050406030204" pitchFamily="18" charset="0"/>
                                </a:rPr>
                                <m:t>2</m:t>
                              </m:r>
                            </m:sup>
                          </m:sSup>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𝜅</m:t>
                              </m:r>
                            </m:e>
                            <m:sup>
                              <m:r>
                                <a:rPr lang="zh-CN" altLang="zh-CN" sz="2400">
                                  <a:latin typeface="Cambria Math" panose="02040503050406030204" pitchFamily="18" charset="0"/>
                                </a:rPr>
                                <m:t>2</m:t>
                              </m:r>
                            </m:sup>
                          </m:sSup>
                        </m:den>
                      </m:f>
                    </m:oMath>
                  </m:oMathPara>
                </a14:m>
                <a:endParaRPr lang="zh-CN" altLang="zh-CN" sz="2400" dirty="0"/>
              </a:p>
              <a:p>
                <a:pPr marL="82153" indent="0">
                  <a:buNone/>
                </a:pPr>
                <a14:m>
                  <m:oMath xmlns:m="http://schemas.openxmlformats.org/officeDocument/2006/math">
                    <m:sSup>
                      <m:sSupPr>
                        <m:ctrlPr>
                          <a:rPr lang="zh-CN" altLang="zh-CN" sz="2400" i="1">
                            <a:latin typeface="Cambria Math" panose="02040503050406030204" pitchFamily="18" charset="0"/>
                          </a:rPr>
                        </m:ctrlPr>
                      </m:sSupPr>
                      <m:e>
                        <m:d>
                          <m:dPr>
                            <m:begChr m:val="|"/>
                            <m:endChr m:val="|"/>
                            <m:ctrlPr>
                              <a:rPr lang="zh-CN" altLang="zh-CN" sz="2400" i="1">
                                <a:latin typeface="Cambria Math" panose="02040503050406030204" pitchFamily="18" charset="0"/>
                              </a:rPr>
                            </m:ctrlPr>
                          </m:dPr>
                          <m:e>
                            <m:r>
                              <a:rPr lang="zh-CN" altLang="zh-CN" sz="2400">
                                <a:latin typeface="Cambria Math" panose="02040503050406030204" pitchFamily="18" charset="0"/>
                              </a:rPr>
                              <m:t>𝑆</m:t>
                            </m:r>
                          </m:e>
                        </m:d>
                      </m:e>
                      <m:sup>
                        <m:r>
                          <a:rPr lang="zh-CN" altLang="zh-CN" sz="2400">
                            <a:latin typeface="Cambria Math" panose="02040503050406030204" pitchFamily="18" charset="0"/>
                          </a:rPr>
                          <m:t>2</m:t>
                        </m:r>
                      </m:sup>
                    </m:sSup>
                    <m:r>
                      <a:rPr lang="zh-CN" altLang="zh-CN" sz="2400">
                        <a:latin typeface="Cambria Math" panose="02040503050406030204" pitchFamily="18" charset="0"/>
                      </a:rPr>
                      <m:t>+</m:t>
                    </m:r>
                    <m:sSup>
                      <m:sSupPr>
                        <m:ctrlPr>
                          <a:rPr lang="zh-CN" altLang="zh-CN" sz="2400" i="1">
                            <a:latin typeface="Cambria Math" panose="02040503050406030204" pitchFamily="18" charset="0"/>
                          </a:rPr>
                        </m:ctrlPr>
                      </m:sSupPr>
                      <m:e>
                        <m:d>
                          <m:dPr>
                            <m:begChr m:val="|"/>
                            <m:endChr m:val="|"/>
                            <m:ctrlPr>
                              <a:rPr lang="zh-CN" altLang="zh-CN" sz="2400" i="1">
                                <a:latin typeface="Cambria Math" panose="02040503050406030204" pitchFamily="18" charset="0"/>
                              </a:rPr>
                            </m:ctrlPr>
                          </m:dPr>
                          <m:e>
                            <m:r>
                              <a:rPr lang="zh-CN" altLang="zh-CN" sz="2400">
                                <a:latin typeface="Cambria Math" panose="02040503050406030204" pitchFamily="18" charset="0"/>
                              </a:rPr>
                              <m:t>𝑅</m:t>
                            </m:r>
                          </m:e>
                        </m:d>
                      </m:e>
                      <m:sup>
                        <m:r>
                          <a:rPr lang="zh-CN" altLang="zh-CN" sz="2400">
                            <a:latin typeface="Cambria Math" panose="02040503050406030204" pitchFamily="18" charset="0"/>
                          </a:rPr>
                          <m:t>2</m:t>
                        </m:r>
                      </m:sup>
                    </m:sSup>
                    <m:r>
                      <a:rPr lang="zh-CN" altLang="zh-CN" sz="2400">
                        <a:latin typeface="Cambria Math" panose="02040503050406030204" pitchFamily="18" charset="0"/>
                      </a:rPr>
                      <m:t>=1</m:t>
                    </m:r>
                  </m:oMath>
                </a14:m>
                <a:r>
                  <a:rPr lang="en-US" altLang="zh-CN" sz="2400" dirty="0"/>
                  <a:t>,</a:t>
                </a:r>
              </a:p>
              <a:p>
                <a:pPr marL="82153" indent="0">
                  <a:buNone/>
                </a:pPr>
                <a:r>
                  <a:rPr lang="en-US" altLang="zh-CN" sz="2400" dirty="0"/>
                  <a:t> </a:t>
                </a:r>
                <a:r>
                  <a:rPr lang="zh-CN" altLang="zh-CN" sz="2400" dirty="0"/>
                  <a:t>概率守恒</a:t>
                </a:r>
              </a:p>
              <a:p>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199" y="1481138"/>
                <a:ext cx="8401051" cy="4525962"/>
              </a:xfrm>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zh-CN" dirty="0">
                <a:effectLst/>
              </a:rPr>
              <a:t>粒子能穿过比他能量更高的势垒——隧道效应</a:t>
            </a:r>
            <a:endParaRPr lang="zh-CN" altLang="en-US" dirty="0"/>
          </a:p>
        </p:txBody>
      </p:sp>
      <p:pic>
        <p:nvPicPr>
          <p:cNvPr id="4" name="图片 3"/>
          <p:cNvPicPr>
            <a:picLocks noChangeAspect="1"/>
          </p:cNvPicPr>
          <p:nvPr/>
        </p:nvPicPr>
        <p:blipFill>
          <a:blip r:embed="rId3">
            <a:clrChange>
              <a:clrFrom>
                <a:srgbClr val="FFFFFF"/>
              </a:clrFrom>
              <a:clrTo>
                <a:srgbClr val="FFFFFF">
                  <a:alpha val="0"/>
                </a:srgbClr>
              </a:clrTo>
            </a:clrChange>
            <a:duotone>
              <a:schemeClr val="accent4">
                <a:shade val="45000"/>
                <a:satMod val="135000"/>
              </a:schemeClr>
              <a:prstClr val="white"/>
            </a:duotone>
          </a:blip>
          <a:stretch>
            <a:fillRect/>
          </a:stretch>
        </p:blipFill>
        <p:spPr>
          <a:xfrm>
            <a:off x="3157538" y="3118511"/>
            <a:ext cx="5986462" cy="3739489"/>
          </a:xfrm>
          <a:prstGeom prst="rect">
            <a:avLst/>
          </a:prstGeom>
        </p:spPr>
      </p:pic>
    </p:spTree>
    <p:extLst>
      <p:ext uri="{BB962C8B-B14F-4D97-AF65-F5344CB8AC3E}">
        <p14:creationId xmlns:p14="http://schemas.microsoft.com/office/powerpoint/2010/main" val="68499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4192" y="958119"/>
            <a:ext cx="5819055" cy="994122"/>
          </a:xfrm>
        </p:spPr>
        <p:txBody>
          <a:bodyPr>
            <a:normAutofit/>
          </a:bodyPr>
          <a:lstStyle/>
          <a:p>
            <a:r>
              <a:rPr lang="zh-CN" altLang="en-US" dirty="0"/>
              <a:t>第</a:t>
            </a:r>
            <a:r>
              <a:rPr lang="en-US" altLang="zh-CN" dirty="0"/>
              <a:t>3</a:t>
            </a:r>
            <a:r>
              <a:rPr lang="zh-CN" altLang="en-US" dirty="0"/>
              <a:t>章 一维定态问题</a:t>
            </a:r>
          </a:p>
        </p:txBody>
      </p:sp>
      <p:sp>
        <p:nvSpPr>
          <p:cNvPr id="7" name="矩形 6"/>
          <p:cNvSpPr/>
          <p:nvPr/>
        </p:nvSpPr>
        <p:spPr>
          <a:xfrm>
            <a:off x="589723" y="2113219"/>
            <a:ext cx="4133197" cy="1938992"/>
          </a:xfrm>
          <a:prstGeom prst="rect">
            <a:avLst/>
          </a:prstGeom>
        </p:spPr>
        <p:txBody>
          <a:bodyPr wrap="square">
            <a:spAutoFit/>
          </a:bodyPr>
          <a:lstStyle/>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一维定态的一般性质</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无限深方势阱</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势垒的贯穿和势阱的穿透</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一维谐振子</a:t>
            </a:r>
          </a:p>
          <a:p>
            <a:pPr marL="285750" indent="-285750">
              <a:buFont typeface="Wingdings" panose="05000000000000000000" pitchFamily="2" charset="2"/>
              <a:buChar char="p"/>
            </a:pPr>
            <a:r>
              <a:rPr lang="en-US" altLang="zh-CN" sz="2400" dirty="0">
                <a:solidFill>
                  <a:srgbClr val="7030A0"/>
                </a:solidFill>
                <a:ea typeface="微软雅黑" panose="020B0503020204020204" pitchFamily="34" charset="-122"/>
              </a:rPr>
              <a:t>δ</a:t>
            </a:r>
            <a:r>
              <a:rPr lang="zh-CN" altLang="en-US" sz="2400" dirty="0">
                <a:solidFill>
                  <a:srgbClr val="7030A0"/>
                </a:solidFill>
                <a:ea typeface="微软雅黑" panose="020B0503020204020204" pitchFamily="34" charset="-122"/>
              </a:rPr>
              <a:t>势</a:t>
            </a:r>
          </a:p>
        </p:txBody>
      </p:sp>
      <p:pic>
        <p:nvPicPr>
          <p:cNvPr id="8193" name="Picture 1" descr="C:\Users\liuhd\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538" y="2433557"/>
            <a:ext cx="3666478" cy="422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6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zh-CN" dirty="0"/>
                  <a:t>如果</a:t>
                </a:r>
                <a14:m>
                  <m:oMath xmlns:m="http://schemas.openxmlformats.org/officeDocument/2006/math">
                    <m:r>
                      <a:rPr lang="zh-CN" altLang="en-US" i="1">
                        <a:latin typeface="Cambria Math" panose="02040503050406030204" pitchFamily="18" charset="0"/>
                      </a:rPr>
                      <m:t> </m:t>
                    </m:r>
                    <m:r>
                      <m:rPr>
                        <m:sty m:val="p"/>
                      </m:rPr>
                      <a:rPr lang="zh-CN" altLang="zh-CN">
                        <a:latin typeface="Cambria Math" panose="02040503050406030204" pitchFamily="18" charset="0"/>
                      </a:rPr>
                      <m:t>κa</m:t>
                    </m:r>
                    <m:r>
                      <a:rPr lang="zh-CN" altLang="zh-CN">
                        <a:latin typeface="Cambria Math" panose="02040503050406030204" pitchFamily="18" charset="0"/>
                      </a:rPr>
                      <m:t>≫1</m:t>
                    </m:r>
                  </m:oMath>
                </a14:m>
                <a:r>
                  <a:rPr lang="en-US" altLang="zh-CN" dirty="0"/>
                  <a:t> </a:t>
                </a:r>
                <a:r>
                  <a:rPr lang="zh-CN" altLang="zh-CN" dirty="0"/>
                  <a:t>则有</a:t>
                </a:r>
                <a:r>
                  <a:rPr lang="en-US" altLang="zh-CN" dirty="0"/>
                  <a:t> </a:t>
                </a:r>
                <a14:m>
                  <m:oMath xmlns:m="http://schemas.openxmlformats.org/officeDocument/2006/math">
                    <m:r>
                      <m:rPr>
                        <m:sty m:val="p"/>
                      </m:rPr>
                      <a:rPr lang="zh-CN" altLang="zh-CN">
                        <a:latin typeface="Cambria Math" panose="02040503050406030204" pitchFamily="18" charset="0"/>
                      </a:rPr>
                      <m:t>shκa</m:t>
                    </m:r>
                    <m:r>
                      <a:rPr lang="zh-CN" altLang="zh-CN">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1</m:t>
                        </m:r>
                      </m:num>
                      <m:den>
                        <m:r>
                          <a:rPr lang="zh-CN" altLang="zh-CN">
                            <a:latin typeface="Cambria Math" panose="02040503050406030204" pitchFamily="18" charset="0"/>
                          </a:rPr>
                          <m:t>2</m:t>
                        </m:r>
                      </m:den>
                    </m:f>
                    <m:sSup>
                      <m:sSupPr>
                        <m:ctrlPr>
                          <a:rPr lang="zh-CN" altLang="zh-CN" i="1">
                            <a:latin typeface="Cambria Math" panose="02040503050406030204" pitchFamily="18" charset="0"/>
                          </a:rPr>
                        </m:ctrlPr>
                      </m:sSupPr>
                      <m:e>
                        <m:r>
                          <m:rPr>
                            <m:sty m:val="p"/>
                          </m:rPr>
                          <a:rPr lang="zh-CN" altLang="zh-CN">
                            <a:latin typeface="Cambria Math" panose="02040503050406030204" pitchFamily="18" charset="0"/>
                          </a:rPr>
                          <m:t>e</m:t>
                        </m:r>
                      </m:e>
                      <m:sup>
                        <m:r>
                          <m:rPr>
                            <m:sty m:val="p"/>
                          </m:rPr>
                          <a:rPr lang="zh-CN" altLang="zh-CN">
                            <a:latin typeface="Cambria Math" panose="02040503050406030204" pitchFamily="18" charset="0"/>
                          </a:rPr>
                          <m:t>κa</m:t>
                        </m:r>
                      </m:sup>
                    </m:sSup>
                    <m:r>
                      <a:rPr lang="zh-CN" altLang="zh-CN">
                        <a:latin typeface="Cambria Math" panose="02040503050406030204" pitchFamily="18" charset="0"/>
                      </a:rPr>
                      <m:t>≫1</m:t>
                    </m:r>
                  </m:oMath>
                </a14:m>
                <a:endParaRPr lang="zh-CN" altLang="zh-CN" dirty="0"/>
              </a:p>
              <a:p>
                <a14:m>
                  <m:oMath xmlns:m="http://schemas.openxmlformats.org/officeDocument/2006/math">
                    <m:r>
                      <a:rPr lang="x-IV_mathan" altLang="zh-CN">
                        <a:latin typeface="Cambria Math" panose="02040503050406030204" pitchFamily="18" charset="0"/>
                      </a:rPr>
                      <m:t>𝑇</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16</m:t>
                        </m:r>
                        <m:r>
                          <a:rPr lang="x-IV_mathan" altLang="zh-CN">
                            <a:latin typeface="Cambria Math" panose="02040503050406030204" pitchFamily="18" charset="0"/>
                          </a:rPr>
                          <m:t>𝐸</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0</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num>
                      <m:den>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0</m:t>
                            </m:r>
                          </m:sub>
                        </m:sSub>
                      </m:den>
                    </m:f>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𝑎</m:t>
                            </m:r>
                          </m:num>
                          <m:den>
                            <m:r>
                              <a:rPr lang="x-IV_mathan" altLang="zh-CN">
                                <a:latin typeface="Cambria Math" panose="02040503050406030204" pitchFamily="18" charset="0"/>
                              </a:rPr>
                              <m:t>ℏ</m:t>
                            </m:r>
                          </m:den>
                        </m:f>
                        <m:rad>
                          <m:radPr>
                            <m:degHide m:val="on"/>
                            <m:ctrlPr>
                              <a:rPr lang="x-IV_mathan" altLang="zh-CN" i="1">
                                <a:latin typeface="Cambria Math" panose="02040503050406030204" pitchFamily="18" charset="0"/>
                              </a:rPr>
                            </m:ctrlPr>
                          </m:radPr>
                          <m:deg/>
                          <m:e>
                            <m:r>
                              <a:rPr lang="x-IV_mathan" altLang="zh-CN">
                                <a:latin typeface="Cambria Math" panose="02040503050406030204" pitchFamily="18" charset="0"/>
                              </a:rPr>
                              <m:t>2</m:t>
                            </m:r>
                            <m:r>
                              <a:rPr lang="x-IV_mathan" altLang="zh-CN">
                                <a:latin typeface="Cambria Math" panose="02040503050406030204" pitchFamily="18" charset="0"/>
                              </a:rPr>
                              <m:t>𝑚</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𝑉</m:t>
                                    </m:r>
                                  </m:e>
                                  <m:sub>
                                    <m:r>
                                      <a:rPr lang="x-IV_mathan" altLang="zh-CN">
                                        <a:latin typeface="Cambria Math" panose="02040503050406030204" pitchFamily="18" charset="0"/>
                                      </a:rPr>
                                      <m:t>0</m:t>
                                    </m:r>
                                  </m:sub>
                                </m:sSub>
                                <m:r>
                                  <a:rPr lang="x-IV_mathan" altLang="zh-CN">
                                    <a:latin typeface="Cambria Math" panose="02040503050406030204" pitchFamily="18" charset="0"/>
                                  </a:rPr>
                                  <m:t>−</m:t>
                                </m:r>
                                <m:r>
                                  <a:rPr lang="x-IV_mathan" altLang="zh-CN">
                                    <a:latin typeface="Cambria Math" panose="02040503050406030204" pitchFamily="18" charset="0"/>
                                  </a:rPr>
                                  <m:t>𝐸</m:t>
                                </m:r>
                              </m:e>
                            </m:d>
                          </m:e>
                        </m:rad>
                      </m:sup>
                    </m:sSup>
                  </m:oMath>
                </a14:m>
                <a:endParaRPr lang="x-IV_mathan" altLang="zh-CN" dirty="0"/>
              </a:p>
              <a:p>
                <a14:m>
                  <m:oMath xmlns:m="http://schemas.openxmlformats.org/officeDocument/2006/math">
                    <m:r>
                      <a:rPr lang="zh-CN" altLang="zh-CN">
                        <a:latin typeface="Cambria Math" panose="02040503050406030204" pitchFamily="18" charset="0"/>
                      </a:rPr>
                      <m:t>𝑚</m:t>
                    </m:r>
                  </m:oMath>
                </a14:m>
                <a:r>
                  <a:rPr lang="zh-CN" altLang="zh-CN" dirty="0"/>
                  <a:t>越大，</a:t>
                </a:r>
                <a14:m>
                  <m:oMath xmlns:m="http://schemas.openxmlformats.org/officeDocument/2006/math">
                    <m:r>
                      <a:rPr lang="zh-CN" altLang="zh-CN">
                        <a:latin typeface="Cambria Math" panose="02040503050406030204" pitchFamily="18" charset="0"/>
                      </a:rPr>
                      <m:t>𝑇</m:t>
                    </m:r>
                  </m:oMath>
                </a14:m>
                <a:r>
                  <a:rPr lang="zh-CN" altLang="zh-CN" dirty="0"/>
                  <a:t>越小</a:t>
                </a:r>
              </a:p>
              <a:p>
                <a:pPr marL="82153" indent="0">
                  <a:buNone/>
                </a:pPr>
                <a:r>
                  <a:rPr lang="en-US" altLang="zh-CN" sz="2400" b="1" dirty="0">
                    <a:solidFill>
                      <a:srgbClr val="C00000"/>
                    </a:solidFill>
                  </a:rPr>
                  <a:t> </a:t>
                </a:r>
                <a14:m>
                  <m:oMath xmlns:m="http://schemas.openxmlformats.org/officeDocument/2006/math">
                    <m:sSub>
                      <m:sSubPr>
                        <m:ctrlPr>
                          <a:rPr lang="zh-CN" altLang="zh-CN" sz="2400" b="1" i="1">
                            <a:solidFill>
                              <a:srgbClr val="C00000"/>
                            </a:solidFill>
                            <a:latin typeface="Cambria Math" panose="02040503050406030204" pitchFamily="18" charset="0"/>
                          </a:rPr>
                        </m:ctrlPr>
                      </m:sSubPr>
                      <m:e>
                        <m:r>
                          <a:rPr lang="zh-CN" altLang="zh-CN" sz="2400" b="1">
                            <a:solidFill>
                              <a:srgbClr val="C00000"/>
                            </a:solidFill>
                            <a:latin typeface="Cambria Math" panose="02040503050406030204" pitchFamily="18" charset="0"/>
                          </a:rPr>
                          <m:t>𝑉</m:t>
                        </m:r>
                      </m:e>
                      <m:sub>
                        <m:r>
                          <a:rPr lang="zh-CN" altLang="zh-CN" sz="2400" b="1">
                            <a:solidFill>
                              <a:srgbClr val="C00000"/>
                            </a:solidFill>
                            <a:latin typeface="Cambria Math" panose="02040503050406030204" pitchFamily="18" charset="0"/>
                          </a:rPr>
                          <m:t>0</m:t>
                        </m:r>
                      </m:sub>
                    </m:sSub>
                    <m:r>
                      <a:rPr lang="zh-CN" altLang="zh-CN" sz="2400" b="1">
                        <a:solidFill>
                          <a:srgbClr val="C00000"/>
                        </a:solidFill>
                        <a:latin typeface="Cambria Math" panose="02040503050406030204" pitchFamily="18" charset="0"/>
                      </a:rPr>
                      <m:t>&lt;</m:t>
                    </m:r>
                    <m:r>
                      <a:rPr lang="zh-CN" altLang="zh-CN" sz="2400" b="1">
                        <a:solidFill>
                          <a:srgbClr val="C00000"/>
                        </a:solidFill>
                        <a:latin typeface="Cambria Math" panose="02040503050406030204" pitchFamily="18" charset="0"/>
                      </a:rPr>
                      <m:t>𝐸</m:t>
                    </m:r>
                  </m:oMath>
                </a14:m>
                <a:r>
                  <a:rPr lang="zh-CN" altLang="zh-CN" sz="2400" b="1" dirty="0">
                    <a:solidFill>
                      <a:srgbClr val="C00000"/>
                    </a:solidFill>
                  </a:rPr>
                  <a:t>情况</a:t>
                </a:r>
              </a:p>
              <a:p>
                <a14:m>
                  <m:oMath xmlns:m="http://schemas.openxmlformats.org/officeDocument/2006/math">
                    <m:r>
                      <a:rPr lang="zh-CN" altLang="zh-CN">
                        <a:latin typeface="Cambria Math" panose="02040503050406030204" pitchFamily="18" charset="0"/>
                      </a:rPr>
                      <m:t>𝜅</m:t>
                    </m:r>
                    <m:r>
                      <a:rPr lang="zh-CN" altLang="zh-CN">
                        <a:latin typeface="Cambria Math" panose="02040503050406030204" pitchFamily="18" charset="0"/>
                      </a:rPr>
                      <m:t>→</m:t>
                    </m:r>
                    <m:r>
                      <a:rPr lang="zh-CN" altLang="zh-CN">
                        <a:latin typeface="Cambria Math" panose="02040503050406030204" pitchFamily="18" charset="0"/>
                      </a:rPr>
                      <m:t>𝑖𝑘</m:t>
                    </m:r>
                    <m:r>
                      <a:rPr lang="zh-CN" altLang="zh-CN">
                        <a:latin typeface="Cambria Math" panose="02040503050406030204" pitchFamily="18" charset="0"/>
                      </a:rPr>
                      <m:t>′</m:t>
                    </m:r>
                  </m:oMath>
                </a14:m>
                <a:r>
                  <a:rPr lang="en-US" altLang="zh-CN" dirty="0"/>
                  <a:t> </a:t>
                </a:r>
                <a14:m>
                  <m:oMath xmlns:m="http://schemas.openxmlformats.org/officeDocument/2006/math">
                    <m:r>
                      <a:rPr lang="zh-CN" altLang="zh-CN">
                        <a:latin typeface="Cambria Math" panose="02040503050406030204" pitchFamily="18" charset="0"/>
                      </a:rPr>
                      <m:t>𝑘</m:t>
                    </m:r>
                    <m:r>
                      <a:rPr lang="zh-CN" altLang="zh-CN">
                        <a:latin typeface="Cambria Math" panose="02040503050406030204" pitchFamily="18" charset="0"/>
                      </a:rPr>
                      <m:t>=</m:t>
                    </m:r>
                    <m:rad>
                      <m:radPr>
                        <m:degHide m:val="on"/>
                        <m:ctrlPr>
                          <a:rPr lang="zh-CN" altLang="zh-CN" i="1">
                            <a:latin typeface="Cambria Math" panose="02040503050406030204" pitchFamily="18" charset="0"/>
                          </a:rPr>
                        </m:ctrlPr>
                      </m:radPr>
                      <m:deg/>
                      <m:e>
                        <m:r>
                          <a:rPr lang="zh-CN" altLang="zh-CN">
                            <a:latin typeface="Cambria Math" panose="02040503050406030204" pitchFamily="18" charset="0"/>
                          </a:rPr>
                          <m:t>2</m:t>
                        </m:r>
                        <m:r>
                          <a:rPr lang="zh-CN" altLang="zh-CN">
                            <a:latin typeface="Cambria Math" panose="02040503050406030204" pitchFamily="18" charset="0"/>
                          </a:rPr>
                          <m:t>𝑚</m:t>
                        </m:r>
                        <m:d>
                          <m:dPr>
                            <m:ctrlPr>
                              <a:rPr lang="zh-CN" altLang="zh-CN" i="1">
                                <a:latin typeface="Cambria Math" panose="02040503050406030204" pitchFamily="18" charset="0"/>
                              </a:rPr>
                            </m:ctrlPr>
                          </m:dPr>
                          <m:e>
                            <m:r>
                              <a:rPr lang="zh-CN" altLang="zh-CN">
                                <a:latin typeface="Cambria Math" panose="02040503050406030204" pitchFamily="18" charset="0"/>
                              </a:rPr>
                              <m:t>𝐸</m:t>
                            </m:r>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𝑉</m:t>
                                </m:r>
                              </m:e>
                              <m:sub>
                                <m:r>
                                  <a:rPr lang="zh-CN" altLang="zh-CN">
                                    <a:latin typeface="Cambria Math" panose="02040503050406030204" pitchFamily="18" charset="0"/>
                                  </a:rPr>
                                  <m:t>0</m:t>
                                </m:r>
                              </m:sub>
                            </m:sSub>
                          </m:e>
                        </m:d>
                      </m:e>
                    </m:rad>
                    <m:r>
                      <a:rPr lang="zh-CN" altLang="zh-CN">
                        <a:latin typeface="Cambria Math" panose="02040503050406030204" pitchFamily="18" charset="0"/>
                      </a:rPr>
                      <m:t>/ℏ</m:t>
                    </m:r>
                  </m:oMath>
                </a14:m>
                <a:endParaRPr lang="zh-CN" altLang="zh-CN" dirty="0"/>
              </a:p>
              <a:p>
                <a14:m>
                  <m:oMath xmlns:m="http://schemas.openxmlformats.org/officeDocument/2006/math">
                    <m:r>
                      <m:rPr>
                        <m:sty m:val="p"/>
                      </m:rPr>
                      <a:rPr lang="x-IV_mathan" altLang="zh-CN">
                        <a:latin typeface="Cambria Math" panose="02040503050406030204" pitchFamily="18" charset="0"/>
                      </a:rPr>
                      <m:t>sh</m:t>
                    </m:r>
                    <m:d>
                      <m:dPr>
                        <m:ctrlPr>
                          <a:rPr lang="x-IV_mathan" altLang="zh-CN" i="1">
                            <a:latin typeface="Cambria Math" panose="02040503050406030204" pitchFamily="18" charset="0"/>
                          </a:rPr>
                        </m:ctrlPr>
                      </m:dPr>
                      <m:e>
                        <m:r>
                          <a:rPr lang="x-IV_mathan" altLang="zh-CN">
                            <a:latin typeface="Cambria Math" panose="02040503050406030204" pitchFamily="18" charset="0"/>
                          </a:rPr>
                          <m:t>𝑖</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m:t>
                            </m:r>
                          </m:sup>
                        </m:sSup>
                        <m:r>
                          <a:rPr lang="x-IV_mathan" altLang="zh-CN">
                            <a:latin typeface="Cambria Math" panose="02040503050406030204" pitchFamily="18" charset="0"/>
                          </a:rPr>
                          <m:t>𝑎</m:t>
                        </m:r>
                      </m:e>
                    </m:d>
                    <m:r>
                      <a:rPr lang="x-IV_mathan" altLang="zh-CN">
                        <a:latin typeface="Cambria Math" panose="02040503050406030204" pitchFamily="18" charset="0"/>
                      </a:rPr>
                      <m:t>=</m:t>
                    </m:r>
                    <m:r>
                      <a:rPr lang="x-IV_mathan" altLang="zh-CN">
                        <a:latin typeface="Cambria Math" panose="02040503050406030204" pitchFamily="18" charset="0"/>
                      </a:rPr>
                      <m:t>𝑖</m:t>
                    </m:r>
                    <m:func>
                      <m:funcPr>
                        <m:ctrlPr>
                          <a:rPr lang="x-IV_mathan" altLang="zh-CN" i="1">
                            <a:latin typeface="Cambria Math" panose="02040503050406030204" pitchFamily="18" charset="0"/>
                          </a:rPr>
                        </m:ctrlPr>
                      </m:funcPr>
                      <m:fName>
                        <m:r>
                          <m:rPr>
                            <m:sty m:val="p"/>
                          </m:rPr>
                          <a:rPr lang="x-IV_mathan" altLang="zh-CN">
                            <a:latin typeface="Cambria Math" panose="02040503050406030204" pitchFamily="18" charset="0"/>
                          </a:rPr>
                          <m:t>sin</m:t>
                        </m:r>
                      </m:fName>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m:t>
                            </m:r>
                          </m:sup>
                        </m:sSup>
                        <m:r>
                          <a:rPr lang="x-IV_mathan" altLang="zh-CN">
                            <a:latin typeface="Cambria Math" panose="02040503050406030204" pitchFamily="18" charset="0"/>
                          </a:rPr>
                          <m:t>𝑎</m:t>
                        </m:r>
                      </m:e>
                    </m:func>
                  </m:oMath>
                </a14:m>
                <a:endParaRPr lang="x-IV_mathan" altLang="zh-CN" dirty="0"/>
              </a:p>
              <a:p>
                <a14:m>
                  <m:oMath xmlns:m="http://schemas.openxmlformats.org/officeDocument/2006/math">
                    <m:r>
                      <a:rPr lang="x-IV_mathan" altLang="zh-CN">
                        <a:latin typeface="Cambria Math" panose="02040503050406030204" pitchFamily="18" charset="0"/>
                      </a:rPr>
                      <m:t>𝑇</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4</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2</m:t>
                            </m:r>
                          </m:sup>
                        </m:sSup>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r>
                              <a:rPr lang="x-IV_mathan" altLang="zh-CN">
                                <a:latin typeface="Cambria Math" panose="02040503050406030204" pitchFamily="18" charset="0"/>
                              </a:rPr>
                              <m:t>′</m:t>
                            </m:r>
                          </m:e>
                          <m:sup>
                            <m:r>
                              <a:rPr lang="x-IV_mathan" altLang="zh-CN">
                                <a:latin typeface="Cambria Math" panose="02040503050406030204" pitchFamily="18" charset="0"/>
                              </a:rPr>
                              <m:t>2</m:t>
                            </m:r>
                          </m:sup>
                        </m:sSup>
                      </m:num>
                      <m:den>
                        <m:sSup>
                          <m:sSupPr>
                            <m:ctrlPr>
                              <a:rPr lang="x-IV_mathan" altLang="zh-CN" i="1">
                                <a:latin typeface="Cambria Math" panose="02040503050406030204" pitchFamily="18" charset="0"/>
                              </a:rPr>
                            </m:ctrlPr>
                          </m:sSupPr>
                          <m:e>
                            <m:d>
                              <m:dPr>
                                <m:ctrlPr>
                                  <a:rPr lang="x-IV_mathan" altLang="zh-CN" i="1">
                                    <a:latin typeface="Cambria Math" panose="02040503050406030204" pitchFamily="18" charset="0"/>
                                  </a:rPr>
                                </m:ctrlPr>
                              </m:dPr>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2</m:t>
                                    </m:r>
                                  </m:sup>
                                </m:sSup>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r>
                                      <a:rPr lang="x-IV_mathan" altLang="zh-CN">
                                        <a:latin typeface="Cambria Math" panose="02040503050406030204" pitchFamily="18" charset="0"/>
                                      </a:rPr>
                                      <m:t>′</m:t>
                                    </m:r>
                                  </m:e>
                                  <m:sup>
                                    <m:r>
                                      <a:rPr lang="x-IV_mathan" altLang="zh-CN">
                                        <a:latin typeface="Cambria Math" panose="02040503050406030204" pitchFamily="18" charset="0"/>
                                      </a:rPr>
                                      <m:t>2</m:t>
                                    </m:r>
                                  </m:sup>
                                </m:sSup>
                              </m:e>
                            </m:d>
                          </m:e>
                          <m:sup>
                            <m:r>
                              <a:rPr lang="x-IV_mathan" altLang="zh-CN">
                                <a:latin typeface="Cambria Math" panose="02040503050406030204" pitchFamily="18" charset="0"/>
                              </a:rPr>
                              <m:t>2</m:t>
                            </m:r>
                          </m:sup>
                        </m:sSup>
                        <m:sSup>
                          <m:sSupPr>
                            <m:ctrlPr>
                              <a:rPr lang="x-IV_mathan" altLang="zh-CN" i="1">
                                <a:latin typeface="Cambria Math" panose="02040503050406030204" pitchFamily="18" charset="0"/>
                              </a:rPr>
                            </m:ctrlPr>
                          </m:sSupPr>
                          <m:e>
                            <m:r>
                              <m:rPr>
                                <m:sty m:val="p"/>
                              </m:rPr>
                              <a:rPr lang="x-IV_mathan" altLang="zh-CN">
                                <a:latin typeface="Cambria Math" panose="02040503050406030204" pitchFamily="18" charset="0"/>
                              </a:rPr>
                              <m:t>sin</m:t>
                            </m:r>
                          </m:e>
                          <m:sup>
                            <m:r>
                              <a:rPr lang="x-IV_mathan" altLang="zh-CN">
                                <a:latin typeface="Cambria Math" panose="02040503050406030204" pitchFamily="18" charset="0"/>
                              </a:rPr>
                              <m:t>2</m:t>
                            </m:r>
                          </m:sup>
                        </m:sSup>
                        <m:r>
                          <a:rPr lang="x-IV_mathan" altLang="zh-CN">
                            <a:latin typeface="Cambria Math" panose="02040503050406030204" pitchFamily="18" charset="0"/>
                          </a:rPr>
                          <m:t>𝑘</m:t>
                        </m:r>
                        <m:r>
                          <a:rPr lang="x-IV_mathan" altLang="zh-CN">
                            <a:latin typeface="Cambria Math" panose="02040503050406030204" pitchFamily="18" charset="0"/>
                          </a:rPr>
                          <m:t>′</m:t>
                        </m:r>
                        <m:r>
                          <a:rPr lang="x-IV_mathan" altLang="zh-CN">
                            <a:latin typeface="Cambria Math" panose="02040503050406030204" pitchFamily="18" charset="0"/>
                          </a:rPr>
                          <m:t>𝑎</m:t>
                        </m:r>
                        <m:r>
                          <a:rPr lang="x-IV_mathan" altLang="zh-CN">
                            <a:latin typeface="Cambria Math" panose="02040503050406030204" pitchFamily="18" charset="0"/>
                          </a:rPr>
                          <m:t>+4</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2</m:t>
                            </m:r>
                          </m:sup>
                        </m:sSup>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r>
                              <a:rPr lang="x-IV_mathan" altLang="zh-CN">
                                <a:latin typeface="Cambria Math" panose="02040503050406030204" pitchFamily="18" charset="0"/>
                              </a:rPr>
                              <m:t>′</m:t>
                            </m:r>
                          </m:e>
                          <m:sup>
                            <m:r>
                              <a:rPr lang="x-IV_mathan" altLang="zh-CN">
                                <a:latin typeface="Cambria Math" panose="02040503050406030204" pitchFamily="18" charset="0"/>
                              </a:rPr>
                              <m:t>2</m:t>
                            </m:r>
                          </m:sup>
                        </m:sSup>
                      </m:den>
                    </m:f>
                  </m:oMath>
                </a14:m>
                <a:endParaRPr lang="x-IV_mathan" altLang="zh-CN" dirty="0"/>
              </a:p>
              <a:p>
                <a14:m>
                  <m:oMath xmlns:m="http://schemas.openxmlformats.org/officeDocument/2006/math">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1</m:t>
                        </m:r>
                      </m:num>
                      <m:den>
                        <m:r>
                          <a:rPr lang="x-IV_mathan" altLang="zh-CN">
                            <a:latin typeface="Cambria Math" panose="02040503050406030204" pitchFamily="18" charset="0"/>
                          </a:rPr>
                          <m:t>1+</m:t>
                        </m:r>
                        <m:f>
                          <m:fPr>
                            <m:ctrlPr>
                              <a:rPr lang="x-IV_mathan" altLang="zh-CN" i="1">
                                <a:latin typeface="Cambria Math" panose="02040503050406030204" pitchFamily="18" charset="0"/>
                              </a:rPr>
                            </m:ctrlPr>
                          </m:fPr>
                          <m:num>
                            <m:r>
                              <a:rPr lang="x-IV_mathan" altLang="zh-CN">
                                <a:latin typeface="Cambria Math" panose="02040503050406030204" pitchFamily="18" charset="0"/>
                              </a:rPr>
                              <m:t>1</m:t>
                            </m:r>
                          </m:num>
                          <m:den>
                            <m:r>
                              <a:rPr lang="x-IV_mathan" altLang="zh-CN">
                                <a:latin typeface="Cambria Math" panose="02040503050406030204" pitchFamily="18" charset="0"/>
                              </a:rPr>
                              <m:t>4</m:t>
                            </m:r>
                          </m:den>
                        </m:f>
                        <m:sSup>
                          <m:sSupPr>
                            <m:ctrlPr>
                              <a:rPr lang="x-IV_mathan" altLang="zh-CN" i="1">
                                <a:latin typeface="Cambria Math" panose="02040503050406030204" pitchFamily="18" charset="0"/>
                              </a:rPr>
                            </m:ctrlPr>
                          </m:sSupPr>
                          <m:e>
                            <m:d>
                              <m:dPr>
                                <m:ctrlPr>
                                  <a:rPr lang="x-IV_mathan" altLang="zh-CN" i="1">
                                    <a:latin typeface="Cambria Math" panose="02040503050406030204" pitchFamily="18" charset="0"/>
                                  </a:rPr>
                                </m:ctrlPr>
                              </m:dPr>
                              <m:e>
                                <m:f>
                                  <m:fPr>
                                    <m:ctrlPr>
                                      <a:rPr lang="x-IV_mathan" altLang="zh-CN" i="1">
                                        <a:latin typeface="Cambria Math" panose="02040503050406030204" pitchFamily="18" charset="0"/>
                                      </a:rPr>
                                    </m:ctrlPr>
                                  </m:fPr>
                                  <m:num>
                                    <m:r>
                                      <a:rPr lang="x-IV_mathan" altLang="zh-CN">
                                        <a:latin typeface="Cambria Math" panose="02040503050406030204" pitchFamily="18" charset="0"/>
                                      </a:rPr>
                                      <m:t>𝑘</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m:t>
                                        </m:r>
                                      </m:sup>
                                    </m:sSup>
                                  </m:den>
                                </m:f>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m:t>
                                        </m:r>
                                      </m:sup>
                                    </m:sSup>
                                  </m:num>
                                  <m:den>
                                    <m:r>
                                      <a:rPr lang="x-IV_mathan" altLang="zh-CN">
                                        <a:latin typeface="Cambria Math" panose="02040503050406030204" pitchFamily="18" charset="0"/>
                                      </a:rPr>
                                      <m:t>𝑘</m:t>
                                    </m:r>
                                  </m:den>
                                </m:f>
                              </m:e>
                            </m:d>
                          </m:e>
                          <m:sup>
                            <m:r>
                              <a:rPr lang="x-IV_mathan" altLang="zh-CN">
                                <a:latin typeface="Cambria Math" panose="02040503050406030204" pitchFamily="18" charset="0"/>
                              </a:rPr>
                              <m:t>2</m:t>
                            </m:r>
                          </m:sup>
                        </m:sSup>
                        <m:func>
                          <m:funcPr>
                            <m:ctrlPr>
                              <a:rPr lang="x-IV_mathan" altLang="zh-CN" i="1">
                                <a:latin typeface="Cambria Math" panose="02040503050406030204" pitchFamily="18" charset="0"/>
                              </a:rPr>
                            </m:ctrlPr>
                          </m:funcPr>
                          <m:fName>
                            <m:sSup>
                              <m:sSupPr>
                                <m:ctrlPr>
                                  <a:rPr lang="x-IV_mathan" altLang="zh-CN" i="1">
                                    <a:latin typeface="Cambria Math" panose="02040503050406030204" pitchFamily="18" charset="0"/>
                                  </a:rPr>
                                </m:ctrlPr>
                              </m:sSupPr>
                              <m:e>
                                <m:r>
                                  <m:rPr>
                                    <m:sty m:val="p"/>
                                  </m:rPr>
                                  <a:rPr lang="x-IV_mathan" altLang="zh-CN">
                                    <a:latin typeface="Cambria Math" panose="02040503050406030204" pitchFamily="18" charset="0"/>
                                  </a:rPr>
                                  <m:t>sin</m:t>
                                </m:r>
                              </m:e>
                              <m:sup>
                                <m:r>
                                  <a:rPr lang="x-IV_mathan" altLang="zh-CN">
                                    <a:latin typeface="Cambria Math" panose="02040503050406030204" pitchFamily="18" charset="0"/>
                                  </a:rPr>
                                  <m:t>2</m:t>
                                </m:r>
                              </m:sup>
                            </m:sSup>
                          </m:fName>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𝑘</m:t>
                                </m:r>
                              </m:e>
                              <m:sup>
                                <m:r>
                                  <a:rPr lang="x-IV_mathan" altLang="zh-CN">
                                    <a:latin typeface="Cambria Math" panose="02040503050406030204" pitchFamily="18" charset="0"/>
                                  </a:rPr>
                                  <m:t>′</m:t>
                                </m:r>
                              </m:sup>
                            </m:sSup>
                            <m:r>
                              <a:rPr lang="x-IV_mathan" altLang="zh-CN">
                                <a:latin typeface="Cambria Math" panose="02040503050406030204" pitchFamily="18" charset="0"/>
                              </a:rPr>
                              <m:t>𝑎</m:t>
                            </m:r>
                          </m:e>
                        </m:func>
                      </m:den>
                    </m:f>
                    <m:r>
                      <a:rPr lang="x-IV_mathan" altLang="zh-CN">
                        <a:latin typeface="Cambria Math" panose="02040503050406030204" pitchFamily="18" charset="0"/>
                      </a:rPr>
                      <m:t>&lt;1</m:t>
                    </m:r>
                  </m:oMath>
                </a14:m>
                <a:endParaRPr lang="x-IV_mathan" altLang="zh-CN" dirty="0"/>
              </a:p>
              <a:p>
                <a:r>
                  <a:rPr lang="zh-CN" altLang="zh-CN" dirty="0"/>
                  <a:t>能量比势垒大也无法完全穿透！波动性</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zh-CN" dirty="0">
                <a:effectLst/>
              </a:rPr>
              <a:t>穿墙的汽车</a:t>
            </a:r>
            <a:r>
              <a:rPr lang="en-US" altLang="zh-CN" dirty="0">
                <a:effectLst/>
              </a:rPr>
              <a:t> </a:t>
            </a:r>
            <a:endParaRPr lang="zh-CN" altLang="en-US" dirty="0"/>
          </a:p>
        </p:txBody>
      </p:sp>
      <p:pic>
        <p:nvPicPr>
          <p:cNvPr id="1026" name="Picture 2" descr="C:\Users\liuhd\AppData\Local\Temp\msohtmlclip1\02\clip_image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784" y="387176"/>
            <a:ext cx="3927891" cy="452154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clip_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0057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1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effectLst/>
              </a:rPr>
              <a:t>一维方势阱</a:t>
            </a:r>
            <a:endParaRPr lang="zh-CN" altLang="en-US" dirty="0"/>
          </a:p>
        </p:txBody>
      </p:sp>
      <p:pic>
        <p:nvPicPr>
          <p:cNvPr id="2056" name="Picture 8" descr="2m(E+V0) &#10;2mE "/>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268760"/>
            <a:ext cx="3677163" cy="7335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k'x &#10;Aelkx Be &#10;Se ,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012" y="2262882"/>
            <a:ext cx="4757738" cy="133550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liuhd\AppData\Local\Temp\msohtmlclip1\02\clip_image001.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4148137"/>
            <a:ext cx="5200650" cy="1901448"/>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liuhd\AppData\Local\Temp\msohtmlclip1\02\clip_image001.png"/>
          <p:cNvPicPr>
            <a:picLocks noChangeAspect="1" noChangeArrowheads="1"/>
          </p:cNvPicPr>
          <p:nvPr/>
        </p:nvPicPr>
        <p:blipFill>
          <a:blip r:embed="rId5">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7750" y="292100"/>
            <a:ext cx="4286250" cy="345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223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357188"/>
                <a:ext cx="8229600" cy="5649912"/>
              </a:xfrm>
            </p:spPr>
            <p:txBody>
              <a:bodyPr/>
              <a:lstStyle/>
              <a:p>
                <a:pPr fontAlgn="ctr"/>
                <a14:m>
                  <m:oMath xmlns:m="http://schemas.openxmlformats.org/officeDocument/2006/math">
                    <m:sSub>
                      <m:sSubPr>
                        <m:ctrlPr>
                          <a:rPr lang="x-IV_mathan" altLang="zh-CN" sz="2400" i="1" smtClean="0">
                            <a:latin typeface="Cambria Math" panose="02040503050406030204" pitchFamily="18" charset="0"/>
                          </a:rPr>
                        </m:ctrlPr>
                      </m:sSubPr>
                      <m:e>
                        <m:r>
                          <a:rPr lang="x-IV_mathan" altLang="zh-CN" sz="2400">
                            <a:latin typeface="Cambria Math" panose="02040503050406030204" pitchFamily="18" charset="0"/>
                          </a:rPr>
                          <m:t>𝑉</m:t>
                        </m:r>
                      </m:e>
                      <m:sub>
                        <m:r>
                          <a:rPr lang="x-IV_mathan" altLang="zh-CN" sz="2400">
                            <a:latin typeface="Cambria Math" panose="02040503050406030204" pitchFamily="18" charset="0"/>
                          </a:rPr>
                          <m:t>0</m:t>
                        </m:r>
                      </m:sub>
                    </m:sSub>
                    <m:r>
                      <a:rPr lang="x-IV_mathan" altLang="zh-CN" sz="2400">
                        <a:latin typeface="Cambria Math" panose="02040503050406030204" pitchFamily="18" charset="0"/>
                      </a:rPr>
                      <m:t>→0,</m:t>
                    </m:r>
                    <m:r>
                      <a:rPr lang="x-IV_mathan" altLang="zh-CN" sz="2400" i="1">
                        <a:latin typeface="Cambria Math" panose="02040503050406030204" pitchFamily="18" charset="0"/>
                      </a:rPr>
                      <m:t> </m:t>
                    </m:r>
                    <m:r>
                      <a:rPr lang="x-IV_mathan" altLang="zh-CN" sz="2400">
                        <a:latin typeface="Cambria Math" panose="02040503050406030204" pitchFamily="18" charset="0"/>
                      </a:rPr>
                      <m:t>𝑇</m:t>
                    </m:r>
                    <m:r>
                      <a:rPr lang="x-IV_mathan" altLang="zh-CN" sz="2400">
                        <a:latin typeface="Cambria Math" panose="02040503050406030204" pitchFamily="18" charset="0"/>
                      </a:rPr>
                      <m:t>=1</m:t>
                    </m:r>
                  </m:oMath>
                </a14:m>
                <a:endParaRPr lang="x-IV_mathan" altLang="zh-CN" sz="2400" dirty="0"/>
              </a:p>
              <a:p>
                <a:pPr fontAlgn="ctr"/>
                <a14:m>
                  <m:oMath xmlns:m="http://schemas.openxmlformats.org/officeDocument/2006/math">
                    <m:sSub>
                      <m:sSubPr>
                        <m:ctrlPr>
                          <a:rPr lang="x-IV_mathan" altLang="zh-CN" sz="2400" i="1">
                            <a:latin typeface="Cambria Math" panose="02040503050406030204" pitchFamily="18" charset="0"/>
                          </a:rPr>
                        </m:ctrlPr>
                      </m:sSubPr>
                      <m:e>
                        <m:r>
                          <a:rPr lang="x-IV_mathan" altLang="zh-CN" sz="2400">
                            <a:latin typeface="Cambria Math" panose="02040503050406030204" pitchFamily="18" charset="0"/>
                          </a:rPr>
                          <m:t>𝑉</m:t>
                        </m:r>
                      </m:e>
                      <m:sub>
                        <m:r>
                          <a:rPr lang="x-IV_mathan" altLang="zh-CN" sz="2400">
                            <a:latin typeface="Cambria Math" panose="02040503050406030204" pitchFamily="18" charset="0"/>
                          </a:rPr>
                          <m:t>0</m:t>
                        </m:r>
                      </m:sub>
                    </m:sSub>
                    <m:r>
                      <a:rPr lang="x-IV_mathan" altLang="zh-CN" sz="2400">
                        <a:latin typeface="Cambria Math" panose="02040503050406030204" pitchFamily="18" charset="0"/>
                      </a:rPr>
                      <m:t>≠0,</m:t>
                    </m:r>
                    <m:r>
                      <a:rPr lang="x-IV_mathan" altLang="zh-CN" sz="2400" i="1">
                        <a:latin typeface="Cambria Math" panose="02040503050406030204" pitchFamily="18" charset="0"/>
                      </a:rPr>
                      <m:t> </m:t>
                    </m:r>
                    <m:r>
                      <a:rPr lang="x-IV_mathan" altLang="zh-CN" sz="2400">
                        <a:latin typeface="Cambria Math" panose="02040503050406030204" pitchFamily="18" charset="0"/>
                      </a:rPr>
                      <m:t>𝑇</m:t>
                    </m:r>
                    <m:r>
                      <a:rPr lang="x-IV_mathan" altLang="zh-CN" sz="2400">
                        <a:latin typeface="Cambria Math" panose="02040503050406030204" pitchFamily="18" charset="0"/>
                      </a:rPr>
                      <m:t>&lt;1</m:t>
                    </m:r>
                  </m:oMath>
                </a14:m>
                <a:endParaRPr lang="x-IV_mathan" altLang="zh-CN" sz="2400" dirty="0"/>
              </a:p>
              <a:p>
                <a:pPr fontAlgn="ctr"/>
                <a14:m>
                  <m:oMath xmlns:m="http://schemas.openxmlformats.org/officeDocument/2006/math">
                    <m:func>
                      <m:funcPr>
                        <m:ctrlPr>
                          <a:rPr lang="zh-CN" altLang="zh-CN" sz="2400" i="1">
                            <a:latin typeface="Cambria Math" panose="02040503050406030204" pitchFamily="18" charset="0"/>
                          </a:rPr>
                        </m:ctrlPr>
                      </m:funcPr>
                      <m:fName>
                        <m:r>
                          <m:rPr>
                            <m:sty m:val="p"/>
                          </m:rPr>
                          <a:rPr lang="zh-CN" altLang="zh-CN" sz="2400">
                            <a:latin typeface="Cambria Math" panose="02040503050406030204" pitchFamily="18" charset="0"/>
                          </a:rPr>
                          <m:t>sin</m:t>
                        </m:r>
                      </m:fName>
                      <m:e>
                        <m:sSup>
                          <m:sSupPr>
                            <m:ctrlPr>
                              <a:rPr lang="zh-CN" altLang="zh-CN" sz="2400" i="1">
                                <a:latin typeface="Cambria Math" panose="02040503050406030204" pitchFamily="18" charset="0"/>
                              </a:rPr>
                            </m:ctrlPr>
                          </m:sSupPr>
                          <m:e>
                            <m:r>
                              <a:rPr lang="zh-CN" altLang="zh-CN" sz="2400">
                                <a:latin typeface="Cambria Math" panose="02040503050406030204" pitchFamily="18" charset="0"/>
                              </a:rPr>
                              <m:t>𝑘</m:t>
                            </m:r>
                          </m:e>
                          <m:sup>
                            <m:r>
                              <a:rPr lang="zh-CN" altLang="zh-CN" sz="2400">
                                <a:latin typeface="Cambria Math" panose="02040503050406030204" pitchFamily="18" charset="0"/>
                              </a:rPr>
                              <m:t>′</m:t>
                            </m:r>
                          </m:sup>
                        </m:sSup>
                        <m:r>
                          <a:rPr lang="zh-CN" altLang="zh-CN" sz="2400">
                            <a:latin typeface="Cambria Math" panose="02040503050406030204" pitchFamily="18" charset="0"/>
                          </a:rPr>
                          <m:t>𝑎</m:t>
                        </m:r>
                        <m:r>
                          <a:rPr lang="zh-CN" altLang="zh-CN" sz="2400">
                            <a:latin typeface="Cambria Math" panose="02040503050406030204" pitchFamily="18" charset="0"/>
                          </a:rPr>
                          <m:t>=0,</m:t>
                        </m:r>
                        <m:r>
                          <a:rPr lang="zh-CN" altLang="en-US" sz="2400" i="1">
                            <a:latin typeface="Cambria Math" panose="02040503050406030204" pitchFamily="18" charset="0"/>
                          </a:rPr>
                          <m:t> </m:t>
                        </m:r>
                        <m:r>
                          <a:rPr lang="zh-CN" altLang="zh-CN" sz="2400">
                            <a:latin typeface="Cambria Math" panose="02040503050406030204" pitchFamily="18" charset="0"/>
                          </a:rPr>
                          <m:t>𝑘</m:t>
                        </m:r>
                        <m:r>
                          <a:rPr lang="zh-CN" altLang="zh-CN" sz="2400">
                            <a:latin typeface="Cambria Math" panose="02040503050406030204" pitchFamily="18" charset="0"/>
                          </a:rPr>
                          <m:t>′</m:t>
                        </m:r>
                        <m:r>
                          <a:rPr lang="zh-CN" altLang="zh-CN" sz="2400">
                            <a:latin typeface="Cambria Math" panose="02040503050406030204" pitchFamily="18" charset="0"/>
                          </a:rPr>
                          <m:t>𝑎</m:t>
                        </m:r>
                        <m:r>
                          <a:rPr lang="zh-CN" altLang="zh-CN" sz="2400">
                            <a:latin typeface="Cambria Math" panose="02040503050406030204" pitchFamily="18" charset="0"/>
                          </a:rPr>
                          <m:t>=</m:t>
                        </m:r>
                        <m:r>
                          <a:rPr lang="zh-CN" altLang="zh-CN" sz="2400">
                            <a:latin typeface="Cambria Math" panose="02040503050406030204" pitchFamily="18" charset="0"/>
                          </a:rPr>
                          <m:t>𝑛</m:t>
                        </m:r>
                        <m:r>
                          <a:rPr lang="zh-CN" altLang="zh-CN" sz="2400">
                            <a:latin typeface="Cambria Math" panose="02040503050406030204" pitchFamily="18" charset="0"/>
                          </a:rPr>
                          <m:t>𝜋</m:t>
                        </m:r>
                        <m:r>
                          <a:rPr lang="zh-CN" altLang="zh-CN" sz="2400">
                            <a:latin typeface="Cambria Math" panose="02040503050406030204" pitchFamily="18" charset="0"/>
                          </a:rPr>
                          <m:t>,</m:t>
                        </m:r>
                        <m:r>
                          <a:rPr lang="zh-CN" altLang="en-US" sz="2400" i="1">
                            <a:latin typeface="Cambria Math" panose="02040503050406030204" pitchFamily="18" charset="0"/>
                          </a:rPr>
                          <m:t> </m:t>
                        </m:r>
                      </m:e>
                    </m:func>
                  </m:oMath>
                </a14:m>
                <a:endParaRPr lang="en-US" altLang="zh-CN" sz="2400" dirty="0"/>
              </a:p>
              <a:p>
                <a:pPr marL="82153" indent="0" fontAlgn="ctr">
                  <a:buNone/>
                </a:pPr>
                <a14:m>
                  <m:oMath xmlns:m="http://schemas.openxmlformats.org/officeDocument/2006/math">
                    <m:r>
                      <a:rPr lang="zh-CN" altLang="zh-CN" sz="2400" smtClean="0">
                        <a:solidFill>
                          <a:srgbClr val="C00000"/>
                        </a:solidFill>
                        <a:latin typeface="Cambria Math" panose="02040503050406030204" pitchFamily="18" charset="0"/>
                      </a:rPr>
                      <m:t>𝑇</m:t>
                    </m:r>
                    <m:r>
                      <a:rPr lang="zh-CN" altLang="zh-CN" sz="2400" smtClean="0">
                        <a:solidFill>
                          <a:srgbClr val="C00000"/>
                        </a:solidFill>
                        <a:latin typeface="Cambria Math" panose="02040503050406030204" pitchFamily="18" charset="0"/>
                      </a:rPr>
                      <m:t>=1</m:t>
                    </m:r>
                  </m:oMath>
                </a14:m>
                <a:r>
                  <a:rPr lang="zh-CN" altLang="zh-CN" sz="2400" dirty="0">
                    <a:solidFill>
                      <a:srgbClr val="C00000"/>
                    </a:solidFill>
                  </a:rPr>
                  <a:t>共振透射</a:t>
                </a:r>
              </a:p>
              <a:p>
                <a14:m>
                  <m:oMath xmlns:m="http://schemas.openxmlformats.org/officeDocument/2006/math">
                    <m:sSub>
                      <m:sSubPr>
                        <m:ctrlPr>
                          <a:rPr lang="x-IV_mathan" altLang="zh-CN" sz="2400" i="1">
                            <a:latin typeface="Cambria Math" panose="02040503050406030204" pitchFamily="18" charset="0"/>
                          </a:rPr>
                        </m:ctrlPr>
                      </m:sSubPr>
                      <m:e>
                        <m:r>
                          <a:rPr lang="x-IV_mathan" altLang="zh-CN" sz="2400">
                            <a:latin typeface="Cambria Math" panose="02040503050406030204" pitchFamily="18" charset="0"/>
                          </a:rPr>
                          <m:t>𝐸</m:t>
                        </m:r>
                      </m:e>
                      <m:sub>
                        <m:r>
                          <a:rPr lang="x-IV_mathan" altLang="zh-CN" sz="2400">
                            <a:latin typeface="Cambria Math" panose="02040503050406030204" pitchFamily="18" charset="0"/>
                          </a:rPr>
                          <m:t>𝑛</m:t>
                        </m:r>
                      </m:sub>
                    </m:sSub>
                    <m:r>
                      <a:rPr lang="x-IV_mathan" altLang="zh-CN" sz="2400">
                        <a:latin typeface="Cambria Math" panose="02040503050406030204" pitchFamily="18" charset="0"/>
                      </a:rPr>
                      <m:t>=−</m:t>
                    </m:r>
                    <m:sSub>
                      <m:sSubPr>
                        <m:ctrlPr>
                          <a:rPr lang="x-IV_mathan" altLang="zh-CN" sz="2400" i="1">
                            <a:latin typeface="Cambria Math" panose="02040503050406030204" pitchFamily="18" charset="0"/>
                          </a:rPr>
                        </m:ctrlPr>
                      </m:sSubPr>
                      <m:e>
                        <m:r>
                          <a:rPr lang="x-IV_mathan" altLang="zh-CN" sz="2400">
                            <a:latin typeface="Cambria Math" panose="02040503050406030204" pitchFamily="18" charset="0"/>
                          </a:rPr>
                          <m:t>𝑉</m:t>
                        </m:r>
                      </m:e>
                      <m:sub>
                        <m:r>
                          <a:rPr lang="x-IV_mathan" altLang="zh-CN" sz="2400">
                            <a:latin typeface="Cambria Math" panose="02040503050406030204" pitchFamily="18" charset="0"/>
                          </a:rPr>
                          <m:t>0</m:t>
                        </m:r>
                      </m:sub>
                    </m:sSub>
                    <m:r>
                      <a:rPr lang="x-IV_mathan" altLang="zh-CN" sz="2400">
                        <a:latin typeface="Cambria Math" panose="02040503050406030204" pitchFamily="18" charset="0"/>
                      </a:rPr>
                      <m:t>+</m:t>
                    </m:r>
                    <m:f>
                      <m:fPr>
                        <m:ctrlPr>
                          <a:rPr lang="x-IV_mathan" altLang="zh-CN" sz="2400" i="1">
                            <a:latin typeface="Cambria Math" panose="02040503050406030204" pitchFamily="18" charset="0"/>
                          </a:rPr>
                        </m:ctrlPr>
                      </m:fPr>
                      <m:num>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𝑛</m:t>
                            </m:r>
                          </m:e>
                          <m:sup>
                            <m:r>
                              <a:rPr lang="x-IV_mathan" altLang="zh-CN" sz="2400">
                                <a:latin typeface="Cambria Math" panose="02040503050406030204" pitchFamily="18" charset="0"/>
                              </a:rPr>
                              <m:t>2</m:t>
                            </m:r>
                          </m:sup>
                        </m:sSup>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𝜋</m:t>
                            </m:r>
                          </m:e>
                          <m:sup>
                            <m:r>
                              <a:rPr lang="x-IV_mathan" altLang="zh-CN" sz="2400">
                                <a:latin typeface="Cambria Math" panose="02040503050406030204" pitchFamily="18" charset="0"/>
                              </a:rPr>
                              <m:t>2</m:t>
                            </m:r>
                          </m:sup>
                        </m:sSup>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ℏ</m:t>
                            </m:r>
                          </m:e>
                          <m:sup>
                            <m:r>
                              <a:rPr lang="x-IV_mathan" altLang="zh-CN" sz="2400">
                                <a:latin typeface="Cambria Math" panose="02040503050406030204" pitchFamily="18" charset="0"/>
                              </a:rPr>
                              <m:t>2</m:t>
                            </m:r>
                          </m:sup>
                        </m:sSup>
                      </m:num>
                      <m:den>
                        <m:r>
                          <a:rPr lang="x-IV_mathan" altLang="zh-CN" sz="2400">
                            <a:latin typeface="Cambria Math" panose="02040503050406030204" pitchFamily="18" charset="0"/>
                          </a:rPr>
                          <m:t>2</m:t>
                        </m:r>
                        <m:r>
                          <a:rPr lang="x-IV_mathan" altLang="zh-CN" sz="2400">
                            <a:latin typeface="Cambria Math" panose="02040503050406030204" pitchFamily="18" charset="0"/>
                          </a:rPr>
                          <m:t>𝑚</m:t>
                        </m:r>
                        <m:sSup>
                          <m:sSupPr>
                            <m:ctrlPr>
                              <a:rPr lang="x-IV_mathan" altLang="zh-CN" sz="2400" i="1">
                                <a:latin typeface="Cambria Math" panose="02040503050406030204" pitchFamily="18" charset="0"/>
                              </a:rPr>
                            </m:ctrlPr>
                          </m:sSupPr>
                          <m:e>
                            <m:r>
                              <a:rPr lang="x-IV_mathan" altLang="zh-CN" sz="2400">
                                <a:latin typeface="Cambria Math" panose="02040503050406030204" pitchFamily="18" charset="0"/>
                              </a:rPr>
                              <m:t>𝑎</m:t>
                            </m:r>
                          </m:e>
                          <m:sup>
                            <m:r>
                              <a:rPr lang="x-IV_mathan" altLang="zh-CN" sz="2400">
                                <a:latin typeface="Cambria Math" panose="02040503050406030204" pitchFamily="18" charset="0"/>
                              </a:rPr>
                              <m:t>2</m:t>
                            </m:r>
                          </m:sup>
                        </m:sSup>
                      </m:den>
                    </m:f>
                  </m:oMath>
                </a14:m>
                <a:endParaRPr lang="x-IV_mathan" altLang="zh-CN" sz="2400" dirty="0"/>
              </a:p>
              <a:p>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357188"/>
                <a:ext cx="8229600" cy="5649912"/>
              </a:xfrm>
              <a:blipFill>
                <a:blip r:embed="rId2"/>
                <a:stretch>
                  <a:fillRect/>
                </a:stretch>
              </a:blipFill>
            </p:spPr>
            <p:txBody>
              <a:bodyPr/>
              <a:lstStyle/>
              <a:p>
                <a:r>
                  <a:rPr lang="zh-CN" altLang="en-US">
                    <a:noFill/>
                  </a:rPr>
                  <a:t> </a:t>
                </a:r>
              </a:p>
            </p:txBody>
          </p:sp>
        </mc:Fallback>
      </mc:AlternateContent>
      <p:pic>
        <p:nvPicPr>
          <p:cNvPr id="3077" name="Picture 5" descr="C:\Users\liuhd\AppData\Local\Temp\msohtmlclip1\02\clip_image001.png"/>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815" y="3014663"/>
            <a:ext cx="4199000" cy="27373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2 &#10;0 &#10;无 限 深 方 势 阱 中 束 缚 态 &#10;&gt; 0 &#10;0 &#10;0 &#10;共 振 能 级 &#10;共 振 能 级 &#10;E&lt;O &#10;E&lt;O &#10;有 限 深 方 势 阱 中 &#10;束 缚 态 与 共 振 态 &#10;0 "/>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0026" y="250672"/>
            <a:ext cx="5178934" cy="586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9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14325" y="1109663"/>
                <a:ext cx="8229600" cy="4525962"/>
              </a:xfrm>
            </p:spPr>
            <p:txBody>
              <a:bodyPr/>
              <a:lstStyle/>
              <a:p>
                <a:pPr fontAlgn="ctr">
                  <a:lnSpc>
                    <a:spcPct val="150000"/>
                  </a:lnSpc>
                </a:pPr>
                <a:r>
                  <a:rPr lang="zh-CN" altLang="zh-CN" dirty="0"/>
                  <a:t>按照势能</a:t>
                </a:r>
                <a:r>
                  <a:rPr lang="en-US" altLang="zh-CN" i="1" dirty="0"/>
                  <a:t> </a:t>
                </a:r>
                <a14:m>
                  <m:oMath xmlns:m="http://schemas.openxmlformats.org/officeDocument/2006/math">
                    <m:r>
                      <a:rPr lang="zh-CN" altLang="zh-CN"/>
                      <m:t>𝑉</m:t>
                    </m:r>
                    <m:r>
                      <a:rPr lang="zh-CN" altLang="en-US"/>
                      <m:t> </m:t>
                    </m:r>
                  </m:oMath>
                </a14:m>
                <a:r>
                  <a:rPr lang="zh-CN" altLang="zh-CN" dirty="0"/>
                  <a:t>的形式列出不同区域的定态</a:t>
                </a:r>
                <a:r>
                  <a:rPr lang="en-US" altLang="zh-CN" dirty="0"/>
                  <a:t>Schrödinger</a:t>
                </a:r>
                <a:r>
                  <a:rPr lang="zh-CN" altLang="zh-CN" dirty="0"/>
                  <a:t>方程</a:t>
                </a:r>
              </a:p>
              <a:p>
                <a:pPr>
                  <a:lnSpc>
                    <a:spcPct val="150000"/>
                  </a:lnSpc>
                </a:pPr>
                <a:r>
                  <a:rPr lang="zh-CN" altLang="zh-CN" dirty="0"/>
                  <a:t>对于方（位）势</a:t>
                </a:r>
                <a:r>
                  <a:rPr lang="en-US" altLang="zh-CN" dirty="0"/>
                  <a:t> </a:t>
                </a:r>
                <a14:m>
                  <m:oMath xmlns:m="http://schemas.openxmlformats.org/officeDocument/2006/math">
                    <m:d>
                      <m:dPr>
                        <m:begChr m:val="{"/>
                        <m:endChr m:val=""/>
                        <m:ctrlPr>
                          <a:rPr lang="zh-CN" altLang="zh-CN" i="1"/>
                        </m:ctrlPr>
                      </m:dPr>
                      <m:e>
                        <m:m>
                          <m:mPr>
                            <m:mcs>
                              <m:mc>
                                <m:mcPr>
                                  <m:count m:val="1"/>
                                  <m:mcJc m:val="center"/>
                                </m:mcPr>
                              </m:mc>
                            </m:mcs>
                            <m:ctrlPr>
                              <a:rPr lang="zh-CN" altLang="zh-CN" i="1"/>
                            </m:ctrlPr>
                          </m:mPr>
                          <m:mr>
                            <m:e>
                              <m:r>
                                <a:rPr lang="zh-CN" altLang="zh-CN"/>
                                <m:t>𝑉</m:t>
                              </m:r>
                              <m:r>
                                <a:rPr lang="zh-CN" altLang="zh-CN"/>
                                <m:t>&gt;</m:t>
                              </m:r>
                              <m:r>
                                <a:rPr lang="zh-CN" altLang="zh-CN"/>
                                <m:t>𝐸</m:t>
                              </m:r>
                              <m:r>
                                <a:rPr lang="zh-CN" altLang="zh-CN"/>
                                <m:t>→</m:t>
                              </m:r>
                              <m:f>
                                <m:fPr>
                                  <m:ctrlPr>
                                    <a:rPr lang="zh-CN" altLang="zh-CN" i="1"/>
                                  </m:ctrlPr>
                                </m:fPr>
                                <m:num>
                                  <m:sSup>
                                    <m:sSupPr>
                                      <m:ctrlPr>
                                        <a:rPr lang="zh-CN" altLang="zh-CN" i="1"/>
                                      </m:ctrlPr>
                                    </m:sSupPr>
                                    <m:e>
                                      <m:r>
                                        <a:rPr lang="zh-CN" altLang="en-US" i="1"/>
                                        <m:t>𝜕</m:t>
                                      </m:r>
                                    </m:e>
                                    <m:sup>
                                      <m:r>
                                        <a:rPr lang="zh-CN" altLang="zh-CN"/>
                                        <m:t>2</m:t>
                                      </m:r>
                                    </m:sup>
                                  </m:sSup>
                                </m:num>
                                <m:den>
                                  <m:r>
                                    <a:rPr lang="zh-CN" altLang="en-US" i="1"/>
                                    <m:t>𝜕</m:t>
                                  </m:r>
                                  <m:r>
                                    <a:rPr lang="zh-CN" altLang="zh-CN"/>
                                    <m:t>𝑥</m:t>
                                  </m:r>
                                </m:den>
                              </m:f>
                              <m:r>
                                <a:rPr lang="zh-CN" altLang="zh-CN"/>
                                <m:t>𝜓</m:t>
                              </m:r>
                              <m:d>
                                <m:dPr>
                                  <m:ctrlPr>
                                    <a:rPr lang="zh-CN" altLang="zh-CN" i="1"/>
                                  </m:ctrlPr>
                                </m:dPr>
                                <m:e>
                                  <m:r>
                                    <a:rPr lang="zh-CN" altLang="zh-CN"/>
                                    <m:t>𝑥</m:t>
                                  </m:r>
                                </m:e>
                              </m:d>
                              <m:r>
                                <a:rPr lang="zh-CN" altLang="zh-CN"/>
                                <m:t>=</m:t>
                              </m:r>
                              <m:f>
                                <m:fPr>
                                  <m:ctrlPr>
                                    <a:rPr lang="zh-CN" altLang="zh-CN" i="1"/>
                                  </m:ctrlPr>
                                </m:fPr>
                                <m:num>
                                  <m:r>
                                    <a:rPr lang="zh-CN" altLang="zh-CN"/>
                                    <m:t>2</m:t>
                                  </m:r>
                                  <m:r>
                                    <a:rPr lang="zh-CN" altLang="zh-CN"/>
                                    <m:t>𝑚</m:t>
                                  </m:r>
                                </m:num>
                                <m:den>
                                  <m:sSup>
                                    <m:sSupPr>
                                      <m:ctrlPr>
                                        <a:rPr lang="zh-CN" altLang="zh-CN" i="1"/>
                                      </m:ctrlPr>
                                    </m:sSupPr>
                                    <m:e>
                                      <m:r>
                                        <a:rPr lang="zh-CN" altLang="zh-CN"/>
                                        <m:t>ℏ</m:t>
                                      </m:r>
                                    </m:e>
                                    <m:sup>
                                      <m:r>
                                        <a:rPr lang="zh-CN" altLang="zh-CN"/>
                                        <m:t>2</m:t>
                                      </m:r>
                                    </m:sup>
                                  </m:sSup>
                                </m:den>
                              </m:f>
                              <m:d>
                                <m:dPr>
                                  <m:ctrlPr>
                                    <a:rPr lang="zh-CN" altLang="zh-CN" i="1"/>
                                  </m:ctrlPr>
                                </m:dPr>
                                <m:e>
                                  <m:r>
                                    <a:rPr lang="zh-CN" altLang="zh-CN"/>
                                    <m:t>𝑉</m:t>
                                  </m:r>
                                  <m:r>
                                    <a:rPr lang="zh-CN" altLang="zh-CN"/>
                                    <m:t>−</m:t>
                                  </m:r>
                                  <m:r>
                                    <a:rPr lang="zh-CN" altLang="zh-CN"/>
                                    <m:t>𝐸</m:t>
                                  </m:r>
                                </m:e>
                              </m:d>
                              <m:r>
                                <a:rPr lang="zh-CN" altLang="zh-CN"/>
                                <m:t>𝜓</m:t>
                              </m:r>
                              <m:d>
                                <m:dPr>
                                  <m:ctrlPr>
                                    <a:rPr lang="zh-CN" altLang="zh-CN" i="1"/>
                                  </m:ctrlPr>
                                </m:dPr>
                                <m:e>
                                  <m:r>
                                    <a:rPr lang="zh-CN" altLang="zh-CN"/>
                                    <m:t>𝑥</m:t>
                                  </m:r>
                                </m:e>
                              </m:d>
                              <m:r>
                                <a:rPr lang="zh-CN" altLang="en-US" i="1"/>
                                <m:t> </m:t>
                              </m:r>
                            </m:e>
                          </m:mr>
                          <m:mr>
                            <m:e>
                              <m:r>
                                <a:rPr lang="zh-CN" altLang="zh-CN"/>
                                <m:t>𝑉</m:t>
                              </m:r>
                              <m:r>
                                <a:rPr lang="zh-CN" altLang="zh-CN"/>
                                <m:t>&lt;</m:t>
                              </m:r>
                              <m:r>
                                <a:rPr lang="zh-CN" altLang="zh-CN"/>
                                <m:t>𝐸</m:t>
                              </m:r>
                              <m:r>
                                <a:rPr lang="zh-CN" altLang="zh-CN"/>
                                <m:t>→</m:t>
                              </m:r>
                              <m:f>
                                <m:fPr>
                                  <m:ctrlPr>
                                    <a:rPr lang="zh-CN" altLang="zh-CN" i="1"/>
                                  </m:ctrlPr>
                                </m:fPr>
                                <m:num>
                                  <m:sSup>
                                    <m:sSupPr>
                                      <m:ctrlPr>
                                        <a:rPr lang="zh-CN" altLang="zh-CN" i="1"/>
                                      </m:ctrlPr>
                                    </m:sSupPr>
                                    <m:e>
                                      <m:r>
                                        <a:rPr lang="zh-CN" altLang="en-US" i="1"/>
                                        <m:t>𝜕</m:t>
                                      </m:r>
                                    </m:e>
                                    <m:sup>
                                      <m:r>
                                        <a:rPr lang="zh-CN" altLang="zh-CN"/>
                                        <m:t>2</m:t>
                                      </m:r>
                                    </m:sup>
                                  </m:sSup>
                                </m:num>
                                <m:den>
                                  <m:r>
                                    <a:rPr lang="zh-CN" altLang="en-US" i="1"/>
                                    <m:t>𝜕</m:t>
                                  </m:r>
                                  <m:r>
                                    <a:rPr lang="zh-CN" altLang="zh-CN"/>
                                    <m:t>𝑥</m:t>
                                  </m:r>
                                </m:den>
                              </m:f>
                              <m:r>
                                <a:rPr lang="zh-CN" altLang="zh-CN"/>
                                <m:t>𝜓</m:t>
                              </m:r>
                              <m:d>
                                <m:dPr>
                                  <m:ctrlPr>
                                    <a:rPr lang="zh-CN" altLang="zh-CN" i="1"/>
                                  </m:ctrlPr>
                                </m:dPr>
                                <m:e>
                                  <m:r>
                                    <a:rPr lang="zh-CN" altLang="zh-CN"/>
                                    <m:t>𝑥</m:t>
                                  </m:r>
                                </m:e>
                              </m:d>
                              <m:r>
                                <a:rPr lang="zh-CN" altLang="zh-CN"/>
                                <m:t>=−</m:t>
                              </m:r>
                              <m:f>
                                <m:fPr>
                                  <m:ctrlPr>
                                    <a:rPr lang="zh-CN" altLang="zh-CN" i="1"/>
                                  </m:ctrlPr>
                                </m:fPr>
                                <m:num>
                                  <m:r>
                                    <a:rPr lang="zh-CN" altLang="zh-CN"/>
                                    <m:t>2</m:t>
                                  </m:r>
                                  <m:r>
                                    <a:rPr lang="zh-CN" altLang="zh-CN"/>
                                    <m:t>𝑚</m:t>
                                  </m:r>
                                </m:num>
                                <m:den>
                                  <m:sSup>
                                    <m:sSupPr>
                                      <m:ctrlPr>
                                        <a:rPr lang="zh-CN" altLang="zh-CN" i="1"/>
                                      </m:ctrlPr>
                                    </m:sSupPr>
                                    <m:e>
                                      <m:r>
                                        <a:rPr lang="zh-CN" altLang="zh-CN"/>
                                        <m:t>ℏ</m:t>
                                      </m:r>
                                    </m:e>
                                    <m:sup>
                                      <m:r>
                                        <a:rPr lang="zh-CN" altLang="zh-CN"/>
                                        <m:t>2</m:t>
                                      </m:r>
                                    </m:sup>
                                  </m:sSup>
                                </m:den>
                              </m:f>
                              <m:d>
                                <m:dPr>
                                  <m:ctrlPr>
                                    <a:rPr lang="zh-CN" altLang="zh-CN" i="1"/>
                                  </m:ctrlPr>
                                </m:dPr>
                                <m:e>
                                  <m:r>
                                    <a:rPr lang="zh-CN" altLang="zh-CN"/>
                                    <m:t>𝐸</m:t>
                                  </m:r>
                                  <m:r>
                                    <a:rPr lang="zh-CN" altLang="zh-CN"/>
                                    <m:t>−</m:t>
                                  </m:r>
                                  <m:r>
                                    <a:rPr lang="zh-CN" altLang="zh-CN"/>
                                    <m:t>𝑉</m:t>
                                  </m:r>
                                </m:e>
                              </m:d>
                              <m:r>
                                <a:rPr lang="zh-CN" altLang="zh-CN"/>
                                <m:t>𝜓</m:t>
                              </m:r>
                              <m:d>
                                <m:dPr>
                                  <m:ctrlPr>
                                    <a:rPr lang="zh-CN" altLang="zh-CN" i="1"/>
                                  </m:ctrlPr>
                                </m:dPr>
                                <m:e>
                                  <m:r>
                                    <a:rPr lang="zh-CN" altLang="zh-CN"/>
                                    <m:t>𝑥</m:t>
                                  </m:r>
                                </m:e>
                              </m:d>
                              <m:r>
                                <a:rPr lang="zh-CN" altLang="en-US" i="1"/>
                                <m:t> </m:t>
                              </m:r>
                            </m:e>
                          </m:mr>
                        </m:m>
                      </m:e>
                    </m:d>
                  </m:oMath>
                </a14:m>
                <a:endParaRPr lang="zh-CN" altLang="zh-CN" dirty="0"/>
              </a:p>
              <a:p>
                <a:pPr fontAlgn="ctr">
                  <a:lnSpc>
                    <a:spcPct val="150000"/>
                  </a:lnSpc>
                </a:pPr>
                <a:r>
                  <a:rPr lang="zh-CN" altLang="zh-CN" dirty="0"/>
                  <a:t>分析每个区域势能</a:t>
                </a:r>
                <a:r>
                  <a:rPr lang="en-US" altLang="zh-CN" i="1" dirty="0"/>
                  <a:t> </a:t>
                </a:r>
                <a14:m>
                  <m:oMath xmlns:m="http://schemas.openxmlformats.org/officeDocument/2006/math">
                    <m:r>
                      <a:rPr lang="zh-CN" altLang="zh-CN"/>
                      <m:t>𝑉</m:t>
                    </m:r>
                    <m:r>
                      <a:rPr lang="zh-CN" altLang="en-US"/>
                      <m:t> </m:t>
                    </m:r>
                  </m:oMath>
                </a14:m>
                <a:r>
                  <a:rPr lang="zh-CN" altLang="zh-CN" dirty="0"/>
                  <a:t>与能量</a:t>
                </a:r>
                <a:r>
                  <a:rPr lang="en-US" altLang="zh-CN" dirty="0"/>
                  <a:t> </a:t>
                </a:r>
                <a14:m>
                  <m:oMath xmlns:m="http://schemas.openxmlformats.org/officeDocument/2006/math">
                    <m:r>
                      <a:rPr lang="zh-CN" altLang="zh-CN"/>
                      <m:t>𝐸</m:t>
                    </m:r>
                    <m:r>
                      <a:rPr lang="zh-CN" altLang="en-US"/>
                      <m:t> </m:t>
                    </m:r>
                  </m:oMath>
                </a14:m>
                <a:r>
                  <a:rPr lang="zh-CN" altLang="zh-CN" dirty="0"/>
                  <a:t>之间的关系，分两种情况讨论。</a:t>
                </a:r>
              </a:p>
              <a:p>
                <a:pPr>
                  <a:lnSpc>
                    <a:spcPct val="150000"/>
                  </a:lnSpc>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14325" y="1109663"/>
                <a:ext cx="8229600" cy="4525962"/>
              </a:xfrm>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zh-CN" dirty="0">
                <a:effectLst/>
              </a:rPr>
              <a:t>求解一维定态问题的一般步骤</a:t>
            </a:r>
            <a:br>
              <a:rPr lang="zh-CN" altLang="zh-CN" b="0" dirty="0">
                <a:effectLst/>
              </a:rPr>
            </a:br>
            <a:endParaRPr lang="zh-CN" altLang="en-US" dirty="0"/>
          </a:p>
        </p:txBody>
      </p:sp>
    </p:spTree>
    <p:extLst>
      <p:ext uri="{BB962C8B-B14F-4D97-AF65-F5344CB8AC3E}">
        <p14:creationId xmlns:p14="http://schemas.microsoft.com/office/powerpoint/2010/main" val="290995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14325" y="600076"/>
                <a:ext cx="8229600" cy="5621337"/>
              </a:xfrm>
            </p:spPr>
            <p:txBody>
              <a:bodyPr/>
              <a:lstStyle/>
              <a:p>
                <a:pPr fontAlgn="ctr"/>
                <a:r>
                  <a:rPr lang="zh-CN" altLang="zh-CN" dirty="0"/>
                  <a:t>如果</a:t>
                </a:r>
                <a:r>
                  <a:rPr lang="en-US" altLang="zh-CN" i="1" dirty="0"/>
                  <a:t> </a:t>
                </a:r>
                <a14:m>
                  <m:oMath xmlns:m="http://schemas.openxmlformats.org/officeDocument/2006/math">
                    <m:r>
                      <a:rPr lang="zh-CN" altLang="zh-CN"/>
                      <m:t>𝑉</m:t>
                    </m:r>
                    <m:r>
                      <a:rPr lang="zh-CN" altLang="en-US"/>
                      <m:t> </m:t>
                    </m:r>
                  </m:oMath>
                </a14:m>
                <a:r>
                  <a:rPr lang="zh-CN" altLang="zh-CN" dirty="0"/>
                  <a:t>能够束缚</a:t>
                </a:r>
                <a:r>
                  <a:rPr lang="en-US" altLang="zh-CN" dirty="0"/>
                  <a:t> </a:t>
                </a:r>
                <a14:m>
                  <m:oMath xmlns:m="http://schemas.openxmlformats.org/officeDocument/2006/math">
                    <m:r>
                      <a:rPr lang="zh-CN" altLang="zh-CN"/>
                      <m:t>𝐸</m:t>
                    </m:r>
                  </m:oMath>
                </a14:m>
                <a:r>
                  <a:rPr lang="zh-CN" altLang="zh-CN" dirty="0"/>
                  <a:t>，束缚态问题。此类问题典型例子（一维无限深势阱，一维有限深势阱，一维</a:t>
                </a:r>
                <a:r>
                  <a:rPr lang="en-US" altLang="zh-CN" dirty="0"/>
                  <a:t> </a:t>
                </a:r>
                <a14:m>
                  <m:oMath xmlns:m="http://schemas.openxmlformats.org/officeDocument/2006/math">
                    <m:r>
                      <a:rPr lang="zh-CN" altLang="zh-CN"/>
                      <m:t>𝛿</m:t>
                    </m:r>
                  </m:oMath>
                </a14:m>
                <a:r>
                  <a:rPr lang="en-US" altLang="zh-CN" dirty="0"/>
                  <a:t> </a:t>
                </a:r>
                <a:r>
                  <a:rPr lang="zh-CN" altLang="zh-CN" dirty="0"/>
                  <a:t>势阱，一维谐振子）</a:t>
                </a:r>
              </a:p>
              <a:p>
                <a:pPr lvl="1" fontAlgn="ctr"/>
                <a:r>
                  <a:rPr lang="zh-CN" altLang="zh-CN" dirty="0"/>
                  <a:t>求解各区域定态</a:t>
                </a:r>
                <a:r>
                  <a:rPr lang="en-US" altLang="zh-CN" dirty="0"/>
                  <a:t>Schrödinger</a:t>
                </a:r>
                <a:r>
                  <a:rPr lang="zh-CN" altLang="zh-CN" dirty="0"/>
                  <a:t>方程。</a:t>
                </a:r>
              </a:p>
              <a:p>
                <a:r>
                  <a:rPr lang="zh-CN" altLang="zh-CN" dirty="0"/>
                  <a:t>对于方（位）势</a:t>
                </a:r>
                <a14:m>
                  <m:oMath xmlns:m="http://schemas.openxmlformats.org/officeDocument/2006/math">
                    <m:d>
                      <m:dPr>
                        <m:begChr m:val="{"/>
                        <m:endChr m:val=""/>
                        <m:ctrlPr>
                          <a:rPr lang="zh-CN" altLang="zh-CN" i="1"/>
                        </m:ctrlPr>
                      </m:dPr>
                      <m:e>
                        <m:m>
                          <m:mPr>
                            <m:mcs>
                              <m:mc>
                                <m:mcPr>
                                  <m:count m:val="1"/>
                                  <m:mcJc m:val="center"/>
                                </m:mcPr>
                              </m:mc>
                            </m:mcs>
                            <m:ctrlPr>
                              <a:rPr lang="zh-CN" altLang="zh-CN" i="1"/>
                            </m:ctrlPr>
                          </m:mPr>
                          <m:mr>
                            <m:e>
                              <m:r>
                                <a:rPr lang="zh-CN" altLang="zh-CN"/>
                                <m:t>𝑉</m:t>
                              </m:r>
                              <m:r>
                                <a:rPr lang="zh-CN" altLang="zh-CN"/>
                                <m:t>&gt;</m:t>
                              </m:r>
                              <m:r>
                                <a:rPr lang="zh-CN" altLang="zh-CN"/>
                                <m:t>𝐸</m:t>
                              </m:r>
                              <m:r>
                                <a:rPr lang="zh-CN" altLang="zh-CN"/>
                                <m:t>→</m:t>
                              </m:r>
                              <m:f>
                                <m:fPr>
                                  <m:ctrlPr>
                                    <a:rPr lang="zh-CN" altLang="zh-CN" i="1"/>
                                  </m:ctrlPr>
                                </m:fPr>
                                <m:num>
                                  <m:sSup>
                                    <m:sSupPr>
                                      <m:ctrlPr>
                                        <a:rPr lang="zh-CN" altLang="zh-CN" i="1"/>
                                      </m:ctrlPr>
                                    </m:sSupPr>
                                    <m:e>
                                      <m:r>
                                        <a:rPr lang="zh-CN" altLang="en-US" i="1"/>
                                        <m:t>𝜕</m:t>
                                      </m:r>
                                    </m:e>
                                    <m:sup>
                                      <m:r>
                                        <a:rPr lang="zh-CN" altLang="zh-CN"/>
                                        <m:t>2</m:t>
                                      </m:r>
                                    </m:sup>
                                  </m:sSup>
                                </m:num>
                                <m:den>
                                  <m:r>
                                    <a:rPr lang="zh-CN" altLang="en-US" i="1"/>
                                    <m:t>𝜕</m:t>
                                  </m:r>
                                  <m:r>
                                    <a:rPr lang="zh-CN" altLang="zh-CN"/>
                                    <m:t>𝑥</m:t>
                                  </m:r>
                                </m:den>
                              </m:f>
                              <m:r>
                                <a:rPr lang="zh-CN" altLang="zh-CN"/>
                                <m:t>𝜓</m:t>
                              </m:r>
                              <m:r>
                                <a:rPr lang="zh-CN" altLang="zh-CN"/>
                                <m:t>−</m:t>
                              </m:r>
                              <m:sSup>
                                <m:sSupPr>
                                  <m:ctrlPr>
                                    <a:rPr lang="zh-CN" altLang="zh-CN" i="1"/>
                                  </m:ctrlPr>
                                </m:sSupPr>
                                <m:e>
                                  <m:r>
                                    <a:rPr lang="zh-CN" altLang="zh-CN"/>
                                    <m:t>𝛼</m:t>
                                  </m:r>
                                </m:e>
                                <m:sup>
                                  <m:r>
                                    <a:rPr lang="zh-CN" altLang="zh-CN"/>
                                    <m:t>2</m:t>
                                  </m:r>
                                </m:sup>
                              </m:sSup>
                              <m:r>
                                <a:rPr lang="zh-CN" altLang="zh-CN"/>
                                <m:t>𝜓</m:t>
                              </m:r>
                              <m:r>
                                <a:rPr lang="zh-CN" altLang="zh-CN"/>
                                <m:t>=0</m:t>
                              </m:r>
                              <m:r>
                                <a:rPr lang="zh-CN" altLang="en-US" i="1"/>
                                <m:t> </m:t>
                              </m:r>
                              <m:d>
                                <m:dPr>
                                  <m:ctrlPr>
                                    <a:rPr lang="zh-CN" altLang="zh-CN" i="1"/>
                                  </m:ctrlPr>
                                </m:dPr>
                                <m:e>
                                  <m:r>
                                    <a:rPr lang="zh-CN" altLang="zh-CN"/>
                                    <m:t>𝛼</m:t>
                                  </m:r>
                                  <m:r>
                                    <a:rPr lang="zh-CN" altLang="zh-CN"/>
                                    <m:t>=</m:t>
                                  </m:r>
                                  <m:f>
                                    <m:fPr>
                                      <m:type m:val="lin"/>
                                      <m:ctrlPr>
                                        <a:rPr lang="zh-CN" altLang="zh-CN" i="1"/>
                                      </m:ctrlPr>
                                    </m:fPr>
                                    <m:num>
                                      <m:rad>
                                        <m:radPr>
                                          <m:degHide m:val="on"/>
                                          <m:ctrlPr>
                                            <a:rPr lang="zh-CN" altLang="zh-CN" i="1"/>
                                          </m:ctrlPr>
                                        </m:radPr>
                                        <m:deg/>
                                        <m:e>
                                          <m:r>
                                            <a:rPr lang="zh-CN" altLang="zh-CN"/>
                                            <m:t>2</m:t>
                                          </m:r>
                                          <m:r>
                                            <a:rPr lang="zh-CN" altLang="zh-CN"/>
                                            <m:t>𝑚</m:t>
                                          </m:r>
                                          <m:d>
                                            <m:dPr>
                                              <m:ctrlPr>
                                                <a:rPr lang="zh-CN" altLang="zh-CN" i="1"/>
                                              </m:ctrlPr>
                                            </m:dPr>
                                            <m:e>
                                              <m:r>
                                                <a:rPr lang="zh-CN" altLang="zh-CN"/>
                                                <m:t>𝑉</m:t>
                                              </m:r>
                                              <m:r>
                                                <a:rPr lang="zh-CN" altLang="zh-CN"/>
                                                <m:t>−</m:t>
                                              </m:r>
                                              <m:r>
                                                <a:rPr lang="zh-CN" altLang="zh-CN"/>
                                                <m:t>𝐸</m:t>
                                              </m:r>
                                            </m:e>
                                          </m:d>
                                        </m:e>
                                      </m:rad>
                                    </m:num>
                                    <m:den>
                                      <m:r>
                                        <a:rPr lang="zh-CN" altLang="zh-CN"/>
                                        <m:t>ℏ</m:t>
                                      </m:r>
                                    </m:den>
                                  </m:f>
                                </m:e>
                              </m:d>
                              <m:r>
                                <a:rPr lang="zh-CN" altLang="zh-CN"/>
                                <m:t>→</m:t>
                              </m:r>
                              <m:r>
                                <a:rPr lang="zh-CN" altLang="zh-CN"/>
                                <m:t>𝜓</m:t>
                              </m:r>
                              <m:r>
                                <a:rPr lang="zh-CN" altLang="zh-CN"/>
                                <m:t>=</m:t>
                              </m:r>
                              <m:r>
                                <a:rPr lang="zh-CN" altLang="zh-CN"/>
                                <m:t>𝐴</m:t>
                              </m:r>
                              <m:sSup>
                                <m:sSupPr>
                                  <m:ctrlPr>
                                    <a:rPr lang="zh-CN" altLang="zh-CN" i="1"/>
                                  </m:ctrlPr>
                                </m:sSupPr>
                                <m:e>
                                  <m:r>
                                    <a:rPr lang="zh-CN" altLang="zh-CN"/>
                                    <m:t>𝑒</m:t>
                                  </m:r>
                                </m:e>
                                <m:sup>
                                  <m:r>
                                    <a:rPr lang="zh-CN" altLang="zh-CN"/>
                                    <m:t>𝛼</m:t>
                                  </m:r>
                                  <m:r>
                                    <a:rPr lang="zh-CN" altLang="zh-CN"/>
                                    <m:t>𝑥</m:t>
                                  </m:r>
                                </m:sup>
                              </m:sSup>
                              <m:r>
                                <a:rPr lang="zh-CN" altLang="zh-CN"/>
                                <m:t>+</m:t>
                              </m:r>
                              <m:r>
                                <a:rPr lang="zh-CN" altLang="zh-CN"/>
                                <m:t>𝐵</m:t>
                              </m:r>
                              <m:sSup>
                                <m:sSupPr>
                                  <m:ctrlPr>
                                    <a:rPr lang="zh-CN" altLang="zh-CN" i="1"/>
                                  </m:ctrlPr>
                                </m:sSupPr>
                                <m:e>
                                  <m:r>
                                    <a:rPr lang="zh-CN" altLang="zh-CN"/>
                                    <m:t>𝑒</m:t>
                                  </m:r>
                                </m:e>
                                <m:sup>
                                  <m:r>
                                    <a:rPr lang="zh-CN" altLang="zh-CN"/>
                                    <m:t>−</m:t>
                                  </m:r>
                                  <m:r>
                                    <a:rPr lang="zh-CN" altLang="zh-CN"/>
                                    <m:t>𝛼</m:t>
                                  </m:r>
                                  <m:r>
                                    <a:rPr lang="zh-CN" altLang="zh-CN"/>
                                    <m:t>𝑥</m:t>
                                  </m:r>
                                </m:sup>
                              </m:sSup>
                              <m:r>
                                <a:rPr lang="zh-CN" altLang="en-US" i="1"/>
                                <m:t> </m:t>
                              </m:r>
                            </m:e>
                          </m:mr>
                          <m:mr>
                            <m:e>
                              <m:r>
                                <a:rPr lang="zh-CN" altLang="zh-CN"/>
                                <m:t>𝑉</m:t>
                              </m:r>
                              <m:r>
                                <a:rPr lang="zh-CN" altLang="zh-CN"/>
                                <m:t>&lt;</m:t>
                              </m:r>
                              <m:r>
                                <a:rPr lang="zh-CN" altLang="zh-CN"/>
                                <m:t>𝐸</m:t>
                              </m:r>
                              <m:r>
                                <a:rPr lang="zh-CN" altLang="zh-CN"/>
                                <m:t>→</m:t>
                              </m:r>
                              <m:f>
                                <m:fPr>
                                  <m:ctrlPr>
                                    <a:rPr lang="zh-CN" altLang="zh-CN" i="1"/>
                                  </m:ctrlPr>
                                </m:fPr>
                                <m:num>
                                  <m:sSup>
                                    <m:sSupPr>
                                      <m:ctrlPr>
                                        <a:rPr lang="zh-CN" altLang="zh-CN" i="1"/>
                                      </m:ctrlPr>
                                    </m:sSupPr>
                                    <m:e>
                                      <m:r>
                                        <a:rPr lang="zh-CN" altLang="en-US" i="1"/>
                                        <m:t>𝜕</m:t>
                                      </m:r>
                                    </m:e>
                                    <m:sup>
                                      <m:r>
                                        <a:rPr lang="zh-CN" altLang="zh-CN"/>
                                        <m:t>2</m:t>
                                      </m:r>
                                    </m:sup>
                                  </m:sSup>
                                </m:num>
                                <m:den>
                                  <m:r>
                                    <a:rPr lang="zh-CN" altLang="en-US" i="1"/>
                                    <m:t>𝜕</m:t>
                                  </m:r>
                                  <m:r>
                                    <a:rPr lang="zh-CN" altLang="zh-CN"/>
                                    <m:t>𝑥</m:t>
                                  </m:r>
                                </m:den>
                              </m:f>
                              <m:r>
                                <a:rPr lang="zh-CN" altLang="zh-CN"/>
                                <m:t>𝜓</m:t>
                              </m:r>
                              <m:r>
                                <a:rPr lang="zh-CN" altLang="zh-CN"/>
                                <m:t>+</m:t>
                              </m:r>
                              <m:sSup>
                                <m:sSupPr>
                                  <m:ctrlPr>
                                    <a:rPr lang="zh-CN" altLang="zh-CN" i="1"/>
                                  </m:ctrlPr>
                                </m:sSupPr>
                                <m:e>
                                  <m:r>
                                    <a:rPr lang="zh-CN" altLang="zh-CN"/>
                                    <m:t>𝑘</m:t>
                                  </m:r>
                                </m:e>
                                <m:sup>
                                  <m:r>
                                    <a:rPr lang="zh-CN" altLang="zh-CN"/>
                                    <m:t>2</m:t>
                                  </m:r>
                                </m:sup>
                              </m:sSup>
                              <m:r>
                                <a:rPr lang="zh-CN" altLang="zh-CN"/>
                                <m:t>𝜓</m:t>
                              </m:r>
                              <m:r>
                                <a:rPr lang="zh-CN" altLang="zh-CN"/>
                                <m:t>=0</m:t>
                              </m:r>
                              <m:r>
                                <a:rPr lang="zh-CN" altLang="en-US" i="1"/>
                                <m:t> </m:t>
                              </m:r>
                              <m:d>
                                <m:dPr>
                                  <m:ctrlPr>
                                    <a:rPr lang="zh-CN" altLang="zh-CN" i="1"/>
                                  </m:ctrlPr>
                                </m:dPr>
                                <m:e>
                                  <m:r>
                                    <a:rPr lang="zh-CN" altLang="zh-CN"/>
                                    <m:t>𝑘</m:t>
                                  </m:r>
                                  <m:r>
                                    <a:rPr lang="zh-CN" altLang="zh-CN"/>
                                    <m:t>=</m:t>
                                  </m:r>
                                  <m:f>
                                    <m:fPr>
                                      <m:type m:val="lin"/>
                                      <m:ctrlPr>
                                        <a:rPr lang="zh-CN" altLang="zh-CN" i="1"/>
                                      </m:ctrlPr>
                                    </m:fPr>
                                    <m:num>
                                      <m:rad>
                                        <m:radPr>
                                          <m:degHide m:val="on"/>
                                          <m:ctrlPr>
                                            <a:rPr lang="zh-CN" altLang="zh-CN" i="1"/>
                                          </m:ctrlPr>
                                        </m:radPr>
                                        <m:deg/>
                                        <m:e>
                                          <m:r>
                                            <a:rPr lang="zh-CN" altLang="zh-CN"/>
                                            <m:t>2</m:t>
                                          </m:r>
                                          <m:r>
                                            <a:rPr lang="zh-CN" altLang="zh-CN"/>
                                            <m:t>𝑚</m:t>
                                          </m:r>
                                          <m:d>
                                            <m:dPr>
                                              <m:ctrlPr>
                                                <a:rPr lang="zh-CN" altLang="zh-CN" i="1"/>
                                              </m:ctrlPr>
                                            </m:dPr>
                                            <m:e>
                                              <m:r>
                                                <a:rPr lang="zh-CN" altLang="zh-CN"/>
                                                <m:t>𝐸</m:t>
                                              </m:r>
                                              <m:r>
                                                <a:rPr lang="zh-CN" altLang="zh-CN"/>
                                                <m:t>−</m:t>
                                              </m:r>
                                              <m:r>
                                                <a:rPr lang="zh-CN" altLang="zh-CN"/>
                                                <m:t>𝑉</m:t>
                                              </m:r>
                                            </m:e>
                                          </m:d>
                                        </m:e>
                                      </m:rad>
                                    </m:num>
                                    <m:den>
                                      <m:r>
                                        <a:rPr lang="zh-CN" altLang="zh-CN"/>
                                        <m:t>ℏ</m:t>
                                      </m:r>
                                    </m:den>
                                  </m:f>
                                </m:e>
                              </m:d>
                              <m:r>
                                <a:rPr lang="zh-CN" altLang="zh-CN"/>
                                <m:t>→</m:t>
                              </m:r>
                              <m:r>
                                <a:rPr lang="zh-CN" altLang="zh-CN"/>
                                <m:t>𝜓</m:t>
                              </m:r>
                              <m:r>
                                <a:rPr lang="zh-CN" altLang="zh-CN"/>
                                <m:t>=</m:t>
                              </m:r>
                              <m:r>
                                <a:rPr lang="zh-CN" altLang="zh-CN"/>
                                <m:t>𝐶</m:t>
                              </m:r>
                              <m:func>
                                <m:funcPr>
                                  <m:ctrlPr>
                                    <a:rPr lang="zh-CN" altLang="zh-CN" i="1"/>
                                  </m:ctrlPr>
                                </m:funcPr>
                                <m:fName>
                                  <m:r>
                                    <m:rPr>
                                      <m:sty m:val="p"/>
                                    </m:rPr>
                                    <a:rPr lang="zh-CN" altLang="zh-CN"/>
                                    <m:t>sin</m:t>
                                  </m:r>
                                </m:fName>
                                <m:e>
                                  <m:d>
                                    <m:dPr>
                                      <m:ctrlPr>
                                        <a:rPr lang="zh-CN" altLang="zh-CN" i="1"/>
                                      </m:ctrlPr>
                                    </m:dPr>
                                    <m:e>
                                      <m:r>
                                        <a:rPr lang="zh-CN" altLang="zh-CN"/>
                                        <m:t>𝑘𝑥</m:t>
                                      </m:r>
                                      <m:r>
                                        <a:rPr lang="zh-CN" altLang="zh-CN"/>
                                        <m:t>+</m:t>
                                      </m:r>
                                      <m:r>
                                        <a:rPr lang="zh-CN" altLang="zh-CN"/>
                                        <m:t>𝛿</m:t>
                                      </m:r>
                                    </m:e>
                                  </m:d>
                                </m:e>
                              </m:func>
                            </m:e>
                          </m:mr>
                        </m:m>
                      </m:e>
                    </m:d>
                  </m:oMath>
                </a14:m>
                <a:endParaRPr lang="zh-CN" altLang="zh-CN" dirty="0"/>
              </a:p>
              <a:p>
                <a:pPr fontAlgn="ctr"/>
                <a:r>
                  <a:rPr lang="zh-CN" altLang="zh-CN" dirty="0"/>
                  <a:t>利用</a:t>
                </a:r>
              </a:p>
              <a:p>
                <a:r>
                  <a:rPr lang="zh-CN" altLang="zh-CN" dirty="0"/>
                  <a:t>区域之间的连续性条件（</a:t>
                </a:r>
                <a14:m>
                  <m:oMath xmlns:m="http://schemas.openxmlformats.org/officeDocument/2006/math">
                    <m:r>
                      <a:rPr lang="zh-CN" altLang="zh-CN"/>
                      <m:t>𝜓</m:t>
                    </m:r>
                  </m:oMath>
                </a14:m>
                <a:r>
                  <a:rPr lang="zh-CN" altLang="zh-CN" dirty="0"/>
                  <a:t>连续以及</a:t>
                </a:r>
                <a14:m>
                  <m:oMath xmlns:m="http://schemas.openxmlformats.org/officeDocument/2006/math">
                    <m:sSup>
                      <m:sSupPr>
                        <m:ctrlPr>
                          <a:rPr lang="zh-CN" altLang="zh-CN" i="1"/>
                        </m:ctrlPr>
                      </m:sSupPr>
                      <m:e>
                        <m:r>
                          <a:rPr lang="zh-CN" altLang="zh-CN"/>
                          <m:t>𝜓</m:t>
                        </m:r>
                      </m:e>
                      <m:sup>
                        <m:r>
                          <a:rPr lang="zh-CN" altLang="zh-CN"/>
                          <m:t>′</m:t>
                        </m:r>
                      </m:sup>
                    </m:sSup>
                  </m:oMath>
                </a14:m>
                <a:r>
                  <a:rPr lang="zh-CN" altLang="zh-CN" dirty="0"/>
                  <a:t>连续（</a:t>
                </a:r>
                <a:r>
                  <a:rPr lang="x-IV_mathan" altLang="zh-CN" dirty="0"/>
                  <a:t>δ</a:t>
                </a:r>
                <a:r>
                  <a:rPr lang="en-US" altLang="zh-CN" dirty="0"/>
                  <a:t> </a:t>
                </a:r>
                <a:r>
                  <a:rPr lang="zh-CN" altLang="zh-CN" dirty="0"/>
                  <a:t>势除外））</a:t>
                </a:r>
              </a:p>
              <a:p>
                <a:r>
                  <a:rPr lang="zh-CN" altLang="zh-CN" dirty="0"/>
                  <a:t>边界条件</a:t>
                </a:r>
                <a:r>
                  <a:rPr lang="en-US" altLang="zh-CN" dirty="0"/>
                  <a:t> </a:t>
                </a:r>
                <a14:m>
                  <m:oMath xmlns:m="http://schemas.openxmlformats.org/officeDocument/2006/math">
                    <m:r>
                      <a:rPr lang="zh-CN" altLang="zh-CN"/>
                      <m:t>𝜓</m:t>
                    </m:r>
                    <m:groupChr>
                      <m:groupChrPr>
                        <m:chr m:val="→"/>
                        <m:vertJc m:val="bot"/>
                        <m:ctrlPr>
                          <a:rPr lang="zh-CN" altLang="zh-CN" i="1"/>
                        </m:ctrlPr>
                      </m:groupChrPr>
                      <m:e>
                        <m:r>
                          <a:rPr lang="zh-CN" altLang="zh-CN"/>
                          <m:t>𝑥</m:t>
                        </m:r>
                        <m:r>
                          <a:rPr lang="zh-CN" altLang="zh-CN"/>
                          <m:t>→±</m:t>
                        </m:r>
                        <m:r>
                          <a:rPr lang="zh-CN" altLang="en-US" i="1"/>
                          <m:t> </m:t>
                        </m:r>
                        <m:r>
                          <a:rPr lang="zh-CN" altLang="zh-CN"/>
                          <m:t>∞</m:t>
                        </m:r>
                      </m:e>
                    </m:groupChr>
                    <m:r>
                      <a:rPr lang="zh-CN" altLang="zh-CN"/>
                      <m:t>0</m:t>
                    </m:r>
                  </m:oMath>
                </a14:m>
                <a:endParaRPr lang="zh-CN" altLang="zh-CN" dirty="0"/>
              </a:p>
              <a:p>
                <a:r>
                  <a:rPr lang="zh-CN" altLang="zh-CN" dirty="0"/>
                  <a:t>确定各个系数，得到驻波条件，求出能量本征值和能量本征函数；</a:t>
                </a:r>
              </a:p>
              <a:p>
                <a:pPr fontAlgn="ctr"/>
                <a:r>
                  <a:rPr lang="zh-CN" altLang="zh-CN" dirty="0"/>
                  <a:t>求出归一化常数</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14325" y="600076"/>
                <a:ext cx="8229600" cy="5621337"/>
              </a:xfrm>
              <a:blipFill>
                <a:blip r:embed="rId2"/>
                <a:stretch>
                  <a:fillRect t="-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645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457200"/>
                <a:ext cx="8229600" cy="5549900"/>
              </a:xfrm>
            </p:spPr>
            <p:txBody>
              <a:bodyPr/>
              <a:lstStyle/>
              <a:p>
                <a:pPr fontAlgn="ctr"/>
                <a:r>
                  <a:rPr lang="zh-CN" altLang="zh-CN" dirty="0"/>
                  <a:t>如果</a:t>
                </a:r>
                <a:r>
                  <a:rPr lang="en-US" altLang="zh-CN" dirty="0"/>
                  <a:t> </a:t>
                </a:r>
                <a14:m>
                  <m:oMath xmlns:m="http://schemas.openxmlformats.org/officeDocument/2006/math">
                    <m:r>
                      <a:rPr lang="zh-CN" altLang="zh-CN"/>
                      <m:t>𝑉</m:t>
                    </m:r>
                    <m:r>
                      <a:rPr lang="zh-CN" altLang="en-US"/>
                      <m:t> </m:t>
                    </m:r>
                  </m:oMath>
                </a14:m>
                <a:r>
                  <a:rPr lang="en-US" altLang="zh-CN" dirty="0"/>
                  <a:t>不</a:t>
                </a:r>
                <a:r>
                  <a:rPr lang="zh-CN" altLang="zh-CN" dirty="0"/>
                  <a:t>能够束缚</a:t>
                </a:r>
                <a:r>
                  <a:rPr lang="en-US" altLang="zh-CN" dirty="0"/>
                  <a:t> </a:t>
                </a:r>
                <a14:m>
                  <m:oMath xmlns:m="http://schemas.openxmlformats.org/officeDocument/2006/math">
                    <m:r>
                      <a:rPr lang="zh-CN" altLang="zh-CN"/>
                      <m:t>𝐸</m:t>
                    </m:r>
                  </m:oMath>
                </a14:m>
                <a:r>
                  <a:rPr lang="zh-CN" altLang="zh-CN" dirty="0"/>
                  <a:t>，散射问题。此类问题典型例子（一维方势垒，一维</a:t>
                </a:r>
                <a14:m>
                  <m:oMath xmlns:m="http://schemas.openxmlformats.org/officeDocument/2006/math">
                    <m:r>
                      <a:rPr lang="zh-CN" altLang="zh-CN"/>
                      <m:t>𝛿</m:t>
                    </m:r>
                  </m:oMath>
                </a14:m>
                <a:r>
                  <a:rPr lang="en-US" altLang="zh-CN" dirty="0"/>
                  <a:t> </a:t>
                </a:r>
                <a:r>
                  <a:rPr lang="zh-CN" altLang="zh-CN" dirty="0"/>
                  <a:t>势垒），此时无束缚态解，无归一化条件，考虑物理上的散射问题</a:t>
                </a:r>
              </a:p>
              <a:p>
                <a:pPr lvl="1" fontAlgn="ctr"/>
                <a:r>
                  <a:rPr lang="zh-CN" altLang="zh-CN" dirty="0"/>
                  <a:t>求解各区域定态</a:t>
                </a:r>
                <a:r>
                  <a:rPr lang="en-US" altLang="zh-CN" dirty="0"/>
                  <a:t>Schrödinger</a:t>
                </a:r>
                <a:r>
                  <a:rPr lang="zh-CN" altLang="zh-CN" dirty="0"/>
                  <a:t>方程。</a:t>
                </a:r>
              </a:p>
              <a:p>
                <a:r>
                  <a:rPr lang="zh-CN" altLang="zh-CN" dirty="0"/>
                  <a:t>对于方势垒，势垒外部</a:t>
                </a:r>
                <a:r>
                  <a:rPr lang="en-US" altLang="zh-CN" dirty="0"/>
                  <a:t> </a:t>
                </a:r>
                <a14:m>
                  <m:oMath xmlns:m="http://schemas.openxmlformats.org/officeDocument/2006/math">
                    <m:r>
                      <a:rPr lang="zh-CN" altLang="zh-CN"/>
                      <m:t>𝑉</m:t>
                    </m:r>
                    <m:r>
                      <a:rPr lang="zh-CN" altLang="zh-CN"/>
                      <m:t>=0</m:t>
                    </m:r>
                    <m:r>
                      <a:rPr lang="zh-CN" altLang="en-US" i="1"/>
                      <m:t>  </m:t>
                    </m:r>
                    <m:d>
                      <m:dPr>
                        <m:ctrlPr>
                          <a:rPr lang="zh-CN" altLang="zh-CN" i="1"/>
                        </m:ctrlPr>
                      </m:dPr>
                      <m:e>
                        <m:r>
                          <a:rPr lang="zh-CN" altLang="zh-CN"/>
                          <m:t>𝑘</m:t>
                        </m:r>
                        <m:r>
                          <a:rPr lang="zh-CN" altLang="zh-CN"/>
                          <m:t>=</m:t>
                        </m:r>
                        <m:f>
                          <m:fPr>
                            <m:type m:val="lin"/>
                            <m:ctrlPr>
                              <a:rPr lang="zh-CN" altLang="zh-CN" i="1"/>
                            </m:ctrlPr>
                          </m:fPr>
                          <m:num>
                            <m:rad>
                              <m:radPr>
                                <m:degHide m:val="on"/>
                                <m:ctrlPr>
                                  <a:rPr lang="zh-CN" altLang="zh-CN" i="1"/>
                                </m:ctrlPr>
                              </m:radPr>
                              <m:deg/>
                              <m:e>
                                <m:r>
                                  <a:rPr lang="zh-CN" altLang="zh-CN"/>
                                  <m:t>2</m:t>
                                </m:r>
                                <m:r>
                                  <a:rPr lang="zh-CN" altLang="zh-CN"/>
                                  <m:t>𝑚</m:t>
                                </m:r>
                                <m:r>
                                  <m:rPr>
                                    <m:sty m:val="p"/>
                                  </m:rPr>
                                  <a:rPr lang="zh-CN" altLang="zh-CN"/>
                                  <m:t>E</m:t>
                                </m:r>
                              </m:e>
                            </m:rad>
                          </m:num>
                          <m:den>
                            <m:r>
                              <a:rPr lang="zh-CN" altLang="zh-CN"/>
                              <m:t>ℏ</m:t>
                            </m:r>
                          </m:den>
                        </m:f>
                      </m:e>
                    </m:d>
                  </m:oMath>
                </a14:m>
                <a:endParaRPr lang="zh-CN" altLang="zh-CN" dirty="0"/>
              </a:p>
              <a:p>
                <a14:m>
                  <m:oMath xmlns:m="http://schemas.openxmlformats.org/officeDocument/2006/math">
                    <m:d>
                      <m:dPr>
                        <m:begChr m:val="{"/>
                        <m:endChr m:val=""/>
                        <m:ctrlPr>
                          <a:rPr lang="x-IV_mathan" altLang="zh-CN" i="1"/>
                        </m:ctrlPr>
                      </m:dPr>
                      <m:e>
                        <m:m>
                          <m:mPr>
                            <m:mcs>
                              <m:mc>
                                <m:mcPr>
                                  <m:count m:val="2"/>
                                  <m:mcJc m:val="center"/>
                                </m:mcPr>
                              </m:mc>
                            </m:mcs>
                            <m:ctrlPr>
                              <a:rPr lang="x-IV_mathan" altLang="zh-CN" i="1"/>
                            </m:ctrlPr>
                          </m:mPr>
                          <m:mr>
                            <m:e>
                              <m:eqArr>
                                <m:eqArrPr>
                                  <m:ctrlPr>
                                    <a:rPr lang="x-IV_mathan" altLang="zh-CN" i="1"/>
                                  </m:ctrlPr>
                                </m:eqArrPr>
                                <m:e>
                                  <m:sSub>
                                    <m:sSubPr>
                                      <m:ctrlPr>
                                        <a:rPr lang="x-IV_mathan" altLang="zh-CN" i="1"/>
                                      </m:ctrlPr>
                                    </m:sSubPr>
                                    <m:e>
                                      <m:r>
                                        <a:rPr lang="x-IV_mathan" altLang="zh-CN"/>
                                        <m:t>𝜓</m:t>
                                      </m:r>
                                    </m:e>
                                    <m:sub>
                                      <m:r>
                                        <a:rPr lang="x-IV_mathan" altLang="zh-CN"/>
                                        <m:t>𝑖</m:t>
                                      </m:r>
                                    </m:sub>
                                  </m:sSub>
                                  <m:d>
                                    <m:dPr>
                                      <m:ctrlPr>
                                        <a:rPr lang="x-IV_mathan" altLang="zh-CN" i="1"/>
                                      </m:ctrlPr>
                                    </m:dPr>
                                    <m:e>
                                      <m:r>
                                        <a:rPr lang="x-IV_mathan" altLang="zh-CN"/>
                                        <m:t>𝑥</m:t>
                                      </m:r>
                                    </m:e>
                                  </m:d>
                                  <m:r>
                                    <a:rPr lang="x-IV_mathan" altLang="zh-CN"/>
                                    <m:t>=</m:t>
                                  </m:r>
                                  <m:sSup>
                                    <m:sSupPr>
                                      <m:ctrlPr>
                                        <a:rPr lang="x-IV_mathan" altLang="zh-CN" i="1"/>
                                      </m:ctrlPr>
                                    </m:sSupPr>
                                    <m:e>
                                      <m:r>
                                        <a:rPr lang="x-IV_mathan" altLang="zh-CN"/>
                                        <m:t>𝑒</m:t>
                                      </m:r>
                                    </m:e>
                                    <m:sup>
                                      <m:r>
                                        <a:rPr lang="x-IV_mathan" altLang="zh-CN"/>
                                        <m:t>𝑖𝑘𝑥</m:t>
                                      </m:r>
                                    </m:sup>
                                  </m:sSup>
                                  <m:r>
                                    <a:rPr lang="x-IV_mathan" altLang="zh-CN"/>
                                    <m:t>+</m:t>
                                  </m:r>
                                  <m:r>
                                    <a:rPr lang="x-IV_mathan" altLang="zh-CN"/>
                                    <m:t>𝑅</m:t>
                                  </m:r>
                                  <m:sSup>
                                    <m:sSupPr>
                                      <m:ctrlPr>
                                        <a:rPr lang="x-IV_mathan" altLang="zh-CN" i="1"/>
                                      </m:ctrlPr>
                                    </m:sSupPr>
                                    <m:e>
                                      <m:r>
                                        <a:rPr lang="x-IV_mathan" altLang="zh-CN"/>
                                        <m:t>𝑒</m:t>
                                      </m:r>
                                    </m:e>
                                    <m:sup>
                                      <m:r>
                                        <a:rPr lang="x-IV_mathan" altLang="zh-CN"/>
                                        <m:t>−</m:t>
                                      </m:r>
                                      <m:r>
                                        <a:rPr lang="x-IV_mathan" altLang="zh-CN"/>
                                        <m:t>𝑖𝑘𝑥</m:t>
                                      </m:r>
                                    </m:sup>
                                  </m:sSup>
                                  <m:r>
                                    <a:rPr lang="x-IV_mathan" altLang="zh-CN"/>
                                    <m:t>,</m:t>
                                  </m:r>
                                </m:e>
                                <m:e>
                                  <m:sSub>
                                    <m:sSubPr>
                                      <m:ctrlPr>
                                        <a:rPr lang="x-IV_mathan" altLang="zh-CN" i="1"/>
                                      </m:ctrlPr>
                                    </m:sSubPr>
                                    <m:e>
                                      <m:r>
                                        <a:rPr lang="x-IV_mathan" altLang="zh-CN"/>
                                        <m:t>𝜓</m:t>
                                      </m:r>
                                    </m:e>
                                    <m:sub>
                                      <m:r>
                                        <a:rPr lang="x-IV_mathan" altLang="zh-CN"/>
                                        <m:t>𝑖𝑟</m:t>
                                      </m:r>
                                    </m:sub>
                                  </m:sSub>
                                  <m:d>
                                    <m:dPr>
                                      <m:ctrlPr>
                                        <a:rPr lang="x-IV_mathan" altLang="zh-CN" i="1"/>
                                      </m:ctrlPr>
                                    </m:dPr>
                                    <m:e>
                                      <m:r>
                                        <a:rPr lang="x-IV_mathan" altLang="zh-CN"/>
                                        <m:t>𝑥</m:t>
                                      </m:r>
                                    </m:e>
                                  </m:d>
                                  <m:r>
                                    <a:rPr lang="x-IV_mathan" altLang="zh-CN"/>
                                    <m:t>=</m:t>
                                  </m:r>
                                  <m:sSup>
                                    <m:sSupPr>
                                      <m:ctrlPr>
                                        <a:rPr lang="x-IV_mathan" altLang="zh-CN" i="1"/>
                                      </m:ctrlPr>
                                    </m:sSupPr>
                                    <m:e>
                                      <m:r>
                                        <a:rPr lang="x-IV_mathan" altLang="zh-CN"/>
                                        <m:t>𝐴𝑒</m:t>
                                      </m:r>
                                    </m:e>
                                    <m:sup>
                                      <m:r>
                                        <a:rPr lang="x-IV_mathan" altLang="zh-CN"/>
                                        <m:t>𝑖𝑘𝑥</m:t>
                                      </m:r>
                                    </m:sup>
                                  </m:sSup>
                                  <m:r>
                                    <a:rPr lang="x-IV_mathan" altLang="zh-CN"/>
                                    <m:t>+</m:t>
                                  </m:r>
                                  <m:r>
                                    <a:rPr lang="x-IV_mathan" altLang="zh-CN"/>
                                    <m:t>𝐵</m:t>
                                  </m:r>
                                  <m:sSup>
                                    <m:sSupPr>
                                      <m:ctrlPr>
                                        <a:rPr lang="x-IV_mathan" altLang="zh-CN" i="1"/>
                                      </m:ctrlPr>
                                    </m:sSupPr>
                                    <m:e>
                                      <m:r>
                                        <a:rPr lang="x-IV_mathan" altLang="zh-CN"/>
                                        <m:t>𝑒</m:t>
                                      </m:r>
                                    </m:e>
                                    <m:sup>
                                      <m:r>
                                        <a:rPr lang="x-IV_mathan" altLang="zh-CN"/>
                                        <m:t>−</m:t>
                                      </m:r>
                                      <m:r>
                                        <a:rPr lang="x-IV_mathan" altLang="zh-CN"/>
                                        <m:t>𝑖𝑘𝑥</m:t>
                                      </m:r>
                                    </m:sup>
                                  </m:sSup>
                                </m:e>
                              </m:eqArr>
                            </m:e>
                            <m:e>
                              <m:eqArr>
                                <m:eqArrPr>
                                  <m:ctrlPr>
                                    <a:rPr lang="x-IV_mathan" altLang="zh-CN" i="1"/>
                                  </m:ctrlPr>
                                </m:eqArrPr>
                                <m:e>
                                  <m:r>
                                    <a:rPr lang="x-IV_mathan" altLang="zh-CN"/>
                                    <m:t>入射波</m:t>
                                  </m:r>
                                </m:e>
                                <m:e>
                                  <m:r>
                                    <a:rPr lang="x-IV_mathan" altLang="zh-CN"/>
                                    <m:t>其他无势垒区域</m:t>
                                  </m:r>
                                </m:e>
                              </m:eqArr>
                            </m:e>
                          </m:mr>
                          <m:mr>
                            <m:e>
                              <m:eqArr>
                                <m:eqArrPr>
                                  <m:ctrlPr>
                                    <a:rPr lang="x-IV_mathan" altLang="zh-CN" i="1"/>
                                  </m:ctrlPr>
                                </m:eqArrPr>
                                <m:e>
                                  <m:sSub>
                                    <m:sSubPr>
                                      <m:ctrlPr>
                                        <a:rPr lang="x-IV_mathan" altLang="zh-CN" i="1"/>
                                      </m:ctrlPr>
                                    </m:sSubPr>
                                    <m:e>
                                      <m:r>
                                        <a:rPr lang="x-IV_mathan" altLang="zh-CN"/>
                                        <m:t>𝜓</m:t>
                                      </m:r>
                                    </m:e>
                                    <m:sub>
                                      <m:r>
                                        <a:rPr lang="x-IV_mathan" altLang="zh-CN"/>
                                        <m:t>𝑡</m:t>
                                      </m:r>
                                    </m:sub>
                                  </m:sSub>
                                  <m:d>
                                    <m:dPr>
                                      <m:ctrlPr>
                                        <a:rPr lang="x-IV_mathan" altLang="zh-CN" i="1"/>
                                      </m:ctrlPr>
                                    </m:dPr>
                                    <m:e>
                                      <m:r>
                                        <a:rPr lang="x-IV_mathan" altLang="zh-CN"/>
                                        <m:t>𝑥</m:t>
                                      </m:r>
                                    </m:e>
                                  </m:d>
                                  <m:r>
                                    <a:rPr lang="x-IV_mathan" altLang="zh-CN"/>
                                    <m:t>=</m:t>
                                  </m:r>
                                  <m:r>
                                    <a:rPr lang="x-IV_mathan" altLang="zh-CN"/>
                                    <m:t>𝑆</m:t>
                                  </m:r>
                                  <m:sSup>
                                    <m:sSupPr>
                                      <m:ctrlPr>
                                        <a:rPr lang="x-IV_mathan" altLang="zh-CN" i="1"/>
                                      </m:ctrlPr>
                                    </m:sSupPr>
                                    <m:e>
                                      <m:r>
                                        <a:rPr lang="x-IV_mathan" altLang="zh-CN"/>
                                        <m:t>𝑒</m:t>
                                      </m:r>
                                    </m:e>
                                    <m:sup>
                                      <m:r>
                                        <a:rPr lang="x-IV_mathan" altLang="zh-CN"/>
                                        <m:t>𝑖𝑘𝑥</m:t>
                                      </m:r>
                                    </m:sup>
                                  </m:sSup>
                                  <m:r>
                                    <a:rPr lang="x-IV_mathan" altLang="zh-CN"/>
                                    <m:t>,</m:t>
                                  </m:r>
                                </m:e>
                              </m:eqArr>
                            </m:e>
                            <m:e>
                              <m:r>
                                <a:rPr lang="x-IV_mathan" altLang="zh-CN"/>
                                <m:t>出射波</m:t>
                              </m:r>
                            </m:e>
                          </m:mr>
                        </m:m>
                      </m:e>
                    </m:d>
                  </m:oMath>
                </a14:m>
                <a:endParaRPr lang="x-IV_mathan" altLang="zh-CN" dirty="0"/>
              </a:p>
              <a:p>
                <a:r>
                  <a:rPr lang="zh-CN" altLang="zh-CN" dirty="0"/>
                  <a:t>势垒内部</a:t>
                </a:r>
              </a:p>
              <a:p>
                <a14:m>
                  <m:oMath xmlns:m="http://schemas.openxmlformats.org/officeDocument/2006/math">
                    <m:d>
                      <m:dPr>
                        <m:begChr m:val="{"/>
                        <m:endChr m:val=""/>
                        <m:ctrlPr>
                          <a:rPr lang="x-IV_mathan" altLang="zh-CN" i="1"/>
                        </m:ctrlPr>
                      </m:dPr>
                      <m:e>
                        <m:m>
                          <m:mPr>
                            <m:mcs>
                              <m:mc>
                                <m:mcPr>
                                  <m:count m:val="1"/>
                                  <m:mcJc m:val="center"/>
                                </m:mcPr>
                              </m:mc>
                            </m:mcs>
                            <m:ctrlPr>
                              <a:rPr lang="x-IV_mathan" altLang="zh-CN" i="1"/>
                            </m:ctrlPr>
                          </m:mPr>
                          <m:mr>
                            <m:e>
                              <m:r>
                                <a:rPr lang="x-IV_mathan" altLang="zh-CN"/>
                                <m:t>𝑉</m:t>
                              </m:r>
                              <m:r>
                                <a:rPr lang="x-IV_mathan" altLang="zh-CN"/>
                                <m:t>&gt;</m:t>
                              </m:r>
                              <m:r>
                                <a:rPr lang="x-IV_mathan" altLang="zh-CN"/>
                                <m:t>𝐸</m:t>
                              </m:r>
                              <m:r>
                                <a:rPr lang="x-IV_mathan" altLang="zh-CN"/>
                                <m:t>→</m:t>
                              </m:r>
                              <m:f>
                                <m:fPr>
                                  <m:ctrlPr>
                                    <a:rPr lang="x-IV_mathan" altLang="zh-CN" i="1"/>
                                  </m:ctrlPr>
                                </m:fPr>
                                <m:num>
                                  <m:sSup>
                                    <m:sSupPr>
                                      <m:ctrlPr>
                                        <a:rPr lang="x-IV_mathan" altLang="zh-CN" i="1"/>
                                      </m:ctrlPr>
                                    </m:sSupPr>
                                    <m:e>
                                      <m:r>
                                        <a:rPr lang="x-IV_mathan" altLang="zh-CN" i="1"/>
                                        <m:t>𝜕</m:t>
                                      </m:r>
                                    </m:e>
                                    <m:sup>
                                      <m:r>
                                        <a:rPr lang="x-IV_mathan" altLang="zh-CN"/>
                                        <m:t>2</m:t>
                                      </m:r>
                                    </m:sup>
                                  </m:sSup>
                                </m:num>
                                <m:den>
                                  <m:r>
                                    <a:rPr lang="x-IV_mathan" altLang="zh-CN" i="1"/>
                                    <m:t>𝜕</m:t>
                                  </m:r>
                                  <m:r>
                                    <a:rPr lang="x-IV_mathan" altLang="zh-CN"/>
                                    <m:t>𝑥</m:t>
                                  </m:r>
                                </m:den>
                              </m:f>
                              <m:r>
                                <a:rPr lang="x-IV_mathan" altLang="zh-CN"/>
                                <m:t>𝜓</m:t>
                              </m:r>
                              <m:r>
                                <a:rPr lang="x-IV_mathan" altLang="zh-CN"/>
                                <m:t>−</m:t>
                              </m:r>
                              <m:sSup>
                                <m:sSupPr>
                                  <m:ctrlPr>
                                    <a:rPr lang="x-IV_mathan" altLang="zh-CN" i="1"/>
                                  </m:ctrlPr>
                                </m:sSupPr>
                                <m:e>
                                  <m:r>
                                    <a:rPr lang="x-IV_mathan" altLang="zh-CN"/>
                                    <m:t>𝛼</m:t>
                                  </m:r>
                                </m:e>
                                <m:sup>
                                  <m:r>
                                    <a:rPr lang="x-IV_mathan" altLang="zh-CN"/>
                                    <m:t>2</m:t>
                                  </m:r>
                                </m:sup>
                              </m:sSup>
                              <m:r>
                                <a:rPr lang="x-IV_mathan" altLang="zh-CN"/>
                                <m:t>𝜓</m:t>
                              </m:r>
                              <m:r>
                                <a:rPr lang="x-IV_mathan" altLang="zh-CN"/>
                                <m:t>=0</m:t>
                              </m:r>
                              <m:r>
                                <a:rPr lang="x-IV_mathan" altLang="zh-CN" i="1"/>
                                <m:t> </m:t>
                              </m:r>
                              <m:d>
                                <m:dPr>
                                  <m:ctrlPr>
                                    <a:rPr lang="x-IV_mathan" altLang="zh-CN" i="1"/>
                                  </m:ctrlPr>
                                </m:dPr>
                                <m:e>
                                  <m:r>
                                    <a:rPr lang="x-IV_mathan" altLang="zh-CN"/>
                                    <m:t>𝛼</m:t>
                                  </m:r>
                                  <m:r>
                                    <a:rPr lang="x-IV_mathan" altLang="zh-CN"/>
                                    <m:t>=</m:t>
                                  </m:r>
                                  <m:f>
                                    <m:fPr>
                                      <m:type m:val="lin"/>
                                      <m:ctrlPr>
                                        <a:rPr lang="x-IV_mathan" altLang="zh-CN" i="1"/>
                                      </m:ctrlPr>
                                    </m:fPr>
                                    <m:num>
                                      <m:rad>
                                        <m:radPr>
                                          <m:degHide m:val="on"/>
                                          <m:ctrlPr>
                                            <a:rPr lang="x-IV_mathan" altLang="zh-CN" i="1"/>
                                          </m:ctrlPr>
                                        </m:radPr>
                                        <m:deg/>
                                        <m:e>
                                          <m:r>
                                            <a:rPr lang="x-IV_mathan" altLang="zh-CN"/>
                                            <m:t>2</m:t>
                                          </m:r>
                                          <m:r>
                                            <a:rPr lang="x-IV_mathan" altLang="zh-CN"/>
                                            <m:t>𝑚</m:t>
                                          </m:r>
                                          <m:d>
                                            <m:dPr>
                                              <m:ctrlPr>
                                                <a:rPr lang="x-IV_mathan" altLang="zh-CN" i="1"/>
                                              </m:ctrlPr>
                                            </m:dPr>
                                            <m:e>
                                              <m:r>
                                                <a:rPr lang="x-IV_mathan" altLang="zh-CN"/>
                                                <m:t>𝑉</m:t>
                                              </m:r>
                                              <m:r>
                                                <a:rPr lang="x-IV_mathan" altLang="zh-CN"/>
                                                <m:t>−</m:t>
                                              </m:r>
                                              <m:r>
                                                <a:rPr lang="x-IV_mathan" altLang="zh-CN"/>
                                                <m:t>𝐸</m:t>
                                              </m:r>
                                            </m:e>
                                          </m:d>
                                        </m:e>
                                      </m:rad>
                                    </m:num>
                                    <m:den>
                                      <m:r>
                                        <a:rPr lang="x-IV_mathan" altLang="zh-CN"/>
                                        <m:t>ℏ</m:t>
                                      </m:r>
                                    </m:den>
                                  </m:f>
                                </m:e>
                              </m:d>
                              <m:r>
                                <a:rPr lang="x-IV_mathan" altLang="zh-CN"/>
                                <m:t>→</m:t>
                              </m:r>
                              <m:r>
                                <a:rPr lang="x-IV_mathan" altLang="zh-CN"/>
                                <m:t>𝜓</m:t>
                              </m:r>
                              <m:r>
                                <a:rPr lang="x-IV_mathan" altLang="zh-CN"/>
                                <m:t>=</m:t>
                              </m:r>
                              <m:r>
                                <a:rPr lang="x-IV_mathan" altLang="zh-CN"/>
                                <m:t>𝐴</m:t>
                              </m:r>
                              <m:sSup>
                                <m:sSupPr>
                                  <m:ctrlPr>
                                    <a:rPr lang="x-IV_mathan" altLang="zh-CN" i="1"/>
                                  </m:ctrlPr>
                                </m:sSupPr>
                                <m:e>
                                  <m:r>
                                    <a:rPr lang="x-IV_mathan" altLang="zh-CN"/>
                                    <m:t>𝑒</m:t>
                                  </m:r>
                                </m:e>
                                <m:sup>
                                  <m:r>
                                    <a:rPr lang="x-IV_mathan" altLang="zh-CN"/>
                                    <m:t>𝛼</m:t>
                                  </m:r>
                                  <m:r>
                                    <a:rPr lang="x-IV_mathan" altLang="zh-CN"/>
                                    <m:t>𝑥</m:t>
                                  </m:r>
                                </m:sup>
                              </m:sSup>
                              <m:r>
                                <a:rPr lang="x-IV_mathan" altLang="zh-CN"/>
                                <m:t>+</m:t>
                              </m:r>
                              <m:r>
                                <a:rPr lang="x-IV_mathan" altLang="zh-CN"/>
                                <m:t>𝐵</m:t>
                              </m:r>
                              <m:sSup>
                                <m:sSupPr>
                                  <m:ctrlPr>
                                    <a:rPr lang="x-IV_mathan" altLang="zh-CN" i="1"/>
                                  </m:ctrlPr>
                                </m:sSupPr>
                                <m:e>
                                  <m:r>
                                    <a:rPr lang="x-IV_mathan" altLang="zh-CN"/>
                                    <m:t>𝑒</m:t>
                                  </m:r>
                                </m:e>
                                <m:sup>
                                  <m:r>
                                    <a:rPr lang="x-IV_mathan" altLang="zh-CN"/>
                                    <m:t>−</m:t>
                                  </m:r>
                                  <m:r>
                                    <a:rPr lang="x-IV_mathan" altLang="zh-CN"/>
                                    <m:t>𝛼</m:t>
                                  </m:r>
                                  <m:r>
                                    <a:rPr lang="x-IV_mathan" altLang="zh-CN"/>
                                    <m:t>𝑥</m:t>
                                  </m:r>
                                </m:sup>
                              </m:sSup>
                              <m:r>
                                <a:rPr lang="x-IV_mathan" altLang="zh-CN" i="1"/>
                                <m:t> </m:t>
                              </m:r>
                            </m:e>
                          </m:mr>
                          <m:mr>
                            <m:e>
                              <m:r>
                                <a:rPr lang="x-IV_mathan" altLang="zh-CN"/>
                                <m:t>𝑉</m:t>
                              </m:r>
                              <m:r>
                                <a:rPr lang="x-IV_mathan" altLang="zh-CN"/>
                                <m:t>&lt;</m:t>
                              </m:r>
                              <m:r>
                                <a:rPr lang="x-IV_mathan" altLang="zh-CN"/>
                                <m:t>𝐸</m:t>
                              </m:r>
                              <m:r>
                                <a:rPr lang="x-IV_mathan" altLang="zh-CN"/>
                                <m:t>→</m:t>
                              </m:r>
                              <m:f>
                                <m:fPr>
                                  <m:ctrlPr>
                                    <a:rPr lang="x-IV_mathan" altLang="zh-CN" i="1"/>
                                  </m:ctrlPr>
                                </m:fPr>
                                <m:num>
                                  <m:sSup>
                                    <m:sSupPr>
                                      <m:ctrlPr>
                                        <a:rPr lang="x-IV_mathan" altLang="zh-CN" i="1"/>
                                      </m:ctrlPr>
                                    </m:sSupPr>
                                    <m:e>
                                      <m:r>
                                        <a:rPr lang="x-IV_mathan" altLang="zh-CN" i="1"/>
                                        <m:t>𝜕</m:t>
                                      </m:r>
                                    </m:e>
                                    <m:sup>
                                      <m:r>
                                        <a:rPr lang="x-IV_mathan" altLang="zh-CN"/>
                                        <m:t>2</m:t>
                                      </m:r>
                                    </m:sup>
                                  </m:sSup>
                                </m:num>
                                <m:den>
                                  <m:r>
                                    <a:rPr lang="x-IV_mathan" altLang="zh-CN" i="1"/>
                                    <m:t>𝜕</m:t>
                                  </m:r>
                                  <m:r>
                                    <a:rPr lang="x-IV_mathan" altLang="zh-CN"/>
                                    <m:t>𝑥</m:t>
                                  </m:r>
                                </m:den>
                              </m:f>
                              <m:r>
                                <a:rPr lang="x-IV_mathan" altLang="zh-CN"/>
                                <m:t>𝜓</m:t>
                              </m:r>
                              <m:r>
                                <a:rPr lang="x-IV_mathan" altLang="zh-CN"/>
                                <m:t>+</m:t>
                              </m:r>
                              <m:sSup>
                                <m:sSupPr>
                                  <m:ctrlPr>
                                    <a:rPr lang="x-IV_mathan" altLang="zh-CN" i="1"/>
                                  </m:ctrlPr>
                                </m:sSupPr>
                                <m:e>
                                  <m:r>
                                    <a:rPr lang="x-IV_mathan" altLang="zh-CN"/>
                                    <m:t>𝛽</m:t>
                                  </m:r>
                                </m:e>
                                <m:sup>
                                  <m:r>
                                    <a:rPr lang="x-IV_mathan" altLang="zh-CN"/>
                                    <m:t>2</m:t>
                                  </m:r>
                                </m:sup>
                              </m:sSup>
                              <m:r>
                                <a:rPr lang="x-IV_mathan" altLang="zh-CN"/>
                                <m:t>𝜓</m:t>
                              </m:r>
                              <m:r>
                                <a:rPr lang="x-IV_mathan" altLang="zh-CN"/>
                                <m:t>=0</m:t>
                              </m:r>
                              <m:r>
                                <a:rPr lang="x-IV_mathan" altLang="zh-CN" i="1"/>
                                <m:t> </m:t>
                              </m:r>
                              <m:d>
                                <m:dPr>
                                  <m:ctrlPr>
                                    <a:rPr lang="x-IV_mathan" altLang="zh-CN" i="1"/>
                                  </m:ctrlPr>
                                </m:dPr>
                                <m:e>
                                  <m:r>
                                    <a:rPr lang="x-IV_mathan" altLang="zh-CN"/>
                                    <m:t>𝑘</m:t>
                                  </m:r>
                                  <m:r>
                                    <a:rPr lang="x-IV_mathan" altLang="zh-CN"/>
                                    <m:t>=</m:t>
                                  </m:r>
                                  <m:f>
                                    <m:fPr>
                                      <m:type m:val="lin"/>
                                      <m:ctrlPr>
                                        <a:rPr lang="x-IV_mathan" altLang="zh-CN" i="1"/>
                                      </m:ctrlPr>
                                    </m:fPr>
                                    <m:num>
                                      <m:rad>
                                        <m:radPr>
                                          <m:degHide m:val="on"/>
                                          <m:ctrlPr>
                                            <a:rPr lang="x-IV_mathan" altLang="zh-CN" i="1"/>
                                          </m:ctrlPr>
                                        </m:radPr>
                                        <m:deg/>
                                        <m:e>
                                          <m:r>
                                            <a:rPr lang="x-IV_mathan" altLang="zh-CN"/>
                                            <m:t>2</m:t>
                                          </m:r>
                                          <m:r>
                                            <a:rPr lang="x-IV_mathan" altLang="zh-CN"/>
                                            <m:t>𝑚</m:t>
                                          </m:r>
                                          <m:d>
                                            <m:dPr>
                                              <m:ctrlPr>
                                                <a:rPr lang="x-IV_mathan" altLang="zh-CN" i="1"/>
                                              </m:ctrlPr>
                                            </m:dPr>
                                            <m:e>
                                              <m:r>
                                                <a:rPr lang="x-IV_mathan" altLang="zh-CN"/>
                                                <m:t>𝐸</m:t>
                                              </m:r>
                                              <m:r>
                                                <a:rPr lang="x-IV_mathan" altLang="zh-CN"/>
                                                <m:t>−</m:t>
                                              </m:r>
                                              <m:r>
                                                <a:rPr lang="x-IV_mathan" altLang="zh-CN"/>
                                                <m:t>𝑉</m:t>
                                              </m:r>
                                            </m:e>
                                          </m:d>
                                        </m:e>
                                      </m:rad>
                                    </m:num>
                                    <m:den>
                                      <m:r>
                                        <a:rPr lang="x-IV_mathan" altLang="zh-CN"/>
                                        <m:t>ℏ</m:t>
                                      </m:r>
                                    </m:den>
                                  </m:f>
                                </m:e>
                              </m:d>
                              <m:r>
                                <a:rPr lang="x-IV_mathan" altLang="zh-CN"/>
                                <m:t>→</m:t>
                              </m:r>
                              <m:r>
                                <a:rPr lang="x-IV_mathan" altLang="zh-CN"/>
                                <m:t>𝜓</m:t>
                              </m:r>
                              <m:r>
                                <a:rPr lang="x-IV_mathan" altLang="zh-CN"/>
                                <m:t>=</m:t>
                              </m:r>
                              <m:r>
                                <a:rPr lang="x-IV_mathan" altLang="zh-CN"/>
                                <m:t>𝐶</m:t>
                              </m:r>
                              <m:sSup>
                                <m:sSupPr>
                                  <m:ctrlPr>
                                    <a:rPr lang="x-IV_mathan" altLang="zh-CN" i="1"/>
                                  </m:ctrlPr>
                                </m:sSupPr>
                                <m:e>
                                  <m:r>
                                    <a:rPr lang="x-IV_mathan" altLang="zh-CN"/>
                                    <m:t>𝑒</m:t>
                                  </m:r>
                                </m:e>
                                <m:sup>
                                  <m:r>
                                    <a:rPr lang="x-IV_mathan" altLang="zh-CN"/>
                                    <m:t>𝛽</m:t>
                                  </m:r>
                                  <m:r>
                                    <a:rPr lang="x-IV_mathan" altLang="zh-CN"/>
                                    <m:t>𝑥</m:t>
                                  </m:r>
                                </m:sup>
                              </m:sSup>
                              <m:r>
                                <a:rPr lang="x-IV_mathan" altLang="zh-CN"/>
                                <m:t>+</m:t>
                              </m:r>
                              <m:r>
                                <a:rPr lang="x-IV_mathan" altLang="zh-CN"/>
                                <m:t>𝐷</m:t>
                              </m:r>
                              <m:sSup>
                                <m:sSupPr>
                                  <m:ctrlPr>
                                    <a:rPr lang="x-IV_mathan" altLang="zh-CN" i="1"/>
                                  </m:ctrlPr>
                                </m:sSupPr>
                                <m:e>
                                  <m:r>
                                    <a:rPr lang="x-IV_mathan" altLang="zh-CN"/>
                                    <m:t>𝑒</m:t>
                                  </m:r>
                                </m:e>
                                <m:sup>
                                  <m:r>
                                    <a:rPr lang="x-IV_mathan" altLang="zh-CN"/>
                                    <m:t>−</m:t>
                                  </m:r>
                                  <m:r>
                                    <a:rPr lang="x-IV_mathan" altLang="zh-CN"/>
                                    <m:t>𝛽</m:t>
                                  </m:r>
                                  <m:r>
                                    <a:rPr lang="x-IV_mathan" altLang="zh-CN"/>
                                    <m:t>𝑥</m:t>
                                  </m:r>
                                </m:sup>
                              </m:sSup>
                            </m:e>
                          </m:mr>
                        </m:m>
                      </m:e>
                    </m:d>
                  </m:oMath>
                </a14:m>
                <a:endParaRPr lang="x-IV_mathan" altLang="zh-CN" dirty="0"/>
              </a:p>
              <a:p>
                <a:pPr fontAlgn="ctr"/>
                <a:r>
                  <a:rPr lang="zh-CN" altLang="zh-CN" dirty="0"/>
                  <a:t>利用区域之间的连续性条件（波函数连续以及波函数一阶导数连续（</a:t>
                </a:r>
                <a:r>
                  <a:rPr lang="x-IV_mathan" altLang="zh-CN" dirty="0"/>
                  <a:t>δ</a:t>
                </a:r>
                <a:r>
                  <a:rPr lang="en-US" altLang="zh-CN" dirty="0"/>
                  <a:t> </a:t>
                </a:r>
                <a:r>
                  <a:rPr lang="zh-CN" altLang="zh-CN" dirty="0"/>
                  <a:t>势除外）），求得反射透射系数</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457200"/>
                <a:ext cx="8229600" cy="5549900"/>
              </a:xfrm>
              <a:blipFill>
                <a:blip r:embed="rId2"/>
                <a:stretch>
                  <a:fillRect t="-5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9429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内容占位符 3"/>
              <p:cNvGraphicFramePr>
                <a:graphicFrameLocks noGrp="1"/>
              </p:cNvGraphicFramePr>
              <p:nvPr>
                <p:ph idx="1"/>
                <p:extLst>
                  <p:ext uri="{D42A27DB-BD31-4B8C-83A1-F6EECF244321}">
                    <p14:modId xmlns:p14="http://schemas.microsoft.com/office/powerpoint/2010/main" val="437147535"/>
                  </p:ext>
                </p:extLst>
              </p:nvPr>
            </p:nvGraphicFramePr>
            <p:xfrm>
              <a:off x="457200" y="771699"/>
              <a:ext cx="7843837" cy="5214765"/>
            </p:xfrm>
            <a:graphic>
              <a:graphicData uri="http://schemas.openxmlformats.org/drawingml/2006/table">
                <a:tbl>
                  <a:tblPr/>
                  <a:tblGrid>
                    <a:gridCol w="2812977">
                      <a:extLst>
                        <a:ext uri="{9D8B030D-6E8A-4147-A177-3AD203B41FA5}">
                          <a16:colId xmlns:a16="http://schemas.microsoft.com/office/drawing/2014/main" val="529465478"/>
                        </a:ext>
                      </a:extLst>
                    </a:gridCol>
                    <a:gridCol w="2950144">
                      <a:extLst>
                        <a:ext uri="{9D8B030D-6E8A-4147-A177-3AD203B41FA5}">
                          <a16:colId xmlns:a16="http://schemas.microsoft.com/office/drawing/2014/main" val="2075204848"/>
                        </a:ext>
                      </a:extLst>
                    </a:gridCol>
                    <a:gridCol w="2080716">
                      <a:extLst>
                        <a:ext uri="{9D8B030D-6E8A-4147-A177-3AD203B41FA5}">
                          <a16:colId xmlns:a16="http://schemas.microsoft.com/office/drawing/2014/main" val="99031876"/>
                        </a:ext>
                      </a:extLst>
                    </a:gridCol>
                  </a:tblGrid>
                  <a:tr h="1042953">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𝑉</m:t>
                              </m:r>
                            </m:oMath>
                          </a14:m>
                          <a:r>
                            <a:rPr lang="zh-CN" sz="2000">
                              <a:effectLst/>
                              <a:ea typeface="微软雅黑" panose="020B0503020204020204" pitchFamily="34" charset="-122"/>
                            </a:rPr>
                            <a:t>为实</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𝜓</m:t>
                              </m:r>
                            </m:oMath>
                          </a14:m>
                          <a:r>
                            <a:rPr lang="zh-CN" altLang="en-US" sz="2000" dirty="0">
                              <a:effectLst/>
                              <a:ea typeface="微软雅黑" panose="020B0503020204020204" pitchFamily="34" charset="-122"/>
                            </a:rPr>
                            <a:t>可以</a:t>
                          </a:r>
                          <a:r>
                            <a:rPr lang="zh-CN" sz="2000" dirty="0">
                              <a:effectLst/>
                              <a:ea typeface="微软雅黑" panose="020B0503020204020204" pitchFamily="34" charset="-122"/>
                            </a:rPr>
                            <a:t>为实</a:t>
                          </a:r>
                          <a:endParaRPr lang="zh-CN" sz="20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zh-CN" sz="2000" dirty="0">
                              <a:effectLst/>
                              <a:ea typeface="微软雅黑"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62821530"/>
                      </a:ext>
                    </a:extLst>
                  </a:tr>
                  <a:tr h="1042953">
                    <a:tc>
                      <a:txBody>
                        <a:bodyPr/>
                        <a:lstStyle/>
                        <a:p>
                          <a:pPr marL="0" marR="0" algn="ctr" fontAlgn="t">
                            <a:spcBef>
                              <a:spcPts val="0"/>
                            </a:spcBef>
                            <a:spcAft>
                              <a:spcPts val="0"/>
                            </a:spcAft>
                          </a:pPr>
                          <a14:m>
                            <m:oMathPara xmlns:m="http://schemas.openxmlformats.org/officeDocument/2006/math">
                              <m:oMathParaPr>
                                <m:jc m:val="centerGroup"/>
                              </m:oMathParaPr>
                              <m:oMath xmlns:m="http://schemas.openxmlformats.org/officeDocument/2006/math">
                                <m:r>
                                  <a:rPr lang="x-IV_mathan" sz="2000">
                                    <a:effectLst/>
                                    <a:latin typeface="Cambria Math" panose="02040503050406030204" pitchFamily="18" charset="0"/>
                                    <a:ea typeface="Cambria Math" panose="02040503050406030204" pitchFamily="18" charset="0"/>
                                  </a:rPr>
                                  <m:t>𝑉</m:t>
                                </m:r>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𝑉</m:t>
                                </m:r>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𝜓</m:t>
                              </m:r>
                            </m:oMath>
                          </a14:m>
                          <a:r>
                            <a:rPr lang="zh-CN" sz="2000">
                              <a:effectLst/>
                              <a:ea typeface="微软雅黑" panose="020B0503020204020204" pitchFamily="34" charset="-122"/>
                            </a:rPr>
                            <a:t>确定宇称</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zh-CN" altLang="en-US" sz="2000" dirty="0">
                              <a:effectLst/>
                              <a:ea typeface="微软雅黑" panose="020B0503020204020204" pitchFamily="34" charset="-122"/>
                            </a:rPr>
                            <a:t>束缚态</a:t>
                          </a:r>
                          <a:r>
                            <a:rPr lang="zh-CN" sz="2000" dirty="0">
                              <a:effectLst/>
                              <a:ea typeface="微软雅黑"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42875974"/>
                      </a:ext>
                    </a:extLst>
                  </a:tr>
                  <a:tr h="1042953">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𝑉</m:t>
                              </m:r>
                            </m:oMath>
                          </a14:m>
                          <a:r>
                            <a:rPr lang="zh-CN" sz="2000">
                              <a:effectLst/>
                              <a:ea typeface="微软雅黑" panose="020B0503020204020204" pitchFamily="34" charset="-122"/>
                            </a:rPr>
                            <a:t>连续</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𝜓</m:t>
                              </m:r>
                              <m:r>
                                <a:rPr lang="zh-CN" sz="2000">
                                  <a:effectLst/>
                                  <a:latin typeface="Cambria Math" panose="02040503050406030204" pitchFamily="18" charset="0"/>
                                </a:rPr>
                                <m:t>,</m:t>
                              </m:r>
                              <m:r>
                                <a:rPr lang="zh-CN" sz="2000">
                                  <a:effectLst/>
                                  <a:latin typeface="Cambria Math" panose="02040503050406030204" pitchFamily="18" charset="0"/>
                                </a:rPr>
                                <m:t>𝜓</m:t>
                              </m:r>
                              <m:r>
                                <a:rPr lang="zh-CN" sz="2000">
                                  <a:effectLst/>
                                  <a:latin typeface="Cambria Math" panose="02040503050406030204" pitchFamily="18" charset="0"/>
                                </a:rPr>
                                <m:t>′</m:t>
                              </m:r>
                            </m:oMath>
                          </a14:m>
                          <a:r>
                            <a:rPr lang="zh-CN" sz="2000">
                              <a:effectLst/>
                              <a:ea typeface="微软雅黑" panose="020B0503020204020204" pitchFamily="34" charset="-122"/>
                            </a:rPr>
                            <a:t>连续</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zh-CN" sz="2000">
                              <a:effectLst/>
                              <a:ea typeface="微软雅黑" panose="020B0503020204020204" pitchFamily="34" charset="-122"/>
                            </a:rPr>
                            <a:t>一维谐振子</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85022823"/>
                      </a:ext>
                    </a:extLst>
                  </a:tr>
                  <a:tr h="1042953">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𝑉</m:t>
                              </m:r>
                            </m:oMath>
                          </a14:m>
                          <a:r>
                            <a:rPr lang="zh-CN" sz="2000">
                              <a:effectLst/>
                              <a:ea typeface="微软雅黑" panose="020B0503020204020204" pitchFamily="34" charset="-122"/>
                            </a:rPr>
                            <a:t>不连续：方势</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𝜓</m:t>
                              </m:r>
                              <m:r>
                                <a:rPr lang="zh-CN" sz="2000">
                                  <a:effectLst/>
                                  <a:latin typeface="Cambria Math" panose="02040503050406030204" pitchFamily="18" charset="0"/>
                                </a:rPr>
                                <m:t>,</m:t>
                              </m:r>
                              <m:r>
                                <a:rPr lang="zh-CN" sz="2000">
                                  <a:effectLst/>
                                  <a:latin typeface="Cambria Math" panose="02040503050406030204" pitchFamily="18" charset="0"/>
                                </a:rPr>
                                <m:t>𝜓</m:t>
                              </m:r>
                              <m:r>
                                <a:rPr lang="zh-CN" sz="2000">
                                  <a:effectLst/>
                                  <a:latin typeface="Cambria Math" panose="02040503050406030204" pitchFamily="18" charset="0"/>
                                </a:rPr>
                                <m:t>′</m:t>
                              </m:r>
                            </m:oMath>
                          </a14:m>
                          <a:r>
                            <a:rPr lang="zh-CN" sz="2000">
                              <a:effectLst/>
                              <a:ea typeface="微软雅黑" panose="020B0503020204020204" pitchFamily="34" charset="-122"/>
                            </a:rPr>
                            <a:t>连续</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zh-CN" sz="2000">
                              <a:effectLst/>
                              <a:ea typeface="微软雅黑" panose="020B0503020204020204" pitchFamily="34" charset="-122"/>
                            </a:rPr>
                            <a:t>方势</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22108541"/>
                      </a:ext>
                    </a:extLst>
                  </a:tr>
                  <a:tr h="1042953">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𝑉</m:t>
                              </m:r>
                            </m:oMath>
                          </a14:m>
                          <a:r>
                            <a:rPr lang="zh-CN" sz="2000" dirty="0">
                              <a:effectLst/>
                              <a:ea typeface="微软雅黑" panose="020B0503020204020204" pitchFamily="34" charset="-122"/>
                            </a:rPr>
                            <a:t>不连续：</a:t>
                          </a:r>
                          <a:r>
                            <a:rPr lang="x-IV_mathan" sz="2000" dirty="0">
                              <a:effectLst/>
                              <a:ea typeface="微软雅黑" panose="020B0503020204020204" pitchFamily="34" charset="-122"/>
                            </a:rPr>
                            <a:t>δ</a:t>
                          </a:r>
                          <a:r>
                            <a:rPr lang="zh-CN" sz="2000" dirty="0">
                              <a:effectLst/>
                              <a:ea typeface="微软雅黑" panose="020B0503020204020204" pitchFamily="34" charset="-122"/>
                            </a:rPr>
                            <a:t>势</a:t>
                          </a:r>
                          <a:endParaRPr lang="zh-CN" sz="20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14:m>
                            <m:oMath xmlns:m="http://schemas.openxmlformats.org/officeDocument/2006/math">
                              <m:r>
                                <a:rPr lang="zh-CN" sz="2000">
                                  <a:effectLst/>
                                  <a:latin typeface="Cambria Math" panose="02040503050406030204" pitchFamily="18" charset="0"/>
                                </a:rPr>
                                <m:t>𝜓</m:t>
                              </m:r>
                            </m:oMath>
                          </a14:m>
                          <a:r>
                            <a:rPr lang="zh-CN" sz="2000">
                              <a:effectLst/>
                              <a:ea typeface="微软雅黑" panose="020B0503020204020204" pitchFamily="34" charset="-122"/>
                            </a:rPr>
                            <a:t>连续</a:t>
                          </a:r>
                          <a14:m>
                            <m:oMath xmlns:m="http://schemas.openxmlformats.org/officeDocument/2006/math">
                              <m:r>
                                <a:rPr lang="zh-CN" sz="2000">
                                  <a:effectLst/>
                                  <a:latin typeface="Cambria Math" panose="02040503050406030204" pitchFamily="18" charset="0"/>
                                </a:rPr>
                                <m:t>,</m:t>
                              </m:r>
                              <m:r>
                                <a:rPr lang="zh-CN" sz="2000">
                                  <a:effectLst/>
                                  <a:latin typeface="Cambria Math" panose="02040503050406030204" pitchFamily="18" charset="0"/>
                                </a:rPr>
                                <m:t>𝜓</m:t>
                              </m:r>
                              <m:r>
                                <a:rPr lang="zh-CN" sz="2000">
                                  <a:effectLst/>
                                  <a:latin typeface="Cambria Math" panose="02040503050406030204" pitchFamily="18" charset="0"/>
                                </a:rPr>
                                <m:t>′</m:t>
                              </m:r>
                            </m:oMath>
                          </a14:m>
                          <a:r>
                            <a:rPr lang="zh-CN" sz="2000">
                              <a:effectLst/>
                              <a:ea typeface="微软雅黑" panose="020B0503020204020204" pitchFamily="34" charset="-122"/>
                            </a:rPr>
                            <a:t>不连续</a:t>
                          </a:r>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x-IV_mathan" sz="2000" dirty="0">
                              <a:effectLst/>
                              <a:ea typeface="微软雅黑" panose="020B0503020204020204" pitchFamily="34" charset="-122"/>
                            </a:rPr>
                            <a:t>δ</a:t>
                          </a:r>
                          <a:r>
                            <a:rPr lang="zh-CN" sz="2000" dirty="0">
                              <a:effectLst/>
                              <a:ea typeface="微软雅黑" panose="020B0503020204020204" pitchFamily="34" charset="-122"/>
                            </a:rPr>
                            <a:t>势</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52001591"/>
                      </a:ext>
                    </a:extLst>
                  </a:tr>
                </a:tbl>
              </a:graphicData>
            </a:graphic>
          </p:graphicFrame>
        </mc:Choice>
        <mc:Fallback>
          <p:graphicFrame>
            <p:nvGraphicFramePr>
              <p:cNvPr id="4" name="内容占位符 3"/>
              <p:cNvGraphicFramePr>
                <a:graphicFrameLocks noGrp="1"/>
              </p:cNvGraphicFramePr>
              <p:nvPr>
                <p:ph idx="1"/>
                <p:extLst>
                  <p:ext uri="{D42A27DB-BD31-4B8C-83A1-F6EECF244321}">
                    <p14:modId xmlns:p14="http://schemas.microsoft.com/office/powerpoint/2010/main" val="437147535"/>
                  </p:ext>
                </p:extLst>
              </p:nvPr>
            </p:nvGraphicFramePr>
            <p:xfrm>
              <a:off x="457200" y="771699"/>
              <a:ext cx="7843837" cy="5214765"/>
            </p:xfrm>
            <a:graphic>
              <a:graphicData uri="http://schemas.openxmlformats.org/drawingml/2006/table">
                <a:tbl>
                  <a:tblPr/>
                  <a:tblGrid>
                    <a:gridCol w="2812977">
                      <a:extLst>
                        <a:ext uri="{9D8B030D-6E8A-4147-A177-3AD203B41FA5}">
                          <a16:colId xmlns:a16="http://schemas.microsoft.com/office/drawing/2014/main" val="529465478"/>
                        </a:ext>
                      </a:extLst>
                    </a:gridCol>
                    <a:gridCol w="2950144">
                      <a:extLst>
                        <a:ext uri="{9D8B030D-6E8A-4147-A177-3AD203B41FA5}">
                          <a16:colId xmlns:a16="http://schemas.microsoft.com/office/drawing/2014/main" val="2075204848"/>
                        </a:ext>
                      </a:extLst>
                    </a:gridCol>
                    <a:gridCol w="2080716">
                      <a:extLst>
                        <a:ext uri="{9D8B030D-6E8A-4147-A177-3AD203B41FA5}">
                          <a16:colId xmlns:a16="http://schemas.microsoft.com/office/drawing/2014/main" val="99031876"/>
                        </a:ext>
                      </a:extLst>
                    </a:gridCol>
                  </a:tblGrid>
                  <a:tr h="1042953">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433" t="-2339" r="-179004" b="-402339"/>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95868" t="-2339" r="-70868" b="-402339"/>
                          </a:stretch>
                        </a:blipFill>
                      </a:tcPr>
                    </a:tc>
                    <a:tc>
                      <a:txBody>
                        <a:bodyPr/>
                        <a:lstStyle/>
                        <a:p>
                          <a:pPr marL="0" marR="0" algn="ctr" fontAlgn="t">
                            <a:spcBef>
                              <a:spcPts val="0"/>
                            </a:spcBef>
                            <a:spcAft>
                              <a:spcPts val="0"/>
                            </a:spcAft>
                          </a:pPr>
                          <a:r>
                            <a:rPr lang="zh-CN" sz="2000" dirty="0">
                              <a:effectLst/>
                              <a:ea typeface="微软雅黑"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62821530"/>
                      </a:ext>
                    </a:extLst>
                  </a:tr>
                  <a:tr h="1042953">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433" t="-101744" r="-179004" b="-300000"/>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95868" t="-101744" r="-70868" b="-300000"/>
                          </a:stretch>
                        </a:blipFill>
                      </a:tcPr>
                    </a:tc>
                    <a:tc>
                      <a:txBody>
                        <a:bodyPr/>
                        <a:lstStyle/>
                        <a:p>
                          <a:pPr marL="0" marR="0" algn="ctr" fontAlgn="t">
                            <a:spcBef>
                              <a:spcPts val="0"/>
                            </a:spcBef>
                            <a:spcAft>
                              <a:spcPts val="0"/>
                            </a:spcAft>
                          </a:pPr>
                          <a:r>
                            <a:rPr lang="zh-CN" altLang="en-US" sz="2000" dirty="0">
                              <a:effectLst/>
                              <a:ea typeface="微软雅黑" panose="020B0503020204020204" pitchFamily="34" charset="-122"/>
                            </a:rPr>
                            <a:t>束缚态</a:t>
                          </a:r>
                          <a:r>
                            <a:rPr lang="zh-CN" sz="2000" dirty="0">
                              <a:effectLst/>
                              <a:ea typeface="微软雅黑"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42875974"/>
                      </a:ext>
                    </a:extLst>
                  </a:tr>
                  <a:tr h="1042953">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433" t="-202924" r="-179004" b="-201754"/>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95868" t="-202924" r="-70868" b="-201754"/>
                          </a:stretch>
                        </a:blipFill>
                      </a:tcPr>
                    </a:tc>
                    <a:tc>
                      <a:txBody>
                        <a:bodyPr/>
                        <a:lstStyle/>
                        <a:p>
                          <a:pPr marL="0" marR="0" algn="ctr" fontAlgn="t">
                            <a:spcBef>
                              <a:spcPts val="0"/>
                            </a:spcBef>
                            <a:spcAft>
                              <a:spcPts val="0"/>
                            </a:spcAft>
                          </a:pPr>
                          <a:r>
                            <a:rPr lang="zh-CN" sz="2000">
                              <a:effectLst/>
                              <a:ea typeface="微软雅黑" panose="020B0503020204020204" pitchFamily="34" charset="-122"/>
                            </a:rPr>
                            <a:t>一维谐振子</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85022823"/>
                      </a:ext>
                    </a:extLst>
                  </a:tr>
                  <a:tr h="1042953">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433" t="-301163" r="-179004" b="-100581"/>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95868" t="-301163" r="-70868" b="-100581"/>
                          </a:stretch>
                        </a:blipFill>
                      </a:tcPr>
                    </a:tc>
                    <a:tc>
                      <a:txBody>
                        <a:bodyPr/>
                        <a:lstStyle/>
                        <a:p>
                          <a:pPr marL="0" marR="0" algn="ctr" fontAlgn="t">
                            <a:spcBef>
                              <a:spcPts val="0"/>
                            </a:spcBef>
                            <a:spcAft>
                              <a:spcPts val="0"/>
                            </a:spcAft>
                          </a:pPr>
                          <a:r>
                            <a:rPr lang="zh-CN" sz="2000">
                              <a:effectLst/>
                              <a:ea typeface="微软雅黑" panose="020B0503020204020204" pitchFamily="34" charset="-122"/>
                            </a:rPr>
                            <a:t>方势</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22108541"/>
                      </a:ext>
                    </a:extLst>
                  </a:tr>
                  <a:tr h="1042953">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433" t="-403509" r="-179004" b="-1170"/>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95868" t="-403509" r="-70868" b="-1170"/>
                          </a:stretch>
                        </a:blipFill>
                      </a:tcPr>
                    </a:tc>
                    <a:tc>
                      <a:txBody>
                        <a:bodyPr/>
                        <a:lstStyle/>
                        <a:p>
                          <a:pPr marL="0" marR="0" algn="ctr" fontAlgn="t">
                            <a:spcBef>
                              <a:spcPts val="0"/>
                            </a:spcBef>
                            <a:spcAft>
                              <a:spcPts val="0"/>
                            </a:spcAft>
                          </a:pPr>
                          <a:r>
                            <a:rPr lang="x-IV_mathan" sz="2000" dirty="0">
                              <a:effectLst/>
                              <a:ea typeface="微软雅黑" panose="020B0503020204020204" pitchFamily="34" charset="-122"/>
                            </a:rPr>
                            <a:t>δ</a:t>
                          </a:r>
                          <a:r>
                            <a:rPr lang="zh-CN" sz="2000" dirty="0">
                              <a:effectLst/>
                              <a:ea typeface="微软雅黑" panose="020B0503020204020204" pitchFamily="34" charset="-122"/>
                            </a:rPr>
                            <a:t>势</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52001591"/>
                      </a:ext>
                    </a:extLst>
                  </a:tr>
                </a:tbl>
              </a:graphicData>
            </a:graphic>
          </p:graphicFrame>
        </mc:Fallback>
      </mc:AlternateContent>
    </p:spTree>
    <p:extLst>
      <p:ext uri="{BB962C8B-B14F-4D97-AF65-F5344CB8AC3E}">
        <p14:creationId xmlns:p14="http://schemas.microsoft.com/office/powerpoint/2010/main" val="2598325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noFill/>
        </p:spPr>
        <p:txBody>
          <a:bodyPr/>
          <a:lstStyle/>
          <a:p>
            <a:endParaRPr lang="zh-CN" altLang="en-US" dirty="0">
              <a:latin typeface="+mj-ea"/>
              <a:ea typeface="+mj-ea"/>
            </a:endParaRPr>
          </a:p>
        </p:txBody>
      </p:sp>
      <p:sp>
        <p:nvSpPr>
          <p:cNvPr id="12" name="Text Box 10"/>
          <p:cNvSpPr txBox="1">
            <a:spLocks noChangeArrowheads="1"/>
          </p:cNvSpPr>
          <p:nvPr/>
        </p:nvSpPr>
        <p:spPr bwMode="auto">
          <a:xfrm>
            <a:off x="666750" y="460118"/>
            <a:ext cx="2847975" cy="523220"/>
          </a:xfrm>
          <a:prstGeom prst="rect">
            <a:avLst/>
          </a:prstGeom>
          <a:noFill/>
          <a:ln w="9525" cmpd="sng">
            <a:solidFill>
              <a:srgbClr val="FF3300"/>
            </a:solidFill>
            <a:miter lim="800000"/>
            <a:headEnd/>
            <a:tailEnd/>
          </a:ln>
          <a:effectLst/>
        </p:spPr>
        <p:txBody>
          <a:bodyPr>
            <a:spAutoFit/>
          </a:bodyPr>
          <a:lstStyle/>
          <a:p>
            <a:pPr>
              <a:spcBef>
                <a:spcPct val="50000"/>
              </a:spcBef>
            </a:pPr>
            <a:r>
              <a:rPr lang="zh-CN" altLang="zh-CN" sz="2800" dirty="0">
                <a:latin typeface="+mj-ea"/>
                <a:ea typeface="+mj-ea"/>
                <a:cs typeface=""/>
              </a:rPr>
              <a:t>Dirac  </a:t>
            </a:r>
            <a:r>
              <a:rPr lang="zh-CN" altLang="zh-CN" sz="2800" dirty="0">
                <a:latin typeface="+mj-ea"/>
                <a:ea typeface="+mj-ea"/>
                <a:cs typeface=""/>
                <a:sym typeface="Symbol" panose="05050102010706020507" pitchFamily="18" charset="2"/>
              </a:rPr>
              <a:t></a:t>
            </a:r>
            <a:r>
              <a:rPr lang="zh-CN" altLang="zh-CN" sz="2800" dirty="0">
                <a:latin typeface="+mj-ea"/>
                <a:ea typeface="+mj-ea"/>
                <a:cs typeface=""/>
              </a:rPr>
              <a:t>函数</a:t>
            </a:r>
            <a:endParaRPr lang="zh-CN" altLang="zh-CN" sz="2800" dirty="0">
              <a:latin typeface="+mj-ea"/>
              <a:ea typeface="+mj-ea"/>
              <a:cs typeface=""/>
              <a:sym typeface="Symbol" panose="05050102010706020507" pitchFamily="18" charset="2"/>
            </a:endParaRPr>
          </a:p>
        </p:txBody>
      </p:sp>
      <p:sp>
        <p:nvSpPr>
          <p:cNvPr id="13" name="Text Box 11"/>
          <p:cNvSpPr txBox="1">
            <a:spLocks noChangeArrowheads="1"/>
          </p:cNvSpPr>
          <p:nvPr/>
        </p:nvSpPr>
        <p:spPr bwMode="auto">
          <a:xfrm>
            <a:off x="4257675" y="495300"/>
            <a:ext cx="1363663" cy="369332"/>
          </a:xfrm>
          <a:prstGeom prst="rect">
            <a:avLst/>
          </a:prstGeom>
          <a:noFill/>
          <a:ln>
            <a:noFill/>
          </a:ln>
          <a:effectLst/>
        </p:spPr>
        <p:txBody>
          <a:bodyPr>
            <a:spAutoFit/>
          </a:bodyPr>
          <a:lstStyle/>
          <a:p>
            <a:pPr>
              <a:spcBef>
                <a:spcPct val="50000"/>
              </a:spcBef>
            </a:pPr>
            <a:r>
              <a:rPr lang="zh-CN" altLang="zh-CN" dirty="0">
                <a:latin typeface="+mj-ea"/>
                <a:ea typeface="+mj-ea"/>
              </a:rPr>
              <a:t> 定义：</a:t>
            </a:r>
          </a:p>
        </p:txBody>
      </p:sp>
      <p:graphicFrame>
        <p:nvGraphicFramePr>
          <p:cNvPr id="14" name="Object 12"/>
          <p:cNvGraphicFramePr>
            <a:graphicFrameLocks noChangeAspect="1"/>
          </p:cNvGraphicFramePr>
          <p:nvPr>
            <p:extLst>
              <p:ext uri="{D42A27DB-BD31-4B8C-83A1-F6EECF244321}">
                <p14:modId xmlns:p14="http://schemas.microsoft.com/office/powerpoint/2010/main" val="2209449055"/>
              </p:ext>
            </p:extLst>
          </p:nvPr>
        </p:nvGraphicFramePr>
        <p:xfrm>
          <a:off x="6089650" y="339725"/>
          <a:ext cx="2543175" cy="777875"/>
        </p:xfrm>
        <a:graphic>
          <a:graphicData uri="http://schemas.openxmlformats.org/presentationml/2006/ole">
            <mc:AlternateContent xmlns:mc="http://schemas.openxmlformats.org/markup-compatibility/2006">
              <mc:Choice xmlns:v="urn:schemas-microsoft-com:vml" Requires="v">
                <p:oleObj spid="_x0000_s2090" r:id="rId3" imgW="1714817" imgH="482917" progId="Equation.3">
                  <p:embed/>
                </p:oleObj>
              </mc:Choice>
              <mc:Fallback>
                <p:oleObj r:id="rId3" imgW="1714817" imgH="482917" progId="Equation.3">
                  <p:embed/>
                  <p:pic>
                    <p:nvPicPr>
                      <p:cNvPr id="5940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650" y="339725"/>
                        <a:ext cx="2543175" cy="7778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185834600"/>
              </p:ext>
            </p:extLst>
          </p:nvPr>
        </p:nvGraphicFramePr>
        <p:xfrm>
          <a:off x="4116388" y="1190625"/>
          <a:ext cx="4841875" cy="573088"/>
        </p:xfrm>
        <a:graphic>
          <a:graphicData uri="http://schemas.openxmlformats.org/presentationml/2006/ole">
            <mc:AlternateContent xmlns:mc="http://schemas.openxmlformats.org/markup-compatibility/2006">
              <mc:Choice xmlns:v="urn:schemas-microsoft-com:vml" Requires="v">
                <p:oleObj spid="_x0000_s2091" name="公式" r:id="rId5" imgW="3264217" imgH="355917" progId="Equation.3">
                  <p:embed/>
                </p:oleObj>
              </mc:Choice>
              <mc:Fallback>
                <p:oleObj name="公式" r:id="rId5" imgW="3264217" imgH="355917" progId="Equation.3">
                  <p:embed/>
                  <p:pic>
                    <p:nvPicPr>
                      <p:cNvPr id="5940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6388" y="1190625"/>
                        <a:ext cx="4841875" cy="573088"/>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4"/>
          <p:cNvSpPr txBox="1">
            <a:spLocks noChangeArrowheads="1"/>
          </p:cNvSpPr>
          <p:nvPr/>
        </p:nvSpPr>
        <p:spPr bwMode="auto">
          <a:xfrm>
            <a:off x="1081088" y="2384425"/>
            <a:ext cx="3929062" cy="701675"/>
          </a:xfrm>
          <a:prstGeom prst="rect">
            <a:avLst/>
          </a:prstGeom>
          <a:noFill/>
          <a:ln>
            <a:noFill/>
          </a:ln>
          <a:effectLst/>
        </p:spPr>
        <p:txBody>
          <a:bodyPr>
            <a:spAutoFit/>
          </a:bodyPr>
          <a:lstStyle/>
          <a:p>
            <a:pPr>
              <a:spcBef>
                <a:spcPct val="50000"/>
              </a:spcBef>
            </a:pPr>
            <a:r>
              <a:rPr lang="zh-CN" altLang="zh-CN" sz="2000">
                <a:latin typeface="+mj-ea"/>
                <a:ea typeface="+mj-ea"/>
              </a:rPr>
              <a:t>或等价的表示为：对在x=x</a:t>
            </a:r>
            <a:r>
              <a:rPr lang="zh-CN" altLang="zh-CN" sz="2000" baseline="-25000">
                <a:latin typeface="+mj-ea"/>
                <a:ea typeface="+mj-ea"/>
              </a:rPr>
              <a:t>0</a:t>
            </a:r>
            <a:r>
              <a:rPr lang="zh-CN" altLang="zh-CN" sz="2000">
                <a:latin typeface="+mj-ea"/>
                <a:ea typeface="+mj-ea"/>
              </a:rPr>
              <a:t> 邻域连续的任何函数 f（x）有：</a:t>
            </a:r>
            <a:endParaRPr lang="zh-CN" altLang="zh-CN">
              <a:latin typeface="+mj-ea"/>
              <a:ea typeface="+mj-ea"/>
            </a:endParaRPr>
          </a:p>
        </p:txBody>
      </p:sp>
      <p:sp>
        <p:nvSpPr>
          <p:cNvPr id="18" name="Text Box 16"/>
          <p:cNvSpPr txBox="1">
            <a:spLocks noChangeArrowheads="1"/>
          </p:cNvSpPr>
          <p:nvPr/>
        </p:nvSpPr>
        <p:spPr bwMode="auto">
          <a:xfrm>
            <a:off x="447675" y="3929063"/>
            <a:ext cx="4692650" cy="396875"/>
          </a:xfrm>
          <a:prstGeom prst="rect">
            <a:avLst/>
          </a:prstGeom>
          <a:noFill/>
          <a:ln>
            <a:noFill/>
          </a:ln>
          <a:effectLst/>
        </p:spPr>
        <p:txBody>
          <a:bodyPr>
            <a:spAutoFit/>
          </a:bodyPr>
          <a:lstStyle/>
          <a:p>
            <a:pPr>
              <a:spcBef>
                <a:spcPct val="50000"/>
              </a:spcBef>
            </a:pPr>
            <a:r>
              <a:rPr lang="zh-CN" altLang="zh-CN" sz="2000">
                <a:latin typeface="+mj-ea"/>
                <a:ea typeface="+mj-ea"/>
                <a:sym typeface="Symbol" panose="05050102010706020507" pitchFamily="18" charset="2"/>
              </a:rPr>
              <a:t></a:t>
            </a:r>
            <a:r>
              <a:rPr lang="zh-CN" altLang="zh-CN" sz="2000">
                <a:latin typeface="+mj-ea"/>
                <a:ea typeface="+mj-ea"/>
              </a:rPr>
              <a:t>—函数 亦可写成 Fourier 积分形式：</a:t>
            </a:r>
            <a:endParaRPr lang="zh-CN" altLang="zh-CN" sz="2000">
              <a:latin typeface="+mj-ea"/>
              <a:ea typeface="+mj-ea"/>
              <a:sym typeface="Symbol" panose="05050102010706020507" pitchFamily="18" charset="2"/>
            </a:endParaRPr>
          </a:p>
        </p:txBody>
      </p:sp>
      <p:graphicFrame>
        <p:nvGraphicFramePr>
          <p:cNvPr id="19" name="Object 17"/>
          <p:cNvGraphicFramePr>
            <a:graphicFrameLocks noChangeAspect="1"/>
          </p:cNvGraphicFramePr>
          <p:nvPr>
            <p:extLst>
              <p:ext uri="{D42A27DB-BD31-4B8C-83A1-F6EECF244321}">
                <p14:modId xmlns:p14="http://schemas.microsoft.com/office/powerpoint/2010/main" val="178490370"/>
              </p:ext>
            </p:extLst>
          </p:nvPr>
        </p:nvGraphicFramePr>
        <p:xfrm>
          <a:off x="5318125" y="4060825"/>
          <a:ext cx="3408363" cy="715963"/>
        </p:xfrm>
        <a:graphic>
          <a:graphicData uri="http://schemas.openxmlformats.org/presentationml/2006/ole">
            <mc:AlternateContent xmlns:mc="http://schemas.openxmlformats.org/markup-compatibility/2006">
              <mc:Choice xmlns:v="urn:schemas-microsoft-com:vml" Requires="v">
                <p:oleObj spid="_x0000_s2092" r:id="rId7" imgW="1994217" imgH="444817" progId="Equation.3">
                  <p:embed/>
                </p:oleObj>
              </mc:Choice>
              <mc:Fallback>
                <p:oleObj r:id="rId7" imgW="1994217" imgH="444817" progId="Equation.3">
                  <p:embed/>
                  <p:pic>
                    <p:nvPicPr>
                      <p:cNvPr id="5940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8125" y="4060825"/>
                        <a:ext cx="3408363" cy="715963"/>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0" name="Text Box 18"/>
              <p:cNvSpPr txBox="1">
                <a:spLocks noChangeArrowheads="1"/>
              </p:cNvSpPr>
              <p:nvPr/>
            </p:nvSpPr>
            <p:spPr bwMode="auto">
              <a:xfrm>
                <a:off x="504825" y="4484688"/>
                <a:ext cx="3478213" cy="396875"/>
              </a:xfrm>
              <a:prstGeom prst="rect">
                <a:avLst/>
              </a:prstGeom>
              <a:noFill/>
              <a:ln>
                <a:noFill/>
              </a:ln>
              <a:effectLst/>
            </p:spPr>
            <p:txBody>
              <a:bodyPr>
                <a:spAutoFit/>
              </a:bodyPr>
              <a:lstStyle/>
              <a:p>
                <a:pPr>
                  <a:spcBef>
                    <a:spcPct val="50000"/>
                  </a:spcBef>
                </a:pPr>
                <a:r>
                  <a:rPr lang="zh-CN" altLang="zh-CN" sz="2000" dirty="0">
                    <a:latin typeface="+mj-ea"/>
                    <a:ea typeface="+mj-ea"/>
                  </a:rPr>
                  <a:t>令 </a:t>
                </a:r>
                <a14:m>
                  <m:oMath xmlns:m="http://schemas.openxmlformats.org/officeDocument/2006/math">
                    <m:r>
                      <a:rPr lang="zh-CN" altLang="zh-CN" sz="2000" i="1" dirty="0" smtClean="0">
                        <a:latin typeface="Cambria Math" panose="02040503050406030204" pitchFamily="18" charset="0"/>
                        <a:ea typeface="+mj-ea"/>
                      </a:rPr>
                      <m:t>𝑘</m:t>
                    </m:r>
                    <m:r>
                      <a:rPr lang="zh-CN" altLang="zh-CN" sz="2000" i="1" dirty="0" smtClean="0">
                        <a:latin typeface="Cambria Math" panose="02040503050406030204" pitchFamily="18" charset="0"/>
                        <a:ea typeface="+mj-ea"/>
                      </a:rPr>
                      <m:t>=</m:t>
                    </m:r>
                    <m:r>
                      <a:rPr lang="zh-CN" altLang="zh-CN" sz="2000" i="1" dirty="0" smtClean="0">
                        <a:latin typeface="Cambria Math" panose="02040503050406030204" pitchFamily="18" charset="0"/>
                        <a:ea typeface="+mj-ea"/>
                      </a:rPr>
                      <m:t>𝑝𝑥</m:t>
                    </m:r>
                    <m:r>
                      <a:rPr lang="zh-CN" altLang="zh-CN" sz="2000" i="1" dirty="0" smtClean="0">
                        <a:latin typeface="Cambria Math" panose="02040503050406030204" pitchFamily="18" charset="0"/>
                        <a:ea typeface="+mj-ea"/>
                      </a:rPr>
                      <m:t>/</m:t>
                    </m:r>
                    <m:r>
                      <a:rPr lang="zh-CN" altLang="zh-CN" sz="2000" i="1" dirty="0" smtClean="0">
                        <a:latin typeface="Cambria Math" panose="02040503050406030204" pitchFamily="18" charset="0"/>
                        <a:ea typeface="+mj-ea"/>
                        <a:sym typeface="MT Extra" panose="05050102010205020202" pitchFamily="18" charset="2"/>
                      </a:rPr>
                      <m:t></m:t>
                    </m:r>
                    <m:r>
                      <a:rPr lang="zh-CN" altLang="zh-CN" sz="2000" i="1" dirty="0" smtClean="0">
                        <a:latin typeface="Cambria Math" panose="02040503050406030204" pitchFamily="18" charset="0"/>
                        <a:ea typeface="+mj-ea"/>
                      </a:rPr>
                      <m:t>, </m:t>
                    </m:r>
                    <m:r>
                      <a:rPr lang="zh-CN" altLang="zh-CN" sz="2000" i="1" dirty="0" smtClean="0">
                        <a:latin typeface="Cambria Math" panose="02040503050406030204" pitchFamily="18" charset="0"/>
                        <a:ea typeface="+mj-ea"/>
                      </a:rPr>
                      <m:t>𝑑𝑘</m:t>
                    </m:r>
                    <m:r>
                      <a:rPr lang="zh-CN" altLang="zh-CN" sz="2000" i="1" dirty="0" smtClean="0">
                        <a:latin typeface="Cambria Math" panose="02040503050406030204" pitchFamily="18" charset="0"/>
                        <a:ea typeface="+mj-ea"/>
                      </a:rPr>
                      <m:t>= </m:t>
                    </m:r>
                    <m:r>
                      <a:rPr lang="zh-CN" altLang="zh-CN" sz="2000" i="1" dirty="0" smtClean="0">
                        <a:latin typeface="Cambria Math" panose="02040503050406030204" pitchFamily="18" charset="0"/>
                        <a:ea typeface="+mj-ea"/>
                      </a:rPr>
                      <m:t>𝑑𝑝𝑥</m:t>
                    </m:r>
                    <m:r>
                      <a:rPr lang="zh-CN" altLang="zh-CN" sz="2000" i="1" dirty="0" smtClean="0">
                        <a:latin typeface="Cambria Math" panose="02040503050406030204" pitchFamily="18" charset="0"/>
                        <a:ea typeface="+mj-ea"/>
                      </a:rPr>
                      <m:t>/</m:t>
                    </m:r>
                    <m:r>
                      <a:rPr lang="zh-CN" altLang="zh-CN" sz="2000" i="1" dirty="0" smtClean="0">
                        <a:latin typeface="Cambria Math" panose="02040503050406030204" pitchFamily="18" charset="0"/>
                        <a:ea typeface="+mj-ea"/>
                        <a:sym typeface="MT Extra" panose="05050102010205020202" pitchFamily="18" charset="2"/>
                      </a:rPr>
                      <m:t></m:t>
                    </m:r>
                  </m:oMath>
                </a14:m>
                <a:r>
                  <a:rPr lang="zh-CN" altLang="zh-CN" sz="2000" dirty="0">
                    <a:latin typeface="+mj-ea"/>
                    <a:ea typeface="+mj-ea"/>
                  </a:rPr>
                  <a:t>, 则</a:t>
                </a:r>
                <a:endParaRPr lang="zh-CN" altLang="zh-CN" sz="2000" dirty="0">
                  <a:latin typeface="+mj-ea"/>
                  <a:ea typeface="+mj-ea"/>
                  <a:sym typeface="MT Extra" panose="05050102010205020202" pitchFamily="18" charset="2"/>
                </a:endParaRPr>
              </a:p>
            </p:txBody>
          </p:sp>
        </mc:Choice>
        <mc:Fallback>
          <p:sp>
            <p:nvSpPr>
              <p:cNvPr id="20" name="Text Box 18"/>
              <p:cNvSpPr txBox="1">
                <a:spLocks noRot="1" noChangeAspect="1" noMove="1" noResize="1" noEditPoints="1" noAdjustHandles="1" noChangeArrowheads="1" noChangeShapeType="1" noTextEdit="1"/>
              </p:cNvSpPr>
              <p:nvPr/>
            </p:nvSpPr>
            <p:spPr bwMode="auto">
              <a:xfrm>
                <a:off x="504825" y="4484688"/>
                <a:ext cx="3478213" cy="396875"/>
              </a:xfrm>
              <a:prstGeom prst="rect">
                <a:avLst/>
              </a:prstGeom>
              <a:blipFill>
                <a:blip r:embed="rId9"/>
                <a:stretch>
                  <a:fillRect l="-1930" t="-9231" b="-27692"/>
                </a:stretch>
              </a:blipFill>
              <a:ln>
                <a:noFill/>
              </a:ln>
              <a:effectLst/>
            </p:spPr>
            <p:txBody>
              <a:bodyPr/>
              <a:lstStyle/>
              <a:p>
                <a:r>
                  <a:rPr lang="zh-CN" altLang="en-US">
                    <a:noFill/>
                  </a:rPr>
                  <a:t> </a:t>
                </a:r>
              </a:p>
            </p:txBody>
          </p:sp>
        </mc:Fallback>
      </mc:AlternateContent>
      <p:graphicFrame>
        <p:nvGraphicFramePr>
          <p:cNvPr id="21" name="Object 19"/>
          <p:cNvGraphicFramePr>
            <a:graphicFrameLocks noChangeAspect="1"/>
          </p:cNvGraphicFramePr>
          <p:nvPr>
            <p:extLst>
              <p:ext uri="{D42A27DB-BD31-4B8C-83A1-F6EECF244321}">
                <p14:modId xmlns:p14="http://schemas.microsoft.com/office/powerpoint/2010/main" val="2132179939"/>
              </p:ext>
            </p:extLst>
          </p:nvPr>
        </p:nvGraphicFramePr>
        <p:xfrm>
          <a:off x="5287963" y="4643438"/>
          <a:ext cx="3560762" cy="695325"/>
        </p:xfrm>
        <a:graphic>
          <a:graphicData uri="http://schemas.openxmlformats.org/presentationml/2006/ole">
            <mc:AlternateContent xmlns:mc="http://schemas.openxmlformats.org/markup-compatibility/2006">
              <mc:Choice xmlns:v="urn:schemas-microsoft-com:vml" Requires="v">
                <p:oleObj spid="_x0000_s2093" r:id="rId10" imgW="2083117" imgH="432117" progId="Equation.3">
                  <p:embed/>
                </p:oleObj>
              </mc:Choice>
              <mc:Fallback>
                <p:oleObj r:id="rId10" imgW="2083117" imgH="432117" progId="Equation.3">
                  <p:embed/>
                  <p:pic>
                    <p:nvPicPr>
                      <p:cNvPr id="59411"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7963" y="4643438"/>
                        <a:ext cx="3560762" cy="69532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20"/>
          <p:cNvSpPr txBox="1">
            <a:spLocks noChangeArrowheads="1"/>
          </p:cNvSpPr>
          <p:nvPr/>
        </p:nvSpPr>
        <p:spPr bwMode="auto">
          <a:xfrm>
            <a:off x="409575" y="5078413"/>
            <a:ext cx="1363663" cy="369332"/>
          </a:xfrm>
          <a:prstGeom prst="rect">
            <a:avLst/>
          </a:prstGeom>
          <a:noFill/>
          <a:ln>
            <a:noFill/>
          </a:ln>
          <a:effectLst/>
        </p:spPr>
        <p:txBody>
          <a:bodyPr>
            <a:spAutoFit/>
          </a:bodyPr>
          <a:lstStyle/>
          <a:p>
            <a:pPr>
              <a:spcBef>
                <a:spcPct val="50000"/>
              </a:spcBef>
            </a:pPr>
            <a:r>
              <a:rPr lang="zh-CN" altLang="zh-CN">
                <a:latin typeface="+mj-ea"/>
                <a:ea typeface="+mj-ea"/>
              </a:rPr>
              <a:t> 性质：</a:t>
            </a:r>
          </a:p>
        </p:txBody>
      </p:sp>
      <p:graphicFrame>
        <p:nvGraphicFramePr>
          <p:cNvPr id="23" name="Object 21"/>
          <p:cNvGraphicFramePr>
            <a:graphicFrameLocks noChangeAspect="1"/>
          </p:cNvGraphicFramePr>
          <p:nvPr>
            <p:extLst>
              <p:ext uri="{D42A27DB-BD31-4B8C-83A1-F6EECF244321}">
                <p14:modId xmlns:p14="http://schemas.microsoft.com/office/powerpoint/2010/main" val="1430780897"/>
              </p:ext>
            </p:extLst>
          </p:nvPr>
        </p:nvGraphicFramePr>
        <p:xfrm>
          <a:off x="1006475" y="6165850"/>
          <a:ext cx="3560763" cy="366713"/>
        </p:xfrm>
        <a:graphic>
          <a:graphicData uri="http://schemas.openxmlformats.org/presentationml/2006/ole">
            <mc:AlternateContent xmlns:mc="http://schemas.openxmlformats.org/markup-compatibility/2006">
              <mc:Choice xmlns:v="urn:schemas-microsoft-com:vml" Requires="v">
                <p:oleObj spid="_x0000_s2094" r:id="rId12" imgW="2083117" imgH="228917" progId="Equation.3">
                  <p:embed/>
                </p:oleObj>
              </mc:Choice>
              <mc:Fallback>
                <p:oleObj r:id="rId12" imgW="2083117" imgH="228917" progId="Equation.3">
                  <p:embed/>
                  <p:pic>
                    <p:nvPicPr>
                      <p:cNvPr id="59413"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6475" y="6165850"/>
                        <a:ext cx="3560763" cy="366713"/>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2"/>
          <p:cNvGraphicFramePr>
            <a:graphicFrameLocks noChangeAspect="1"/>
          </p:cNvGraphicFramePr>
          <p:nvPr>
            <p:extLst>
              <p:ext uri="{D42A27DB-BD31-4B8C-83A1-F6EECF244321}">
                <p14:modId xmlns:p14="http://schemas.microsoft.com/office/powerpoint/2010/main" val="3326741730"/>
              </p:ext>
            </p:extLst>
          </p:nvPr>
        </p:nvGraphicFramePr>
        <p:xfrm>
          <a:off x="1922463" y="5437188"/>
          <a:ext cx="1866900" cy="692150"/>
        </p:xfrm>
        <a:graphic>
          <a:graphicData uri="http://schemas.openxmlformats.org/presentationml/2006/ole">
            <mc:AlternateContent xmlns:mc="http://schemas.openxmlformats.org/markup-compatibility/2006">
              <mc:Choice xmlns:v="urn:schemas-microsoft-com:vml" Requires="v">
                <p:oleObj spid="_x0000_s2095" r:id="rId14" imgW="1092517" imgH="432117" progId="Equation.3">
                  <p:embed/>
                </p:oleObj>
              </mc:Choice>
              <mc:Fallback>
                <p:oleObj r:id="rId14" imgW="1092517" imgH="432117" progId="Equation.3">
                  <p:embed/>
                  <p:pic>
                    <p:nvPicPr>
                      <p:cNvPr id="59414"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2463" y="5437188"/>
                        <a:ext cx="1866900" cy="69215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3"/>
          <p:cNvGraphicFramePr>
            <a:graphicFrameLocks noChangeAspect="1"/>
          </p:cNvGraphicFramePr>
          <p:nvPr>
            <p:extLst>
              <p:ext uri="{D42A27DB-BD31-4B8C-83A1-F6EECF244321}">
                <p14:modId xmlns:p14="http://schemas.microsoft.com/office/powerpoint/2010/main" val="4166615600"/>
              </p:ext>
            </p:extLst>
          </p:nvPr>
        </p:nvGraphicFramePr>
        <p:xfrm>
          <a:off x="1887538" y="5124450"/>
          <a:ext cx="1519237" cy="325438"/>
        </p:xfrm>
        <a:graphic>
          <a:graphicData uri="http://schemas.openxmlformats.org/presentationml/2006/ole">
            <mc:AlternateContent xmlns:mc="http://schemas.openxmlformats.org/markup-compatibility/2006">
              <mc:Choice xmlns:v="urn:schemas-microsoft-com:vml" Requires="v">
                <p:oleObj spid="_x0000_s2096" r:id="rId16" imgW="889317" imgH="203517" progId="Equation.3">
                  <p:embed/>
                </p:oleObj>
              </mc:Choice>
              <mc:Fallback>
                <p:oleObj r:id="rId16" imgW="889317" imgH="203517" progId="Equation.3">
                  <p:embed/>
                  <p:pic>
                    <p:nvPicPr>
                      <p:cNvPr id="59415"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87538" y="5124450"/>
                        <a:ext cx="1519237" cy="325438"/>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Group 24"/>
          <p:cNvGrpSpPr>
            <a:grpSpLocks/>
          </p:cNvGrpSpPr>
          <p:nvPr/>
        </p:nvGrpSpPr>
        <p:grpSpPr bwMode="auto">
          <a:xfrm>
            <a:off x="5581650" y="2347913"/>
            <a:ext cx="2995613" cy="1797050"/>
            <a:chOff x="0" y="0"/>
            <a:chExt cx="1887" cy="1283"/>
          </a:xfrm>
          <a:noFill/>
        </p:grpSpPr>
        <p:sp>
          <p:nvSpPr>
            <p:cNvPr id="27" name="Line 25"/>
            <p:cNvSpPr>
              <a:spLocks noChangeShapeType="1"/>
            </p:cNvSpPr>
            <p:nvPr/>
          </p:nvSpPr>
          <p:spPr bwMode="auto">
            <a:xfrm>
              <a:off x="0" y="1000"/>
              <a:ext cx="1784" cy="0"/>
            </a:xfrm>
            <a:prstGeom prst="line">
              <a:avLst/>
            </a:prstGeom>
            <a:grpFill/>
            <a:ln w="9525" cmpd="sng">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99"/>
                    </a:outerShdw>
                  </a:effectLst>
                </a14:hiddenEffects>
              </a:ext>
            </a:extLst>
          </p:spPr>
          <p:txBody>
            <a:bodyPr/>
            <a:lstStyle/>
            <a:p>
              <a:endParaRPr lang="zh-CN" altLang="en-US">
                <a:latin typeface="+mj-ea"/>
                <a:ea typeface="+mj-ea"/>
              </a:endParaRPr>
            </a:p>
          </p:txBody>
        </p:sp>
        <p:sp>
          <p:nvSpPr>
            <p:cNvPr id="28" name="Line 26"/>
            <p:cNvSpPr>
              <a:spLocks noChangeShapeType="1"/>
            </p:cNvSpPr>
            <p:nvPr/>
          </p:nvSpPr>
          <p:spPr bwMode="auto">
            <a:xfrm flipV="1">
              <a:off x="226" y="0"/>
              <a:ext cx="0" cy="1142"/>
            </a:xfrm>
            <a:prstGeom prst="line">
              <a:avLst/>
            </a:prstGeom>
            <a:grpFill/>
            <a:ln w="9525" cmpd="sng">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99"/>
                    </a:outerShdw>
                  </a:effectLst>
                </a14:hiddenEffects>
              </a:ext>
            </a:extLst>
          </p:spPr>
          <p:txBody>
            <a:bodyPr/>
            <a:lstStyle/>
            <a:p>
              <a:endParaRPr lang="zh-CN" altLang="en-US">
                <a:latin typeface="+mj-ea"/>
                <a:ea typeface="+mj-ea"/>
              </a:endParaRPr>
            </a:p>
          </p:txBody>
        </p:sp>
        <p:sp>
          <p:nvSpPr>
            <p:cNvPr id="29" name="Freeform 27"/>
            <p:cNvSpPr>
              <a:spLocks/>
            </p:cNvSpPr>
            <p:nvPr/>
          </p:nvSpPr>
          <p:spPr bwMode="auto">
            <a:xfrm>
              <a:off x="670" y="212"/>
              <a:ext cx="397" cy="774"/>
            </a:xfrm>
            <a:custGeom>
              <a:avLst/>
              <a:gdLst>
                <a:gd name="T0" fmla="*/ 0 w 397"/>
                <a:gd name="T1" fmla="*/ 760 h 774"/>
                <a:gd name="T2" fmla="*/ 104 w 397"/>
                <a:gd name="T3" fmla="*/ 665 h 774"/>
                <a:gd name="T4" fmla="*/ 151 w 397"/>
                <a:gd name="T5" fmla="*/ 108 h 774"/>
                <a:gd name="T6" fmla="*/ 189 w 397"/>
                <a:gd name="T7" fmla="*/ 14 h 774"/>
                <a:gd name="T8" fmla="*/ 227 w 397"/>
                <a:gd name="T9" fmla="*/ 108 h 774"/>
                <a:gd name="T10" fmla="*/ 274 w 397"/>
                <a:gd name="T11" fmla="*/ 656 h 774"/>
                <a:gd name="T12" fmla="*/ 397 w 397"/>
                <a:gd name="T13" fmla="*/ 769 h 774"/>
              </a:gdLst>
              <a:ahLst/>
              <a:cxnLst>
                <a:cxn ang="0">
                  <a:pos x="T0" y="T1"/>
                </a:cxn>
                <a:cxn ang="0">
                  <a:pos x="T2" y="T3"/>
                </a:cxn>
                <a:cxn ang="0">
                  <a:pos x="T4" y="T5"/>
                </a:cxn>
                <a:cxn ang="0">
                  <a:pos x="T6" y="T7"/>
                </a:cxn>
                <a:cxn ang="0">
                  <a:pos x="T8" y="T9"/>
                </a:cxn>
                <a:cxn ang="0">
                  <a:pos x="T10" y="T11"/>
                </a:cxn>
                <a:cxn ang="0">
                  <a:pos x="T12" y="T13"/>
                </a:cxn>
              </a:cxnLst>
              <a:rect l="0" t="0" r="r" b="b"/>
              <a:pathLst>
                <a:path w="397" h="774">
                  <a:moveTo>
                    <a:pt x="0" y="760"/>
                  </a:moveTo>
                  <a:cubicBezTo>
                    <a:pt x="17" y="743"/>
                    <a:pt x="79" y="774"/>
                    <a:pt x="104" y="665"/>
                  </a:cubicBezTo>
                  <a:cubicBezTo>
                    <a:pt x="129" y="556"/>
                    <a:pt x="137" y="216"/>
                    <a:pt x="151" y="108"/>
                  </a:cubicBezTo>
                  <a:cubicBezTo>
                    <a:pt x="165" y="0"/>
                    <a:pt x="176" y="14"/>
                    <a:pt x="189" y="14"/>
                  </a:cubicBezTo>
                  <a:cubicBezTo>
                    <a:pt x="202" y="14"/>
                    <a:pt x="213" y="1"/>
                    <a:pt x="227" y="108"/>
                  </a:cubicBezTo>
                  <a:cubicBezTo>
                    <a:pt x="241" y="215"/>
                    <a:pt x="246" y="546"/>
                    <a:pt x="274" y="656"/>
                  </a:cubicBezTo>
                  <a:cubicBezTo>
                    <a:pt x="302" y="766"/>
                    <a:pt x="372" y="745"/>
                    <a:pt x="397" y="769"/>
                  </a:cubicBezTo>
                </a:path>
              </a:pathLst>
            </a:custGeom>
            <a:grpFill/>
            <a:ln w="9525" cmpd="sng">
              <a:solidFill>
                <a:srgbClr val="0033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666699"/>
                    </a:outerShdw>
                  </a:effectLst>
                </a14:hiddenEffects>
              </a:ext>
            </a:extLst>
          </p:spPr>
          <p:txBody>
            <a:bodyPr/>
            <a:lstStyle/>
            <a:p>
              <a:endParaRPr lang="zh-CN" altLang="en-US">
                <a:latin typeface="+mj-ea"/>
                <a:ea typeface="+mj-ea"/>
              </a:endParaRPr>
            </a:p>
          </p:txBody>
        </p:sp>
        <p:sp>
          <p:nvSpPr>
            <p:cNvPr id="30" name="Text Box 28"/>
            <p:cNvSpPr txBox="1">
              <a:spLocks noChangeArrowheads="1"/>
            </p:cNvSpPr>
            <p:nvPr/>
          </p:nvSpPr>
          <p:spPr bwMode="auto">
            <a:xfrm>
              <a:off x="37" y="944"/>
              <a:ext cx="218" cy="283"/>
            </a:xfrm>
            <a:prstGeom prst="rect">
              <a:avLst/>
            </a:prstGeom>
            <a:grp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p>
              <a:pPr>
                <a:spcBef>
                  <a:spcPct val="50000"/>
                </a:spcBef>
              </a:pPr>
              <a:r>
                <a:rPr lang="zh-CN" altLang="zh-CN" sz="2000">
                  <a:latin typeface="+mj-ea"/>
                  <a:ea typeface="+mj-ea"/>
                  <a:cs typeface=""/>
                </a:rPr>
                <a:t>0</a:t>
              </a:r>
              <a:endParaRPr lang="zh-CN" altLang="zh-CN">
                <a:latin typeface="+mj-ea"/>
                <a:ea typeface="+mj-ea"/>
              </a:endParaRPr>
            </a:p>
          </p:txBody>
        </p:sp>
        <p:sp>
          <p:nvSpPr>
            <p:cNvPr id="31" name="Line 29"/>
            <p:cNvSpPr>
              <a:spLocks noChangeShapeType="1"/>
            </p:cNvSpPr>
            <p:nvPr/>
          </p:nvSpPr>
          <p:spPr bwMode="auto">
            <a:xfrm>
              <a:off x="859" y="235"/>
              <a:ext cx="0" cy="765"/>
            </a:xfrm>
            <a:prstGeom prst="line">
              <a:avLst/>
            </a:prstGeom>
            <a:grpFill/>
            <a:ln w="9525" cmpd="sng">
              <a:solidFill>
                <a:srgbClr val="0033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99"/>
                    </a:outerShdw>
                  </a:effectLst>
                </a14:hiddenEffects>
              </a:ext>
            </a:extLst>
          </p:spPr>
          <p:txBody>
            <a:bodyPr/>
            <a:lstStyle/>
            <a:p>
              <a:endParaRPr lang="zh-CN" altLang="en-US">
                <a:latin typeface="+mj-ea"/>
                <a:ea typeface="+mj-ea"/>
              </a:endParaRPr>
            </a:p>
          </p:txBody>
        </p:sp>
        <p:sp>
          <p:nvSpPr>
            <p:cNvPr id="32" name="Text Box 30"/>
            <p:cNvSpPr txBox="1">
              <a:spLocks noChangeArrowheads="1"/>
            </p:cNvSpPr>
            <p:nvPr/>
          </p:nvSpPr>
          <p:spPr bwMode="auto">
            <a:xfrm>
              <a:off x="774" y="1000"/>
              <a:ext cx="331" cy="283"/>
            </a:xfrm>
            <a:prstGeom prst="rect">
              <a:avLst/>
            </a:prstGeom>
            <a:grp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p>
              <a:pPr>
                <a:spcBef>
                  <a:spcPct val="50000"/>
                </a:spcBef>
              </a:pPr>
              <a:r>
                <a:rPr lang="zh-CN" altLang="zh-CN" sz="2000" dirty="0">
                  <a:latin typeface="+mj-ea"/>
                  <a:ea typeface="+mj-ea"/>
                  <a:cs typeface=""/>
                </a:rPr>
                <a:t>x</a:t>
              </a:r>
              <a:r>
                <a:rPr lang="zh-CN" altLang="zh-CN" sz="2000" baseline="-25000" dirty="0">
                  <a:latin typeface="+mj-ea"/>
                  <a:ea typeface="+mj-ea"/>
                  <a:cs typeface=""/>
                </a:rPr>
                <a:t>0</a:t>
              </a:r>
              <a:endParaRPr lang="zh-CN" altLang="zh-CN" dirty="0">
                <a:latin typeface="+mj-ea"/>
                <a:ea typeface="+mj-ea"/>
              </a:endParaRPr>
            </a:p>
          </p:txBody>
        </p:sp>
        <p:sp>
          <p:nvSpPr>
            <p:cNvPr id="33" name="Text Box 31"/>
            <p:cNvSpPr txBox="1">
              <a:spLocks noChangeArrowheads="1"/>
            </p:cNvSpPr>
            <p:nvPr/>
          </p:nvSpPr>
          <p:spPr bwMode="auto">
            <a:xfrm>
              <a:off x="1585" y="935"/>
              <a:ext cx="302" cy="283"/>
            </a:xfrm>
            <a:prstGeom prst="rect">
              <a:avLst/>
            </a:prstGeom>
            <a:grp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p>
              <a:pPr>
                <a:spcBef>
                  <a:spcPct val="50000"/>
                </a:spcBef>
              </a:pPr>
              <a:r>
                <a:rPr lang="zh-CN" altLang="zh-CN" sz="2000" dirty="0">
                  <a:latin typeface="+mj-ea"/>
                  <a:ea typeface="+mj-ea"/>
                  <a:cs typeface=""/>
                </a:rPr>
                <a:t>x</a:t>
              </a:r>
              <a:endParaRPr lang="zh-CN" altLang="zh-CN" dirty="0">
                <a:latin typeface="+mj-ea"/>
                <a:ea typeface="+mj-ea"/>
              </a:endParaRPr>
            </a:p>
          </p:txBody>
        </p:sp>
        <p:graphicFrame>
          <p:nvGraphicFramePr>
            <p:cNvPr id="34" name="Object 32"/>
            <p:cNvGraphicFramePr>
              <a:graphicFrameLocks noChangeAspect="1"/>
            </p:cNvGraphicFramePr>
            <p:nvPr/>
          </p:nvGraphicFramePr>
          <p:xfrm>
            <a:off x="1076" y="97"/>
            <a:ext cx="684" cy="230"/>
          </p:xfrm>
          <a:graphic>
            <a:graphicData uri="http://schemas.openxmlformats.org/presentationml/2006/ole">
              <mc:AlternateContent xmlns:mc="http://schemas.openxmlformats.org/markup-compatibility/2006">
                <mc:Choice xmlns:v="urn:schemas-microsoft-com:vml" Requires="v">
                  <p:oleObj spid="_x0000_s2097" name="公式" r:id="rId18" imgW="635317" imgH="228917" progId="Equation.3">
                    <p:embed/>
                  </p:oleObj>
                </mc:Choice>
                <mc:Fallback>
                  <p:oleObj name="公式" r:id="rId18" imgW="635317" imgH="228917" progId="Equation.3">
                    <p:embed/>
                    <p:pic>
                      <p:nvPicPr>
                        <p:cNvPr id="59424"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76" y="97"/>
                          <a:ext cx="684" cy="23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5" name="Object 33"/>
          <p:cNvGraphicFramePr>
            <a:graphicFrameLocks noChangeAspect="1"/>
          </p:cNvGraphicFramePr>
          <p:nvPr>
            <p:extLst>
              <p:ext uri="{D42A27DB-BD31-4B8C-83A1-F6EECF244321}">
                <p14:modId xmlns:p14="http://schemas.microsoft.com/office/powerpoint/2010/main" val="942888598"/>
              </p:ext>
            </p:extLst>
          </p:nvPr>
        </p:nvGraphicFramePr>
        <p:xfrm>
          <a:off x="5111750" y="5424488"/>
          <a:ext cx="3668713" cy="1063625"/>
        </p:xfrm>
        <a:graphic>
          <a:graphicData uri="http://schemas.openxmlformats.org/presentationml/2006/ole">
            <mc:AlternateContent xmlns:mc="http://schemas.openxmlformats.org/markup-compatibility/2006">
              <mc:Choice xmlns:v="urn:schemas-microsoft-com:vml" Requires="v">
                <p:oleObj spid="_x0000_s2098" r:id="rId20" imgW="2146617" imgH="660717" progId="Equation.3">
                  <p:embed/>
                </p:oleObj>
              </mc:Choice>
              <mc:Fallback>
                <p:oleObj r:id="rId20" imgW="2146617" imgH="660717" progId="Equation.3">
                  <p:embed/>
                  <p:pic>
                    <p:nvPicPr>
                      <p:cNvPr id="59425"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11750" y="5424488"/>
                        <a:ext cx="3668713" cy="106362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15"/>
          <p:cNvGraphicFramePr>
            <a:graphicFrameLocks noChangeAspect="1"/>
          </p:cNvGraphicFramePr>
          <p:nvPr/>
        </p:nvGraphicFramePr>
        <p:xfrm>
          <a:off x="1560513" y="3251200"/>
          <a:ext cx="2825750" cy="531813"/>
        </p:xfrm>
        <a:graphic>
          <a:graphicData uri="http://schemas.openxmlformats.org/presentationml/2006/ole">
            <mc:AlternateContent xmlns:mc="http://schemas.openxmlformats.org/markup-compatibility/2006">
              <mc:Choice xmlns:v="urn:schemas-microsoft-com:vml" Requires="v">
                <p:oleObj spid="_x0000_s2099" r:id="rId22" imgW="1905317" imgH="330517" progId="Equation.3">
                  <p:embed/>
                </p:oleObj>
              </mc:Choice>
              <mc:Fallback>
                <p:oleObj r:id="rId22" imgW="1905317" imgH="330517" progId="Equation.3">
                  <p:embed/>
                  <p:pic>
                    <p:nvPicPr>
                      <p:cNvPr id="59407"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60513" y="3251200"/>
                        <a:ext cx="2825750" cy="531813"/>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5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3" presetClass="entr" presetSubtype="10" fill="hold" nodeType="afterEffect">
                                  <p:stCondLst>
                                    <p:cond delay="100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0"/>
                  </a:spcBef>
                  <a:spcAft>
                    <a:spcPts val="0"/>
                  </a:spcAft>
                </a:pPr>
                <a:r>
                  <a:rPr lang="zh-CN" altLang="zh-CN" dirty="0">
                    <a:solidFill>
                      <a:srgbClr val="0070C0"/>
                    </a:solidFill>
                  </a:rPr>
                  <a:t>定态</a:t>
                </a:r>
                <a:r>
                  <a:rPr lang="en-US" altLang="zh-CN" dirty="0" err="1">
                    <a:solidFill>
                      <a:srgbClr val="0070C0"/>
                    </a:solidFill>
                  </a:rPr>
                  <a:t>Schr</a:t>
                </a:r>
                <a:r>
                  <a:rPr lang="zh-CN" altLang="zh-CN" dirty="0">
                    <a:solidFill>
                      <a:srgbClr val="0070C0"/>
                    </a:solidFill>
                  </a:rPr>
                  <a:t>ö</a:t>
                </a:r>
                <a:r>
                  <a:rPr lang="en-US" altLang="zh-CN" dirty="0" err="1">
                    <a:solidFill>
                      <a:srgbClr val="0070C0"/>
                    </a:solidFill>
                  </a:rPr>
                  <a:t>dinger方程</a:t>
                </a:r>
                <a:endParaRPr lang="zh-CN" altLang="zh-CN" dirty="0">
                  <a:solidFill>
                    <a:srgbClr val="0070C0"/>
                  </a:solidFill>
                </a:endParaRP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𝑚𝐸</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≠0</m:t>
                              </m:r>
                            </m:e>
                          </m:mr>
                          <m:mr>
                            <m:e>
                              <m:eqArr>
                                <m:eqArrPr>
                                  <m:ctrlPr>
                                    <a:rPr lang="x-IV_mathan" altLang="zh-CN" i="1">
                                      <a:latin typeface="Cambria Math" panose="02040503050406030204" pitchFamily="18" charset="0"/>
                                      <a:ea typeface="Cambria Math" panose="02040503050406030204" pitchFamily="18" charset="0"/>
                                    </a:rPr>
                                  </m:ctrlPr>
                                </m:eqArrPr>
                                <m:e>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𝛾𝛿</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𝐸</m:t>
                                      </m:r>
                                    </m:e>
                                  </m:d>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=0</m:t>
                                  </m:r>
                                </m:e>
                              </m:eqArr>
                            </m:e>
                          </m:mr>
                        </m:m>
                      </m:e>
                    </m:d>
                  </m:oMath>
                </a14:m>
                <a:endParaRPr lang="x-IV_mathan" altLang="zh-CN" dirty="0">
                  <a:ea typeface="Cambria Math" panose="02040503050406030204" pitchFamily="18" charset="0"/>
                </a:endParaRPr>
              </a:p>
              <a:p>
                <a:pPr marL="342900" fontAlgn="ctr">
                  <a:spcBef>
                    <a:spcPts val="0"/>
                  </a:spcBef>
                  <a:spcAft>
                    <a:spcPts val="0"/>
                  </a:spcAft>
                  <a:buFont typeface="Arial" panose="020B0604020202020204" pitchFamily="34" charset="0"/>
                  <a:buChar char="§"/>
                </a:pPr>
                <a14:m>
                  <m:oMath xmlns:m="http://schemas.openxmlformats.org/officeDocument/2006/math">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m:t>
                        </m:r>
                        <m:r>
                          <a:rPr lang="zh-CN" altLang="zh-CN">
                            <a:latin typeface="Cambria Math" panose="02040503050406030204" pitchFamily="18" charset="0"/>
                          </a:rPr>
                          <m:t>𝑥</m:t>
                        </m:r>
                      </m:e>
                    </m:d>
                    <m:r>
                      <a:rPr lang="zh-CN" altLang="zh-CN">
                        <a:latin typeface="Cambria Math" panose="02040503050406030204" pitchFamily="18" charset="0"/>
                      </a:rPr>
                      <m:t>=</m:t>
                    </m:r>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oMath>
                </a14:m>
                <a:r>
                  <a:rPr lang="en-US" altLang="zh-CN" dirty="0">
                    <a:ea typeface="Cambria Math" panose="02040503050406030204" pitchFamily="18" charset="0"/>
                  </a:rPr>
                  <a:t> </a:t>
                </a:r>
                <a:r>
                  <a:rPr lang="zh-CN" altLang="zh-CN" dirty="0"/>
                  <a:t>确定宇称</a:t>
                </a:r>
              </a:p>
              <a:p>
                <a:pPr marL="342900" fontAlgn="ctr">
                  <a:spcBef>
                    <a:spcPts val="0"/>
                  </a:spcBef>
                  <a:spcAft>
                    <a:spcPts val="0"/>
                  </a:spcAft>
                  <a:buFont typeface="Arial" panose="020B0604020202020204" pitchFamily="34" charset="0"/>
                  <a:buChar char="§"/>
                </a:pPr>
                <a:r>
                  <a:rPr lang="zh-CN" altLang="zh-CN" dirty="0"/>
                  <a:t>束缚态：</a:t>
                </a:r>
                <a14:m>
                  <m:oMath xmlns:m="http://schemas.openxmlformats.org/officeDocument/2006/math">
                    <m:r>
                      <a:rPr lang="zh-CN" altLang="zh-CN">
                        <a:latin typeface="Cambria Math" panose="02040503050406030204" pitchFamily="18" charset="0"/>
                      </a:rPr>
                      <m:t>𝐸</m:t>
                    </m:r>
                    <m:r>
                      <a:rPr lang="zh-CN" altLang="zh-CN">
                        <a:latin typeface="Cambria Math" panose="02040503050406030204" pitchFamily="18" charset="0"/>
                      </a:rPr>
                      <m:t>&lt;0</m:t>
                    </m:r>
                  </m:oMath>
                </a14:m>
                <a:endParaRPr lang="zh-CN" altLang="zh-CN" dirty="0"/>
              </a:p>
              <a:p>
                <a:pPr marL="342900" fontAlgn="ctr">
                  <a:spcBef>
                    <a:spcPts val="0"/>
                  </a:spcBef>
                  <a:spcAft>
                    <a:spcPts val="0"/>
                  </a:spcAft>
                  <a:buFont typeface="Arial" panose="020B0604020202020204" pitchFamily="34" charset="0"/>
                  <a:buChar char="§"/>
                </a:pPr>
                <a:r>
                  <a:rPr lang="zh-CN" altLang="zh-CN" dirty="0"/>
                  <a:t>连续性条件：</a:t>
                </a:r>
                <a14:m>
                  <m:oMath xmlns:m="http://schemas.openxmlformats.org/officeDocument/2006/math">
                    <m:r>
                      <a:rPr lang="zh-CN" altLang="zh-CN">
                        <a:latin typeface="Cambria Math" panose="02040503050406030204" pitchFamily="18" charset="0"/>
                      </a:rPr>
                      <m:t>𝜓</m:t>
                    </m:r>
                  </m:oMath>
                </a14:m>
                <a:r>
                  <a:rPr lang="zh-CN" altLang="zh-CN" dirty="0"/>
                  <a:t>连续</a:t>
                </a:r>
                <a:r>
                  <a:rPr lang="en-US" altLang="zh-CN" dirty="0">
                    <a:ea typeface="Cambria Math" panose="02040503050406030204" pitchFamily="18" charset="0"/>
                  </a:rPr>
                  <a:t>. </a:t>
                </a:r>
                <a14:m>
                  <m:oMath xmlns:m="http://schemas.openxmlformats.org/officeDocument/2006/math">
                    <m:sSup>
                      <m:sSupPr>
                        <m:ctrlPr>
                          <a:rPr lang="zh-CN" altLang="zh-CN" i="1">
                            <a:latin typeface="Cambria Math" panose="02040503050406030204" pitchFamily="18" charset="0"/>
                          </a:rPr>
                        </m:ctrlPr>
                      </m:sSupPr>
                      <m:e>
                        <m:r>
                          <a:rPr lang="zh-CN" altLang="zh-CN">
                            <a:latin typeface="Cambria Math" panose="02040503050406030204" pitchFamily="18" charset="0"/>
                          </a:rPr>
                          <m:t>𝜓</m:t>
                        </m:r>
                      </m:e>
                      <m:sup>
                        <m:r>
                          <a:rPr lang="zh-CN" altLang="zh-CN">
                            <a:latin typeface="Cambria Math" panose="02040503050406030204" pitchFamily="18" charset="0"/>
                          </a:rPr>
                          <m:t>′</m:t>
                        </m:r>
                      </m:sup>
                    </m:sSup>
                  </m:oMath>
                </a14:m>
                <a:r>
                  <a:rPr lang="zh-CN" altLang="zh-CN" dirty="0">
                    <a:solidFill>
                      <a:srgbClr val="C00000"/>
                    </a:solidFill>
                  </a:rPr>
                  <a:t>连续</a:t>
                </a:r>
                <a:r>
                  <a:rPr lang="en-US" altLang="zh-CN" dirty="0">
                    <a:solidFill>
                      <a:srgbClr val="C00000"/>
                    </a:solidFill>
                    <a:ea typeface="Cambria Math" panose="02040503050406030204" pitchFamily="18" charset="0"/>
                  </a:rPr>
                  <a:t>?</a:t>
                </a:r>
                <a:endParaRPr lang="zh-CN" altLang="zh-CN" dirty="0"/>
              </a:p>
              <a:p>
                <a:pPr marL="685800" marR="0">
                  <a:spcBef>
                    <a:spcPts val="0"/>
                  </a:spcBef>
                  <a:spcAft>
                    <a:spcPts val="0"/>
                  </a:spcAft>
                </a:pPr>
                <a:r>
                  <a:rPr lang="zh-CN" altLang="zh-CN" dirty="0">
                    <a:solidFill>
                      <a:srgbClr val="7030A0"/>
                    </a:solidFill>
                  </a:rPr>
                  <a:t>跃变条件</a:t>
                </a:r>
                <a:r>
                  <a:rPr lang="en-US" altLang="zh-CN" dirty="0">
                    <a:solidFill>
                      <a:srgbClr val="7030A0"/>
                    </a:solidFill>
                    <a:ea typeface="Calibri" panose="020F0502020204030204" pitchFamily="34" charset="0"/>
                  </a:rPr>
                  <a:t> </a:t>
                </a:r>
                <a14:m>
                  <m:oMath xmlns:m="http://schemas.openxmlformats.org/officeDocument/2006/math">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𝜓</m:t>
                        </m:r>
                      </m:e>
                      <m:sup>
                        <m:r>
                          <a:rPr lang="zh-CN" altLang="zh-CN">
                            <a:solidFill>
                              <a:srgbClr val="000000"/>
                            </a:solidFill>
                            <a:latin typeface="Cambria Math" panose="02040503050406030204" pitchFamily="18" charset="0"/>
                          </a:rPr>
                          <m:t>′</m:t>
                        </m:r>
                      </m:sup>
                    </m:sSup>
                    <m:d>
                      <m:dPr>
                        <m:ctrlPr>
                          <a:rPr lang="zh-CN" altLang="zh-CN" i="1">
                            <a:solidFill>
                              <a:srgbClr val="000000"/>
                            </a:solidFill>
                            <a:latin typeface="Cambria Math" panose="02040503050406030204" pitchFamily="18" charset="0"/>
                          </a:rPr>
                        </m:ctrlPr>
                      </m:dPr>
                      <m:e>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0</m:t>
                            </m:r>
                          </m:e>
                          <m:sup>
                            <m:r>
                              <a:rPr lang="zh-CN" altLang="zh-CN">
                                <a:solidFill>
                                  <a:srgbClr val="000000"/>
                                </a:solidFill>
                                <a:latin typeface="Cambria Math" panose="02040503050406030204" pitchFamily="18" charset="0"/>
                              </a:rPr>
                              <m:t>+</m:t>
                            </m:r>
                          </m:sup>
                        </m:sSup>
                      </m:e>
                    </m:d>
                    <m:r>
                      <a:rPr lang="zh-CN" altLang="zh-CN">
                        <a:solidFill>
                          <a:srgbClr val="000000"/>
                        </a:solidFill>
                        <a:latin typeface="Cambria Math" panose="02040503050406030204" pitchFamily="18" charset="0"/>
                      </a:rPr>
                      <m:t>−</m:t>
                    </m:r>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𝜓</m:t>
                        </m:r>
                      </m:e>
                      <m:sup>
                        <m:r>
                          <a:rPr lang="zh-CN" altLang="zh-CN">
                            <a:solidFill>
                              <a:srgbClr val="000000"/>
                            </a:solidFill>
                            <a:latin typeface="Cambria Math" panose="02040503050406030204" pitchFamily="18" charset="0"/>
                          </a:rPr>
                          <m:t>′</m:t>
                        </m:r>
                      </m:sup>
                    </m:sSup>
                    <m:d>
                      <m:dPr>
                        <m:ctrlPr>
                          <a:rPr lang="zh-CN" altLang="zh-CN" i="1">
                            <a:solidFill>
                              <a:srgbClr val="000000"/>
                            </a:solidFill>
                            <a:latin typeface="Cambria Math" panose="02040503050406030204" pitchFamily="18" charset="0"/>
                          </a:rPr>
                        </m:ctrlPr>
                      </m:dPr>
                      <m:e>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0</m:t>
                            </m:r>
                          </m:e>
                          <m:sup>
                            <m:r>
                              <a:rPr lang="zh-CN" altLang="zh-CN">
                                <a:solidFill>
                                  <a:srgbClr val="000000"/>
                                </a:solidFill>
                                <a:latin typeface="Cambria Math" panose="02040503050406030204" pitchFamily="18" charset="0"/>
                              </a:rPr>
                              <m:t>−</m:t>
                            </m:r>
                          </m:sup>
                        </m:sSup>
                      </m:e>
                    </m:d>
                    <m:r>
                      <a:rPr lang="zh-CN" altLang="zh-CN">
                        <a:solidFill>
                          <a:srgbClr val="000000"/>
                        </a:solidFill>
                        <a:latin typeface="Cambria Math" panose="02040503050406030204" pitchFamily="18" charset="0"/>
                      </a:rPr>
                      <m:t>=−</m:t>
                    </m:r>
                    <m:f>
                      <m:fPr>
                        <m:ctrlPr>
                          <a:rPr lang="zh-CN" altLang="zh-CN" i="1">
                            <a:solidFill>
                              <a:srgbClr val="000000"/>
                            </a:solidFill>
                            <a:latin typeface="Cambria Math" panose="02040503050406030204" pitchFamily="18" charset="0"/>
                          </a:rPr>
                        </m:ctrlPr>
                      </m:fPr>
                      <m:num>
                        <m:r>
                          <a:rPr lang="zh-CN" altLang="zh-CN">
                            <a:solidFill>
                              <a:srgbClr val="000000"/>
                            </a:solidFill>
                            <a:latin typeface="Cambria Math" panose="02040503050406030204" pitchFamily="18" charset="0"/>
                          </a:rPr>
                          <m:t>2</m:t>
                        </m:r>
                        <m:r>
                          <a:rPr lang="zh-CN" altLang="zh-CN">
                            <a:solidFill>
                              <a:srgbClr val="000000"/>
                            </a:solidFill>
                            <a:latin typeface="Cambria Math" panose="02040503050406030204" pitchFamily="18" charset="0"/>
                          </a:rPr>
                          <m:t>𝑚</m:t>
                        </m:r>
                        <m:r>
                          <a:rPr lang="zh-CN" altLang="zh-CN">
                            <a:solidFill>
                              <a:srgbClr val="000000"/>
                            </a:solidFill>
                            <a:latin typeface="Cambria Math" panose="02040503050406030204" pitchFamily="18" charset="0"/>
                          </a:rPr>
                          <m:t>𝛾</m:t>
                        </m:r>
                      </m:num>
                      <m:den>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ℏ</m:t>
                            </m:r>
                          </m:e>
                          <m:sup>
                            <m:r>
                              <a:rPr lang="zh-CN" altLang="zh-CN">
                                <a:solidFill>
                                  <a:srgbClr val="000000"/>
                                </a:solidFill>
                                <a:latin typeface="Cambria Math" panose="02040503050406030204" pitchFamily="18" charset="0"/>
                              </a:rPr>
                              <m:t>2</m:t>
                            </m:r>
                          </m:sup>
                        </m:sSup>
                      </m:den>
                    </m:f>
                    <m:r>
                      <a:rPr lang="zh-CN" altLang="zh-CN">
                        <a:solidFill>
                          <a:srgbClr val="000000"/>
                        </a:solidFill>
                        <a:latin typeface="Cambria Math" panose="02040503050406030204" pitchFamily="18" charset="0"/>
                      </a:rPr>
                      <m:t>𝜓</m:t>
                    </m:r>
                    <m:r>
                      <a:rPr lang="zh-CN" altLang="zh-CN">
                        <a:solidFill>
                          <a:srgbClr val="000000"/>
                        </a:solidFill>
                        <a:latin typeface="Cambria Math" panose="02040503050406030204" pitchFamily="18" charset="0"/>
                      </a:rPr>
                      <m:t>(0)</m:t>
                    </m:r>
                  </m:oMath>
                </a14:m>
                <a:endParaRPr lang="zh-CN" altLang="zh-CN" dirty="0">
                  <a:solidFill>
                    <a:srgbClr val="000000"/>
                  </a:solidFill>
                </a:endParaRPr>
              </a:p>
              <a:p>
                <a14:m>
                  <m:oMath xmlns:m="http://schemas.openxmlformats.org/officeDocument/2006/math">
                    <m:d>
                      <m:dPr>
                        <m:begChr m:val="{"/>
                        <m:endChr m:val=""/>
                        <m:ctrlPr>
                          <a:rPr lang="x-IV_mathan" altLang="zh-CN" i="1"/>
                        </m:ctrlPr>
                      </m:dPr>
                      <m:e>
                        <m:m>
                          <m:mPr>
                            <m:mcs>
                              <m:mc>
                                <m:mcPr>
                                  <m:count m:val="2"/>
                                  <m:mcJc m:val="center"/>
                                </m:mcPr>
                              </m:mc>
                            </m:mcs>
                            <m:ctrlPr>
                              <a:rPr lang="x-IV_mathan" altLang="zh-CN" i="1"/>
                            </m:ctrlPr>
                          </m:mPr>
                          <m:mr>
                            <m:e>
                              <m:sSub>
                                <m:sSubPr>
                                  <m:ctrlPr>
                                    <a:rPr lang="x-IV_mathan" altLang="zh-CN" i="1"/>
                                  </m:ctrlPr>
                                </m:sSubPr>
                                <m:e>
                                  <m:r>
                                    <a:rPr lang="x-IV_mathan" altLang="zh-CN"/>
                                    <m:t>𝜓</m:t>
                                  </m:r>
                                </m:e>
                                <m:sub>
                                  <m:r>
                                    <a:rPr lang="x-IV_mathan" altLang="zh-CN"/>
                                    <m:t>1</m:t>
                                  </m:r>
                                </m:sub>
                              </m:sSub>
                              <m:d>
                                <m:dPr>
                                  <m:ctrlPr>
                                    <a:rPr lang="x-IV_mathan" altLang="zh-CN" i="1"/>
                                  </m:ctrlPr>
                                </m:dPr>
                                <m:e>
                                  <m:r>
                                    <a:rPr lang="x-IV_mathan" altLang="zh-CN"/>
                                    <m:t>𝑥</m:t>
                                  </m:r>
                                </m:e>
                              </m:d>
                              <m:r>
                                <a:rPr lang="x-IV_mathan" altLang="zh-CN"/>
                                <m:t>=</m:t>
                              </m:r>
                              <m:sSub>
                                <m:sSubPr>
                                  <m:ctrlPr>
                                    <a:rPr lang="x-IV_mathan" altLang="zh-CN" i="1"/>
                                  </m:ctrlPr>
                                </m:sSubPr>
                                <m:e>
                                  <m:r>
                                    <a:rPr lang="x-IV_mathan" altLang="zh-CN"/>
                                    <m:t>𝐴</m:t>
                                  </m:r>
                                </m:e>
                                <m:sub>
                                  <m:r>
                                    <a:rPr lang="x-IV_mathan" altLang="zh-CN"/>
                                    <m:t>1</m:t>
                                  </m:r>
                                </m:sub>
                              </m:sSub>
                              <m:sSup>
                                <m:sSupPr>
                                  <m:ctrlPr>
                                    <a:rPr lang="x-IV_mathan" altLang="zh-CN" i="1"/>
                                  </m:ctrlPr>
                                </m:sSupPr>
                                <m:e>
                                  <m:r>
                                    <a:rPr lang="x-IV_mathan" altLang="zh-CN"/>
                                    <m:t>𝑒</m:t>
                                  </m:r>
                                </m:e>
                                <m:sup>
                                  <m:r>
                                    <a:rPr lang="x-IV_mathan" altLang="zh-CN"/>
                                    <m:t>𝛽</m:t>
                                  </m:r>
                                  <m:r>
                                    <a:rPr lang="x-IV_mathan" altLang="zh-CN"/>
                                    <m:t>𝑥</m:t>
                                  </m:r>
                                </m:sup>
                              </m:sSup>
                              <m:r>
                                <a:rPr lang="x-IV_mathan" altLang="zh-CN"/>
                                <m:t>+</m:t>
                              </m:r>
                              <m:sSub>
                                <m:sSubPr>
                                  <m:ctrlPr>
                                    <a:rPr lang="x-IV_mathan" altLang="zh-CN" i="1"/>
                                  </m:ctrlPr>
                                </m:sSubPr>
                                <m:e>
                                  <m:r>
                                    <a:rPr lang="x-IV_mathan" altLang="zh-CN"/>
                                    <m:t>𝐵</m:t>
                                  </m:r>
                                </m:e>
                                <m:sub>
                                  <m:r>
                                    <a:rPr lang="x-IV_mathan" altLang="zh-CN"/>
                                    <m:t>1</m:t>
                                  </m:r>
                                </m:sub>
                              </m:sSub>
                              <m:sSup>
                                <m:sSupPr>
                                  <m:ctrlPr>
                                    <a:rPr lang="x-IV_mathan" altLang="zh-CN" i="1"/>
                                  </m:ctrlPr>
                                </m:sSupPr>
                                <m:e>
                                  <m:r>
                                    <a:rPr lang="x-IV_mathan" altLang="zh-CN"/>
                                    <m:t>𝑒</m:t>
                                  </m:r>
                                </m:e>
                                <m:sup>
                                  <m:r>
                                    <a:rPr lang="x-IV_mathan" altLang="zh-CN"/>
                                    <m:t>−</m:t>
                                  </m:r>
                                  <m:r>
                                    <a:rPr lang="x-IV_mathan" altLang="zh-CN"/>
                                    <m:t>𝛽</m:t>
                                  </m:r>
                                  <m:r>
                                    <a:rPr lang="x-IV_mathan" altLang="zh-CN"/>
                                    <m:t>𝑥</m:t>
                                  </m:r>
                                </m:sup>
                              </m:sSup>
                              <m:r>
                                <a:rPr lang="x-IV_mathan" altLang="zh-CN"/>
                                <m:t>,</m:t>
                              </m:r>
                            </m:e>
                            <m:e>
                              <m:r>
                                <a:rPr lang="x-IV_mathan" altLang="zh-CN"/>
                                <m:t>𝑥</m:t>
                              </m:r>
                              <m:r>
                                <a:rPr lang="x-IV_mathan" altLang="zh-CN"/>
                                <m:t>&lt;0</m:t>
                              </m:r>
                            </m:e>
                          </m:mr>
                          <m:mr>
                            <m:e>
                              <m:eqArr>
                                <m:eqArrPr>
                                  <m:ctrlPr>
                                    <a:rPr lang="x-IV_mathan" altLang="zh-CN" i="1"/>
                                  </m:ctrlPr>
                                </m:eqArrPr>
                                <m:e>
                                  <m:sSub>
                                    <m:sSubPr>
                                      <m:ctrlPr>
                                        <a:rPr lang="x-IV_mathan" altLang="zh-CN" i="1"/>
                                      </m:ctrlPr>
                                    </m:sSubPr>
                                    <m:e>
                                      <m:r>
                                        <a:rPr lang="x-IV_mathan" altLang="zh-CN"/>
                                        <m:t>𝜓</m:t>
                                      </m:r>
                                    </m:e>
                                    <m:sub>
                                      <m:r>
                                        <a:rPr lang="x-IV_mathan" altLang="zh-CN"/>
                                        <m:t>2</m:t>
                                      </m:r>
                                    </m:sub>
                                  </m:sSub>
                                  <m:d>
                                    <m:dPr>
                                      <m:ctrlPr>
                                        <a:rPr lang="x-IV_mathan" altLang="zh-CN" i="1"/>
                                      </m:ctrlPr>
                                    </m:dPr>
                                    <m:e>
                                      <m:r>
                                        <a:rPr lang="x-IV_mathan" altLang="zh-CN"/>
                                        <m:t>𝑥</m:t>
                                      </m:r>
                                    </m:e>
                                  </m:d>
                                  <m:r>
                                    <a:rPr lang="x-IV_mathan" altLang="zh-CN"/>
                                    <m:t>=</m:t>
                                  </m:r>
                                  <m:sSub>
                                    <m:sSubPr>
                                      <m:ctrlPr>
                                        <a:rPr lang="x-IV_mathan" altLang="zh-CN" i="1"/>
                                      </m:ctrlPr>
                                    </m:sSubPr>
                                    <m:e>
                                      <m:r>
                                        <a:rPr lang="x-IV_mathan" altLang="zh-CN"/>
                                        <m:t>𝐴</m:t>
                                      </m:r>
                                    </m:e>
                                    <m:sub>
                                      <m:r>
                                        <a:rPr lang="x-IV_mathan" altLang="zh-CN"/>
                                        <m:t>2</m:t>
                                      </m:r>
                                    </m:sub>
                                  </m:sSub>
                                  <m:sSup>
                                    <m:sSupPr>
                                      <m:ctrlPr>
                                        <a:rPr lang="x-IV_mathan" altLang="zh-CN" i="1"/>
                                      </m:ctrlPr>
                                    </m:sSupPr>
                                    <m:e>
                                      <m:r>
                                        <a:rPr lang="x-IV_mathan" altLang="zh-CN"/>
                                        <m:t>𝑒</m:t>
                                      </m:r>
                                    </m:e>
                                    <m:sup>
                                      <m:r>
                                        <a:rPr lang="x-IV_mathan" altLang="zh-CN"/>
                                        <m:t>𝛽</m:t>
                                      </m:r>
                                      <m:r>
                                        <a:rPr lang="x-IV_mathan" altLang="zh-CN"/>
                                        <m:t>𝑥</m:t>
                                      </m:r>
                                    </m:sup>
                                  </m:sSup>
                                  <m:r>
                                    <a:rPr lang="x-IV_mathan" altLang="zh-CN"/>
                                    <m:t>+</m:t>
                                  </m:r>
                                  <m:sSub>
                                    <m:sSubPr>
                                      <m:ctrlPr>
                                        <a:rPr lang="x-IV_mathan" altLang="zh-CN" i="1"/>
                                      </m:ctrlPr>
                                    </m:sSubPr>
                                    <m:e>
                                      <m:r>
                                        <a:rPr lang="x-IV_mathan" altLang="zh-CN"/>
                                        <m:t>𝐵</m:t>
                                      </m:r>
                                    </m:e>
                                    <m:sub>
                                      <m:r>
                                        <a:rPr lang="x-IV_mathan" altLang="zh-CN"/>
                                        <m:t>2</m:t>
                                      </m:r>
                                    </m:sub>
                                  </m:sSub>
                                  <m:sSup>
                                    <m:sSupPr>
                                      <m:ctrlPr>
                                        <a:rPr lang="x-IV_mathan" altLang="zh-CN" i="1"/>
                                      </m:ctrlPr>
                                    </m:sSupPr>
                                    <m:e>
                                      <m:r>
                                        <a:rPr lang="x-IV_mathan" altLang="zh-CN"/>
                                        <m:t>𝑒</m:t>
                                      </m:r>
                                    </m:e>
                                    <m:sup>
                                      <m:r>
                                        <a:rPr lang="x-IV_mathan" altLang="zh-CN"/>
                                        <m:t>−</m:t>
                                      </m:r>
                                      <m:r>
                                        <a:rPr lang="x-IV_mathan" altLang="zh-CN"/>
                                        <m:t>𝛽</m:t>
                                      </m:r>
                                      <m:r>
                                        <a:rPr lang="x-IV_mathan" altLang="zh-CN"/>
                                        <m:t>𝑥</m:t>
                                      </m:r>
                                    </m:sup>
                                  </m:sSup>
                                  <m:r>
                                    <a:rPr lang="x-IV_mathan" altLang="zh-CN"/>
                                    <m:t>,</m:t>
                                  </m:r>
                                </m:e>
                              </m:eqArr>
                            </m:e>
                            <m:e>
                              <m:eqArr>
                                <m:eqArrPr>
                                  <m:ctrlPr>
                                    <a:rPr lang="x-IV_mathan" altLang="zh-CN" i="1"/>
                                  </m:ctrlPr>
                                </m:eqArrPr>
                                <m:e>
                                  <m:r>
                                    <a:rPr lang="x-IV_mathan" altLang="zh-CN"/>
                                    <m:t>𝑥</m:t>
                                  </m:r>
                                  <m:r>
                                    <a:rPr lang="x-IV_mathan" altLang="zh-CN"/>
                                    <m:t>&gt;0</m:t>
                                  </m:r>
                                </m:e>
                              </m:eqArr>
                            </m:e>
                          </m:mr>
                        </m:m>
                      </m:e>
                    </m:d>
                    <m:r>
                      <a:rPr lang="x-IV_mathan" altLang="zh-CN" i="1"/>
                      <m:t>    </m:t>
                    </m:r>
                    <m:r>
                      <a:rPr lang="x-IV_mathan" altLang="zh-CN"/>
                      <m:t>𝛽</m:t>
                    </m:r>
                    <m:r>
                      <a:rPr lang="x-IV_mathan" altLang="zh-CN"/>
                      <m:t>=</m:t>
                    </m:r>
                    <m:rad>
                      <m:radPr>
                        <m:degHide m:val="on"/>
                        <m:ctrlPr>
                          <a:rPr lang="x-IV_mathan" altLang="zh-CN" i="1"/>
                        </m:ctrlPr>
                      </m:radPr>
                      <m:deg/>
                      <m:e>
                        <m:r>
                          <a:rPr lang="x-IV_mathan" altLang="zh-CN"/>
                          <m:t>−2</m:t>
                        </m:r>
                        <m:r>
                          <a:rPr lang="x-IV_mathan" altLang="zh-CN"/>
                          <m:t>𝑚𝐸</m:t>
                        </m:r>
                      </m:e>
                    </m:rad>
                    <m:r>
                      <a:rPr lang="x-IV_mathan" altLang="zh-CN"/>
                      <m:t>/ℏ</m:t>
                    </m:r>
                  </m:oMath>
                </a14:m>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t="-8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zh-CN" altLang="zh-CN" dirty="0">
                    <a:effectLst/>
                  </a:rPr>
                  <a:t>一维</a:t>
                </a:r>
                <a14:m>
                  <m:oMath xmlns:m="http://schemas.openxmlformats.org/officeDocument/2006/math">
                    <m:r>
                      <m:rPr>
                        <m:sty m:val="p"/>
                      </m:rPr>
                      <a:rPr lang="zh-CN" altLang="zh-CN">
                        <a:effectLst/>
                      </a:rPr>
                      <m:t>δ</m:t>
                    </m:r>
                  </m:oMath>
                </a14:m>
                <a:r>
                  <a:rPr lang="zh-CN" altLang="zh-CN" dirty="0">
                    <a:effectLst/>
                  </a:rPr>
                  <a:t>势阱</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5709424" y="1028796"/>
            <a:ext cx="3222175" cy="2263015"/>
          </a:xfrm>
          <a:prstGeom prst="rect">
            <a:avLst/>
          </a:prstGeom>
        </p:spPr>
      </p:pic>
    </p:spTree>
    <p:extLst>
      <p:ext uri="{BB962C8B-B14F-4D97-AF65-F5344CB8AC3E}">
        <p14:creationId xmlns:p14="http://schemas.microsoft.com/office/powerpoint/2010/main" val="294375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23386" y="366016"/>
                <a:ext cx="8229600" cy="5577584"/>
              </a:xfrm>
            </p:spPr>
            <p:txBody>
              <a:bodyPr/>
              <a:lstStyle/>
              <a:p>
                <a:pPr marL="0" marR="0">
                  <a:spcBef>
                    <a:spcPts val="0"/>
                  </a:spcBef>
                  <a:spcAft>
                    <a:spcPts val="0"/>
                  </a:spcAft>
                </a:pPr>
                <a:r>
                  <a:rPr lang="zh-CN" altLang="zh-CN" dirty="0">
                    <a:solidFill>
                      <a:srgbClr val="000000"/>
                    </a:solidFill>
                  </a:rPr>
                  <a:t>边界条件</a:t>
                </a:r>
                <a:r>
                  <a:rPr lang="en-US" altLang="zh-CN" dirty="0">
                    <a:solidFill>
                      <a:srgbClr val="000000"/>
                    </a:solidFill>
                    <a:ea typeface="Cambria Math" panose="02040503050406030204" pitchFamily="18" charset="0"/>
                  </a:rPr>
                  <a:t> </a:t>
                </a:r>
                <a14:m>
                  <m:oMath xmlns:m="http://schemas.openxmlformats.org/officeDocument/2006/math">
                    <m:r>
                      <a:rPr lang="zh-CN" altLang="zh-CN">
                        <a:solidFill>
                          <a:srgbClr val="000000"/>
                        </a:solidFill>
                        <a:latin typeface="Cambria Math" panose="02040503050406030204" pitchFamily="18" charset="0"/>
                      </a:rPr>
                      <m:t>𝜓</m:t>
                    </m:r>
                    <m:groupChr>
                      <m:groupChrPr>
                        <m:chr m:val="→"/>
                        <m:vertJc m:val="bot"/>
                        <m:ctrlPr>
                          <a:rPr lang="zh-CN" altLang="zh-CN" i="1">
                            <a:solidFill>
                              <a:srgbClr val="000000"/>
                            </a:solidFill>
                            <a:latin typeface="Cambria Math" panose="02040503050406030204" pitchFamily="18" charset="0"/>
                          </a:rPr>
                        </m:ctrlPr>
                      </m:groupChrPr>
                      <m:e>
                        <m:r>
                          <a:rPr lang="zh-CN" altLang="zh-CN">
                            <a:solidFill>
                              <a:srgbClr val="000000"/>
                            </a:solidFill>
                            <a:latin typeface="Cambria Math" panose="02040503050406030204" pitchFamily="18" charset="0"/>
                          </a:rPr>
                          <m:t>𝑥</m:t>
                        </m:r>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r>
                          <a:rPr lang="zh-CN" altLang="zh-CN">
                            <a:solidFill>
                              <a:srgbClr val="000000"/>
                            </a:solidFill>
                            <a:latin typeface="Cambria Math" panose="02040503050406030204" pitchFamily="18" charset="0"/>
                          </a:rPr>
                          <m:t>∞</m:t>
                        </m:r>
                      </m:e>
                    </m:groupChr>
                    <m:r>
                      <a:rPr lang="zh-CN" altLang="zh-CN">
                        <a:solidFill>
                          <a:srgbClr val="000000"/>
                        </a:solidFill>
                        <a:latin typeface="Cambria Math" panose="02040503050406030204" pitchFamily="18" charset="0"/>
                      </a:rPr>
                      <m:t>0</m:t>
                    </m:r>
                  </m:oMath>
                </a14:m>
                <a:endParaRPr lang="zh-CN" altLang="zh-CN" dirty="0">
                  <a:solidFill>
                    <a:srgbClr val="000000"/>
                  </a:solidFill>
                </a:endParaRP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1</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𝐴</m:t>
                                  </m:r>
                                </m:e>
                                <m:sub>
                                  <m:r>
                                    <a:rPr lang="x-IV_mathan" altLang="zh-CN">
                                      <a:latin typeface="Cambria Math" panose="02040503050406030204" pitchFamily="18" charset="0"/>
                                      <a:ea typeface="Cambria Math" panose="02040503050406030204" pitchFamily="18" charset="0"/>
                                    </a:rPr>
                                    <m:t>1</m:t>
                                  </m:r>
                                </m:sub>
                              </m:sSub>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𝑥</m:t>
                                  </m:r>
                                </m:sup>
                              </m:sSup>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&lt;0</m:t>
                              </m:r>
                            </m:e>
                          </m:mr>
                          <m:mr>
                            <m:e>
                              <m:eqArr>
                                <m:eqArrPr>
                                  <m:ctrlPr>
                                    <a:rPr lang="x-IV_mathan" altLang="zh-CN" i="1">
                                      <a:latin typeface="Cambria Math" panose="02040503050406030204" pitchFamily="18" charset="0"/>
                                      <a:ea typeface="Cambria Math" panose="02040503050406030204" pitchFamily="18" charset="0"/>
                                    </a:rPr>
                                  </m:ctrlPr>
                                </m:eqArr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2</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𝐵</m:t>
                                      </m:r>
                                    </m:e>
                                    <m:sub>
                                      <m:r>
                                        <a:rPr lang="x-IV_mathan" altLang="zh-CN">
                                          <a:latin typeface="Cambria Math" panose="02040503050406030204" pitchFamily="18" charset="0"/>
                                          <a:ea typeface="Cambria Math" panose="02040503050406030204" pitchFamily="18" charset="0"/>
                                        </a:rPr>
                                        <m:t>2</m:t>
                                      </m:r>
                                    </m:sub>
                                  </m:sSub>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𝑥</m:t>
                                      </m:r>
                                    </m:sup>
                                  </m:sSup>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&gt;0</m:t>
                                  </m:r>
                                </m:e>
                              </m:eqArr>
                            </m:e>
                          </m:mr>
                        </m:m>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zh-CN" altLang="zh-CN">
                        <a:solidFill>
                          <a:srgbClr val="000000"/>
                        </a:solidFill>
                        <a:latin typeface="Cambria Math" panose="02040503050406030204" pitchFamily="18" charset="0"/>
                      </a:rPr>
                      <m:t>𝑉</m:t>
                    </m:r>
                    <m:d>
                      <m:dPr>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𝑥</m:t>
                        </m:r>
                      </m:e>
                    </m:d>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𝑉</m:t>
                    </m:r>
                    <m:d>
                      <m:dPr>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𝑥</m:t>
                        </m:r>
                      </m:e>
                    </m:d>
                    <m:r>
                      <a:rPr lang="zh-CN" altLang="zh-CN">
                        <a:solidFill>
                          <a:srgbClr val="000000"/>
                        </a:solidFill>
                        <a:latin typeface="Cambria Math" panose="02040503050406030204" pitchFamily="18" charset="0"/>
                      </a:rPr>
                      <m:t>,</m:t>
                    </m:r>
                  </m:oMath>
                </a14:m>
                <a:r>
                  <a:rPr lang="en-US" altLang="zh-CN" dirty="0">
                    <a:solidFill>
                      <a:srgbClr val="000000"/>
                    </a:solidFill>
                    <a:ea typeface="Cambria Math" panose="02040503050406030204" pitchFamily="18" charset="0"/>
                  </a:rPr>
                  <a:t> </a:t>
                </a:r>
                <a:r>
                  <a:rPr lang="zh-CN" altLang="zh-CN" dirty="0">
                    <a:solidFill>
                      <a:srgbClr val="000000"/>
                    </a:solidFill>
                  </a:rPr>
                  <a:t>确定宇称</a:t>
                </a:r>
              </a:p>
              <a:p>
                <a:pPr marL="0" marR="0">
                  <a:spcBef>
                    <a:spcPts val="0"/>
                  </a:spcBef>
                  <a:spcAft>
                    <a:spcPts val="0"/>
                  </a:spcAft>
                </a:pPr>
                <a:r>
                  <a:rPr lang="zh-CN" altLang="zh-CN" sz="2400" b="1" dirty="0">
                    <a:solidFill>
                      <a:srgbClr val="2E75B5"/>
                    </a:solidFill>
                    <a:effectLst/>
                    <a:ea typeface="Microsoft YaHei" panose="020B0503020204020204" pitchFamily="34" charset="-122"/>
                  </a:rPr>
                  <a:t>奇宇称</a:t>
                </a: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1</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𝑥</m:t>
                                  </m:r>
                                </m:sup>
                              </m:sSup>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&lt;0</m:t>
                              </m:r>
                            </m:e>
                          </m:mr>
                          <m:mr>
                            <m:e>
                              <m:eqArr>
                                <m:eqArrPr>
                                  <m:ctrlPr>
                                    <a:rPr lang="x-IV_mathan" altLang="zh-CN" i="1">
                                      <a:latin typeface="Cambria Math" panose="02040503050406030204" pitchFamily="18" charset="0"/>
                                      <a:ea typeface="Cambria Math" panose="02040503050406030204" pitchFamily="18" charset="0"/>
                                    </a:rPr>
                                  </m:ctrlPr>
                                </m:eqArr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2</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𝑥</m:t>
                                      </m:r>
                                    </m:sup>
                                  </m:sSup>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&gt;0</m:t>
                                  </m:r>
                                </m:e>
                              </m:eqArr>
                            </m:e>
                          </m:mr>
                        </m:m>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0</m:t>
                            </m:r>
                          </m:e>
                          <m:sup>
                            <m:r>
                              <a:rPr lang="x-IV_mathan" altLang="zh-CN">
                                <a:latin typeface="Cambria Math" panose="02040503050406030204" pitchFamily="18" charset="0"/>
                                <a:ea typeface="Cambria Math" panose="02040503050406030204" pitchFamily="18" charset="0"/>
                              </a:rPr>
                              <m:t>+</m:t>
                            </m:r>
                          </m:sup>
                        </m:sSup>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0</m:t>
                            </m:r>
                          </m:e>
                          <m:sup>
                            <m:r>
                              <a:rPr lang="x-IV_mathan" altLang="zh-CN">
                                <a:latin typeface="Cambria Math" panose="02040503050406030204" pitchFamily="18" charset="0"/>
                                <a:ea typeface="Cambria Math" panose="02040503050406030204" pitchFamily="18" charset="0"/>
                              </a:rPr>
                              <m:t>−</m:t>
                            </m:r>
                          </m:sup>
                        </m:sSup>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r>
                      <a:rPr lang="x-IV_mathan" altLang="zh-CN">
                        <a:latin typeface="Cambria Math" panose="02040503050406030204" pitchFamily="18" charset="0"/>
                        <a:ea typeface="Cambria Math" panose="02040503050406030204" pitchFamily="18" charset="0"/>
                      </a:rPr>
                      <m:t>=0→</m:t>
                    </m:r>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=0</m:t>
                    </m:r>
                  </m:oMath>
                </a14:m>
                <a:endParaRPr lang="x-IV_mathan" altLang="zh-CN" dirty="0">
                  <a:ea typeface="Cambria Math" panose="02040503050406030204" pitchFamily="18" charset="0"/>
                </a:endParaRPr>
              </a:p>
              <a:p>
                <a:pPr marL="0" marR="0">
                  <a:spcBef>
                    <a:spcPts val="0"/>
                  </a:spcBef>
                  <a:spcAft>
                    <a:spcPts val="0"/>
                  </a:spcAft>
                </a:pPr>
                <a:r>
                  <a:rPr lang="zh-CN" altLang="zh-CN" dirty="0"/>
                  <a:t>不存在奇宇称束缚态！</a:t>
                </a:r>
              </a:p>
              <a:p>
                <a:pPr marL="0" marR="0">
                  <a:spcBef>
                    <a:spcPts val="0"/>
                  </a:spcBef>
                  <a:spcAft>
                    <a:spcPts val="0"/>
                  </a:spcAft>
                </a:pPr>
                <a:r>
                  <a:rPr lang="zh-CN" altLang="zh-CN" sz="2400" b="1" dirty="0">
                    <a:solidFill>
                      <a:srgbClr val="2E75B5"/>
                    </a:solidFill>
                    <a:effectLst/>
                    <a:ea typeface="Microsoft YaHei" panose="020B0503020204020204" pitchFamily="34" charset="-122"/>
                  </a:rPr>
                  <a:t>偶宇称</a:t>
                </a: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1</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𝑥</m:t>
                                  </m:r>
                                </m:sup>
                              </m:sSup>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&lt;0</m:t>
                              </m:r>
                            </m:e>
                          </m:mr>
                          <m:mr>
                            <m:e>
                              <m:eqArr>
                                <m:eqArrPr>
                                  <m:ctrlPr>
                                    <a:rPr lang="x-IV_mathan" altLang="zh-CN" i="1">
                                      <a:latin typeface="Cambria Math" panose="02040503050406030204" pitchFamily="18" charset="0"/>
                                      <a:ea typeface="Cambria Math" panose="02040503050406030204" pitchFamily="18" charset="0"/>
                                    </a:rPr>
                                  </m:ctrlPr>
                                </m:eqArr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2</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𝑥</m:t>
                                      </m:r>
                                    </m:sup>
                                  </m:sSup>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&gt;0</m:t>
                                  </m:r>
                                </m:e>
                              </m:eqArr>
                            </m:e>
                          </m:mr>
                        </m:m>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𝜓</m:t>
                        </m:r>
                      </m:e>
                      <m:sup>
                        <m:r>
                          <a:rPr lang="x-IV_mathan" altLang="zh-CN">
                            <a:latin typeface="Cambria Math" panose="02040503050406030204" pitchFamily="18" charset="0"/>
                            <a:ea typeface="Cambria Math" panose="02040503050406030204" pitchFamily="18" charset="0"/>
                          </a:rPr>
                          <m:t>′</m:t>
                        </m:r>
                      </m:sup>
                    </m:sSup>
                    <m:d>
                      <m:dPr>
                        <m:ctrlPr>
                          <a:rPr lang="x-IV_mathan" altLang="zh-CN" i="1">
                            <a:latin typeface="Cambria Math" panose="02040503050406030204" pitchFamily="18" charset="0"/>
                            <a:ea typeface="Cambria Math" panose="02040503050406030204" pitchFamily="18" charset="0"/>
                          </a:rPr>
                        </m:ctrlPr>
                      </m:dPr>
                      <m:e>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0</m:t>
                            </m:r>
                          </m:e>
                          <m:sup>
                            <m:r>
                              <a:rPr lang="x-IV_mathan" altLang="zh-CN">
                                <a:latin typeface="Cambria Math" panose="02040503050406030204" pitchFamily="18" charset="0"/>
                                <a:ea typeface="Cambria Math" panose="02040503050406030204" pitchFamily="18" charset="0"/>
                              </a:rPr>
                              <m:t>+</m:t>
                            </m:r>
                          </m:sup>
                        </m:sSup>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𝜓</m:t>
                        </m:r>
                      </m:e>
                      <m:sup>
                        <m:r>
                          <a:rPr lang="x-IV_mathan" altLang="zh-CN">
                            <a:latin typeface="Cambria Math" panose="02040503050406030204" pitchFamily="18" charset="0"/>
                            <a:ea typeface="Cambria Math" panose="02040503050406030204" pitchFamily="18" charset="0"/>
                          </a:rPr>
                          <m:t>′</m:t>
                        </m:r>
                      </m:sup>
                    </m:sSup>
                    <m:d>
                      <m:dPr>
                        <m:ctrlPr>
                          <a:rPr lang="x-IV_mathan" altLang="zh-CN" i="1">
                            <a:latin typeface="Cambria Math" panose="02040503050406030204" pitchFamily="18" charset="0"/>
                            <a:ea typeface="Cambria Math" panose="02040503050406030204" pitchFamily="18" charset="0"/>
                          </a:rPr>
                        </m:ctrlPr>
                      </m:dPr>
                      <m:e>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0</m:t>
                            </m:r>
                          </m:e>
                          <m:sup>
                            <m:r>
                              <a:rPr lang="x-IV_mathan" altLang="zh-CN">
                                <a:latin typeface="Cambria Math" panose="02040503050406030204" pitchFamily="18" charset="0"/>
                                <a:ea typeface="Cambria Math" panose="02040503050406030204" pitchFamily="18" charset="0"/>
                              </a:rPr>
                              <m:t>−</m:t>
                            </m:r>
                          </m:sup>
                        </m:sSup>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r>
                          <a:rPr lang="x-IV_mathan" altLang="zh-CN">
                            <a:latin typeface="Cambria Math" panose="02040503050406030204" pitchFamily="18" charset="0"/>
                            <a:ea typeface="Cambria Math" panose="02040503050406030204" pitchFamily="18" charset="0"/>
                          </a:rPr>
                          <m:t>𝛾</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0</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𝐴</m:t>
                        </m:r>
                        <m:r>
                          <a:rPr lang="x-IV_mathan" altLang="zh-CN">
                            <a:latin typeface="Cambria Math" panose="02040503050406030204" pitchFamily="18" charset="0"/>
                            <a:ea typeface="Cambria Math" panose="02040503050406030204" pitchFamily="18" charset="0"/>
                          </a:rPr>
                          <m:t>𝛽</m:t>
                        </m:r>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r>
                          <a:rPr lang="x-IV_mathan" altLang="zh-CN">
                            <a:latin typeface="Cambria Math" panose="02040503050406030204" pitchFamily="18" charset="0"/>
                            <a:ea typeface="Cambria Math" panose="02040503050406030204" pitchFamily="18" charset="0"/>
                          </a:rPr>
                          <m:t>𝛾</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𝐴</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r>
                          <a:rPr lang="x-IV_mathan" altLang="zh-CN">
                            <a:latin typeface="Cambria Math" panose="02040503050406030204" pitchFamily="18" charset="0"/>
                            <a:ea typeface="Cambria Math" panose="02040503050406030204" pitchFamily="18" charset="0"/>
                          </a:rPr>
                          <m:t>𝛾</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oMath>
                </a14:m>
                <a:endParaRPr lang="x-IV_mathan" altLang="zh-CN" dirty="0">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23386" y="366016"/>
                <a:ext cx="8229600" cy="5577584"/>
              </a:xfrm>
              <a:blipFill>
                <a:blip r:embed="rId2"/>
                <a:stretch>
                  <a:fillRect l="-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082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481138"/>
                <a:ext cx="8429348" cy="4525962"/>
              </a:xfrm>
            </p:spPr>
            <p:txBody>
              <a:bodyPr/>
              <a:lstStyle/>
              <a:p>
                <a:pPr>
                  <a:lnSpc>
                    <a:spcPct val="150000"/>
                  </a:lnSpc>
                </a:pPr>
                <a14:m>
                  <m:oMath xmlns:m="http://schemas.openxmlformats.org/officeDocument/2006/math">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a:latin typeface="Cambria Math" panose="02040503050406030204" pitchFamily="18" charset="0"/>
                                  </a:rPr>
                                  <m:t>ℏ</m:t>
                                </m:r>
                              </m:e>
                              <m:sup>
                                <m:r>
                                  <a:rPr lang="zh-CN" altLang="en-US">
                                    <a:latin typeface="Cambria Math" panose="02040503050406030204" pitchFamily="18" charset="0"/>
                                  </a:rPr>
                                  <m:t>2</m:t>
                                </m:r>
                              </m:sup>
                            </m:sSup>
                          </m:num>
                          <m:den>
                            <m:r>
                              <a:rPr lang="zh-CN" altLang="en-US">
                                <a:latin typeface="Cambria Math" panose="02040503050406030204" pitchFamily="18" charset="0"/>
                              </a:rPr>
                              <m:t>2</m:t>
                            </m:r>
                            <m:r>
                              <a:rPr lang="zh-CN" altLang="en-US" i="1">
                                <a:latin typeface="Cambria Math" panose="02040503050406030204" pitchFamily="18" charset="0"/>
                              </a:rPr>
                              <m:t>𝑚</m:t>
                            </m:r>
                          </m:den>
                        </m:f>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2</m:t>
                                </m:r>
                              </m:sup>
                            </m:sSup>
                          </m:num>
                          <m:den>
                            <m:r>
                              <a:rPr lang="zh-CN" altLang="en-US">
                                <a:latin typeface="Cambria Math" panose="02040503050406030204" pitchFamily="18" charset="0"/>
                              </a:rPr>
                              <m:t>𝜕</m:t>
                            </m:r>
                            <m:r>
                              <a:rPr lang="zh-CN" altLang="en-US" i="1">
                                <a:latin typeface="Cambria Math" panose="02040503050406030204" pitchFamily="18" charset="0"/>
                              </a:rPr>
                              <m:t>𝑥</m:t>
                            </m:r>
                          </m:den>
                        </m:f>
                        <m:r>
                          <a:rPr lang="zh-CN" altLang="en-US">
                            <a:latin typeface="Cambria Math" panose="02040503050406030204" pitchFamily="18" charset="0"/>
                          </a:rPr>
                          <m:t>+</m:t>
                        </m:r>
                        <m:r>
                          <a:rPr lang="zh-CN" altLang="en-US" i="1">
                            <a:latin typeface="Cambria Math" panose="02040503050406030204" pitchFamily="18" charset="0"/>
                          </a:rPr>
                          <m:t>𝑉</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d>
                    <m:r>
                      <a:rPr lang="zh-CN" altLang="en-US" i="1">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a:latin typeface="Cambria Math" panose="02040503050406030204" pitchFamily="18" charset="0"/>
                      </a:rPr>
                      <m:t>=</m:t>
                    </m:r>
                    <m:r>
                      <a:rPr lang="zh-CN" altLang="en-US" i="1">
                        <a:latin typeface="Cambria Math" panose="02040503050406030204" pitchFamily="18" charset="0"/>
                      </a:rPr>
                      <m:t>𝐸</m:t>
                    </m:r>
                    <m:r>
                      <a:rPr lang="zh-CN" altLang="en-US" i="1">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oMath>
                </a14:m>
                <a:r>
                  <a:rPr lang="en-US" altLang="zh-CN" dirty="0"/>
                  <a:t> </a:t>
                </a:r>
              </a:p>
              <a:p>
                <a:pPr>
                  <a:lnSpc>
                    <a:spcPct val="150000"/>
                  </a:lnSpc>
                </a:pPr>
                <a14:m>
                  <m:oMath xmlns:m="http://schemas.openxmlformats.org/officeDocument/2006/math">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sSup>
                          <m:sSupPr>
                            <m:ctrlPr>
                              <a:rPr lang="x-IV_mathan" altLang="zh-CN" i="1">
                                <a:latin typeface="Cambria Math" panose="02040503050406030204" pitchFamily="18" charset="0"/>
                              </a:rPr>
                            </m:ctrlPr>
                          </m:sSupPr>
                          <m:e>
                            <m:r>
                              <a:rPr lang="x-IV_mathan" altLang="zh-CN" i="1">
                                <a:latin typeface="Cambria Math" panose="02040503050406030204" pitchFamily="18" charset="0"/>
                              </a:rPr>
                              <m:t>𝜕</m:t>
                            </m:r>
                          </m:e>
                          <m:sup>
                            <m:r>
                              <a:rPr lang="x-IV_mathan" altLang="zh-CN">
                                <a:latin typeface="Cambria Math" panose="02040503050406030204" pitchFamily="18" charset="0"/>
                              </a:rPr>
                              <m:t>2</m:t>
                            </m:r>
                          </m:sup>
                        </m:sSup>
                      </m:num>
                      <m:den>
                        <m:r>
                          <a:rPr lang="x-IV_mathan" altLang="zh-CN" i="1">
                            <a:latin typeface="Cambria Math" panose="02040503050406030204" pitchFamily="18" charset="0"/>
                          </a:rPr>
                          <m:t>𝜕</m:t>
                        </m:r>
                        <m:r>
                          <a:rPr lang="x-IV_mathan" altLang="zh-CN">
                            <a:latin typeface="Cambria Math" panose="02040503050406030204" pitchFamily="18" charset="0"/>
                          </a:rPr>
                          <m:t>𝑥</m:t>
                        </m:r>
                      </m:den>
                    </m:f>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2</m:t>
                        </m:r>
                        <m:r>
                          <a:rPr lang="x-IV_mathan" altLang="zh-CN">
                            <a:latin typeface="Cambria Math" panose="02040503050406030204" pitchFamily="18" charset="0"/>
                          </a:rPr>
                          <m:t>𝑚</m:t>
                        </m:r>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d>
                      <m:dPr>
                        <m:ctrlPr>
                          <a:rPr lang="x-IV_mathan" altLang="zh-CN" i="1">
                            <a:latin typeface="Cambria Math" panose="02040503050406030204" pitchFamily="18" charset="0"/>
                          </a:rPr>
                        </m:ctrlPr>
                      </m:dPr>
                      <m:e>
                        <m:r>
                          <a:rPr lang="x-IV_mathan" altLang="zh-CN">
                            <a:latin typeface="Cambria Math" panose="02040503050406030204" pitchFamily="18" charset="0"/>
                          </a:rPr>
                          <m:t>𝑉</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r>
                          <a:rPr lang="x-IV_mathan" altLang="zh-CN">
                            <a:latin typeface="Cambria Math" panose="02040503050406030204" pitchFamily="18" charset="0"/>
                          </a:rPr>
                          <m:t>−</m:t>
                        </m:r>
                        <m:r>
                          <a:rPr lang="x-IV_mathan" altLang="zh-CN">
                            <a:latin typeface="Cambria Math" panose="02040503050406030204" pitchFamily="18" charset="0"/>
                          </a:rPr>
                          <m:t>𝐸</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oMath>
                </a14:m>
                <a:r>
                  <a:rPr lang="x-IV_mathan" altLang="zh-CN" dirty="0"/>
                  <a:t> </a:t>
                </a:r>
              </a:p>
              <a:p>
                <a:pPr>
                  <a:lnSpc>
                    <a:spcPct val="150000"/>
                  </a:lnSpc>
                </a:pPr>
                <a14:m>
                  <m:oMath xmlns:m="http://schemas.openxmlformats.org/officeDocument/2006/math">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oMath>
                </a14:m>
                <a:r>
                  <a:rPr lang="zh-CN" altLang="zh-CN" dirty="0"/>
                  <a:t>的边界条件</a:t>
                </a:r>
                <a:r>
                  <a:rPr lang="en-US" altLang="zh-CN" dirty="0"/>
                  <a:t> </a:t>
                </a:r>
                <a14:m>
                  <m:oMath xmlns:m="http://schemas.openxmlformats.org/officeDocument/2006/math">
                    <m:r>
                      <a:rPr lang="zh-CN" altLang="zh-CN">
                        <a:latin typeface="Cambria Math" panose="02040503050406030204" pitchFamily="18" charset="0"/>
                      </a:rPr>
                      <m:t>→</m:t>
                    </m:r>
                    <m:r>
                      <a:rPr lang="zh-CN" altLang="en-US" i="1">
                        <a:latin typeface="Cambria Math" panose="02040503050406030204" pitchFamily="18" charset="0"/>
                      </a:rPr>
                      <m:t> </m:t>
                    </m:r>
                  </m:oMath>
                </a14:m>
                <a:r>
                  <a:rPr lang="zh-CN" altLang="zh-CN" dirty="0"/>
                  <a:t>驻波条件</a:t>
                </a:r>
                <a:r>
                  <a:rPr lang="en-US" altLang="zh-CN" dirty="0"/>
                  <a:t> </a:t>
                </a:r>
                <a14:m>
                  <m:oMath xmlns:m="http://schemas.openxmlformats.org/officeDocument/2006/math">
                    <m:r>
                      <a:rPr lang="zh-CN" altLang="zh-CN">
                        <a:latin typeface="Cambria Math" panose="02040503050406030204" pitchFamily="18" charset="0"/>
                      </a:rPr>
                      <m:t>→</m:t>
                    </m:r>
                    <m:r>
                      <a:rPr lang="zh-CN" altLang="en-US" i="1">
                        <a:latin typeface="Cambria Math" panose="02040503050406030204" pitchFamily="18" charset="0"/>
                      </a:rPr>
                      <m:t> </m:t>
                    </m:r>
                  </m:oMath>
                </a14:m>
                <a:r>
                  <a:rPr lang="zh-CN" altLang="zh-CN" dirty="0"/>
                  <a:t>量子化能量</a:t>
                </a:r>
                <a14:m>
                  <m:oMath xmlns:m="http://schemas.openxmlformats.org/officeDocument/2006/math">
                    <m:sSub>
                      <m:sSubPr>
                        <m:ctrlPr>
                          <a:rPr lang="zh-CN" altLang="zh-CN" i="1">
                            <a:latin typeface="Cambria Math" panose="02040503050406030204" pitchFamily="18" charset="0"/>
                          </a:rPr>
                        </m:ctrlPr>
                      </m:sSubPr>
                      <m:e>
                        <m:r>
                          <a:rPr lang="zh-CN" altLang="en-US" i="1">
                            <a:latin typeface="Cambria Math" panose="02040503050406030204" pitchFamily="18" charset="0"/>
                          </a:rPr>
                          <m:t> </m:t>
                        </m:r>
                        <m:r>
                          <a:rPr lang="zh-CN" altLang="zh-CN">
                            <a:latin typeface="Cambria Math" panose="02040503050406030204" pitchFamily="18" charset="0"/>
                          </a:rPr>
                          <m:t>𝐸</m:t>
                        </m:r>
                      </m:e>
                      <m:sub>
                        <m:r>
                          <a:rPr lang="zh-CN" altLang="zh-CN">
                            <a:latin typeface="Cambria Math" panose="02040503050406030204" pitchFamily="18" charset="0"/>
                          </a:rPr>
                          <m:t>𝑛</m:t>
                        </m:r>
                      </m:sub>
                    </m:sSub>
                  </m:oMath>
                </a14:m>
                <a:r>
                  <a:rPr lang="en-US" altLang="zh-CN" i="1" dirty="0"/>
                  <a:t> </a:t>
                </a:r>
                <a:r>
                  <a:rPr lang="en-US" altLang="zh-CN" dirty="0"/>
                  <a:t>(Eigenvalues) </a:t>
                </a:r>
                <a14:m>
                  <m:oMath xmlns:m="http://schemas.openxmlformats.org/officeDocument/2006/math">
                    <m:r>
                      <a:rPr lang="zh-CN" altLang="zh-CN">
                        <a:latin typeface="Cambria Math" panose="02040503050406030204" pitchFamily="18" charset="0"/>
                      </a:rPr>
                      <m:t>→</m:t>
                    </m:r>
                    <m:r>
                      <a:rPr lang="zh-CN" altLang="en-US" i="1">
                        <a:latin typeface="Cambria Math" panose="02040503050406030204" pitchFamily="18" charset="0"/>
                      </a:rPr>
                      <m:t> </m:t>
                    </m:r>
                  </m:oMath>
                </a14:m>
                <a:r>
                  <a:rPr lang="zh-CN" altLang="zh-CN" dirty="0"/>
                  <a:t>能量本征态</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𝑛</m:t>
                        </m:r>
                      </m:sub>
                    </m:sSub>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oMath>
                </a14:m>
                <a:r>
                  <a:rPr lang="en-US" altLang="zh-CN" dirty="0"/>
                  <a:t> (Eigenstates)</a:t>
                </a:r>
                <a:endParaRPr lang="zh-CN" altLang="zh-CN" dirty="0"/>
              </a:p>
              <a:p>
                <a:pPr>
                  <a:lnSpc>
                    <a:spcPct val="150000"/>
                  </a:lnSpc>
                </a:pPr>
                <a14:m>
                  <m:oMath xmlns:m="http://schemas.openxmlformats.org/officeDocument/2006/math">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𝑛</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r>
                          <a:rPr lang="x-IV_mathan" altLang="zh-CN">
                            <a:latin typeface="Cambria Math" panose="02040503050406030204" pitchFamily="18" charset="0"/>
                          </a:rPr>
                          <m:t>,</m:t>
                        </m:r>
                        <m:r>
                          <a:rPr lang="x-IV_mathan" altLang="zh-CN">
                            <a:latin typeface="Cambria Math" panose="02040503050406030204" pitchFamily="18" charset="0"/>
                          </a:rPr>
                          <m:t>𝑡</m:t>
                        </m:r>
                      </m:e>
                    </m:d>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𝑛</m:t>
                        </m:r>
                      </m:sub>
                    </m:sSub>
                    <m:d>
                      <m:dPr>
                        <m:ctrlPr>
                          <a:rPr lang="x-IV_mathan" altLang="zh-CN" i="1">
                            <a:latin typeface="Cambria Math" panose="02040503050406030204" pitchFamily="18" charset="0"/>
                          </a:rPr>
                        </m:ctrlPr>
                      </m:dPr>
                      <m:e>
                        <m:r>
                          <a:rPr lang="x-IV_mathan" altLang="zh-CN">
                            <a:latin typeface="Cambria Math" panose="02040503050406030204" pitchFamily="18" charset="0"/>
                          </a:rPr>
                          <m:t>𝑥</m:t>
                        </m:r>
                      </m:e>
                    </m:d>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f>
                          <m:fPr>
                            <m:type m:val="lin"/>
                            <m:ctrlPr>
                              <a:rPr lang="x-IV_mathan" altLang="zh-CN" i="1">
                                <a:latin typeface="Cambria Math" panose="02040503050406030204" pitchFamily="18" charset="0"/>
                              </a:rPr>
                            </m:ctrlPr>
                          </m:fPr>
                          <m:num>
                            <m:r>
                              <a:rPr lang="x-IV_mathan" altLang="zh-CN">
                                <a:latin typeface="Cambria Math" panose="02040503050406030204" pitchFamily="18" charset="0"/>
                              </a:rPr>
                              <m:t>−</m:t>
                            </m:r>
                            <m:r>
                              <a:rPr lang="x-IV_mathan" altLang="zh-CN">
                                <a:latin typeface="Cambria Math" panose="02040503050406030204" pitchFamily="18" charset="0"/>
                              </a:rPr>
                              <m:t>𝑖</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𝐸</m:t>
                                </m:r>
                              </m:e>
                              <m:sub>
                                <m:r>
                                  <a:rPr lang="x-IV_mathan" altLang="zh-CN">
                                    <a:latin typeface="Cambria Math" panose="02040503050406030204" pitchFamily="18" charset="0"/>
                                  </a:rPr>
                                  <m:t>𝑛</m:t>
                                </m:r>
                              </m:sub>
                            </m:sSub>
                            <m:r>
                              <a:rPr lang="x-IV_mathan" altLang="zh-CN">
                                <a:latin typeface="Cambria Math" panose="02040503050406030204" pitchFamily="18" charset="0"/>
                              </a:rPr>
                              <m:t>𝑡</m:t>
                            </m:r>
                          </m:num>
                          <m:den>
                            <m:r>
                              <a:rPr lang="x-IV_mathan" altLang="zh-CN">
                                <a:latin typeface="Cambria Math" panose="02040503050406030204" pitchFamily="18" charset="0"/>
                              </a:rPr>
                              <m:t>ℏ</m:t>
                            </m:r>
                          </m:den>
                        </m:f>
                      </m:sup>
                    </m:sSup>
                  </m:oMath>
                </a14:m>
                <a:endParaRPr lang="en-US" altLang="zh-CN" dirty="0"/>
              </a:p>
              <a:p>
                <a:pPr>
                  <a:lnSpc>
                    <a:spcPct val="150000"/>
                  </a:lnSpc>
                </a:pPr>
                <a:r>
                  <a:rPr lang="zh-CN" altLang="zh-CN" dirty="0"/>
                  <a:t>在量子力学中，如不作特别的声明，都假定势能</a:t>
                </a:r>
                <a14:m>
                  <m:oMath xmlns:m="http://schemas.openxmlformats.org/officeDocument/2006/math">
                    <m:r>
                      <a:rPr lang="zh-CN" altLang="zh-CN">
                        <a:latin typeface="Cambria Math" panose="02040503050406030204" pitchFamily="18" charset="0"/>
                      </a:rPr>
                      <m:t>𝑉</m:t>
                    </m:r>
                  </m:oMath>
                </a14:m>
                <a:r>
                  <a:rPr lang="zh-CN" altLang="zh-CN" dirty="0"/>
                  <a:t>取实数</a:t>
                </a:r>
                <a:r>
                  <a:rPr lang="en-US" altLang="zh-CN" dirty="0"/>
                  <a:t>: </a:t>
                </a:r>
                <a14:m>
                  <m:oMath xmlns:m="http://schemas.openxmlformats.org/officeDocument/2006/math">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zh-CN" altLang="zh-CN">
                            <a:latin typeface="Cambria Math" panose="02040503050406030204" pitchFamily="18" charset="0"/>
                          </a:rPr>
                          <m:t>𝑉</m:t>
                        </m:r>
                      </m:e>
                      <m:sup>
                        <m:r>
                          <a:rPr lang="zh-CN" altLang="zh-CN">
                            <a:latin typeface="Cambria Math" panose="02040503050406030204" pitchFamily="18" charset="0"/>
                          </a:rPr>
                          <m:t>∗</m:t>
                        </m:r>
                      </m:sup>
                    </m:sSup>
                    <m:d>
                      <m:dPr>
                        <m:ctrlPr>
                          <a:rPr lang="zh-CN" altLang="zh-CN" i="1">
                            <a:latin typeface="Cambria Math" panose="02040503050406030204" pitchFamily="18" charset="0"/>
                          </a:rPr>
                        </m:ctrlPr>
                      </m:dPr>
                      <m:e>
                        <m:r>
                          <a:rPr lang="zh-CN" altLang="zh-CN">
                            <a:latin typeface="Cambria Math" panose="02040503050406030204" pitchFamily="18" charset="0"/>
                          </a:rPr>
                          <m:t>𝑥</m:t>
                        </m:r>
                      </m:e>
                    </m:d>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481138"/>
                <a:ext cx="8429348" cy="4525962"/>
              </a:xfrm>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en-US" altLang="zh-CN" dirty="0" err="1">
                <a:solidFill>
                  <a:srgbClr val="000000"/>
                </a:solidFill>
                <a:ea typeface="微软雅黑" panose="020B0503020204020204" pitchFamily="34" charset="-122"/>
              </a:rPr>
              <a:t>Schr</a:t>
            </a:r>
            <a:r>
              <a:rPr lang="zh-CN" altLang="zh-CN" dirty="0">
                <a:solidFill>
                  <a:srgbClr val="000000"/>
                </a:solidFill>
                <a:ea typeface="微软雅黑" panose="020B0503020204020204" pitchFamily="34" charset="-122"/>
              </a:rPr>
              <a:t>ö</a:t>
            </a:r>
            <a:r>
              <a:rPr lang="en-US" altLang="zh-CN" dirty="0">
                <a:solidFill>
                  <a:srgbClr val="000000"/>
                </a:solidFill>
                <a:ea typeface="微软雅黑" panose="020B0503020204020204" pitchFamily="34" charset="-122"/>
              </a:rPr>
              <a:t>dinger</a:t>
            </a:r>
            <a:r>
              <a:rPr lang="zh-CN" altLang="en-US" dirty="0">
                <a:latin typeface="+mn-ea"/>
              </a:rPr>
              <a:t>方程的定态解</a:t>
            </a:r>
            <a:endParaRPr lang="zh-CN" altLang="en-US" dirty="0"/>
          </a:p>
        </p:txBody>
      </p:sp>
    </p:spTree>
    <p:extLst>
      <p:ext uri="{BB962C8B-B14F-4D97-AF65-F5344CB8AC3E}">
        <p14:creationId xmlns:p14="http://schemas.microsoft.com/office/powerpoint/2010/main" val="2515285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769434"/>
                <a:ext cx="8229600" cy="5237666"/>
              </a:xfrm>
            </p:spPr>
            <p:txBody>
              <a:bodyPr/>
              <a:lstStyle/>
              <a:p>
                <a:pPr marL="0" marR="0">
                  <a:spcBef>
                    <a:spcPts val="0"/>
                  </a:spcBef>
                  <a:spcAft>
                    <a:spcPts val="0"/>
                  </a:spcAft>
                </a:pPr>
                <a:r>
                  <a:rPr lang="zh-CN" altLang="zh-CN" b="1" dirty="0">
                    <a:solidFill>
                      <a:srgbClr val="5B9BD5"/>
                    </a:solidFill>
                    <a:ea typeface="Microsoft YaHei" panose="020B0503020204020204" pitchFamily="34" charset="-122"/>
                  </a:rPr>
                  <a:t>能量本征值</a:t>
                </a:r>
                <a:r>
                  <a:rPr lang="en-US" altLang="zh-CN" b="1" dirty="0">
                    <a:solidFill>
                      <a:srgbClr val="5B9BD5"/>
                    </a:solidFill>
                    <a:ea typeface="Calibri" panose="020F0502020204030204" pitchFamily="34" charset="0"/>
                  </a:rPr>
                  <a:t>  </a:t>
                </a:r>
                <a:endParaRPr lang="zh-CN" altLang="zh-CN" b="1" dirty="0">
                  <a:solidFill>
                    <a:srgbClr val="5B9BD5"/>
                  </a:solidFill>
                </a:endParaRP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𝐸</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𝑚</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𝛾</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x-IV_mathan" altLang="zh-CN">
                        <a:solidFill>
                          <a:srgbClr val="C00000"/>
                        </a:solidFill>
                        <a:latin typeface="Cambria Math" panose="02040503050406030204" pitchFamily="18" charset="0"/>
                        <a:ea typeface="Cambria Math" panose="02040503050406030204" pitchFamily="18" charset="0"/>
                      </a:rPr>
                      <m:t>𝜓</m:t>
                    </m:r>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𝑥</m:t>
                        </m:r>
                      </m:e>
                    </m:d>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𝐴</m:t>
                    </m:r>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𝑒</m:t>
                        </m:r>
                      </m:e>
                      <m:sup>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𝛽</m:t>
                        </m:r>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𝑥</m:t>
                        </m:r>
                        <m:r>
                          <a:rPr lang="x-IV_mathan" altLang="zh-CN">
                            <a:solidFill>
                              <a:srgbClr val="C00000"/>
                            </a:solidFill>
                            <a:latin typeface="Cambria Math" panose="02040503050406030204" pitchFamily="18" charset="0"/>
                            <a:ea typeface="Cambria Math" panose="02040503050406030204" pitchFamily="18" charset="0"/>
                          </a:rPr>
                          <m:t>|</m:t>
                        </m:r>
                      </m:sup>
                    </m:sSup>
                  </m:oMath>
                </a14:m>
                <a:endParaRPr lang="x-IV_mathan" altLang="zh-CN" dirty="0">
                  <a:solidFill>
                    <a:srgbClr val="C00000"/>
                  </a:solidFill>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归一化条件</a:t>
                </a:r>
              </a:p>
              <a:p>
                <a:pPr marL="0" marR="0">
                  <a:spcBef>
                    <a:spcPts val="0"/>
                  </a:spcBef>
                  <a:spcAft>
                    <a:spcPts val="0"/>
                  </a:spcAft>
                </a:pPr>
                <a14:m>
                  <m:oMath xmlns:m="http://schemas.openxmlformats.org/officeDocument/2006/math">
                    <m:nary>
                      <m:naryPr>
                        <m:ctrlPr>
                          <a:rPr lang="x-IV_mathan" altLang="zh-CN" i="1">
                            <a:latin typeface="Cambria Math" panose="02040503050406030204" pitchFamily="18" charset="0"/>
                            <a:ea typeface="Cambria Math" panose="02040503050406030204" pitchFamily="18" charset="0"/>
                          </a:rPr>
                        </m:ctrlPr>
                      </m:naryPr>
                      <m:sub>
                        <m:r>
                          <m:rPr>
                            <m:lit/>
                          </m:rPr>
                          <a:rPr lang="x-IV_mathan" altLang="zh-CN" i="1">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m:t>
                        </m:r>
                      </m:sub>
                      <m:sup>
                        <m:r>
                          <a:rPr lang="x-IV_mathan" altLang="zh-CN">
                            <a:latin typeface="Cambria Math" panose="02040503050406030204" pitchFamily="18" charset="0"/>
                            <a:ea typeface="Cambria Math" panose="02040503050406030204" pitchFamily="18" charset="0"/>
                          </a:rPr>
                          <m:t>∞</m:t>
                        </m:r>
                      </m:sup>
                      <m:e>
                        <m:sSup>
                          <m:sSupPr>
                            <m:ctrlPr>
                              <a:rPr lang="x-IV_mathan" altLang="zh-CN" i="1">
                                <a:latin typeface="Cambria Math" panose="02040503050406030204" pitchFamily="18" charset="0"/>
                                <a:ea typeface="Cambria Math" panose="02040503050406030204" pitchFamily="18" charset="0"/>
                              </a:rPr>
                            </m:ctrlPr>
                          </m:sSupPr>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𝐴</m:t>
                                </m:r>
                              </m:e>
                            </m:d>
                          </m:e>
                          <m:sup>
                            <m:r>
                              <a:rPr lang="x-IV_mathan" altLang="zh-CN">
                                <a:latin typeface="Cambria Math" panose="02040503050406030204" pitchFamily="18" charset="0"/>
                                <a:ea typeface="Cambria Math" panose="02040503050406030204" pitchFamily="18" charset="0"/>
                              </a:rPr>
                              <m:t>2</m:t>
                            </m:r>
                          </m:sup>
                        </m:sSup>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𝛽</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sup>
                        </m:sSup>
                      </m:e>
                    </m:nary>
                    <m:r>
                      <a:rPr lang="x-IV_mathan" altLang="zh-CN">
                        <a:latin typeface="Cambria Math" panose="02040503050406030204" pitchFamily="18" charset="0"/>
                        <a:ea typeface="Cambria Math" panose="02040503050406030204" pitchFamily="18" charset="0"/>
                      </a:rPr>
                      <m:t>𝑑𝑥</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𝐴</m:t>
                                </m:r>
                              </m:e>
                            </m:d>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𝛽</m:t>
                        </m:r>
                      </m:den>
                    </m:f>
                    <m:r>
                      <a:rPr lang="x-IV_mathan" altLang="zh-CN">
                        <a:latin typeface="Cambria Math" panose="02040503050406030204" pitchFamily="18" charset="0"/>
                        <a:ea typeface="Cambria Math" panose="02040503050406030204" pitchFamily="18" charset="0"/>
                      </a:rPr>
                      <m:t>=1</m:t>
                    </m:r>
                    <m:r>
                      <a:rPr lang="x-IV_mathan" altLang="zh-CN" i="1">
                        <a:latin typeface="Cambria Math" panose="02040503050406030204" pitchFamily="18" charset="0"/>
                        <a:ea typeface="Cambria Math" panose="02040503050406030204" pitchFamily="18" charset="0"/>
                      </a:rPr>
                      <m:t>       </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𝑎𝑥</m:t>
                            </m:r>
                          </m:sup>
                        </m:sSup>
                        <m:r>
                          <a:rPr lang="x-IV_mathan" altLang="zh-CN">
                            <a:latin typeface="Cambria Math" panose="02040503050406030204" pitchFamily="18" charset="0"/>
                            <a:ea typeface="Cambria Math" panose="02040503050406030204" pitchFamily="18" charset="0"/>
                          </a:rPr>
                          <m:t>𝑑𝑥</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𝑎</m:t>
                            </m:r>
                          </m:den>
                        </m:f>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𝑎𝑥</m:t>
                            </m:r>
                          </m:sup>
                        </m:sSup>
                        <m:r>
                          <a:rPr lang="x-IV_mathan" altLang="zh-CN" i="1">
                            <a:latin typeface="Cambria Math" panose="02040503050406030204" pitchFamily="18" charset="0"/>
                            <a:ea typeface="Cambria Math" panose="02040503050406030204" pitchFamily="18" charset="0"/>
                          </a:rPr>
                          <m:t> </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能量本征函数</a:t>
                </a:r>
              </a:p>
              <a:p>
                <a:pPr marL="0" marR="0">
                  <a:spcBef>
                    <a:spcPts val="0"/>
                  </a:spcBef>
                  <a:spcAft>
                    <a:spcPts val="0"/>
                  </a:spcAft>
                </a:pPr>
                <a14:m>
                  <m:oMath xmlns:m="http://schemas.openxmlformats.org/officeDocument/2006/math">
                    <m:r>
                      <a:rPr lang="x-IV_mathan" altLang="zh-CN">
                        <a:solidFill>
                          <a:srgbClr val="C00000"/>
                        </a:solidFill>
                        <a:latin typeface="Cambria Math" panose="02040503050406030204" pitchFamily="18" charset="0"/>
                        <a:ea typeface="Cambria Math" panose="02040503050406030204" pitchFamily="18" charset="0"/>
                      </a:rPr>
                      <m:t>𝜓</m:t>
                    </m:r>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𝑥</m:t>
                        </m:r>
                      </m:e>
                    </m:d>
                    <m:r>
                      <a:rPr lang="x-IV_mathan" altLang="zh-CN">
                        <a:solidFill>
                          <a:srgbClr val="C00000"/>
                        </a:solidFill>
                        <a:latin typeface="Cambria Math" panose="02040503050406030204" pitchFamily="18" charset="0"/>
                        <a:ea typeface="Cambria Math" panose="02040503050406030204" pitchFamily="18" charset="0"/>
                      </a:rPr>
                      <m:t>=</m:t>
                    </m:r>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r>
                          <a:rPr lang="x-IV_mathan" altLang="zh-CN">
                            <a:solidFill>
                              <a:srgbClr val="C00000"/>
                            </a:solidFill>
                            <a:latin typeface="Cambria Math" panose="02040503050406030204" pitchFamily="18" charset="0"/>
                            <a:ea typeface="Cambria Math" panose="02040503050406030204" pitchFamily="18" charset="0"/>
                          </a:rPr>
                          <m:t>𝛽</m:t>
                        </m:r>
                      </m:e>
                    </m:rad>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𝑒</m:t>
                        </m:r>
                      </m:e>
                      <m:sup>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𝛽</m:t>
                        </m:r>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𝑥</m:t>
                        </m:r>
                        <m:r>
                          <a:rPr lang="x-IV_mathan" altLang="zh-CN">
                            <a:solidFill>
                              <a:srgbClr val="C00000"/>
                            </a:solidFill>
                            <a:latin typeface="Cambria Math" panose="02040503050406030204" pitchFamily="18" charset="0"/>
                            <a:ea typeface="Cambria Math" panose="02040503050406030204" pitchFamily="18" charset="0"/>
                          </a:rPr>
                          <m:t>|</m:t>
                        </m:r>
                      </m:sup>
                    </m:sSup>
                  </m:oMath>
                </a14:m>
                <a:endParaRPr lang="x-IV_mathan" altLang="zh-CN" dirty="0">
                  <a:solidFill>
                    <a:srgbClr val="C00000"/>
                  </a:solidFill>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769434"/>
                <a:ext cx="8229600" cy="5237666"/>
              </a:xfrm>
              <a:blipFill>
                <a:blip r:embed="rId2"/>
                <a:stretch>
                  <a:fillRect l="-74" t="-582"/>
                </a:stretch>
              </a:blipFill>
            </p:spPr>
            <p:txBody>
              <a:bodyPr/>
              <a:lstStyle/>
              <a:p>
                <a:r>
                  <a:rPr lang="zh-CN" altLang="en-US">
                    <a:noFill/>
                  </a:rPr>
                  <a:t> </a:t>
                </a:r>
              </a:p>
            </p:txBody>
          </p:sp>
        </mc:Fallback>
      </mc:AlternateContent>
      <p:pic>
        <p:nvPicPr>
          <p:cNvPr id="5" name="图片 4"/>
          <p:cNvPicPr>
            <a:picLocks noChangeAspect="1"/>
          </p:cNvPicPr>
          <p:nvPr/>
        </p:nvPicPr>
        <p:blipFill rotWithShape="1">
          <a:blip r:embed="rId3">
            <a:clrChange>
              <a:clrFrom>
                <a:srgbClr val="FFFFFF"/>
              </a:clrFrom>
              <a:clrTo>
                <a:srgbClr val="FFFFFF">
                  <a:alpha val="0"/>
                </a:srgbClr>
              </a:clrTo>
            </a:clrChange>
          </a:blip>
          <a:srcRect b="8246"/>
          <a:stretch/>
        </p:blipFill>
        <p:spPr>
          <a:xfrm>
            <a:off x="761436" y="3586902"/>
            <a:ext cx="3152642" cy="650561"/>
          </a:xfrm>
          <a:prstGeom prst="rect">
            <a:avLst/>
          </a:prstGeom>
        </p:spPr>
      </p:pic>
      <p:pic>
        <p:nvPicPr>
          <p:cNvPr id="6" name="图片 5"/>
          <p:cNvPicPr>
            <a:picLocks noChangeAspect="1"/>
          </p:cNvPicPr>
          <p:nvPr/>
        </p:nvPicPr>
        <p:blipFill rotWithShape="1">
          <a:blip r:embed="rId4">
            <a:clrChange>
              <a:clrFrom>
                <a:srgbClr val="FFFFFF"/>
              </a:clrFrom>
              <a:clrTo>
                <a:srgbClr val="FFFFFF">
                  <a:alpha val="0"/>
                </a:srgbClr>
              </a:clrTo>
            </a:clrChange>
          </a:blip>
          <a:srcRect t="6713"/>
          <a:stretch/>
        </p:blipFill>
        <p:spPr>
          <a:xfrm>
            <a:off x="680225" y="4498593"/>
            <a:ext cx="5374888" cy="1652228"/>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5028227" y="3511393"/>
            <a:ext cx="4029956" cy="2639428"/>
          </a:xfrm>
          <a:prstGeom prst="rect">
            <a:avLst/>
          </a:prstGeom>
        </p:spPr>
      </p:pic>
    </p:spTree>
    <p:extLst>
      <p:ext uri="{BB962C8B-B14F-4D97-AF65-F5344CB8AC3E}">
        <p14:creationId xmlns:p14="http://schemas.microsoft.com/office/powerpoint/2010/main" val="1411913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0"/>
                  </a:spcBef>
                  <a:spcAft>
                    <a:spcPts val="0"/>
                  </a:spcAft>
                </a:pPr>
                <a14:m>
                  <m:oMath xmlns:m="http://schemas.openxmlformats.org/officeDocument/2006/math">
                    <m:r>
                      <a:rPr lang="x-IV_mathan" altLang="zh-CN" sz="2400" b="1">
                        <a:solidFill>
                          <a:srgbClr val="2E75B5"/>
                        </a:solidFill>
                        <a:latin typeface="Cambria Math" panose="02040503050406030204" pitchFamily="18" charset="0"/>
                        <a:ea typeface="Cambria Math" panose="02040503050406030204" pitchFamily="18" charset="0"/>
                      </a:rPr>
                      <m:t>𝑉</m:t>
                    </m:r>
                    <m:d>
                      <m:dPr>
                        <m:ctrlPr>
                          <a:rPr lang="x-IV_mathan" altLang="zh-CN" sz="2400" b="1" i="1">
                            <a:solidFill>
                              <a:srgbClr val="2E75B5"/>
                            </a:solidFill>
                            <a:effectLst/>
                            <a:latin typeface="Cambria Math" panose="02040503050406030204" pitchFamily="18" charset="0"/>
                            <a:ea typeface="Cambria Math" panose="02040503050406030204" pitchFamily="18" charset="0"/>
                          </a:rPr>
                        </m:ctrlPr>
                      </m:dPr>
                      <m:e>
                        <m:r>
                          <a:rPr lang="x-IV_mathan" altLang="zh-CN" sz="2400" b="1">
                            <a:solidFill>
                              <a:srgbClr val="2E75B5"/>
                            </a:solidFill>
                            <a:effectLst/>
                            <a:latin typeface="Cambria Math" panose="02040503050406030204" pitchFamily="18" charset="0"/>
                            <a:ea typeface="Cambria Math" panose="02040503050406030204" pitchFamily="18" charset="0"/>
                          </a:rPr>
                          <m:t>𝑥</m:t>
                        </m:r>
                      </m:e>
                    </m:d>
                    <m:r>
                      <a:rPr lang="x-IV_mathan" altLang="zh-CN" sz="2400" b="1">
                        <a:solidFill>
                          <a:srgbClr val="2E75B5"/>
                        </a:solidFill>
                        <a:effectLst/>
                        <a:latin typeface="Cambria Math" panose="02040503050406030204" pitchFamily="18" charset="0"/>
                        <a:ea typeface="Cambria Math" panose="02040503050406030204" pitchFamily="18" charset="0"/>
                      </a:rPr>
                      <m:t>=</m:t>
                    </m:r>
                    <m:r>
                      <a:rPr lang="x-IV_mathan" altLang="zh-CN" sz="2400" b="1">
                        <a:solidFill>
                          <a:srgbClr val="2E75B5"/>
                        </a:solidFill>
                        <a:effectLst/>
                        <a:latin typeface="Cambria Math" panose="02040503050406030204" pitchFamily="18" charset="0"/>
                        <a:ea typeface="Cambria Math" panose="02040503050406030204" pitchFamily="18" charset="0"/>
                      </a:rPr>
                      <m:t>𝛾𝛿</m:t>
                    </m:r>
                    <m:r>
                      <a:rPr lang="x-IV_mathan" altLang="zh-CN" sz="2400" b="1">
                        <a:solidFill>
                          <a:srgbClr val="2E75B5"/>
                        </a:solidFill>
                        <a:effectLst/>
                        <a:latin typeface="Cambria Math" panose="02040503050406030204" pitchFamily="18" charset="0"/>
                        <a:ea typeface="Cambria Math" panose="02040503050406030204" pitchFamily="18" charset="0"/>
                      </a:rPr>
                      <m:t>(</m:t>
                    </m:r>
                    <m:r>
                      <a:rPr lang="x-IV_mathan" altLang="zh-CN" sz="2400" b="1">
                        <a:solidFill>
                          <a:srgbClr val="2E75B5"/>
                        </a:solidFill>
                        <a:effectLst/>
                        <a:latin typeface="Cambria Math" panose="02040503050406030204" pitchFamily="18" charset="0"/>
                        <a:ea typeface="Cambria Math" panose="02040503050406030204" pitchFamily="18" charset="0"/>
                      </a:rPr>
                      <m:t>𝑥</m:t>
                    </m:r>
                    <m:r>
                      <a:rPr lang="x-IV_mathan" altLang="zh-CN" sz="2400" b="1">
                        <a:solidFill>
                          <a:srgbClr val="2E75B5"/>
                        </a:solidFill>
                        <a:effectLst/>
                        <a:latin typeface="Cambria Math" panose="02040503050406030204" pitchFamily="18" charset="0"/>
                        <a:ea typeface="Cambria Math" panose="02040503050406030204" pitchFamily="18" charset="0"/>
                      </a:rPr>
                      <m:t>)</m:t>
                    </m:r>
                  </m:oMath>
                </a14:m>
                <a:endParaRPr lang="x-IV_mathan" altLang="zh-CN" sz="2400" b="1" dirty="0">
                  <a:solidFill>
                    <a:srgbClr val="2E75B5"/>
                  </a:solidFill>
                  <a:effectLst/>
                  <a:ea typeface="Cambria Math" panose="02040503050406030204" pitchFamily="18" charset="0"/>
                </a:endParaRPr>
              </a:p>
              <a:p>
                <a:pPr marL="0" marR="0">
                  <a:spcBef>
                    <a:spcPts val="0"/>
                  </a:spcBef>
                  <a:spcAft>
                    <a:spcPts val="0"/>
                  </a:spcAft>
                </a:pPr>
                <a:r>
                  <a:rPr lang="zh-CN" altLang="zh-CN" dirty="0">
                    <a:solidFill>
                      <a:srgbClr val="0070C0"/>
                    </a:solidFill>
                  </a:rPr>
                  <a:t>定态</a:t>
                </a:r>
                <a:r>
                  <a:rPr lang="en-US" altLang="zh-CN" dirty="0" err="1">
                    <a:solidFill>
                      <a:srgbClr val="0070C0"/>
                    </a:solidFill>
                  </a:rPr>
                  <a:t>Schr</a:t>
                </a:r>
                <a:r>
                  <a:rPr lang="zh-CN" altLang="zh-CN" dirty="0">
                    <a:solidFill>
                      <a:srgbClr val="0070C0"/>
                    </a:solidFill>
                  </a:rPr>
                  <a:t>ö</a:t>
                </a:r>
                <a:r>
                  <a:rPr lang="en-US" altLang="zh-CN" dirty="0" err="1">
                    <a:solidFill>
                      <a:srgbClr val="0070C0"/>
                    </a:solidFill>
                  </a:rPr>
                  <a:t>dinger方程</a:t>
                </a:r>
                <a:endParaRPr lang="zh-CN" altLang="zh-CN" dirty="0">
                  <a:solidFill>
                    <a:srgbClr val="0070C0"/>
                  </a:solidFill>
                </a:endParaRP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𝑚𝐸</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≠0</m:t>
                              </m:r>
                            </m:e>
                          </m:mr>
                          <m:mr>
                            <m:e>
                              <m:eqArr>
                                <m:eqArrPr>
                                  <m:ctrlPr>
                                    <a:rPr lang="x-IV_mathan" altLang="zh-CN" i="1">
                                      <a:latin typeface="Cambria Math" panose="02040503050406030204" pitchFamily="18" charset="0"/>
                                      <a:ea typeface="Cambria Math" panose="02040503050406030204" pitchFamily="18" charset="0"/>
                                    </a:rPr>
                                  </m:ctrlPr>
                                </m:eqArrPr>
                                <m:e>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𝐸</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𝛾𝛿</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e>
                                  </m:d>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=0</m:t>
                                  </m:r>
                                </m:e>
                              </m:eqArr>
                            </m:e>
                          </m:mr>
                        </m:m>
                      </m:e>
                    </m:d>
                  </m:oMath>
                </a14:m>
                <a:endParaRPr lang="x-IV_mathan" altLang="zh-CN" dirty="0">
                  <a:ea typeface="Cambria Math" panose="02040503050406030204" pitchFamily="18" charset="0"/>
                </a:endParaRPr>
              </a:p>
              <a:p>
                <a:pPr marL="342900" fontAlgn="ctr">
                  <a:spcBef>
                    <a:spcPts val="0"/>
                  </a:spcBef>
                  <a:spcAft>
                    <a:spcPts val="0"/>
                  </a:spcAft>
                  <a:buFont typeface="Arial" panose="020B0604020202020204" pitchFamily="34" charset="0"/>
                  <a:buChar char="§"/>
                </a:pPr>
                <a:r>
                  <a:rPr lang="zh-CN" altLang="zh-CN" dirty="0"/>
                  <a:t>粒子散射问题：</a:t>
                </a:r>
                <a14:m>
                  <m:oMath xmlns:m="http://schemas.openxmlformats.org/officeDocument/2006/math">
                    <m:r>
                      <a:rPr lang="zh-CN" altLang="zh-CN">
                        <a:latin typeface="Cambria Math" panose="02040503050406030204" pitchFamily="18" charset="0"/>
                      </a:rPr>
                      <m:t>𝐸</m:t>
                    </m:r>
                    <m:r>
                      <a:rPr lang="zh-CN" altLang="zh-CN">
                        <a:latin typeface="Cambria Math" panose="02040503050406030204" pitchFamily="18" charset="0"/>
                      </a:rPr>
                      <m:t>&gt;0</m:t>
                    </m:r>
                  </m:oMath>
                </a14:m>
                <a:endParaRPr lang="zh-CN" altLang="zh-CN" dirty="0"/>
              </a:p>
              <a:p>
                <a:pPr marL="342900" fontAlgn="ctr">
                  <a:spcBef>
                    <a:spcPts val="0"/>
                  </a:spcBef>
                  <a:spcAft>
                    <a:spcPts val="0"/>
                  </a:spcAft>
                  <a:buFont typeface="Arial" panose="020B0604020202020204" pitchFamily="34" charset="0"/>
                  <a:buChar char="§"/>
                </a:pPr>
                <a:r>
                  <a:rPr lang="zh-CN" altLang="zh-CN" dirty="0"/>
                  <a:t>连续性条件：</a:t>
                </a:r>
                <a14:m>
                  <m:oMath xmlns:m="http://schemas.openxmlformats.org/officeDocument/2006/math">
                    <m:r>
                      <a:rPr lang="zh-CN" altLang="zh-CN">
                        <a:latin typeface="Cambria Math" panose="02040503050406030204" pitchFamily="18" charset="0"/>
                      </a:rPr>
                      <m:t>𝜓</m:t>
                    </m:r>
                  </m:oMath>
                </a14:m>
                <a:r>
                  <a:rPr lang="zh-CN" altLang="zh-CN" dirty="0"/>
                  <a:t>连续</a:t>
                </a:r>
                <a:r>
                  <a:rPr lang="en-US" altLang="zh-CN" dirty="0">
                    <a:ea typeface="Cambria Math" panose="02040503050406030204" pitchFamily="18" charset="0"/>
                  </a:rPr>
                  <a:t>. </a:t>
                </a:r>
                <a14:m>
                  <m:oMath xmlns:m="http://schemas.openxmlformats.org/officeDocument/2006/math">
                    <m:sSup>
                      <m:sSupPr>
                        <m:ctrlPr>
                          <a:rPr lang="zh-CN" altLang="zh-CN" i="1">
                            <a:latin typeface="Cambria Math" panose="02040503050406030204" pitchFamily="18" charset="0"/>
                          </a:rPr>
                        </m:ctrlPr>
                      </m:sSupPr>
                      <m:e>
                        <m:r>
                          <a:rPr lang="zh-CN" altLang="zh-CN">
                            <a:latin typeface="Cambria Math" panose="02040503050406030204" pitchFamily="18" charset="0"/>
                          </a:rPr>
                          <m:t>𝜓</m:t>
                        </m:r>
                      </m:e>
                      <m:sup>
                        <m:r>
                          <a:rPr lang="zh-CN" altLang="zh-CN">
                            <a:latin typeface="Cambria Math" panose="02040503050406030204" pitchFamily="18" charset="0"/>
                          </a:rPr>
                          <m:t>′</m:t>
                        </m:r>
                      </m:sup>
                    </m:sSup>
                  </m:oMath>
                </a14:m>
                <a:r>
                  <a:rPr lang="zh-CN" altLang="zh-CN" dirty="0"/>
                  <a:t>不连续</a:t>
                </a:r>
              </a:p>
              <a:p>
                <a:pPr marL="342900" marR="0">
                  <a:spcBef>
                    <a:spcPts val="0"/>
                  </a:spcBef>
                  <a:spcAft>
                    <a:spcPts val="0"/>
                  </a:spcAft>
                </a:pPr>
                <a:r>
                  <a:rPr lang="zh-CN" altLang="zh-CN" dirty="0">
                    <a:solidFill>
                      <a:srgbClr val="7030A0"/>
                    </a:solidFill>
                  </a:rPr>
                  <a:t>跃变条件</a:t>
                </a:r>
                <a:r>
                  <a:rPr lang="en-US" altLang="zh-CN" dirty="0">
                    <a:solidFill>
                      <a:srgbClr val="7030A0"/>
                    </a:solidFill>
                    <a:ea typeface="Calibri" panose="020F0502020204030204" pitchFamily="34" charset="0"/>
                  </a:rPr>
                  <a:t> </a:t>
                </a:r>
                <a14:m>
                  <m:oMath xmlns:m="http://schemas.openxmlformats.org/officeDocument/2006/math">
                    <m:sSup>
                      <m:sSupPr>
                        <m:ctrlPr>
                          <a:rPr lang="zh-CN" altLang="zh-CN" i="1">
                            <a:latin typeface="Cambria Math" panose="02040503050406030204" pitchFamily="18" charset="0"/>
                          </a:rPr>
                        </m:ctrlPr>
                      </m:sSupPr>
                      <m:e>
                        <m:r>
                          <a:rPr lang="zh-CN" altLang="zh-CN">
                            <a:latin typeface="Cambria Math" panose="02040503050406030204" pitchFamily="18" charset="0"/>
                          </a:rPr>
                          <m:t>𝜓</m:t>
                        </m:r>
                      </m:e>
                      <m:sup>
                        <m:r>
                          <a:rPr lang="zh-CN" altLang="zh-CN">
                            <a:latin typeface="Cambria Math" panose="02040503050406030204" pitchFamily="18" charset="0"/>
                          </a:rPr>
                          <m:t>′</m:t>
                        </m:r>
                      </m:sup>
                    </m:sSup>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zh-CN" altLang="zh-CN">
                                <a:latin typeface="Cambria Math" panose="02040503050406030204" pitchFamily="18" charset="0"/>
                              </a:rPr>
                              <m:t>0</m:t>
                            </m:r>
                          </m:e>
                          <m:sup>
                            <m:r>
                              <a:rPr lang="zh-CN" altLang="zh-CN">
                                <a:latin typeface="Cambria Math" panose="02040503050406030204" pitchFamily="18" charset="0"/>
                              </a:rPr>
                              <m:t>+</m:t>
                            </m:r>
                          </m:sup>
                        </m:sSup>
                      </m:e>
                    </m:d>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zh-CN" altLang="zh-CN">
                            <a:latin typeface="Cambria Math" panose="02040503050406030204" pitchFamily="18" charset="0"/>
                          </a:rPr>
                          <m:t>𝜓</m:t>
                        </m:r>
                      </m:e>
                      <m:sup>
                        <m:r>
                          <a:rPr lang="zh-CN" altLang="zh-CN">
                            <a:latin typeface="Cambria Math" panose="02040503050406030204" pitchFamily="18" charset="0"/>
                          </a:rPr>
                          <m:t>′</m:t>
                        </m:r>
                      </m:sup>
                    </m:sSup>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zh-CN" altLang="zh-CN">
                                <a:latin typeface="Cambria Math" panose="02040503050406030204" pitchFamily="18" charset="0"/>
                              </a:rPr>
                              <m:t>0</m:t>
                            </m:r>
                          </m:e>
                          <m:sup>
                            <m:r>
                              <a:rPr lang="zh-CN" altLang="zh-CN">
                                <a:latin typeface="Cambria Math" panose="02040503050406030204" pitchFamily="18" charset="0"/>
                              </a:rPr>
                              <m:t>−</m:t>
                            </m:r>
                          </m:sup>
                        </m:sSup>
                      </m:e>
                    </m:d>
                    <m:r>
                      <a:rPr lang="zh-CN" altLang="zh-CN">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2</m:t>
                        </m:r>
                        <m:r>
                          <a:rPr lang="zh-CN" altLang="zh-CN">
                            <a:latin typeface="Cambria Math" panose="02040503050406030204" pitchFamily="18" charset="0"/>
                          </a:rPr>
                          <m:t>𝑚</m:t>
                        </m:r>
                        <m:r>
                          <a:rPr lang="zh-CN" altLang="zh-CN">
                            <a:latin typeface="Cambria Math" panose="02040503050406030204" pitchFamily="18" charset="0"/>
                          </a:rPr>
                          <m:t>𝛾</m:t>
                        </m:r>
                      </m:num>
                      <m:den>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den>
                    </m:f>
                    <m:r>
                      <a:rPr lang="zh-CN" altLang="zh-CN">
                        <a:latin typeface="Cambria Math" panose="02040503050406030204" pitchFamily="18" charset="0"/>
                      </a:rPr>
                      <m:t>𝜓</m:t>
                    </m:r>
                    <m:r>
                      <a:rPr lang="zh-CN" altLang="zh-CN">
                        <a:latin typeface="Cambria Math" panose="02040503050406030204" pitchFamily="18" charset="0"/>
                      </a:rPr>
                      <m:t>(0)</m:t>
                    </m:r>
                  </m:oMath>
                </a14:m>
                <a:endParaRPr lang="zh-CN" altLang="zh-CN" dirty="0"/>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1</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𝑖𝑘𝑥</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𝑅</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𝑖𝑘𝑥</m:t>
                                  </m:r>
                                </m:sup>
                              </m:sSup>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&lt;0</m:t>
                              </m:r>
                            </m:e>
                          </m:mr>
                          <m:mr>
                            <m:e>
                              <m:eqArr>
                                <m:eqArrPr>
                                  <m:ctrlPr>
                                    <a:rPr lang="x-IV_mathan" altLang="zh-CN" i="1">
                                      <a:latin typeface="Cambria Math" panose="02040503050406030204" pitchFamily="18" charset="0"/>
                                      <a:ea typeface="Cambria Math" panose="02040503050406030204" pitchFamily="18" charset="0"/>
                                    </a:rPr>
                                  </m:ctrlPr>
                                </m:eqArr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2</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𝑆</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𝑖𝑘𝑥</m:t>
                                      </m:r>
                                    </m:sup>
                                  </m:sSup>
                                  <m:r>
                                    <a:rPr lang="x-IV_mathan" altLang="zh-CN">
                                      <a:latin typeface="Cambria Math" panose="02040503050406030204" pitchFamily="18" charset="0"/>
                                      <a:ea typeface="Cambria Math" panose="02040503050406030204" pitchFamily="18" charset="0"/>
                                    </a:rPr>
                                    <m:t>,</m:t>
                                  </m:r>
                                </m:e>
                              </m:eqArr>
                            </m:e>
                            <m:e>
                              <m:eqArr>
                                <m:eqArrPr>
                                  <m:ctrlPr>
                                    <a:rPr lang="x-IV_mathan" altLang="zh-CN" i="1">
                                      <a:latin typeface="Cambria Math" panose="02040503050406030204" pitchFamily="18" charset="0"/>
                                      <a:ea typeface="Cambria Math" panose="02040503050406030204" pitchFamily="18" charset="0"/>
                                    </a:rPr>
                                  </m:ctrlPr>
                                </m:eqArrPr>
                                <m:e>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&gt;0</m:t>
                                  </m:r>
                                </m:e>
                              </m:eqArr>
                            </m:e>
                          </m:mr>
                        </m:m>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x-IV_mathan" altLang="zh-CN">
                        <a:solidFill>
                          <a:srgbClr val="000000"/>
                        </a:solidFill>
                        <a:latin typeface="Cambria Math" panose="02040503050406030204" pitchFamily="18" charset="0"/>
                        <a:ea typeface="Cambria Math" panose="02040503050406030204" pitchFamily="18" charset="0"/>
                      </a:rPr>
                      <m:t>𝜓</m:t>
                    </m:r>
                    <m:d>
                      <m:dPr>
                        <m:ctrlPr>
                          <a:rPr lang="x-IV_mathan" altLang="zh-CN" i="1">
                            <a:solidFill>
                              <a:srgbClr val="000000"/>
                            </a:solidFill>
                            <a:latin typeface="Cambria Math" panose="02040503050406030204" pitchFamily="18" charset="0"/>
                            <a:ea typeface="Cambria Math" panose="02040503050406030204" pitchFamily="18" charset="0"/>
                          </a:rPr>
                        </m:ctrlPr>
                      </m:dPr>
                      <m:e>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0</m:t>
                            </m:r>
                          </m:e>
                          <m:sup>
                            <m:r>
                              <a:rPr lang="x-IV_mathan" altLang="zh-CN">
                                <a:solidFill>
                                  <a:srgbClr val="000000"/>
                                </a:solidFill>
                                <a:latin typeface="Cambria Math" panose="02040503050406030204" pitchFamily="18" charset="0"/>
                                <a:ea typeface="Cambria Math" panose="02040503050406030204" pitchFamily="18" charset="0"/>
                              </a:rPr>
                              <m:t>+</m:t>
                            </m:r>
                          </m:sup>
                        </m:sSup>
                      </m:e>
                    </m:d>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𝜓</m:t>
                    </m:r>
                    <m:d>
                      <m:dPr>
                        <m:ctrlPr>
                          <a:rPr lang="x-IV_mathan" altLang="zh-CN" i="1">
                            <a:solidFill>
                              <a:srgbClr val="000000"/>
                            </a:solidFill>
                            <a:latin typeface="Cambria Math" panose="02040503050406030204" pitchFamily="18" charset="0"/>
                            <a:ea typeface="Cambria Math" panose="02040503050406030204" pitchFamily="18" charset="0"/>
                          </a:rPr>
                        </m:ctrlPr>
                      </m:dPr>
                      <m:e>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0</m:t>
                            </m:r>
                          </m:e>
                          <m:sup>
                            <m:r>
                              <a:rPr lang="x-IV_mathan" altLang="zh-CN">
                                <a:solidFill>
                                  <a:srgbClr val="000000"/>
                                </a:solidFill>
                                <a:latin typeface="Cambria Math" panose="02040503050406030204" pitchFamily="18" charset="0"/>
                                <a:ea typeface="Cambria Math" panose="02040503050406030204" pitchFamily="18" charset="0"/>
                              </a:rPr>
                              <m:t>−</m:t>
                            </m:r>
                          </m:sup>
                        </m:sSup>
                      </m:e>
                    </m:d>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𝜓</m:t>
                    </m:r>
                    <m:d>
                      <m:dPr>
                        <m:ctrlPr>
                          <a:rPr lang="x-IV_mathan" altLang="zh-CN" i="1">
                            <a:solidFill>
                              <a:srgbClr val="000000"/>
                            </a:solidFill>
                            <a:latin typeface="Cambria Math" panose="02040503050406030204" pitchFamily="18" charset="0"/>
                            <a:ea typeface="Cambria Math" panose="02040503050406030204" pitchFamily="18" charset="0"/>
                          </a:rPr>
                        </m:ctrlPr>
                      </m:dPr>
                      <m:e>
                        <m:r>
                          <a:rPr lang="x-IV_mathan" altLang="zh-CN">
                            <a:solidFill>
                              <a:srgbClr val="000000"/>
                            </a:solidFill>
                            <a:latin typeface="Cambria Math" panose="02040503050406030204" pitchFamily="18" charset="0"/>
                            <a:ea typeface="Cambria Math" panose="02040503050406030204" pitchFamily="18" charset="0"/>
                          </a:rPr>
                          <m:t>0</m:t>
                        </m:r>
                      </m:e>
                    </m:d>
                    <m:r>
                      <a:rPr lang="x-IV_mathan" altLang="zh-CN">
                        <a:solidFill>
                          <a:srgbClr val="000000"/>
                        </a:solidFill>
                        <a:latin typeface="Cambria Math" panose="02040503050406030204" pitchFamily="18" charset="0"/>
                        <a:ea typeface="Cambria Math" panose="02040503050406030204" pitchFamily="18" charset="0"/>
                      </a:rPr>
                      <m:t>,</m:t>
                    </m:r>
                    <m:r>
                      <a:rPr lang="x-IV_mathan" altLang="zh-CN" i="1">
                        <a:solidFill>
                          <a:srgbClr val="000000"/>
                        </a:solidFill>
                        <a:latin typeface="Cambria Math" panose="02040503050406030204" pitchFamily="18" charset="0"/>
                        <a:ea typeface="Cambria Math" panose="02040503050406030204" pitchFamily="18" charset="0"/>
                      </a:rPr>
                      <m:t>  </m:t>
                    </m:r>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𝜓</m:t>
                        </m:r>
                      </m:e>
                      <m:sup>
                        <m:r>
                          <a:rPr lang="x-IV_mathan" altLang="zh-CN">
                            <a:solidFill>
                              <a:srgbClr val="000000"/>
                            </a:solidFill>
                            <a:latin typeface="Cambria Math" panose="02040503050406030204" pitchFamily="18" charset="0"/>
                            <a:ea typeface="Cambria Math" panose="02040503050406030204" pitchFamily="18" charset="0"/>
                          </a:rPr>
                          <m:t>′</m:t>
                        </m:r>
                      </m:sup>
                    </m:sSup>
                    <m:d>
                      <m:dPr>
                        <m:ctrlPr>
                          <a:rPr lang="x-IV_mathan" altLang="zh-CN" i="1">
                            <a:solidFill>
                              <a:srgbClr val="000000"/>
                            </a:solidFill>
                            <a:latin typeface="Cambria Math" panose="02040503050406030204" pitchFamily="18" charset="0"/>
                            <a:ea typeface="Cambria Math" panose="02040503050406030204" pitchFamily="18" charset="0"/>
                          </a:rPr>
                        </m:ctrlPr>
                      </m:dPr>
                      <m:e>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0</m:t>
                            </m:r>
                          </m:e>
                          <m:sup>
                            <m:r>
                              <a:rPr lang="x-IV_mathan" altLang="zh-CN">
                                <a:solidFill>
                                  <a:srgbClr val="000000"/>
                                </a:solidFill>
                                <a:latin typeface="Cambria Math" panose="02040503050406030204" pitchFamily="18" charset="0"/>
                                <a:ea typeface="Cambria Math" panose="02040503050406030204" pitchFamily="18" charset="0"/>
                              </a:rPr>
                              <m:t>+</m:t>
                            </m:r>
                          </m:sup>
                        </m:sSup>
                      </m:e>
                    </m:d>
                    <m:r>
                      <a:rPr lang="x-IV_mathan" altLang="zh-CN">
                        <a:solidFill>
                          <a:srgbClr val="000000"/>
                        </a:solidFill>
                        <a:latin typeface="Cambria Math" panose="02040503050406030204" pitchFamily="18" charset="0"/>
                        <a:ea typeface="Cambria Math" panose="02040503050406030204" pitchFamily="18" charset="0"/>
                      </a:rPr>
                      <m:t>−</m:t>
                    </m:r>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𝜓</m:t>
                        </m:r>
                      </m:e>
                      <m:sup>
                        <m:r>
                          <a:rPr lang="x-IV_mathan" altLang="zh-CN">
                            <a:solidFill>
                              <a:srgbClr val="000000"/>
                            </a:solidFill>
                            <a:latin typeface="Cambria Math" panose="02040503050406030204" pitchFamily="18" charset="0"/>
                            <a:ea typeface="Cambria Math" panose="02040503050406030204" pitchFamily="18" charset="0"/>
                          </a:rPr>
                          <m:t>′</m:t>
                        </m:r>
                      </m:sup>
                    </m:sSup>
                    <m:d>
                      <m:dPr>
                        <m:ctrlPr>
                          <a:rPr lang="x-IV_mathan" altLang="zh-CN" i="1">
                            <a:solidFill>
                              <a:srgbClr val="000000"/>
                            </a:solidFill>
                            <a:latin typeface="Cambria Math" panose="02040503050406030204" pitchFamily="18" charset="0"/>
                            <a:ea typeface="Cambria Math" panose="02040503050406030204" pitchFamily="18" charset="0"/>
                          </a:rPr>
                        </m:ctrlPr>
                      </m:dPr>
                      <m:e>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0</m:t>
                            </m:r>
                          </m:e>
                          <m:sup>
                            <m:r>
                              <a:rPr lang="x-IV_mathan" altLang="zh-CN">
                                <a:solidFill>
                                  <a:srgbClr val="000000"/>
                                </a:solidFill>
                                <a:latin typeface="Cambria Math" panose="02040503050406030204" pitchFamily="18" charset="0"/>
                                <a:ea typeface="Cambria Math" panose="02040503050406030204" pitchFamily="18" charset="0"/>
                              </a:rPr>
                              <m:t>−</m:t>
                            </m:r>
                          </m:sup>
                        </m:sSup>
                      </m:e>
                    </m:d>
                    <m:r>
                      <a:rPr lang="x-IV_mathan" altLang="zh-CN">
                        <a:solidFill>
                          <a:srgbClr val="000000"/>
                        </a:solidFill>
                        <a:latin typeface="Cambria Math" panose="02040503050406030204" pitchFamily="18" charset="0"/>
                        <a:ea typeface="Cambria Math" panose="02040503050406030204" pitchFamily="18" charset="0"/>
                      </a:rPr>
                      <m:t>=</m:t>
                    </m:r>
                    <m:f>
                      <m:fPr>
                        <m:ctrlPr>
                          <a:rPr lang="x-IV_mathan" altLang="zh-CN" i="1">
                            <a:solidFill>
                              <a:srgbClr val="000000"/>
                            </a:solidFill>
                            <a:latin typeface="Cambria Math" panose="02040503050406030204" pitchFamily="18" charset="0"/>
                            <a:ea typeface="Cambria Math" panose="02040503050406030204" pitchFamily="18" charset="0"/>
                          </a:rPr>
                        </m:ctrlPr>
                      </m:fPr>
                      <m:num>
                        <m:r>
                          <a:rPr lang="x-IV_mathan" altLang="zh-CN">
                            <a:solidFill>
                              <a:srgbClr val="000000"/>
                            </a:solidFill>
                            <a:latin typeface="Cambria Math" panose="02040503050406030204" pitchFamily="18" charset="0"/>
                            <a:ea typeface="Cambria Math" panose="02040503050406030204" pitchFamily="18" charset="0"/>
                          </a:rPr>
                          <m:t>2</m:t>
                        </m:r>
                        <m:r>
                          <a:rPr lang="x-IV_mathan" altLang="zh-CN">
                            <a:solidFill>
                              <a:srgbClr val="000000"/>
                            </a:solidFill>
                            <a:latin typeface="Cambria Math" panose="02040503050406030204" pitchFamily="18" charset="0"/>
                            <a:ea typeface="Cambria Math" panose="02040503050406030204" pitchFamily="18" charset="0"/>
                          </a:rPr>
                          <m:t>𝑚</m:t>
                        </m:r>
                        <m:r>
                          <a:rPr lang="x-IV_mathan" altLang="zh-CN">
                            <a:solidFill>
                              <a:srgbClr val="000000"/>
                            </a:solidFill>
                            <a:latin typeface="Cambria Math" panose="02040503050406030204" pitchFamily="18" charset="0"/>
                            <a:ea typeface="Cambria Math" panose="02040503050406030204" pitchFamily="18" charset="0"/>
                          </a:rPr>
                          <m:t>𝛾</m:t>
                        </m:r>
                      </m:num>
                      <m:den>
                        <m:sSup>
                          <m:sSupPr>
                            <m:ctrlPr>
                              <a:rPr lang="x-IV_mathan" altLang="zh-CN" i="1">
                                <a:solidFill>
                                  <a:srgbClr val="000000"/>
                                </a:solidFill>
                                <a:latin typeface="Cambria Math" panose="02040503050406030204" pitchFamily="18" charset="0"/>
                                <a:ea typeface="Cambria Math" panose="02040503050406030204" pitchFamily="18" charset="0"/>
                              </a:rPr>
                            </m:ctrlPr>
                          </m:sSupPr>
                          <m:e>
                            <m:r>
                              <a:rPr lang="x-IV_mathan" altLang="zh-CN">
                                <a:solidFill>
                                  <a:srgbClr val="000000"/>
                                </a:solidFill>
                                <a:latin typeface="Cambria Math" panose="02040503050406030204" pitchFamily="18" charset="0"/>
                                <a:ea typeface="Cambria Math" panose="02040503050406030204" pitchFamily="18" charset="0"/>
                              </a:rPr>
                              <m:t>ℏ</m:t>
                            </m:r>
                          </m:e>
                          <m:sup>
                            <m:r>
                              <a:rPr lang="x-IV_mathan" altLang="zh-CN">
                                <a:solidFill>
                                  <a:srgbClr val="000000"/>
                                </a:solidFill>
                                <a:latin typeface="Cambria Math" panose="02040503050406030204" pitchFamily="18" charset="0"/>
                                <a:ea typeface="Cambria Math" panose="02040503050406030204" pitchFamily="18" charset="0"/>
                              </a:rPr>
                              <m:t>2</m:t>
                            </m:r>
                          </m:sup>
                        </m:sSup>
                      </m:den>
                    </m:f>
                    <m:r>
                      <a:rPr lang="x-IV_mathan" altLang="zh-CN">
                        <a:solidFill>
                          <a:srgbClr val="000000"/>
                        </a:solidFill>
                        <a:latin typeface="Cambria Math" panose="02040503050406030204" pitchFamily="18" charset="0"/>
                        <a:ea typeface="Cambria Math" panose="02040503050406030204" pitchFamily="18" charset="0"/>
                      </a:rPr>
                      <m:t>𝜓</m:t>
                    </m:r>
                    <m:d>
                      <m:dPr>
                        <m:ctrlPr>
                          <a:rPr lang="x-IV_mathan" altLang="zh-CN" i="1">
                            <a:solidFill>
                              <a:srgbClr val="000000"/>
                            </a:solidFill>
                            <a:latin typeface="Cambria Math" panose="02040503050406030204" pitchFamily="18" charset="0"/>
                            <a:ea typeface="Cambria Math" panose="02040503050406030204" pitchFamily="18" charset="0"/>
                          </a:rPr>
                        </m:ctrlPr>
                      </m:dPr>
                      <m:e>
                        <m:r>
                          <a:rPr lang="x-IV_mathan" altLang="zh-CN">
                            <a:solidFill>
                              <a:srgbClr val="000000"/>
                            </a:solidFill>
                            <a:latin typeface="Cambria Math" panose="02040503050406030204" pitchFamily="18" charset="0"/>
                            <a:ea typeface="Cambria Math" panose="02040503050406030204" pitchFamily="18" charset="0"/>
                          </a:rPr>
                          <m:t>0</m:t>
                        </m:r>
                      </m:e>
                    </m:d>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m>
                      <m:mPr>
                        <m:plcHide m:val="on"/>
                        <m:mcs>
                          <m:mc>
                            <m:mcPr>
                              <m:count m:val="1"/>
                              <m:mcJc m:val="center"/>
                            </m:mcPr>
                          </m:mc>
                        </m:mcs>
                        <m:ctrlPr>
                          <a:rPr lang="x-IV_mathan" altLang="zh-CN" i="1">
                            <a:solidFill>
                              <a:srgbClr val="0070C0"/>
                            </a:solidFill>
                            <a:latin typeface="Cambria Math" panose="02040503050406030204" pitchFamily="18" charset="0"/>
                            <a:ea typeface="Cambria Math" panose="02040503050406030204" pitchFamily="18" charset="0"/>
                          </a:rPr>
                        </m:ctrlPr>
                      </m:mPr>
                      <m:mr>
                        <m:e>
                          <m:r>
                            <a:rPr lang="x-IV_mathan" altLang="zh-CN">
                              <a:solidFill>
                                <a:srgbClr val="0070C0"/>
                              </a:solidFill>
                              <a:latin typeface="Cambria Math" panose="02040503050406030204" pitchFamily="18" charset="0"/>
                              <a:ea typeface="Cambria Math" panose="02040503050406030204" pitchFamily="18" charset="0"/>
                            </a:rPr>
                            <m:t>1+</m:t>
                          </m:r>
                          <m:r>
                            <a:rPr lang="x-IV_mathan" altLang="zh-CN">
                              <a:solidFill>
                                <a:srgbClr val="0070C0"/>
                              </a:solidFill>
                              <a:latin typeface="Cambria Math" panose="02040503050406030204" pitchFamily="18" charset="0"/>
                              <a:ea typeface="Cambria Math" panose="02040503050406030204" pitchFamily="18" charset="0"/>
                            </a:rPr>
                            <m:t>𝑅</m:t>
                          </m:r>
                          <m:r>
                            <a:rPr lang="x-IV_mathan" altLang="zh-CN">
                              <a:solidFill>
                                <a:srgbClr val="0070C0"/>
                              </a:solidFill>
                              <a:latin typeface="Cambria Math" panose="02040503050406030204" pitchFamily="18" charset="0"/>
                              <a:ea typeface="Cambria Math" panose="02040503050406030204" pitchFamily="18" charset="0"/>
                            </a:rPr>
                            <m:t>=</m:t>
                          </m:r>
                          <m:r>
                            <a:rPr lang="x-IV_mathan" altLang="zh-CN">
                              <a:solidFill>
                                <a:srgbClr val="0070C0"/>
                              </a:solidFill>
                              <a:latin typeface="Cambria Math" panose="02040503050406030204" pitchFamily="18" charset="0"/>
                              <a:ea typeface="Cambria Math" panose="02040503050406030204" pitchFamily="18" charset="0"/>
                            </a:rPr>
                            <m:t>𝑆</m:t>
                          </m:r>
                        </m:e>
                      </m:mr>
                      <m:mr>
                        <m:e>
                          <m:r>
                            <a:rPr lang="x-IV_mathan" altLang="zh-CN">
                              <a:solidFill>
                                <a:srgbClr val="0070C0"/>
                              </a:solidFill>
                              <a:latin typeface="Cambria Math" panose="02040503050406030204" pitchFamily="18" charset="0"/>
                              <a:ea typeface="Cambria Math" panose="02040503050406030204" pitchFamily="18" charset="0"/>
                            </a:rPr>
                            <m:t>1−</m:t>
                          </m:r>
                          <m:r>
                            <a:rPr lang="x-IV_mathan" altLang="zh-CN">
                              <a:solidFill>
                                <a:srgbClr val="0070C0"/>
                              </a:solidFill>
                              <a:latin typeface="Cambria Math" panose="02040503050406030204" pitchFamily="18" charset="0"/>
                              <a:ea typeface="Cambria Math" panose="02040503050406030204" pitchFamily="18" charset="0"/>
                            </a:rPr>
                            <m:t>𝑅</m:t>
                          </m:r>
                          <m:r>
                            <a:rPr lang="x-IV_mathan" altLang="zh-CN">
                              <a:solidFill>
                                <a:srgbClr val="0070C0"/>
                              </a:solidFill>
                              <a:latin typeface="Cambria Math" panose="02040503050406030204" pitchFamily="18" charset="0"/>
                              <a:ea typeface="Cambria Math" panose="02040503050406030204" pitchFamily="18" charset="0"/>
                            </a:rPr>
                            <m:t>=</m:t>
                          </m:r>
                          <m:r>
                            <a:rPr lang="x-IV_mathan" altLang="zh-CN">
                              <a:solidFill>
                                <a:srgbClr val="0070C0"/>
                              </a:solidFill>
                              <a:latin typeface="Cambria Math" panose="02040503050406030204" pitchFamily="18" charset="0"/>
                              <a:ea typeface="Cambria Math" panose="02040503050406030204" pitchFamily="18" charset="0"/>
                            </a:rPr>
                            <m:t>𝑆</m:t>
                          </m:r>
                          <m:r>
                            <a:rPr lang="x-IV_mathan" altLang="zh-CN">
                              <a:solidFill>
                                <a:srgbClr val="0070C0"/>
                              </a:solidFill>
                              <a:latin typeface="Cambria Math" panose="02040503050406030204" pitchFamily="18" charset="0"/>
                              <a:ea typeface="Cambria Math" panose="02040503050406030204" pitchFamily="18" charset="0"/>
                            </a:rPr>
                            <m:t>−</m:t>
                          </m:r>
                          <m:f>
                            <m:fPr>
                              <m:ctrlPr>
                                <a:rPr lang="x-IV_mathan" altLang="zh-CN" i="1">
                                  <a:solidFill>
                                    <a:srgbClr val="0070C0"/>
                                  </a:solidFill>
                                  <a:latin typeface="Cambria Math" panose="02040503050406030204" pitchFamily="18" charset="0"/>
                                  <a:ea typeface="Cambria Math" panose="02040503050406030204" pitchFamily="18" charset="0"/>
                                </a:rPr>
                              </m:ctrlPr>
                            </m:fPr>
                            <m:num>
                              <m:r>
                                <a:rPr lang="x-IV_mathan" altLang="zh-CN">
                                  <a:solidFill>
                                    <a:srgbClr val="0070C0"/>
                                  </a:solidFill>
                                  <a:latin typeface="Cambria Math" panose="02040503050406030204" pitchFamily="18" charset="0"/>
                                  <a:ea typeface="Cambria Math" panose="02040503050406030204" pitchFamily="18" charset="0"/>
                                </a:rPr>
                                <m:t>2</m:t>
                              </m:r>
                              <m:r>
                                <a:rPr lang="x-IV_mathan" altLang="zh-CN">
                                  <a:solidFill>
                                    <a:srgbClr val="0070C0"/>
                                  </a:solidFill>
                                  <a:latin typeface="Cambria Math" panose="02040503050406030204" pitchFamily="18" charset="0"/>
                                  <a:ea typeface="Cambria Math" panose="02040503050406030204" pitchFamily="18" charset="0"/>
                                </a:rPr>
                                <m:t>𝑚</m:t>
                              </m:r>
                              <m:r>
                                <a:rPr lang="x-IV_mathan" altLang="zh-CN">
                                  <a:solidFill>
                                    <a:srgbClr val="0070C0"/>
                                  </a:solidFill>
                                  <a:latin typeface="Cambria Math" panose="02040503050406030204" pitchFamily="18" charset="0"/>
                                  <a:ea typeface="Cambria Math" panose="02040503050406030204" pitchFamily="18" charset="0"/>
                                </a:rPr>
                                <m:t>𝛾</m:t>
                              </m:r>
                              <m:r>
                                <a:rPr lang="x-IV_mathan" altLang="zh-CN">
                                  <a:solidFill>
                                    <a:srgbClr val="0070C0"/>
                                  </a:solidFill>
                                  <a:latin typeface="Cambria Math" panose="02040503050406030204" pitchFamily="18" charset="0"/>
                                  <a:ea typeface="Cambria Math" panose="02040503050406030204" pitchFamily="18" charset="0"/>
                                </a:rPr>
                                <m:t>𝑆</m:t>
                              </m:r>
                            </m:num>
                            <m:den>
                              <m:r>
                                <a:rPr lang="x-IV_mathan" altLang="zh-CN">
                                  <a:solidFill>
                                    <a:srgbClr val="0070C0"/>
                                  </a:solidFill>
                                  <a:latin typeface="Cambria Math" panose="02040503050406030204" pitchFamily="18" charset="0"/>
                                  <a:ea typeface="Cambria Math" panose="02040503050406030204" pitchFamily="18" charset="0"/>
                                </a:rPr>
                                <m:t>𝑖</m:t>
                              </m:r>
                              <m:sSup>
                                <m:sSupPr>
                                  <m:ctrlPr>
                                    <a:rPr lang="x-IV_mathan" altLang="zh-CN" i="1">
                                      <a:solidFill>
                                        <a:srgbClr val="0070C0"/>
                                      </a:solidFill>
                                      <a:latin typeface="Cambria Math" panose="02040503050406030204" pitchFamily="18" charset="0"/>
                                      <a:ea typeface="Cambria Math" panose="02040503050406030204" pitchFamily="18" charset="0"/>
                                    </a:rPr>
                                  </m:ctrlPr>
                                </m:sSupPr>
                                <m:e>
                                  <m:r>
                                    <a:rPr lang="x-IV_mathan" altLang="zh-CN">
                                      <a:solidFill>
                                        <a:srgbClr val="0070C0"/>
                                      </a:solidFill>
                                      <a:latin typeface="Cambria Math" panose="02040503050406030204" pitchFamily="18" charset="0"/>
                                      <a:ea typeface="Cambria Math" panose="02040503050406030204" pitchFamily="18" charset="0"/>
                                    </a:rPr>
                                    <m:t>ℏ</m:t>
                                  </m:r>
                                </m:e>
                                <m:sup>
                                  <m:r>
                                    <a:rPr lang="x-IV_mathan" altLang="zh-CN">
                                      <a:solidFill>
                                        <a:srgbClr val="0070C0"/>
                                      </a:solidFill>
                                      <a:latin typeface="Cambria Math" panose="02040503050406030204" pitchFamily="18" charset="0"/>
                                      <a:ea typeface="Cambria Math" panose="02040503050406030204" pitchFamily="18" charset="0"/>
                                    </a:rPr>
                                    <m:t>2</m:t>
                                  </m:r>
                                </m:sup>
                              </m:sSup>
                              <m:r>
                                <a:rPr lang="x-IV_mathan" altLang="zh-CN">
                                  <a:solidFill>
                                    <a:srgbClr val="0070C0"/>
                                  </a:solidFill>
                                  <a:latin typeface="Cambria Math" panose="02040503050406030204" pitchFamily="18" charset="0"/>
                                  <a:ea typeface="Cambria Math" panose="02040503050406030204" pitchFamily="18" charset="0"/>
                                </a:rPr>
                                <m:t>𝑘</m:t>
                              </m:r>
                            </m:den>
                          </m:f>
                        </m:e>
                      </m:mr>
                    </m:m>
                  </m:oMath>
                </a14:m>
                <a:endParaRPr lang="x-IV_mathan" altLang="zh-CN" dirty="0">
                  <a:solidFill>
                    <a:srgbClr val="0070C0"/>
                  </a:solidFill>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370" b="-63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zh-CN" altLang="zh-CN" dirty="0">
                    <a:effectLst/>
                  </a:rPr>
                  <a:t>一维</a:t>
                </a:r>
                <a14:m>
                  <m:oMath xmlns:m="http://schemas.openxmlformats.org/officeDocument/2006/math">
                    <m:r>
                      <m:rPr>
                        <m:sty m:val="p"/>
                      </m:rPr>
                      <a:rPr lang="zh-CN" altLang="zh-CN">
                        <a:effectLst/>
                      </a:rPr>
                      <m:t>δ</m:t>
                    </m:r>
                  </m:oMath>
                </a14:m>
                <a:r>
                  <a:rPr lang="zh-CN" altLang="zh-CN" dirty="0">
                    <a:effectLst/>
                  </a:rPr>
                  <a:t>势垒</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4917687" y="601095"/>
            <a:ext cx="3650863" cy="2261299"/>
          </a:xfrm>
          <a:prstGeom prst="rect">
            <a:avLst/>
          </a:prstGeom>
        </p:spPr>
      </p:pic>
    </p:spTree>
    <p:extLst>
      <p:ext uri="{BB962C8B-B14F-4D97-AF65-F5344CB8AC3E}">
        <p14:creationId xmlns:p14="http://schemas.microsoft.com/office/powerpoint/2010/main" val="2418818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rotWithShape="1">
          <a:blip r:embed="rId2">
            <a:clrChange>
              <a:clrFrom>
                <a:srgbClr val="FFFFFF"/>
              </a:clrFrom>
              <a:clrTo>
                <a:srgbClr val="FFFFFF">
                  <a:alpha val="0"/>
                </a:srgbClr>
              </a:clrTo>
            </a:clrChange>
            <a:duotone>
              <a:prstClr val="black"/>
              <a:schemeClr val="tx2">
                <a:tint val="45000"/>
                <a:satMod val="400000"/>
              </a:schemeClr>
            </a:duotone>
          </a:blip>
          <a:srcRect l="20244" t="52046" b="7796"/>
          <a:stretch/>
        </p:blipFill>
        <p:spPr>
          <a:xfrm>
            <a:off x="457200" y="348049"/>
            <a:ext cx="5954752" cy="2053799"/>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40473" y="2475259"/>
            <a:ext cx="6634976" cy="2681114"/>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824305" y="5496881"/>
                <a:ext cx="5867312" cy="461665"/>
              </a:xfrm>
              <a:prstGeom prst="rect">
                <a:avLst/>
              </a:prstGeom>
            </p:spPr>
            <p:txBody>
              <a:bodyPr wrap="none">
                <a:spAutoFit/>
              </a:bodyPr>
              <a:lstStyle/>
              <a:p>
                <a:r>
                  <a:rPr lang="zh-CN" altLang="zh-CN" sz="2400" dirty="0">
                    <a:solidFill>
                      <a:srgbClr val="0070C0"/>
                    </a:solidFill>
                    <a:ea typeface="微软雅黑" panose="020B0503020204020204" pitchFamily="34" charset="-122"/>
                  </a:rPr>
                  <a:t>从流密度的连续性并不能得出</a:t>
                </a:r>
                <a:r>
                  <a:rPr lang="en-US" altLang="zh-CN" sz="2400" dirty="0">
                    <a:solidFill>
                      <a:srgbClr val="0070C0"/>
                    </a:solidFill>
                    <a:ea typeface="Calibri" panose="020F0502020204030204" pitchFamily="34" charset="0"/>
                  </a:rPr>
                  <a:t> </a:t>
                </a:r>
                <a14:m>
                  <m:oMath xmlns:m="http://schemas.openxmlformats.org/officeDocument/2006/math">
                    <m:r>
                      <a:rPr lang="zh-CN" altLang="zh-CN" sz="2400">
                        <a:solidFill>
                          <a:srgbClr val="0070C0"/>
                        </a:solidFill>
                        <a:latin typeface="Cambria Math" panose="02040503050406030204" pitchFamily="18" charset="0"/>
                        <a:ea typeface="微软雅黑" panose="020B0503020204020204" pitchFamily="34" charset="-122"/>
                      </a:rPr>
                      <m:t>𝜓</m:t>
                    </m:r>
                    <m:r>
                      <a:rPr lang="zh-CN" altLang="zh-CN" sz="2400">
                        <a:solidFill>
                          <a:srgbClr val="0070C0"/>
                        </a:solidFill>
                        <a:latin typeface="Cambria Math" panose="02040503050406030204" pitchFamily="18" charset="0"/>
                        <a:ea typeface="微软雅黑" panose="020B0503020204020204" pitchFamily="34" charset="-122"/>
                      </a:rPr>
                      <m:t>′</m:t>
                    </m:r>
                  </m:oMath>
                </a14:m>
                <a:r>
                  <a:rPr lang="zh-CN" altLang="zh-CN" sz="2400" dirty="0">
                    <a:solidFill>
                      <a:srgbClr val="0070C0"/>
                    </a:solidFill>
                    <a:ea typeface="微软雅黑" panose="020B0503020204020204" pitchFamily="34" charset="-122"/>
                  </a:rPr>
                  <a:t> 的连续性</a:t>
                </a:r>
              </a:p>
            </p:txBody>
          </p:sp>
        </mc:Choice>
        <mc:Fallback>
          <p:sp>
            <p:nvSpPr>
              <p:cNvPr id="6" name="矩形 5"/>
              <p:cNvSpPr>
                <a:spLocks noRot="1" noChangeAspect="1" noMove="1" noResize="1" noEditPoints="1" noAdjustHandles="1" noChangeArrowheads="1" noChangeShapeType="1" noTextEdit="1"/>
              </p:cNvSpPr>
              <p:nvPr/>
            </p:nvSpPr>
            <p:spPr>
              <a:xfrm>
                <a:off x="824305" y="5496881"/>
                <a:ext cx="5867312" cy="461665"/>
              </a:xfrm>
              <a:prstGeom prst="rect">
                <a:avLst/>
              </a:prstGeom>
              <a:blipFill>
                <a:blip r:embed="rId4"/>
                <a:stretch>
                  <a:fillRect l="-1558" t="-10667" r="-623"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320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56839" y="544435"/>
                <a:ext cx="8229600" cy="4525962"/>
              </a:xfrm>
            </p:spPr>
            <p:txBody>
              <a:bodyPr/>
              <a:lstStyle/>
              <a:p>
                <a:pPr marL="0" marR="0">
                  <a:spcBef>
                    <a:spcPts val="0"/>
                  </a:spcBef>
                  <a:spcAft>
                    <a:spcPts val="0"/>
                  </a:spcAft>
                </a:pPr>
                <a:r>
                  <a:rPr lang="zh-CN" altLang="zh-CN" dirty="0">
                    <a:solidFill>
                      <a:srgbClr val="000000"/>
                    </a:solidFill>
                  </a:rPr>
                  <a:t>势垒换为</a:t>
                </a:r>
                <a14:m>
                  <m:oMath xmlns:m="http://schemas.openxmlformats.org/officeDocument/2006/math">
                    <m:r>
                      <a:rPr lang="zh-CN" altLang="zh-CN">
                        <a:solidFill>
                          <a:srgbClr val="000000"/>
                        </a:solidFill>
                        <a:latin typeface="Cambria Math" panose="02040503050406030204" pitchFamily="18" charset="0"/>
                      </a:rPr>
                      <m:t>𝛿</m:t>
                    </m:r>
                  </m:oMath>
                </a14:m>
                <a:r>
                  <a:rPr lang="zh-CN" altLang="zh-CN" dirty="0">
                    <a:solidFill>
                      <a:srgbClr val="000000"/>
                    </a:solidFill>
                  </a:rPr>
                  <a:t>势阱，</a:t>
                </a:r>
                <a14:m>
                  <m:oMath xmlns:m="http://schemas.openxmlformats.org/officeDocument/2006/math">
                    <m:r>
                      <m:rPr>
                        <m:sty m:val="p"/>
                      </m:rPr>
                      <a:rPr lang="zh-CN" altLang="zh-CN">
                        <a:solidFill>
                          <a:srgbClr val="000000"/>
                        </a:solidFill>
                        <a:latin typeface="Cambria Math" panose="02040503050406030204" pitchFamily="18" charset="0"/>
                      </a:rPr>
                      <m:t>γ</m:t>
                    </m:r>
                    <m:r>
                      <a:rPr lang="zh-CN" altLang="zh-CN">
                        <a:solidFill>
                          <a:srgbClr val="000000"/>
                        </a:solidFill>
                        <a:latin typeface="Cambria Math" panose="02040503050406030204" pitchFamily="18" charset="0"/>
                      </a:rPr>
                      <m:t>→−</m:t>
                    </m:r>
                    <m:r>
                      <m:rPr>
                        <m:sty m:val="p"/>
                      </m:rPr>
                      <a:rPr lang="zh-CN" altLang="zh-CN">
                        <a:solidFill>
                          <a:srgbClr val="000000"/>
                        </a:solidFill>
                        <a:latin typeface="Cambria Math" panose="02040503050406030204" pitchFamily="18" charset="0"/>
                      </a:rPr>
                      <m:t>γ</m:t>
                    </m:r>
                  </m:oMath>
                </a14:m>
                <a:r>
                  <a:rPr lang="en-US" altLang="zh-CN" dirty="0">
                    <a:solidFill>
                      <a:srgbClr val="0070C0"/>
                    </a:solidFill>
                    <a:ea typeface="Cambria Math" panose="02040503050406030204" pitchFamily="18" charset="0"/>
                  </a:rPr>
                  <a:t> </a:t>
                </a:r>
                <a:r>
                  <a:rPr lang="zh-CN" altLang="zh-CN" dirty="0">
                    <a:solidFill>
                      <a:srgbClr val="000000"/>
                    </a:solidFill>
                  </a:rPr>
                  <a:t>透射系数</a:t>
                </a:r>
                <a14:m>
                  <m:oMath xmlns:m="http://schemas.openxmlformats.org/officeDocument/2006/math">
                    <m:sSup>
                      <m:sSupPr>
                        <m:ctrlPr>
                          <a:rPr lang="zh-CN" altLang="zh-CN" i="1">
                            <a:solidFill>
                              <a:srgbClr val="000000"/>
                            </a:solidFill>
                            <a:latin typeface="Cambria Math" panose="02040503050406030204" pitchFamily="18" charset="0"/>
                          </a:rPr>
                        </m:ctrlPr>
                      </m:sSupPr>
                      <m:e>
                        <m:d>
                          <m:dPr>
                            <m:begChr m:val="|"/>
                            <m:endChr m:val="|"/>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𝑅</m:t>
                            </m:r>
                          </m:e>
                        </m:d>
                      </m:e>
                      <m:sup>
                        <m:r>
                          <a:rPr lang="zh-CN" altLang="zh-CN">
                            <a:solidFill>
                              <a:srgbClr val="000000"/>
                            </a:solidFill>
                            <a:latin typeface="Cambria Math" panose="02040503050406030204" pitchFamily="18" charset="0"/>
                          </a:rPr>
                          <m:t>2</m:t>
                        </m:r>
                      </m:sup>
                    </m:sSup>
                  </m:oMath>
                </a14:m>
                <a:r>
                  <a:rPr lang="zh-CN" altLang="zh-CN" dirty="0">
                    <a:solidFill>
                      <a:srgbClr val="000000"/>
                    </a:solidFill>
                  </a:rPr>
                  <a:t>及反射系数 </a:t>
                </a:r>
                <a14:m>
                  <m:oMath xmlns:m="http://schemas.openxmlformats.org/officeDocument/2006/math">
                    <m:sSup>
                      <m:sSupPr>
                        <m:ctrlPr>
                          <a:rPr lang="zh-CN" altLang="zh-CN" i="1">
                            <a:solidFill>
                              <a:srgbClr val="000000"/>
                            </a:solidFill>
                            <a:latin typeface="Cambria Math" panose="02040503050406030204" pitchFamily="18" charset="0"/>
                          </a:rPr>
                        </m:ctrlPr>
                      </m:sSupPr>
                      <m:e>
                        <m:d>
                          <m:dPr>
                            <m:begChr m:val="|"/>
                            <m:endChr m:val="|"/>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𝑆</m:t>
                            </m:r>
                          </m:e>
                        </m:d>
                      </m:e>
                      <m:sup>
                        <m:r>
                          <a:rPr lang="zh-CN" altLang="zh-CN">
                            <a:solidFill>
                              <a:srgbClr val="000000"/>
                            </a:solidFill>
                            <a:latin typeface="Cambria Math" panose="02040503050406030204" pitchFamily="18" charset="0"/>
                          </a:rPr>
                          <m:t>2</m:t>
                        </m:r>
                      </m:sup>
                    </m:sSup>
                  </m:oMath>
                </a14:m>
                <a:r>
                  <a:rPr lang="zh-CN" altLang="zh-CN" dirty="0">
                    <a:solidFill>
                      <a:srgbClr val="000000"/>
                    </a:solidFill>
                  </a:rPr>
                  <a:t>不变</a:t>
                </a:r>
              </a:p>
              <a:p>
                <a:pPr marL="342900" fontAlgn="ctr">
                  <a:spcBef>
                    <a:spcPts val="0"/>
                  </a:spcBef>
                  <a:spcAft>
                    <a:spcPts val="0"/>
                  </a:spcAft>
                  <a:buFont typeface="Arial" panose="020B0604020202020204" pitchFamily="34" charset="0"/>
                  <a:buChar char="§"/>
                </a:pPr>
                <a14:m>
                  <m:oMath xmlns:m="http://schemas.openxmlformats.org/officeDocument/2006/math">
                    <m:r>
                      <a:rPr lang="x-IV_mathan" altLang="zh-CN">
                        <a:latin typeface="Cambria Math" panose="02040503050406030204" pitchFamily="18" charset="0"/>
                      </a:rPr>
                      <m:t>𝐸</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𝜇</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𝛾</m:t>
                            </m:r>
                          </m:e>
                          <m:sup>
                            <m:r>
                              <a:rPr lang="x-IV_mathan" altLang="zh-CN">
                                <a:latin typeface="Cambria Math" panose="02040503050406030204" pitchFamily="18" charset="0"/>
                              </a:rPr>
                              <m:t>2</m:t>
                            </m:r>
                          </m:sup>
                        </m:sSup>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𝑆</m:t>
                            </m:r>
                          </m:e>
                        </m:d>
                      </m:e>
                      <m:sup>
                        <m:r>
                          <a:rPr lang="x-IV_mathan" altLang="zh-CN">
                            <a:latin typeface="Cambria Math" panose="02040503050406030204" pitchFamily="18" charset="0"/>
                          </a:rPr>
                          <m:t>2</m:t>
                        </m:r>
                      </m:sup>
                    </m:sSup>
                    <m:r>
                      <a:rPr lang="x-IV_mathan" altLang="zh-CN">
                        <a:latin typeface="Cambria Math" panose="02040503050406030204" pitchFamily="18" charset="0"/>
                      </a:rPr>
                      <m:t>∼1</m:t>
                    </m:r>
                  </m:oMath>
                </a14:m>
                <a:endParaRPr lang="x-IV_mathan" altLang="zh-CN" dirty="0"/>
              </a:p>
              <a:p>
                <a:pPr marL="342900" fontAlgn="ctr">
                  <a:spcBef>
                    <a:spcPts val="0"/>
                  </a:spcBef>
                  <a:spcAft>
                    <a:spcPts val="0"/>
                  </a:spcAft>
                  <a:buFont typeface="Arial" panose="020B0604020202020204" pitchFamily="34" charset="0"/>
                  <a:buChar char="§"/>
                </a:pPr>
                <a14:m>
                  <m:oMath xmlns:m="http://schemas.openxmlformats.org/officeDocument/2006/math">
                    <m:r>
                      <a:rPr lang="x-IV_mathan" altLang="zh-CN">
                        <a:latin typeface="Cambria Math" panose="02040503050406030204" pitchFamily="18" charset="0"/>
                      </a:rPr>
                      <m:t>𝐸</m:t>
                    </m:r>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𝜇</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𝛾</m:t>
                            </m:r>
                          </m:e>
                          <m:sup>
                            <m:r>
                              <a:rPr lang="x-IV_mathan" altLang="zh-CN">
                                <a:latin typeface="Cambria Math" panose="02040503050406030204" pitchFamily="18" charset="0"/>
                              </a:rPr>
                              <m:t>2</m:t>
                            </m:r>
                          </m:sup>
                        </m:sSup>
                      </m:num>
                      <m:den>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ℏ</m:t>
                            </m:r>
                          </m:e>
                          <m:sup>
                            <m:r>
                              <a:rPr lang="x-IV_mathan" altLang="zh-CN">
                                <a:latin typeface="Cambria Math" panose="02040503050406030204" pitchFamily="18" charset="0"/>
                              </a:rPr>
                              <m:t>2</m:t>
                            </m:r>
                          </m:sup>
                        </m:sSup>
                      </m:den>
                    </m:f>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𝑅</m:t>
                            </m:r>
                          </m:e>
                        </m:d>
                      </m:e>
                      <m:sup>
                        <m:r>
                          <a:rPr lang="x-IV_mathan" altLang="zh-CN">
                            <a:latin typeface="Cambria Math" panose="02040503050406030204" pitchFamily="18" charset="0"/>
                          </a:rPr>
                          <m:t>2</m:t>
                        </m:r>
                      </m:sup>
                    </m:sSup>
                    <m:r>
                      <a:rPr lang="x-IV_mathan" altLang="zh-CN">
                        <a:latin typeface="Cambria Math" panose="02040503050406030204" pitchFamily="18" charset="0"/>
                      </a:rPr>
                      <m:t>∼1</m:t>
                    </m:r>
                  </m:oMath>
                </a14:m>
                <a:endParaRPr lang="x-IV_matha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56839" y="544435"/>
                <a:ext cx="8229600" cy="4525962"/>
              </a:xfrm>
              <a:blipFill>
                <a:blip r:embed="rId2"/>
                <a:stretch>
                  <a:fillRect l="-148" t="-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515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4" name="Rectangle 10"/>
          <p:cNvSpPr>
            <a:spLocks noChangeArrowheads="1"/>
          </p:cNvSpPr>
          <p:nvPr/>
        </p:nvSpPr>
        <p:spPr bwMode="auto">
          <a:xfrm>
            <a:off x="381000" y="382588"/>
            <a:ext cx="2667000" cy="7620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buFontTx/>
              <a:buNone/>
            </a:pPr>
            <a:r>
              <a:rPr lang="zh-CN" altLang="zh-CN" sz="3200" b="1">
                <a:latin typeface="Arial Black" panose="020B0A04020102020204" pitchFamily="34" charset="0"/>
                <a:ea typeface="隶书" panose="02010509060101010101" pitchFamily="49" charset="-122"/>
              </a:rPr>
              <a:t>（一）引言</a:t>
            </a:r>
            <a:endParaRPr lang="zh-CN" altLang="zh-CN"/>
          </a:p>
        </p:txBody>
      </p:sp>
      <p:sp>
        <p:nvSpPr>
          <p:cNvPr id="129035" name="Rectangle 11"/>
          <p:cNvSpPr>
            <a:spLocks noChangeArrowheads="1"/>
          </p:cNvSpPr>
          <p:nvPr/>
        </p:nvSpPr>
        <p:spPr bwMode="auto">
          <a:xfrm>
            <a:off x="685800" y="1144588"/>
            <a:ext cx="3124200" cy="457200"/>
          </a:xfrm>
          <a:prstGeom prst="rect">
            <a:avLst/>
          </a:prstGeom>
          <a:solidFill>
            <a:srgbClr val="FFFFFF"/>
          </a:solidFill>
          <a:ln w="9525" cmpd="sng">
            <a:solidFill>
              <a:srgbClr val="000000"/>
            </a:solidFill>
            <a:miter lim="800000"/>
            <a:headEnd/>
            <a:tailEnd/>
          </a:ln>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ts val="800"/>
              </a:spcBef>
              <a:spcAft>
                <a:spcPts val="800"/>
              </a:spcAft>
              <a:buFontTx/>
              <a:buNone/>
            </a:pPr>
            <a:r>
              <a:rPr lang="zh-CN" altLang="zh-CN" sz="2800" b="1">
                <a:solidFill>
                  <a:schemeClr val="tx2"/>
                </a:solidFill>
                <a:latin typeface="楷体_GB2312" pitchFamily="1" charset="-122"/>
                <a:ea typeface="楷体_GB2312" pitchFamily="1" charset="-122"/>
              </a:rPr>
              <a:t>（1）何谓谐振子</a:t>
            </a:r>
            <a:endParaRPr lang="zh-CN" altLang="zh-CN"/>
          </a:p>
        </p:txBody>
      </p:sp>
      <p:graphicFrame>
        <p:nvGraphicFramePr>
          <p:cNvPr id="129036" name="Object 12"/>
          <p:cNvGraphicFramePr>
            <a:graphicFrameLocks noChangeAspect="1"/>
          </p:cNvGraphicFramePr>
          <p:nvPr/>
        </p:nvGraphicFramePr>
        <p:xfrm>
          <a:off x="3263900" y="5203825"/>
          <a:ext cx="1727200" cy="720725"/>
        </p:xfrm>
        <a:graphic>
          <a:graphicData uri="http://schemas.openxmlformats.org/presentationml/2006/ole">
            <mc:AlternateContent xmlns:mc="http://schemas.openxmlformats.org/markup-compatibility/2006">
              <mc:Choice xmlns:v="urn:schemas-microsoft-com:vml" Requires="v">
                <p:oleObj spid="_x0000_s3088" r:id="rId3" imgW="863917" imgH="406717" progId="Equation.3">
                  <p:embed/>
                </p:oleObj>
              </mc:Choice>
              <mc:Fallback>
                <p:oleObj r:id="rId3" imgW="863917" imgH="406717" progId="Equation.3">
                  <p:embed/>
                  <p:pic>
                    <p:nvPicPr>
                      <p:cNvPr id="12903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3900" y="5203825"/>
                        <a:ext cx="1727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7" name="Object 13"/>
          <p:cNvGraphicFramePr>
            <a:graphicFrameLocks noChangeAspect="1"/>
          </p:cNvGraphicFramePr>
          <p:nvPr/>
        </p:nvGraphicFramePr>
        <p:xfrm>
          <a:off x="411163" y="3927475"/>
          <a:ext cx="2228850" cy="703263"/>
        </p:xfrm>
        <a:graphic>
          <a:graphicData uri="http://schemas.openxmlformats.org/presentationml/2006/ole">
            <mc:AlternateContent xmlns:mc="http://schemas.openxmlformats.org/markup-compatibility/2006">
              <mc:Choice xmlns:v="urn:schemas-microsoft-com:vml" Requires="v">
                <p:oleObj spid="_x0000_s3089" r:id="rId5" imgW="1270317" imgH="406717" progId="Equation.3">
                  <p:embed/>
                </p:oleObj>
              </mc:Choice>
              <mc:Fallback>
                <p:oleObj r:id="rId5" imgW="1270317" imgH="406717" progId="Equation.3">
                  <p:embed/>
                  <p:pic>
                    <p:nvPicPr>
                      <p:cNvPr id="129037"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163" y="3927475"/>
                        <a:ext cx="22288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38" name="Text Box 14"/>
          <p:cNvSpPr txBox="1">
            <a:spLocks noChangeArrowheads="1"/>
          </p:cNvSpPr>
          <p:nvPr/>
        </p:nvSpPr>
        <p:spPr bwMode="auto">
          <a:xfrm>
            <a:off x="5334000" y="4919663"/>
            <a:ext cx="2952750" cy="10064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just" eaLnBrk="0" hangingPunct="0"/>
            <a:r>
              <a:rPr lang="zh-CN" altLang="zh-CN" sz="2000" b="1">
                <a:solidFill>
                  <a:srgbClr val="0033CC"/>
                </a:solidFill>
                <a:latin typeface="宋体" panose="02010600030101010101" pitchFamily="2" charset="-122"/>
                <a:ea typeface="隶书" panose="02010509060101010101" pitchFamily="49" charset="-122"/>
              </a:rPr>
              <a:t>量子力学中的线性谐振子就是指在</a:t>
            </a:r>
            <a:r>
              <a:rPr lang="zh-CN" altLang="zh-CN" sz="2000" b="1">
                <a:solidFill>
                  <a:schemeClr val="accent1"/>
                </a:solidFill>
                <a:latin typeface="宋体" panose="02010600030101010101" pitchFamily="2" charset="-122"/>
                <a:ea typeface="隶书" panose="02010509060101010101" pitchFamily="49" charset="-122"/>
              </a:rPr>
              <a:t>该式所描述的势场中运动的粒子</a:t>
            </a:r>
            <a:r>
              <a:rPr lang="zh-CN" altLang="zh-CN" sz="2000" b="1">
                <a:solidFill>
                  <a:srgbClr val="0033CC"/>
                </a:solidFill>
                <a:latin typeface="宋体" panose="02010600030101010101" pitchFamily="2" charset="-122"/>
                <a:ea typeface="隶书" panose="02010509060101010101" pitchFamily="49" charset="-122"/>
              </a:rPr>
              <a:t>。</a:t>
            </a:r>
            <a:endParaRPr lang="zh-CN" altLang="zh-CN"/>
          </a:p>
        </p:txBody>
      </p:sp>
      <p:graphicFrame>
        <p:nvGraphicFramePr>
          <p:cNvPr id="129039" name="Object 15"/>
          <p:cNvGraphicFramePr>
            <a:graphicFrameLocks noChangeAspect="1"/>
          </p:cNvGraphicFramePr>
          <p:nvPr/>
        </p:nvGraphicFramePr>
        <p:xfrm>
          <a:off x="1981200" y="2246313"/>
          <a:ext cx="5330825" cy="784225"/>
        </p:xfrm>
        <a:graphic>
          <a:graphicData uri="http://schemas.openxmlformats.org/presentationml/2006/ole">
            <mc:AlternateContent xmlns:mc="http://schemas.openxmlformats.org/markup-compatibility/2006">
              <mc:Choice xmlns:v="urn:schemas-microsoft-com:vml" Requires="v">
                <p:oleObj spid="_x0000_s3090" r:id="rId7" imgW="3619817" imgH="470217" progId="Equation.3">
                  <p:embed/>
                </p:oleObj>
              </mc:Choice>
              <mc:Fallback>
                <p:oleObj r:id="rId7" imgW="3619817" imgH="470217" progId="Equation.3">
                  <p:embed/>
                  <p:pic>
                    <p:nvPicPr>
                      <p:cNvPr id="129039"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246313"/>
                        <a:ext cx="53308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40" name="Text Box 16"/>
          <p:cNvSpPr txBox="1">
            <a:spLocks noChangeArrowheads="1"/>
          </p:cNvSpPr>
          <p:nvPr/>
        </p:nvSpPr>
        <p:spPr bwMode="auto">
          <a:xfrm>
            <a:off x="3884613" y="595313"/>
            <a:ext cx="4157662" cy="10064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eaLnBrk="0" hangingPunct="0">
              <a:spcBef>
                <a:spcPts val="800"/>
              </a:spcBef>
              <a:spcAft>
                <a:spcPts val="800"/>
              </a:spcAft>
            </a:pPr>
            <a:r>
              <a:rPr lang="zh-CN" altLang="zh-CN" sz="2000" b="1">
                <a:solidFill>
                  <a:schemeClr val="tx2"/>
                </a:solidFill>
                <a:latin typeface="楷体_GB2312" pitchFamily="1" charset="-122"/>
                <a:ea typeface="楷体_GB2312" pitchFamily="1" charset="-122"/>
              </a:rPr>
              <a:t>在经典力学中，当质量为 </a:t>
            </a:r>
            <a:r>
              <a:rPr lang="zh-CN" altLang="zh-CN" sz="2000" b="1">
                <a:solidFill>
                  <a:schemeClr val="tx2"/>
                </a:solidFill>
                <a:latin typeface="楷体_GB2312" pitchFamily="1" charset="-122"/>
                <a:ea typeface="楷体_GB2312" pitchFamily="1" charset="-122"/>
                <a:sym typeface="Symbol" panose="05050102010706020507" pitchFamily="18" charset="2"/>
              </a:rPr>
              <a:t></a:t>
            </a:r>
            <a:r>
              <a:rPr lang="zh-CN" altLang="zh-CN" sz="2000" b="1">
                <a:solidFill>
                  <a:schemeClr val="tx2"/>
                </a:solidFill>
                <a:latin typeface="楷体_GB2312" pitchFamily="1" charset="-122"/>
                <a:ea typeface="楷体_GB2312" pitchFamily="1" charset="-122"/>
              </a:rPr>
              <a:t> 的粒子，受弹性力F = - kx作用，由牛顿第二定律可以写出运动方程为：</a:t>
            </a:r>
            <a:endParaRPr lang="zh-CN" altLang="zh-CN" sz="2000" b="1">
              <a:solidFill>
                <a:schemeClr val="tx2"/>
              </a:solidFill>
              <a:latin typeface="楷体_GB2312" pitchFamily="1" charset="-122"/>
              <a:ea typeface="楷体_GB2312" pitchFamily="1" charset="-122"/>
              <a:sym typeface="Symbol" panose="05050102010706020507" pitchFamily="18" charset="2"/>
            </a:endParaRPr>
          </a:p>
        </p:txBody>
      </p:sp>
      <p:sp>
        <p:nvSpPr>
          <p:cNvPr id="129041" name="Text Box 17"/>
          <p:cNvSpPr txBox="1">
            <a:spLocks noChangeArrowheads="1"/>
          </p:cNvSpPr>
          <p:nvPr/>
        </p:nvSpPr>
        <p:spPr bwMode="auto">
          <a:xfrm>
            <a:off x="673100" y="3044825"/>
            <a:ext cx="5591175" cy="701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eaLnBrk="0" hangingPunct="0">
              <a:spcBef>
                <a:spcPts val="800"/>
              </a:spcBef>
              <a:spcAft>
                <a:spcPts val="800"/>
              </a:spcAft>
            </a:pPr>
            <a:r>
              <a:rPr lang="zh-CN" altLang="zh-CN" sz="2000" b="1">
                <a:latin typeface="隶书" panose="02010509060101010101" pitchFamily="49" charset="-122"/>
                <a:ea typeface="隶书" panose="02010509060101010101" pitchFamily="49" charset="-122"/>
              </a:rPr>
              <a:t>其解为 x =   Asin(ω t + δ)。这种运动称为简谐振动，      作这种运动的粒子叫谐振子。</a:t>
            </a:r>
            <a:endParaRPr lang="zh-CN" altLang="zh-CN"/>
          </a:p>
        </p:txBody>
      </p:sp>
      <p:sp>
        <p:nvSpPr>
          <p:cNvPr id="129042" name="Text Box 18"/>
          <p:cNvSpPr txBox="1">
            <a:spLocks noChangeArrowheads="1"/>
          </p:cNvSpPr>
          <p:nvPr/>
        </p:nvSpPr>
        <p:spPr bwMode="auto">
          <a:xfrm>
            <a:off x="747713" y="5054600"/>
            <a:ext cx="1981200" cy="10064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eaLnBrk="0" hangingPunct="0">
              <a:spcBef>
                <a:spcPts val="800"/>
              </a:spcBef>
              <a:spcAft>
                <a:spcPts val="800"/>
              </a:spcAft>
            </a:pPr>
            <a:r>
              <a:rPr lang="zh-CN" altLang="zh-CN" sz="2000" b="1">
                <a:solidFill>
                  <a:srgbClr val="0033CC"/>
                </a:solidFill>
                <a:latin typeface="隶书" panose="02010509060101010101" pitchFamily="49" charset="-122"/>
                <a:ea typeface="隶书" panose="02010509060101010101" pitchFamily="49" charset="-122"/>
              </a:rPr>
              <a:t>若取V</a:t>
            </a:r>
            <a:r>
              <a:rPr lang="zh-CN" altLang="zh-CN" sz="2000" b="1" baseline="-25000">
                <a:solidFill>
                  <a:srgbClr val="0033CC"/>
                </a:solidFill>
                <a:latin typeface="隶书" panose="02010509060101010101" pitchFamily="49" charset="-122"/>
                <a:ea typeface="隶书" panose="02010509060101010101" pitchFamily="49" charset="-122"/>
              </a:rPr>
              <a:t>0</a:t>
            </a:r>
            <a:r>
              <a:rPr lang="zh-CN" altLang="zh-CN" sz="2000" b="1">
                <a:solidFill>
                  <a:srgbClr val="0033CC"/>
                </a:solidFill>
                <a:latin typeface="隶书" panose="02010509060101010101" pitchFamily="49" charset="-122"/>
                <a:ea typeface="隶书" panose="02010509060101010101" pitchFamily="49" charset="-122"/>
              </a:rPr>
              <a:t> = 0，即平衡位置处于势 V = 0 点，则</a:t>
            </a:r>
            <a:endParaRPr lang="zh-CN" altLang="zh-CN"/>
          </a:p>
        </p:txBody>
      </p:sp>
      <p:graphicFrame>
        <p:nvGraphicFramePr>
          <p:cNvPr id="129043" name="Object 19"/>
          <p:cNvGraphicFramePr>
            <a:graphicFrameLocks noChangeAspect="1"/>
          </p:cNvGraphicFramePr>
          <p:nvPr/>
        </p:nvGraphicFramePr>
        <p:xfrm>
          <a:off x="3160713" y="4040188"/>
          <a:ext cx="2474912" cy="504825"/>
        </p:xfrm>
        <a:graphic>
          <a:graphicData uri="http://schemas.openxmlformats.org/presentationml/2006/ole">
            <mc:AlternateContent xmlns:mc="http://schemas.openxmlformats.org/markup-compatibility/2006">
              <mc:Choice xmlns:v="urn:schemas-microsoft-com:vml" Requires="v">
                <p:oleObj spid="_x0000_s3091" r:id="rId9" imgW="1410017" imgH="292417" progId="Equation.3">
                  <p:embed/>
                </p:oleObj>
              </mc:Choice>
              <mc:Fallback>
                <p:oleObj r:id="rId9" imgW="1410017" imgH="292417" progId="Equation.3">
                  <p:embed/>
                  <p:pic>
                    <p:nvPicPr>
                      <p:cNvPr id="129043"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0713" y="4040188"/>
                        <a:ext cx="24749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44" name="Object 20"/>
          <p:cNvGraphicFramePr>
            <a:graphicFrameLocks noChangeAspect="1"/>
          </p:cNvGraphicFramePr>
          <p:nvPr/>
        </p:nvGraphicFramePr>
        <p:xfrm>
          <a:off x="5689600" y="3943350"/>
          <a:ext cx="1381125" cy="703263"/>
        </p:xfrm>
        <a:graphic>
          <a:graphicData uri="http://schemas.openxmlformats.org/presentationml/2006/ole">
            <mc:AlternateContent xmlns:mc="http://schemas.openxmlformats.org/markup-compatibility/2006">
              <mc:Choice xmlns:v="urn:schemas-microsoft-com:vml" Requires="v">
                <p:oleObj spid="_x0000_s3092" r:id="rId11" imgW="787717" imgH="406717" progId="Equation.3">
                  <p:embed/>
                </p:oleObj>
              </mc:Choice>
              <mc:Fallback>
                <p:oleObj r:id="rId11" imgW="787717" imgH="406717" progId="Equation.3">
                  <p:embed/>
                  <p:pic>
                    <p:nvPicPr>
                      <p:cNvPr id="129044"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00" y="3943350"/>
                        <a:ext cx="138112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45" name="Object 21"/>
          <p:cNvGraphicFramePr>
            <a:graphicFrameLocks noChangeAspect="1"/>
          </p:cNvGraphicFramePr>
          <p:nvPr/>
        </p:nvGraphicFramePr>
        <p:xfrm>
          <a:off x="7126288" y="3919538"/>
          <a:ext cx="1762125" cy="703262"/>
        </p:xfrm>
        <a:graphic>
          <a:graphicData uri="http://schemas.openxmlformats.org/presentationml/2006/ole">
            <mc:AlternateContent xmlns:mc="http://schemas.openxmlformats.org/markup-compatibility/2006">
              <mc:Choice xmlns:v="urn:schemas-microsoft-com:vml" Requires="v">
                <p:oleObj spid="_x0000_s3093" r:id="rId13" imgW="1003617" imgH="406717" progId="Equation.3">
                  <p:embed/>
                </p:oleObj>
              </mc:Choice>
              <mc:Fallback>
                <p:oleObj r:id="rId13" imgW="1003617" imgH="406717" progId="Equation.3">
                  <p:embed/>
                  <p:pic>
                    <p:nvPicPr>
                      <p:cNvPr id="129045"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26288" y="3919538"/>
                        <a:ext cx="17621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9046" name="Group 22"/>
          <p:cNvGrpSpPr>
            <a:grpSpLocks/>
          </p:cNvGrpSpPr>
          <p:nvPr/>
        </p:nvGrpSpPr>
        <p:grpSpPr bwMode="auto">
          <a:xfrm>
            <a:off x="6310313" y="3314700"/>
            <a:ext cx="1784350" cy="434975"/>
            <a:chOff x="0" y="0"/>
            <a:chExt cx="1124" cy="274"/>
          </a:xfrm>
        </p:grpSpPr>
        <p:sp>
          <p:nvSpPr>
            <p:cNvPr id="129047" name="AutoShape 23"/>
            <p:cNvSpPr>
              <a:spLocks noChangeArrowheads="1"/>
            </p:cNvSpPr>
            <p:nvPr/>
          </p:nvSpPr>
          <p:spPr bwMode="auto">
            <a:xfrm>
              <a:off x="0" y="0"/>
              <a:ext cx="1124" cy="274"/>
            </a:xfrm>
            <a:prstGeom prst="wedgeRectCallout">
              <a:avLst>
                <a:gd name="adj1" fmla="val -51421"/>
                <a:gd name="adj2" fmla="val 133940"/>
              </a:avLst>
            </a:prstGeom>
            <a:solidFill>
              <a:srgbClr val="00FF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graphicFrame>
          <p:nvGraphicFramePr>
            <p:cNvPr id="129048" name="Object 24"/>
            <p:cNvGraphicFramePr>
              <a:graphicFrameLocks noChangeAspect="1"/>
            </p:cNvGraphicFramePr>
            <p:nvPr/>
          </p:nvGraphicFramePr>
          <p:xfrm>
            <a:off x="111" y="13"/>
            <a:ext cx="941" cy="249"/>
          </p:xfrm>
          <a:graphic>
            <a:graphicData uri="http://schemas.openxmlformats.org/presentationml/2006/ole">
              <mc:AlternateContent xmlns:mc="http://schemas.openxmlformats.org/markup-compatibility/2006">
                <mc:Choice xmlns:v="urn:schemas-microsoft-com:vml" Requires="v">
                  <p:oleObj spid="_x0000_s3094" r:id="rId15" imgW="851586" imgH="229016" progId="Equation.3">
                    <p:embed/>
                  </p:oleObj>
                </mc:Choice>
                <mc:Fallback>
                  <p:oleObj r:id="rId15" imgW="851586" imgH="229016" progId="Equation.3">
                    <p:embed/>
                    <p:pic>
                      <p:nvPicPr>
                        <p:cNvPr id="129048"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 y="13"/>
                          <a:ext cx="94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020395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29046"/>
                                        </p:tgtEl>
                                        <p:attrNameLst>
                                          <p:attrName>style.visibility</p:attrName>
                                        </p:attrNameLst>
                                      </p:cBhvr>
                                      <p:to>
                                        <p:strVal val="visible"/>
                                      </p:to>
                                    </p:set>
                                    <p:anim calcmode="lin" valueType="num">
                                      <p:cBhvr additive="base">
                                        <p:cTn id="7" dur="500" fill="hold"/>
                                        <p:tgtEl>
                                          <p:spTgt spid="129046"/>
                                        </p:tgtEl>
                                        <p:attrNameLst>
                                          <p:attrName>ppt_x</p:attrName>
                                        </p:attrNameLst>
                                      </p:cBhvr>
                                      <p:tavLst>
                                        <p:tav tm="0">
                                          <p:val>
                                            <p:strVal val="1+#ppt_w/2"/>
                                          </p:val>
                                        </p:tav>
                                        <p:tav tm="100000">
                                          <p:val>
                                            <p:strVal val="#ppt_x"/>
                                          </p:val>
                                        </p:tav>
                                      </p:tavLst>
                                    </p:anim>
                                    <p:anim calcmode="lin" valueType="num">
                                      <p:cBhvr additive="base">
                                        <p:cTn id="8" dur="500" fill="hold"/>
                                        <p:tgtEl>
                                          <p:spTgt spid="1290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8" name="Rectangle 10"/>
          <p:cNvSpPr>
            <a:spLocks noChangeArrowheads="1"/>
          </p:cNvSpPr>
          <p:nvPr/>
        </p:nvSpPr>
        <p:spPr bwMode="auto">
          <a:xfrm>
            <a:off x="1450975" y="693738"/>
            <a:ext cx="5537200" cy="6858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buFontTx/>
              <a:buNone/>
            </a:pPr>
            <a:r>
              <a:rPr lang="zh-CN" altLang="zh-CN" sz="3200">
                <a:latin typeface="+mj-ea"/>
                <a:ea typeface="+mj-ea"/>
              </a:rPr>
              <a:t>（2）为什么研究线性谐振子</a:t>
            </a:r>
            <a:endParaRPr lang="zh-CN" altLang="zh-CN">
              <a:latin typeface="+mj-ea"/>
              <a:ea typeface="+mj-ea"/>
            </a:endParaRPr>
          </a:p>
        </p:txBody>
      </p:sp>
      <p:sp>
        <p:nvSpPr>
          <p:cNvPr id="130059" name="Rectangle 11"/>
          <p:cNvSpPr>
            <a:spLocks noChangeArrowheads="1"/>
          </p:cNvSpPr>
          <p:nvPr/>
        </p:nvSpPr>
        <p:spPr bwMode="auto">
          <a:xfrm>
            <a:off x="430213" y="1704183"/>
            <a:ext cx="7762875" cy="2743200"/>
          </a:xfrm>
          <a:prstGeom prst="rect">
            <a:avLst/>
          </a:prstGeom>
          <a:solidFill>
            <a:srgbClr val="FFFFFF"/>
          </a:solidFill>
          <a:ln w="9525" cmpd="sng">
            <a:solidFill>
              <a:srgbClr val="000000"/>
            </a:solidFill>
            <a:miter lim="800000"/>
            <a:headEnd/>
            <a:tailEnd/>
          </a:ln>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Clr>
                <a:schemeClr val="accent1"/>
              </a:buClr>
              <a:buSzPct val="70000"/>
              <a:buFontTx/>
              <a:buChar char="l"/>
            </a:pPr>
            <a:r>
              <a:rPr lang="zh-CN" altLang="zh-CN" sz="2000" dirty="0">
                <a:latin typeface="+mj-ea"/>
                <a:ea typeface="+mj-ea"/>
              </a:rPr>
              <a:t>自然界广泛碰到简谐振动，任何体系在平衡位置附近的小振动，例如分子振动、晶格振动、原子核表面振动以及辐射场的振动等往往都可以分解成若干彼此独立的一维简谐振动。简谐振动往往还作为复杂运动的初步近似，所以简谐振动的研究，无论在理论上还是在应用上都是很重要的。 例如双原子分子，两原子间的势V是二者相对距离x的函数，如图所示。在 x = a 处，V 有一极小值V</a:t>
            </a:r>
            <a:r>
              <a:rPr lang="zh-CN" altLang="zh-CN" sz="2000" baseline="-25000" dirty="0">
                <a:latin typeface="+mj-ea"/>
                <a:ea typeface="+mj-ea"/>
              </a:rPr>
              <a:t>0 </a:t>
            </a:r>
            <a:r>
              <a:rPr lang="zh-CN" altLang="zh-CN" sz="2000" dirty="0">
                <a:latin typeface="+mj-ea"/>
                <a:ea typeface="+mj-ea"/>
              </a:rPr>
              <a:t>。在 x = a 附近势可以展开成泰勒级数：</a:t>
            </a:r>
            <a:endParaRPr lang="zh-CN" altLang="zh-CN" dirty="0">
              <a:latin typeface="+mj-ea"/>
              <a:ea typeface="+mj-ea"/>
            </a:endParaRPr>
          </a:p>
        </p:txBody>
      </p:sp>
      <p:graphicFrame>
        <p:nvGraphicFramePr>
          <p:cNvPr id="130060" name="Object 12"/>
          <p:cNvGraphicFramePr>
            <a:graphicFrameLocks noChangeAspect="1"/>
          </p:cNvGraphicFramePr>
          <p:nvPr>
            <p:extLst>
              <p:ext uri="{D42A27DB-BD31-4B8C-83A1-F6EECF244321}">
                <p14:modId xmlns:p14="http://schemas.microsoft.com/office/powerpoint/2010/main" val="1142130157"/>
              </p:ext>
            </p:extLst>
          </p:nvPr>
        </p:nvGraphicFramePr>
        <p:xfrm>
          <a:off x="430213" y="4622800"/>
          <a:ext cx="5246687" cy="627063"/>
        </p:xfrm>
        <a:graphic>
          <a:graphicData uri="http://schemas.openxmlformats.org/presentationml/2006/ole">
            <mc:AlternateContent xmlns:mc="http://schemas.openxmlformats.org/markup-compatibility/2006">
              <mc:Choice xmlns:v="urn:schemas-microsoft-com:vml" Requires="v">
                <p:oleObj spid="_x0000_s4103" r:id="rId3" imgW="3492817" imgH="482917" progId="Equation.3">
                  <p:embed/>
                </p:oleObj>
              </mc:Choice>
              <mc:Fallback>
                <p:oleObj r:id="rId3" imgW="3492817" imgH="482917" progId="Equation.3">
                  <p:embed/>
                  <p:pic>
                    <p:nvPicPr>
                      <p:cNvPr id="13006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4622800"/>
                        <a:ext cx="5246687"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0061" name="Group 13"/>
          <p:cNvGrpSpPr>
            <a:grpSpLocks/>
          </p:cNvGrpSpPr>
          <p:nvPr/>
        </p:nvGrpSpPr>
        <p:grpSpPr bwMode="auto">
          <a:xfrm>
            <a:off x="5848350" y="4543425"/>
            <a:ext cx="3116263" cy="1978025"/>
            <a:chOff x="0" y="0"/>
            <a:chExt cx="1963" cy="1246"/>
          </a:xfrm>
        </p:grpSpPr>
        <p:sp>
          <p:nvSpPr>
            <p:cNvPr id="130062" name="Rectangle 14"/>
            <p:cNvSpPr>
              <a:spLocks noChangeArrowheads="1"/>
            </p:cNvSpPr>
            <p:nvPr/>
          </p:nvSpPr>
          <p:spPr bwMode="auto">
            <a:xfrm>
              <a:off x="0" y="0"/>
              <a:ext cx="1963" cy="1246"/>
            </a:xfrm>
            <a:prstGeom prst="rect">
              <a:avLst/>
            </a:prstGeom>
            <a:solidFill>
              <a:srgbClr val="00FF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63" name="Line 15"/>
            <p:cNvSpPr>
              <a:spLocks noChangeShapeType="1"/>
            </p:cNvSpPr>
            <p:nvPr/>
          </p:nvSpPr>
          <p:spPr bwMode="auto">
            <a:xfrm flipH="1">
              <a:off x="632" y="1048"/>
              <a:ext cx="396" cy="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grpSp>
          <p:nvGrpSpPr>
            <p:cNvPr id="130064" name="Group 16"/>
            <p:cNvGrpSpPr>
              <a:grpSpLocks/>
            </p:cNvGrpSpPr>
            <p:nvPr/>
          </p:nvGrpSpPr>
          <p:grpSpPr bwMode="auto">
            <a:xfrm>
              <a:off x="17" y="85"/>
              <a:ext cx="1870" cy="1086"/>
              <a:chOff x="0" y="0"/>
              <a:chExt cx="1870" cy="1086"/>
            </a:xfrm>
          </p:grpSpPr>
          <p:sp>
            <p:nvSpPr>
              <p:cNvPr id="130065" name="Line 17"/>
              <p:cNvSpPr>
                <a:spLocks noChangeShapeType="1"/>
              </p:cNvSpPr>
              <p:nvPr/>
            </p:nvSpPr>
            <p:spPr bwMode="auto">
              <a:xfrm>
                <a:off x="500" y="519"/>
                <a:ext cx="1351"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66" name="Line 18"/>
              <p:cNvSpPr>
                <a:spLocks noChangeShapeType="1"/>
              </p:cNvSpPr>
              <p:nvPr/>
            </p:nvSpPr>
            <p:spPr bwMode="auto">
              <a:xfrm flipH="1" flipV="1">
                <a:off x="623" y="9"/>
                <a:ext cx="0" cy="107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67" name="Freeform 19"/>
              <p:cNvSpPr>
                <a:spLocks/>
              </p:cNvSpPr>
              <p:nvPr/>
            </p:nvSpPr>
            <p:spPr bwMode="auto">
              <a:xfrm>
                <a:off x="727" y="66"/>
                <a:ext cx="1058" cy="905"/>
              </a:xfrm>
              <a:custGeom>
                <a:avLst/>
                <a:gdLst>
                  <a:gd name="T0" fmla="*/ 0 w 1058"/>
                  <a:gd name="T1" fmla="*/ 0 h 905"/>
                  <a:gd name="T2" fmla="*/ 104 w 1058"/>
                  <a:gd name="T3" fmla="*/ 652 h 905"/>
                  <a:gd name="T4" fmla="*/ 236 w 1058"/>
                  <a:gd name="T5" fmla="*/ 869 h 905"/>
                  <a:gd name="T6" fmla="*/ 349 w 1058"/>
                  <a:gd name="T7" fmla="*/ 869 h 905"/>
                  <a:gd name="T8" fmla="*/ 472 w 1058"/>
                  <a:gd name="T9" fmla="*/ 765 h 905"/>
                  <a:gd name="T10" fmla="*/ 557 w 1058"/>
                  <a:gd name="T11" fmla="*/ 623 h 905"/>
                  <a:gd name="T12" fmla="*/ 718 w 1058"/>
                  <a:gd name="T13" fmla="*/ 529 h 905"/>
                  <a:gd name="T14" fmla="*/ 963 w 1058"/>
                  <a:gd name="T15" fmla="*/ 491 h 905"/>
                  <a:gd name="T16" fmla="*/ 1058 w 1058"/>
                  <a:gd name="T17" fmla="*/ 491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8" h="905">
                    <a:moveTo>
                      <a:pt x="0" y="0"/>
                    </a:moveTo>
                    <a:cubicBezTo>
                      <a:pt x="31" y="256"/>
                      <a:pt x="65" y="507"/>
                      <a:pt x="104" y="652"/>
                    </a:cubicBezTo>
                    <a:cubicBezTo>
                      <a:pt x="143" y="797"/>
                      <a:pt x="195" y="833"/>
                      <a:pt x="236" y="869"/>
                    </a:cubicBezTo>
                    <a:cubicBezTo>
                      <a:pt x="277" y="905"/>
                      <a:pt x="310" y="886"/>
                      <a:pt x="349" y="869"/>
                    </a:cubicBezTo>
                    <a:cubicBezTo>
                      <a:pt x="388" y="852"/>
                      <a:pt x="437" y="806"/>
                      <a:pt x="472" y="765"/>
                    </a:cubicBezTo>
                    <a:cubicBezTo>
                      <a:pt x="507" y="724"/>
                      <a:pt x="516" y="662"/>
                      <a:pt x="557" y="623"/>
                    </a:cubicBezTo>
                    <a:cubicBezTo>
                      <a:pt x="598" y="584"/>
                      <a:pt x="650" y="551"/>
                      <a:pt x="718" y="529"/>
                    </a:cubicBezTo>
                    <a:cubicBezTo>
                      <a:pt x="786" y="507"/>
                      <a:pt x="906" y="497"/>
                      <a:pt x="963" y="491"/>
                    </a:cubicBezTo>
                    <a:cubicBezTo>
                      <a:pt x="1020" y="485"/>
                      <a:pt x="1039" y="488"/>
                      <a:pt x="1058" y="491"/>
                    </a:cubicBezTo>
                  </a:path>
                </a:pathLst>
              </a:custGeom>
              <a:noFill/>
              <a:ln w="19050" cmpd="sng">
                <a:solidFill>
                  <a:srgbClr val="00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68" name="Line 20"/>
              <p:cNvSpPr>
                <a:spLocks noChangeShapeType="1"/>
              </p:cNvSpPr>
              <p:nvPr/>
            </p:nvSpPr>
            <p:spPr bwMode="auto">
              <a:xfrm>
                <a:off x="1010" y="963"/>
                <a:ext cx="34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69" name="Line 21"/>
              <p:cNvSpPr>
                <a:spLocks noChangeShapeType="1"/>
              </p:cNvSpPr>
              <p:nvPr/>
            </p:nvSpPr>
            <p:spPr bwMode="auto">
              <a:xfrm flipV="1">
                <a:off x="1010" y="510"/>
                <a:ext cx="0" cy="453"/>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70" name="Text Box 22"/>
              <p:cNvSpPr txBox="1">
                <a:spLocks noChangeArrowheads="1"/>
              </p:cNvSpPr>
              <p:nvPr/>
            </p:nvSpPr>
            <p:spPr bwMode="auto">
              <a:xfrm>
                <a:off x="878" y="227"/>
                <a:ext cx="255"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a</a:t>
                </a:r>
                <a:endParaRPr lang="zh-CN" altLang="zh-CN">
                  <a:latin typeface="+mj-ea"/>
                  <a:ea typeface="+mj-ea"/>
                </a:endParaRPr>
              </a:p>
            </p:txBody>
          </p:sp>
          <p:sp>
            <p:nvSpPr>
              <p:cNvPr id="130071" name="Text Box 23"/>
              <p:cNvSpPr txBox="1">
                <a:spLocks noChangeArrowheads="1"/>
              </p:cNvSpPr>
              <p:nvPr/>
            </p:nvSpPr>
            <p:spPr bwMode="auto">
              <a:xfrm>
                <a:off x="1596" y="226"/>
                <a:ext cx="274"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x</a:t>
                </a:r>
                <a:endParaRPr lang="zh-CN" altLang="zh-CN">
                  <a:latin typeface="+mj-ea"/>
                  <a:ea typeface="+mj-ea"/>
                </a:endParaRPr>
              </a:p>
            </p:txBody>
          </p:sp>
          <p:sp>
            <p:nvSpPr>
              <p:cNvPr id="130072" name="Text Box 24"/>
              <p:cNvSpPr txBox="1">
                <a:spLocks noChangeArrowheads="1"/>
              </p:cNvSpPr>
              <p:nvPr/>
            </p:nvSpPr>
            <p:spPr bwMode="auto">
              <a:xfrm>
                <a:off x="0" y="0"/>
                <a:ext cx="557"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V(x)</a:t>
                </a:r>
                <a:endParaRPr lang="zh-CN" altLang="zh-CN">
                  <a:latin typeface="+mj-ea"/>
                  <a:ea typeface="+mj-ea"/>
                </a:endParaRPr>
              </a:p>
            </p:txBody>
          </p:sp>
          <p:sp>
            <p:nvSpPr>
              <p:cNvPr id="130073" name="Text Box 25"/>
              <p:cNvSpPr txBox="1">
                <a:spLocks noChangeArrowheads="1"/>
              </p:cNvSpPr>
              <p:nvPr/>
            </p:nvSpPr>
            <p:spPr bwMode="auto">
              <a:xfrm>
                <a:off x="302" y="548"/>
                <a:ext cx="265"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0</a:t>
                </a:r>
                <a:endParaRPr lang="zh-CN" altLang="zh-CN">
                  <a:latin typeface="+mj-ea"/>
                  <a:ea typeface="+mj-ea"/>
                </a:endParaRPr>
              </a:p>
            </p:txBody>
          </p:sp>
        </p:grpSp>
        <p:sp>
          <p:nvSpPr>
            <p:cNvPr id="130074" name="Text Box 26"/>
            <p:cNvSpPr txBox="1">
              <a:spLocks noChangeArrowheads="1"/>
            </p:cNvSpPr>
            <p:nvPr/>
          </p:nvSpPr>
          <p:spPr bwMode="auto">
            <a:xfrm>
              <a:off x="254" y="888"/>
              <a:ext cx="416"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sz="2000">
                  <a:latin typeface="+mj-ea"/>
                  <a:ea typeface="+mj-ea"/>
                  <a:cs typeface=""/>
                </a:rPr>
                <a:t>V</a:t>
              </a:r>
              <a:r>
                <a:rPr lang="zh-CN" altLang="zh-CN" sz="2000" baseline="-25000">
                  <a:latin typeface="+mj-ea"/>
                  <a:ea typeface="+mj-ea"/>
                  <a:cs typeface=""/>
                </a:rPr>
                <a:t>0</a:t>
              </a:r>
              <a:endParaRPr lang="zh-CN" altLang="zh-CN">
                <a:latin typeface="+mj-ea"/>
                <a:ea typeface="+mj-ea"/>
              </a:endParaRPr>
            </a:p>
          </p:txBody>
        </p:sp>
      </p:grpSp>
      <p:grpSp>
        <p:nvGrpSpPr>
          <p:cNvPr id="130075" name="Group 27"/>
          <p:cNvGrpSpPr>
            <a:grpSpLocks/>
          </p:cNvGrpSpPr>
          <p:nvPr/>
        </p:nvGrpSpPr>
        <p:grpSpPr bwMode="auto">
          <a:xfrm>
            <a:off x="438150" y="5097463"/>
            <a:ext cx="2652713" cy="954087"/>
            <a:chOff x="-66" y="0"/>
            <a:chExt cx="1671" cy="601"/>
          </a:xfrm>
        </p:grpSpPr>
        <p:graphicFrame>
          <p:nvGraphicFramePr>
            <p:cNvPr id="130076" name="Object 28"/>
            <p:cNvGraphicFramePr>
              <a:graphicFrameLocks noChangeAspect="1"/>
            </p:cNvGraphicFramePr>
            <p:nvPr>
              <p:extLst>
                <p:ext uri="{D42A27DB-BD31-4B8C-83A1-F6EECF244321}">
                  <p14:modId xmlns:p14="http://schemas.microsoft.com/office/powerpoint/2010/main" val="2730239733"/>
                </p:ext>
              </p:extLst>
            </p:nvPr>
          </p:nvGraphicFramePr>
          <p:xfrm>
            <a:off x="-66" y="216"/>
            <a:ext cx="1671" cy="385"/>
          </p:xfrm>
          <a:graphic>
            <a:graphicData uri="http://schemas.openxmlformats.org/presentationml/2006/ole">
              <mc:AlternateContent xmlns:mc="http://schemas.openxmlformats.org/markup-compatibility/2006">
                <mc:Choice xmlns:v="urn:schemas-microsoft-com:vml" Requires="v">
                  <p:oleObj spid="_x0000_s4104" name="公式" r:id="rId5" imgW="1765080" imgH="469800" progId="Equation.3">
                    <p:embed/>
                  </p:oleObj>
                </mc:Choice>
                <mc:Fallback>
                  <p:oleObj name="公式" r:id="rId5" imgW="1765080" imgH="469800" progId="Equation.3">
                    <p:embed/>
                    <p:pic>
                      <p:nvPicPr>
                        <p:cNvPr id="130076" name="Object 28"/>
                        <p:cNvPicPr>
                          <a:picLocks noChangeAspect="1" noChangeArrowheads="1"/>
                        </p:cNvPicPr>
                        <p:nvPr/>
                      </p:nvPicPr>
                      <p:blipFill>
                        <a:blip r:embed="rId6"/>
                        <a:srcRect/>
                        <a:stretch>
                          <a:fillRect/>
                        </a:stretch>
                      </p:blipFill>
                      <p:spPr bwMode="auto">
                        <a:xfrm>
                          <a:off x="-66" y="216"/>
                          <a:ext cx="167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77" name="AutoShape 29"/>
            <p:cNvSpPr>
              <a:spLocks noChangeArrowheads="1"/>
            </p:cNvSpPr>
            <p:nvPr/>
          </p:nvSpPr>
          <p:spPr bwMode="auto">
            <a:xfrm>
              <a:off x="413" y="0"/>
              <a:ext cx="85" cy="237"/>
            </a:xfrm>
            <a:prstGeom prst="upArrow">
              <a:avLst>
                <a:gd name="adj1" fmla="val 50000"/>
                <a:gd name="adj2" fmla="val 69706"/>
              </a:avLst>
            </a:prstGeom>
            <a:solidFill>
              <a:srgbClr val="00FF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0078" name="AutoShape 30"/>
            <p:cNvSpPr>
              <a:spLocks noChangeArrowheads="1"/>
            </p:cNvSpPr>
            <p:nvPr/>
          </p:nvSpPr>
          <p:spPr bwMode="auto">
            <a:xfrm>
              <a:off x="1160" y="96"/>
              <a:ext cx="85" cy="237"/>
            </a:xfrm>
            <a:prstGeom prst="upArrow">
              <a:avLst>
                <a:gd name="adj1" fmla="val 50000"/>
                <a:gd name="adj2" fmla="val 69706"/>
              </a:avLst>
            </a:prstGeom>
            <a:solidFill>
              <a:srgbClr val="00FF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grpSp>
      <p:graphicFrame>
        <p:nvGraphicFramePr>
          <p:cNvPr id="130079" name="Object 31"/>
          <p:cNvGraphicFramePr>
            <a:graphicFrameLocks noChangeAspect="1"/>
          </p:cNvGraphicFramePr>
          <p:nvPr>
            <p:extLst>
              <p:ext uri="{D42A27DB-BD31-4B8C-83A1-F6EECF244321}">
                <p14:modId xmlns:p14="http://schemas.microsoft.com/office/powerpoint/2010/main" val="3766910995"/>
              </p:ext>
            </p:extLst>
          </p:nvPr>
        </p:nvGraphicFramePr>
        <p:xfrm>
          <a:off x="3325813" y="5311775"/>
          <a:ext cx="2366962" cy="627063"/>
        </p:xfrm>
        <a:graphic>
          <a:graphicData uri="http://schemas.openxmlformats.org/presentationml/2006/ole">
            <mc:AlternateContent xmlns:mc="http://schemas.openxmlformats.org/markup-compatibility/2006">
              <mc:Choice xmlns:v="urn:schemas-microsoft-com:vml" Requires="v">
                <p:oleObj spid="_x0000_s4105" r:id="rId7" imgW="1575117" imgH="482917" progId="Equation.3">
                  <p:embed/>
                </p:oleObj>
              </mc:Choice>
              <mc:Fallback>
                <p:oleObj r:id="rId7" imgW="1575117" imgH="482917" progId="Equation.3">
                  <p:embed/>
                  <p:pic>
                    <p:nvPicPr>
                      <p:cNvPr id="130079"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5813" y="5311775"/>
                        <a:ext cx="236696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80" name="Object 32"/>
          <p:cNvGraphicFramePr>
            <a:graphicFrameLocks noChangeAspect="1"/>
          </p:cNvGraphicFramePr>
          <p:nvPr>
            <p:extLst>
              <p:ext uri="{D42A27DB-BD31-4B8C-83A1-F6EECF244321}">
                <p14:modId xmlns:p14="http://schemas.microsoft.com/office/powerpoint/2010/main" val="240415207"/>
              </p:ext>
            </p:extLst>
          </p:nvPr>
        </p:nvGraphicFramePr>
        <p:xfrm>
          <a:off x="3382963" y="5992813"/>
          <a:ext cx="1719262" cy="528637"/>
        </p:xfrm>
        <a:graphic>
          <a:graphicData uri="http://schemas.openxmlformats.org/presentationml/2006/ole">
            <mc:AlternateContent xmlns:mc="http://schemas.openxmlformats.org/markup-compatibility/2006">
              <mc:Choice xmlns:v="urn:schemas-microsoft-com:vml" Requires="v">
                <p:oleObj spid="_x0000_s4106" r:id="rId9" imgW="1143813" imgH="406893" progId="Equation.3">
                  <p:embed/>
                </p:oleObj>
              </mc:Choice>
              <mc:Fallback>
                <p:oleObj r:id="rId9" imgW="1143813" imgH="406893" progId="Equation.3">
                  <p:embed/>
                  <p:pic>
                    <p:nvPicPr>
                      <p:cNvPr id="13008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2963" y="5992813"/>
                        <a:ext cx="17192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0081" name="Group 33"/>
          <p:cNvGrpSpPr>
            <a:grpSpLocks/>
          </p:cNvGrpSpPr>
          <p:nvPr/>
        </p:nvGrpSpPr>
        <p:grpSpPr bwMode="auto">
          <a:xfrm>
            <a:off x="808038" y="6140451"/>
            <a:ext cx="2176462" cy="642937"/>
            <a:chOff x="0" y="-5"/>
            <a:chExt cx="1371" cy="405"/>
          </a:xfrm>
        </p:grpSpPr>
        <p:sp>
          <p:nvSpPr>
            <p:cNvPr id="130082" name="AutoShape 34"/>
            <p:cNvSpPr>
              <a:spLocks noChangeArrowheads="1"/>
            </p:cNvSpPr>
            <p:nvPr/>
          </p:nvSpPr>
          <p:spPr bwMode="auto">
            <a:xfrm>
              <a:off x="0" y="0"/>
              <a:ext cx="1371" cy="395"/>
            </a:xfrm>
            <a:prstGeom prst="wedgeRectCallout">
              <a:avLst>
                <a:gd name="adj1" fmla="val 92380"/>
                <a:gd name="adj2" fmla="val 2153"/>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latin typeface="+mj-ea"/>
                <a:ea typeface="+mj-ea"/>
              </a:endParaRPr>
            </a:p>
          </p:txBody>
        </p:sp>
        <p:graphicFrame>
          <p:nvGraphicFramePr>
            <p:cNvPr id="130083" name="Object 35"/>
            <p:cNvGraphicFramePr>
              <a:graphicFrameLocks noChangeAspect="1"/>
            </p:cNvGraphicFramePr>
            <p:nvPr>
              <p:extLst>
                <p:ext uri="{D42A27DB-BD31-4B8C-83A1-F6EECF244321}">
                  <p14:modId xmlns:p14="http://schemas.microsoft.com/office/powerpoint/2010/main" val="2159105272"/>
                </p:ext>
              </p:extLst>
            </p:nvPr>
          </p:nvGraphicFramePr>
          <p:xfrm>
            <a:off x="71" y="-5"/>
            <a:ext cx="1240" cy="405"/>
          </p:xfrm>
          <a:graphic>
            <a:graphicData uri="http://schemas.openxmlformats.org/presentationml/2006/ole">
              <mc:AlternateContent xmlns:mc="http://schemas.openxmlformats.org/markup-compatibility/2006">
                <mc:Choice xmlns:v="urn:schemas-microsoft-com:vml" Requires="v">
                  <p:oleObj spid="_x0000_s4107" name="公式" r:id="rId11" imgW="1307880" imgH="495000" progId="Equation.3">
                    <p:embed/>
                  </p:oleObj>
                </mc:Choice>
                <mc:Fallback>
                  <p:oleObj name="公式" r:id="rId11" imgW="1307880" imgH="495000" progId="Equation.3">
                    <p:embed/>
                    <p:pic>
                      <p:nvPicPr>
                        <p:cNvPr id="130083" name="Object 35"/>
                        <p:cNvPicPr>
                          <a:picLocks noChangeAspect="1" noChangeArrowheads="1"/>
                        </p:cNvPicPr>
                        <p:nvPr/>
                      </p:nvPicPr>
                      <p:blipFill>
                        <a:blip r:embed="rId12"/>
                        <a:srcRect/>
                        <a:stretch>
                          <a:fillRect/>
                        </a:stretch>
                      </p:blipFill>
                      <p:spPr bwMode="auto">
                        <a:xfrm>
                          <a:off x="71" y="-5"/>
                          <a:ext cx="124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11299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1000"/>
                                  </p:stCondLst>
                                  <p:childTnLst>
                                    <p:set>
                                      <p:cBhvr>
                                        <p:cTn id="6" dur="1" fill="hold">
                                          <p:stCondLst>
                                            <p:cond delay="0"/>
                                          </p:stCondLst>
                                        </p:cTn>
                                        <p:tgtEl>
                                          <p:spTgt spid="130061"/>
                                        </p:tgtEl>
                                        <p:attrNameLst>
                                          <p:attrName>style.visibility</p:attrName>
                                        </p:attrNameLst>
                                      </p:cBhvr>
                                      <p:to>
                                        <p:strVal val="visible"/>
                                      </p:to>
                                    </p:set>
                                    <p:animEffect transition="in" filter="checkerboard(down)">
                                      <p:cBhvr>
                                        <p:cTn id="7" dur="500"/>
                                        <p:tgtEl>
                                          <p:spTgt spid="130061"/>
                                        </p:tgtEl>
                                      </p:cBhvr>
                                    </p:animEffect>
                                  </p:childTnLst>
                                </p:cTn>
                              </p:par>
                            </p:childTnLst>
                          </p:cTn>
                        </p:par>
                        <p:par>
                          <p:cTn id="8" fill="hold" nodeType="afterGroup">
                            <p:stCondLst>
                              <p:cond delay="1500"/>
                            </p:stCondLst>
                            <p:childTnLst>
                              <p:par>
                                <p:cTn id="9" presetID="2" presetClass="entr" presetSubtype="8" fill="hold" nodeType="afterEffect">
                                  <p:stCondLst>
                                    <p:cond delay="1000"/>
                                  </p:stCondLst>
                                  <p:childTnLst>
                                    <p:set>
                                      <p:cBhvr>
                                        <p:cTn id="10" dur="1" fill="hold">
                                          <p:stCondLst>
                                            <p:cond delay="0"/>
                                          </p:stCondLst>
                                        </p:cTn>
                                        <p:tgtEl>
                                          <p:spTgt spid="130081"/>
                                        </p:tgtEl>
                                        <p:attrNameLst>
                                          <p:attrName>style.visibility</p:attrName>
                                        </p:attrNameLst>
                                      </p:cBhvr>
                                      <p:to>
                                        <p:strVal val="visible"/>
                                      </p:to>
                                    </p:set>
                                    <p:anim calcmode="lin" valueType="num">
                                      <p:cBhvr additive="base">
                                        <p:cTn id="11" dur="500" fill="hold"/>
                                        <p:tgtEl>
                                          <p:spTgt spid="130081"/>
                                        </p:tgtEl>
                                        <p:attrNameLst>
                                          <p:attrName>ppt_x</p:attrName>
                                        </p:attrNameLst>
                                      </p:cBhvr>
                                      <p:tavLst>
                                        <p:tav tm="0">
                                          <p:val>
                                            <p:strVal val="0-#ppt_w/2"/>
                                          </p:val>
                                        </p:tav>
                                        <p:tav tm="100000">
                                          <p:val>
                                            <p:strVal val="#ppt_x"/>
                                          </p:val>
                                        </p:tav>
                                      </p:tavLst>
                                    </p:anim>
                                    <p:anim calcmode="lin" valueType="num">
                                      <p:cBhvr additive="base">
                                        <p:cTn id="12" dur="500" fill="hold"/>
                                        <p:tgtEl>
                                          <p:spTgt spid="1300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0" name="Rectangle 10"/>
          <p:cNvSpPr>
            <a:spLocks noChangeArrowheads="1"/>
          </p:cNvSpPr>
          <p:nvPr/>
        </p:nvSpPr>
        <p:spPr bwMode="auto">
          <a:xfrm>
            <a:off x="331788" y="306388"/>
            <a:ext cx="3706812" cy="6858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buFontTx/>
              <a:buNone/>
            </a:pPr>
            <a:r>
              <a:rPr lang="zh-CN" altLang="zh-CN" sz="3200">
                <a:latin typeface="+mj-ea"/>
                <a:ea typeface="+mj-ea"/>
              </a:rPr>
              <a:t>（1）方程的建立</a:t>
            </a:r>
            <a:endParaRPr lang="zh-CN" altLang="zh-CN">
              <a:latin typeface="+mj-ea"/>
              <a:ea typeface="+mj-ea"/>
            </a:endParaRPr>
          </a:p>
        </p:txBody>
      </p:sp>
      <p:graphicFrame>
        <p:nvGraphicFramePr>
          <p:cNvPr id="133131" name="Object 11"/>
          <p:cNvGraphicFramePr>
            <a:graphicFrameLocks noChangeAspect="1"/>
          </p:cNvGraphicFramePr>
          <p:nvPr>
            <p:extLst>
              <p:ext uri="{D42A27DB-BD31-4B8C-83A1-F6EECF244321}">
                <p14:modId xmlns:p14="http://schemas.microsoft.com/office/powerpoint/2010/main" val="3853180407"/>
              </p:ext>
            </p:extLst>
          </p:nvPr>
        </p:nvGraphicFramePr>
        <p:xfrm>
          <a:off x="276225" y="2635250"/>
          <a:ext cx="8639175" cy="762000"/>
        </p:xfrm>
        <a:graphic>
          <a:graphicData uri="http://schemas.openxmlformats.org/presentationml/2006/ole">
            <mc:AlternateContent xmlns:mc="http://schemas.openxmlformats.org/markup-compatibility/2006">
              <mc:Choice xmlns:v="urn:schemas-microsoft-com:vml" Requires="v">
                <p:oleObj spid="_x0000_s5130" r:id="rId3" imgW="4940617" imgH="508317" progId="Equation.3">
                  <p:embed/>
                </p:oleObj>
              </mc:Choice>
              <mc:Fallback>
                <p:oleObj r:id="rId3" imgW="4940617" imgH="508317" progId="Equation.3">
                  <p:embed/>
                  <p:pic>
                    <p:nvPicPr>
                      <p:cNvPr id="13313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635250"/>
                        <a:ext cx="863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32" name="Object 12"/>
          <p:cNvGraphicFramePr>
            <a:graphicFrameLocks noChangeAspect="1"/>
          </p:cNvGraphicFramePr>
          <p:nvPr>
            <p:extLst>
              <p:ext uri="{D42A27DB-BD31-4B8C-83A1-F6EECF244321}">
                <p14:modId xmlns:p14="http://schemas.microsoft.com/office/powerpoint/2010/main" val="2214481869"/>
              </p:ext>
            </p:extLst>
          </p:nvPr>
        </p:nvGraphicFramePr>
        <p:xfrm>
          <a:off x="776288" y="4098925"/>
          <a:ext cx="7948612" cy="777875"/>
        </p:xfrm>
        <a:graphic>
          <a:graphicData uri="http://schemas.openxmlformats.org/presentationml/2006/ole">
            <mc:AlternateContent xmlns:mc="http://schemas.openxmlformats.org/markup-compatibility/2006">
              <mc:Choice xmlns:v="urn:schemas-microsoft-com:vml" Requires="v">
                <p:oleObj spid="_x0000_s5131" r:id="rId5" imgW="3950017" imgH="444817" progId="Equation.3">
                  <p:embed/>
                </p:oleObj>
              </mc:Choice>
              <mc:Fallback>
                <p:oleObj r:id="rId5" imgW="3950017" imgH="444817" progId="Equation.3">
                  <p:embed/>
                  <p:pic>
                    <p:nvPicPr>
                      <p:cNvPr id="13313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88" y="4098925"/>
                        <a:ext cx="794861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133" name="Group 13"/>
          <p:cNvGrpSpPr>
            <a:grpSpLocks/>
          </p:cNvGrpSpPr>
          <p:nvPr/>
        </p:nvGrpSpPr>
        <p:grpSpPr bwMode="auto">
          <a:xfrm>
            <a:off x="4343400" y="306388"/>
            <a:ext cx="4572000" cy="1828800"/>
            <a:chOff x="0" y="0"/>
            <a:chExt cx="2880" cy="1152"/>
          </a:xfrm>
        </p:grpSpPr>
        <p:sp>
          <p:nvSpPr>
            <p:cNvPr id="133134" name="AutoShape 14"/>
            <p:cNvSpPr>
              <a:spLocks noChangeArrowheads="1"/>
            </p:cNvSpPr>
            <p:nvPr/>
          </p:nvSpPr>
          <p:spPr bwMode="auto">
            <a:xfrm>
              <a:off x="0" y="0"/>
              <a:ext cx="2880" cy="1152"/>
            </a:xfrm>
            <a:prstGeom prst="roundRect">
              <a:avLst>
                <a:gd name="adj" fmla="val 16667"/>
              </a:avLst>
            </a:prstGeom>
            <a:solidFill>
              <a:srgbClr val="FFFF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graphicFrame>
          <p:nvGraphicFramePr>
            <p:cNvPr id="133135" name="Object 15"/>
            <p:cNvGraphicFramePr>
              <a:graphicFrameLocks noChangeAspect="1"/>
            </p:cNvGraphicFramePr>
            <p:nvPr/>
          </p:nvGraphicFramePr>
          <p:xfrm>
            <a:off x="134" y="0"/>
            <a:ext cx="2661" cy="1104"/>
          </p:xfrm>
          <a:graphic>
            <a:graphicData uri="http://schemas.openxmlformats.org/presentationml/2006/ole">
              <mc:AlternateContent xmlns:mc="http://schemas.openxmlformats.org/markup-compatibility/2006">
                <mc:Choice xmlns:v="urn:schemas-microsoft-com:vml" Requires="v">
                  <p:oleObj spid="_x0000_s5132" r:id="rId7" imgW="1651317" imgH="914717" progId="Equation.3">
                    <p:embed/>
                  </p:oleObj>
                </mc:Choice>
                <mc:Fallback>
                  <p:oleObj r:id="rId7" imgW="1651317" imgH="914717" progId="Equation.3">
                    <p:embed/>
                    <p:pic>
                      <p:nvPicPr>
                        <p:cNvPr id="133135"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 y="0"/>
                          <a:ext cx="2661"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136" name="Text Box 16"/>
          <p:cNvSpPr txBox="1">
            <a:spLocks noChangeArrowheads="1"/>
          </p:cNvSpPr>
          <p:nvPr/>
        </p:nvSpPr>
        <p:spPr bwMode="auto">
          <a:xfrm>
            <a:off x="228600" y="1144588"/>
            <a:ext cx="4114800"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a:solidFill>
                  <a:schemeClr val="tx2"/>
                </a:solidFill>
                <a:latin typeface="+mj-ea"/>
                <a:ea typeface="+mj-ea"/>
              </a:rPr>
              <a:t>线性谐振子的 Hamilton量：</a:t>
            </a:r>
            <a:endParaRPr lang="zh-CN" altLang="zh-CN">
              <a:latin typeface="+mj-ea"/>
              <a:ea typeface="+mj-ea"/>
            </a:endParaRPr>
          </a:p>
        </p:txBody>
      </p:sp>
      <p:sp>
        <p:nvSpPr>
          <p:cNvPr id="133137" name="Text Box 17"/>
          <p:cNvSpPr txBox="1">
            <a:spLocks noChangeArrowheads="1"/>
          </p:cNvSpPr>
          <p:nvPr/>
        </p:nvSpPr>
        <p:spPr bwMode="auto">
          <a:xfrm>
            <a:off x="228600" y="2058988"/>
            <a:ext cx="3810000" cy="40011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2000">
                <a:latin typeface="+mj-ea"/>
                <a:ea typeface="+mj-ea"/>
                <a:cs typeface=""/>
              </a:rPr>
              <a:t>则   Schrodinger    方程可写为 ：</a:t>
            </a:r>
            <a:endParaRPr lang="zh-CN" altLang="zh-CN">
              <a:latin typeface="+mj-ea"/>
              <a:ea typeface="+mj-ea"/>
            </a:endParaRPr>
          </a:p>
        </p:txBody>
      </p:sp>
      <p:sp>
        <p:nvSpPr>
          <p:cNvPr id="133138" name="Text Box 18"/>
          <p:cNvSpPr txBox="1">
            <a:spLocks noChangeArrowheads="1"/>
          </p:cNvSpPr>
          <p:nvPr/>
        </p:nvSpPr>
        <p:spPr bwMode="auto">
          <a:xfrm>
            <a:off x="276225" y="3397250"/>
            <a:ext cx="3295650" cy="701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2000">
                <a:solidFill>
                  <a:srgbClr val="000099"/>
                </a:solidFill>
                <a:latin typeface="+mj-ea"/>
                <a:ea typeface="+mj-ea"/>
              </a:rPr>
              <a:t>为简单计， </a:t>
            </a:r>
            <a:endParaRPr lang="zh-CN" altLang="zh-CN">
              <a:latin typeface="+mj-ea"/>
              <a:ea typeface="+mj-ea"/>
              <a:cs typeface=""/>
            </a:endParaRPr>
          </a:p>
          <a:p>
            <a:r>
              <a:rPr lang="zh-CN" altLang="zh-CN" sz="2000">
                <a:solidFill>
                  <a:srgbClr val="000099"/>
                </a:solidFill>
                <a:latin typeface="+mj-ea"/>
                <a:ea typeface="+mj-ea"/>
              </a:rPr>
              <a:t>引入无量纲变量ξ代替x，</a:t>
            </a:r>
            <a:endParaRPr lang="zh-CN" altLang="zh-CN">
              <a:latin typeface="+mj-ea"/>
              <a:ea typeface="+mj-ea"/>
            </a:endParaRPr>
          </a:p>
        </p:txBody>
      </p:sp>
      <p:graphicFrame>
        <p:nvGraphicFramePr>
          <p:cNvPr id="133139" name="Object 19"/>
          <p:cNvGraphicFramePr>
            <a:graphicFrameLocks noChangeAspect="1"/>
          </p:cNvGraphicFramePr>
          <p:nvPr>
            <p:extLst>
              <p:ext uri="{D42A27DB-BD31-4B8C-83A1-F6EECF244321}">
                <p14:modId xmlns:p14="http://schemas.microsoft.com/office/powerpoint/2010/main" val="1997649392"/>
              </p:ext>
            </p:extLst>
          </p:nvPr>
        </p:nvGraphicFramePr>
        <p:xfrm>
          <a:off x="331788" y="5070475"/>
          <a:ext cx="5153025" cy="822325"/>
        </p:xfrm>
        <a:graphic>
          <a:graphicData uri="http://schemas.openxmlformats.org/presentationml/2006/ole">
            <mc:AlternateContent xmlns:mc="http://schemas.openxmlformats.org/markup-compatibility/2006">
              <mc:Choice xmlns:v="urn:schemas-microsoft-com:vml" Requires="v">
                <p:oleObj spid="_x0000_s5133" r:id="rId9" imgW="2908617" imgH="444817" progId="Equation.3">
                  <p:embed/>
                </p:oleObj>
              </mc:Choice>
              <mc:Fallback>
                <p:oleObj r:id="rId9" imgW="2908617" imgH="444817" progId="Equation.3">
                  <p:embed/>
                  <p:pic>
                    <p:nvPicPr>
                      <p:cNvPr id="133139"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788" y="5070475"/>
                        <a:ext cx="5153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140" name="Group 20"/>
          <p:cNvGrpSpPr>
            <a:grpSpLocks/>
          </p:cNvGrpSpPr>
          <p:nvPr/>
        </p:nvGrpSpPr>
        <p:grpSpPr bwMode="auto">
          <a:xfrm>
            <a:off x="5816600" y="5421313"/>
            <a:ext cx="2908300" cy="701675"/>
            <a:chOff x="0" y="0"/>
            <a:chExt cx="1832" cy="442"/>
          </a:xfrm>
        </p:grpSpPr>
        <p:sp>
          <p:nvSpPr>
            <p:cNvPr id="133141" name="Text Box 21"/>
            <p:cNvSpPr txBox="1">
              <a:spLocks noChangeArrowheads="1"/>
            </p:cNvSpPr>
            <p:nvPr/>
          </p:nvSpPr>
          <p:spPr bwMode="auto">
            <a:xfrm>
              <a:off x="561" y="0"/>
              <a:ext cx="1271" cy="44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2000">
                  <a:solidFill>
                    <a:schemeClr val="tx2"/>
                  </a:solidFill>
                  <a:latin typeface="+mj-ea"/>
                  <a:ea typeface="+mj-ea"/>
                </a:rPr>
                <a:t>此式是一变系数 </a:t>
              </a:r>
              <a:endParaRPr lang="zh-CN" altLang="zh-CN">
                <a:latin typeface="+mj-ea"/>
                <a:ea typeface="+mj-ea"/>
                <a:cs typeface=""/>
              </a:endParaRPr>
            </a:p>
            <a:p>
              <a:r>
                <a:rPr lang="zh-CN" altLang="zh-CN" sz="2000">
                  <a:solidFill>
                    <a:schemeClr val="tx2"/>
                  </a:solidFill>
                  <a:latin typeface="+mj-ea"/>
                  <a:ea typeface="+mj-ea"/>
                </a:rPr>
                <a:t>二阶常微分方程</a:t>
              </a:r>
              <a:endParaRPr lang="zh-CN" altLang="zh-CN">
                <a:latin typeface="+mj-ea"/>
                <a:ea typeface="+mj-ea"/>
              </a:endParaRPr>
            </a:p>
          </p:txBody>
        </p:sp>
        <p:sp>
          <p:nvSpPr>
            <p:cNvPr id="133142" name="AutoShape 22"/>
            <p:cNvSpPr>
              <a:spLocks noChangeArrowheads="1"/>
            </p:cNvSpPr>
            <p:nvPr/>
          </p:nvSpPr>
          <p:spPr bwMode="auto">
            <a:xfrm>
              <a:off x="0" y="203"/>
              <a:ext cx="387" cy="94"/>
            </a:xfrm>
            <a:prstGeom prst="leftArrow">
              <a:avLst>
                <a:gd name="adj1" fmla="val 50000"/>
                <a:gd name="adj2" fmla="val 102926"/>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grpSp>
    </p:spTree>
    <p:extLst>
      <p:ext uri="{BB962C8B-B14F-4D97-AF65-F5344CB8AC3E}">
        <p14:creationId xmlns:p14="http://schemas.microsoft.com/office/powerpoint/2010/main" val="2796231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4" name="Rectangle 10"/>
          <p:cNvSpPr>
            <a:spLocks noChangeArrowheads="1"/>
          </p:cNvSpPr>
          <p:nvPr/>
        </p:nvSpPr>
        <p:spPr bwMode="auto">
          <a:xfrm>
            <a:off x="457200" y="306388"/>
            <a:ext cx="2514600" cy="6096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a:buFontTx/>
              <a:buNone/>
            </a:pPr>
            <a:r>
              <a:rPr lang="zh-CN" altLang="zh-CN" sz="3200">
                <a:latin typeface="+mj-ea"/>
                <a:ea typeface="+mj-ea"/>
              </a:rPr>
              <a:t>（2）求解</a:t>
            </a:r>
            <a:endParaRPr lang="zh-CN" altLang="zh-CN">
              <a:latin typeface="+mj-ea"/>
              <a:ea typeface="+mj-ea"/>
            </a:endParaRPr>
          </a:p>
        </p:txBody>
      </p:sp>
      <p:graphicFrame>
        <p:nvGraphicFramePr>
          <p:cNvPr id="134155" name="Object 11"/>
          <p:cNvGraphicFramePr>
            <a:graphicFrameLocks noChangeAspect="1"/>
          </p:cNvGraphicFramePr>
          <p:nvPr>
            <p:extLst>
              <p:ext uri="{D42A27DB-BD31-4B8C-83A1-F6EECF244321}">
                <p14:modId xmlns:p14="http://schemas.microsoft.com/office/powerpoint/2010/main" val="2013269561"/>
              </p:ext>
            </p:extLst>
          </p:nvPr>
        </p:nvGraphicFramePr>
        <p:xfrm>
          <a:off x="533400" y="2592388"/>
          <a:ext cx="2941638" cy="720725"/>
        </p:xfrm>
        <a:graphic>
          <a:graphicData uri="http://schemas.openxmlformats.org/presentationml/2006/ole">
            <mc:AlternateContent xmlns:mc="http://schemas.openxmlformats.org/markup-compatibility/2006">
              <mc:Choice xmlns:v="urn:schemas-microsoft-com:vml" Requires="v">
                <p:oleObj spid="_x0000_s6166" r:id="rId3" imgW="1105697" imgH="445010" progId="Equation.3">
                  <p:embed/>
                </p:oleObj>
              </mc:Choice>
              <mc:Fallback>
                <p:oleObj r:id="rId3" imgW="1105697" imgH="445010" progId="Equation.3">
                  <p:embed/>
                  <p:pic>
                    <p:nvPicPr>
                      <p:cNvPr id="13415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92388"/>
                        <a:ext cx="29416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56" name="Object 12"/>
          <p:cNvGraphicFramePr>
            <a:graphicFrameLocks noChangeAspect="1"/>
          </p:cNvGraphicFramePr>
          <p:nvPr>
            <p:extLst>
              <p:ext uri="{D42A27DB-BD31-4B8C-83A1-F6EECF244321}">
                <p14:modId xmlns:p14="http://schemas.microsoft.com/office/powerpoint/2010/main" val="77594813"/>
              </p:ext>
            </p:extLst>
          </p:nvPr>
        </p:nvGraphicFramePr>
        <p:xfrm>
          <a:off x="762000" y="4649788"/>
          <a:ext cx="4989513" cy="512762"/>
        </p:xfrm>
        <a:graphic>
          <a:graphicData uri="http://schemas.openxmlformats.org/presentationml/2006/ole">
            <mc:AlternateContent xmlns:mc="http://schemas.openxmlformats.org/markup-compatibility/2006">
              <mc:Choice xmlns:v="urn:schemas-microsoft-com:vml" Requires="v">
                <p:oleObj spid="_x0000_s6167" r:id="rId5" imgW="2019617" imgH="254317" progId="Equation.3">
                  <p:embed/>
                </p:oleObj>
              </mc:Choice>
              <mc:Fallback>
                <p:oleObj r:id="rId5" imgW="2019617" imgH="254317" progId="Equation.3">
                  <p:embed/>
                  <p:pic>
                    <p:nvPicPr>
                      <p:cNvPr id="13415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649788"/>
                        <a:ext cx="49895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7" name="AutoShape 13"/>
          <p:cNvSpPr>
            <a:spLocks noChangeArrowheads="1"/>
          </p:cNvSpPr>
          <p:nvPr/>
        </p:nvSpPr>
        <p:spPr bwMode="auto">
          <a:xfrm>
            <a:off x="4635500" y="409575"/>
            <a:ext cx="3529013" cy="1524000"/>
          </a:xfrm>
          <a:prstGeom prst="wedgeRoundRectCallout">
            <a:avLst>
              <a:gd name="adj1" fmla="val -85315"/>
              <a:gd name="adj2" fmla="val 101565"/>
              <a:gd name="adj3" fmla="val 16667"/>
            </a:avLst>
          </a:prstGeom>
          <a:solidFill>
            <a:srgbClr val="0000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dirty="0">
                <a:solidFill>
                  <a:schemeClr val="bg1"/>
                </a:solidFill>
                <a:latin typeface="+mj-ea"/>
                <a:ea typeface="+mj-ea"/>
              </a:rPr>
              <a:t>为求解方程，我们先看一下它的渐 </a:t>
            </a:r>
            <a:endParaRPr lang="zh-CN" altLang="zh-CN" dirty="0">
              <a:solidFill>
                <a:schemeClr val="bg1"/>
              </a:solidFill>
              <a:latin typeface="+mj-ea"/>
              <a:ea typeface="+mj-ea"/>
              <a:cs typeface=""/>
            </a:endParaRPr>
          </a:p>
          <a:p>
            <a:r>
              <a:rPr lang="zh-CN" altLang="zh-CN" sz="1600" dirty="0">
                <a:solidFill>
                  <a:schemeClr val="bg1"/>
                </a:solidFill>
                <a:latin typeface="+mj-ea"/>
                <a:ea typeface="+mj-ea"/>
              </a:rPr>
              <a:t>近解，即当  ξ→±∞  时波函数 </a:t>
            </a:r>
            <a:endParaRPr lang="zh-CN" altLang="zh-CN" dirty="0">
              <a:solidFill>
                <a:schemeClr val="bg1"/>
              </a:solidFill>
              <a:latin typeface="+mj-ea"/>
              <a:ea typeface="+mj-ea"/>
              <a:cs typeface=""/>
            </a:endParaRPr>
          </a:p>
          <a:p>
            <a:r>
              <a:rPr lang="zh-CN" altLang="zh-CN" sz="1600" dirty="0">
                <a:solidFill>
                  <a:schemeClr val="bg1"/>
                </a:solidFill>
                <a:latin typeface="+mj-ea"/>
                <a:ea typeface="+mj-ea"/>
              </a:rPr>
              <a:t>ψ的行为。在此情况下，λ&lt;&lt; ξ</a:t>
            </a:r>
            <a:r>
              <a:rPr lang="zh-CN" altLang="zh-CN" sz="1700" baseline="30000" dirty="0">
                <a:solidFill>
                  <a:schemeClr val="bg1"/>
                </a:solidFill>
                <a:latin typeface="+mj-ea"/>
                <a:ea typeface="+mj-ea"/>
              </a:rPr>
              <a:t>2</a:t>
            </a:r>
            <a:r>
              <a:rPr lang="zh-CN" altLang="zh-CN" sz="1600" dirty="0">
                <a:solidFill>
                  <a:schemeClr val="bg1"/>
                </a:solidFill>
                <a:latin typeface="+mj-ea"/>
                <a:ea typeface="+mj-ea"/>
              </a:rPr>
              <a:t>， </a:t>
            </a:r>
            <a:endParaRPr lang="zh-CN" altLang="zh-CN" dirty="0">
              <a:solidFill>
                <a:schemeClr val="bg1"/>
              </a:solidFill>
              <a:latin typeface="+mj-ea"/>
              <a:ea typeface="+mj-ea"/>
              <a:cs typeface=""/>
            </a:endParaRPr>
          </a:p>
          <a:p>
            <a:r>
              <a:rPr lang="zh-CN" altLang="zh-CN" sz="1600" dirty="0">
                <a:solidFill>
                  <a:schemeClr val="bg1"/>
                </a:solidFill>
                <a:latin typeface="+mj-ea"/>
                <a:ea typeface="+mj-ea"/>
              </a:rPr>
              <a:t>于是方程变为：</a:t>
            </a:r>
            <a:endParaRPr lang="zh-CN" altLang="zh-CN" dirty="0">
              <a:solidFill>
                <a:schemeClr val="bg1"/>
              </a:solidFill>
              <a:latin typeface="+mj-ea"/>
              <a:ea typeface="+mj-ea"/>
            </a:endParaRPr>
          </a:p>
        </p:txBody>
      </p:sp>
      <p:sp>
        <p:nvSpPr>
          <p:cNvPr id="134158" name="Text Box 14"/>
          <p:cNvSpPr txBox="1">
            <a:spLocks noChangeArrowheads="1"/>
          </p:cNvSpPr>
          <p:nvPr/>
        </p:nvSpPr>
        <p:spPr bwMode="auto">
          <a:xfrm>
            <a:off x="457200" y="3316288"/>
            <a:ext cx="3744913" cy="396875"/>
          </a:xfrm>
          <a:prstGeom prst="rect">
            <a:avLst/>
          </a:prstGeom>
          <a:solidFill>
            <a:srgbClr val="99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spcBef>
                <a:spcPct val="20000"/>
              </a:spcBef>
            </a:pPr>
            <a:r>
              <a:rPr lang="zh-CN" altLang="zh-CN" sz="2000">
                <a:latin typeface="+mj-ea"/>
                <a:ea typeface="+mj-ea"/>
              </a:rPr>
              <a:t>其解为：ψ</a:t>
            </a:r>
            <a:r>
              <a:rPr lang="zh-CN" altLang="zh-CN" sz="2000" baseline="-25000">
                <a:latin typeface="+mj-ea"/>
                <a:ea typeface="+mj-ea"/>
              </a:rPr>
              <a:t>∞</a:t>
            </a:r>
            <a:r>
              <a:rPr lang="zh-CN" altLang="zh-CN" sz="2000">
                <a:latin typeface="+mj-ea"/>
                <a:ea typeface="+mj-ea"/>
              </a:rPr>
              <a:t> = exp[±ξ</a:t>
            </a:r>
            <a:r>
              <a:rPr lang="zh-CN" altLang="zh-CN" sz="2000" baseline="30000">
                <a:latin typeface="+mj-ea"/>
                <a:ea typeface="+mj-ea"/>
              </a:rPr>
              <a:t>2</a:t>
            </a:r>
            <a:r>
              <a:rPr lang="zh-CN" altLang="zh-CN" sz="2000">
                <a:latin typeface="+mj-ea"/>
                <a:ea typeface="+mj-ea"/>
              </a:rPr>
              <a:t>/2]，</a:t>
            </a:r>
            <a:endParaRPr lang="zh-CN" altLang="zh-CN">
              <a:latin typeface="+mj-ea"/>
              <a:ea typeface="+mj-ea"/>
            </a:endParaRPr>
          </a:p>
        </p:txBody>
      </p:sp>
      <p:graphicFrame>
        <p:nvGraphicFramePr>
          <p:cNvPr id="134159" name="Object 15"/>
          <p:cNvGraphicFramePr>
            <a:graphicFrameLocks noChangeAspect="1"/>
          </p:cNvGraphicFramePr>
          <p:nvPr>
            <p:extLst>
              <p:ext uri="{D42A27DB-BD31-4B8C-83A1-F6EECF244321}">
                <p14:modId xmlns:p14="http://schemas.microsoft.com/office/powerpoint/2010/main" val="3559035622"/>
              </p:ext>
            </p:extLst>
          </p:nvPr>
        </p:nvGraphicFramePr>
        <p:xfrm>
          <a:off x="1198563" y="871538"/>
          <a:ext cx="3241675" cy="806450"/>
        </p:xfrm>
        <a:graphic>
          <a:graphicData uri="http://schemas.openxmlformats.org/presentationml/2006/ole">
            <mc:AlternateContent xmlns:mc="http://schemas.openxmlformats.org/markup-compatibility/2006">
              <mc:Choice xmlns:v="urn:schemas-microsoft-com:vml" Requires="v">
                <p:oleObj spid="_x0000_s6168" r:id="rId7" imgW="1498267" imgH="444624" progId="Equation.3">
                  <p:embed/>
                </p:oleObj>
              </mc:Choice>
              <mc:Fallback>
                <p:oleObj r:id="rId7" imgW="1498267" imgH="444624" progId="Equation.3">
                  <p:embed/>
                  <p:pic>
                    <p:nvPicPr>
                      <p:cNvPr id="134159"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8563" y="871538"/>
                        <a:ext cx="32416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60" name="Text Box 16"/>
          <p:cNvSpPr txBox="1">
            <a:spLocks noChangeArrowheads="1"/>
          </p:cNvSpPr>
          <p:nvPr/>
        </p:nvSpPr>
        <p:spPr bwMode="auto">
          <a:xfrm>
            <a:off x="457200" y="2119313"/>
            <a:ext cx="2209800" cy="39687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sz="2000" dirty="0">
                <a:solidFill>
                  <a:srgbClr val="002060"/>
                </a:solidFill>
                <a:latin typeface="+mj-ea"/>
                <a:ea typeface="+mj-ea"/>
              </a:rPr>
              <a:t>1. 渐近解</a:t>
            </a:r>
            <a:endParaRPr lang="zh-CN" altLang="zh-CN" dirty="0">
              <a:solidFill>
                <a:srgbClr val="002060"/>
              </a:solidFill>
              <a:latin typeface="+mj-ea"/>
              <a:ea typeface="+mj-ea"/>
            </a:endParaRPr>
          </a:p>
        </p:txBody>
      </p:sp>
      <p:sp>
        <p:nvSpPr>
          <p:cNvPr id="134161" name="AutoShape 17"/>
          <p:cNvSpPr>
            <a:spLocks noChangeArrowheads="1"/>
          </p:cNvSpPr>
          <p:nvPr/>
        </p:nvSpPr>
        <p:spPr bwMode="auto">
          <a:xfrm>
            <a:off x="5029200" y="2287588"/>
            <a:ext cx="1981200" cy="609600"/>
          </a:xfrm>
          <a:prstGeom prst="wedgeRectCallout">
            <a:avLst>
              <a:gd name="adj1" fmla="val -161861"/>
              <a:gd name="adj2" fmla="val 121875"/>
            </a:avLst>
          </a:prstGeom>
          <a:solidFill>
            <a:srgbClr val="99FF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spcBef>
                <a:spcPct val="20000"/>
              </a:spcBef>
            </a:pPr>
            <a:r>
              <a:rPr lang="zh-CN" altLang="zh-CN" sz="1600">
                <a:solidFill>
                  <a:schemeClr val="accent1"/>
                </a:solidFill>
                <a:latin typeface="+mj-ea"/>
                <a:ea typeface="+mj-ea"/>
              </a:rPr>
              <a:t>欲验证解的正确性</a:t>
            </a:r>
            <a:r>
              <a:rPr lang="zh-CN" altLang="zh-CN" sz="1600">
                <a:latin typeface="+mj-ea"/>
                <a:ea typeface="+mj-ea"/>
              </a:rPr>
              <a:t>，可将其代回方程，</a:t>
            </a:r>
            <a:endParaRPr lang="zh-CN" altLang="zh-CN">
              <a:latin typeface="+mj-ea"/>
              <a:ea typeface="+mj-ea"/>
            </a:endParaRPr>
          </a:p>
        </p:txBody>
      </p:sp>
      <p:graphicFrame>
        <p:nvGraphicFramePr>
          <p:cNvPr id="134162" name="Object 18"/>
          <p:cNvGraphicFramePr>
            <a:graphicFrameLocks noChangeAspect="1"/>
          </p:cNvGraphicFramePr>
          <p:nvPr>
            <p:extLst>
              <p:ext uri="{D42A27DB-BD31-4B8C-83A1-F6EECF244321}">
                <p14:modId xmlns:p14="http://schemas.microsoft.com/office/powerpoint/2010/main" val="556872153"/>
              </p:ext>
            </p:extLst>
          </p:nvPr>
        </p:nvGraphicFramePr>
        <p:xfrm>
          <a:off x="4419600" y="3049588"/>
          <a:ext cx="2111375" cy="700087"/>
        </p:xfrm>
        <a:graphic>
          <a:graphicData uri="http://schemas.openxmlformats.org/presentationml/2006/ole">
            <mc:AlternateContent xmlns:mc="http://schemas.openxmlformats.org/markup-compatibility/2006">
              <mc:Choice xmlns:v="urn:schemas-microsoft-com:vml" Requires="v">
                <p:oleObj spid="_x0000_s6169" r:id="rId9" imgW="1054875" imgH="432304" progId="Equation.3">
                  <p:embed/>
                </p:oleObj>
              </mc:Choice>
              <mc:Fallback>
                <p:oleObj r:id="rId9" imgW="1054875" imgH="432304" progId="Equation.3">
                  <p:embed/>
                  <p:pic>
                    <p:nvPicPr>
                      <p:cNvPr id="134162"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3049588"/>
                        <a:ext cx="21113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63" name="Object 19"/>
          <p:cNvGraphicFramePr>
            <a:graphicFrameLocks noChangeAspect="1"/>
          </p:cNvGraphicFramePr>
          <p:nvPr>
            <p:extLst>
              <p:ext uri="{D42A27DB-BD31-4B8C-83A1-F6EECF244321}">
                <p14:modId xmlns:p14="http://schemas.microsoft.com/office/powerpoint/2010/main" val="3157395169"/>
              </p:ext>
            </p:extLst>
          </p:nvPr>
        </p:nvGraphicFramePr>
        <p:xfrm>
          <a:off x="457200" y="3963988"/>
          <a:ext cx="2805113" cy="720725"/>
        </p:xfrm>
        <a:graphic>
          <a:graphicData uri="http://schemas.openxmlformats.org/presentationml/2006/ole">
            <mc:AlternateContent xmlns:mc="http://schemas.openxmlformats.org/markup-compatibility/2006">
              <mc:Choice xmlns:v="urn:schemas-microsoft-com:vml" Requires="v">
                <p:oleObj spid="_x0000_s6170" r:id="rId11" imgW="1245457" imgH="445010" progId="Equation.3">
                  <p:embed/>
                </p:oleObj>
              </mc:Choice>
              <mc:Fallback>
                <p:oleObj r:id="rId11" imgW="1245457" imgH="445010" progId="Equation.3">
                  <p:embed/>
                  <p:pic>
                    <p:nvPicPr>
                      <p:cNvPr id="134163"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963988"/>
                        <a:ext cx="28051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64" name="Text Box 20"/>
          <p:cNvSpPr txBox="1">
            <a:spLocks noChangeArrowheads="1"/>
          </p:cNvSpPr>
          <p:nvPr/>
        </p:nvSpPr>
        <p:spPr bwMode="auto">
          <a:xfrm>
            <a:off x="457200" y="5411788"/>
            <a:ext cx="1219200" cy="701675"/>
          </a:xfrm>
          <a:prstGeom prst="rect">
            <a:avLst/>
          </a:prstGeom>
          <a:solidFill>
            <a:srgbClr val="99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spcBef>
                <a:spcPct val="50000"/>
              </a:spcBef>
            </a:pPr>
            <a:r>
              <a:rPr lang="zh-CN" altLang="zh-CN" sz="2000">
                <a:latin typeface="+mj-ea"/>
                <a:ea typeface="+mj-ea"/>
              </a:rPr>
              <a:t>波函数有限性条件：</a:t>
            </a:r>
            <a:endParaRPr lang="zh-CN" altLang="zh-CN">
              <a:latin typeface="+mj-ea"/>
              <a:ea typeface="+mj-ea"/>
            </a:endParaRPr>
          </a:p>
        </p:txBody>
      </p:sp>
      <p:graphicFrame>
        <p:nvGraphicFramePr>
          <p:cNvPr id="134165" name="Object 21"/>
          <p:cNvGraphicFramePr>
            <a:graphicFrameLocks noChangeAspect="1"/>
          </p:cNvGraphicFramePr>
          <p:nvPr>
            <p:extLst>
              <p:ext uri="{D42A27DB-BD31-4B8C-83A1-F6EECF244321}">
                <p14:modId xmlns:p14="http://schemas.microsoft.com/office/powerpoint/2010/main" val="1777416922"/>
              </p:ext>
            </p:extLst>
          </p:nvPr>
        </p:nvGraphicFramePr>
        <p:xfrm>
          <a:off x="6096000" y="5792788"/>
          <a:ext cx="1789113" cy="512762"/>
        </p:xfrm>
        <a:graphic>
          <a:graphicData uri="http://schemas.openxmlformats.org/presentationml/2006/ole">
            <mc:AlternateContent xmlns:mc="http://schemas.openxmlformats.org/markup-compatibility/2006">
              <mc:Choice xmlns:v="urn:schemas-microsoft-com:vml" Requires="v">
                <p:oleObj spid="_x0000_s6171" r:id="rId13" imgW="724217" imgH="254317" progId="Equation.3">
                  <p:embed/>
                </p:oleObj>
              </mc:Choice>
              <mc:Fallback>
                <p:oleObj r:id="rId13" imgW="724217" imgH="254317" progId="Equation.3">
                  <p:embed/>
                  <p:pic>
                    <p:nvPicPr>
                      <p:cNvPr id="134165"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5792788"/>
                        <a:ext cx="17891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66" name="AutoShape 22"/>
          <p:cNvSpPr>
            <a:spLocks noChangeArrowheads="1"/>
          </p:cNvSpPr>
          <p:nvPr/>
        </p:nvSpPr>
        <p:spPr bwMode="auto">
          <a:xfrm rot="2764998">
            <a:off x="5105400" y="5640388"/>
            <a:ext cx="914400" cy="152400"/>
          </a:xfrm>
          <a:prstGeom prst="rightArrow">
            <a:avLst>
              <a:gd name="adj1" fmla="val 50000"/>
              <a:gd name="adj2" fmla="val 150000"/>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4167" name="AutoShape 23"/>
          <p:cNvSpPr>
            <a:spLocks noChangeArrowheads="1"/>
          </p:cNvSpPr>
          <p:nvPr/>
        </p:nvSpPr>
        <p:spPr bwMode="auto">
          <a:xfrm>
            <a:off x="2438400" y="5411788"/>
            <a:ext cx="1676400" cy="609600"/>
          </a:xfrm>
          <a:prstGeom prst="wedgeRectCallout">
            <a:avLst>
              <a:gd name="adj1" fmla="val 78787"/>
              <a:gd name="adj2" fmla="val -97917"/>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a:r>
              <a:rPr lang="zh-CN" altLang="zh-CN" sz="1600">
                <a:latin typeface="+mj-ea"/>
                <a:ea typeface="+mj-ea"/>
              </a:rPr>
              <a:t>当ξ→±∞ 时，应有 c</a:t>
            </a:r>
            <a:r>
              <a:rPr lang="zh-CN" altLang="zh-CN" sz="1700" baseline="-25000">
                <a:latin typeface="+mj-ea"/>
                <a:ea typeface="+mj-ea"/>
              </a:rPr>
              <a:t>2</a:t>
            </a:r>
            <a:r>
              <a:rPr lang="zh-CN" altLang="zh-CN" sz="1600">
                <a:latin typeface="+mj-ea"/>
                <a:ea typeface="+mj-ea"/>
              </a:rPr>
              <a:t> = 0，</a:t>
            </a:r>
            <a:endParaRPr lang="zh-CN" altLang="zh-CN">
              <a:latin typeface="+mj-ea"/>
              <a:ea typeface="+mj-ea"/>
            </a:endParaRPr>
          </a:p>
        </p:txBody>
      </p:sp>
      <p:sp>
        <p:nvSpPr>
          <p:cNvPr id="134168" name="Text Box 24"/>
          <p:cNvSpPr txBox="1">
            <a:spLocks noChangeArrowheads="1"/>
          </p:cNvSpPr>
          <p:nvPr/>
        </p:nvSpPr>
        <p:spPr bwMode="auto">
          <a:xfrm>
            <a:off x="5943600" y="4649788"/>
            <a:ext cx="2628900" cy="996950"/>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nSpc>
                <a:spcPct val="110000"/>
              </a:lnSpc>
              <a:spcBef>
                <a:spcPct val="20000"/>
              </a:spcBef>
            </a:pPr>
            <a:r>
              <a:rPr lang="zh-CN" altLang="zh-CN" sz="1800" dirty="0">
                <a:solidFill>
                  <a:srgbClr val="002060"/>
                </a:solidFill>
                <a:latin typeface="+mj-ea"/>
                <a:ea typeface="+mj-ea"/>
              </a:rPr>
              <a:t>因整个波函数尚未归一化，所以c</a:t>
            </a:r>
            <a:r>
              <a:rPr lang="zh-CN" altLang="zh-CN" sz="1800" baseline="-25000" dirty="0">
                <a:solidFill>
                  <a:srgbClr val="002060"/>
                </a:solidFill>
                <a:latin typeface="+mj-ea"/>
                <a:ea typeface="+mj-ea"/>
              </a:rPr>
              <a:t>1</a:t>
            </a:r>
            <a:r>
              <a:rPr lang="zh-CN" altLang="zh-CN" sz="1800" dirty="0">
                <a:solidFill>
                  <a:srgbClr val="002060"/>
                </a:solidFill>
                <a:latin typeface="+mj-ea"/>
                <a:ea typeface="+mj-ea"/>
              </a:rPr>
              <a:t>可以令其等于1。最后渐近波函数为</a:t>
            </a:r>
            <a:r>
              <a:rPr lang="zh-CN" altLang="zh-CN" sz="1800" dirty="0">
                <a:solidFill>
                  <a:schemeClr val="bg2"/>
                </a:solidFill>
                <a:latin typeface="+mj-ea"/>
                <a:ea typeface="+mj-ea"/>
              </a:rPr>
              <a:t>：</a:t>
            </a:r>
            <a:endParaRPr lang="zh-CN" altLang="zh-CN" dirty="0">
              <a:latin typeface="+mj-ea"/>
              <a:ea typeface="+mj-ea"/>
            </a:endParaRPr>
          </a:p>
        </p:txBody>
      </p:sp>
      <p:graphicFrame>
        <p:nvGraphicFramePr>
          <p:cNvPr id="134169" name="Object 25"/>
          <p:cNvGraphicFramePr>
            <a:graphicFrameLocks noChangeAspect="1"/>
          </p:cNvGraphicFramePr>
          <p:nvPr>
            <p:extLst>
              <p:ext uri="{D42A27DB-BD31-4B8C-83A1-F6EECF244321}">
                <p14:modId xmlns:p14="http://schemas.microsoft.com/office/powerpoint/2010/main" val="1316728461"/>
              </p:ext>
            </p:extLst>
          </p:nvPr>
        </p:nvGraphicFramePr>
        <p:xfrm>
          <a:off x="6553200" y="3125788"/>
          <a:ext cx="2393950" cy="411162"/>
        </p:xfrm>
        <a:graphic>
          <a:graphicData uri="http://schemas.openxmlformats.org/presentationml/2006/ole">
            <mc:AlternateContent xmlns:mc="http://schemas.openxmlformats.org/markup-compatibility/2006">
              <mc:Choice xmlns:v="urn:schemas-microsoft-com:vml" Requires="v">
                <p:oleObj spid="_x0000_s6172" r:id="rId15" imgW="1194635" imgH="254427" progId="Equation.3">
                  <p:embed/>
                </p:oleObj>
              </mc:Choice>
              <mc:Fallback>
                <p:oleObj r:id="rId15" imgW="1194635" imgH="254427" progId="Equation.3">
                  <p:embed/>
                  <p:pic>
                    <p:nvPicPr>
                      <p:cNvPr id="134169"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53200" y="3125788"/>
                        <a:ext cx="23939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70" name="Object 26"/>
          <p:cNvGraphicFramePr>
            <a:graphicFrameLocks noChangeAspect="1"/>
          </p:cNvGraphicFramePr>
          <p:nvPr>
            <p:extLst>
              <p:ext uri="{D42A27DB-BD31-4B8C-83A1-F6EECF244321}">
                <p14:modId xmlns:p14="http://schemas.microsoft.com/office/powerpoint/2010/main" val="329780911"/>
              </p:ext>
            </p:extLst>
          </p:nvPr>
        </p:nvGraphicFramePr>
        <p:xfrm>
          <a:off x="3352800" y="3963988"/>
          <a:ext cx="2260600" cy="700087"/>
        </p:xfrm>
        <a:graphic>
          <a:graphicData uri="http://schemas.openxmlformats.org/presentationml/2006/ole">
            <mc:AlternateContent xmlns:mc="http://schemas.openxmlformats.org/markup-compatibility/2006">
              <mc:Choice xmlns:v="urn:schemas-microsoft-com:vml" Requires="v">
                <p:oleObj spid="_x0000_s6173" r:id="rId17" imgW="1003617" imgH="432117" progId="Equation.3">
                  <p:embed/>
                </p:oleObj>
              </mc:Choice>
              <mc:Fallback>
                <p:oleObj r:id="rId17" imgW="1003617" imgH="432117" progId="Equation.3">
                  <p:embed/>
                  <p:pic>
                    <p:nvPicPr>
                      <p:cNvPr id="13417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52800" y="3963988"/>
                        <a:ext cx="22606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71" name="Object 27"/>
          <p:cNvGraphicFramePr>
            <a:graphicFrameLocks noChangeAspect="1"/>
          </p:cNvGraphicFramePr>
          <p:nvPr>
            <p:extLst>
              <p:ext uri="{D42A27DB-BD31-4B8C-83A1-F6EECF244321}">
                <p14:modId xmlns:p14="http://schemas.microsoft.com/office/powerpoint/2010/main" val="1964929877"/>
              </p:ext>
            </p:extLst>
          </p:nvPr>
        </p:nvGraphicFramePr>
        <p:xfrm>
          <a:off x="5638800" y="4116388"/>
          <a:ext cx="1774825" cy="371475"/>
        </p:xfrm>
        <a:graphic>
          <a:graphicData uri="http://schemas.openxmlformats.org/presentationml/2006/ole">
            <mc:AlternateContent xmlns:mc="http://schemas.openxmlformats.org/markup-compatibility/2006">
              <mc:Choice xmlns:v="urn:schemas-microsoft-com:vml" Requires="v">
                <p:oleObj spid="_x0000_s6174" r:id="rId19" imgW="788059" imgH="229016" progId="Equation.3">
                  <p:embed/>
                </p:oleObj>
              </mc:Choice>
              <mc:Fallback>
                <p:oleObj r:id="rId19" imgW="788059" imgH="229016" progId="Equation.3">
                  <p:embed/>
                  <p:pic>
                    <p:nvPicPr>
                      <p:cNvPr id="134171"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38800" y="4116388"/>
                        <a:ext cx="177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72" name="Object 28"/>
          <p:cNvGraphicFramePr>
            <a:graphicFrameLocks noChangeAspect="1"/>
          </p:cNvGraphicFramePr>
          <p:nvPr>
            <p:extLst>
              <p:ext uri="{D42A27DB-BD31-4B8C-83A1-F6EECF244321}">
                <p14:modId xmlns:p14="http://schemas.microsoft.com/office/powerpoint/2010/main" val="1887486513"/>
              </p:ext>
            </p:extLst>
          </p:nvPr>
        </p:nvGraphicFramePr>
        <p:xfrm>
          <a:off x="7543800" y="4116388"/>
          <a:ext cx="1087438" cy="371475"/>
        </p:xfrm>
        <a:graphic>
          <a:graphicData uri="http://schemas.openxmlformats.org/presentationml/2006/ole">
            <mc:AlternateContent xmlns:mc="http://schemas.openxmlformats.org/markup-compatibility/2006">
              <mc:Choice xmlns:v="urn:schemas-microsoft-com:vml" Requires="v">
                <p:oleObj spid="_x0000_s6175" r:id="rId21" imgW="483127" imgH="229016" progId="Equation.3">
                  <p:embed/>
                </p:oleObj>
              </mc:Choice>
              <mc:Fallback>
                <p:oleObj r:id="rId21" imgW="483127" imgH="229016" progId="Equation.3">
                  <p:embed/>
                  <p:pic>
                    <p:nvPicPr>
                      <p:cNvPr id="134172"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800" y="4116388"/>
                        <a:ext cx="10874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73" name="AutoShape 29"/>
          <p:cNvSpPr>
            <a:spLocks noChangeArrowheads="1"/>
          </p:cNvSpPr>
          <p:nvPr/>
        </p:nvSpPr>
        <p:spPr bwMode="auto">
          <a:xfrm>
            <a:off x="6400800" y="3582988"/>
            <a:ext cx="1600200" cy="381000"/>
          </a:xfrm>
          <a:prstGeom prst="wedgeRectCallout">
            <a:avLst>
              <a:gd name="adj1" fmla="val -37597"/>
              <a:gd name="adj2" fmla="val 93750"/>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a:r>
              <a:rPr lang="zh-CN" altLang="zh-CN" sz="1600">
                <a:latin typeface="+mj-ea"/>
                <a:ea typeface="+mj-ea"/>
              </a:rPr>
              <a:t>ξ</a:t>
            </a:r>
            <a:r>
              <a:rPr lang="zh-CN" altLang="zh-CN" sz="1700" baseline="30000">
                <a:latin typeface="+mj-ea"/>
                <a:ea typeface="+mj-ea"/>
              </a:rPr>
              <a:t>2</a:t>
            </a:r>
            <a:r>
              <a:rPr lang="zh-CN" altLang="zh-CN" sz="1600">
                <a:latin typeface="+mj-ea"/>
                <a:ea typeface="+mj-ea"/>
              </a:rPr>
              <a:t> &gt;&gt; ± 1</a:t>
            </a:r>
            <a:endParaRPr lang="zh-CN" altLang="zh-CN">
              <a:latin typeface="+mj-ea"/>
              <a:ea typeface="+mj-ea"/>
            </a:endParaRPr>
          </a:p>
        </p:txBody>
      </p:sp>
    </p:spTree>
    <p:extLst>
      <p:ext uri="{BB962C8B-B14F-4D97-AF65-F5344CB8AC3E}">
        <p14:creationId xmlns:p14="http://schemas.microsoft.com/office/powerpoint/2010/main" val="3580873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1000"/>
                                  </p:stCondLst>
                                  <p:childTnLst>
                                    <p:set>
                                      <p:cBhvr>
                                        <p:cTn id="6" dur="1" fill="hold">
                                          <p:stCondLst>
                                            <p:cond delay="0"/>
                                          </p:stCondLst>
                                        </p:cTn>
                                        <p:tgtEl>
                                          <p:spTgt spid="134157"/>
                                        </p:tgtEl>
                                        <p:attrNameLst>
                                          <p:attrName>style.visibility</p:attrName>
                                        </p:attrNameLst>
                                      </p:cBhvr>
                                      <p:to>
                                        <p:strVal val="visible"/>
                                      </p:to>
                                    </p:set>
                                    <p:anim calcmode="lin" valueType="num">
                                      <p:cBhvr additive="base">
                                        <p:cTn id="7" dur="500" fill="hold"/>
                                        <p:tgtEl>
                                          <p:spTgt spid="134157"/>
                                        </p:tgtEl>
                                        <p:attrNameLst>
                                          <p:attrName>ppt_x</p:attrName>
                                        </p:attrNameLst>
                                      </p:cBhvr>
                                      <p:tavLst>
                                        <p:tav tm="0">
                                          <p:val>
                                            <p:strVal val="1+#ppt_w/2"/>
                                          </p:val>
                                        </p:tav>
                                        <p:tav tm="100000">
                                          <p:val>
                                            <p:strVal val="#ppt_x"/>
                                          </p:val>
                                        </p:tav>
                                      </p:tavLst>
                                    </p:anim>
                                    <p:anim calcmode="lin" valueType="num">
                                      <p:cBhvr additive="base">
                                        <p:cTn id="8" dur="500" fill="hold"/>
                                        <p:tgtEl>
                                          <p:spTgt spid="13415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500"/>
                            </p:stCondLst>
                            <p:childTnLst>
                              <p:par>
                                <p:cTn id="10" presetID="2" presetClass="entr" presetSubtype="2" fill="hold" grpId="0" nodeType="afterEffect">
                                  <p:stCondLst>
                                    <p:cond delay="1000"/>
                                  </p:stCondLst>
                                  <p:childTnLst>
                                    <p:set>
                                      <p:cBhvr>
                                        <p:cTn id="11" dur="1" fill="hold">
                                          <p:stCondLst>
                                            <p:cond delay="0"/>
                                          </p:stCondLst>
                                        </p:cTn>
                                        <p:tgtEl>
                                          <p:spTgt spid="134161"/>
                                        </p:tgtEl>
                                        <p:attrNameLst>
                                          <p:attrName>style.visibility</p:attrName>
                                        </p:attrNameLst>
                                      </p:cBhvr>
                                      <p:to>
                                        <p:strVal val="visible"/>
                                      </p:to>
                                    </p:set>
                                    <p:anim calcmode="lin" valueType="num">
                                      <p:cBhvr additive="base">
                                        <p:cTn id="12" dur="500" fill="hold"/>
                                        <p:tgtEl>
                                          <p:spTgt spid="134161"/>
                                        </p:tgtEl>
                                        <p:attrNameLst>
                                          <p:attrName>ppt_x</p:attrName>
                                        </p:attrNameLst>
                                      </p:cBhvr>
                                      <p:tavLst>
                                        <p:tav tm="0">
                                          <p:val>
                                            <p:strVal val="1+#ppt_w/2"/>
                                          </p:val>
                                        </p:tav>
                                        <p:tav tm="100000">
                                          <p:val>
                                            <p:strVal val="#ppt_x"/>
                                          </p:val>
                                        </p:tav>
                                      </p:tavLst>
                                    </p:anim>
                                    <p:anim calcmode="lin" valueType="num">
                                      <p:cBhvr additive="base">
                                        <p:cTn id="13" dur="500" fill="hold"/>
                                        <p:tgtEl>
                                          <p:spTgt spid="1341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9" presetClass="entr" presetSubtype="0" fill="hold" grpId="0" nodeType="afterEffect">
                                  <p:stCondLst>
                                    <p:cond delay="1000"/>
                                  </p:stCondLst>
                                  <p:childTnLst>
                                    <p:set>
                                      <p:cBhvr>
                                        <p:cTn id="16" dur="1" fill="hold">
                                          <p:stCondLst>
                                            <p:cond delay="0"/>
                                          </p:stCondLst>
                                        </p:cTn>
                                        <p:tgtEl>
                                          <p:spTgt spid="134173"/>
                                        </p:tgtEl>
                                        <p:attrNameLst>
                                          <p:attrName>style.visibility</p:attrName>
                                        </p:attrNameLst>
                                      </p:cBhvr>
                                      <p:to>
                                        <p:strVal val="visible"/>
                                      </p:to>
                                    </p:set>
                                    <p:animEffect transition="in" filter="dissolve">
                                      <p:cBhvr>
                                        <p:cTn id="17" dur="500"/>
                                        <p:tgtEl>
                                          <p:spTgt spid="134173"/>
                                        </p:tgtEl>
                                      </p:cBhvr>
                                    </p:animEffect>
                                  </p:childTnLst>
                                </p:cTn>
                              </p:par>
                            </p:childTnLst>
                          </p:cTn>
                        </p:par>
                        <p:par>
                          <p:cTn id="18" fill="hold" nodeType="afterGroup">
                            <p:stCondLst>
                              <p:cond delay="4500"/>
                            </p:stCondLst>
                            <p:childTnLst>
                              <p:par>
                                <p:cTn id="19" presetID="2" presetClass="entr" presetSubtype="12" fill="hold" grpId="0" nodeType="afterEffect">
                                  <p:stCondLst>
                                    <p:cond delay="1000"/>
                                  </p:stCondLst>
                                  <p:childTnLst>
                                    <p:set>
                                      <p:cBhvr>
                                        <p:cTn id="20" dur="1" fill="hold">
                                          <p:stCondLst>
                                            <p:cond delay="0"/>
                                          </p:stCondLst>
                                        </p:cTn>
                                        <p:tgtEl>
                                          <p:spTgt spid="134167"/>
                                        </p:tgtEl>
                                        <p:attrNameLst>
                                          <p:attrName>style.visibility</p:attrName>
                                        </p:attrNameLst>
                                      </p:cBhvr>
                                      <p:to>
                                        <p:strVal val="visible"/>
                                      </p:to>
                                    </p:set>
                                    <p:anim calcmode="lin" valueType="num">
                                      <p:cBhvr additive="base">
                                        <p:cTn id="21" dur="500" fill="hold"/>
                                        <p:tgtEl>
                                          <p:spTgt spid="134167"/>
                                        </p:tgtEl>
                                        <p:attrNameLst>
                                          <p:attrName>ppt_x</p:attrName>
                                        </p:attrNameLst>
                                      </p:cBhvr>
                                      <p:tavLst>
                                        <p:tav tm="0">
                                          <p:val>
                                            <p:strVal val="0-#ppt_w/2"/>
                                          </p:val>
                                        </p:tav>
                                        <p:tav tm="100000">
                                          <p:val>
                                            <p:strVal val="#ppt_x"/>
                                          </p:val>
                                        </p:tav>
                                      </p:tavLst>
                                    </p:anim>
                                    <p:anim calcmode="lin" valueType="num">
                                      <p:cBhvr additive="base">
                                        <p:cTn id="22"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7" grpId="0" animBg="1" autoUpdateAnimBg="0"/>
      <p:bldP spid="134161" grpId="0" animBg="1" autoUpdateAnimBg="0"/>
      <p:bldP spid="134167" grpId="0" animBg="1" autoUpdateAnimBg="0"/>
      <p:bldP spid="13417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8" name="Rectangle 10"/>
          <p:cNvSpPr>
            <a:spLocks noChangeArrowheads="1"/>
          </p:cNvSpPr>
          <p:nvPr/>
        </p:nvSpPr>
        <p:spPr bwMode="auto">
          <a:xfrm>
            <a:off x="533400" y="2897188"/>
            <a:ext cx="7086600" cy="1600200"/>
          </a:xfrm>
          <a:prstGeom prst="rect">
            <a:avLst/>
          </a:prstGeom>
          <a:solidFill>
            <a:srgbClr val="FFFFFF"/>
          </a:solidFill>
          <a:ln w="9525" cmpd="sng">
            <a:solidFill>
              <a:srgbClr val="000000"/>
            </a:solidFill>
            <a:miter lim="800000"/>
            <a:headEnd/>
            <a:tailEnd/>
          </a:ln>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Char char="•"/>
            </a:pPr>
            <a:r>
              <a:rPr lang="zh-CN" altLang="zh-CN" sz="2400" b="1" dirty="0">
                <a:latin typeface="隶书" panose="02010509060101010101" pitchFamily="49" charset="-122"/>
                <a:ea typeface="隶书" panose="02010509060101010101" pitchFamily="49" charset="-122"/>
              </a:rPr>
              <a:t>其中 H(ξ) 必须满足波函数的单值、有限、连续的标准条件。即：                                                    </a:t>
            </a:r>
            <a:endParaRPr lang="zh-CN" altLang="zh-CN" dirty="0">
              <a:latin typeface="Arial Black" panose="020B0A04020102020204" pitchFamily="34" charset="0"/>
              <a:ea typeface=""/>
              <a:cs typeface=""/>
            </a:endParaRPr>
          </a:p>
          <a:p>
            <a:pPr>
              <a:buClr>
                <a:schemeClr val="accent1"/>
              </a:buClr>
              <a:buSzPct val="70000"/>
              <a:buFontTx/>
              <a:buChar char="l"/>
            </a:pPr>
            <a:r>
              <a:rPr lang="zh-CN" altLang="zh-CN" sz="2400" b="1" dirty="0">
                <a:latin typeface="隶书" panose="02010509060101010101" pitchFamily="49" charset="-122"/>
                <a:ea typeface="隶书" panose="02010509060101010101" pitchFamily="49" charset="-122"/>
              </a:rPr>
              <a:t>① 当ξ有限时，H(ξ)有限； </a:t>
            </a:r>
            <a:endParaRPr lang="zh-CN" altLang="zh-CN" dirty="0">
              <a:latin typeface="Arial Black" panose="020B0A04020102020204" pitchFamily="34" charset="0"/>
              <a:ea typeface=""/>
              <a:cs typeface=""/>
            </a:endParaRPr>
          </a:p>
          <a:p>
            <a:pPr>
              <a:lnSpc>
                <a:spcPct val="90000"/>
              </a:lnSpc>
              <a:buClr>
                <a:schemeClr val="accent1"/>
              </a:buClr>
              <a:buSzPct val="70000"/>
              <a:buFontTx/>
              <a:buChar char="l"/>
            </a:pPr>
            <a:r>
              <a:rPr lang="zh-CN" altLang="zh-CN" sz="2400" b="1" dirty="0">
                <a:latin typeface="隶书" panose="02010509060101010101" pitchFamily="49" charset="-122"/>
                <a:ea typeface="隶书" panose="02010509060101010101" pitchFamily="49" charset="-122"/>
              </a:rPr>
              <a:t>② 当ξ→∞时，H(ξ)的行为要保证ψ(ξ)→ 0。</a:t>
            </a:r>
            <a:endParaRPr lang="zh-CN" altLang="zh-CN" dirty="0"/>
          </a:p>
        </p:txBody>
      </p:sp>
      <p:graphicFrame>
        <p:nvGraphicFramePr>
          <p:cNvPr id="135179" name="Object 11"/>
          <p:cNvGraphicFramePr>
            <a:graphicFrameLocks noChangeAspect="1"/>
          </p:cNvGraphicFramePr>
          <p:nvPr/>
        </p:nvGraphicFramePr>
        <p:xfrm>
          <a:off x="685800" y="5716588"/>
          <a:ext cx="4592638" cy="457200"/>
        </p:xfrm>
        <a:graphic>
          <a:graphicData uri="http://schemas.openxmlformats.org/presentationml/2006/ole">
            <mc:AlternateContent xmlns:mc="http://schemas.openxmlformats.org/markup-compatibility/2006">
              <mc:Choice xmlns:v="urn:schemas-microsoft-com:vml" Requires="v">
                <p:oleObj spid="_x0000_s7176" r:id="rId3" imgW="1637906" imgH="203429" progId="Equation.3">
                  <p:embed/>
                </p:oleObj>
              </mc:Choice>
              <mc:Fallback>
                <p:oleObj r:id="rId3" imgW="1637906" imgH="203429" progId="Equation.3">
                  <p:embed/>
                  <p:pic>
                    <p:nvPicPr>
                      <p:cNvPr id="13517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716588"/>
                        <a:ext cx="459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80" name="Object 12"/>
          <p:cNvGraphicFramePr>
            <a:graphicFrameLocks noChangeAspect="1"/>
          </p:cNvGraphicFramePr>
          <p:nvPr/>
        </p:nvGraphicFramePr>
        <p:xfrm>
          <a:off x="990600" y="2198688"/>
          <a:ext cx="2487613" cy="481012"/>
        </p:xfrm>
        <a:graphic>
          <a:graphicData uri="http://schemas.openxmlformats.org/presentationml/2006/ole">
            <mc:AlternateContent xmlns:mc="http://schemas.openxmlformats.org/markup-compatibility/2006">
              <mc:Choice xmlns:v="urn:schemas-microsoft-com:vml" Requires="v">
                <p:oleObj spid="_x0000_s7177" r:id="rId5" imgW="1181417" imgH="254317" progId="Equation.3">
                  <p:embed/>
                </p:oleObj>
              </mc:Choice>
              <mc:Fallback>
                <p:oleObj r:id="rId5" imgW="1181417" imgH="254317" progId="Equation.3">
                  <p:embed/>
                  <p:pic>
                    <p:nvPicPr>
                      <p:cNvPr id="13518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198688"/>
                        <a:ext cx="248761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181" name="AutoShape 13"/>
          <p:cNvSpPr>
            <a:spLocks noChangeArrowheads="1"/>
          </p:cNvSpPr>
          <p:nvPr/>
        </p:nvSpPr>
        <p:spPr bwMode="auto">
          <a:xfrm>
            <a:off x="5029200" y="4497388"/>
            <a:ext cx="3200400" cy="1371600"/>
          </a:xfrm>
          <a:prstGeom prst="cloudCallout">
            <a:avLst>
              <a:gd name="adj1" fmla="val -83037"/>
              <a:gd name="adj2" fmla="val 28009"/>
            </a:avLst>
          </a:prstGeom>
          <a:solidFill>
            <a:srgbClr val="0066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b="1">
                <a:solidFill>
                  <a:srgbClr val="FFFF00"/>
                </a:solidFill>
                <a:latin typeface="隶书" panose="02010509060101010101" pitchFamily="49" charset="-122"/>
                <a:ea typeface="隶书" panose="02010509060101010101" pitchFamily="49" charset="-122"/>
              </a:rPr>
              <a:t>将</a:t>
            </a:r>
            <a:r>
              <a:rPr lang="zh-CN" altLang="zh-CN" sz="1600" b="1">
                <a:solidFill>
                  <a:schemeClr val="tx2"/>
                </a:solidFill>
                <a:latin typeface="隶书" panose="02010509060101010101" pitchFamily="49" charset="-122"/>
                <a:ea typeface="隶书" panose="02010509060101010101" pitchFamily="49" charset="-122"/>
              </a:rPr>
              <a:t>ψ(ξ)表达式</a:t>
            </a:r>
            <a:r>
              <a:rPr lang="zh-CN" altLang="zh-CN" sz="1600" b="1">
                <a:solidFill>
                  <a:srgbClr val="FFFF00"/>
                </a:solidFill>
                <a:latin typeface="隶书" panose="02010509060101010101" pitchFamily="49" charset="-122"/>
                <a:ea typeface="隶书" panose="02010509060101010101" pitchFamily="49" charset="-122"/>
              </a:rPr>
              <a:t>代入方程得 </a:t>
            </a:r>
            <a:endParaRPr lang="zh-CN" altLang="zh-CN">
              <a:ea typeface=""/>
              <a:cs typeface=""/>
            </a:endParaRPr>
          </a:p>
          <a:p>
            <a:r>
              <a:rPr lang="zh-CN" altLang="zh-CN" sz="1600" b="1">
                <a:solidFill>
                  <a:srgbClr val="FFFF00"/>
                </a:solidFill>
                <a:latin typeface="隶书" panose="02010509060101010101" pitchFamily="49" charset="-122"/>
                <a:ea typeface="隶书" panose="02010509060101010101" pitchFamily="49" charset="-122"/>
              </a:rPr>
              <a:t>关于 待求函数 H(ξ) </a:t>
            </a:r>
            <a:endParaRPr lang="zh-CN" altLang="zh-CN">
              <a:ea typeface=""/>
              <a:cs typeface=""/>
            </a:endParaRPr>
          </a:p>
          <a:p>
            <a:r>
              <a:rPr lang="zh-CN" altLang="zh-CN" sz="1600" b="1">
                <a:solidFill>
                  <a:srgbClr val="FFFF00"/>
                </a:solidFill>
                <a:latin typeface="隶书" panose="02010509060101010101" pitchFamily="49" charset="-122"/>
                <a:ea typeface="隶书" panose="02010509060101010101" pitchFamily="49" charset="-122"/>
              </a:rPr>
              <a:t>所满足的方程：</a:t>
            </a:r>
            <a:endParaRPr lang="zh-CN" altLang="zh-CN"/>
          </a:p>
        </p:txBody>
      </p:sp>
      <p:graphicFrame>
        <p:nvGraphicFramePr>
          <p:cNvPr id="135182" name="Object 14"/>
          <p:cNvGraphicFramePr>
            <a:graphicFrameLocks noChangeAspect="1"/>
          </p:cNvGraphicFramePr>
          <p:nvPr/>
        </p:nvGraphicFramePr>
        <p:xfrm>
          <a:off x="685800" y="306388"/>
          <a:ext cx="7446963" cy="1239837"/>
        </p:xfrm>
        <a:graphic>
          <a:graphicData uri="http://schemas.openxmlformats.org/presentationml/2006/ole">
            <mc:AlternateContent xmlns:mc="http://schemas.openxmlformats.org/markup-compatibility/2006">
              <mc:Choice xmlns:v="urn:schemas-microsoft-com:vml" Requires="v">
                <p:oleObj spid="_x0000_s7178" r:id="rId7" imgW="3442017" imgH="724217" progId="Equation.3">
                  <p:embed/>
                </p:oleObj>
              </mc:Choice>
              <mc:Fallback>
                <p:oleObj r:id="rId7" imgW="3442017" imgH="724217" progId="Equation.3">
                  <p:embed/>
                  <p:pic>
                    <p:nvPicPr>
                      <p:cNvPr id="13518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06388"/>
                        <a:ext cx="7446963"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183" name="Text Box 15"/>
          <p:cNvSpPr txBox="1">
            <a:spLocks noChangeArrowheads="1"/>
          </p:cNvSpPr>
          <p:nvPr/>
        </p:nvSpPr>
        <p:spPr bwMode="auto">
          <a:xfrm>
            <a:off x="609600" y="4878388"/>
            <a:ext cx="2590800" cy="39687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sz="2000" b="1">
                <a:latin typeface="楷体_GB2312" pitchFamily="1" charset="-122"/>
                <a:ea typeface="楷体_GB2312" pitchFamily="1" charset="-122"/>
              </a:rPr>
              <a:t>2. H(ξ)满足的方程</a:t>
            </a:r>
            <a:endParaRPr lang="zh-CN" altLang="zh-CN"/>
          </a:p>
        </p:txBody>
      </p:sp>
    </p:spTree>
    <p:extLst>
      <p:ext uri="{BB962C8B-B14F-4D97-AF65-F5344CB8AC3E}">
        <p14:creationId xmlns:p14="http://schemas.microsoft.com/office/powerpoint/2010/main" val="3174827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1000"/>
                                  </p:stCondLst>
                                  <p:childTnLst>
                                    <p:set>
                                      <p:cBhvr>
                                        <p:cTn id="6" dur="1" fill="hold">
                                          <p:stCondLst>
                                            <p:cond delay="0"/>
                                          </p:stCondLst>
                                        </p:cTn>
                                        <p:tgtEl>
                                          <p:spTgt spid="135181"/>
                                        </p:tgtEl>
                                        <p:attrNameLst>
                                          <p:attrName>style.visibility</p:attrName>
                                        </p:attrNameLst>
                                      </p:cBhvr>
                                      <p:to>
                                        <p:strVal val="visible"/>
                                      </p:to>
                                    </p:set>
                                    <p:animEffect transition="in" filter="barn(outVertical)">
                                      <p:cBhvr>
                                        <p:cTn id="7" dur="500"/>
                                        <p:tgtEl>
                                          <p:spTgt spid="135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ChangeArrowheads="1"/>
          </p:cNvSpPr>
          <p:nvPr/>
        </p:nvSpPr>
        <p:spPr bwMode="auto">
          <a:xfrm>
            <a:off x="0" y="6550036"/>
            <a:ext cx="9144000" cy="309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6202" name="Rectangle 10"/>
          <p:cNvSpPr>
            <a:spLocks noChangeArrowheads="1"/>
          </p:cNvSpPr>
          <p:nvPr/>
        </p:nvSpPr>
        <p:spPr bwMode="auto">
          <a:xfrm>
            <a:off x="533400" y="458788"/>
            <a:ext cx="1600200" cy="685800"/>
          </a:xfrm>
          <a:prstGeom prst="rect">
            <a:avLst/>
          </a:prstGeom>
          <a:solidFill>
            <a:srgbClr val="00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a:buFontTx/>
              <a:buNone/>
            </a:pPr>
            <a:r>
              <a:rPr lang="zh-CN" altLang="zh-CN" sz="2400" b="1" dirty="0">
                <a:solidFill>
                  <a:srgbClr val="002060"/>
                </a:solidFill>
                <a:latin typeface="楷体_GB2312" pitchFamily="1" charset="-122"/>
                <a:ea typeface="楷体_GB2312" pitchFamily="1" charset="-122"/>
              </a:rPr>
              <a:t>3.级数解</a:t>
            </a:r>
            <a:endParaRPr lang="zh-CN" altLang="zh-CN" dirty="0">
              <a:solidFill>
                <a:srgbClr val="002060"/>
              </a:solidFill>
            </a:endParaRPr>
          </a:p>
        </p:txBody>
      </p:sp>
      <p:graphicFrame>
        <p:nvGraphicFramePr>
          <p:cNvPr id="136203" name="Object 11"/>
          <p:cNvGraphicFramePr>
            <a:graphicFrameLocks noChangeAspect="1"/>
          </p:cNvGraphicFramePr>
          <p:nvPr/>
        </p:nvGraphicFramePr>
        <p:xfrm>
          <a:off x="762000" y="2014538"/>
          <a:ext cx="6330950" cy="1263650"/>
        </p:xfrm>
        <a:graphic>
          <a:graphicData uri="http://schemas.openxmlformats.org/presentationml/2006/ole">
            <mc:AlternateContent xmlns:mc="http://schemas.openxmlformats.org/markup-compatibility/2006">
              <mc:Choice xmlns:v="urn:schemas-microsoft-com:vml" Requires="v">
                <p:oleObj spid="_x0000_s8206" r:id="rId3" imgW="2807017" imgH="711517" progId="Equation.3">
                  <p:embed/>
                </p:oleObj>
              </mc:Choice>
              <mc:Fallback>
                <p:oleObj r:id="rId3" imgW="2807017" imgH="711517" progId="Equation.3">
                  <p:embed/>
                  <p:pic>
                    <p:nvPicPr>
                      <p:cNvPr id="13620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14538"/>
                        <a:ext cx="63309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04" name="Object 12"/>
          <p:cNvGraphicFramePr>
            <a:graphicFrameLocks noChangeAspect="1"/>
          </p:cNvGraphicFramePr>
          <p:nvPr/>
        </p:nvGraphicFramePr>
        <p:xfrm>
          <a:off x="762000" y="5792788"/>
          <a:ext cx="7675563" cy="822325"/>
        </p:xfrm>
        <a:graphic>
          <a:graphicData uri="http://schemas.openxmlformats.org/presentationml/2006/ole">
            <mc:AlternateContent xmlns:mc="http://schemas.openxmlformats.org/markup-compatibility/2006">
              <mc:Choice xmlns:v="urn:schemas-microsoft-com:vml" Requires="v">
                <p:oleObj spid="_x0000_s8207" r:id="rId5" imgW="2972117" imgH="343217" progId="Equation.3">
                  <p:embed/>
                </p:oleObj>
              </mc:Choice>
              <mc:Fallback>
                <p:oleObj r:id="rId5" imgW="2972117" imgH="343217" progId="Equation.3">
                  <p:embed/>
                  <p:pic>
                    <p:nvPicPr>
                      <p:cNvPr id="13620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792788"/>
                        <a:ext cx="7675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05" name="Object 13"/>
          <p:cNvGraphicFramePr>
            <a:graphicFrameLocks noChangeAspect="1"/>
          </p:cNvGraphicFramePr>
          <p:nvPr/>
        </p:nvGraphicFramePr>
        <p:xfrm>
          <a:off x="5791200" y="546100"/>
          <a:ext cx="1981200" cy="890588"/>
        </p:xfrm>
        <a:graphic>
          <a:graphicData uri="http://schemas.openxmlformats.org/presentationml/2006/ole">
            <mc:AlternateContent xmlns:mc="http://schemas.openxmlformats.org/markup-compatibility/2006">
              <mc:Choice xmlns:v="urn:schemas-microsoft-com:vml" Requires="v">
                <p:oleObj spid="_x0000_s8208" r:id="rId7" imgW="876998" imgH="343366" progId="Equation.3">
                  <p:embed/>
                </p:oleObj>
              </mc:Choice>
              <mc:Fallback>
                <p:oleObj r:id="rId7" imgW="876998" imgH="343366" progId="Equation.3">
                  <p:embed/>
                  <p:pic>
                    <p:nvPicPr>
                      <p:cNvPr id="13620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546100"/>
                        <a:ext cx="19812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206" name="Text Box 14"/>
          <p:cNvSpPr txBox="1">
            <a:spLocks noChangeArrowheads="1"/>
          </p:cNvSpPr>
          <p:nvPr/>
        </p:nvSpPr>
        <p:spPr bwMode="auto">
          <a:xfrm>
            <a:off x="2667000" y="534988"/>
            <a:ext cx="2590800" cy="8223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b="1">
                <a:solidFill>
                  <a:schemeClr val="tx2"/>
                </a:solidFill>
                <a:latin typeface="隶书" panose="02010509060101010101" pitchFamily="49" charset="-122"/>
                <a:ea typeface="隶书" panose="02010509060101010101" pitchFamily="49" charset="-122"/>
              </a:rPr>
              <a:t>我们以级数形式来求解。 为此令：</a:t>
            </a:r>
            <a:endParaRPr lang="zh-CN" altLang="zh-CN"/>
          </a:p>
        </p:txBody>
      </p:sp>
      <p:graphicFrame>
        <p:nvGraphicFramePr>
          <p:cNvPr id="136207" name="Object 15"/>
          <p:cNvGraphicFramePr>
            <a:graphicFrameLocks noChangeAspect="1"/>
          </p:cNvGraphicFramePr>
          <p:nvPr/>
        </p:nvGraphicFramePr>
        <p:xfrm>
          <a:off x="452438" y="3278188"/>
          <a:ext cx="4495800" cy="1162050"/>
        </p:xfrm>
        <a:graphic>
          <a:graphicData uri="http://schemas.openxmlformats.org/presentationml/2006/ole">
            <mc:AlternateContent xmlns:mc="http://schemas.openxmlformats.org/markup-compatibility/2006">
              <mc:Choice xmlns:v="urn:schemas-microsoft-com:vml" Requires="v">
                <p:oleObj spid="_x0000_s8209" r:id="rId9" imgW="1994217" imgH="571817" progId="Equation.3">
                  <p:embed/>
                </p:oleObj>
              </mc:Choice>
              <mc:Fallback>
                <p:oleObj r:id="rId9" imgW="1994217" imgH="571817" progId="Equation.3">
                  <p:embed/>
                  <p:pic>
                    <p:nvPicPr>
                      <p:cNvPr id="13620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438" y="3278188"/>
                        <a:ext cx="4495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08" name="Object 16"/>
          <p:cNvGraphicFramePr>
            <a:graphicFrameLocks noChangeAspect="1"/>
          </p:cNvGraphicFramePr>
          <p:nvPr/>
        </p:nvGraphicFramePr>
        <p:xfrm>
          <a:off x="1254125" y="4440238"/>
          <a:ext cx="3665538" cy="782637"/>
        </p:xfrm>
        <a:graphic>
          <a:graphicData uri="http://schemas.openxmlformats.org/presentationml/2006/ole">
            <mc:AlternateContent xmlns:mc="http://schemas.openxmlformats.org/markup-compatibility/2006">
              <mc:Choice xmlns:v="urn:schemas-microsoft-com:vml" Requires="v">
                <p:oleObj spid="_x0000_s8210" r:id="rId11" imgW="1625917" imgH="343217" progId="Equation.3">
                  <p:embed/>
                </p:oleObj>
              </mc:Choice>
              <mc:Fallback>
                <p:oleObj r:id="rId11" imgW="1625917" imgH="343217" progId="Equation.3">
                  <p:embed/>
                  <p:pic>
                    <p:nvPicPr>
                      <p:cNvPr id="13620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4125" y="4440238"/>
                        <a:ext cx="36655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209" name="AutoShape 17"/>
          <p:cNvSpPr>
            <a:spLocks noChangeArrowheads="1"/>
          </p:cNvSpPr>
          <p:nvPr/>
        </p:nvSpPr>
        <p:spPr bwMode="auto">
          <a:xfrm>
            <a:off x="5257800" y="3549650"/>
            <a:ext cx="2514600" cy="642938"/>
          </a:xfrm>
          <a:prstGeom prst="wedgeRectCallout">
            <a:avLst>
              <a:gd name="adj1" fmla="val -69319"/>
              <a:gd name="adj2" fmla="val 33208"/>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a:r>
              <a:rPr lang="zh-CN" altLang="zh-CN" b="1">
                <a:latin typeface="隶书" panose="02010509060101010101" pitchFamily="49" charset="-122"/>
                <a:ea typeface="隶书" panose="02010509060101010101" pitchFamily="49" charset="-122"/>
              </a:rPr>
              <a:t>用 k 代替 k</a:t>
            </a:r>
            <a:r>
              <a:rPr lang="zh-CN" altLang="zh-CN" b="1">
                <a:ea typeface="隶书" panose="02010509060101010101" pitchFamily="49" charset="-122"/>
              </a:rPr>
              <a:t>’</a:t>
            </a:r>
            <a:endParaRPr lang="zh-CN" altLang="zh-CN"/>
          </a:p>
        </p:txBody>
      </p:sp>
      <p:graphicFrame>
        <p:nvGraphicFramePr>
          <p:cNvPr id="136210" name="Object 18"/>
          <p:cNvGraphicFramePr>
            <a:graphicFrameLocks noChangeAspect="1"/>
          </p:cNvGraphicFramePr>
          <p:nvPr/>
        </p:nvGraphicFramePr>
        <p:xfrm>
          <a:off x="381000" y="5218113"/>
          <a:ext cx="8509000" cy="485775"/>
        </p:xfrm>
        <a:graphic>
          <a:graphicData uri="http://schemas.openxmlformats.org/presentationml/2006/ole">
            <mc:AlternateContent xmlns:mc="http://schemas.openxmlformats.org/markup-compatibility/2006">
              <mc:Choice xmlns:v="urn:schemas-microsoft-com:vml" Requires="v">
                <p:oleObj spid="_x0000_s8211" r:id="rId13" imgW="3111817" imgH="216217" progId="Equation.3">
                  <p:embed/>
                </p:oleObj>
              </mc:Choice>
              <mc:Fallback>
                <p:oleObj r:id="rId13" imgW="3111817" imgH="216217" progId="Equation.3">
                  <p:embed/>
                  <p:pic>
                    <p:nvPicPr>
                      <p:cNvPr id="13621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5218113"/>
                        <a:ext cx="8509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58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77301" y="1082329"/>
                <a:ext cx="8229600" cy="5123162"/>
              </a:xfrm>
            </p:spPr>
            <p:txBody>
              <a:bodyPr/>
              <a:lstStyle/>
              <a:p>
                <a:pPr>
                  <a:lnSpc>
                    <a:spcPct val="150000"/>
                  </a:lnSpc>
                </a:pPr>
                <a:r>
                  <a:rPr lang="zh-CN" altLang="zh-CN" dirty="0"/>
                  <a:t>设</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en-US" altLang="zh-CN" b="0" i="1" smtClean="0">
                        <a:latin typeface="Cambria Math" panose="02040503050406030204" pitchFamily="18" charset="0"/>
                      </a:rPr>
                      <m:t>→</m:t>
                    </m:r>
                    <m:r>
                      <a:rPr lang="zh-CN" altLang="zh-CN">
                        <a:latin typeface="Cambria Math" panose="02040503050406030204" pitchFamily="18" charset="0"/>
                      </a:rPr>
                      <m:t>𝐸</m:t>
                    </m:r>
                  </m:oMath>
                </a14:m>
                <a:r>
                  <a:rPr lang="en-US" altLang="zh-CN" dirty="0"/>
                  <a:t>, </a:t>
                </a:r>
                <a:r>
                  <a:rPr lang="zh-CN" altLang="zh-CN" dirty="0"/>
                  <a:t>则</a:t>
                </a:r>
                <a:r>
                  <a:rPr lang="en-US" altLang="zh-CN" dirty="0"/>
                  <a:t> </a:t>
                </a:r>
                <a14:m>
                  <m:oMath xmlns:m="http://schemas.openxmlformats.org/officeDocument/2006/math">
                    <m:sSup>
                      <m:sSupPr>
                        <m:ctrlPr>
                          <a:rPr lang="zh-CN" altLang="zh-CN" i="1">
                            <a:latin typeface="Cambria Math" panose="02040503050406030204" pitchFamily="18" charset="0"/>
                          </a:rPr>
                        </m:ctrlPr>
                      </m:sSupPr>
                      <m:e>
                        <m:r>
                          <a:rPr lang="zh-CN" altLang="zh-CN">
                            <a:latin typeface="Cambria Math" panose="02040503050406030204" pitchFamily="18" charset="0"/>
                          </a:rPr>
                          <m:t>𝜓</m:t>
                        </m:r>
                      </m:e>
                      <m:sup>
                        <m:r>
                          <a:rPr lang="zh-CN" altLang="zh-CN">
                            <a:latin typeface="Cambria Math" panose="02040503050406030204" pitchFamily="18" charset="0"/>
                          </a:rPr>
                          <m:t>∗</m:t>
                        </m:r>
                      </m:sup>
                    </m:sSup>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en-US" i="1">
                        <a:latin typeface="Cambria Math" panose="02040503050406030204" pitchFamily="18" charset="0"/>
                      </a:rPr>
                      <m:t> </m:t>
                    </m:r>
                    <m:r>
                      <a:rPr lang="en-US" altLang="zh-CN" i="1">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𝐸</m:t>
                    </m:r>
                  </m:oMath>
                </a14:m>
                <a:r>
                  <a:rPr lang="zh-CN" altLang="zh-CN" dirty="0"/>
                  <a:t>.</a:t>
                </a:r>
              </a:p>
              <a:p>
                <a:pPr>
                  <a:lnSpc>
                    <a:spcPct val="150000"/>
                  </a:lnSpc>
                </a:pPr>
                <a:r>
                  <a:rPr lang="zh-CN" altLang="zh-CN" dirty="0">
                    <a:solidFill>
                      <a:srgbClr val="C00000"/>
                    </a:solidFill>
                  </a:rPr>
                  <a:t>简并</a:t>
                </a:r>
                <a:r>
                  <a:rPr lang="en-US" altLang="zh-CN" dirty="0">
                    <a:solidFill>
                      <a:srgbClr val="C00000"/>
                    </a:solidFill>
                  </a:rPr>
                  <a:t> (degenerate): </a:t>
                </a:r>
                <a:r>
                  <a:rPr lang="zh-CN" altLang="zh-CN" dirty="0">
                    <a:solidFill>
                      <a:srgbClr val="C00000"/>
                    </a:solidFill>
                  </a:rPr>
                  <a:t>同一能级对应多个能量本征态</a:t>
                </a:r>
              </a:p>
              <a:p>
                <a:pPr>
                  <a:lnSpc>
                    <a:spcPct val="150000"/>
                  </a:lnSpc>
                </a:pPr>
                <a14:m>
                  <m:oMath xmlns:m="http://schemas.openxmlformats.org/officeDocument/2006/math">
                    <m:r>
                      <a:rPr lang="zh-CN" altLang="zh-CN">
                        <a:latin typeface="Cambria Math" panose="02040503050406030204" pitchFamily="18" charset="0"/>
                      </a:rPr>
                      <m:t>𝐸</m:t>
                    </m:r>
                    <m:r>
                      <a:rPr lang="zh-CN" altLang="en-US" i="1">
                        <a:latin typeface="Cambria Math" panose="02040503050406030204" pitchFamily="18" charset="0"/>
                      </a:rPr>
                      <m:t> </m:t>
                    </m:r>
                  </m:oMath>
                </a14:m>
                <a:r>
                  <a:rPr lang="zh-CN" altLang="zh-CN" dirty="0"/>
                  <a:t>不简并</a:t>
                </a:r>
                <a:r>
                  <a:rPr lang="en-US" altLang="zh-CN" dirty="0"/>
                  <a:t> (degenerate)</a:t>
                </a:r>
                <a:r>
                  <a:rPr lang="zh-CN" altLang="zh-CN" dirty="0"/>
                  <a:t>，</a:t>
                </a:r>
                <a14:m>
                  <m:oMath xmlns:m="http://schemas.openxmlformats.org/officeDocument/2006/math">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oMath>
                </a14:m>
                <a:r>
                  <a:rPr lang="zh-CN" altLang="zh-CN" dirty="0">
                    <a:solidFill>
                      <a:srgbClr val="0070C0"/>
                    </a:solidFill>
                  </a:rPr>
                  <a:t>可取为</a:t>
                </a:r>
                <a:r>
                  <a:rPr lang="zh-CN" altLang="zh-CN" dirty="0"/>
                  <a:t>实函数.</a:t>
                </a:r>
              </a:p>
              <a:p>
                <a:pPr>
                  <a:lnSpc>
                    <a:spcPct val="150000"/>
                  </a:lnSpc>
                </a:pPr>
                <a14:m>
                  <m:oMath xmlns:m="http://schemas.openxmlformats.org/officeDocument/2006/math">
                    <m:r>
                      <a:rPr lang="zh-CN" altLang="zh-CN">
                        <a:latin typeface="Cambria Math" panose="02040503050406030204" pitchFamily="18" charset="0"/>
                      </a:rPr>
                      <m:t>𝐸</m:t>
                    </m:r>
                    <m:r>
                      <a:rPr lang="zh-CN" altLang="en-US" i="1">
                        <a:latin typeface="Cambria Math" panose="02040503050406030204" pitchFamily="18" charset="0"/>
                      </a:rPr>
                      <m:t> </m:t>
                    </m:r>
                  </m:oMath>
                </a14:m>
                <a:r>
                  <a:rPr lang="zh-CN" altLang="en-US" dirty="0"/>
                  <a:t>有</a:t>
                </a:r>
                <a:r>
                  <a:rPr lang="zh-CN" altLang="zh-CN" dirty="0"/>
                  <a:t>一组完备的实解，即凡是属于</a:t>
                </a:r>
                <a:r>
                  <a:rPr lang="en-US" altLang="zh-CN" dirty="0"/>
                  <a:t> </a:t>
                </a:r>
                <a14:m>
                  <m:oMath xmlns:m="http://schemas.openxmlformats.org/officeDocument/2006/math">
                    <m:r>
                      <a:rPr lang="zh-CN" altLang="zh-CN">
                        <a:latin typeface="Cambria Math" panose="02040503050406030204" pitchFamily="18" charset="0"/>
                      </a:rPr>
                      <m:t>𝐸</m:t>
                    </m:r>
                    <m:r>
                      <a:rPr lang="zh-CN" altLang="en-US" i="1">
                        <a:latin typeface="Cambria Math" panose="02040503050406030204" pitchFamily="18" charset="0"/>
                      </a:rPr>
                      <m:t> </m:t>
                    </m:r>
                  </m:oMath>
                </a14:m>
                <a:r>
                  <a:rPr lang="zh-CN" altLang="zh-CN" dirty="0"/>
                  <a:t>的任何解为</a:t>
                </a:r>
                <a:r>
                  <a:rPr lang="zh-CN" altLang="en-US" dirty="0"/>
                  <a:t>其</a:t>
                </a:r>
                <a:r>
                  <a:rPr lang="zh-CN" altLang="zh-CN" dirty="0"/>
                  <a:t>线性叠加.</a:t>
                </a:r>
              </a:p>
              <a:p>
                <a:pPr>
                  <a:lnSpc>
                    <a:spcPct val="150000"/>
                  </a:lnSpc>
                </a:pPr>
                <a:r>
                  <a:rPr lang="zh-CN" altLang="en-US" dirty="0"/>
                  <a:t>若</a:t>
                </a:r>
                <a14:m>
                  <m:oMath xmlns:m="http://schemas.openxmlformats.org/officeDocument/2006/math">
                    <m:r>
                      <a:rPr lang="zh-CN" altLang="zh-CN">
                        <a:latin typeface="Cambria Math" panose="02040503050406030204" pitchFamily="18" charset="0"/>
                      </a:rPr>
                      <m:t>𝑉</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m:t>
                    </m:r>
                    <m:r>
                      <a:rPr lang="zh-CN" altLang="zh-CN">
                        <a:latin typeface="Cambria Math" panose="02040503050406030204" pitchFamily="18" charset="0"/>
                      </a:rPr>
                      <m:t>𝑉</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oMath>
                </a14:m>
                <a:r>
                  <a:rPr lang="zh-CN" altLang="zh-CN" dirty="0"/>
                  <a:t>.设</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en-US" altLang="zh-CN" i="1">
                        <a:latin typeface="Cambria Math" panose="02040503050406030204" pitchFamily="18" charset="0"/>
                      </a:rPr>
                      <m:t>→</m:t>
                    </m:r>
                    <m:r>
                      <a:rPr lang="zh-CN" altLang="zh-CN">
                        <a:latin typeface="Cambria Math" panose="02040503050406030204" pitchFamily="18" charset="0"/>
                      </a:rPr>
                      <m:t>𝐸</m:t>
                    </m:r>
                  </m:oMath>
                </a14:m>
                <a:r>
                  <a:rPr lang="en-US" altLang="zh-CN" dirty="0"/>
                  <a:t>, </a:t>
                </a:r>
                <a:r>
                  <a:rPr lang="zh-CN" altLang="zh-CN" dirty="0"/>
                  <a:t>则</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𝐸</m:t>
                    </m:r>
                  </m:oMath>
                </a14:m>
                <a:r>
                  <a:rPr lang="zh-CN" altLang="zh-CN" dirty="0"/>
                  <a:t>.</a:t>
                </a:r>
              </a:p>
              <a:p>
                <a:pPr>
                  <a:lnSpc>
                    <a:spcPct val="150000"/>
                  </a:lnSpc>
                </a:pPr>
                <a:r>
                  <a:rPr lang="zh-CN" altLang="zh-CN" dirty="0"/>
                  <a:t>设</a:t>
                </a:r>
                <a:r>
                  <a:rPr lang="en-US" altLang="zh-CN" dirty="0"/>
                  <a:t> </a:t>
                </a:r>
                <a14:m>
                  <m:oMath xmlns:m="http://schemas.openxmlformats.org/officeDocument/2006/math">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m:t>
                        </m:r>
                        <m:r>
                          <a:rPr lang="zh-CN" altLang="zh-CN">
                            <a:latin typeface="Cambria Math" panose="02040503050406030204" pitchFamily="18" charset="0"/>
                          </a:rPr>
                          <m:t>𝑥</m:t>
                        </m:r>
                      </m:e>
                    </m:d>
                    <m:r>
                      <a:rPr lang="zh-CN" altLang="zh-CN">
                        <a:latin typeface="Cambria Math" panose="02040503050406030204" pitchFamily="18" charset="0"/>
                      </a:rPr>
                      <m:t>=</m:t>
                    </m:r>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oMath>
                </a14:m>
                <a:r>
                  <a:rPr lang="en-US" altLang="zh-CN" dirty="0"/>
                  <a:t>, </a:t>
                </a:r>
                <a14:m>
                  <m:oMath xmlns:m="http://schemas.openxmlformats.org/officeDocument/2006/math">
                    <m:r>
                      <a:rPr lang="zh-CN" altLang="zh-CN">
                        <a:latin typeface="Cambria Math" panose="02040503050406030204" pitchFamily="18" charset="0"/>
                      </a:rPr>
                      <m:t>𝐸</m:t>
                    </m:r>
                  </m:oMath>
                </a14:m>
                <a:r>
                  <a:rPr lang="zh-CN" altLang="en-US" dirty="0">
                    <a:solidFill>
                      <a:srgbClr val="0070C0"/>
                    </a:solidFill>
                  </a:rPr>
                  <a:t>可以找到</a:t>
                </a:r>
                <a:r>
                  <a:rPr lang="zh-CN" altLang="zh-CN" dirty="0"/>
                  <a:t>完备解具有确定的宇称(奇偶性)</a:t>
                </a:r>
              </a:p>
              <a:p>
                <a:pPr marL="82153"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r>
                                  <a:rPr lang="zh-CN" altLang="en-US" i="1">
                                    <a:latin typeface="Cambria Math" panose="02040503050406030204" pitchFamily="18" charset="0"/>
                                  </a:rPr>
                                  <m:t> </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e>
                              <m:e>
                                <m:r>
                                  <a:rPr lang="zh-CN" altLang="zh-CN">
                                    <a:latin typeface="Cambria Math" panose="02040503050406030204" pitchFamily="18" charset="0"/>
                                  </a:rPr>
                                  <m:t>偶宇称</m:t>
                                </m:r>
                              </m:e>
                            </m:mr>
                            <m:mr>
                              <m:e>
                                <m:r>
                                  <a:rPr lang="zh-CN" altLang="en-US" i="1">
                                    <a:latin typeface="Cambria Math" panose="02040503050406030204" pitchFamily="18" charset="0"/>
                                  </a:rPr>
                                  <m:t> </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e>
                              <m:e>
                                <m:r>
                                  <a:rPr lang="zh-CN" altLang="zh-CN">
                                    <a:latin typeface="Cambria Math" panose="02040503050406030204" pitchFamily="18" charset="0"/>
                                  </a:rPr>
                                  <m:t>奇宇称</m:t>
                                </m:r>
                              </m:e>
                            </m:mr>
                          </m:m>
                        </m:e>
                      </m:d>
                    </m:oMath>
                  </m:oMathPara>
                </a14:m>
                <a:endParaRPr lang="en-US" altLang="zh-CN" dirty="0"/>
              </a:p>
              <a:p>
                <a:pPr>
                  <a:lnSpc>
                    <a:spcPct val="150000"/>
                  </a:lnSpc>
                </a:pPr>
                <a:endParaRPr lang="zh-CN"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77301" y="1082329"/>
                <a:ext cx="8229600" cy="5123162"/>
              </a:xfrm>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一维定态问题的一般规律</a:t>
            </a:r>
          </a:p>
        </p:txBody>
      </p:sp>
    </p:spTree>
    <p:extLst>
      <p:ext uri="{BB962C8B-B14F-4D97-AF65-F5344CB8AC3E}">
        <p14:creationId xmlns:p14="http://schemas.microsoft.com/office/powerpoint/2010/main" val="3630093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6" name="AutoShape 10"/>
          <p:cNvSpPr>
            <a:spLocks noChangeArrowheads="1"/>
          </p:cNvSpPr>
          <p:nvPr/>
        </p:nvSpPr>
        <p:spPr bwMode="auto">
          <a:xfrm>
            <a:off x="533400" y="2973388"/>
            <a:ext cx="3733800" cy="17526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r>
              <a:rPr lang="zh-CN" altLang="zh-CN" sz="1600" b="1">
                <a:solidFill>
                  <a:schemeClr val="tx2"/>
                </a:solidFill>
                <a:latin typeface="+mj-ea"/>
                <a:ea typeface="+mj-ea"/>
              </a:rPr>
              <a:t>由上式可以看出： </a:t>
            </a:r>
            <a:endParaRPr lang="zh-CN" altLang="zh-CN">
              <a:latin typeface="+mj-ea"/>
              <a:ea typeface="+mj-ea"/>
              <a:cs typeface=""/>
            </a:endParaRPr>
          </a:p>
          <a:p>
            <a:r>
              <a:rPr lang="zh-CN" altLang="zh-CN" sz="1600" b="1">
                <a:solidFill>
                  <a:schemeClr val="tx2"/>
                </a:solidFill>
                <a:latin typeface="+mj-ea"/>
                <a:ea typeface="+mj-ea"/>
              </a:rPr>
              <a:t> b</a:t>
            </a:r>
            <a:r>
              <a:rPr lang="zh-CN" altLang="zh-CN" sz="1700" b="1" baseline="-25000">
                <a:solidFill>
                  <a:schemeClr val="tx2"/>
                </a:solidFill>
                <a:latin typeface="+mj-ea"/>
                <a:ea typeface="+mj-ea"/>
              </a:rPr>
              <a:t>0   </a:t>
            </a:r>
            <a:r>
              <a:rPr lang="zh-CN" altLang="zh-CN" sz="1600" b="1">
                <a:solidFill>
                  <a:schemeClr val="tx2"/>
                </a:solidFill>
                <a:latin typeface="+mj-ea"/>
                <a:ea typeface="+mj-ea"/>
              </a:rPr>
              <a:t>决定所有角标k为偶数的系数； </a:t>
            </a:r>
            <a:endParaRPr lang="zh-CN" altLang="zh-CN">
              <a:latin typeface="+mj-ea"/>
              <a:ea typeface="+mj-ea"/>
              <a:cs typeface=""/>
            </a:endParaRPr>
          </a:p>
          <a:p>
            <a:r>
              <a:rPr lang="zh-CN" altLang="zh-CN" sz="1600" b="1">
                <a:solidFill>
                  <a:schemeClr val="tx2"/>
                </a:solidFill>
                <a:latin typeface="+mj-ea"/>
                <a:ea typeface="+mj-ea"/>
              </a:rPr>
              <a:t> b</a:t>
            </a:r>
            <a:r>
              <a:rPr lang="zh-CN" altLang="zh-CN" sz="1700" b="1" baseline="-25000">
                <a:solidFill>
                  <a:schemeClr val="tx2"/>
                </a:solidFill>
                <a:latin typeface="+mj-ea"/>
                <a:ea typeface="+mj-ea"/>
              </a:rPr>
              <a:t>1   </a:t>
            </a:r>
            <a:r>
              <a:rPr lang="zh-CN" altLang="zh-CN" sz="1600" b="1">
                <a:solidFill>
                  <a:schemeClr val="tx2"/>
                </a:solidFill>
                <a:latin typeface="+mj-ea"/>
                <a:ea typeface="+mj-ea"/>
              </a:rPr>
              <a:t>决定所有角标k为奇数的系数。 </a:t>
            </a:r>
            <a:endParaRPr lang="zh-CN" altLang="zh-CN">
              <a:latin typeface="+mj-ea"/>
              <a:ea typeface="+mj-ea"/>
              <a:cs typeface=""/>
            </a:endParaRPr>
          </a:p>
          <a:p>
            <a:r>
              <a:rPr lang="zh-CN" altLang="zh-CN" sz="1600" b="1">
                <a:solidFill>
                  <a:schemeClr val="tx2"/>
                </a:solidFill>
                <a:latin typeface="+mj-ea"/>
                <a:ea typeface="+mj-ea"/>
              </a:rPr>
              <a:t>因为方程是二阶微分方程，应有两个 </a:t>
            </a:r>
            <a:endParaRPr lang="zh-CN" altLang="zh-CN">
              <a:latin typeface="+mj-ea"/>
              <a:ea typeface="+mj-ea"/>
              <a:cs typeface=""/>
            </a:endParaRPr>
          </a:p>
          <a:p>
            <a:pPr>
              <a:lnSpc>
                <a:spcPct val="40000"/>
              </a:lnSpc>
              <a:spcBef>
                <a:spcPts val="800"/>
              </a:spcBef>
              <a:spcAft>
                <a:spcPts val="800"/>
              </a:spcAft>
            </a:pPr>
            <a:r>
              <a:rPr lang="zh-CN" altLang="zh-CN" sz="1600" b="1">
                <a:solidFill>
                  <a:schemeClr val="tx2"/>
                </a:solidFill>
                <a:latin typeface="+mj-ea"/>
                <a:ea typeface="+mj-ea"/>
              </a:rPr>
              <a:t>线性独立解。可分别令：</a:t>
            </a:r>
            <a:endParaRPr lang="zh-CN" altLang="zh-CN">
              <a:latin typeface="+mj-ea"/>
              <a:ea typeface="+mj-ea"/>
            </a:endParaRPr>
          </a:p>
        </p:txBody>
      </p:sp>
      <p:sp>
        <p:nvSpPr>
          <p:cNvPr id="137227" name="AutoShape 11"/>
          <p:cNvSpPr>
            <a:spLocks noChangeArrowheads="1"/>
          </p:cNvSpPr>
          <p:nvPr/>
        </p:nvSpPr>
        <p:spPr bwMode="auto">
          <a:xfrm>
            <a:off x="4419600" y="3506788"/>
            <a:ext cx="762000" cy="609600"/>
          </a:xfrm>
          <a:prstGeom prst="rightArrow">
            <a:avLst>
              <a:gd name="adj1" fmla="val 50000"/>
              <a:gd name="adj2" fmla="val 31250"/>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37228" name="AutoShape 12"/>
          <p:cNvSpPr>
            <a:spLocks noChangeArrowheads="1"/>
          </p:cNvSpPr>
          <p:nvPr/>
        </p:nvSpPr>
        <p:spPr bwMode="auto">
          <a:xfrm>
            <a:off x="5486400" y="3049588"/>
            <a:ext cx="3276600" cy="1524000"/>
          </a:xfrm>
          <a:prstGeom prst="foldedCorner">
            <a:avLst>
              <a:gd name="adj" fmla="val 12500"/>
            </a:avLst>
          </a:prstGeom>
          <a:solidFill>
            <a:srgbClr val="A5002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zh-CN" altLang="zh-CN" sz="2000" b="1">
                <a:solidFill>
                  <a:srgbClr val="FFFF00"/>
                </a:solidFill>
                <a:latin typeface="+mj-ea"/>
                <a:ea typeface="+mj-ea"/>
                <a:cs typeface=""/>
              </a:rPr>
              <a:t>b</a:t>
            </a:r>
            <a:r>
              <a:rPr lang="zh-CN" altLang="zh-CN" sz="2000" b="1" baseline="-25000">
                <a:solidFill>
                  <a:srgbClr val="FFFF00"/>
                </a:solidFill>
                <a:latin typeface="+mj-ea"/>
                <a:ea typeface="+mj-ea"/>
                <a:cs typeface=""/>
              </a:rPr>
              <a:t>0</a:t>
            </a:r>
            <a:r>
              <a:rPr lang="zh-CN" altLang="zh-CN" sz="2000" b="1">
                <a:solidFill>
                  <a:srgbClr val="FFFF00"/>
                </a:solidFill>
                <a:latin typeface="+mj-ea"/>
                <a:ea typeface="+mj-ea"/>
                <a:cs typeface=""/>
              </a:rPr>
              <a:t> ≠ 0, b</a:t>
            </a:r>
            <a:r>
              <a:rPr lang="zh-CN" altLang="zh-CN" sz="2000" b="1" baseline="-25000">
                <a:solidFill>
                  <a:srgbClr val="FFFF00"/>
                </a:solidFill>
                <a:latin typeface="+mj-ea"/>
                <a:ea typeface="+mj-ea"/>
                <a:cs typeface=""/>
              </a:rPr>
              <a:t>1</a:t>
            </a:r>
            <a:r>
              <a:rPr lang="zh-CN" altLang="zh-CN" sz="2000" b="1">
                <a:solidFill>
                  <a:srgbClr val="FFFF00"/>
                </a:solidFill>
                <a:latin typeface="+mj-ea"/>
                <a:ea typeface="+mj-ea"/>
                <a:cs typeface=""/>
              </a:rPr>
              <a:t>=0. → H</a:t>
            </a:r>
            <a:r>
              <a:rPr lang="zh-CN" altLang="zh-CN" sz="2000" b="1" baseline="30000">
                <a:solidFill>
                  <a:srgbClr val="FFFF00"/>
                </a:solidFill>
                <a:latin typeface="+mj-ea"/>
                <a:ea typeface="+mj-ea"/>
                <a:cs typeface=""/>
              </a:rPr>
              <a:t>even</a:t>
            </a:r>
            <a:r>
              <a:rPr lang="zh-CN" altLang="zh-CN" sz="2000" b="1">
                <a:solidFill>
                  <a:srgbClr val="FFFF00"/>
                </a:solidFill>
                <a:latin typeface="+mj-ea"/>
                <a:ea typeface="+mj-ea"/>
                <a:cs typeface=""/>
              </a:rPr>
              <a:t>(ξ); </a:t>
            </a:r>
            <a:endParaRPr lang="zh-CN" altLang="zh-CN">
              <a:latin typeface="+mj-ea"/>
              <a:ea typeface="+mj-ea"/>
              <a:cs typeface=""/>
            </a:endParaRPr>
          </a:p>
          <a:p>
            <a:pPr algn="ctr">
              <a:spcBef>
                <a:spcPts val="800"/>
              </a:spcBef>
              <a:spcAft>
                <a:spcPts val="800"/>
              </a:spcAft>
            </a:pPr>
            <a:r>
              <a:rPr lang="zh-CN" altLang="zh-CN" sz="2000" b="1">
                <a:solidFill>
                  <a:srgbClr val="FFFF00"/>
                </a:solidFill>
                <a:latin typeface="+mj-ea"/>
                <a:ea typeface="+mj-ea"/>
                <a:cs typeface=""/>
              </a:rPr>
              <a:t>b</a:t>
            </a:r>
            <a:r>
              <a:rPr lang="zh-CN" altLang="zh-CN" sz="2000" b="1" baseline="-25000">
                <a:solidFill>
                  <a:srgbClr val="FFFF00"/>
                </a:solidFill>
                <a:latin typeface="+mj-ea"/>
                <a:ea typeface="+mj-ea"/>
                <a:cs typeface=""/>
              </a:rPr>
              <a:t>1</a:t>
            </a:r>
            <a:r>
              <a:rPr lang="zh-CN" altLang="zh-CN" sz="2000" b="1">
                <a:solidFill>
                  <a:srgbClr val="FFFF00"/>
                </a:solidFill>
                <a:latin typeface="+mj-ea"/>
                <a:ea typeface="+mj-ea"/>
                <a:cs typeface=""/>
              </a:rPr>
              <a:t> ≠ 0, b</a:t>
            </a:r>
            <a:r>
              <a:rPr lang="zh-CN" altLang="zh-CN" sz="2000" b="1" baseline="-25000">
                <a:solidFill>
                  <a:srgbClr val="FFFF00"/>
                </a:solidFill>
                <a:latin typeface="+mj-ea"/>
                <a:ea typeface="+mj-ea"/>
                <a:cs typeface=""/>
              </a:rPr>
              <a:t>0</a:t>
            </a:r>
            <a:r>
              <a:rPr lang="zh-CN" altLang="zh-CN" sz="2000" b="1">
                <a:solidFill>
                  <a:srgbClr val="FFFF00"/>
                </a:solidFill>
                <a:latin typeface="+mj-ea"/>
                <a:ea typeface="+mj-ea"/>
                <a:cs typeface=""/>
              </a:rPr>
              <a:t>=0. → H</a:t>
            </a:r>
            <a:r>
              <a:rPr lang="zh-CN" altLang="zh-CN" sz="2000" b="1" baseline="30000">
                <a:solidFill>
                  <a:srgbClr val="FFFF00"/>
                </a:solidFill>
                <a:latin typeface="+mj-ea"/>
                <a:ea typeface="+mj-ea"/>
                <a:cs typeface=""/>
              </a:rPr>
              <a:t>odd</a:t>
            </a:r>
            <a:r>
              <a:rPr lang="zh-CN" altLang="zh-CN" sz="2000" b="1">
                <a:solidFill>
                  <a:srgbClr val="FFFF00"/>
                </a:solidFill>
                <a:latin typeface="+mj-ea"/>
                <a:ea typeface="+mj-ea"/>
                <a:cs typeface=""/>
              </a:rPr>
              <a:t>(ξ).</a:t>
            </a:r>
            <a:endParaRPr lang="zh-CN" altLang="zh-CN">
              <a:latin typeface="+mj-ea"/>
              <a:ea typeface="+mj-ea"/>
            </a:endParaRPr>
          </a:p>
        </p:txBody>
      </p:sp>
      <p:graphicFrame>
        <p:nvGraphicFramePr>
          <p:cNvPr id="137229" name="Object 13"/>
          <p:cNvGraphicFramePr>
            <a:graphicFrameLocks noChangeAspect="1"/>
          </p:cNvGraphicFramePr>
          <p:nvPr>
            <p:extLst>
              <p:ext uri="{D42A27DB-BD31-4B8C-83A1-F6EECF244321}">
                <p14:modId xmlns:p14="http://schemas.microsoft.com/office/powerpoint/2010/main" val="5123409"/>
              </p:ext>
            </p:extLst>
          </p:nvPr>
        </p:nvGraphicFramePr>
        <p:xfrm>
          <a:off x="685800" y="1982788"/>
          <a:ext cx="3646488" cy="711200"/>
        </p:xfrm>
        <a:graphic>
          <a:graphicData uri="http://schemas.openxmlformats.org/presentationml/2006/ole">
            <mc:AlternateContent xmlns:mc="http://schemas.openxmlformats.org/markup-compatibility/2006">
              <mc:Choice xmlns:v="urn:schemas-microsoft-com:vml" Requires="v">
                <p:oleObj spid="_x0000_s9222" r:id="rId3" imgW="1436040" imgH="432304" progId="Equation.3">
                  <p:embed/>
                </p:oleObj>
              </mc:Choice>
              <mc:Fallback>
                <p:oleObj r:id="rId3" imgW="1436040" imgH="432304" progId="Equation.3">
                  <p:embed/>
                  <p:pic>
                    <p:nvPicPr>
                      <p:cNvPr id="13722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2788"/>
                        <a:ext cx="364648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0" name="Text Box 14"/>
          <p:cNvSpPr txBox="1">
            <a:spLocks noChangeArrowheads="1"/>
          </p:cNvSpPr>
          <p:nvPr/>
        </p:nvSpPr>
        <p:spPr bwMode="auto">
          <a:xfrm>
            <a:off x="457200" y="839788"/>
            <a:ext cx="4648200" cy="6445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1600" b="1">
                <a:solidFill>
                  <a:schemeClr val="tx2"/>
                </a:solidFill>
                <a:latin typeface="+mj-ea"/>
                <a:ea typeface="+mj-ea"/>
              </a:rPr>
              <a:t>即：  b</a:t>
            </a:r>
            <a:r>
              <a:rPr lang="zh-CN" altLang="zh-CN" sz="1700" b="1" baseline="-25000">
                <a:solidFill>
                  <a:schemeClr val="tx2"/>
                </a:solidFill>
                <a:latin typeface="+mj-ea"/>
                <a:ea typeface="+mj-ea"/>
              </a:rPr>
              <a:t>k+2</a:t>
            </a:r>
            <a:r>
              <a:rPr lang="zh-CN" altLang="zh-CN" sz="1600" b="1">
                <a:solidFill>
                  <a:schemeClr val="tx2"/>
                </a:solidFill>
                <a:latin typeface="+mj-ea"/>
                <a:ea typeface="+mj-ea"/>
              </a:rPr>
              <a:t>(k+2)(k+1)- b</a:t>
            </a:r>
            <a:r>
              <a:rPr lang="zh-CN" altLang="zh-CN" sz="1700" b="1" baseline="-25000">
                <a:solidFill>
                  <a:schemeClr val="tx2"/>
                </a:solidFill>
                <a:latin typeface="+mj-ea"/>
                <a:ea typeface="+mj-ea"/>
              </a:rPr>
              <a:t>k</a:t>
            </a:r>
            <a:r>
              <a:rPr lang="zh-CN" altLang="zh-CN" sz="1600" b="1">
                <a:solidFill>
                  <a:schemeClr val="tx2"/>
                </a:solidFill>
                <a:latin typeface="+mj-ea"/>
                <a:ea typeface="+mj-ea"/>
              </a:rPr>
              <a:t> 2k + b</a:t>
            </a:r>
            <a:r>
              <a:rPr lang="zh-CN" altLang="zh-CN" sz="1700" b="1" baseline="-25000">
                <a:solidFill>
                  <a:schemeClr val="tx2"/>
                </a:solidFill>
                <a:latin typeface="+mj-ea"/>
                <a:ea typeface="+mj-ea"/>
              </a:rPr>
              <a:t>k</a:t>
            </a:r>
            <a:r>
              <a:rPr lang="zh-CN" altLang="zh-CN" sz="1600" b="1">
                <a:solidFill>
                  <a:schemeClr val="tx2"/>
                </a:solidFill>
                <a:latin typeface="+mj-ea"/>
                <a:ea typeface="+mj-ea"/>
              </a:rPr>
              <a:t>(λ-1) = 0 </a:t>
            </a:r>
            <a:endParaRPr lang="zh-CN" altLang="zh-CN">
              <a:latin typeface="+mj-ea"/>
              <a:ea typeface="+mj-ea"/>
              <a:cs typeface=""/>
            </a:endParaRPr>
          </a:p>
          <a:p>
            <a:pPr>
              <a:spcBef>
                <a:spcPts val="500"/>
              </a:spcBef>
              <a:spcAft>
                <a:spcPts val="500"/>
              </a:spcAft>
            </a:pPr>
            <a:r>
              <a:rPr lang="zh-CN" altLang="zh-CN" sz="1600" b="1">
                <a:solidFill>
                  <a:schemeClr val="tx2"/>
                </a:solidFill>
                <a:latin typeface="+mj-ea"/>
                <a:ea typeface="+mj-ea"/>
              </a:rPr>
              <a:t>从而导出系数 b</a:t>
            </a:r>
            <a:r>
              <a:rPr lang="zh-CN" altLang="zh-CN" sz="1700" b="1" baseline="-25000">
                <a:solidFill>
                  <a:schemeClr val="tx2"/>
                </a:solidFill>
                <a:latin typeface="+mj-ea"/>
                <a:ea typeface="+mj-ea"/>
              </a:rPr>
              <a:t>k </a:t>
            </a:r>
            <a:r>
              <a:rPr lang="zh-CN" altLang="zh-CN" sz="1600" b="1">
                <a:solidFill>
                  <a:schemeClr val="tx2"/>
                </a:solidFill>
                <a:latin typeface="+mj-ea"/>
                <a:ea typeface="+mj-ea"/>
              </a:rPr>
              <a:t>的递推公式：</a:t>
            </a:r>
            <a:endParaRPr lang="zh-CN" altLang="zh-CN">
              <a:latin typeface="+mj-ea"/>
              <a:ea typeface="+mj-ea"/>
            </a:endParaRPr>
          </a:p>
        </p:txBody>
      </p:sp>
      <p:graphicFrame>
        <p:nvGraphicFramePr>
          <p:cNvPr id="137231" name="Object 15"/>
          <p:cNvGraphicFramePr>
            <a:graphicFrameLocks noChangeAspect="1"/>
          </p:cNvGraphicFramePr>
          <p:nvPr>
            <p:extLst>
              <p:ext uri="{D42A27DB-BD31-4B8C-83A1-F6EECF244321}">
                <p14:modId xmlns:p14="http://schemas.microsoft.com/office/powerpoint/2010/main" val="4147726501"/>
              </p:ext>
            </p:extLst>
          </p:nvPr>
        </p:nvGraphicFramePr>
        <p:xfrm>
          <a:off x="914400" y="230188"/>
          <a:ext cx="7675563" cy="685800"/>
        </p:xfrm>
        <a:graphic>
          <a:graphicData uri="http://schemas.openxmlformats.org/presentationml/2006/ole">
            <mc:AlternateContent xmlns:mc="http://schemas.openxmlformats.org/markup-compatibility/2006">
              <mc:Choice xmlns:v="urn:schemas-microsoft-com:vml" Requires="v">
                <p:oleObj spid="_x0000_s9223" r:id="rId5" imgW="2972117" imgH="343217" progId="Equation.3">
                  <p:embed/>
                </p:oleObj>
              </mc:Choice>
              <mc:Fallback>
                <p:oleObj r:id="rId5" imgW="2972117" imgH="343217" progId="Equation.3">
                  <p:embed/>
                  <p:pic>
                    <p:nvPicPr>
                      <p:cNvPr id="137231"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30188"/>
                        <a:ext cx="76755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2" name="AutoShape 16"/>
          <p:cNvSpPr>
            <a:spLocks noChangeArrowheads="1"/>
          </p:cNvSpPr>
          <p:nvPr/>
        </p:nvSpPr>
        <p:spPr bwMode="auto">
          <a:xfrm>
            <a:off x="5419725" y="882650"/>
            <a:ext cx="3048000" cy="609600"/>
          </a:xfrm>
          <a:prstGeom prst="wedgeRectCallout">
            <a:avLst>
              <a:gd name="adj1" fmla="val -77398"/>
              <a:gd name="adj2" fmla="val -71356"/>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zh-CN" altLang="zh-CN" sz="1600" b="1">
                <a:latin typeface="+mj-ea"/>
                <a:ea typeface="+mj-ea"/>
              </a:rPr>
              <a:t>该式对任意ξ都成立， </a:t>
            </a:r>
            <a:endParaRPr lang="zh-CN" altLang="zh-CN">
              <a:latin typeface="+mj-ea"/>
              <a:ea typeface="+mj-ea"/>
              <a:cs typeface=""/>
            </a:endParaRPr>
          </a:p>
          <a:p>
            <a:pPr>
              <a:lnSpc>
                <a:spcPct val="70000"/>
              </a:lnSpc>
              <a:spcBef>
                <a:spcPts val="500"/>
              </a:spcBef>
              <a:spcAft>
                <a:spcPts val="500"/>
              </a:spcAft>
            </a:pPr>
            <a:r>
              <a:rPr lang="zh-CN" altLang="zh-CN" sz="1600" b="1">
                <a:latin typeface="+mj-ea"/>
                <a:ea typeface="+mj-ea"/>
              </a:rPr>
              <a:t>故ξ同次幂前的系数均应为零，</a:t>
            </a:r>
            <a:endParaRPr lang="zh-CN" altLang="zh-CN">
              <a:latin typeface="+mj-ea"/>
              <a:ea typeface="+mj-ea"/>
            </a:endParaRPr>
          </a:p>
        </p:txBody>
      </p:sp>
      <p:sp>
        <p:nvSpPr>
          <p:cNvPr id="137233" name="AutoShape 17"/>
          <p:cNvSpPr>
            <a:spLocks noChangeArrowheads="1"/>
          </p:cNvSpPr>
          <p:nvPr/>
        </p:nvSpPr>
        <p:spPr bwMode="auto">
          <a:xfrm>
            <a:off x="7391400" y="2516188"/>
            <a:ext cx="1524000" cy="381000"/>
          </a:xfrm>
          <a:prstGeom prst="wedgeRectCallout">
            <a:avLst>
              <a:gd name="adj1" fmla="val -33644"/>
              <a:gd name="adj2" fmla="val 155833"/>
            </a:avLst>
          </a:prstGeom>
          <a:solidFill>
            <a:srgbClr val="99FF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zh-CN" altLang="zh-CN" sz="1600" b="1" dirty="0">
                <a:solidFill>
                  <a:srgbClr val="002060"/>
                </a:solidFill>
                <a:latin typeface="+mj-ea"/>
                <a:ea typeface="+mj-ea"/>
              </a:rPr>
              <a:t>只含偶次幂项</a:t>
            </a:r>
            <a:endParaRPr lang="zh-CN" altLang="zh-CN" dirty="0">
              <a:solidFill>
                <a:srgbClr val="002060"/>
              </a:solidFill>
              <a:latin typeface="+mj-ea"/>
              <a:ea typeface="+mj-ea"/>
            </a:endParaRPr>
          </a:p>
        </p:txBody>
      </p:sp>
      <p:sp>
        <p:nvSpPr>
          <p:cNvPr id="137234" name="AutoShape 18"/>
          <p:cNvSpPr>
            <a:spLocks noChangeArrowheads="1"/>
          </p:cNvSpPr>
          <p:nvPr/>
        </p:nvSpPr>
        <p:spPr bwMode="auto">
          <a:xfrm>
            <a:off x="7391400" y="4725988"/>
            <a:ext cx="1524000" cy="381000"/>
          </a:xfrm>
          <a:prstGeom prst="wedgeRectCallout">
            <a:avLst>
              <a:gd name="adj1" fmla="val -19685"/>
              <a:gd name="adj2" fmla="val -187500"/>
            </a:avLst>
          </a:prstGeom>
          <a:solidFill>
            <a:srgbClr val="99FF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r>
              <a:rPr lang="zh-CN" altLang="zh-CN" sz="1600" b="1" dirty="0">
                <a:solidFill>
                  <a:srgbClr val="002060"/>
                </a:solidFill>
                <a:latin typeface="+mj-ea"/>
                <a:ea typeface="+mj-ea"/>
              </a:rPr>
              <a:t>只含奇次幂项</a:t>
            </a:r>
            <a:endParaRPr lang="zh-CN" altLang="zh-CN" dirty="0">
              <a:solidFill>
                <a:srgbClr val="002060"/>
              </a:solidFill>
              <a:latin typeface="+mj-ea"/>
              <a:ea typeface="+mj-ea"/>
            </a:endParaRPr>
          </a:p>
        </p:txBody>
      </p:sp>
      <p:sp>
        <p:nvSpPr>
          <p:cNvPr id="137235" name="Text Box 19"/>
          <p:cNvSpPr txBox="1">
            <a:spLocks noChangeArrowheads="1"/>
          </p:cNvSpPr>
          <p:nvPr/>
        </p:nvSpPr>
        <p:spPr bwMode="auto">
          <a:xfrm>
            <a:off x="609600" y="5030788"/>
            <a:ext cx="6705600" cy="9858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2000" b="1">
                <a:latin typeface="+mj-ea"/>
                <a:ea typeface="+mj-ea"/>
              </a:rPr>
              <a:t>则通解可记为： </a:t>
            </a:r>
            <a:endParaRPr lang="zh-CN" altLang="zh-CN">
              <a:latin typeface="+mj-ea"/>
              <a:ea typeface="+mj-ea"/>
              <a:cs typeface=""/>
            </a:endParaRPr>
          </a:p>
          <a:p>
            <a:r>
              <a:rPr lang="zh-CN" altLang="zh-CN" sz="2000" b="1">
                <a:latin typeface="+mj-ea"/>
                <a:ea typeface="+mj-ea"/>
                <a:cs typeface=""/>
              </a:rPr>
              <a:t>		H = c</a:t>
            </a:r>
            <a:r>
              <a:rPr lang="zh-CN" altLang="zh-CN" sz="2000" b="1" baseline="-25000">
                <a:latin typeface="+mj-ea"/>
                <a:ea typeface="+mj-ea"/>
                <a:cs typeface=""/>
              </a:rPr>
              <a:t>o</a:t>
            </a:r>
            <a:r>
              <a:rPr lang="zh-CN" altLang="zh-CN" sz="2000" b="1">
                <a:latin typeface="+mj-ea"/>
                <a:ea typeface="+mj-ea"/>
                <a:cs typeface=""/>
              </a:rPr>
              <a:t> H</a:t>
            </a:r>
            <a:r>
              <a:rPr lang="zh-CN" altLang="zh-CN" sz="2000" b="1" baseline="30000">
                <a:latin typeface="+mj-ea"/>
                <a:ea typeface="+mj-ea"/>
                <a:cs typeface=""/>
              </a:rPr>
              <a:t>odd</a:t>
            </a:r>
            <a:r>
              <a:rPr lang="zh-CN" altLang="zh-CN" sz="2000" b="1">
                <a:latin typeface="+mj-ea"/>
                <a:ea typeface="+mj-ea"/>
                <a:cs typeface=""/>
              </a:rPr>
              <a:t> + c</a:t>
            </a:r>
            <a:r>
              <a:rPr lang="zh-CN" altLang="zh-CN" sz="2000" b="1" baseline="-25000">
                <a:latin typeface="+mj-ea"/>
                <a:ea typeface="+mj-ea"/>
                <a:cs typeface=""/>
              </a:rPr>
              <a:t>e</a:t>
            </a:r>
            <a:r>
              <a:rPr lang="zh-CN" altLang="zh-CN" sz="2000" b="1">
                <a:latin typeface="+mj-ea"/>
                <a:ea typeface="+mj-ea"/>
                <a:cs typeface=""/>
              </a:rPr>
              <a:t> H</a:t>
            </a:r>
            <a:r>
              <a:rPr lang="zh-CN" altLang="zh-CN" sz="2000" b="1" baseline="30000">
                <a:latin typeface="+mj-ea"/>
                <a:ea typeface="+mj-ea"/>
                <a:cs typeface=""/>
              </a:rPr>
              <a:t>even</a:t>
            </a:r>
            <a:r>
              <a:rPr lang="zh-CN" altLang="zh-CN" sz="2000" b="1">
                <a:latin typeface="+mj-ea"/>
                <a:ea typeface="+mj-ea"/>
                <a:cs typeface=""/>
              </a:rPr>
              <a:t>  </a:t>
            </a:r>
            <a:endParaRPr lang="zh-CN" altLang="zh-CN">
              <a:latin typeface="+mj-ea"/>
              <a:ea typeface="+mj-ea"/>
              <a:cs typeface=""/>
            </a:endParaRPr>
          </a:p>
          <a:p>
            <a:pPr>
              <a:lnSpc>
                <a:spcPct val="60000"/>
              </a:lnSpc>
              <a:spcBef>
                <a:spcPts val="800"/>
              </a:spcBef>
              <a:spcAft>
                <a:spcPts val="800"/>
              </a:spcAft>
            </a:pPr>
            <a:r>
              <a:rPr lang="zh-CN" altLang="zh-CN" sz="2000" b="1">
                <a:latin typeface="+mj-ea"/>
                <a:ea typeface="+mj-ea"/>
                <a:cs typeface=""/>
              </a:rPr>
              <a:t>		ψ= (c</a:t>
            </a:r>
            <a:r>
              <a:rPr lang="zh-CN" altLang="zh-CN" sz="2000" b="1" baseline="-25000">
                <a:latin typeface="+mj-ea"/>
                <a:ea typeface="+mj-ea"/>
                <a:cs typeface=""/>
              </a:rPr>
              <a:t>o</a:t>
            </a:r>
            <a:r>
              <a:rPr lang="zh-CN" altLang="zh-CN" sz="2000" b="1">
                <a:latin typeface="+mj-ea"/>
                <a:ea typeface="+mj-ea"/>
                <a:cs typeface=""/>
              </a:rPr>
              <a:t> H</a:t>
            </a:r>
            <a:r>
              <a:rPr lang="zh-CN" altLang="zh-CN" sz="2000" b="1" baseline="30000">
                <a:latin typeface="+mj-ea"/>
                <a:ea typeface="+mj-ea"/>
                <a:cs typeface=""/>
              </a:rPr>
              <a:t>odd</a:t>
            </a:r>
            <a:r>
              <a:rPr lang="zh-CN" altLang="zh-CN" sz="2000" b="1">
                <a:latin typeface="+mj-ea"/>
                <a:ea typeface="+mj-ea"/>
                <a:cs typeface=""/>
              </a:rPr>
              <a:t> + c</a:t>
            </a:r>
            <a:r>
              <a:rPr lang="zh-CN" altLang="zh-CN" sz="2000" b="1" baseline="-25000">
                <a:latin typeface="+mj-ea"/>
                <a:ea typeface="+mj-ea"/>
                <a:cs typeface=""/>
              </a:rPr>
              <a:t>e</a:t>
            </a:r>
            <a:r>
              <a:rPr lang="zh-CN" altLang="zh-CN" sz="2000" b="1">
                <a:latin typeface="+mj-ea"/>
                <a:ea typeface="+mj-ea"/>
                <a:cs typeface=""/>
              </a:rPr>
              <a:t> H</a:t>
            </a:r>
            <a:r>
              <a:rPr lang="zh-CN" altLang="zh-CN" sz="2000" b="1" baseline="30000">
                <a:latin typeface="+mj-ea"/>
                <a:ea typeface="+mj-ea"/>
                <a:cs typeface=""/>
              </a:rPr>
              <a:t>even</a:t>
            </a:r>
            <a:r>
              <a:rPr lang="zh-CN" altLang="zh-CN" sz="2000" b="1">
                <a:latin typeface="+mj-ea"/>
                <a:ea typeface="+mj-ea"/>
                <a:cs typeface=""/>
              </a:rPr>
              <a:t> e) exp[-ξ</a:t>
            </a:r>
            <a:r>
              <a:rPr lang="zh-CN" altLang="zh-CN" sz="2000" b="1" baseline="30000">
                <a:latin typeface="+mj-ea"/>
                <a:ea typeface="+mj-ea"/>
                <a:cs typeface=""/>
              </a:rPr>
              <a:t>2</a:t>
            </a:r>
            <a:r>
              <a:rPr lang="zh-CN" altLang="zh-CN" sz="2000" b="1">
                <a:latin typeface="+mj-ea"/>
                <a:ea typeface="+mj-ea"/>
                <a:cs typeface=""/>
              </a:rPr>
              <a:t>/2]</a:t>
            </a:r>
            <a:endParaRPr lang="zh-CN" altLang="zh-CN">
              <a:latin typeface="+mj-ea"/>
              <a:ea typeface="+mj-ea"/>
            </a:endParaRPr>
          </a:p>
        </p:txBody>
      </p:sp>
    </p:spTree>
    <p:extLst>
      <p:ext uri="{BB962C8B-B14F-4D97-AF65-F5344CB8AC3E}">
        <p14:creationId xmlns:p14="http://schemas.microsoft.com/office/powerpoint/2010/main" val="3886708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37232"/>
                                        </p:tgtEl>
                                        <p:attrNameLst>
                                          <p:attrName>style.visibility</p:attrName>
                                        </p:attrNameLst>
                                      </p:cBhvr>
                                      <p:to>
                                        <p:strVal val="visible"/>
                                      </p:to>
                                    </p:set>
                                    <p:anim calcmode="lin" valueType="num">
                                      <p:cBhvr additive="base">
                                        <p:cTn id="7" dur="500" fill="hold"/>
                                        <p:tgtEl>
                                          <p:spTgt spid="137232"/>
                                        </p:tgtEl>
                                        <p:attrNameLst>
                                          <p:attrName>ppt_x</p:attrName>
                                        </p:attrNameLst>
                                      </p:cBhvr>
                                      <p:tavLst>
                                        <p:tav tm="0">
                                          <p:val>
                                            <p:strVal val="1+#ppt_w/2"/>
                                          </p:val>
                                        </p:tav>
                                        <p:tav tm="100000">
                                          <p:val>
                                            <p:strVal val="#ppt_x"/>
                                          </p:val>
                                        </p:tav>
                                      </p:tavLst>
                                    </p:anim>
                                    <p:anim calcmode="lin" valueType="num">
                                      <p:cBhvr additive="base">
                                        <p:cTn id="8" dur="500" fill="hold"/>
                                        <p:tgtEl>
                                          <p:spTgt spid="1372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9" presetClass="entr" presetSubtype="0" fill="hold" grpId="0" nodeType="afterEffect">
                                  <p:stCondLst>
                                    <p:cond delay="1000"/>
                                  </p:stCondLst>
                                  <p:childTnLst>
                                    <p:set>
                                      <p:cBhvr>
                                        <p:cTn id="11" dur="1" fill="hold">
                                          <p:stCondLst>
                                            <p:cond delay="0"/>
                                          </p:stCondLst>
                                        </p:cTn>
                                        <p:tgtEl>
                                          <p:spTgt spid="137233"/>
                                        </p:tgtEl>
                                        <p:attrNameLst>
                                          <p:attrName>style.visibility</p:attrName>
                                        </p:attrNameLst>
                                      </p:cBhvr>
                                      <p:to>
                                        <p:strVal val="visible"/>
                                      </p:to>
                                    </p:set>
                                    <p:animEffect transition="in" filter="dissolve">
                                      <p:cBhvr>
                                        <p:cTn id="12" dur="500"/>
                                        <p:tgtEl>
                                          <p:spTgt spid="137233"/>
                                        </p:tgtEl>
                                      </p:cBhvr>
                                    </p:animEffect>
                                  </p:childTnLst>
                                </p:cTn>
                              </p:par>
                            </p:childTnLst>
                          </p:cTn>
                        </p:par>
                        <p:par>
                          <p:cTn id="13" fill="hold" nodeType="afterGroup">
                            <p:stCondLst>
                              <p:cond delay="3000"/>
                            </p:stCondLst>
                            <p:childTnLst>
                              <p:par>
                                <p:cTn id="14" presetID="2" presetClass="entr" presetSubtype="4" fill="hold" grpId="0" nodeType="afterEffect">
                                  <p:stCondLst>
                                    <p:cond delay="1000"/>
                                  </p:stCondLst>
                                  <p:childTnLst>
                                    <p:set>
                                      <p:cBhvr>
                                        <p:cTn id="15" dur="1" fill="hold">
                                          <p:stCondLst>
                                            <p:cond delay="0"/>
                                          </p:stCondLst>
                                        </p:cTn>
                                        <p:tgtEl>
                                          <p:spTgt spid="137234"/>
                                        </p:tgtEl>
                                        <p:attrNameLst>
                                          <p:attrName>style.visibility</p:attrName>
                                        </p:attrNameLst>
                                      </p:cBhvr>
                                      <p:to>
                                        <p:strVal val="visible"/>
                                      </p:to>
                                    </p:set>
                                    <p:anim calcmode="lin" valueType="num">
                                      <p:cBhvr additive="base">
                                        <p:cTn id="16" dur="500" fill="hold"/>
                                        <p:tgtEl>
                                          <p:spTgt spid="137234"/>
                                        </p:tgtEl>
                                        <p:attrNameLst>
                                          <p:attrName>ppt_x</p:attrName>
                                        </p:attrNameLst>
                                      </p:cBhvr>
                                      <p:tavLst>
                                        <p:tav tm="0">
                                          <p:val>
                                            <p:strVal val="#ppt_x"/>
                                          </p:val>
                                        </p:tav>
                                        <p:tav tm="100000">
                                          <p:val>
                                            <p:strVal val="#ppt_x"/>
                                          </p:val>
                                        </p:tav>
                                      </p:tavLst>
                                    </p:anim>
                                    <p:anim calcmode="lin" valueType="num">
                                      <p:cBhvr additive="base">
                                        <p:cTn id="17" dur="500" fill="hold"/>
                                        <p:tgtEl>
                                          <p:spTgt spid="1372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2" grpId="0" animBg="1" autoUpdateAnimBg="0"/>
      <p:bldP spid="137233" grpId="0" animBg="1" autoUpdateAnimBg="0"/>
      <p:bldP spid="13723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0" name="Rectangle 10"/>
          <p:cNvSpPr>
            <a:spLocks noChangeArrowheads="1"/>
          </p:cNvSpPr>
          <p:nvPr/>
        </p:nvSpPr>
        <p:spPr bwMode="auto">
          <a:xfrm>
            <a:off x="381000" y="306388"/>
            <a:ext cx="2209800" cy="985837"/>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buFontTx/>
              <a:buNone/>
            </a:pPr>
            <a:r>
              <a:rPr lang="zh-CN" altLang="zh-CN" sz="3200">
                <a:latin typeface="+mj-ea"/>
                <a:ea typeface="+mj-ea"/>
              </a:rPr>
              <a:t>（3）应用标准条件</a:t>
            </a:r>
            <a:endParaRPr lang="zh-CN" altLang="zh-CN">
              <a:latin typeface="+mj-ea"/>
              <a:ea typeface="+mj-ea"/>
            </a:endParaRPr>
          </a:p>
        </p:txBody>
      </p:sp>
      <p:sp>
        <p:nvSpPr>
          <p:cNvPr id="138251" name="Text Box 11"/>
          <p:cNvSpPr txBox="1">
            <a:spLocks noChangeArrowheads="1"/>
          </p:cNvSpPr>
          <p:nvPr/>
        </p:nvSpPr>
        <p:spPr bwMode="auto">
          <a:xfrm>
            <a:off x="304800" y="2284413"/>
            <a:ext cx="2209800" cy="1352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1600">
                <a:latin typeface="+mj-ea"/>
                <a:ea typeface="+mj-ea"/>
                <a:cs typeface=""/>
              </a:rPr>
              <a:t>(I)ξ=0 </a:t>
            </a:r>
            <a:endParaRPr lang="zh-CN" altLang="zh-CN">
              <a:latin typeface="+mj-ea"/>
              <a:ea typeface="+mj-ea"/>
              <a:cs typeface=""/>
            </a:endParaRPr>
          </a:p>
          <a:p>
            <a:r>
              <a:rPr lang="zh-CN" altLang="zh-CN" sz="1600">
                <a:latin typeface="+mj-ea"/>
                <a:ea typeface="+mj-ea"/>
                <a:cs typeface=""/>
              </a:rPr>
              <a:t>exp[-ξ</a:t>
            </a:r>
            <a:r>
              <a:rPr lang="zh-CN" altLang="zh-CN" sz="1700" baseline="30000">
                <a:latin typeface="+mj-ea"/>
                <a:ea typeface="+mj-ea"/>
                <a:cs typeface=""/>
              </a:rPr>
              <a:t>2</a:t>
            </a:r>
            <a:r>
              <a:rPr lang="zh-CN" altLang="zh-CN" sz="1600">
                <a:latin typeface="+mj-ea"/>
                <a:ea typeface="+mj-ea"/>
                <a:cs typeface=""/>
              </a:rPr>
              <a:t>/2]|</a:t>
            </a:r>
            <a:r>
              <a:rPr lang="zh-CN" altLang="zh-CN" sz="1700" baseline="-25000">
                <a:latin typeface="+mj-ea"/>
                <a:ea typeface="+mj-ea"/>
                <a:cs typeface=""/>
              </a:rPr>
              <a:t>ξ=0</a:t>
            </a:r>
            <a:r>
              <a:rPr lang="zh-CN" altLang="zh-CN" sz="1600">
                <a:latin typeface="+mj-ea"/>
                <a:ea typeface="+mj-ea"/>
                <a:cs typeface=""/>
              </a:rPr>
              <a:t> = 1 </a:t>
            </a:r>
            <a:endParaRPr lang="zh-CN" altLang="zh-CN">
              <a:latin typeface="+mj-ea"/>
              <a:ea typeface="+mj-ea"/>
              <a:cs typeface=""/>
            </a:endParaRPr>
          </a:p>
          <a:p>
            <a:r>
              <a:rPr lang="zh-CN" altLang="zh-CN" sz="1600">
                <a:latin typeface="+mj-ea"/>
                <a:ea typeface="+mj-ea"/>
                <a:cs typeface=""/>
              </a:rPr>
              <a:t>H</a:t>
            </a:r>
            <a:r>
              <a:rPr lang="zh-CN" altLang="zh-CN" sz="1700" baseline="30000">
                <a:latin typeface="+mj-ea"/>
                <a:ea typeface="+mj-ea"/>
                <a:cs typeface=""/>
              </a:rPr>
              <a:t>even</a:t>
            </a:r>
            <a:r>
              <a:rPr lang="zh-CN" altLang="zh-CN" sz="1600">
                <a:latin typeface="+mj-ea"/>
                <a:ea typeface="+mj-ea"/>
                <a:cs typeface=""/>
              </a:rPr>
              <a:t>(ξ)|</a:t>
            </a:r>
            <a:r>
              <a:rPr lang="zh-CN" altLang="zh-CN" sz="1700" baseline="-25000">
                <a:latin typeface="+mj-ea"/>
                <a:ea typeface="+mj-ea"/>
                <a:cs typeface=""/>
              </a:rPr>
              <a:t>ξ=0</a:t>
            </a:r>
            <a:r>
              <a:rPr lang="zh-CN" altLang="zh-CN" sz="1600">
                <a:latin typeface="+mj-ea"/>
                <a:ea typeface="+mj-ea"/>
                <a:cs typeface=""/>
              </a:rPr>
              <a:t> = b</a:t>
            </a:r>
            <a:r>
              <a:rPr lang="zh-CN" altLang="zh-CN" sz="1700" baseline="-25000">
                <a:latin typeface="+mj-ea"/>
                <a:ea typeface="+mj-ea"/>
                <a:cs typeface=""/>
              </a:rPr>
              <a:t>0</a:t>
            </a:r>
            <a:r>
              <a:rPr lang="zh-CN" altLang="zh-CN" sz="1600">
                <a:latin typeface="+mj-ea"/>
                <a:ea typeface="+mj-ea"/>
                <a:cs typeface=""/>
              </a:rPr>
              <a:t>  </a:t>
            </a:r>
            <a:endParaRPr lang="zh-CN" altLang="zh-CN">
              <a:latin typeface="+mj-ea"/>
              <a:ea typeface="+mj-ea"/>
              <a:cs typeface=""/>
            </a:endParaRPr>
          </a:p>
          <a:p>
            <a:r>
              <a:rPr lang="zh-CN" altLang="zh-CN" sz="1600">
                <a:latin typeface="+mj-ea"/>
                <a:ea typeface="+mj-ea"/>
                <a:cs typeface=""/>
              </a:rPr>
              <a:t>H</a:t>
            </a:r>
            <a:r>
              <a:rPr lang="zh-CN" altLang="zh-CN" sz="1700" baseline="30000">
                <a:latin typeface="+mj-ea"/>
                <a:ea typeface="+mj-ea"/>
                <a:cs typeface=""/>
              </a:rPr>
              <a:t>odd</a:t>
            </a:r>
            <a:r>
              <a:rPr lang="zh-CN" altLang="zh-CN" sz="1600">
                <a:latin typeface="+mj-ea"/>
                <a:ea typeface="+mj-ea"/>
                <a:cs typeface=""/>
              </a:rPr>
              <a:t>(ξ)|</a:t>
            </a:r>
            <a:r>
              <a:rPr lang="zh-CN" altLang="zh-CN" sz="1700" baseline="-25000">
                <a:latin typeface="+mj-ea"/>
                <a:ea typeface="+mj-ea"/>
                <a:cs typeface=""/>
              </a:rPr>
              <a:t>ξ=0</a:t>
            </a:r>
            <a:r>
              <a:rPr lang="zh-CN" altLang="zh-CN" sz="1600">
                <a:latin typeface="+mj-ea"/>
                <a:ea typeface="+mj-ea"/>
                <a:cs typeface=""/>
              </a:rPr>
              <a:t> = 0 </a:t>
            </a:r>
            <a:endParaRPr lang="zh-CN" altLang="zh-CN">
              <a:latin typeface="+mj-ea"/>
              <a:ea typeface="+mj-ea"/>
              <a:cs typeface=""/>
            </a:endParaRPr>
          </a:p>
          <a:p>
            <a:pPr>
              <a:spcBef>
                <a:spcPts val="300"/>
              </a:spcBef>
              <a:spcAft>
                <a:spcPts val="300"/>
              </a:spcAft>
            </a:pPr>
            <a:r>
              <a:rPr lang="zh-CN" altLang="zh-CN" sz="1600">
                <a:latin typeface="+mj-ea"/>
                <a:ea typeface="+mj-ea"/>
                <a:cs typeface=""/>
              </a:rPr>
              <a:t>皆有限</a:t>
            </a:r>
            <a:endParaRPr lang="zh-CN" altLang="zh-CN">
              <a:latin typeface="+mj-ea"/>
              <a:ea typeface="+mj-ea"/>
            </a:endParaRPr>
          </a:p>
        </p:txBody>
      </p:sp>
      <p:sp>
        <p:nvSpPr>
          <p:cNvPr id="138252" name="Text Box 12"/>
          <p:cNvSpPr txBox="1">
            <a:spLocks noChangeArrowheads="1"/>
          </p:cNvSpPr>
          <p:nvPr/>
        </p:nvSpPr>
        <p:spPr bwMode="auto">
          <a:xfrm>
            <a:off x="2600325" y="2241550"/>
            <a:ext cx="5791200"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spcBef>
                <a:spcPct val="50000"/>
              </a:spcBef>
            </a:pPr>
            <a:r>
              <a:rPr lang="zh-CN" altLang="zh-CN" sz="2000">
                <a:latin typeface="+mj-ea"/>
                <a:ea typeface="+mj-ea"/>
                <a:cs typeface=""/>
              </a:rPr>
              <a:t>(II) ξ→±∞ 需要考虑无穷级数H(ξ)的收敛性</a:t>
            </a:r>
            <a:endParaRPr lang="zh-CN" altLang="zh-CN">
              <a:latin typeface="+mj-ea"/>
              <a:ea typeface="+mj-ea"/>
            </a:endParaRPr>
          </a:p>
        </p:txBody>
      </p:sp>
      <p:sp>
        <p:nvSpPr>
          <p:cNvPr id="138253" name="AutoShape 13"/>
          <p:cNvSpPr>
            <a:spLocks noChangeArrowheads="1"/>
          </p:cNvSpPr>
          <p:nvPr/>
        </p:nvSpPr>
        <p:spPr bwMode="auto">
          <a:xfrm>
            <a:off x="2743200" y="2681288"/>
            <a:ext cx="1752600" cy="990600"/>
          </a:xfrm>
          <a:prstGeom prst="roundRect">
            <a:avLst>
              <a:gd name="adj" fmla="val 16667"/>
            </a:avLst>
          </a:prstGeom>
          <a:solidFill>
            <a:srgbClr val="FF00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2000" dirty="0">
                <a:latin typeface="+mj-ea"/>
                <a:ea typeface="+mj-ea"/>
              </a:rPr>
              <a:t>为此考察相邻 </a:t>
            </a:r>
            <a:endParaRPr lang="zh-CN" altLang="zh-CN" dirty="0">
              <a:latin typeface="+mj-ea"/>
              <a:ea typeface="+mj-ea"/>
              <a:cs typeface=""/>
            </a:endParaRPr>
          </a:p>
          <a:p>
            <a:r>
              <a:rPr lang="zh-CN" altLang="zh-CN" sz="2000" dirty="0">
                <a:latin typeface="+mj-ea"/>
                <a:ea typeface="+mj-ea"/>
              </a:rPr>
              <a:t>两项之比：</a:t>
            </a:r>
            <a:endParaRPr lang="zh-CN" altLang="zh-CN" dirty="0">
              <a:latin typeface="+mj-ea"/>
              <a:ea typeface="+mj-ea"/>
            </a:endParaRPr>
          </a:p>
        </p:txBody>
      </p:sp>
      <p:graphicFrame>
        <p:nvGraphicFramePr>
          <p:cNvPr id="138254" name="Object 14"/>
          <p:cNvGraphicFramePr>
            <a:graphicFrameLocks noChangeAspect="1"/>
          </p:cNvGraphicFramePr>
          <p:nvPr>
            <p:extLst>
              <p:ext uri="{D42A27DB-BD31-4B8C-83A1-F6EECF244321}">
                <p14:modId xmlns:p14="http://schemas.microsoft.com/office/powerpoint/2010/main" val="2837952812"/>
              </p:ext>
            </p:extLst>
          </p:nvPr>
        </p:nvGraphicFramePr>
        <p:xfrm>
          <a:off x="4721225" y="2897188"/>
          <a:ext cx="4117975" cy="722312"/>
        </p:xfrm>
        <a:graphic>
          <a:graphicData uri="http://schemas.openxmlformats.org/presentationml/2006/ole">
            <mc:AlternateContent xmlns:mc="http://schemas.openxmlformats.org/markup-compatibility/2006">
              <mc:Choice xmlns:v="urn:schemas-microsoft-com:vml" Requires="v">
                <p:oleObj spid="_x0000_s10248" r:id="rId3" imgW="2870517" imgH="457517" progId="Equation.3">
                  <p:embed/>
                </p:oleObj>
              </mc:Choice>
              <mc:Fallback>
                <p:oleObj r:id="rId3" imgW="2870517" imgH="457517" progId="Equation.3">
                  <p:embed/>
                  <p:pic>
                    <p:nvPicPr>
                      <p:cNvPr id="13825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225" y="2897188"/>
                        <a:ext cx="411797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5" name="AutoShape 15"/>
          <p:cNvSpPr>
            <a:spLocks noChangeArrowheads="1"/>
          </p:cNvSpPr>
          <p:nvPr/>
        </p:nvSpPr>
        <p:spPr bwMode="auto">
          <a:xfrm>
            <a:off x="6142038" y="3692525"/>
            <a:ext cx="2295525" cy="784225"/>
          </a:xfrm>
          <a:prstGeom prst="wedgeRoundRectCallout">
            <a:avLst>
              <a:gd name="adj1" fmla="val -90731"/>
              <a:gd name="adj2" fmla="val -8907"/>
              <a:gd name="adj3" fmla="val 16667"/>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a:latin typeface="+mj-ea"/>
                <a:ea typeface="+mj-ea"/>
              </a:rPr>
              <a:t>考察幂级数</a:t>
            </a:r>
            <a:r>
              <a:rPr lang="zh-CN" altLang="zh-CN" sz="1600">
                <a:solidFill>
                  <a:schemeClr val="tx2"/>
                </a:solidFill>
                <a:latin typeface="+mj-ea"/>
                <a:ea typeface="+mj-ea"/>
              </a:rPr>
              <a:t>exp[ξ</a:t>
            </a:r>
            <a:r>
              <a:rPr lang="zh-CN" altLang="zh-CN" sz="1700" baseline="30000">
                <a:solidFill>
                  <a:schemeClr val="tx2"/>
                </a:solidFill>
                <a:latin typeface="+mj-ea"/>
                <a:ea typeface="+mj-ea"/>
              </a:rPr>
              <a:t>2</a:t>
            </a:r>
            <a:r>
              <a:rPr lang="zh-CN" altLang="zh-CN" sz="1600">
                <a:solidFill>
                  <a:schemeClr val="tx2"/>
                </a:solidFill>
                <a:latin typeface="+mj-ea"/>
                <a:ea typeface="+mj-ea"/>
              </a:rPr>
              <a:t>}</a:t>
            </a:r>
            <a:r>
              <a:rPr lang="zh-CN" altLang="zh-CN" sz="1600">
                <a:latin typeface="+mj-ea"/>
                <a:ea typeface="+mj-ea"/>
              </a:rPr>
              <a:t>的 </a:t>
            </a:r>
            <a:endParaRPr lang="zh-CN" altLang="zh-CN">
              <a:latin typeface="+mj-ea"/>
              <a:ea typeface="+mj-ea"/>
              <a:cs typeface=""/>
            </a:endParaRPr>
          </a:p>
          <a:p>
            <a:r>
              <a:rPr lang="zh-CN" altLang="zh-CN" sz="1600">
                <a:latin typeface="+mj-ea"/>
                <a:ea typeface="+mj-ea"/>
              </a:rPr>
              <a:t>展开式的收敛性</a:t>
            </a:r>
            <a:endParaRPr lang="zh-CN" altLang="zh-CN">
              <a:latin typeface="+mj-ea"/>
              <a:ea typeface="+mj-ea"/>
            </a:endParaRPr>
          </a:p>
        </p:txBody>
      </p:sp>
      <p:graphicFrame>
        <p:nvGraphicFramePr>
          <p:cNvPr id="138256" name="Object 16"/>
          <p:cNvGraphicFramePr>
            <a:graphicFrameLocks noChangeAspect="1"/>
          </p:cNvGraphicFramePr>
          <p:nvPr>
            <p:extLst>
              <p:ext uri="{D42A27DB-BD31-4B8C-83A1-F6EECF244321}">
                <p14:modId xmlns:p14="http://schemas.microsoft.com/office/powerpoint/2010/main" val="821325195"/>
              </p:ext>
            </p:extLst>
          </p:nvPr>
        </p:nvGraphicFramePr>
        <p:xfrm>
          <a:off x="381000" y="3963988"/>
          <a:ext cx="5416550" cy="677862"/>
        </p:xfrm>
        <a:graphic>
          <a:graphicData uri="http://schemas.openxmlformats.org/presentationml/2006/ole">
            <mc:AlternateContent xmlns:mc="http://schemas.openxmlformats.org/markup-compatibility/2006">
              <mc:Choice xmlns:v="urn:schemas-microsoft-com:vml" Requires="v">
                <p:oleObj spid="_x0000_s10249" r:id="rId5" imgW="2908617" imgH="457517" progId="Equation.3">
                  <p:embed/>
                </p:oleObj>
              </mc:Choice>
              <mc:Fallback>
                <p:oleObj r:id="rId5" imgW="2908617" imgH="457517" progId="Equation.3">
                  <p:embed/>
                  <p:pic>
                    <p:nvPicPr>
                      <p:cNvPr id="13825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63988"/>
                        <a:ext cx="54165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7" name="AutoShape 17"/>
          <p:cNvSpPr>
            <a:spLocks noChangeArrowheads="1"/>
          </p:cNvSpPr>
          <p:nvPr/>
        </p:nvSpPr>
        <p:spPr bwMode="auto">
          <a:xfrm>
            <a:off x="5667375" y="4854575"/>
            <a:ext cx="2971800" cy="914400"/>
          </a:xfrm>
          <a:prstGeom prst="wedgeRoundRectCallout">
            <a:avLst>
              <a:gd name="adj1" fmla="val -61750"/>
              <a:gd name="adj2" fmla="val 39236"/>
              <a:gd name="adj3" fmla="val 16667"/>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a:latin typeface="+mj-ea"/>
                <a:ea typeface="+mj-ea"/>
              </a:rPr>
              <a:t>比较二级数可知： </a:t>
            </a:r>
            <a:endParaRPr lang="zh-CN" altLang="zh-CN">
              <a:latin typeface="+mj-ea"/>
              <a:ea typeface="+mj-ea"/>
              <a:cs typeface=""/>
            </a:endParaRPr>
          </a:p>
          <a:p>
            <a:r>
              <a:rPr lang="zh-CN" altLang="zh-CN" sz="1600">
                <a:latin typeface="+mj-ea"/>
                <a:ea typeface="+mj-ea"/>
              </a:rPr>
              <a:t>当</a:t>
            </a:r>
            <a:r>
              <a:rPr lang="zh-CN" altLang="zh-CN" sz="1600">
                <a:solidFill>
                  <a:schemeClr val="tx2"/>
                </a:solidFill>
                <a:latin typeface="+mj-ea"/>
                <a:ea typeface="+mj-ea"/>
              </a:rPr>
              <a:t>ξ→±∞时</a:t>
            </a:r>
            <a:r>
              <a:rPr lang="zh-CN" altLang="zh-CN" sz="1600">
                <a:latin typeface="+mj-ea"/>
                <a:ea typeface="+mj-ea"/>
              </a:rPr>
              <a:t>， H(ξ)的渐近 </a:t>
            </a:r>
            <a:endParaRPr lang="zh-CN" altLang="zh-CN">
              <a:latin typeface="+mj-ea"/>
              <a:ea typeface="+mj-ea"/>
              <a:cs typeface=""/>
            </a:endParaRPr>
          </a:p>
          <a:p>
            <a:r>
              <a:rPr lang="zh-CN" altLang="zh-CN" sz="1600">
                <a:latin typeface="+mj-ea"/>
                <a:ea typeface="+mj-ea"/>
              </a:rPr>
              <a:t>行为与exp[ξ</a:t>
            </a:r>
            <a:r>
              <a:rPr lang="zh-CN" altLang="zh-CN" sz="1700" baseline="30000">
                <a:latin typeface="+mj-ea"/>
                <a:ea typeface="+mj-ea"/>
              </a:rPr>
              <a:t>2</a:t>
            </a:r>
            <a:r>
              <a:rPr lang="zh-CN" altLang="zh-CN" sz="1600">
                <a:latin typeface="+mj-ea"/>
                <a:ea typeface="+mj-ea"/>
              </a:rPr>
              <a:t>]相同。</a:t>
            </a:r>
            <a:endParaRPr lang="zh-CN" altLang="zh-CN">
              <a:latin typeface="+mj-ea"/>
              <a:ea typeface="+mj-ea"/>
            </a:endParaRPr>
          </a:p>
        </p:txBody>
      </p:sp>
      <p:sp>
        <p:nvSpPr>
          <p:cNvPr id="138258" name="Text Box 18"/>
          <p:cNvSpPr txBox="1">
            <a:spLocks noChangeArrowheads="1"/>
          </p:cNvSpPr>
          <p:nvPr/>
        </p:nvSpPr>
        <p:spPr bwMode="auto">
          <a:xfrm>
            <a:off x="3429000" y="539750"/>
            <a:ext cx="4876800" cy="7270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2000">
                <a:solidFill>
                  <a:schemeClr val="tx2"/>
                </a:solidFill>
                <a:latin typeface="+mj-ea"/>
                <a:ea typeface="+mj-ea"/>
              </a:rPr>
              <a:t>单值性和连续性二条件自然满足， </a:t>
            </a:r>
            <a:endParaRPr lang="zh-CN" altLang="zh-CN">
              <a:latin typeface="+mj-ea"/>
              <a:ea typeface="+mj-ea"/>
              <a:cs typeface=""/>
            </a:endParaRPr>
          </a:p>
          <a:p>
            <a:pPr>
              <a:spcBef>
                <a:spcPts val="200"/>
              </a:spcBef>
              <a:spcAft>
                <a:spcPts val="200"/>
              </a:spcAft>
            </a:pPr>
            <a:r>
              <a:rPr lang="zh-CN" altLang="zh-CN" sz="2000">
                <a:solidFill>
                  <a:schemeClr val="tx2"/>
                </a:solidFill>
                <a:latin typeface="+mj-ea"/>
                <a:ea typeface="+mj-ea"/>
              </a:rPr>
              <a:t>只剩下第三个有限性条件需要进行讨论。</a:t>
            </a:r>
            <a:endParaRPr lang="zh-CN" altLang="zh-CN">
              <a:latin typeface="+mj-ea"/>
              <a:ea typeface="+mj-ea"/>
            </a:endParaRPr>
          </a:p>
        </p:txBody>
      </p:sp>
      <p:sp>
        <p:nvSpPr>
          <p:cNvPr id="138259" name="Text Box 19"/>
          <p:cNvSpPr txBox="1">
            <a:spLocks noChangeArrowheads="1"/>
          </p:cNvSpPr>
          <p:nvPr/>
        </p:nvSpPr>
        <p:spPr bwMode="auto">
          <a:xfrm>
            <a:off x="762000" y="1292225"/>
            <a:ext cx="7620000" cy="72707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2000">
                <a:latin typeface="+mj-ea"/>
                <a:ea typeface="+mj-ea"/>
              </a:rPr>
              <a:t>因为H(ξ)是一个幂级数，故应考虑他的收敛性。考虑一些特殊点， </a:t>
            </a:r>
            <a:endParaRPr lang="zh-CN" altLang="zh-CN">
              <a:latin typeface="+mj-ea"/>
              <a:ea typeface="+mj-ea"/>
              <a:cs typeface=""/>
            </a:endParaRPr>
          </a:p>
          <a:p>
            <a:pPr>
              <a:spcBef>
                <a:spcPts val="200"/>
              </a:spcBef>
              <a:spcAft>
                <a:spcPts val="200"/>
              </a:spcAft>
            </a:pPr>
            <a:r>
              <a:rPr lang="zh-CN" altLang="zh-CN" sz="2000">
                <a:latin typeface="+mj-ea"/>
                <a:ea typeface="+mj-ea"/>
              </a:rPr>
              <a:t>即势场有跳跃的地方以及x=0, x → ±∞或ξ=0, ξ→±∞。</a:t>
            </a:r>
            <a:endParaRPr lang="zh-CN" altLang="zh-CN">
              <a:latin typeface="+mj-ea"/>
              <a:ea typeface="+mj-ea"/>
            </a:endParaRPr>
          </a:p>
        </p:txBody>
      </p:sp>
      <p:graphicFrame>
        <p:nvGraphicFramePr>
          <p:cNvPr id="138260" name="Object 20"/>
          <p:cNvGraphicFramePr>
            <a:graphicFrameLocks noChangeAspect="1"/>
          </p:cNvGraphicFramePr>
          <p:nvPr>
            <p:extLst>
              <p:ext uri="{D42A27DB-BD31-4B8C-83A1-F6EECF244321}">
                <p14:modId xmlns:p14="http://schemas.microsoft.com/office/powerpoint/2010/main" val="2152552219"/>
              </p:ext>
            </p:extLst>
          </p:nvPr>
        </p:nvGraphicFramePr>
        <p:xfrm>
          <a:off x="457200" y="4725988"/>
          <a:ext cx="4824413" cy="1620837"/>
        </p:xfrm>
        <a:graphic>
          <a:graphicData uri="http://schemas.openxmlformats.org/presentationml/2006/ole">
            <mc:AlternateContent xmlns:mc="http://schemas.openxmlformats.org/markup-compatibility/2006">
              <mc:Choice xmlns:v="urn:schemas-microsoft-com:vml" Requires="v">
                <p:oleObj spid="_x0000_s10250" r:id="rId7" imgW="2591117" imgH="1092517" progId="Equation.3">
                  <p:embed/>
                </p:oleObj>
              </mc:Choice>
              <mc:Fallback>
                <p:oleObj r:id="rId7" imgW="2591117" imgH="1092517" progId="Equation.3">
                  <p:embed/>
                  <p:pic>
                    <p:nvPicPr>
                      <p:cNvPr id="13826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725988"/>
                        <a:ext cx="482441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7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38255"/>
                                        </p:tgtEl>
                                        <p:attrNameLst>
                                          <p:attrName>style.visibility</p:attrName>
                                        </p:attrNameLst>
                                      </p:cBhvr>
                                      <p:to>
                                        <p:strVal val="visible"/>
                                      </p:to>
                                    </p:set>
                                    <p:anim calcmode="lin" valueType="num">
                                      <p:cBhvr additive="base">
                                        <p:cTn id="7" dur="500" fill="hold"/>
                                        <p:tgtEl>
                                          <p:spTgt spid="138255"/>
                                        </p:tgtEl>
                                        <p:attrNameLst>
                                          <p:attrName>ppt_x</p:attrName>
                                        </p:attrNameLst>
                                      </p:cBhvr>
                                      <p:tavLst>
                                        <p:tav tm="0">
                                          <p:val>
                                            <p:strVal val="1+#ppt_w/2"/>
                                          </p:val>
                                        </p:tav>
                                        <p:tav tm="100000">
                                          <p:val>
                                            <p:strVal val="#ppt_x"/>
                                          </p:val>
                                        </p:tav>
                                      </p:tavLst>
                                    </p:anim>
                                    <p:anim calcmode="lin" valueType="num">
                                      <p:cBhvr additive="base">
                                        <p:cTn id="8" dur="500" fill="hold"/>
                                        <p:tgtEl>
                                          <p:spTgt spid="1382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2" fill="hold" grpId="0" nodeType="afterEffect">
                                  <p:stCondLst>
                                    <p:cond delay="1000"/>
                                  </p:stCondLst>
                                  <p:childTnLst>
                                    <p:set>
                                      <p:cBhvr>
                                        <p:cTn id="11" dur="1" fill="hold">
                                          <p:stCondLst>
                                            <p:cond delay="0"/>
                                          </p:stCondLst>
                                        </p:cTn>
                                        <p:tgtEl>
                                          <p:spTgt spid="138257"/>
                                        </p:tgtEl>
                                        <p:attrNameLst>
                                          <p:attrName>style.visibility</p:attrName>
                                        </p:attrNameLst>
                                      </p:cBhvr>
                                      <p:to>
                                        <p:strVal val="visible"/>
                                      </p:to>
                                    </p:set>
                                    <p:anim calcmode="lin" valueType="num">
                                      <p:cBhvr additive="base">
                                        <p:cTn id="12" dur="500" fill="hold"/>
                                        <p:tgtEl>
                                          <p:spTgt spid="138257"/>
                                        </p:tgtEl>
                                        <p:attrNameLst>
                                          <p:attrName>ppt_x</p:attrName>
                                        </p:attrNameLst>
                                      </p:cBhvr>
                                      <p:tavLst>
                                        <p:tav tm="0">
                                          <p:val>
                                            <p:strVal val="1+#ppt_w/2"/>
                                          </p:val>
                                        </p:tav>
                                        <p:tav tm="100000">
                                          <p:val>
                                            <p:strVal val="#ppt_x"/>
                                          </p:val>
                                        </p:tav>
                                      </p:tavLst>
                                    </p:anim>
                                    <p:anim calcmode="lin" valueType="num">
                                      <p:cBhvr additive="base">
                                        <p:cTn id="13" dur="500" fill="hold"/>
                                        <p:tgtEl>
                                          <p:spTgt spid="138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nimBg="1" autoUpdateAnimBg="0"/>
      <p:bldP spid="138257"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4" name="Rectangle 10"/>
          <p:cNvSpPr>
            <a:spLocks noChangeArrowheads="1"/>
          </p:cNvSpPr>
          <p:nvPr/>
        </p:nvSpPr>
        <p:spPr bwMode="auto">
          <a:xfrm>
            <a:off x="685800" y="230188"/>
            <a:ext cx="4419600" cy="6096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a:buFontTx/>
              <a:buNone/>
            </a:pPr>
            <a:r>
              <a:rPr lang="zh-CN" altLang="zh-CN" sz="2400">
                <a:latin typeface="+mn-lt"/>
                <a:ea typeface="隶书" panose="02010509060101010101" pitchFamily="49" charset="-122"/>
              </a:rPr>
              <a:t>所以总波函数有如下发散行为：</a:t>
            </a:r>
            <a:endParaRPr lang="zh-CN" altLang="zh-CN">
              <a:latin typeface="+mn-lt"/>
            </a:endParaRPr>
          </a:p>
        </p:txBody>
      </p:sp>
      <p:sp>
        <p:nvSpPr>
          <p:cNvPr id="139275" name="Rectangle 11"/>
          <p:cNvSpPr>
            <a:spLocks noChangeArrowheads="1"/>
          </p:cNvSpPr>
          <p:nvPr/>
        </p:nvSpPr>
        <p:spPr bwMode="auto">
          <a:xfrm>
            <a:off x="314325" y="2120900"/>
            <a:ext cx="7637463" cy="1219200"/>
          </a:xfrm>
          <a:prstGeom prst="rect">
            <a:avLst/>
          </a:prstGeom>
          <a:solidFill>
            <a:srgbClr val="FFFFFF"/>
          </a:solidFill>
          <a:ln w="9525" cmpd="sng">
            <a:solidFill>
              <a:srgbClr val="000000"/>
            </a:solidFill>
            <a:miter lim="800000"/>
            <a:headEnd/>
            <a:tailEnd/>
          </a:ln>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Char char="•"/>
            </a:pPr>
            <a:r>
              <a:rPr lang="zh-CN" altLang="zh-CN" sz="2000" dirty="0">
                <a:latin typeface="+mn-lt"/>
                <a:ea typeface="隶书" panose="02010509060101010101" pitchFamily="49" charset="-122"/>
              </a:rPr>
              <a:t>	为了满足波函数有限性要求，幂级数 </a:t>
            </a:r>
            <a:r>
              <a:rPr lang="zh-CN" altLang="zh-CN" sz="2000" dirty="0">
                <a:solidFill>
                  <a:srgbClr val="0000FF"/>
                </a:solidFill>
                <a:latin typeface="+mn-lt"/>
                <a:ea typeface="隶书" panose="02010509060101010101" pitchFamily="49" charset="-122"/>
              </a:rPr>
              <a:t>H(ξ)</a:t>
            </a:r>
            <a:r>
              <a:rPr lang="zh-CN" altLang="zh-CN" sz="2000" dirty="0">
                <a:latin typeface="+mn-lt"/>
                <a:ea typeface="隶书" panose="02010509060101010101" pitchFamily="49" charset="-122"/>
              </a:rPr>
              <a:t> 必须从某一项截断变成一个多项式。换言之，要求 </a:t>
            </a:r>
            <a:r>
              <a:rPr lang="zh-CN" altLang="zh-CN" sz="2000" dirty="0">
                <a:solidFill>
                  <a:srgbClr val="0000FF"/>
                </a:solidFill>
                <a:latin typeface="+mn-lt"/>
                <a:ea typeface="隶书" panose="02010509060101010101" pitchFamily="49" charset="-122"/>
              </a:rPr>
              <a:t>H(ξ)</a:t>
            </a:r>
            <a:r>
              <a:rPr lang="zh-CN" altLang="zh-CN" sz="2000" dirty="0">
                <a:latin typeface="+mn-lt"/>
                <a:ea typeface="隶书" panose="02010509060101010101" pitchFamily="49" charset="-122"/>
              </a:rPr>
              <a:t> 从某一项（比如第</a:t>
            </a:r>
            <a:r>
              <a:rPr lang="zh-CN" altLang="zh-CN" sz="2000" dirty="0">
                <a:solidFill>
                  <a:srgbClr val="0000FF"/>
                </a:solidFill>
                <a:latin typeface="+mn-lt"/>
                <a:ea typeface="隶书" panose="02010509060101010101" pitchFamily="49" charset="-122"/>
              </a:rPr>
              <a:t> n</a:t>
            </a:r>
            <a:r>
              <a:rPr lang="zh-CN" altLang="zh-CN" sz="2000" dirty="0">
                <a:latin typeface="+mn-lt"/>
                <a:ea typeface="隶书" panose="02010509060101010101" pitchFamily="49" charset="-122"/>
              </a:rPr>
              <a:t> 项）起 以后各项的系数均为零，即      </a:t>
            </a:r>
            <a:r>
              <a:rPr lang="zh-CN" altLang="zh-CN" sz="2000" dirty="0">
                <a:solidFill>
                  <a:srgbClr val="0000FF"/>
                </a:solidFill>
                <a:latin typeface="+mn-lt"/>
                <a:ea typeface="隶书" panose="02010509060101010101" pitchFamily="49" charset="-122"/>
              </a:rPr>
              <a:t>b</a:t>
            </a:r>
            <a:r>
              <a:rPr lang="zh-CN" altLang="zh-CN" sz="2000" baseline="-25000" dirty="0">
                <a:solidFill>
                  <a:srgbClr val="0000FF"/>
                </a:solidFill>
                <a:latin typeface="+mn-lt"/>
                <a:ea typeface="隶书" panose="02010509060101010101" pitchFamily="49" charset="-122"/>
              </a:rPr>
              <a:t>n</a:t>
            </a:r>
            <a:r>
              <a:rPr lang="zh-CN" altLang="zh-CN" sz="2000" dirty="0">
                <a:solidFill>
                  <a:srgbClr val="0000FF"/>
                </a:solidFill>
                <a:latin typeface="+mn-lt"/>
                <a:ea typeface="隶书" panose="02010509060101010101" pitchFamily="49" charset="-122"/>
              </a:rPr>
              <a:t> ≠ 0,  b</a:t>
            </a:r>
            <a:r>
              <a:rPr lang="zh-CN" altLang="zh-CN" sz="2000" baseline="-25000" dirty="0">
                <a:solidFill>
                  <a:srgbClr val="0000FF"/>
                </a:solidFill>
                <a:latin typeface="+mn-lt"/>
                <a:ea typeface="隶书" panose="02010509060101010101" pitchFamily="49" charset="-122"/>
              </a:rPr>
              <a:t>n+2</a:t>
            </a:r>
            <a:r>
              <a:rPr lang="zh-CN" altLang="zh-CN" sz="2000" dirty="0">
                <a:solidFill>
                  <a:srgbClr val="0000FF"/>
                </a:solidFill>
                <a:latin typeface="+mn-lt"/>
                <a:ea typeface="隶书" panose="02010509060101010101" pitchFamily="49" charset="-122"/>
              </a:rPr>
              <a:t> = 0. </a:t>
            </a:r>
            <a:endParaRPr lang="zh-CN" altLang="zh-CN" dirty="0">
              <a:latin typeface="+mn-lt"/>
              <a:ea typeface=""/>
              <a:cs typeface=""/>
            </a:endParaRPr>
          </a:p>
          <a:p>
            <a:pPr>
              <a:buClr>
                <a:schemeClr val="accent1"/>
              </a:buClr>
              <a:buSzPct val="70000"/>
              <a:buFontTx/>
              <a:buChar char="l"/>
            </a:pPr>
            <a:endParaRPr lang="zh-CN" altLang="zh-CN" dirty="0">
              <a:latin typeface="+mn-lt"/>
            </a:endParaRPr>
          </a:p>
        </p:txBody>
      </p:sp>
      <p:graphicFrame>
        <p:nvGraphicFramePr>
          <p:cNvPr id="139276" name="Object 12"/>
          <p:cNvGraphicFramePr>
            <a:graphicFrameLocks noChangeAspect="1"/>
          </p:cNvGraphicFramePr>
          <p:nvPr>
            <p:extLst>
              <p:ext uri="{D42A27DB-BD31-4B8C-83A1-F6EECF244321}">
                <p14:modId xmlns:p14="http://schemas.microsoft.com/office/powerpoint/2010/main" val="3342930088"/>
              </p:ext>
            </p:extLst>
          </p:nvPr>
        </p:nvGraphicFramePr>
        <p:xfrm>
          <a:off x="1066800" y="3201988"/>
          <a:ext cx="3884613" cy="722312"/>
        </p:xfrm>
        <a:graphic>
          <a:graphicData uri="http://schemas.openxmlformats.org/presentationml/2006/ole">
            <mc:AlternateContent xmlns:mc="http://schemas.openxmlformats.org/markup-compatibility/2006">
              <mc:Choice xmlns:v="urn:schemas-microsoft-com:vml" Requires="v">
                <p:oleObj spid="_x0000_s11276" r:id="rId3" imgW="1664017" imgH="432117" progId="Equation.3">
                  <p:embed/>
                </p:oleObj>
              </mc:Choice>
              <mc:Fallback>
                <p:oleObj r:id="rId3" imgW="1664017" imgH="432117" progId="Equation.3">
                  <p:embed/>
                  <p:pic>
                    <p:nvPicPr>
                      <p:cNvPr id="13927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01988"/>
                        <a:ext cx="3884613"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7" name="AutoShape 13"/>
          <p:cNvSpPr>
            <a:spLocks noChangeArrowheads="1"/>
          </p:cNvSpPr>
          <p:nvPr/>
        </p:nvSpPr>
        <p:spPr bwMode="auto">
          <a:xfrm>
            <a:off x="5481638" y="3240088"/>
            <a:ext cx="2746375" cy="647700"/>
          </a:xfrm>
          <a:prstGeom prst="wedgeRoundRectCallout">
            <a:avLst>
              <a:gd name="adj1" fmla="val -74565"/>
              <a:gd name="adj2" fmla="val -20833"/>
              <a:gd name="adj3" fmla="val 16667"/>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zh-CN" altLang="zh-CN" sz="2000">
                <a:ea typeface=""/>
                <a:cs typeface=""/>
              </a:rPr>
              <a:t>代入递推关系)得：</a:t>
            </a:r>
            <a:endParaRPr lang="zh-CN" altLang="zh-CN"/>
          </a:p>
        </p:txBody>
      </p:sp>
      <p:sp>
        <p:nvSpPr>
          <p:cNvPr id="139278" name="AutoShape 14"/>
          <p:cNvSpPr>
            <a:spLocks noChangeArrowheads="1"/>
          </p:cNvSpPr>
          <p:nvPr/>
        </p:nvSpPr>
        <p:spPr bwMode="auto">
          <a:xfrm>
            <a:off x="6019800" y="4116388"/>
            <a:ext cx="2895600" cy="2063750"/>
          </a:xfrm>
          <a:prstGeom prst="octagon">
            <a:avLst>
              <a:gd name="adj" fmla="val 50000"/>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zh-CN" altLang="zh-CN" sz="1800">
                <a:solidFill>
                  <a:schemeClr val="accent1"/>
                </a:solidFill>
                <a:ea typeface="楷体_GB2312" pitchFamily="1" charset="-122"/>
              </a:rPr>
              <a:t>结论 </a:t>
            </a:r>
            <a:endParaRPr lang="zh-CN" altLang="zh-CN">
              <a:ea typeface=""/>
              <a:cs typeface=""/>
            </a:endParaRPr>
          </a:p>
          <a:p>
            <a:pPr algn="ctr"/>
            <a:r>
              <a:rPr lang="zh-CN" altLang="zh-CN" sz="1800">
                <a:ea typeface="楷体_GB2312" pitchFamily="1" charset="-122"/>
              </a:rPr>
              <a:t>基于波函数 </a:t>
            </a:r>
            <a:endParaRPr lang="zh-CN" altLang="zh-CN">
              <a:ea typeface=""/>
              <a:cs typeface=""/>
            </a:endParaRPr>
          </a:p>
          <a:p>
            <a:pPr algn="ctr"/>
            <a:r>
              <a:rPr lang="zh-CN" altLang="zh-CN" sz="1800">
                <a:ea typeface="楷体_GB2312" pitchFamily="1" charset="-122"/>
              </a:rPr>
              <a:t>在无穷远处的 </a:t>
            </a:r>
            <a:endParaRPr lang="zh-CN" altLang="zh-CN">
              <a:ea typeface=""/>
              <a:cs typeface=""/>
            </a:endParaRPr>
          </a:p>
          <a:p>
            <a:pPr algn="ctr"/>
            <a:r>
              <a:rPr lang="zh-CN" altLang="zh-CN" sz="1800">
                <a:ea typeface="楷体_GB2312" pitchFamily="1" charset="-122"/>
              </a:rPr>
              <a:t>有限性条件导致了 </a:t>
            </a:r>
            <a:endParaRPr lang="zh-CN" altLang="zh-CN">
              <a:ea typeface=""/>
              <a:cs typeface=""/>
            </a:endParaRPr>
          </a:p>
          <a:p>
            <a:pPr algn="ctr"/>
            <a:r>
              <a:rPr lang="zh-CN" altLang="zh-CN" sz="1800">
                <a:ea typeface="楷体_GB2312" pitchFamily="1" charset="-122"/>
              </a:rPr>
              <a:t>能量必须取 </a:t>
            </a:r>
            <a:endParaRPr lang="zh-CN" altLang="zh-CN">
              <a:ea typeface=""/>
              <a:cs typeface=""/>
            </a:endParaRPr>
          </a:p>
          <a:p>
            <a:pPr algn="ctr"/>
            <a:r>
              <a:rPr lang="zh-CN" altLang="zh-CN" sz="1800">
                <a:ea typeface="楷体_GB2312" pitchFamily="1" charset="-122"/>
              </a:rPr>
              <a:t>分立值。</a:t>
            </a:r>
            <a:endParaRPr lang="zh-CN" altLang="zh-CN"/>
          </a:p>
        </p:txBody>
      </p:sp>
      <p:graphicFrame>
        <p:nvGraphicFramePr>
          <p:cNvPr id="139279" name="Object 15"/>
          <p:cNvGraphicFramePr>
            <a:graphicFrameLocks noChangeAspect="1"/>
          </p:cNvGraphicFramePr>
          <p:nvPr>
            <p:extLst>
              <p:ext uri="{D42A27DB-BD31-4B8C-83A1-F6EECF244321}">
                <p14:modId xmlns:p14="http://schemas.microsoft.com/office/powerpoint/2010/main" val="3912302773"/>
              </p:ext>
            </p:extLst>
          </p:nvPr>
        </p:nvGraphicFramePr>
        <p:xfrm>
          <a:off x="685800" y="900113"/>
          <a:ext cx="7732713" cy="587375"/>
        </p:xfrm>
        <a:graphic>
          <a:graphicData uri="http://schemas.openxmlformats.org/presentationml/2006/ole">
            <mc:AlternateContent xmlns:mc="http://schemas.openxmlformats.org/markup-compatibility/2006">
              <mc:Choice xmlns:v="urn:schemas-microsoft-com:vml" Requires="v">
                <p:oleObj spid="_x0000_s11277" r:id="rId5" imgW="4038917" imgH="305117" progId="Equation.3">
                  <p:embed/>
                </p:oleObj>
              </mc:Choice>
              <mc:Fallback>
                <p:oleObj r:id="rId5" imgW="4038917" imgH="305117" progId="Equation.3">
                  <p:embed/>
                  <p:pic>
                    <p:nvPicPr>
                      <p:cNvPr id="139279"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00113"/>
                        <a:ext cx="77327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80" name="Object 16"/>
          <p:cNvGraphicFramePr>
            <a:graphicFrameLocks noChangeAspect="1"/>
          </p:cNvGraphicFramePr>
          <p:nvPr>
            <p:extLst>
              <p:ext uri="{D42A27DB-BD31-4B8C-83A1-F6EECF244321}">
                <p14:modId xmlns:p14="http://schemas.microsoft.com/office/powerpoint/2010/main" val="3115874788"/>
              </p:ext>
            </p:extLst>
          </p:nvPr>
        </p:nvGraphicFramePr>
        <p:xfrm>
          <a:off x="1066800" y="4725988"/>
          <a:ext cx="4724400" cy="744537"/>
        </p:xfrm>
        <a:graphic>
          <a:graphicData uri="http://schemas.openxmlformats.org/presentationml/2006/ole">
            <mc:AlternateContent xmlns:mc="http://schemas.openxmlformats.org/markup-compatibility/2006">
              <mc:Choice xmlns:v="urn:schemas-microsoft-com:vml" Requires="v">
                <p:oleObj spid="_x0000_s11278" r:id="rId7" imgW="2400617" imgH="444817" progId="Equation.3">
                  <p:embed/>
                </p:oleObj>
              </mc:Choice>
              <mc:Fallback>
                <p:oleObj r:id="rId7" imgW="2400617" imgH="444817" progId="Equation.3">
                  <p:embed/>
                  <p:pic>
                    <p:nvPicPr>
                      <p:cNvPr id="13928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725988"/>
                        <a:ext cx="47244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81" name="Object 17"/>
          <p:cNvGraphicFramePr>
            <a:graphicFrameLocks noChangeAspect="1"/>
          </p:cNvGraphicFramePr>
          <p:nvPr>
            <p:extLst>
              <p:ext uri="{D42A27DB-BD31-4B8C-83A1-F6EECF244321}">
                <p14:modId xmlns:p14="http://schemas.microsoft.com/office/powerpoint/2010/main" val="1026113048"/>
              </p:ext>
            </p:extLst>
          </p:nvPr>
        </p:nvGraphicFramePr>
        <p:xfrm>
          <a:off x="860425" y="3954463"/>
          <a:ext cx="4862513" cy="723900"/>
        </p:xfrm>
        <a:graphic>
          <a:graphicData uri="http://schemas.openxmlformats.org/presentationml/2006/ole">
            <mc:AlternateContent xmlns:mc="http://schemas.openxmlformats.org/markup-compatibility/2006">
              <mc:Choice xmlns:v="urn:schemas-microsoft-com:vml" Requires="v">
                <p:oleObj spid="_x0000_s11279" name="公式" r:id="rId9" imgW="2082600" imgH="431640" progId="Equation.3">
                  <p:embed/>
                </p:oleObj>
              </mc:Choice>
              <mc:Fallback>
                <p:oleObj name="公式" r:id="rId9" imgW="2082600" imgH="431640" progId="Equation.3">
                  <p:embed/>
                  <p:pic>
                    <p:nvPicPr>
                      <p:cNvPr id="139281" name="Object 17"/>
                      <p:cNvPicPr>
                        <a:picLocks noChangeAspect="1" noChangeArrowheads="1"/>
                      </p:cNvPicPr>
                      <p:nvPr/>
                    </p:nvPicPr>
                    <p:blipFill>
                      <a:blip r:embed="rId10"/>
                      <a:srcRect/>
                      <a:stretch>
                        <a:fillRect/>
                      </a:stretch>
                    </p:blipFill>
                    <p:spPr bwMode="auto">
                      <a:xfrm>
                        <a:off x="860425" y="3954463"/>
                        <a:ext cx="48625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82" name="Object 18"/>
          <p:cNvGraphicFramePr>
            <a:graphicFrameLocks noChangeAspect="1"/>
          </p:cNvGraphicFramePr>
          <p:nvPr>
            <p:extLst>
              <p:ext uri="{D42A27DB-BD31-4B8C-83A1-F6EECF244321}">
                <p14:modId xmlns:p14="http://schemas.microsoft.com/office/powerpoint/2010/main" val="3073596118"/>
              </p:ext>
            </p:extLst>
          </p:nvPr>
        </p:nvGraphicFramePr>
        <p:xfrm>
          <a:off x="1066800" y="5564188"/>
          <a:ext cx="5102225" cy="722312"/>
        </p:xfrm>
        <a:graphic>
          <a:graphicData uri="http://schemas.openxmlformats.org/presentationml/2006/ole">
            <mc:AlternateContent xmlns:mc="http://schemas.openxmlformats.org/markup-compatibility/2006">
              <mc:Choice xmlns:v="urn:schemas-microsoft-com:vml" Requires="v">
                <p:oleObj spid="_x0000_s11280" r:id="rId11" imgW="2184717" imgH="432117" progId="Equation.3">
                  <p:embed/>
                </p:oleObj>
              </mc:Choice>
              <mc:Fallback>
                <p:oleObj r:id="rId11" imgW="2184717" imgH="432117" progId="Equation.3">
                  <p:embed/>
                  <p:pic>
                    <p:nvPicPr>
                      <p:cNvPr id="139282"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5564188"/>
                        <a:ext cx="510222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83" name="AutoShape 19"/>
          <p:cNvSpPr>
            <a:spLocks noChangeArrowheads="1"/>
          </p:cNvSpPr>
          <p:nvPr/>
        </p:nvSpPr>
        <p:spPr bwMode="auto">
          <a:xfrm rot="1375101">
            <a:off x="3429000" y="4725988"/>
            <a:ext cx="914400" cy="152400"/>
          </a:xfrm>
          <a:prstGeom prst="rightArrow">
            <a:avLst>
              <a:gd name="adj1" fmla="val 50000"/>
              <a:gd name="adj2" fmla="val 150000"/>
            </a:avLst>
          </a:prstGeom>
          <a:solidFill>
            <a:srgbClr val="99FF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50645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39277"/>
                                        </p:tgtEl>
                                        <p:attrNameLst>
                                          <p:attrName>style.visibility</p:attrName>
                                        </p:attrNameLst>
                                      </p:cBhvr>
                                      <p:to>
                                        <p:strVal val="visible"/>
                                      </p:to>
                                    </p:set>
                                    <p:anim calcmode="lin" valueType="num">
                                      <p:cBhvr additive="base">
                                        <p:cTn id="7" dur="500" fill="hold"/>
                                        <p:tgtEl>
                                          <p:spTgt spid="139277"/>
                                        </p:tgtEl>
                                        <p:attrNameLst>
                                          <p:attrName>ppt_x</p:attrName>
                                        </p:attrNameLst>
                                      </p:cBhvr>
                                      <p:tavLst>
                                        <p:tav tm="0">
                                          <p:val>
                                            <p:strVal val="1+#ppt_w/2"/>
                                          </p:val>
                                        </p:tav>
                                        <p:tav tm="100000">
                                          <p:val>
                                            <p:strVal val="#ppt_x"/>
                                          </p:val>
                                        </p:tav>
                                      </p:tavLst>
                                    </p:anim>
                                    <p:anim calcmode="lin" valueType="num">
                                      <p:cBhvr additive="base">
                                        <p:cTn id="8" dur="500" fill="hold"/>
                                        <p:tgtEl>
                                          <p:spTgt spid="13927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9" fill="hold" nodeType="afterEffect">
                                  <p:stCondLst>
                                    <p:cond delay="1000"/>
                                  </p:stCondLst>
                                  <p:childTnLst>
                                    <p:set>
                                      <p:cBhvr>
                                        <p:cTn id="11" dur="1" fill="hold">
                                          <p:stCondLst>
                                            <p:cond delay="0"/>
                                          </p:stCondLst>
                                        </p:cTn>
                                        <p:tgtEl>
                                          <p:spTgt spid="139283"/>
                                        </p:tgtEl>
                                        <p:attrNameLst>
                                          <p:attrName>style.visibility</p:attrName>
                                        </p:attrNameLst>
                                      </p:cBhvr>
                                      <p:to>
                                        <p:strVal val="visible"/>
                                      </p:to>
                                    </p:set>
                                    <p:anim calcmode="lin" valueType="num">
                                      <p:cBhvr additive="base">
                                        <p:cTn id="12" dur="500" fill="hold"/>
                                        <p:tgtEl>
                                          <p:spTgt spid="139283"/>
                                        </p:tgtEl>
                                        <p:attrNameLst>
                                          <p:attrName>ppt_x</p:attrName>
                                        </p:attrNameLst>
                                      </p:cBhvr>
                                      <p:tavLst>
                                        <p:tav tm="0">
                                          <p:val>
                                            <p:strVal val="0-#ppt_w/2"/>
                                          </p:val>
                                        </p:tav>
                                        <p:tav tm="100000">
                                          <p:val>
                                            <p:strVal val="#ppt_x"/>
                                          </p:val>
                                        </p:tav>
                                      </p:tavLst>
                                    </p:anim>
                                    <p:anim calcmode="lin" valueType="num">
                                      <p:cBhvr additive="base">
                                        <p:cTn id="13" dur="500" fill="hold"/>
                                        <p:tgtEl>
                                          <p:spTgt spid="1392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8" name="Rectangle 10"/>
          <p:cNvSpPr>
            <a:spLocks noChangeArrowheads="1"/>
          </p:cNvSpPr>
          <p:nvPr/>
        </p:nvSpPr>
        <p:spPr bwMode="auto">
          <a:xfrm>
            <a:off x="685800" y="458788"/>
            <a:ext cx="3429000" cy="4572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a:buFontTx/>
              <a:buNone/>
            </a:pPr>
            <a:r>
              <a:rPr lang="zh-CN" altLang="zh-CN" sz="3200">
                <a:latin typeface="+mj-ea"/>
                <a:ea typeface="+mj-ea"/>
              </a:rPr>
              <a:t>（4）厄密多项式</a:t>
            </a:r>
            <a:endParaRPr lang="zh-CN" altLang="zh-CN">
              <a:latin typeface="+mj-ea"/>
              <a:ea typeface="+mj-ea"/>
            </a:endParaRPr>
          </a:p>
        </p:txBody>
      </p:sp>
      <p:sp>
        <p:nvSpPr>
          <p:cNvPr id="140299" name="AutoShape 11"/>
          <p:cNvSpPr>
            <a:spLocks noChangeArrowheads="1"/>
          </p:cNvSpPr>
          <p:nvPr/>
        </p:nvSpPr>
        <p:spPr bwMode="auto">
          <a:xfrm>
            <a:off x="457200" y="1106488"/>
            <a:ext cx="3505200" cy="1447800"/>
          </a:xfrm>
          <a:prstGeom prst="wedgeRoundRectCallout">
            <a:avLst>
              <a:gd name="adj1" fmla="val 84782"/>
              <a:gd name="adj2" fmla="val -45394"/>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r>
              <a:rPr lang="zh-CN" altLang="zh-CN" sz="1600" dirty="0">
                <a:solidFill>
                  <a:schemeClr val="tx2"/>
                </a:solidFill>
                <a:latin typeface="+mj-ea"/>
                <a:ea typeface="+mj-ea"/>
              </a:rPr>
              <a:t>附加有限性条件得到了 H(ξ)的 </a:t>
            </a:r>
            <a:endParaRPr lang="zh-CN" altLang="zh-CN" dirty="0">
              <a:latin typeface="+mj-ea"/>
              <a:ea typeface="+mj-ea"/>
              <a:cs typeface=""/>
            </a:endParaRPr>
          </a:p>
          <a:p>
            <a:r>
              <a:rPr lang="zh-CN" altLang="zh-CN" sz="1600" dirty="0">
                <a:solidFill>
                  <a:schemeClr val="tx2"/>
                </a:solidFill>
                <a:latin typeface="+mj-ea"/>
                <a:ea typeface="+mj-ea"/>
              </a:rPr>
              <a:t>一个多项式，该多项式称为厄密 </a:t>
            </a:r>
            <a:endParaRPr lang="zh-CN" altLang="zh-CN" dirty="0">
              <a:latin typeface="+mj-ea"/>
              <a:ea typeface="+mj-ea"/>
              <a:cs typeface=""/>
            </a:endParaRPr>
          </a:p>
          <a:p>
            <a:r>
              <a:rPr lang="zh-CN" altLang="zh-CN" sz="1600" dirty="0">
                <a:solidFill>
                  <a:schemeClr val="tx2"/>
                </a:solidFill>
                <a:latin typeface="+mj-ea"/>
                <a:ea typeface="+mj-ea"/>
              </a:rPr>
              <a:t>多项式，记为 H</a:t>
            </a:r>
            <a:r>
              <a:rPr lang="zh-CN" altLang="zh-CN" sz="1700" baseline="-25000" dirty="0">
                <a:solidFill>
                  <a:schemeClr val="tx2"/>
                </a:solidFill>
                <a:latin typeface="+mj-ea"/>
                <a:ea typeface="+mj-ea"/>
              </a:rPr>
              <a:t>n</a:t>
            </a:r>
            <a:r>
              <a:rPr lang="zh-CN" altLang="zh-CN" sz="1600" dirty="0">
                <a:solidFill>
                  <a:schemeClr val="tx2"/>
                </a:solidFill>
                <a:latin typeface="+mj-ea"/>
                <a:ea typeface="+mj-ea"/>
              </a:rPr>
              <a:t>(ξ)，于是总波 </a:t>
            </a:r>
            <a:endParaRPr lang="zh-CN" altLang="zh-CN" dirty="0">
              <a:latin typeface="+mj-ea"/>
              <a:ea typeface="+mj-ea"/>
              <a:cs typeface=""/>
            </a:endParaRPr>
          </a:p>
          <a:p>
            <a:r>
              <a:rPr lang="zh-CN" altLang="zh-CN" sz="1600" dirty="0">
                <a:solidFill>
                  <a:schemeClr val="tx2"/>
                </a:solidFill>
                <a:latin typeface="+mj-ea"/>
                <a:ea typeface="+mj-ea"/>
              </a:rPr>
              <a:t>函数可表示为：</a:t>
            </a:r>
            <a:endParaRPr lang="zh-CN" altLang="zh-CN" dirty="0">
              <a:latin typeface="+mj-ea"/>
              <a:ea typeface="+mj-ea"/>
            </a:endParaRPr>
          </a:p>
        </p:txBody>
      </p:sp>
      <p:graphicFrame>
        <p:nvGraphicFramePr>
          <p:cNvPr id="140300" name="Object 12"/>
          <p:cNvGraphicFramePr>
            <a:graphicFrameLocks noChangeAspect="1"/>
          </p:cNvGraphicFramePr>
          <p:nvPr>
            <p:extLst>
              <p:ext uri="{D42A27DB-BD31-4B8C-83A1-F6EECF244321}">
                <p14:modId xmlns:p14="http://schemas.microsoft.com/office/powerpoint/2010/main" val="2698644340"/>
              </p:ext>
            </p:extLst>
          </p:nvPr>
        </p:nvGraphicFramePr>
        <p:xfrm>
          <a:off x="5229225" y="671513"/>
          <a:ext cx="3352800" cy="487362"/>
        </p:xfrm>
        <a:graphic>
          <a:graphicData uri="http://schemas.openxmlformats.org/presentationml/2006/ole">
            <mc:AlternateContent xmlns:mc="http://schemas.openxmlformats.org/markup-compatibility/2006">
              <mc:Choice xmlns:v="urn:schemas-microsoft-com:vml" Requires="v">
                <p:oleObj spid="_x0000_s12298" r:id="rId3" imgW="1676717" imgH="241617" progId="Equation.3">
                  <p:embed/>
                </p:oleObj>
              </mc:Choice>
              <mc:Fallback>
                <p:oleObj r:id="rId3" imgW="1676717" imgH="241617" progId="Equation.3">
                  <p:embed/>
                  <p:pic>
                    <p:nvPicPr>
                      <p:cNvPr id="14030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671513"/>
                        <a:ext cx="335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1" name="Object 13"/>
          <p:cNvGraphicFramePr>
            <a:graphicFrameLocks noChangeAspect="1"/>
          </p:cNvGraphicFramePr>
          <p:nvPr>
            <p:extLst>
              <p:ext uri="{D42A27DB-BD31-4B8C-83A1-F6EECF244321}">
                <p14:modId xmlns:p14="http://schemas.microsoft.com/office/powerpoint/2010/main" val="673682441"/>
              </p:ext>
            </p:extLst>
          </p:nvPr>
        </p:nvGraphicFramePr>
        <p:xfrm>
          <a:off x="3314700" y="3230563"/>
          <a:ext cx="3827463" cy="533400"/>
        </p:xfrm>
        <a:graphic>
          <a:graphicData uri="http://schemas.openxmlformats.org/presentationml/2006/ole">
            <mc:AlternateContent xmlns:mc="http://schemas.openxmlformats.org/markup-compatibility/2006">
              <mc:Choice xmlns:v="urn:schemas-microsoft-com:vml" Requires="v">
                <p:oleObj spid="_x0000_s12299" r:id="rId5" imgW="1575117" imgH="292417" progId="Equation.3">
                  <p:embed/>
                </p:oleObj>
              </mc:Choice>
              <mc:Fallback>
                <p:oleObj r:id="rId5" imgW="1575117" imgH="292417" progId="Equation.3">
                  <p:embed/>
                  <p:pic>
                    <p:nvPicPr>
                      <p:cNvPr id="14030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4700" y="3230563"/>
                        <a:ext cx="3827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2" name="Object 14"/>
          <p:cNvGraphicFramePr>
            <a:graphicFrameLocks noChangeAspect="1"/>
          </p:cNvGraphicFramePr>
          <p:nvPr>
            <p:extLst>
              <p:ext uri="{D42A27DB-BD31-4B8C-83A1-F6EECF244321}">
                <p14:modId xmlns:p14="http://schemas.microsoft.com/office/powerpoint/2010/main" val="2906542838"/>
              </p:ext>
            </p:extLst>
          </p:nvPr>
        </p:nvGraphicFramePr>
        <p:xfrm>
          <a:off x="528638" y="2678113"/>
          <a:ext cx="4043362" cy="544512"/>
        </p:xfrm>
        <a:graphic>
          <a:graphicData uri="http://schemas.openxmlformats.org/presentationml/2006/ole">
            <mc:AlternateContent xmlns:mc="http://schemas.openxmlformats.org/markup-compatibility/2006">
              <mc:Choice xmlns:v="urn:schemas-microsoft-com:vml" Requires="v">
                <p:oleObj spid="_x0000_s12300" r:id="rId7" imgW="1663295" imgH="266901" progId="Equation.3">
                  <p:embed/>
                </p:oleObj>
              </mc:Choice>
              <mc:Fallback>
                <p:oleObj r:id="rId7" imgW="1663295" imgH="266901" progId="Equation.3">
                  <p:embed/>
                  <p:pic>
                    <p:nvPicPr>
                      <p:cNvPr id="14030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8" y="2678113"/>
                        <a:ext cx="40433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3" name="Object 15"/>
          <p:cNvGraphicFramePr>
            <a:graphicFrameLocks noChangeAspect="1"/>
          </p:cNvGraphicFramePr>
          <p:nvPr>
            <p:extLst>
              <p:ext uri="{D42A27DB-BD31-4B8C-83A1-F6EECF244321}">
                <p14:modId xmlns:p14="http://schemas.microsoft.com/office/powerpoint/2010/main" val="4189396797"/>
              </p:ext>
            </p:extLst>
          </p:nvPr>
        </p:nvGraphicFramePr>
        <p:xfrm>
          <a:off x="4114800" y="4038600"/>
          <a:ext cx="4697413" cy="742950"/>
        </p:xfrm>
        <a:graphic>
          <a:graphicData uri="http://schemas.openxmlformats.org/presentationml/2006/ole">
            <mc:AlternateContent xmlns:mc="http://schemas.openxmlformats.org/markup-compatibility/2006">
              <mc:Choice xmlns:v="urn:schemas-microsoft-com:vml" Requires="v">
                <p:oleObj spid="_x0000_s12301" r:id="rId9" imgW="2299017" imgH="444817" progId="Equation.3">
                  <p:embed/>
                </p:oleObj>
              </mc:Choice>
              <mc:Fallback>
                <p:oleObj r:id="rId9" imgW="2299017" imgH="444817" progId="Equation.3">
                  <p:embed/>
                  <p:pic>
                    <p:nvPicPr>
                      <p:cNvPr id="140303"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038600"/>
                        <a:ext cx="46974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304" name="AutoShape 16"/>
          <p:cNvSpPr>
            <a:spLocks noChangeArrowheads="1"/>
          </p:cNvSpPr>
          <p:nvPr/>
        </p:nvSpPr>
        <p:spPr bwMode="auto">
          <a:xfrm>
            <a:off x="762000" y="5183188"/>
            <a:ext cx="7848600" cy="762000"/>
          </a:xfrm>
          <a:prstGeom prst="roundRect">
            <a:avLst>
              <a:gd name="adj" fmla="val 16667"/>
            </a:avLst>
          </a:prstGeom>
          <a:solidFill>
            <a:srgbClr val="FF99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zh-CN" altLang="zh-CN">
                <a:latin typeface="+mj-ea"/>
                <a:ea typeface="+mj-ea"/>
                <a:cs typeface=""/>
              </a:rPr>
              <a:t>由上式可以看出，H</a:t>
            </a:r>
            <a:r>
              <a:rPr lang="zh-CN" altLang="zh-CN" baseline="-25000">
                <a:latin typeface="+mj-ea"/>
                <a:ea typeface="+mj-ea"/>
                <a:cs typeface=""/>
              </a:rPr>
              <a:t>n</a:t>
            </a:r>
            <a:r>
              <a:rPr lang="zh-CN" altLang="zh-CN">
                <a:latin typeface="+mj-ea"/>
                <a:ea typeface="+mj-ea"/>
                <a:cs typeface=""/>
              </a:rPr>
              <a:t>(ξ) 的最高次幂是 n 其系数是 2</a:t>
            </a:r>
            <a:r>
              <a:rPr lang="zh-CN" altLang="zh-CN" baseline="30000">
                <a:latin typeface="+mj-ea"/>
                <a:ea typeface="+mj-ea"/>
                <a:cs typeface=""/>
              </a:rPr>
              <a:t>n</a:t>
            </a:r>
            <a:r>
              <a:rPr lang="zh-CN" altLang="zh-CN">
                <a:latin typeface="+mj-ea"/>
                <a:ea typeface="+mj-ea"/>
                <a:cs typeface=""/>
              </a:rPr>
              <a:t>。</a:t>
            </a:r>
            <a:endParaRPr lang="zh-CN" altLang="zh-CN">
              <a:latin typeface="+mj-ea"/>
              <a:ea typeface="+mj-ea"/>
            </a:endParaRPr>
          </a:p>
        </p:txBody>
      </p:sp>
      <p:sp>
        <p:nvSpPr>
          <p:cNvPr id="140305" name="AutoShape 17"/>
          <p:cNvSpPr>
            <a:spLocks noChangeArrowheads="1"/>
          </p:cNvSpPr>
          <p:nvPr/>
        </p:nvSpPr>
        <p:spPr bwMode="auto">
          <a:xfrm>
            <a:off x="6810375" y="1158875"/>
            <a:ext cx="1266825" cy="512763"/>
          </a:xfrm>
          <a:prstGeom prst="wedgeRectCallout">
            <a:avLst>
              <a:gd name="adj1" fmla="val -97116"/>
              <a:gd name="adj2" fmla="val -50620"/>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a:r>
              <a:rPr lang="zh-CN" altLang="zh-CN" sz="1600">
                <a:latin typeface="+mj-ea"/>
                <a:ea typeface="+mj-ea"/>
                <a:cs typeface=""/>
              </a:rPr>
              <a:t>归一化系数</a:t>
            </a:r>
            <a:endParaRPr lang="zh-CN" altLang="zh-CN">
              <a:latin typeface="+mj-ea"/>
              <a:ea typeface="+mj-ea"/>
            </a:endParaRPr>
          </a:p>
        </p:txBody>
      </p:sp>
      <p:sp>
        <p:nvSpPr>
          <p:cNvPr id="140306" name="Text Box 18"/>
          <p:cNvSpPr txBox="1">
            <a:spLocks noChangeArrowheads="1"/>
          </p:cNvSpPr>
          <p:nvPr/>
        </p:nvSpPr>
        <p:spPr bwMode="auto">
          <a:xfrm>
            <a:off x="492125" y="4237038"/>
            <a:ext cx="3276600" cy="39687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sz="2000">
                <a:latin typeface="+mj-ea"/>
                <a:ea typeface="+mj-ea"/>
              </a:rPr>
              <a:t>H</a:t>
            </a:r>
            <a:r>
              <a:rPr lang="zh-CN" altLang="zh-CN" sz="2000" baseline="-25000">
                <a:latin typeface="+mj-ea"/>
                <a:ea typeface="+mj-ea"/>
              </a:rPr>
              <a:t>n</a:t>
            </a:r>
            <a:r>
              <a:rPr lang="zh-CN" altLang="zh-CN" sz="2000">
                <a:latin typeface="+mj-ea"/>
                <a:ea typeface="+mj-ea"/>
              </a:rPr>
              <a:t>(ξ) 也可写成封闭形式：</a:t>
            </a:r>
            <a:endParaRPr lang="zh-CN" altLang="zh-CN">
              <a:latin typeface="+mj-ea"/>
              <a:ea typeface="+mj-ea"/>
            </a:endParaRPr>
          </a:p>
        </p:txBody>
      </p:sp>
      <p:sp>
        <p:nvSpPr>
          <p:cNvPr id="140307" name="AutoShape 19"/>
          <p:cNvSpPr>
            <a:spLocks noChangeArrowheads="1"/>
          </p:cNvSpPr>
          <p:nvPr/>
        </p:nvSpPr>
        <p:spPr bwMode="auto">
          <a:xfrm>
            <a:off x="606425" y="3489325"/>
            <a:ext cx="1524000" cy="549275"/>
          </a:xfrm>
          <a:prstGeom prst="wedgeRectCallout">
            <a:avLst>
              <a:gd name="adj1" fmla="val 97083"/>
              <a:gd name="adj2" fmla="val -106935"/>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a:r>
              <a:rPr lang="zh-CN" altLang="zh-CN" sz="2000">
                <a:latin typeface="+mj-ea"/>
                <a:ea typeface="+mj-ea"/>
              </a:rPr>
              <a:t>λ = 2n+1</a:t>
            </a:r>
            <a:endParaRPr lang="zh-CN" altLang="zh-CN">
              <a:latin typeface="+mj-ea"/>
              <a:ea typeface="+mj-ea"/>
            </a:endParaRPr>
          </a:p>
        </p:txBody>
      </p:sp>
    </p:spTree>
    <p:extLst>
      <p:ext uri="{BB962C8B-B14F-4D97-AF65-F5344CB8AC3E}">
        <p14:creationId xmlns:p14="http://schemas.microsoft.com/office/powerpoint/2010/main" val="4273380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40299"/>
                                        </p:tgtEl>
                                        <p:attrNameLst>
                                          <p:attrName>style.visibility</p:attrName>
                                        </p:attrNameLst>
                                      </p:cBhvr>
                                      <p:to>
                                        <p:strVal val="visible"/>
                                      </p:to>
                                    </p:set>
                                    <p:anim calcmode="lin" valueType="num">
                                      <p:cBhvr additive="base">
                                        <p:cTn id="7" dur="500" fill="hold"/>
                                        <p:tgtEl>
                                          <p:spTgt spid="140299"/>
                                        </p:tgtEl>
                                        <p:attrNameLst>
                                          <p:attrName>ppt_x</p:attrName>
                                        </p:attrNameLst>
                                      </p:cBhvr>
                                      <p:tavLst>
                                        <p:tav tm="0">
                                          <p:val>
                                            <p:strVal val="0-#ppt_w/2"/>
                                          </p:val>
                                        </p:tav>
                                        <p:tav tm="100000">
                                          <p:val>
                                            <p:strVal val="#ppt_x"/>
                                          </p:val>
                                        </p:tav>
                                      </p:tavLst>
                                    </p:anim>
                                    <p:anim calcmode="lin" valueType="num">
                                      <p:cBhvr additive="base">
                                        <p:cTn id="8" dur="500" fill="hold"/>
                                        <p:tgtEl>
                                          <p:spTgt spid="1402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2" fill="hold" grpId="0" nodeType="afterEffect">
                                  <p:stCondLst>
                                    <p:cond delay="1000"/>
                                  </p:stCondLst>
                                  <p:childTnLst>
                                    <p:set>
                                      <p:cBhvr>
                                        <p:cTn id="11" dur="1" fill="hold">
                                          <p:stCondLst>
                                            <p:cond delay="0"/>
                                          </p:stCondLst>
                                        </p:cTn>
                                        <p:tgtEl>
                                          <p:spTgt spid="140305"/>
                                        </p:tgtEl>
                                        <p:attrNameLst>
                                          <p:attrName>style.visibility</p:attrName>
                                        </p:attrNameLst>
                                      </p:cBhvr>
                                      <p:to>
                                        <p:strVal val="visible"/>
                                      </p:to>
                                    </p:set>
                                    <p:anim calcmode="lin" valueType="num">
                                      <p:cBhvr additive="base">
                                        <p:cTn id="12" dur="500" fill="hold"/>
                                        <p:tgtEl>
                                          <p:spTgt spid="140305"/>
                                        </p:tgtEl>
                                        <p:attrNameLst>
                                          <p:attrName>ppt_x</p:attrName>
                                        </p:attrNameLst>
                                      </p:cBhvr>
                                      <p:tavLst>
                                        <p:tav tm="0">
                                          <p:val>
                                            <p:strVal val="1+#ppt_w/2"/>
                                          </p:val>
                                        </p:tav>
                                        <p:tav tm="100000">
                                          <p:val>
                                            <p:strVal val="#ppt_x"/>
                                          </p:val>
                                        </p:tav>
                                      </p:tavLst>
                                    </p:anim>
                                    <p:anim calcmode="lin" valueType="num">
                                      <p:cBhvr additive="base">
                                        <p:cTn id="13" dur="500" fill="hold"/>
                                        <p:tgtEl>
                                          <p:spTgt spid="14030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140307"/>
                                        </p:tgtEl>
                                        <p:attrNameLst>
                                          <p:attrName>style.visibility</p:attrName>
                                        </p:attrNameLst>
                                      </p:cBhvr>
                                      <p:to>
                                        <p:strVal val="visible"/>
                                      </p:to>
                                    </p:set>
                                    <p:anim calcmode="lin" valueType="num">
                                      <p:cBhvr additive="base">
                                        <p:cTn id="17" dur="500" fill="hold"/>
                                        <p:tgtEl>
                                          <p:spTgt spid="140307"/>
                                        </p:tgtEl>
                                        <p:attrNameLst>
                                          <p:attrName>ppt_x</p:attrName>
                                        </p:attrNameLst>
                                      </p:cBhvr>
                                      <p:tavLst>
                                        <p:tav tm="0">
                                          <p:val>
                                            <p:strVal val="0-#ppt_w/2"/>
                                          </p:val>
                                        </p:tav>
                                        <p:tav tm="100000">
                                          <p:val>
                                            <p:strVal val="#ppt_x"/>
                                          </p:val>
                                        </p:tav>
                                      </p:tavLst>
                                    </p:anim>
                                    <p:anim calcmode="lin" valueType="num">
                                      <p:cBhvr additive="base">
                                        <p:cTn id="18" dur="500" fill="hold"/>
                                        <p:tgtEl>
                                          <p:spTgt spid="1403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9" grpId="0" animBg="1" autoUpdateAnimBg="0"/>
      <p:bldP spid="140305" grpId="0" animBg="1" autoUpdateAnimBg="0"/>
      <p:bldP spid="14030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p:cNvGrpSpPr>
            <a:grpSpLocks/>
          </p:cNvGrpSpPr>
          <p:nvPr/>
        </p:nvGrpSpPr>
        <p:grpSpPr bwMode="auto">
          <a:xfrm>
            <a:off x="0" y="0"/>
            <a:ext cx="9144000" cy="6859588"/>
            <a:chOff x="0" y="0"/>
            <a:chExt cx="5760" cy="4321"/>
          </a:xfrm>
        </p:grpSpPr>
        <p:sp>
          <p:nvSpPr>
            <p:cNvPr id="141315" name="Rectangle 3"/>
            <p:cNvSpPr>
              <a:spLocks noChangeArrowheads="1"/>
            </p:cNvSpPr>
            <p:nvPr/>
          </p:nvSpPr>
          <p:spPr bwMode="auto">
            <a:xfrm>
              <a:off x="0" y="4126"/>
              <a:ext cx="5760" cy="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1316" name="Rectangle 4"/>
            <p:cNvSpPr>
              <a:spLocks noChangeArrowheads="1"/>
            </p:cNvSpPr>
            <p:nvPr/>
          </p:nvSpPr>
          <p:spPr bwMode="auto">
            <a:xfrm>
              <a:off x="0" y="0"/>
              <a:ext cx="5760" cy="10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41317" name="Group 5"/>
            <p:cNvGrpSpPr>
              <a:grpSpLocks/>
            </p:cNvGrpSpPr>
            <p:nvPr/>
          </p:nvGrpSpPr>
          <p:grpSpPr bwMode="auto">
            <a:xfrm>
              <a:off x="0" y="1015"/>
              <a:ext cx="5760" cy="261"/>
              <a:chOff x="0" y="0"/>
              <a:chExt cx="5760" cy="464"/>
            </a:xfrm>
          </p:grpSpPr>
          <p:sp>
            <p:nvSpPr>
              <p:cNvPr id="141318" name="Rectangle 6"/>
              <p:cNvSpPr>
                <a:spLocks noChangeArrowheads="1"/>
              </p:cNvSpPr>
              <p:nvPr/>
            </p:nvSpPr>
            <p:spPr bwMode="auto">
              <a:xfrm>
                <a:off x="0" y="0"/>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1319" name="Rectangle 7"/>
              <p:cNvSpPr>
                <a:spLocks noChangeArrowheads="1"/>
              </p:cNvSpPr>
              <p:nvPr/>
            </p:nvSpPr>
            <p:spPr bwMode="auto">
              <a:xfrm>
                <a:off x="0" y="116"/>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1320" name="Rectangle 8"/>
              <p:cNvSpPr>
                <a:spLocks noChangeArrowheads="1"/>
              </p:cNvSpPr>
              <p:nvPr/>
            </p:nvSpPr>
            <p:spPr bwMode="auto">
              <a:xfrm>
                <a:off x="0" y="232"/>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1321" name="Rectangle 9"/>
              <p:cNvSpPr>
                <a:spLocks noChangeArrowheads="1"/>
              </p:cNvSpPr>
              <p:nvPr/>
            </p:nvSpPr>
            <p:spPr bwMode="auto">
              <a:xfrm>
                <a:off x="0" y="348"/>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141322" name="Rectangle 10"/>
          <p:cNvSpPr>
            <a:spLocks noChangeArrowheads="1"/>
          </p:cNvSpPr>
          <p:nvPr/>
        </p:nvSpPr>
        <p:spPr bwMode="auto">
          <a:xfrm>
            <a:off x="685800" y="306388"/>
            <a:ext cx="7772400" cy="6858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buFontTx/>
              <a:buNone/>
            </a:pPr>
            <a:r>
              <a:rPr lang="zh-CN" altLang="zh-CN" sz="3200" b="1">
                <a:latin typeface="Arial Black" panose="020B0A04020102020204" pitchFamily="34" charset="0"/>
                <a:ea typeface="隶书" panose="02010509060101010101" pitchFamily="49" charset="-122"/>
              </a:rPr>
              <a:t>厄密多项式和谐振子波函数的递推关系：</a:t>
            </a:r>
            <a:endParaRPr lang="zh-CN" altLang="zh-CN"/>
          </a:p>
        </p:txBody>
      </p:sp>
      <p:sp>
        <p:nvSpPr>
          <p:cNvPr id="141323" name="AutoShape 11"/>
          <p:cNvSpPr>
            <a:spLocks noChangeArrowheads="1"/>
          </p:cNvSpPr>
          <p:nvPr/>
        </p:nvSpPr>
        <p:spPr bwMode="auto">
          <a:xfrm>
            <a:off x="304800" y="992188"/>
            <a:ext cx="3733800" cy="2057400"/>
          </a:xfrm>
          <a:prstGeom prst="roundRect">
            <a:avLst>
              <a:gd name="adj" fmla="val 16667"/>
            </a:avLst>
          </a:prstGeom>
          <a:solidFill>
            <a:srgbClr val="00FF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2000" b="1">
                <a:latin typeface="宋体" panose="02010600030101010101" pitchFamily="2" charset="-122"/>
                <a:ea typeface="楷体_GB2312" pitchFamily="1" charset="-122"/>
              </a:rPr>
              <a:t>从上式出发，可导出 </a:t>
            </a:r>
            <a:endParaRPr lang="zh-CN" altLang="zh-CN">
              <a:ea typeface=""/>
              <a:cs typeface=""/>
            </a:endParaRPr>
          </a:p>
          <a:p>
            <a:r>
              <a:rPr lang="zh-CN" altLang="zh-CN" sz="2000" b="1">
                <a:latin typeface="宋体" panose="02010600030101010101" pitchFamily="2" charset="-122"/>
                <a:ea typeface="楷体_GB2312" pitchFamily="1" charset="-122"/>
              </a:rPr>
              <a:t>厄密多项式的递推关系： </a:t>
            </a:r>
            <a:endParaRPr lang="zh-CN" altLang="zh-CN">
              <a:ea typeface=""/>
              <a:cs typeface=""/>
            </a:endParaRPr>
          </a:p>
          <a:p>
            <a:endParaRPr lang="zh-CN" altLang="zh-CN"/>
          </a:p>
        </p:txBody>
      </p:sp>
      <p:graphicFrame>
        <p:nvGraphicFramePr>
          <p:cNvPr id="141324" name="Object 12"/>
          <p:cNvGraphicFramePr>
            <a:graphicFrameLocks noChangeAspect="1"/>
          </p:cNvGraphicFramePr>
          <p:nvPr/>
        </p:nvGraphicFramePr>
        <p:xfrm>
          <a:off x="674688" y="1922463"/>
          <a:ext cx="2995612" cy="850900"/>
        </p:xfrm>
        <a:graphic>
          <a:graphicData uri="http://schemas.openxmlformats.org/presentationml/2006/ole">
            <mc:AlternateContent xmlns:mc="http://schemas.openxmlformats.org/markup-compatibility/2006">
              <mc:Choice xmlns:v="urn:schemas-microsoft-com:vml" Requires="v">
                <p:oleObj spid="_x0000_s13318" r:id="rId3" imgW="1664017" imgH="660717" progId="Equation.3">
                  <p:embed/>
                </p:oleObj>
              </mc:Choice>
              <mc:Fallback>
                <p:oleObj r:id="rId3" imgW="1664017" imgH="660717" progId="Equation.3">
                  <p:embed/>
                  <p:pic>
                    <p:nvPicPr>
                      <p:cNvPr id="14132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1922463"/>
                        <a:ext cx="29956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25" name="AutoShape 13"/>
          <p:cNvSpPr>
            <a:spLocks noChangeArrowheads="1"/>
          </p:cNvSpPr>
          <p:nvPr/>
        </p:nvSpPr>
        <p:spPr bwMode="auto">
          <a:xfrm>
            <a:off x="4267200" y="1144588"/>
            <a:ext cx="609600" cy="1600200"/>
          </a:xfrm>
          <a:prstGeom prst="verticalScroll">
            <a:avLst>
              <a:gd name="adj" fmla="val 12500"/>
            </a:avLst>
          </a:prstGeom>
          <a:solidFill>
            <a:srgbClr val="FFFF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b="1">
                <a:ea typeface="楷体_GB2312" pitchFamily="1" charset="-122"/>
              </a:rPr>
              <a:t>应 </a:t>
            </a:r>
            <a:endParaRPr lang="zh-CN" altLang="zh-CN">
              <a:ea typeface=""/>
              <a:cs typeface=""/>
            </a:endParaRPr>
          </a:p>
          <a:p>
            <a:r>
              <a:rPr lang="zh-CN" altLang="zh-CN" sz="1600" b="1">
                <a:ea typeface="楷体_GB2312" pitchFamily="1" charset="-122"/>
              </a:rPr>
              <a:t>用 </a:t>
            </a:r>
            <a:endParaRPr lang="zh-CN" altLang="zh-CN">
              <a:ea typeface=""/>
              <a:cs typeface=""/>
            </a:endParaRPr>
          </a:p>
          <a:p>
            <a:r>
              <a:rPr lang="zh-CN" altLang="zh-CN" sz="1600" b="1">
                <a:ea typeface="楷体_GB2312" pitchFamily="1" charset="-122"/>
              </a:rPr>
              <a:t>实 </a:t>
            </a:r>
            <a:endParaRPr lang="zh-CN" altLang="zh-CN">
              <a:ea typeface=""/>
              <a:cs typeface=""/>
            </a:endParaRPr>
          </a:p>
          <a:p>
            <a:r>
              <a:rPr lang="zh-CN" altLang="zh-CN" sz="1600" b="1">
                <a:ea typeface="楷体_GB2312" pitchFamily="1" charset="-122"/>
              </a:rPr>
              <a:t>例</a:t>
            </a:r>
            <a:endParaRPr lang="zh-CN" altLang="zh-CN"/>
          </a:p>
        </p:txBody>
      </p:sp>
      <p:sp>
        <p:nvSpPr>
          <p:cNvPr id="141326" name="AutoShape 14"/>
          <p:cNvSpPr>
            <a:spLocks noChangeArrowheads="1"/>
          </p:cNvSpPr>
          <p:nvPr/>
        </p:nvSpPr>
        <p:spPr bwMode="auto">
          <a:xfrm>
            <a:off x="5257800" y="1068388"/>
            <a:ext cx="3505200" cy="1981200"/>
          </a:xfrm>
          <a:prstGeom prst="roundRect">
            <a:avLst>
              <a:gd name="adj" fmla="val 16667"/>
            </a:avLst>
          </a:prstGeom>
          <a:solidFill>
            <a:srgbClr val="00FF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b="1">
                <a:latin typeface="隶书" panose="02010509060101010101" pitchFamily="49" charset="-122"/>
                <a:ea typeface="隶书" panose="02010509060101010101" pitchFamily="49" charset="-122"/>
              </a:rPr>
              <a:t>例：已知 H</a:t>
            </a:r>
            <a:r>
              <a:rPr lang="zh-CN" altLang="zh-CN" sz="1700" b="1" baseline="-25000">
                <a:latin typeface="隶书" panose="02010509060101010101" pitchFamily="49" charset="-122"/>
                <a:ea typeface="隶书" panose="02010509060101010101" pitchFamily="49" charset="-122"/>
              </a:rPr>
              <a:t>0</a:t>
            </a:r>
            <a:r>
              <a:rPr lang="zh-CN" altLang="zh-CN" sz="1600" b="1">
                <a:latin typeface="隶书" panose="02010509060101010101" pitchFamily="49" charset="-122"/>
                <a:ea typeface="隶书" panose="02010509060101010101" pitchFamily="49" charset="-122"/>
              </a:rPr>
              <a:t> = 1,  H</a:t>
            </a:r>
            <a:r>
              <a:rPr lang="zh-CN" altLang="zh-CN" sz="1700" b="1" baseline="-25000">
                <a:latin typeface="隶书" panose="02010509060101010101" pitchFamily="49" charset="-122"/>
                <a:ea typeface="隶书" panose="02010509060101010101" pitchFamily="49" charset="-122"/>
              </a:rPr>
              <a:t>1</a:t>
            </a:r>
            <a:r>
              <a:rPr lang="zh-CN" altLang="zh-CN" sz="1600" b="1">
                <a:latin typeface="隶书" panose="02010509060101010101" pitchFamily="49" charset="-122"/>
                <a:ea typeface="隶书" panose="02010509060101010101" pitchFamily="49" charset="-122"/>
              </a:rPr>
              <a:t>=2ξ，则 </a:t>
            </a:r>
            <a:endParaRPr lang="zh-CN" altLang="zh-CN">
              <a:ea typeface=""/>
              <a:cs typeface=""/>
            </a:endParaRPr>
          </a:p>
          <a:p>
            <a:r>
              <a:rPr lang="zh-CN" altLang="zh-CN" sz="1600" b="1">
                <a:latin typeface="隶书" panose="02010509060101010101" pitchFamily="49" charset="-122"/>
                <a:ea typeface="隶书" panose="02010509060101010101" pitchFamily="49" charset="-122"/>
              </a:rPr>
              <a:t>根据上述递推关系得出： </a:t>
            </a:r>
            <a:endParaRPr lang="zh-CN" altLang="zh-CN">
              <a:ea typeface=""/>
              <a:cs typeface=""/>
            </a:endParaRPr>
          </a:p>
          <a:p>
            <a:r>
              <a:rPr lang="zh-CN" altLang="zh-CN" sz="1600" b="1">
                <a:latin typeface="隶书" panose="02010509060101010101" pitchFamily="49" charset="-122"/>
                <a:ea typeface="隶书" panose="02010509060101010101" pitchFamily="49" charset="-122"/>
              </a:rPr>
              <a:t>H</a:t>
            </a:r>
            <a:r>
              <a:rPr lang="zh-CN" altLang="zh-CN" sz="1700" b="1" baseline="-25000">
                <a:latin typeface="隶书" panose="02010509060101010101" pitchFamily="49" charset="-122"/>
                <a:ea typeface="隶书" panose="02010509060101010101" pitchFamily="49" charset="-122"/>
              </a:rPr>
              <a:t>2</a:t>
            </a:r>
            <a:r>
              <a:rPr lang="zh-CN" altLang="zh-CN" sz="1600" b="1">
                <a:latin typeface="隶书" panose="02010509060101010101" pitchFamily="49" charset="-122"/>
                <a:ea typeface="隶书" panose="02010509060101010101" pitchFamily="49" charset="-122"/>
              </a:rPr>
              <a:t> = 2ξH</a:t>
            </a:r>
            <a:r>
              <a:rPr lang="zh-CN" altLang="zh-CN" sz="1700" b="1" baseline="-25000">
                <a:latin typeface="隶书" panose="02010509060101010101" pitchFamily="49" charset="-122"/>
                <a:ea typeface="隶书" panose="02010509060101010101" pitchFamily="49" charset="-122"/>
              </a:rPr>
              <a:t>1</a:t>
            </a:r>
            <a:r>
              <a:rPr lang="zh-CN" altLang="zh-CN" sz="1600" b="1">
                <a:latin typeface="隶书" panose="02010509060101010101" pitchFamily="49" charset="-122"/>
                <a:ea typeface="隶书" panose="02010509060101010101" pitchFamily="49" charset="-122"/>
              </a:rPr>
              <a:t>-2nH</a:t>
            </a:r>
            <a:r>
              <a:rPr lang="zh-CN" altLang="zh-CN" sz="1700" b="1" baseline="-25000">
                <a:latin typeface="隶书" panose="02010509060101010101" pitchFamily="49" charset="-122"/>
                <a:ea typeface="隶书" panose="02010509060101010101" pitchFamily="49" charset="-122"/>
              </a:rPr>
              <a:t>0</a:t>
            </a:r>
            <a:r>
              <a:rPr lang="zh-CN" altLang="zh-CN" sz="1600" b="1">
                <a:latin typeface="隶书" panose="02010509060101010101" pitchFamily="49" charset="-122"/>
                <a:ea typeface="隶书" panose="02010509060101010101" pitchFamily="49" charset="-122"/>
              </a:rPr>
              <a:t>  </a:t>
            </a:r>
            <a:endParaRPr lang="zh-CN" altLang="zh-CN">
              <a:ea typeface=""/>
              <a:cs typeface=""/>
            </a:endParaRPr>
          </a:p>
          <a:p>
            <a:r>
              <a:rPr lang="zh-CN" altLang="zh-CN" sz="1600" b="1">
                <a:latin typeface="隶书" panose="02010509060101010101" pitchFamily="49" charset="-122"/>
                <a:ea typeface="隶书" panose="02010509060101010101" pitchFamily="49" charset="-122"/>
              </a:rPr>
              <a:t>     = 4ξ</a:t>
            </a:r>
            <a:r>
              <a:rPr lang="zh-CN" altLang="zh-CN" sz="1700" b="1" baseline="30000">
                <a:latin typeface="隶书" panose="02010509060101010101" pitchFamily="49" charset="-122"/>
                <a:ea typeface="隶书" panose="02010509060101010101" pitchFamily="49" charset="-122"/>
              </a:rPr>
              <a:t>2</a:t>
            </a:r>
            <a:r>
              <a:rPr lang="zh-CN" altLang="zh-CN" sz="1600" b="1">
                <a:latin typeface="隶书" panose="02010509060101010101" pitchFamily="49" charset="-122"/>
                <a:ea typeface="隶书" panose="02010509060101010101" pitchFamily="49" charset="-122"/>
              </a:rPr>
              <a:t>-2</a:t>
            </a:r>
            <a:endParaRPr lang="zh-CN" altLang="zh-CN"/>
          </a:p>
        </p:txBody>
      </p:sp>
      <p:sp>
        <p:nvSpPr>
          <p:cNvPr id="141327" name="AutoShape 15"/>
          <p:cNvSpPr>
            <a:spLocks noChangeArrowheads="1"/>
          </p:cNvSpPr>
          <p:nvPr/>
        </p:nvSpPr>
        <p:spPr bwMode="auto">
          <a:xfrm>
            <a:off x="228600" y="3278188"/>
            <a:ext cx="2209800" cy="2895600"/>
          </a:xfrm>
          <a:prstGeom prst="foldedCorner">
            <a:avLst>
              <a:gd name="adj" fmla="val 1250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r>
              <a:rPr lang="zh-CN" altLang="zh-CN" sz="1600" b="1">
                <a:solidFill>
                  <a:schemeClr val="tx2"/>
                </a:solidFill>
                <a:latin typeface="隶书" panose="02010509060101010101" pitchFamily="49" charset="-122"/>
                <a:ea typeface="隶书" panose="02010509060101010101" pitchFamily="49" charset="-122"/>
              </a:rPr>
              <a:t>下面给出前几个厄密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多项式具体表达式：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H</a:t>
            </a:r>
            <a:r>
              <a:rPr lang="zh-CN" altLang="zh-CN" sz="1700" b="1" baseline="-25000">
                <a:solidFill>
                  <a:schemeClr val="tx2"/>
                </a:solidFill>
                <a:latin typeface="隶书" panose="02010509060101010101" pitchFamily="49" charset="-122"/>
                <a:ea typeface="隶书" panose="02010509060101010101" pitchFamily="49" charset="-122"/>
              </a:rPr>
              <a:t>0</a:t>
            </a:r>
            <a:r>
              <a:rPr lang="zh-CN" altLang="zh-CN" sz="1600" b="1">
                <a:solidFill>
                  <a:schemeClr val="tx2"/>
                </a:solidFill>
                <a:latin typeface="隶书" panose="02010509060101010101" pitchFamily="49" charset="-122"/>
                <a:ea typeface="隶书" panose="02010509060101010101" pitchFamily="49" charset="-122"/>
              </a:rPr>
              <a:t>=1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H</a:t>
            </a:r>
            <a:r>
              <a:rPr lang="zh-CN" altLang="zh-CN" sz="1700" b="1" baseline="-25000">
                <a:solidFill>
                  <a:schemeClr val="tx2"/>
                </a:solidFill>
                <a:latin typeface="隶书" panose="02010509060101010101" pitchFamily="49" charset="-122"/>
                <a:ea typeface="隶书" panose="02010509060101010101" pitchFamily="49" charset="-122"/>
              </a:rPr>
              <a:t>2</a:t>
            </a:r>
            <a:r>
              <a:rPr lang="zh-CN" altLang="zh-CN" sz="1600" b="1">
                <a:solidFill>
                  <a:schemeClr val="tx2"/>
                </a:solidFill>
                <a:latin typeface="隶书" panose="02010509060101010101" pitchFamily="49" charset="-122"/>
                <a:ea typeface="隶书" panose="02010509060101010101" pitchFamily="49" charset="-122"/>
              </a:rPr>
              <a:t>=4ξ</a:t>
            </a:r>
            <a:r>
              <a:rPr lang="zh-CN" altLang="zh-CN" sz="1700" b="1" baseline="30000">
                <a:solidFill>
                  <a:schemeClr val="tx2"/>
                </a:solidFill>
                <a:latin typeface="隶书" panose="02010509060101010101" pitchFamily="49" charset="-122"/>
                <a:ea typeface="隶书" panose="02010509060101010101" pitchFamily="49" charset="-122"/>
              </a:rPr>
              <a:t>2</a:t>
            </a:r>
            <a:r>
              <a:rPr lang="zh-CN" altLang="zh-CN" sz="1600" b="1">
                <a:solidFill>
                  <a:schemeClr val="tx2"/>
                </a:solidFill>
                <a:latin typeface="隶书" panose="02010509060101010101" pitchFamily="49" charset="-122"/>
                <a:ea typeface="隶书" panose="02010509060101010101" pitchFamily="49" charset="-122"/>
              </a:rPr>
              <a:t>-2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H</a:t>
            </a:r>
            <a:r>
              <a:rPr lang="zh-CN" altLang="zh-CN" sz="1700" b="1" baseline="-25000">
                <a:solidFill>
                  <a:schemeClr val="tx2"/>
                </a:solidFill>
                <a:latin typeface="隶书" panose="02010509060101010101" pitchFamily="49" charset="-122"/>
                <a:ea typeface="隶书" panose="02010509060101010101" pitchFamily="49" charset="-122"/>
              </a:rPr>
              <a:t>4</a:t>
            </a:r>
            <a:r>
              <a:rPr lang="zh-CN" altLang="zh-CN" sz="1600" b="1">
                <a:solidFill>
                  <a:schemeClr val="tx2"/>
                </a:solidFill>
                <a:latin typeface="隶书" panose="02010509060101010101" pitchFamily="49" charset="-122"/>
                <a:ea typeface="隶书" panose="02010509060101010101" pitchFamily="49" charset="-122"/>
              </a:rPr>
              <a:t> = 16ξ</a:t>
            </a:r>
            <a:r>
              <a:rPr lang="zh-CN" altLang="zh-CN" sz="1700" b="1" baseline="30000">
                <a:solidFill>
                  <a:schemeClr val="tx2"/>
                </a:solidFill>
                <a:latin typeface="隶书" panose="02010509060101010101" pitchFamily="49" charset="-122"/>
                <a:ea typeface="隶书" panose="02010509060101010101" pitchFamily="49" charset="-122"/>
              </a:rPr>
              <a:t>4</a:t>
            </a:r>
            <a:r>
              <a:rPr lang="zh-CN" altLang="zh-CN" sz="1600" b="1">
                <a:solidFill>
                  <a:schemeClr val="tx2"/>
                </a:solidFill>
                <a:latin typeface="隶书" panose="02010509060101010101" pitchFamily="49" charset="-122"/>
                <a:ea typeface="隶书" panose="02010509060101010101" pitchFamily="49" charset="-122"/>
              </a:rPr>
              <a:t>-48ξ</a:t>
            </a:r>
            <a:r>
              <a:rPr lang="zh-CN" altLang="zh-CN" sz="1700" b="1" baseline="30000">
                <a:solidFill>
                  <a:schemeClr val="tx2"/>
                </a:solidFill>
                <a:latin typeface="隶书" panose="02010509060101010101" pitchFamily="49" charset="-122"/>
                <a:ea typeface="隶书" panose="02010509060101010101" pitchFamily="49" charset="-122"/>
              </a:rPr>
              <a:t>2</a:t>
            </a:r>
            <a:r>
              <a:rPr lang="zh-CN" altLang="zh-CN" sz="1600" b="1">
                <a:solidFill>
                  <a:schemeClr val="tx2"/>
                </a:solidFill>
                <a:latin typeface="隶书" panose="02010509060101010101" pitchFamily="49" charset="-122"/>
                <a:ea typeface="隶书" panose="02010509060101010101" pitchFamily="49" charset="-122"/>
              </a:rPr>
              <a:t>+12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H</a:t>
            </a:r>
            <a:r>
              <a:rPr lang="zh-CN" altLang="zh-CN" sz="1700" b="1" baseline="-25000">
                <a:solidFill>
                  <a:schemeClr val="tx2"/>
                </a:solidFill>
                <a:latin typeface="隶书" panose="02010509060101010101" pitchFamily="49" charset="-122"/>
                <a:ea typeface="隶书" panose="02010509060101010101" pitchFamily="49" charset="-122"/>
              </a:rPr>
              <a:t>1</a:t>
            </a:r>
            <a:r>
              <a:rPr lang="zh-CN" altLang="zh-CN" sz="1600" b="1">
                <a:solidFill>
                  <a:schemeClr val="tx2"/>
                </a:solidFill>
                <a:latin typeface="隶书" panose="02010509060101010101" pitchFamily="49" charset="-122"/>
                <a:ea typeface="隶书" panose="02010509060101010101" pitchFamily="49" charset="-122"/>
              </a:rPr>
              <a:t>=2ξ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H</a:t>
            </a:r>
            <a:r>
              <a:rPr lang="zh-CN" altLang="zh-CN" sz="1700" b="1" baseline="-25000">
                <a:solidFill>
                  <a:schemeClr val="tx2"/>
                </a:solidFill>
                <a:latin typeface="隶书" panose="02010509060101010101" pitchFamily="49" charset="-122"/>
                <a:ea typeface="隶书" panose="02010509060101010101" pitchFamily="49" charset="-122"/>
              </a:rPr>
              <a:t>3</a:t>
            </a:r>
            <a:r>
              <a:rPr lang="zh-CN" altLang="zh-CN" sz="1600" b="1">
                <a:solidFill>
                  <a:schemeClr val="tx2"/>
                </a:solidFill>
                <a:latin typeface="隶书" panose="02010509060101010101" pitchFamily="49" charset="-122"/>
                <a:ea typeface="隶书" panose="02010509060101010101" pitchFamily="49" charset="-122"/>
              </a:rPr>
              <a:t>=8ξ</a:t>
            </a:r>
            <a:r>
              <a:rPr lang="zh-CN" altLang="zh-CN" sz="1700" b="1" baseline="30000">
                <a:solidFill>
                  <a:schemeClr val="tx2"/>
                </a:solidFill>
                <a:latin typeface="隶书" panose="02010509060101010101" pitchFamily="49" charset="-122"/>
                <a:ea typeface="隶书" panose="02010509060101010101" pitchFamily="49" charset="-122"/>
              </a:rPr>
              <a:t>3</a:t>
            </a:r>
            <a:r>
              <a:rPr lang="zh-CN" altLang="zh-CN" sz="1600" b="1">
                <a:solidFill>
                  <a:schemeClr val="tx2"/>
                </a:solidFill>
                <a:latin typeface="隶书" panose="02010509060101010101" pitchFamily="49" charset="-122"/>
                <a:ea typeface="隶书" panose="02010509060101010101" pitchFamily="49" charset="-122"/>
              </a:rPr>
              <a:t>-12ξ </a:t>
            </a:r>
            <a:endParaRPr lang="zh-CN" altLang="zh-CN">
              <a:ea typeface=""/>
              <a:cs typeface=""/>
            </a:endParaRPr>
          </a:p>
          <a:p>
            <a:r>
              <a:rPr lang="zh-CN" altLang="zh-CN" sz="1600" b="1">
                <a:solidFill>
                  <a:schemeClr val="tx2"/>
                </a:solidFill>
                <a:latin typeface="隶书" panose="02010509060101010101" pitchFamily="49" charset="-122"/>
                <a:ea typeface="隶书" panose="02010509060101010101" pitchFamily="49" charset="-122"/>
              </a:rPr>
              <a:t>H</a:t>
            </a:r>
            <a:r>
              <a:rPr lang="zh-CN" altLang="zh-CN" sz="1700" b="1" baseline="-25000">
                <a:solidFill>
                  <a:schemeClr val="tx2"/>
                </a:solidFill>
                <a:latin typeface="隶书" panose="02010509060101010101" pitchFamily="49" charset="-122"/>
                <a:ea typeface="隶书" panose="02010509060101010101" pitchFamily="49" charset="-122"/>
              </a:rPr>
              <a:t>5</a:t>
            </a:r>
            <a:r>
              <a:rPr lang="zh-CN" altLang="zh-CN" sz="1600" b="1">
                <a:solidFill>
                  <a:schemeClr val="tx2"/>
                </a:solidFill>
                <a:latin typeface="隶书" panose="02010509060101010101" pitchFamily="49" charset="-122"/>
                <a:ea typeface="隶书" panose="02010509060101010101" pitchFamily="49" charset="-122"/>
              </a:rPr>
              <a:t>=32ξ</a:t>
            </a:r>
            <a:r>
              <a:rPr lang="zh-CN" altLang="zh-CN" sz="1700" b="1" baseline="30000">
                <a:solidFill>
                  <a:schemeClr val="tx2"/>
                </a:solidFill>
                <a:latin typeface="隶书" panose="02010509060101010101" pitchFamily="49" charset="-122"/>
                <a:ea typeface="隶书" panose="02010509060101010101" pitchFamily="49" charset="-122"/>
              </a:rPr>
              <a:t>5</a:t>
            </a:r>
            <a:r>
              <a:rPr lang="zh-CN" altLang="zh-CN" sz="1600" b="1">
                <a:solidFill>
                  <a:schemeClr val="tx2"/>
                </a:solidFill>
                <a:latin typeface="隶书" panose="02010509060101010101" pitchFamily="49" charset="-122"/>
                <a:ea typeface="隶书" panose="02010509060101010101" pitchFamily="49" charset="-122"/>
              </a:rPr>
              <a:t>-160ξ</a:t>
            </a:r>
            <a:r>
              <a:rPr lang="zh-CN" altLang="zh-CN" sz="1700" b="1" baseline="30000">
                <a:solidFill>
                  <a:schemeClr val="tx2"/>
                </a:solidFill>
                <a:latin typeface="隶书" panose="02010509060101010101" pitchFamily="49" charset="-122"/>
                <a:ea typeface="隶书" panose="02010509060101010101" pitchFamily="49" charset="-122"/>
              </a:rPr>
              <a:t>3</a:t>
            </a:r>
            <a:r>
              <a:rPr lang="zh-CN" altLang="zh-CN" sz="1600" b="1">
                <a:solidFill>
                  <a:schemeClr val="tx2"/>
                </a:solidFill>
                <a:latin typeface="隶书" panose="02010509060101010101" pitchFamily="49" charset="-122"/>
                <a:ea typeface="隶书" panose="02010509060101010101" pitchFamily="49" charset="-122"/>
              </a:rPr>
              <a:t>+120ξ</a:t>
            </a:r>
            <a:endParaRPr lang="zh-CN" altLang="zh-CN"/>
          </a:p>
        </p:txBody>
      </p:sp>
      <p:sp>
        <p:nvSpPr>
          <p:cNvPr id="141328" name="Text Box 16"/>
          <p:cNvSpPr txBox="1">
            <a:spLocks noChangeArrowheads="1"/>
          </p:cNvSpPr>
          <p:nvPr/>
        </p:nvSpPr>
        <p:spPr bwMode="auto">
          <a:xfrm>
            <a:off x="2498725" y="3278188"/>
            <a:ext cx="5389563" cy="5810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spAutoFit/>
          </a:bodyPr>
          <a:lstStyle/>
          <a:p>
            <a:pPr algn="ctr">
              <a:spcBef>
                <a:spcPct val="50000"/>
              </a:spcBef>
            </a:pPr>
            <a:r>
              <a:rPr lang="zh-CN" altLang="zh-CN" sz="1600" b="1">
                <a:solidFill>
                  <a:schemeClr val="tx2"/>
                </a:solidFill>
                <a:latin typeface="楷体_GB2312" pitchFamily="1" charset="-122"/>
                <a:ea typeface="楷体_GB2312" pitchFamily="1" charset="-122"/>
              </a:rPr>
              <a:t>基于厄密多项式的递推关系可以导出谐振子波函数Ψ(x)的递推关系：</a:t>
            </a:r>
            <a:endParaRPr lang="zh-CN" altLang="zh-CN"/>
          </a:p>
        </p:txBody>
      </p:sp>
      <p:graphicFrame>
        <p:nvGraphicFramePr>
          <p:cNvPr id="141329" name="Object 17"/>
          <p:cNvGraphicFramePr>
            <a:graphicFrameLocks noChangeAspect="1"/>
          </p:cNvGraphicFramePr>
          <p:nvPr/>
        </p:nvGraphicFramePr>
        <p:xfrm>
          <a:off x="2498725" y="4021138"/>
          <a:ext cx="6486525" cy="1714500"/>
        </p:xfrm>
        <a:graphic>
          <a:graphicData uri="http://schemas.openxmlformats.org/presentationml/2006/ole">
            <mc:AlternateContent xmlns:mc="http://schemas.openxmlformats.org/markup-compatibility/2006">
              <mc:Choice xmlns:v="urn:schemas-microsoft-com:vml" Requires="v">
                <p:oleObj spid="_x0000_s13319" r:id="rId5" imgW="4597717" imgH="1143317" progId="Equation.3">
                  <p:embed/>
                </p:oleObj>
              </mc:Choice>
              <mc:Fallback>
                <p:oleObj r:id="rId5" imgW="4597717" imgH="1143317" progId="Equation.3">
                  <p:embed/>
                  <p:pic>
                    <p:nvPicPr>
                      <p:cNvPr id="14132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725" y="4021138"/>
                        <a:ext cx="64865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2866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2"/>
          <p:cNvGrpSpPr>
            <a:grpSpLocks/>
          </p:cNvGrpSpPr>
          <p:nvPr/>
        </p:nvGrpSpPr>
        <p:grpSpPr bwMode="auto">
          <a:xfrm>
            <a:off x="0" y="0"/>
            <a:ext cx="9144000" cy="6859588"/>
            <a:chOff x="0" y="0"/>
            <a:chExt cx="5760" cy="4321"/>
          </a:xfrm>
        </p:grpSpPr>
        <p:sp>
          <p:nvSpPr>
            <p:cNvPr id="142339" name="Rectangle 3"/>
            <p:cNvSpPr>
              <a:spLocks noChangeArrowheads="1"/>
            </p:cNvSpPr>
            <p:nvPr/>
          </p:nvSpPr>
          <p:spPr bwMode="auto">
            <a:xfrm>
              <a:off x="0" y="4126"/>
              <a:ext cx="5760" cy="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2340" name="Rectangle 4"/>
            <p:cNvSpPr>
              <a:spLocks noChangeArrowheads="1"/>
            </p:cNvSpPr>
            <p:nvPr/>
          </p:nvSpPr>
          <p:spPr bwMode="auto">
            <a:xfrm>
              <a:off x="0" y="0"/>
              <a:ext cx="5760" cy="10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42341" name="Group 5"/>
            <p:cNvGrpSpPr>
              <a:grpSpLocks/>
            </p:cNvGrpSpPr>
            <p:nvPr/>
          </p:nvGrpSpPr>
          <p:grpSpPr bwMode="auto">
            <a:xfrm>
              <a:off x="0" y="1015"/>
              <a:ext cx="5760" cy="261"/>
              <a:chOff x="0" y="0"/>
              <a:chExt cx="5760" cy="464"/>
            </a:xfrm>
          </p:grpSpPr>
          <p:sp>
            <p:nvSpPr>
              <p:cNvPr id="142342" name="Rectangle 6"/>
              <p:cNvSpPr>
                <a:spLocks noChangeArrowheads="1"/>
              </p:cNvSpPr>
              <p:nvPr/>
            </p:nvSpPr>
            <p:spPr bwMode="auto">
              <a:xfrm>
                <a:off x="0" y="0"/>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2343" name="Rectangle 7"/>
              <p:cNvSpPr>
                <a:spLocks noChangeArrowheads="1"/>
              </p:cNvSpPr>
              <p:nvPr/>
            </p:nvSpPr>
            <p:spPr bwMode="auto">
              <a:xfrm>
                <a:off x="0" y="116"/>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2344" name="Rectangle 8"/>
              <p:cNvSpPr>
                <a:spLocks noChangeArrowheads="1"/>
              </p:cNvSpPr>
              <p:nvPr/>
            </p:nvSpPr>
            <p:spPr bwMode="auto">
              <a:xfrm>
                <a:off x="0" y="232"/>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2345" name="Rectangle 9"/>
              <p:cNvSpPr>
                <a:spLocks noChangeArrowheads="1"/>
              </p:cNvSpPr>
              <p:nvPr/>
            </p:nvSpPr>
            <p:spPr bwMode="auto">
              <a:xfrm>
                <a:off x="0" y="348"/>
                <a:ext cx="5760"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142346" name="Rectangle 10"/>
          <p:cNvSpPr>
            <a:spLocks noChangeArrowheads="1"/>
          </p:cNvSpPr>
          <p:nvPr/>
        </p:nvSpPr>
        <p:spPr bwMode="auto">
          <a:xfrm>
            <a:off x="342900" y="230188"/>
            <a:ext cx="3733800" cy="6858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a:buFontTx/>
              <a:buNone/>
            </a:pPr>
            <a:r>
              <a:rPr lang="zh-CN" altLang="zh-CN" sz="3200" b="1">
                <a:latin typeface="隶书" panose="02010509060101010101" pitchFamily="49" charset="-122"/>
                <a:ea typeface="隶书" panose="02010509060101010101" pitchFamily="49" charset="-122"/>
              </a:rPr>
              <a:t>（5）求归一化系数</a:t>
            </a:r>
            <a:endParaRPr lang="zh-CN" altLang="zh-CN"/>
          </a:p>
        </p:txBody>
      </p:sp>
      <p:sp>
        <p:nvSpPr>
          <p:cNvPr id="142347" name="AutoShape 11"/>
          <p:cNvSpPr>
            <a:spLocks noChangeArrowheads="1"/>
          </p:cNvSpPr>
          <p:nvPr/>
        </p:nvSpPr>
        <p:spPr bwMode="auto">
          <a:xfrm>
            <a:off x="838200" y="2135188"/>
            <a:ext cx="2819400" cy="533400"/>
          </a:xfrm>
          <a:prstGeom prst="cloudCallout">
            <a:avLst>
              <a:gd name="adj1" fmla="val 85134"/>
              <a:gd name="adj2" fmla="val -8931"/>
            </a:avLst>
          </a:prstGeom>
          <a:solidFill>
            <a:srgbClr val="FFFF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spcBef>
                <a:spcPts val="300"/>
              </a:spcBef>
              <a:spcAft>
                <a:spcPts val="300"/>
              </a:spcAft>
            </a:pPr>
            <a:r>
              <a:rPr lang="zh-CN" altLang="zh-CN" sz="1600">
                <a:ea typeface=""/>
                <a:cs typeface=""/>
              </a:rPr>
              <a:t> </a:t>
            </a:r>
            <a:r>
              <a:rPr lang="zh-CN" altLang="zh-CN" sz="2000" b="1">
                <a:ea typeface=""/>
                <a:cs typeface=""/>
              </a:rPr>
              <a:t>( 分 步 积 分 )</a:t>
            </a:r>
            <a:endParaRPr lang="zh-CN" altLang="zh-CN"/>
          </a:p>
        </p:txBody>
      </p:sp>
      <p:sp>
        <p:nvSpPr>
          <p:cNvPr id="142348" name="AutoShape 12"/>
          <p:cNvSpPr>
            <a:spLocks noChangeArrowheads="1"/>
          </p:cNvSpPr>
          <p:nvPr/>
        </p:nvSpPr>
        <p:spPr bwMode="auto">
          <a:xfrm>
            <a:off x="304800" y="2935288"/>
            <a:ext cx="4267200" cy="838200"/>
          </a:xfrm>
          <a:prstGeom prst="wedgeRoundRectCallout">
            <a:avLst>
              <a:gd name="adj1" fmla="val 66926"/>
              <a:gd name="adj2" fmla="val -81250"/>
              <a:gd name="adj3" fmla="val 16667"/>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b="1">
                <a:latin typeface="楷体_GB2312" pitchFamily="1" charset="-122"/>
                <a:ea typeface="楷体_GB2312" pitchFamily="1" charset="-122"/>
              </a:rPr>
              <a:t>该式第一项是一个多项式与 exp[-ξ</a:t>
            </a:r>
            <a:r>
              <a:rPr lang="zh-CN" altLang="zh-CN" sz="1700" b="1" baseline="30000">
                <a:latin typeface="楷体_GB2312" pitchFamily="1" charset="-122"/>
                <a:ea typeface="楷体_GB2312" pitchFamily="1" charset="-122"/>
              </a:rPr>
              <a:t>2</a:t>
            </a:r>
            <a:r>
              <a:rPr lang="zh-CN" altLang="zh-CN" sz="1600" b="1">
                <a:latin typeface="楷体_GB2312" pitchFamily="1" charset="-122"/>
                <a:ea typeface="楷体_GB2312" pitchFamily="1" charset="-122"/>
              </a:rPr>
              <a:t>] 的 </a:t>
            </a:r>
            <a:endParaRPr lang="zh-CN" altLang="zh-CN">
              <a:ea typeface=""/>
              <a:cs typeface=""/>
            </a:endParaRPr>
          </a:p>
          <a:p>
            <a:r>
              <a:rPr lang="zh-CN" altLang="zh-CN" sz="1600" b="1">
                <a:latin typeface="楷体_GB2312" pitchFamily="1" charset="-122"/>
                <a:ea typeface="楷体_GB2312" pitchFamily="1" charset="-122"/>
              </a:rPr>
              <a:t>乘积，当代入上下限ξ=±∞后，该项为零。</a:t>
            </a:r>
            <a:endParaRPr lang="zh-CN" altLang="zh-CN"/>
          </a:p>
        </p:txBody>
      </p:sp>
      <p:sp>
        <p:nvSpPr>
          <p:cNvPr id="142349" name="AutoShape 13"/>
          <p:cNvSpPr>
            <a:spLocks noChangeArrowheads="1"/>
          </p:cNvSpPr>
          <p:nvPr/>
        </p:nvSpPr>
        <p:spPr bwMode="auto">
          <a:xfrm>
            <a:off x="1371600" y="3887788"/>
            <a:ext cx="3429000" cy="533400"/>
          </a:xfrm>
          <a:prstGeom prst="homePlate">
            <a:avLst>
              <a:gd name="adj" fmla="val 160714"/>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zh-CN" altLang="zh-CN" b="1">
                <a:ea typeface=""/>
                <a:cs typeface=""/>
              </a:rPr>
              <a:t>继续分步积分到底</a:t>
            </a:r>
            <a:endParaRPr lang="zh-CN" altLang="zh-CN"/>
          </a:p>
        </p:txBody>
      </p:sp>
      <p:sp>
        <p:nvSpPr>
          <p:cNvPr id="142350" name="AutoShape 14"/>
          <p:cNvSpPr>
            <a:spLocks noChangeArrowheads="1"/>
          </p:cNvSpPr>
          <p:nvPr/>
        </p:nvSpPr>
        <p:spPr bwMode="auto">
          <a:xfrm>
            <a:off x="6248400" y="5132388"/>
            <a:ext cx="2713038" cy="1066800"/>
          </a:xfrm>
          <a:prstGeom prst="cloudCallout">
            <a:avLst>
              <a:gd name="adj1" fmla="val -37009"/>
              <a:gd name="adj2" fmla="val -61458"/>
            </a:avLst>
          </a:prstGeom>
          <a:solidFill>
            <a:srgbClr val="FF00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b="1">
                <a:latin typeface="楷体_GB2312" pitchFamily="1" charset="-122"/>
                <a:ea typeface="楷体_GB2312" pitchFamily="1" charset="-122"/>
              </a:rPr>
              <a:t>因为H</a:t>
            </a:r>
            <a:r>
              <a:rPr lang="zh-CN" altLang="zh-CN" sz="1700" b="1" baseline="-25000">
                <a:latin typeface="楷体_GB2312" pitchFamily="1" charset="-122"/>
                <a:ea typeface="楷体_GB2312" pitchFamily="1" charset="-122"/>
              </a:rPr>
              <a:t>n</a:t>
            </a:r>
            <a:r>
              <a:rPr lang="zh-CN" altLang="zh-CN" sz="1600" b="1">
                <a:latin typeface="楷体_GB2312" pitchFamily="1" charset="-122"/>
                <a:ea typeface="楷体_GB2312" pitchFamily="1" charset="-122"/>
              </a:rPr>
              <a:t>的最高次项 </a:t>
            </a:r>
            <a:endParaRPr lang="zh-CN" altLang="zh-CN">
              <a:ea typeface=""/>
              <a:cs typeface=""/>
            </a:endParaRPr>
          </a:p>
          <a:p>
            <a:r>
              <a:rPr lang="zh-CN" altLang="zh-CN" sz="1600" b="1">
                <a:latin typeface="楷体_GB2312" pitchFamily="1" charset="-122"/>
                <a:ea typeface="楷体_GB2312" pitchFamily="1" charset="-122"/>
              </a:rPr>
              <a:t>ξ</a:t>
            </a:r>
            <a:r>
              <a:rPr lang="zh-CN" altLang="zh-CN" sz="1700" b="1" baseline="30000">
                <a:latin typeface="楷体_GB2312" pitchFamily="1" charset="-122"/>
                <a:ea typeface="楷体_GB2312" pitchFamily="1" charset="-122"/>
              </a:rPr>
              <a:t>n</a:t>
            </a:r>
            <a:r>
              <a:rPr lang="zh-CN" altLang="zh-CN" sz="1600" b="1">
                <a:latin typeface="楷体_GB2312" pitchFamily="1" charset="-122"/>
                <a:ea typeface="楷体_GB2312" pitchFamily="1" charset="-122"/>
              </a:rPr>
              <a:t>的系数是2</a:t>
            </a:r>
            <a:r>
              <a:rPr lang="zh-CN" altLang="zh-CN" sz="1700" b="1" baseline="30000">
                <a:latin typeface="楷体_GB2312" pitchFamily="1" charset="-122"/>
                <a:ea typeface="楷体_GB2312" pitchFamily="1" charset="-122"/>
              </a:rPr>
              <a:t>n</a:t>
            </a:r>
            <a:r>
              <a:rPr lang="zh-CN" altLang="zh-CN" sz="1600" b="1">
                <a:latin typeface="楷体_GB2312" pitchFamily="1" charset="-122"/>
                <a:ea typeface="楷体_GB2312" pitchFamily="1" charset="-122"/>
              </a:rPr>
              <a:t>，所以 </a:t>
            </a:r>
            <a:endParaRPr lang="zh-CN" altLang="zh-CN">
              <a:ea typeface=""/>
              <a:cs typeface=""/>
            </a:endParaRPr>
          </a:p>
          <a:p>
            <a:r>
              <a:rPr lang="zh-CN" altLang="zh-CN" sz="1600" b="1">
                <a:latin typeface="楷体_GB2312" pitchFamily="1" charset="-122"/>
                <a:ea typeface="楷体_GB2312" pitchFamily="1" charset="-122"/>
              </a:rPr>
              <a:t>d</a:t>
            </a:r>
            <a:r>
              <a:rPr lang="zh-CN" altLang="zh-CN" sz="1700" b="1" baseline="30000">
                <a:latin typeface="楷体_GB2312" pitchFamily="1" charset="-122"/>
                <a:ea typeface="楷体_GB2312" pitchFamily="1" charset="-122"/>
              </a:rPr>
              <a:t>n</a:t>
            </a:r>
            <a:r>
              <a:rPr lang="zh-CN" altLang="zh-CN" sz="1600" b="1">
                <a:latin typeface="楷体_GB2312" pitchFamily="1" charset="-122"/>
                <a:ea typeface="楷体_GB2312" pitchFamily="1" charset="-122"/>
              </a:rPr>
              <a:t>H</a:t>
            </a:r>
            <a:r>
              <a:rPr lang="zh-CN" altLang="zh-CN" sz="1700" b="1" baseline="-25000">
                <a:latin typeface="楷体_GB2312" pitchFamily="1" charset="-122"/>
                <a:ea typeface="楷体_GB2312" pitchFamily="1" charset="-122"/>
              </a:rPr>
              <a:t>n</a:t>
            </a:r>
            <a:r>
              <a:rPr lang="zh-CN" altLang="zh-CN" sz="1600" b="1">
                <a:latin typeface="楷体_GB2312" pitchFamily="1" charset="-122"/>
                <a:ea typeface="楷体_GB2312" pitchFamily="1" charset="-122"/>
              </a:rPr>
              <a:t> /dξ</a:t>
            </a:r>
            <a:r>
              <a:rPr lang="zh-CN" altLang="zh-CN" sz="1700" b="1" baseline="30000">
                <a:latin typeface="楷体_GB2312" pitchFamily="1" charset="-122"/>
                <a:ea typeface="楷体_GB2312" pitchFamily="1" charset="-122"/>
              </a:rPr>
              <a:t>n</a:t>
            </a:r>
            <a:r>
              <a:rPr lang="zh-CN" altLang="zh-CN" sz="1600" b="1">
                <a:latin typeface="楷体_GB2312" pitchFamily="1" charset="-122"/>
                <a:ea typeface="楷体_GB2312" pitchFamily="1" charset="-122"/>
              </a:rPr>
              <a:t> = 2</a:t>
            </a:r>
            <a:r>
              <a:rPr lang="zh-CN" altLang="zh-CN" sz="1700" b="1" baseline="30000">
                <a:latin typeface="楷体_GB2312" pitchFamily="1" charset="-122"/>
                <a:ea typeface="楷体_GB2312" pitchFamily="1" charset="-122"/>
              </a:rPr>
              <a:t>n</a:t>
            </a:r>
            <a:r>
              <a:rPr lang="zh-CN" altLang="zh-CN" sz="1600" b="1">
                <a:latin typeface="楷体_GB2312" pitchFamily="1" charset="-122"/>
                <a:ea typeface="楷体_GB2312" pitchFamily="1" charset="-122"/>
              </a:rPr>
              <a:t> n!。</a:t>
            </a:r>
            <a:endParaRPr lang="zh-CN" altLang="zh-CN"/>
          </a:p>
        </p:txBody>
      </p:sp>
      <p:sp>
        <p:nvSpPr>
          <p:cNvPr id="142351" name="AutoShape 15"/>
          <p:cNvSpPr>
            <a:spLocks noChangeArrowheads="1"/>
          </p:cNvSpPr>
          <p:nvPr/>
        </p:nvSpPr>
        <p:spPr bwMode="auto">
          <a:xfrm>
            <a:off x="2209800" y="4573588"/>
            <a:ext cx="2590800" cy="381000"/>
          </a:xfrm>
          <a:prstGeom prst="wedgeRoundRectCallout">
            <a:avLst>
              <a:gd name="adj1" fmla="val 41116"/>
              <a:gd name="adj2" fmla="val 215000"/>
              <a:gd name="adj3" fmla="val 16667"/>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spcBef>
                <a:spcPts val="300"/>
              </a:spcBef>
              <a:spcAft>
                <a:spcPts val="300"/>
              </a:spcAft>
            </a:pPr>
            <a:r>
              <a:rPr lang="zh-CN" altLang="zh-CN" sz="1800" b="1">
                <a:ea typeface=""/>
                <a:cs typeface=""/>
              </a:rPr>
              <a:t>于是归一化系数</a:t>
            </a:r>
            <a:endParaRPr lang="zh-CN" altLang="zh-CN"/>
          </a:p>
        </p:txBody>
      </p:sp>
      <p:sp>
        <p:nvSpPr>
          <p:cNvPr id="142352" name="AutoShape 16"/>
          <p:cNvSpPr>
            <a:spLocks noChangeArrowheads="1"/>
          </p:cNvSpPr>
          <p:nvPr/>
        </p:nvSpPr>
        <p:spPr bwMode="auto">
          <a:xfrm>
            <a:off x="304800" y="4154488"/>
            <a:ext cx="1219200" cy="838200"/>
          </a:xfrm>
          <a:prstGeom prst="roundRect">
            <a:avLst>
              <a:gd name="adj" fmla="val 16667"/>
            </a:avLst>
          </a:prstGeom>
          <a:solidFill>
            <a:srgbClr val="FF99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r>
              <a:rPr lang="zh-CN" altLang="zh-CN" sz="1600" b="1">
                <a:ea typeface=""/>
                <a:cs typeface=""/>
              </a:rPr>
              <a:t>则谐振子 </a:t>
            </a:r>
            <a:endParaRPr lang="zh-CN" altLang="zh-CN">
              <a:ea typeface=""/>
              <a:cs typeface=""/>
            </a:endParaRPr>
          </a:p>
          <a:p>
            <a:r>
              <a:rPr lang="zh-CN" altLang="zh-CN" sz="1600" b="1">
                <a:ea typeface=""/>
                <a:cs typeface=""/>
              </a:rPr>
              <a:t>波函数为：</a:t>
            </a:r>
            <a:endParaRPr lang="zh-CN" altLang="zh-CN"/>
          </a:p>
        </p:txBody>
      </p:sp>
      <p:graphicFrame>
        <p:nvGraphicFramePr>
          <p:cNvPr id="142353" name="Object 17"/>
          <p:cNvGraphicFramePr>
            <a:graphicFrameLocks noChangeAspect="1"/>
          </p:cNvGraphicFramePr>
          <p:nvPr/>
        </p:nvGraphicFramePr>
        <p:xfrm>
          <a:off x="228600" y="4979988"/>
          <a:ext cx="3962400" cy="1549400"/>
        </p:xfrm>
        <a:graphic>
          <a:graphicData uri="http://schemas.openxmlformats.org/presentationml/2006/ole">
            <mc:AlternateContent xmlns:mc="http://schemas.openxmlformats.org/markup-compatibility/2006">
              <mc:Choice xmlns:v="urn:schemas-microsoft-com:vml" Requires="v">
                <p:oleObj spid="_x0000_s14346" r:id="rId3" imgW="2413317" imgH="927417" progId="Equation.3">
                  <p:embed/>
                </p:oleObj>
              </mc:Choice>
              <mc:Fallback>
                <p:oleObj r:id="rId3" imgW="2413317" imgH="927417" progId="Equation.3">
                  <p:embed/>
                  <p:pic>
                    <p:nvPicPr>
                      <p:cNvPr id="14235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79988"/>
                        <a:ext cx="39624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4" name="Object 18"/>
          <p:cNvGraphicFramePr>
            <a:graphicFrameLocks noChangeAspect="1"/>
          </p:cNvGraphicFramePr>
          <p:nvPr/>
        </p:nvGraphicFramePr>
        <p:xfrm>
          <a:off x="4419600" y="306388"/>
          <a:ext cx="4467225" cy="461962"/>
        </p:xfrm>
        <a:graphic>
          <a:graphicData uri="http://schemas.openxmlformats.org/presentationml/2006/ole">
            <mc:AlternateContent xmlns:mc="http://schemas.openxmlformats.org/markup-compatibility/2006">
              <mc:Choice xmlns:v="urn:schemas-microsoft-com:vml" Requires="v">
                <p:oleObj spid="_x0000_s14347" r:id="rId5" imgW="2870517" imgH="330517" progId="Equation.3">
                  <p:embed/>
                </p:oleObj>
              </mc:Choice>
              <mc:Fallback>
                <p:oleObj r:id="rId5" imgW="2870517" imgH="330517" progId="Equation.3">
                  <p:embed/>
                  <p:pic>
                    <p:nvPicPr>
                      <p:cNvPr id="142354"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06388"/>
                        <a:ext cx="4467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55" name="AutoShape 19"/>
          <p:cNvSpPr>
            <a:spLocks noChangeArrowheads="1"/>
          </p:cNvSpPr>
          <p:nvPr/>
        </p:nvSpPr>
        <p:spPr bwMode="auto">
          <a:xfrm>
            <a:off x="762000" y="839788"/>
            <a:ext cx="3505200" cy="990600"/>
          </a:xfrm>
          <a:prstGeom prst="wedgeRoundRectCallout">
            <a:avLst>
              <a:gd name="adj1" fmla="val 78713"/>
              <a:gd name="adj2" fmla="val -54806"/>
              <a:gd name="adj3" fmla="val 16667"/>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zh-CN" altLang="zh-CN" sz="1600" b="1">
                <a:latin typeface="隶书" panose="02010509060101010101" pitchFamily="49" charset="-122"/>
                <a:ea typeface="隶书" panose="02010509060101010101" pitchFamily="49" charset="-122"/>
              </a:rPr>
              <a:t>(I)作变量代换，因为ξ=αx， </a:t>
            </a:r>
            <a:endParaRPr lang="zh-CN" altLang="zh-CN">
              <a:ea typeface=""/>
              <a:cs typeface=""/>
            </a:endParaRPr>
          </a:p>
          <a:p>
            <a:pPr algn="ctr"/>
            <a:r>
              <a:rPr lang="zh-CN" altLang="zh-CN" sz="1600" b="1">
                <a:latin typeface="隶书" panose="02010509060101010101" pitchFamily="49" charset="-122"/>
                <a:ea typeface="隶书" panose="02010509060101010101" pitchFamily="49" charset="-122"/>
              </a:rPr>
              <a:t>所以dξ=α dx； </a:t>
            </a:r>
            <a:endParaRPr lang="zh-CN" altLang="zh-CN">
              <a:ea typeface=""/>
              <a:cs typeface=""/>
            </a:endParaRPr>
          </a:p>
          <a:p>
            <a:pPr algn="ctr">
              <a:spcBef>
                <a:spcPts val="300"/>
              </a:spcBef>
              <a:spcAft>
                <a:spcPts val="300"/>
              </a:spcAft>
            </a:pPr>
            <a:r>
              <a:rPr lang="zh-CN" altLang="zh-CN" sz="1600" b="1">
                <a:latin typeface="隶书" panose="02010509060101010101" pitchFamily="49" charset="-122"/>
                <a:ea typeface="隶书" panose="02010509060101010101" pitchFamily="49" charset="-122"/>
              </a:rPr>
              <a:t>(II)应用H</a:t>
            </a:r>
            <a:r>
              <a:rPr lang="zh-CN" altLang="zh-CN" sz="1700" b="1" baseline="-25000">
                <a:latin typeface="隶书" panose="02010509060101010101" pitchFamily="49" charset="-122"/>
                <a:ea typeface="隶书" panose="02010509060101010101" pitchFamily="49" charset="-122"/>
              </a:rPr>
              <a:t>n</a:t>
            </a:r>
            <a:r>
              <a:rPr lang="zh-CN" altLang="zh-CN" sz="1600" b="1">
                <a:latin typeface="隶书" panose="02010509060101010101" pitchFamily="49" charset="-122"/>
                <a:ea typeface="隶书" panose="02010509060101010101" pitchFamily="49" charset="-122"/>
              </a:rPr>
              <a:t>(ξ)的封闭形式。</a:t>
            </a:r>
            <a:endParaRPr lang="zh-CN" altLang="zh-CN"/>
          </a:p>
        </p:txBody>
      </p:sp>
      <p:graphicFrame>
        <p:nvGraphicFramePr>
          <p:cNvPr id="142356" name="Object 20"/>
          <p:cNvGraphicFramePr>
            <a:graphicFrameLocks noChangeAspect="1"/>
          </p:cNvGraphicFramePr>
          <p:nvPr/>
        </p:nvGraphicFramePr>
        <p:xfrm>
          <a:off x="4267200" y="2135188"/>
          <a:ext cx="4594225" cy="1219200"/>
        </p:xfrm>
        <a:graphic>
          <a:graphicData uri="http://schemas.openxmlformats.org/presentationml/2006/ole">
            <mc:AlternateContent xmlns:mc="http://schemas.openxmlformats.org/markup-compatibility/2006">
              <mc:Choice xmlns:v="urn:schemas-microsoft-com:vml" Requires="v">
                <p:oleObj spid="_x0000_s14348" r:id="rId7" imgW="2908617" imgH="711517" progId="Equation.3">
                  <p:embed/>
                </p:oleObj>
              </mc:Choice>
              <mc:Fallback>
                <p:oleObj r:id="rId7" imgW="2908617" imgH="711517" progId="Equation.3">
                  <p:embed/>
                  <p:pic>
                    <p:nvPicPr>
                      <p:cNvPr id="142356"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135188"/>
                        <a:ext cx="45942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7" name="Object 21"/>
          <p:cNvGraphicFramePr>
            <a:graphicFrameLocks noChangeAspect="1"/>
          </p:cNvGraphicFramePr>
          <p:nvPr/>
        </p:nvGraphicFramePr>
        <p:xfrm>
          <a:off x="4495800" y="3354388"/>
          <a:ext cx="4368800" cy="549275"/>
        </p:xfrm>
        <a:graphic>
          <a:graphicData uri="http://schemas.openxmlformats.org/presentationml/2006/ole">
            <mc:AlternateContent xmlns:mc="http://schemas.openxmlformats.org/markup-compatibility/2006">
              <mc:Choice xmlns:v="urn:schemas-microsoft-com:vml" Requires="v">
                <p:oleObj spid="_x0000_s14349" r:id="rId9" imgW="2807017" imgH="330517" progId="Equation.3">
                  <p:embed/>
                </p:oleObj>
              </mc:Choice>
              <mc:Fallback>
                <p:oleObj r:id="rId9" imgW="2807017" imgH="330517" progId="Equation.3">
                  <p:embed/>
                  <p:pic>
                    <p:nvPicPr>
                      <p:cNvPr id="14235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3354388"/>
                        <a:ext cx="436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8" name="Object 22"/>
          <p:cNvGraphicFramePr>
            <a:graphicFrameLocks noChangeAspect="1"/>
          </p:cNvGraphicFramePr>
          <p:nvPr/>
        </p:nvGraphicFramePr>
        <p:xfrm>
          <a:off x="3276600" y="5640388"/>
          <a:ext cx="2938463" cy="685800"/>
        </p:xfrm>
        <a:graphic>
          <a:graphicData uri="http://schemas.openxmlformats.org/presentationml/2006/ole">
            <mc:AlternateContent xmlns:mc="http://schemas.openxmlformats.org/markup-compatibility/2006">
              <mc:Choice xmlns:v="urn:schemas-microsoft-com:vml" Requires="v">
                <p:oleObj spid="_x0000_s14350" r:id="rId11" imgW="1498267" imgH="304985" progId="Equation.3">
                  <p:embed/>
                </p:oleObj>
              </mc:Choice>
              <mc:Fallback>
                <p:oleObj r:id="rId11" imgW="1498267" imgH="304985" progId="Equation.3">
                  <p:embed/>
                  <p:pic>
                    <p:nvPicPr>
                      <p:cNvPr id="142358"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5640388"/>
                        <a:ext cx="2938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59" name="Object 23"/>
          <p:cNvGraphicFramePr>
            <a:graphicFrameLocks noChangeAspect="1"/>
          </p:cNvGraphicFramePr>
          <p:nvPr/>
        </p:nvGraphicFramePr>
        <p:xfrm>
          <a:off x="4724400" y="763588"/>
          <a:ext cx="4071938" cy="942975"/>
        </p:xfrm>
        <a:graphic>
          <a:graphicData uri="http://schemas.openxmlformats.org/presentationml/2006/ole">
            <mc:AlternateContent xmlns:mc="http://schemas.openxmlformats.org/markup-compatibility/2006">
              <mc:Choice xmlns:v="urn:schemas-microsoft-com:vml" Requires="v">
                <p:oleObj spid="_x0000_s14351" r:id="rId13" imgW="2616517" imgH="673417" progId="Equation.3">
                  <p:embed/>
                </p:oleObj>
              </mc:Choice>
              <mc:Fallback>
                <p:oleObj r:id="rId13" imgW="2616517" imgH="673417" progId="Equation.3">
                  <p:embed/>
                  <p:pic>
                    <p:nvPicPr>
                      <p:cNvPr id="142359"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763588"/>
                        <a:ext cx="40719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60" name="Object 24"/>
          <p:cNvGraphicFramePr>
            <a:graphicFrameLocks noChangeAspect="1"/>
          </p:cNvGraphicFramePr>
          <p:nvPr/>
        </p:nvGraphicFramePr>
        <p:xfrm>
          <a:off x="4495800" y="3887788"/>
          <a:ext cx="3894138" cy="549275"/>
        </p:xfrm>
        <a:graphic>
          <a:graphicData uri="http://schemas.openxmlformats.org/presentationml/2006/ole">
            <mc:AlternateContent xmlns:mc="http://schemas.openxmlformats.org/markup-compatibility/2006">
              <mc:Choice xmlns:v="urn:schemas-microsoft-com:vml" Requires="v">
                <p:oleObj spid="_x0000_s14352" r:id="rId15" imgW="2502217" imgH="330517" progId="Equation.3">
                  <p:embed/>
                </p:oleObj>
              </mc:Choice>
              <mc:Fallback>
                <p:oleObj r:id="rId15" imgW="2502217" imgH="330517" progId="Equation.3">
                  <p:embed/>
                  <p:pic>
                    <p:nvPicPr>
                      <p:cNvPr id="14236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5800" y="3887788"/>
                        <a:ext cx="3894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361" name="Object 25"/>
          <p:cNvGraphicFramePr>
            <a:graphicFrameLocks noChangeAspect="1"/>
          </p:cNvGraphicFramePr>
          <p:nvPr/>
        </p:nvGraphicFramePr>
        <p:xfrm>
          <a:off x="4495800" y="4421188"/>
          <a:ext cx="3182938" cy="1033462"/>
        </p:xfrm>
        <a:graphic>
          <a:graphicData uri="http://schemas.openxmlformats.org/presentationml/2006/ole">
            <mc:AlternateContent xmlns:mc="http://schemas.openxmlformats.org/markup-compatibility/2006">
              <mc:Choice xmlns:v="urn:schemas-microsoft-com:vml" Requires="v">
                <p:oleObj spid="_x0000_s14353" r:id="rId17" imgW="2045017" imgH="622617" progId="Equation.3">
                  <p:embed/>
                </p:oleObj>
              </mc:Choice>
              <mc:Fallback>
                <p:oleObj r:id="rId17" imgW="2045017" imgH="622617" progId="Equation.3">
                  <p:embed/>
                  <p:pic>
                    <p:nvPicPr>
                      <p:cNvPr id="142361"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4421188"/>
                        <a:ext cx="318293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205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42355"/>
                                        </p:tgtEl>
                                        <p:attrNameLst>
                                          <p:attrName>style.visibility</p:attrName>
                                        </p:attrNameLst>
                                      </p:cBhvr>
                                      <p:to>
                                        <p:strVal val="visible"/>
                                      </p:to>
                                    </p:set>
                                    <p:anim calcmode="lin" valueType="num">
                                      <p:cBhvr additive="base">
                                        <p:cTn id="7" dur="500" fill="hold"/>
                                        <p:tgtEl>
                                          <p:spTgt spid="142355"/>
                                        </p:tgtEl>
                                        <p:attrNameLst>
                                          <p:attrName>ppt_x</p:attrName>
                                        </p:attrNameLst>
                                      </p:cBhvr>
                                      <p:tavLst>
                                        <p:tav tm="0">
                                          <p:val>
                                            <p:strVal val="0-#ppt_w/2"/>
                                          </p:val>
                                        </p:tav>
                                        <p:tav tm="100000">
                                          <p:val>
                                            <p:strVal val="#ppt_x"/>
                                          </p:val>
                                        </p:tav>
                                      </p:tavLst>
                                    </p:anim>
                                    <p:anim calcmode="lin" valueType="num">
                                      <p:cBhvr additive="base">
                                        <p:cTn id="8" dur="500" fill="hold"/>
                                        <p:tgtEl>
                                          <p:spTgt spid="1423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142347"/>
                                        </p:tgtEl>
                                        <p:attrNameLst>
                                          <p:attrName>style.visibility</p:attrName>
                                        </p:attrNameLst>
                                      </p:cBhvr>
                                      <p:to>
                                        <p:strVal val="visible"/>
                                      </p:to>
                                    </p:set>
                                    <p:anim calcmode="lin" valueType="num">
                                      <p:cBhvr additive="base">
                                        <p:cTn id="12" dur="500" fill="hold"/>
                                        <p:tgtEl>
                                          <p:spTgt spid="142347"/>
                                        </p:tgtEl>
                                        <p:attrNameLst>
                                          <p:attrName>ppt_x</p:attrName>
                                        </p:attrNameLst>
                                      </p:cBhvr>
                                      <p:tavLst>
                                        <p:tav tm="0">
                                          <p:val>
                                            <p:strVal val="0-#ppt_w/2"/>
                                          </p:val>
                                        </p:tav>
                                        <p:tav tm="100000">
                                          <p:val>
                                            <p:strVal val="#ppt_x"/>
                                          </p:val>
                                        </p:tav>
                                      </p:tavLst>
                                    </p:anim>
                                    <p:anim calcmode="lin" valueType="num">
                                      <p:cBhvr additive="base">
                                        <p:cTn id="13" dur="500" fill="hold"/>
                                        <p:tgtEl>
                                          <p:spTgt spid="14234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142349"/>
                                        </p:tgtEl>
                                        <p:attrNameLst>
                                          <p:attrName>style.visibility</p:attrName>
                                        </p:attrNameLst>
                                      </p:cBhvr>
                                      <p:to>
                                        <p:strVal val="visible"/>
                                      </p:to>
                                    </p:set>
                                    <p:anim calcmode="lin" valueType="num">
                                      <p:cBhvr additive="base">
                                        <p:cTn id="17" dur="500" fill="hold"/>
                                        <p:tgtEl>
                                          <p:spTgt spid="142349"/>
                                        </p:tgtEl>
                                        <p:attrNameLst>
                                          <p:attrName>ppt_x</p:attrName>
                                        </p:attrNameLst>
                                      </p:cBhvr>
                                      <p:tavLst>
                                        <p:tav tm="0">
                                          <p:val>
                                            <p:strVal val="0-#ppt_w/2"/>
                                          </p:val>
                                        </p:tav>
                                        <p:tav tm="100000">
                                          <p:val>
                                            <p:strVal val="#ppt_x"/>
                                          </p:val>
                                        </p:tav>
                                      </p:tavLst>
                                    </p:anim>
                                    <p:anim calcmode="lin" valueType="num">
                                      <p:cBhvr additive="base">
                                        <p:cTn id="18" dur="500" fill="hold"/>
                                        <p:tgtEl>
                                          <p:spTgt spid="14234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6" fill="hold" grpId="0" nodeType="afterEffect">
                                  <p:stCondLst>
                                    <p:cond delay="1000"/>
                                  </p:stCondLst>
                                  <p:childTnLst>
                                    <p:set>
                                      <p:cBhvr>
                                        <p:cTn id="21" dur="1" fill="hold">
                                          <p:stCondLst>
                                            <p:cond delay="0"/>
                                          </p:stCondLst>
                                        </p:cTn>
                                        <p:tgtEl>
                                          <p:spTgt spid="142350"/>
                                        </p:tgtEl>
                                        <p:attrNameLst>
                                          <p:attrName>style.visibility</p:attrName>
                                        </p:attrNameLst>
                                      </p:cBhvr>
                                      <p:to>
                                        <p:strVal val="visible"/>
                                      </p:to>
                                    </p:set>
                                    <p:anim calcmode="lin" valueType="num">
                                      <p:cBhvr additive="base">
                                        <p:cTn id="22" dur="500" fill="hold"/>
                                        <p:tgtEl>
                                          <p:spTgt spid="142350"/>
                                        </p:tgtEl>
                                        <p:attrNameLst>
                                          <p:attrName>ppt_x</p:attrName>
                                        </p:attrNameLst>
                                      </p:cBhvr>
                                      <p:tavLst>
                                        <p:tav tm="0">
                                          <p:val>
                                            <p:strVal val="1+#ppt_w/2"/>
                                          </p:val>
                                        </p:tav>
                                        <p:tav tm="100000">
                                          <p:val>
                                            <p:strVal val="#ppt_x"/>
                                          </p:val>
                                        </p:tav>
                                      </p:tavLst>
                                    </p:anim>
                                    <p:anim calcmode="lin" valueType="num">
                                      <p:cBhvr additive="base">
                                        <p:cTn id="23" dur="500" fill="hold"/>
                                        <p:tgtEl>
                                          <p:spTgt spid="14235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6000"/>
                            </p:stCondLst>
                            <p:childTnLst>
                              <p:par>
                                <p:cTn id="25" presetID="9" presetClass="entr" presetSubtype="0" fill="hold" grpId="0" nodeType="afterEffect">
                                  <p:stCondLst>
                                    <p:cond delay="1000"/>
                                  </p:stCondLst>
                                  <p:childTnLst>
                                    <p:set>
                                      <p:cBhvr>
                                        <p:cTn id="26" dur="1" fill="hold">
                                          <p:stCondLst>
                                            <p:cond delay="0"/>
                                          </p:stCondLst>
                                        </p:cTn>
                                        <p:tgtEl>
                                          <p:spTgt spid="142351"/>
                                        </p:tgtEl>
                                        <p:attrNameLst>
                                          <p:attrName>style.visibility</p:attrName>
                                        </p:attrNameLst>
                                      </p:cBhvr>
                                      <p:to>
                                        <p:strVal val="visible"/>
                                      </p:to>
                                    </p:set>
                                    <p:animEffect transition="in" filter="dissolve">
                                      <p:cBhvr>
                                        <p:cTn id="27" dur="500"/>
                                        <p:tgtEl>
                                          <p:spTgt spid="142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7" grpId="0" animBg="1" autoUpdateAnimBg="0"/>
      <p:bldP spid="142349" grpId="0" animBg="1" autoUpdateAnimBg="0"/>
      <p:bldP spid="142350" grpId="0" animBg="1" autoUpdateAnimBg="0"/>
      <p:bldP spid="142351" grpId="0" animBg="1" autoUpdateAnimBg="0"/>
      <p:bldP spid="14235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0" name="Rectangle 10"/>
          <p:cNvSpPr>
            <a:spLocks noChangeArrowheads="1"/>
          </p:cNvSpPr>
          <p:nvPr/>
        </p:nvSpPr>
        <p:spPr bwMode="auto">
          <a:xfrm>
            <a:off x="609600" y="458788"/>
            <a:ext cx="2819400" cy="685800"/>
          </a:xfrm>
          <a:prstGeom prst="rect">
            <a:avLst/>
          </a:prstGeom>
          <a:solidFill>
            <a:srgbClr val="FFFFFF"/>
          </a:solidFill>
          <a:ln w="9525" cmpd="sng">
            <a:solidFill>
              <a:srgbClr val="000000"/>
            </a:solidFill>
            <a:miter lim="800000"/>
            <a:headEnd/>
            <a:tailEnd/>
          </a:ln>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buFontTx/>
              <a:buNone/>
            </a:pPr>
            <a:r>
              <a:rPr lang="zh-CN" altLang="zh-CN" sz="3200">
                <a:latin typeface="+mj-ea"/>
                <a:ea typeface="+mj-ea"/>
              </a:rPr>
              <a:t>（6）讨论</a:t>
            </a:r>
            <a:endParaRPr lang="zh-CN" altLang="zh-CN">
              <a:latin typeface="+mj-ea"/>
              <a:ea typeface="+mj-ea"/>
            </a:endParaRPr>
          </a:p>
        </p:txBody>
      </p:sp>
      <p:sp>
        <p:nvSpPr>
          <p:cNvPr id="143371" name="Rectangle 11"/>
          <p:cNvSpPr>
            <a:spLocks noChangeArrowheads="1"/>
          </p:cNvSpPr>
          <p:nvPr/>
        </p:nvSpPr>
        <p:spPr bwMode="auto">
          <a:xfrm>
            <a:off x="714376" y="4476304"/>
            <a:ext cx="7500937" cy="1670050"/>
          </a:xfrm>
          <a:prstGeom prst="rect">
            <a:avLst/>
          </a:prstGeom>
          <a:solidFill>
            <a:schemeClr val="bg1"/>
          </a:solidFill>
          <a:ln w="9525" cmpd="sng">
            <a:solidFill>
              <a:srgbClr val="000000"/>
            </a:solidFill>
            <a:miter lim="800000"/>
            <a:headEnd/>
            <a:tailEnd/>
          </a:ln>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Tx/>
              <a:buChar char="•"/>
            </a:pPr>
            <a:r>
              <a:rPr lang="zh-CN" altLang="zh-CN" sz="2000">
                <a:latin typeface="+mj-ea"/>
                <a:ea typeface="+mj-ea"/>
              </a:rPr>
              <a:t>3. 对应一个谐振子能级只有一个本征函数，即一个状态，所以能级是非简并的。值得注意的是，基态能量 </a:t>
            </a:r>
            <a:r>
              <a:rPr lang="zh-CN" altLang="zh-CN" sz="2000">
                <a:solidFill>
                  <a:schemeClr val="accent1"/>
                </a:solidFill>
                <a:latin typeface="+mj-ea"/>
                <a:ea typeface="+mj-ea"/>
              </a:rPr>
              <a:t>E</a:t>
            </a:r>
            <a:r>
              <a:rPr lang="zh-CN" altLang="zh-CN" sz="2000" baseline="-25000">
                <a:solidFill>
                  <a:schemeClr val="accent1"/>
                </a:solidFill>
                <a:latin typeface="+mj-ea"/>
                <a:ea typeface="+mj-ea"/>
              </a:rPr>
              <a:t>0</a:t>
            </a:r>
            <a:r>
              <a:rPr lang="zh-CN" altLang="zh-CN" sz="2000">
                <a:solidFill>
                  <a:schemeClr val="accent1"/>
                </a:solidFill>
                <a:latin typeface="+mj-ea"/>
                <a:ea typeface="+mj-ea"/>
              </a:rPr>
              <a:t>={1/2}ħω ≠0</a:t>
            </a:r>
            <a:r>
              <a:rPr lang="zh-CN" altLang="zh-CN" sz="2000">
                <a:latin typeface="+mj-ea"/>
                <a:ea typeface="+mj-ea"/>
              </a:rPr>
              <a:t>，称为零点能。这与无穷深势阱中的粒子的基态能量不为零是相似的，是微观粒子波粒二相性的表现，能量为零的“静止的”波是没有意义的，零点能是量子效应。</a:t>
            </a:r>
            <a:endParaRPr lang="zh-CN" altLang="zh-CN">
              <a:latin typeface="+mj-ea"/>
              <a:ea typeface="+mj-ea"/>
            </a:endParaRPr>
          </a:p>
        </p:txBody>
      </p:sp>
      <p:graphicFrame>
        <p:nvGraphicFramePr>
          <p:cNvPr id="143372" name="Object 12"/>
          <p:cNvGraphicFramePr>
            <a:graphicFrameLocks noChangeAspect="1"/>
          </p:cNvGraphicFramePr>
          <p:nvPr>
            <p:extLst>
              <p:ext uri="{D42A27DB-BD31-4B8C-83A1-F6EECF244321}">
                <p14:modId xmlns:p14="http://schemas.microsoft.com/office/powerpoint/2010/main" val="2235526225"/>
              </p:ext>
            </p:extLst>
          </p:nvPr>
        </p:nvGraphicFramePr>
        <p:xfrm>
          <a:off x="3746500" y="458788"/>
          <a:ext cx="4697413" cy="742950"/>
        </p:xfrm>
        <a:graphic>
          <a:graphicData uri="http://schemas.openxmlformats.org/presentationml/2006/ole">
            <mc:AlternateContent xmlns:mc="http://schemas.openxmlformats.org/markup-compatibility/2006">
              <mc:Choice xmlns:v="urn:schemas-microsoft-com:vml" Requires="v">
                <p:oleObj spid="_x0000_s15374" r:id="rId3" imgW="2299017" imgH="444817" progId="Equation.3">
                  <p:embed/>
                </p:oleObj>
              </mc:Choice>
              <mc:Fallback>
                <p:oleObj r:id="rId3" imgW="2299017" imgH="444817" progId="Equation.3">
                  <p:embed/>
                  <p:pic>
                    <p:nvPicPr>
                      <p:cNvPr id="14337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0" y="458788"/>
                        <a:ext cx="46974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73" name="Text Box 13"/>
          <p:cNvSpPr txBox="1">
            <a:spLocks noChangeArrowheads="1"/>
          </p:cNvSpPr>
          <p:nvPr/>
        </p:nvSpPr>
        <p:spPr bwMode="auto">
          <a:xfrm>
            <a:off x="771526" y="1695004"/>
            <a:ext cx="6186487" cy="1036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914400" indent="-457200">
              <a:defRPr sz="2400">
                <a:solidFill>
                  <a:schemeClr val="tx1"/>
                </a:solidFill>
                <a:latin typeface="Times New Roman" panose="02020603050405020304" pitchFamily="18" charset="0"/>
                <a:ea typeface="宋体" panose="02010600030101010101" pitchFamily="2" charset="-122"/>
              </a:defRPr>
            </a:lvl2pPr>
            <a:lvl3pPr marL="1371600" indent="-457200">
              <a:defRPr sz="2400">
                <a:solidFill>
                  <a:schemeClr val="tx1"/>
                </a:solidFill>
                <a:latin typeface="Times New Roman" panose="02020603050405020304" pitchFamily="18" charset="0"/>
                <a:ea typeface="宋体" panose="02010600030101010101" pitchFamily="2" charset="-122"/>
              </a:defRPr>
            </a:lvl3pPr>
            <a:lvl4pPr marL="1828800" indent="-457200">
              <a:defRPr sz="2400">
                <a:solidFill>
                  <a:schemeClr val="tx1"/>
                </a:solidFill>
                <a:latin typeface="Times New Roman" panose="02020603050405020304" pitchFamily="18" charset="0"/>
                <a:ea typeface="宋体" panose="02010600030101010101" pitchFamily="2" charset="-122"/>
              </a:defRPr>
            </a:lvl4pPr>
            <a:lvl5pPr marL="2286000" indent="-457200">
              <a:defRPr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zh-CN" altLang="zh-CN" sz="2000">
                <a:latin typeface="+mj-ea"/>
                <a:ea typeface="+mj-ea"/>
              </a:rPr>
              <a:t>1。上式表明，H</a:t>
            </a:r>
            <a:r>
              <a:rPr lang="zh-CN" altLang="zh-CN" sz="2000" baseline="-25000">
                <a:latin typeface="+mj-ea"/>
                <a:ea typeface="+mj-ea"/>
              </a:rPr>
              <a:t>n</a:t>
            </a:r>
            <a:r>
              <a:rPr lang="zh-CN" altLang="zh-CN" sz="2000">
                <a:latin typeface="+mj-ea"/>
                <a:ea typeface="+mj-ea"/>
              </a:rPr>
              <a:t>(ξ)的最高次项是(2ξ)</a:t>
            </a:r>
            <a:r>
              <a:rPr lang="zh-CN" altLang="zh-CN" sz="2000" baseline="30000">
                <a:latin typeface="+mj-ea"/>
                <a:ea typeface="+mj-ea"/>
              </a:rPr>
              <a:t>n</a:t>
            </a:r>
            <a:r>
              <a:rPr lang="zh-CN" altLang="zh-CN" sz="2000">
                <a:latin typeface="+mj-ea"/>
                <a:ea typeface="+mj-ea"/>
              </a:rPr>
              <a:t>。所以： </a:t>
            </a:r>
            <a:endParaRPr lang="zh-CN" altLang="zh-CN" sz="1600">
              <a:latin typeface="+mj-ea"/>
              <a:ea typeface="+mj-ea"/>
            </a:endParaRPr>
          </a:p>
          <a:p>
            <a:pPr>
              <a:lnSpc>
                <a:spcPct val="90000"/>
              </a:lnSpc>
              <a:spcBef>
                <a:spcPct val="20000"/>
              </a:spcBef>
            </a:pPr>
            <a:r>
              <a:rPr lang="zh-CN" altLang="zh-CN" sz="2000">
                <a:latin typeface="+mj-ea"/>
                <a:ea typeface="+mj-ea"/>
              </a:rPr>
              <a:t>	   当 n=偶，则厄密多项式只含ξ的偶次项； </a:t>
            </a:r>
            <a:endParaRPr lang="zh-CN" altLang="zh-CN" sz="1600">
              <a:latin typeface="+mj-ea"/>
              <a:ea typeface="+mj-ea"/>
            </a:endParaRPr>
          </a:p>
          <a:p>
            <a:pPr>
              <a:lnSpc>
                <a:spcPct val="90000"/>
              </a:lnSpc>
              <a:spcBef>
                <a:spcPct val="20000"/>
              </a:spcBef>
            </a:pPr>
            <a:r>
              <a:rPr lang="zh-CN" altLang="zh-CN" sz="2000">
                <a:latin typeface="+mj-ea"/>
                <a:ea typeface="+mj-ea"/>
              </a:rPr>
              <a:t>       当 n=奇，则厄密多项式只含ξ的奇次项。</a:t>
            </a:r>
            <a:endParaRPr lang="zh-CN" altLang="zh-CN">
              <a:latin typeface="+mj-ea"/>
              <a:ea typeface="+mj-ea"/>
            </a:endParaRPr>
          </a:p>
        </p:txBody>
      </p:sp>
      <p:sp>
        <p:nvSpPr>
          <p:cNvPr id="143374" name="Text Box 14"/>
          <p:cNvSpPr txBox="1">
            <a:spLocks noChangeArrowheads="1"/>
          </p:cNvSpPr>
          <p:nvPr/>
        </p:nvSpPr>
        <p:spPr bwMode="auto">
          <a:xfrm>
            <a:off x="771526" y="2941191"/>
            <a:ext cx="2757487" cy="3667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nSpc>
                <a:spcPct val="90000"/>
              </a:lnSpc>
              <a:spcBef>
                <a:spcPct val="20000"/>
              </a:spcBef>
            </a:pPr>
            <a:r>
              <a:rPr lang="zh-CN" altLang="zh-CN" sz="2000" dirty="0">
                <a:latin typeface="+mj-ea"/>
                <a:ea typeface="+mj-ea"/>
              </a:rPr>
              <a:t>2. ψ</a:t>
            </a:r>
            <a:r>
              <a:rPr lang="zh-CN" altLang="zh-CN" sz="2000" baseline="-25000" dirty="0">
                <a:latin typeface="+mj-ea"/>
                <a:ea typeface="+mj-ea"/>
              </a:rPr>
              <a:t>n</a:t>
            </a:r>
            <a:r>
              <a:rPr lang="zh-CN" altLang="zh-CN" sz="2000" dirty="0">
                <a:latin typeface="+mj-ea"/>
                <a:ea typeface="+mj-ea"/>
              </a:rPr>
              <a:t>具有n宇称</a:t>
            </a:r>
            <a:endParaRPr lang="zh-CN" altLang="zh-CN" dirty="0">
              <a:latin typeface="+mj-ea"/>
              <a:ea typeface="+mj-ea"/>
            </a:endParaRPr>
          </a:p>
        </p:txBody>
      </p:sp>
      <p:graphicFrame>
        <p:nvGraphicFramePr>
          <p:cNvPr id="143375" name="Object 15"/>
          <p:cNvGraphicFramePr>
            <a:graphicFrameLocks noChangeAspect="1"/>
          </p:cNvGraphicFramePr>
          <p:nvPr>
            <p:extLst>
              <p:ext uri="{D42A27DB-BD31-4B8C-83A1-F6EECF244321}">
                <p14:modId xmlns:p14="http://schemas.microsoft.com/office/powerpoint/2010/main" val="4019580239"/>
              </p:ext>
            </p:extLst>
          </p:nvPr>
        </p:nvGraphicFramePr>
        <p:xfrm>
          <a:off x="3727450" y="2895600"/>
          <a:ext cx="4076700" cy="695325"/>
        </p:xfrm>
        <a:graphic>
          <a:graphicData uri="http://schemas.openxmlformats.org/presentationml/2006/ole">
            <mc:AlternateContent xmlns:mc="http://schemas.openxmlformats.org/markup-compatibility/2006">
              <mc:Choice xmlns:v="urn:schemas-microsoft-com:vml" Requires="v">
                <p:oleObj spid="_x0000_s15375" name="公式" r:id="rId5" imgW="2539800" imgH="495000" progId="Equation.3">
                  <p:embed/>
                </p:oleObj>
              </mc:Choice>
              <mc:Fallback>
                <p:oleObj name="公式" r:id="rId5" imgW="2539800" imgH="495000" progId="Equation.3">
                  <p:embed/>
                  <p:pic>
                    <p:nvPicPr>
                      <p:cNvPr id="143375" name="Object 15"/>
                      <p:cNvPicPr>
                        <a:picLocks noChangeAspect="1" noChangeArrowheads="1"/>
                      </p:cNvPicPr>
                      <p:nvPr/>
                    </p:nvPicPr>
                    <p:blipFill>
                      <a:blip r:embed="rId6"/>
                      <a:srcRect/>
                      <a:stretch>
                        <a:fillRect/>
                      </a:stretch>
                    </p:blipFill>
                    <p:spPr bwMode="auto">
                      <a:xfrm>
                        <a:off x="3727450" y="2895600"/>
                        <a:ext cx="4076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76" name="Text Box 16"/>
          <p:cNvSpPr txBox="1">
            <a:spLocks noChangeArrowheads="1"/>
          </p:cNvSpPr>
          <p:nvPr/>
        </p:nvSpPr>
        <p:spPr bwMode="auto">
          <a:xfrm>
            <a:off x="1090613" y="3600004"/>
            <a:ext cx="7353300" cy="701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sz="2000">
                <a:latin typeface="+mj-ea"/>
                <a:ea typeface="+mj-ea"/>
              </a:rPr>
              <a:t>上式描写的谐振子波函数所包含的 </a:t>
            </a:r>
            <a:r>
              <a:rPr lang="zh-CN" altLang="zh-CN" sz="2000">
                <a:solidFill>
                  <a:srgbClr val="000099"/>
                </a:solidFill>
                <a:latin typeface="+mj-ea"/>
                <a:ea typeface="+mj-ea"/>
              </a:rPr>
              <a:t>exp[-ξ</a:t>
            </a:r>
            <a:r>
              <a:rPr lang="zh-CN" altLang="zh-CN" sz="2000" baseline="30000">
                <a:solidFill>
                  <a:srgbClr val="000099"/>
                </a:solidFill>
                <a:latin typeface="+mj-ea"/>
                <a:ea typeface="+mj-ea"/>
              </a:rPr>
              <a:t>2</a:t>
            </a:r>
            <a:r>
              <a:rPr lang="zh-CN" altLang="zh-CN" sz="2000">
                <a:solidFill>
                  <a:srgbClr val="000099"/>
                </a:solidFill>
                <a:latin typeface="+mj-ea"/>
                <a:ea typeface="+mj-ea"/>
              </a:rPr>
              <a:t>/2]</a:t>
            </a:r>
            <a:r>
              <a:rPr lang="zh-CN" altLang="zh-CN" sz="2000">
                <a:latin typeface="+mj-ea"/>
                <a:ea typeface="+mj-ea"/>
              </a:rPr>
              <a:t>是</a:t>
            </a:r>
            <a:r>
              <a:rPr lang="zh-CN" altLang="zh-CN" sz="2000">
                <a:solidFill>
                  <a:srgbClr val="000099"/>
                </a:solidFill>
                <a:latin typeface="+mj-ea"/>
                <a:ea typeface="+mj-ea"/>
              </a:rPr>
              <a:t>ξ</a:t>
            </a:r>
            <a:r>
              <a:rPr lang="zh-CN" altLang="zh-CN" sz="2000">
                <a:latin typeface="+mj-ea"/>
                <a:ea typeface="+mj-ea"/>
              </a:rPr>
              <a:t>的偶函数，所以</a:t>
            </a:r>
            <a:r>
              <a:rPr lang="zh-CN" altLang="zh-CN" sz="2000">
                <a:solidFill>
                  <a:schemeClr val="accent1"/>
                </a:solidFill>
                <a:latin typeface="+mj-ea"/>
                <a:ea typeface="+mj-ea"/>
              </a:rPr>
              <a:t>ψ</a:t>
            </a:r>
            <a:r>
              <a:rPr lang="zh-CN" altLang="zh-CN" sz="2000" baseline="-25000">
                <a:solidFill>
                  <a:schemeClr val="accent1"/>
                </a:solidFill>
                <a:latin typeface="+mj-ea"/>
                <a:ea typeface="+mj-ea"/>
              </a:rPr>
              <a:t>n</a:t>
            </a:r>
            <a:r>
              <a:rPr lang="zh-CN" altLang="zh-CN" sz="2000">
                <a:latin typeface="+mj-ea"/>
                <a:ea typeface="+mj-ea"/>
              </a:rPr>
              <a:t>的宇称由厄密多项式 </a:t>
            </a:r>
            <a:r>
              <a:rPr lang="zh-CN" altLang="zh-CN" sz="2000">
                <a:solidFill>
                  <a:schemeClr val="accent1"/>
                </a:solidFill>
                <a:latin typeface="+mj-ea"/>
                <a:ea typeface="+mj-ea"/>
              </a:rPr>
              <a:t>H</a:t>
            </a:r>
            <a:r>
              <a:rPr lang="zh-CN" altLang="zh-CN" sz="2000" baseline="-25000">
                <a:solidFill>
                  <a:schemeClr val="accent1"/>
                </a:solidFill>
                <a:latin typeface="+mj-ea"/>
                <a:ea typeface="+mj-ea"/>
              </a:rPr>
              <a:t>n</a:t>
            </a:r>
            <a:r>
              <a:rPr lang="zh-CN" altLang="zh-CN" sz="2000">
                <a:solidFill>
                  <a:schemeClr val="accent1"/>
                </a:solidFill>
                <a:latin typeface="+mj-ea"/>
                <a:ea typeface="+mj-ea"/>
              </a:rPr>
              <a:t>(ξ)</a:t>
            </a:r>
            <a:r>
              <a:rPr lang="zh-CN" altLang="zh-CN" sz="2000">
                <a:latin typeface="+mj-ea"/>
                <a:ea typeface="+mj-ea"/>
              </a:rPr>
              <a:t> 决定为</a:t>
            </a:r>
            <a:r>
              <a:rPr lang="zh-CN" altLang="zh-CN" sz="2000">
                <a:solidFill>
                  <a:schemeClr val="accent1"/>
                </a:solidFill>
                <a:latin typeface="+mj-ea"/>
                <a:ea typeface="+mj-ea"/>
              </a:rPr>
              <a:t> n </a:t>
            </a:r>
            <a:r>
              <a:rPr lang="zh-CN" altLang="zh-CN" sz="2000">
                <a:latin typeface="+mj-ea"/>
                <a:ea typeface="+mj-ea"/>
              </a:rPr>
              <a:t>宇称。</a:t>
            </a:r>
            <a:endParaRPr lang="zh-CN" altLang="zh-CN">
              <a:latin typeface="+mj-ea"/>
              <a:ea typeface="+mj-ea"/>
            </a:endParaRPr>
          </a:p>
        </p:txBody>
      </p:sp>
    </p:spTree>
    <p:extLst>
      <p:ext uri="{BB962C8B-B14F-4D97-AF65-F5344CB8AC3E}">
        <p14:creationId xmlns:p14="http://schemas.microsoft.com/office/powerpoint/2010/main" val="400065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94" name="Group 10"/>
          <p:cNvGrpSpPr>
            <a:grpSpLocks/>
          </p:cNvGrpSpPr>
          <p:nvPr/>
        </p:nvGrpSpPr>
        <p:grpSpPr bwMode="auto">
          <a:xfrm>
            <a:off x="1427163" y="4513263"/>
            <a:ext cx="3640137" cy="709612"/>
            <a:chOff x="0" y="0"/>
            <a:chExt cx="2293" cy="447"/>
          </a:xfrm>
        </p:grpSpPr>
        <p:sp>
          <p:nvSpPr>
            <p:cNvPr id="144395" name="Freeform 11"/>
            <p:cNvSpPr>
              <a:spLocks/>
            </p:cNvSpPr>
            <p:nvPr/>
          </p:nvSpPr>
          <p:spPr bwMode="auto">
            <a:xfrm>
              <a:off x="0" y="0"/>
              <a:ext cx="1510" cy="447"/>
            </a:xfrm>
            <a:custGeom>
              <a:avLst/>
              <a:gdLst>
                <a:gd name="T0" fmla="*/ 0 w 1510"/>
                <a:gd name="T1" fmla="*/ 447 h 447"/>
                <a:gd name="T2" fmla="*/ 310 w 1510"/>
                <a:gd name="T3" fmla="*/ 341 h 447"/>
                <a:gd name="T4" fmla="*/ 744 w 1510"/>
                <a:gd name="T5" fmla="*/ 1 h 447"/>
                <a:gd name="T6" fmla="*/ 1141 w 1510"/>
                <a:gd name="T7" fmla="*/ 332 h 447"/>
                <a:gd name="T8" fmla="*/ 1510 w 1510"/>
                <a:gd name="T9" fmla="*/ 447 h 447"/>
              </a:gdLst>
              <a:ahLst/>
              <a:cxnLst>
                <a:cxn ang="0">
                  <a:pos x="T0" y="T1"/>
                </a:cxn>
                <a:cxn ang="0">
                  <a:pos x="T2" y="T3"/>
                </a:cxn>
                <a:cxn ang="0">
                  <a:pos x="T4" y="T5"/>
                </a:cxn>
                <a:cxn ang="0">
                  <a:pos x="T6" y="T7"/>
                </a:cxn>
                <a:cxn ang="0">
                  <a:pos x="T8" y="T9"/>
                </a:cxn>
              </a:cxnLst>
              <a:rect l="0" t="0" r="r" b="b"/>
              <a:pathLst>
                <a:path w="1510" h="447">
                  <a:moveTo>
                    <a:pt x="0" y="447"/>
                  </a:moveTo>
                  <a:cubicBezTo>
                    <a:pt x="52" y="429"/>
                    <a:pt x="186" y="415"/>
                    <a:pt x="310" y="341"/>
                  </a:cubicBezTo>
                  <a:cubicBezTo>
                    <a:pt x="434" y="267"/>
                    <a:pt x="606" y="2"/>
                    <a:pt x="744" y="1"/>
                  </a:cubicBezTo>
                  <a:cubicBezTo>
                    <a:pt x="882" y="0"/>
                    <a:pt x="1013" y="258"/>
                    <a:pt x="1141" y="332"/>
                  </a:cubicBezTo>
                  <a:cubicBezTo>
                    <a:pt x="1269" y="406"/>
                    <a:pt x="1433" y="423"/>
                    <a:pt x="1510" y="447"/>
                  </a:cubicBez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396" name="Text Box 12"/>
            <p:cNvSpPr txBox="1">
              <a:spLocks noChangeArrowheads="1"/>
            </p:cNvSpPr>
            <p:nvPr/>
          </p:nvSpPr>
          <p:spPr bwMode="auto">
            <a:xfrm>
              <a:off x="1603" y="189"/>
              <a:ext cx="690" cy="233"/>
            </a:xfrm>
            <a:prstGeom prst="rect">
              <a:avLst/>
            </a:prstGeom>
            <a:noFill/>
            <a:ln w="9525" cmpd="sng">
              <a:solidFill>
                <a:srgbClr val="0000FF"/>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n = 0</a:t>
              </a:r>
              <a:endParaRPr lang="zh-CN" altLang="zh-CN">
                <a:latin typeface="+mj-ea"/>
                <a:ea typeface="+mj-ea"/>
              </a:endParaRPr>
            </a:p>
          </p:txBody>
        </p:sp>
      </p:grpSp>
      <p:grpSp>
        <p:nvGrpSpPr>
          <p:cNvPr id="144397" name="Group 13"/>
          <p:cNvGrpSpPr>
            <a:grpSpLocks/>
          </p:cNvGrpSpPr>
          <p:nvPr/>
        </p:nvGrpSpPr>
        <p:grpSpPr bwMode="auto">
          <a:xfrm>
            <a:off x="1138238" y="3952875"/>
            <a:ext cx="4230687" cy="1262063"/>
            <a:chOff x="0" y="0"/>
            <a:chExt cx="2665" cy="795"/>
          </a:xfrm>
        </p:grpSpPr>
        <p:sp>
          <p:nvSpPr>
            <p:cNvPr id="144398" name="Freeform 14"/>
            <p:cNvSpPr>
              <a:spLocks/>
            </p:cNvSpPr>
            <p:nvPr/>
          </p:nvSpPr>
          <p:spPr bwMode="auto">
            <a:xfrm>
              <a:off x="0" y="0"/>
              <a:ext cx="1870" cy="795"/>
            </a:xfrm>
            <a:custGeom>
              <a:avLst/>
              <a:gdLst>
                <a:gd name="T0" fmla="*/ 0 w 1870"/>
                <a:gd name="T1" fmla="*/ 438 h 795"/>
                <a:gd name="T2" fmla="*/ 331 w 1870"/>
                <a:gd name="T3" fmla="*/ 495 h 795"/>
                <a:gd name="T4" fmla="*/ 624 w 1870"/>
                <a:gd name="T5" fmla="*/ 778 h 795"/>
                <a:gd name="T6" fmla="*/ 935 w 1870"/>
                <a:gd name="T7" fmla="*/ 391 h 795"/>
                <a:gd name="T8" fmla="*/ 1247 w 1870"/>
                <a:gd name="T9" fmla="*/ 13 h 795"/>
                <a:gd name="T10" fmla="*/ 1549 w 1870"/>
                <a:gd name="T11" fmla="*/ 316 h 795"/>
                <a:gd name="T12" fmla="*/ 1870 w 1870"/>
                <a:gd name="T13" fmla="*/ 363 h 795"/>
              </a:gdLst>
              <a:ahLst/>
              <a:cxnLst>
                <a:cxn ang="0">
                  <a:pos x="T0" y="T1"/>
                </a:cxn>
                <a:cxn ang="0">
                  <a:pos x="T2" y="T3"/>
                </a:cxn>
                <a:cxn ang="0">
                  <a:pos x="T4" y="T5"/>
                </a:cxn>
                <a:cxn ang="0">
                  <a:pos x="T6" y="T7"/>
                </a:cxn>
                <a:cxn ang="0">
                  <a:pos x="T8" y="T9"/>
                </a:cxn>
                <a:cxn ang="0">
                  <a:pos x="T10" y="T11"/>
                </a:cxn>
                <a:cxn ang="0">
                  <a:pos x="T12" y="T13"/>
                </a:cxn>
              </a:cxnLst>
              <a:rect l="0" t="0" r="r" b="b"/>
              <a:pathLst>
                <a:path w="1870" h="795">
                  <a:moveTo>
                    <a:pt x="0" y="438"/>
                  </a:moveTo>
                  <a:cubicBezTo>
                    <a:pt x="55" y="449"/>
                    <a:pt x="227" y="438"/>
                    <a:pt x="331" y="495"/>
                  </a:cubicBezTo>
                  <a:cubicBezTo>
                    <a:pt x="435" y="552"/>
                    <a:pt x="523" y="795"/>
                    <a:pt x="624" y="778"/>
                  </a:cubicBezTo>
                  <a:cubicBezTo>
                    <a:pt x="725" y="761"/>
                    <a:pt x="831" y="518"/>
                    <a:pt x="935" y="391"/>
                  </a:cubicBezTo>
                  <a:cubicBezTo>
                    <a:pt x="1039" y="264"/>
                    <a:pt x="1145" y="26"/>
                    <a:pt x="1247" y="13"/>
                  </a:cubicBezTo>
                  <a:cubicBezTo>
                    <a:pt x="1349" y="0"/>
                    <a:pt x="1445" y="258"/>
                    <a:pt x="1549" y="316"/>
                  </a:cubicBezTo>
                  <a:cubicBezTo>
                    <a:pt x="1653" y="374"/>
                    <a:pt x="1803" y="353"/>
                    <a:pt x="1870" y="363"/>
                  </a:cubicBezTo>
                </a:path>
              </a:pathLst>
            </a:custGeom>
            <a:noFill/>
            <a:ln w="28575" cmpd="sng">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399" name="Text Box 15"/>
            <p:cNvSpPr txBox="1">
              <a:spLocks noChangeArrowheads="1"/>
            </p:cNvSpPr>
            <p:nvPr/>
          </p:nvSpPr>
          <p:spPr bwMode="auto">
            <a:xfrm>
              <a:off x="1975" y="15"/>
              <a:ext cx="690" cy="233"/>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n = 1</a:t>
              </a:r>
              <a:endParaRPr lang="zh-CN" altLang="zh-CN">
                <a:latin typeface="+mj-ea"/>
                <a:ea typeface="+mj-ea"/>
              </a:endParaRPr>
            </a:p>
          </p:txBody>
        </p:sp>
      </p:grpSp>
      <p:grpSp>
        <p:nvGrpSpPr>
          <p:cNvPr id="144400" name="Group 16"/>
          <p:cNvGrpSpPr>
            <a:grpSpLocks/>
          </p:cNvGrpSpPr>
          <p:nvPr/>
        </p:nvGrpSpPr>
        <p:grpSpPr bwMode="auto">
          <a:xfrm>
            <a:off x="914400" y="2919413"/>
            <a:ext cx="4637088" cy="1435100"/>
            <a:chOff x="0" y="0"/>
            <a:chExt cx="2921" cy="904"/>
          </a:xfrm>
        </p:grpSpPr>
        <p:sp>
          <p:nvSpPr>
            <p:cNvPr id="144401" name="Freeform 17"/>
            <p:cNvSpPr>
              <a:spLocks/>
            </p:cNvSpPr>
            <p:nvPr/>
          </p:nvSpPr>
          <p:spPr bwMode="auto">
            <a:xfrm>
              <a:off x="0" y="0"/>
              <a:ext cx="2134" cy="904"/>
            </a:xfrm>
            <a:custGeom>
              <a:avLst/>
              <a:gdLst>
                <a:gd name="T0" fmla="*/ 0 w 2134"/>
                <a:gd name="T1" fmla="*/ 438 h 904"/>
                <a:gd name="T2" fmla="*/ 208 w 2134"/>
                <a:gd name="T3" fmla="*/ 372 h 904"/>
                <a:gd name="T4" fmla="*/ 481 w 2134"/>
                <a:gd name="T5" fmla="*/ 32 h 904"/>
                <a:gd name="T6" fmla="*/ 812 w 2134"/>
                <a:gd name="T7" fmla="*/ 466 h 904"/>
                <a:gd name="T8" fmla="*/ 859 w 2134"/>
                <a:gd name="T9" fmla="*/ 551 h 904"/>
                <a:gd name="T10" fmla="*/ 1076 w 2134"/>
                <a:gd name="T11" fmla="*/ 891 h 904"/>
                <a:gd name="T12" fmla="*/ 1341 w 2134"/>
                <a:gd name="T13" fmla="*/ 476 h 904"/>
                <a:gd name="T14" fmla="*/ 1586 w 2134"/>
                <a:gd name="T15" fmla="*/ 13 h 904"/>
                <a:gd name="T16" fmla="*/ 1926 w 2134"/>
                <a:gd name="T17" fmla="*/ 400 h 904"/>
                <a:gd name="T18" fmla="*/ 2134 w 2134"/>
                <a:gd name="T19" fmla="*/ 447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4" h="904">
                  <a:moveTo>
                    <a:pt x="0" y="438"/>
                  </a:moveTo>
                  <a:cubicBezTo>
                    <a:pt x="35" y="426"/>
                    <a:pt x="128" y="439"/>
                    <a:pt x="208" y="372"/>
                  </a:cubicBezTo>
                  <a:cubicBezTo>
                    <a:pt x="288" y="305"/>
                    <a:pt x="380" y="16"/>
                    <a:pt x="481" y="32"/>
                  </a:cubicBezTo>
                  <a:cubicBezTo>
                    <a:pt x="582" y="48"/>
                    <a:pt x="749" y="380"/>
                    <a:pt x="812" y="466"/>
                  </a:cubicBezTo>
                  <a:cubicBezTo>
                    <a:pt x="875" y="552"/>
                    <a:pt x="815" y="480"/>
                    <a:pt x="859" y="551"/>
                  </a:cubicBezTo>
                  <a:cubicBezTo>
                    <a:pt x="903" y="622"/>
                    <a:pt x="996" y="904"/>
                    <a:pt x="1076" y="891"/>
                  </a:cubicBezTo>
                  <a:cubicBezTo>
                    <a:pt x="1156" y="878"/>
                    <a:pt x="1256" y="622"/>
                    <a:pt x="1341" y="476"/>
                  </a:cubicBezTo>
                  <a:cubicBezTo>
                    <a:pt x="1426" y="330"/>
                    <a:pt x="1489" y="26"/>
                    <a:pt x="1586" y="13"/>
                  </a:cubicBezTo>
                  <a:cubicBezTo>
                    <a:pt x="1683" y="0"/>
                    <a:pt x="1835" y="328"/>
                    <a:pt x="1926" y="400"/>
                  </a:cubicBezTo>
                  <a:cubicBezTo>
                    <a:pt x="2017" y="472"/>
                    <a:pt x="2091" y="437"/>
                    <a:pt x="2134" y="447"/>
                  </a:cubicBezTo>
                </a:path>
              </a:pathLst>
            </a:custGeom>
            <a:noFill/>
            <a:ln w="28575" cmpd="sng">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02" name="Text Box 18"/>
            <p:cNvSpPr txBox="1">
              <a:spLocks noChangeArrowheads="1"/>
            </p:cNvSpPr>
            <p:nvPr/>
          </p:nvSpPr>
          <p:spPr bwMode="auto">
            <a:xfrm>
              <a:off x="2231" y="110"/>
              <a:ext cx="690" cy="233"/>
            </a:xfrm>
            <a:prstGeom prst="rect">
              <a:avLst/>
            </a:prstGeom>
            <a:noFill/>
            <a:ln w="9525" cmpd="sng">
              <a:solidFill>
                <a:srgbClr val="0033CC"/>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n = 2</a:t>
              </a:r>
              <a:endParaRPr lang="zh-CN" altLang="zh-CN">
                <a:latin typeface="+mj-ea"/>
                <a:ea typeface="+mj-ea"/>
              </a:endParaRPr>
            </a:p>
          </p:txBody>
        </p:sp>
      </p:grpSp>
      <p:sp>
        <p:nvSpPr>
          <p:cNvPr id="144403" name="Rectangle 19"/>
          <p:cNvSpPr>
            <a:spLocks noChangeArrowheads="1"/>
          </p:cNvSpPr>
          <p:nvPr/>
        </p:nvSpPr>
        <p:spPr bwMode="auto">
          <a:xfrm>
            <a:off x="476250" y="547688"/>
            <a:ext cx="2138363" cy="5334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2000">
                <a:latin typeface="+mj-ea"/>
                <a:ea typeface="+mj-ea"/>
              </a:rPr>
              <a:t>4. 波函数</a:t>
            </a:r>
            <a:endParaRPr lang="zh-CN" altLang="zh-CN">
              <a:latin typeface="+mj-ea"/>
              <a:ea typeface="+mj-ea"/>
            </a:endParaRPr>
          </a:p>
        </p:txBody>
      </p:sp>
      <p:sp>
        <p:nvSpPr>
          <p:cNvPr id="144404" name="Text Box 20"/>
          <p:cNvSpPr txBox="1">
            <a:spLocks noChangeArrowheads="1"/>
          </p:cNvSpPr>
          <p:nvPr/>
        </p:nvSpPr>
        <p:spPr bwMode="auto">
          <a:xfrm>
            <a:off x="5807075" y="2154238"/>
            <a:ext cx="2503488" cy="28797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1600">
                <a:latin typeface="+mj-ea"/>
                <a:ea typeface="+mj-ea"/>
              </a:rPr>
              <a:t>然而，量子情况与此不同 </a:t>
            </a:r>
            <a:endParaRPr lang="zh-CN" altLang="zh-CN">
              <a:latin typeface="+mj-ea"/>
              <a:ea typeface="+mj-ea"/>
              <a:cs typeface=""/>
            </a:endParaRPr>
          </a:p>
          <a:p>
            <a:r>
              <a:rPr lang="zh-CN" altLang="zh-CN" sz="1600">
                <a:latin typeface="+mj-ea"/>
                <a:ea typeface="+mj-ea"/>
              </a:rPr>
              <a:t>对于基态，其几率密度是： </a:t>
            </a:r>
            <a:endParaRPr lang="zh-CN" altLang="zh-CN">
              <a:latin typeface="+mj-ea"/>
              <a:ea typeface="+mj-ea"/>
              <a:cs typeface=""/>
            </a:endParaRPr>
          </a:p>
          <a:p>
            <a:r>
              <a:rPr lang="zh-CN" altLang="zh-CN" sz="1600">
                <a:latin typeface="+mj-ea"/>
                <a:ea typeface="+mj-ea"/>
              </a:rPr>
              <a:t>ω</a:t>
            </a:r>
            <a:r>
              <a:rPr lang="zh-CN" altLang="zh-CN" sz="1700" baseline="-25000">
                <a:latin typeface="+mj-ea"/>
                <a:ea typeface="+mj-ea"/>
              </a:rPr>
              <a:t>0</a:t>
            </a:r>
            <a:r>
              <a:rPr lang="zh-CN" altLang="zh-CN" sz="1600">
                <a:latin typeface="+mj-ea"/>
                <a:ea typeface="+mj-ea"/>
              </a:rPr>
              <a:t>(ξ) = |ψ</a:t>
            </a:r>
            <a:r>
              <a:rPr lang="zh-CN" altLang="zh-CN" sz="1700" baseline="-25000">
                <a:latin typeface="+mj-ea"/>
                <a:ea typeface="+mj-ea"/>
              </a:rPr>
              <a:t>0</a:t>
            </a:r>
            <a:r>
              <a:rPr lang="zh-CN" altLang="zh-CN" sz="1600">
                <a:latin typeface="+mj-ea"/>
                <a:ea typeface="+mj-ea"/>
              </a:rPr>
              <a:t>(ξ)|</a:t>
            </a:r>
            <a:r>
              <a:rPr lang="zh-CN" altLang="zh-CN" sz="1700" baseline="30000">
                <a:latin typeface="+mj-ea"/>
                <a:ea typeface="+mj-ea"/>
              </a:rPr>
              <a:t>2</a:t>
            </a:r>
            <a:r>
              <a:rPr lang="zh-CN" altLang="zh-CN" sz="1600">
                <a:latin typeface="+mj-ea"/>
                <a:ea typeface="+mj-ea"/>
              </a:rPr>
              <a:t> = 	= N</a:t>
            </a:r>
            <a:r>
              <a:rPr lang="zh-CN" altLang="zh-CN" sz="1700" baseline="-25000">
                <a:latin typeface="+mj-ea"/>
                <a:ea typeface="+mj-ea"/>
              </a:rPr>
              <a:t>0</a:t>
            </a:r>
            <a:r>
              <a:rPr lang="zh-CN" altLang="zh-CN" sz="1700" baseline="30000">
                <a:latin typeface="+mj-ea"/>
                <a:ea typeface="+mj-ea"/>
              </a:rPr>
              <a:t>2</a:t>
            </a:r>
            <a:r>
              <a:rPr lang="zh-CN" altLang="zh-CN" sz="1600">
                <a:latin typeface="+mj-ea"/>
                <a:ea typeface="+mj-ea"/>
              </a:rPr>
              <a:t> exp[-ξ</a:t>
            </a:r>
            <a:r>
              <a:rPr lang="zh-CN" altLang="zh-CN" sz="1700" baseline="30000">
                <a:latin typeface="+mj-ea"/>
                <a:ea typeface="+mj-ea"/>
              </a:rPr>
              <a:t>2</a:t>
            </a:r>
            <a:r>
              <a:rPr lang="zh-CN" altLang="zh-CN" sz="1600">
                <a:latin typeface="+mj-ea"/>
                <a:ea typeface="+mj-ea"/>
              </a:rPr>
              <a:t>] </a:t>
            </a:r>
            <a:endParaRPr lang="zh-CN" altLang="zh-CN">
              <a:latin typeface="+mj-ea"/>
              <a:ea typeface="+mj-ea"/>
              <a:cs typeface=""/>
            </a:endParaRPr>
          </a:p>
          <a:p>
            <a:r>
              <a:rPr lang="zh-CN" altLang="zh-CN" sz="1600">
                <a:latin typeface="+mj-ea"/>
                <a:ea typeface="+mj-ea"/>
              </a:rPr>
              <a:t>分析上式可知：一方面表明在ξ= 0处找到粒子的几率最大； </a:t>
            </a:r>
            <a:endParaRPr lang="zh-CN" altLang="zh-CN">
              <a:latin typeface="+mj-ea"/>
              <a:ea typeface="+mj-ea"/>
              <a:cs typeface=""/>
            </a:endParaRPr>
          </a:p>
          <a:p>
            <a:r>
              <a:rPr lang="zh-CN" altLang="zh-CN" sz="1600">
                <a:latin typeface="+mj-ea"/>
                <a:ea typeface="+mj-ea"/>
              </a:rPr>
              <a:t>另一方面，在|ξ|≧1处，即在阱外找到粒子的几率不为零， </a:t>
            </a:r>
            <a:endParaRPr lang="zh-CN" altLang="zh-CN">
              <a:latin typeface="+mj-ea"/>
              <a:ea typeface="+mj-ea"/>
              <a:cs typeface=""/>
            </a:endParaRPr>
          </a:p>
          <a:p>
            <a:pPr>
              <a:lnSpc>
                <a:spcPct val="140000"/>
              </a:lnSpc>
            </a:pPr>
            <a:r>
              <a:rPr lang="zh-CN" altLang="zh-CN" sz="1600">
                <a:latin typeface="+mj-ea"/>
                <a:ea typeface="+mj-ea"/>
              </a:rPr>
              <a:t>与经典情况完全不同。</a:t>
            </a:r>
            <a:endParaRPr lang="zh-CN" altLang="zh-CN">
              <a:latin typeface="+mj-ea"/>
              <a:ea typeface="+mj-ea"/>
            </a:endParaRPr>
          </a:p>
        </p:txBody>
      </p:sp>
      <p:sp>
        <p:nvSpPr>
          <p:cNvPr id="144405" name="Text Box 21"/>
          <p:cNvSpPr txBox="1">
            <a:spLocks noChangeArrowheads="1"/>
          </p:cNvSpPr>
          <p:nvPr/>
        </p:nvSpPr>
        <p:spPr bwMode="auto">
          <a:xfrm>
            <a:off x="2995613" y="330200"/>
            <a:ext cx="5545137" cy="336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r>
              <a:rPr lang="zh-CN" altLang="zh-CN" sz="1600">
                <a:solidFill>
                  <a:schemeClr val="tx2"/>
                </a:solidFill>
                <a:latin typeface="+mj-ea"/>
                <a:ea typeface="+mj-ea"/>
              </a:rPr>
              <a:t>以基态为例，在经典情形下，粒子将被限制在|α x|&lt; 1 </a:t>
            </a:r>
            <a:endParaRPr lang="zh-CN" altLang="zh-CN">
              <a:latin typeface="+mj-ea"/>
              <a:ea typeface="+mj-ea"/>
            </a:endParaRPr>
          </a:p>
        </p:txBody>
      </p:sp>
      <p:sp>
        <p:nvSpPr>
          <p:cNvPr id="144406" name="Rectangle 22"/>
          <p:cNvSpPr>
            <a:spLocks noChangeArrowheads="1"/>
          </p:cNvSpPr>
          <p:nvPr/>
        </p:nvSpPr>
        <p:spPr bwMode="auto">
          <a:xfrm>
            <a:off x="3048000" y="666750"/>
            <a:ext cx="6096000" cy="8255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600">
                <a:solidFill>
                  <a:schemeClr val="tx2"/>
                </a:solidFill>
                <a:latin typeface="+mj-ea"/>
                <a:ea typeface="+mj-ea"/>
              </a:rPr>
              <a:t>范围中运动。这是因为振子在这一点(|αx| = 1)处，其势能V(x)=(1/ 2)μω</a:t>
            </a:r>
            <a:r>
              <a:rPr lang="zh-CN" altLang="zh-CN" sz="1700" baseline="30000">
                <a:solidFill>
                  <a:schemeClr val="tx2"/>
                </a:solidFill>
                <a:latin typeface="+mj-ea"/>
                <a:ea typeface="+mj-ea"/>
              </a:rPr>
              <a:t>2</a:t>
            </a:r>
            <a:r>
              <a:rPr lang="zh-CN" altLang="zh-CN" sz="1600">
                <a:solidFill>
                  <a:schemeClr val="tx2"/>
                </a:solidFill>
                <a:latin typeface="+mj-ea"/>
                <a:ea typeface="+mj-ea"/>
              </a:rPr>
              <a:t> x</a:t>
            </a:r>
            <a:r>
              <a:rPr lang="zh-CN" altLang="zh-CN" sz="1700" baseline="30000">
                <a:solidFill>
                  <a:schemeClr val="tx2"/>
                </a:solidFill>
                <a:latin typeface="+mj-ea"/>
                <a:ea typeface="+mj-ea"/>
              </a:rPr>
              <a:t>2 </a:t>
            </a:r>
            <a:r>
              <a:rPr lang="zh-CN" altLang="zh-CN" sz="1600">
                <a:solidFill>
                  <a:schemeClr val="tx2"/>
                </a:solidFill>
                <a:latin typeface="+mj-ea"/>
                <a:ea typeface="+mj-ea"/>
              </a:rPr>
              <a:t>= {1/2} ħω= E</a:t>
            </a:r>
            <a:r>
              <a:rPr lang="zh-CN" altLang="zh-CN" sz="1700" baseline="-25000">
                <a:solidFill>
                  <a:schemeClr val="tx2"/>
                </a:solidFill>
                <a:latin typeface="+mj-ea"/>
                <a:ea typeface="+mj-ea"/>
              </a:rPr>
              <a:t>0</a:t>
            </a:r>
            <a:r>
              <a:rPr lang="zh-CN" altLang="zh-CN" sz="1600">
                <a:solidFill>
                  <a:schemeClr val="tx2"/>
                </a:solidFill>
                <a:latin typeface="+mj-ea"/>
                <a:ea typeface="+mj-ea"/>
              </a:rPr>
              <a:t>，即势能等于总能量，动能为零，粒子被限制在阱内。</a:t>
            </a:r>
            <a:endParaRPr lang="zh-CN" altLang="zh-CN">
              <a:latin typeface="+mj-ea"/>
              <a:ea typeface="+mj-ea"/>
            </a:endParaRPr>
          </a:p>
        </p:txBody>
      </p:sp>
      <p:graphicFrame>
        <p:nvGraphicFramePr>
          <p:cNvPr id="144407" name="Object 23"/>
          <p:cNvGraphicFramePr>
            <a:graphicFrameLocks noChangeAspect="1"/>
          </p:cNvGraphicFramePr>
          <p:nvPr>
            <p:extLst>
              <p:ext uri="{D42A27DB-BD31-4B8C-83A1-F6EECF244321}">
                <p14:modId xmlns:p14="http://schemas.microsoft.com/office/powerpoint/2010/main" val="3451524570"/>
              </p:ext>
            </p:extLst>
          </p:nvPr>
        </p:nvGraphicFramePr>
        <p:xfrm>
          <a:off x="406400" y="1481138"/>
          <a:ext cx="4465638" cy="790575"/>
        </p:xfrm>
        <a:graphic>
          <a:graphicData uri="http://schemas.openxmlformats.org/presentationml/2006/ole">
            <mc:AlternateContent xmlns:mc="http://schemas.openxmlformats.org/markup-compatibility/2006">
              <mc:Choice xmlns:v="urn:schemas-microsoft-com:vml" Requires="v">
                <p:oleObj spid="_x0000_s16388" name="公式" r:id="rId3" imgW="2781000" imgH="495000" progId="Equation.3">
                  <p:embed/>
                </p:oleObj>
              </mc:Choice>
              <mc:Fallback>
                <p:oleObj name="公式" r:id="rId3" imgW="2781000" imgH="495000" progId="Equation.3">
                  <p:embed/>
                  <p:pic>
                    <p:nvPicPr>
                      <p:cNvPr id="144407" name="Object 23"/>
                      <p:cNvPicPr>
                        <a:picLocks noChangeAspect="1" noChangeArrowheads="1"/>
                      </p:cNvPicPr>
                      <p:nvPr/>
                    </p:nvPicPr>
                    <p:blipFill>
                      <a:blip r:embed="rId4"/>
                      <a:srcRect/>
                      <a:stretch>
                        <a:fillRect/>
                      </a:stretch>
                    </p:blipFill>
                    <p:spPr bwMode="auto">
                      <a:xfrm>
                        <a:off x="406400" y="1481138"/>
                        <a:ext cx="4465638" cy="790575"/>
                      </a:xfrm>
                      <a:prstGeom prst="rect">
                        <a:avLst/>
                      </a:prstGeom>
                      <a:solidFill>
                        <a:srgbClr val="92D050"/>
                      </a:solidFill>
                      <a:ln>
                        <a:noFill/>
                      </a:ln>
                    </p:spPr>
                  </p:pic>
                </p:oleObj>
              </mc:Fallback>
            </mc:AlternateContent>
          </a:graphicData>
        </a:graphic>
      </p:graphicFrame>
      <p:grpSp>
        <p:nvGrpSpPr>
          <p:cNvPr id="144408" name="Group 24"/>
          <p:cNvGrpSpPr>
            <a:grpSpLocks/>
          </p:cNvGrpSpPr>
          <p:nvPr/>
        </p:nvGrpSpPr>
        <p:grpSpPr bwMode="auto">
          <a:xfrm>
            <a:off x="304800" y="2279650"/>
            <a:ext cx="5226050" cy="3833813"/>
            <a:chOff x="0" y="0"/>
            <a:chExt cx="3292" cy="2415"/>
          </a:xfrm>
        </p:grpSpPr>
        <p:grpSp>
          <p:nvGrpSpPr>
            <p:cNvPr id="144409" name="Group 25"/>
            <p:cNvGrpSpPr>
              <a:grpSpLocks/>
            </p:cNvGrpSpPr>
            <p:nvPr/>
          </p:nvGrpSpPr>
          <p:grpSpPr bwMode="auto">
            <a:xfrm>
              <a:off x="214" y="0"/>
              <a:ext cx="3078" cy="2415"/>
              <a:chOff x="0" y="0"/>
              <a:chExt cx="3078" cy="2415"/>
            </a:xfrm>
          </p:grpSpPr>
          <p:sp>
            <p:nvSpPr>
              <p:cNvPr id="144410" name="Line 26"/>
              <p:cNvSpPr>
                <a:spLocks noChangeShapeType="1"/>
              </p:cNvSpPr>
              <p:nvPr/>
            </p:nvSpPr>
            <p:spPr bwMode="auto">
              <a:xfrm>
                <a:off x="75" y="2087"/>
                <a:ext cx="2465"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grpSp>
            <p:nvGrpSpPr>
              <p:cNvPr id="144411" name="Group 27"/>
              <p:cNvGrpSpPr>
                <a:grpSpLocks/>
              </p:cNvGrpSpPr>
              <p:nvPr/>
            </p:nvGrpSpPr>
            <p:grpSpPr bwMode="auto">
              <a:xfrm>
                <a:off x="0" y="0"/>
                <a:ext cx="3078" cy="2415"/>
                <a:chOff x="0" y="0"/>
                <a:chExt cx="3078" cy="2415"/>
              </a:xfrm>
            </p:grpSpPr>
            <p:sp>
              <p:nvSpPr>
                <p:cNvPr id="144412" name="Line 28"/>
                <p:cNvSpPr>
                  <a:spLocks noChangeShapeType="1"/>
                </p:cNvSpPr>
                <p:nvPr/>
              </p:nvSpPr>
              <p:spPr bwMode="auto">
                <a:xfrm flipV="1">
                  <a:off x="1246" y="0"/>
                  <a:ext cx="0" cy="221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3" name="Freeform 29"/>
                <p:cNvSpPr>
                  <a:spLocks/>
                </p:cNvSpPr>
                <p:nvPr/>
              </p:nvSpPr>
              <p:spPr bwMode="auto">
                <a:xfrm>
                  <a:off x="264" y="349"/>
                  <a:ext cx="1926" cy="1744"/>
                </a:xfrm>
                <a:custGeom>
                  <a:avLst/>
                  <a:gdLst>
                    <a:gd name="T0" fmla="*/ 0 w 1926"/>
                    <a:gd name="T1" fmla="*/ 0 h 1744"/>
                    <a:gd name="T2" fmla="*/ 302 w 1926"/>
                    <a:gd name="T3" fmla="*/ 888 h 1744"/>
                    <a:gd name="T4" fmla="*/ 547 w 1926"/>
                    <a:gd name="T5" fmla="*/ 1379 h 1744"/>
                    <a:gd name="T6" fmla="*/ 708 w 1926"/>
                    <a:gd name="T7" fmla="*/ 1597 h 1744"/>
                    <a:gd name="T8" fmla="*/ 991 w 1926"/>
                    <a:gd name="T9" fmla="*/ 1738 h 1744"/>
                    <a:gd name="T10" fmla="*/ 1293 w 1926"/>
                    <a:gd name="T11" fmla="*/ 1559 h 1744"/>
                    <a:gd name="T12" fmla="*/ 1435 w 1926"/>
                    <a:gd name="T13" fmla="*/ 1342 h 1744"/>
                    <a:gd name="T14" fmla="*/ 1652 w 1926"/>
                    <a:gd name="T15" fmla="*/ 888 h 1744"/>
                    <a:gd name="T16" fmla="*/ 1926 w 1926"/>
                    <a:gd name="T17" fmla="*/ 20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6" h="1744">
                      <a:moveTo>
                        <a:pt x="0" y="0"/>
                      </a:moveTo>
                      <a:cubicBezTo>
                        <a:pt x="50" y="148"/>
                        <a:pt x="211" y="658"/>
                        <a:pt x="302" y="888"/>
                      </a:cubicBezTo>
                      <a:cubicBezTo>
                        <a:pt x="393" y="1118"/>
                        <a:pt x="479" y="1261"/>
                        <a:pt x="547" y="1379"/>
                      </a:cubicBezTo>
                      <a:cubicBezTo>
                        <a:pt x="615" y="1497"/>
                        <a:pt x="634" y="1537"/>
                        <a:pt x="708" y="1597"/>
                      </a:cubicBezTo>
                      <a:cubicBezTo>
                        <a:pt x="782" y="1657"/>
                        <a:pt x="894" y="1744"/>
                        <a:pt x="991" y="1738"/>
                      </a:cubicBezTo>
                      <a:cubicBezTo>
                        <a:pt x="1088" y="1732"/>
                        <a:pt x="1219" y="1625"/>
                        <a:pt x="1293" y="1559"/>
                      </a:cubicBezTo>
                      <a:cubicBezTo>
                        <a:pt x="1367" y="1493"/>
                        <a:pt x="1375" y="1454"/>
                        <a:pt x="1435" y="1342"/>
                      </a:cubicBezTo>
                      <a:cubicBezTo>
                        <a:pt x="1495" y="1230"/>
                        <a:pt x="1570" y="1108"/>
                        <a:pt x="1652" y="888"/>
                      </a:cubicBezTo>
                      <a:cubicBezTo>
                        <a:pt x="1734" y="668"/>
                        <a:pt x="1869" y="201"/>
                        <a:pt x="1926" y="20"/>
                      </a:cubicBez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4" name="Line 30"/>
                <p:cNvSpPr>
                  <a:spLocks noChangeShapeType="1"/>
                </p:cNvSpPr>
                <p:nvPr/>
              </p:nvSpPr>
              <p:spPr bwMode="auto">
                <a:xfrm>
                  <a:off x="491" y="1898"/>
                  <a:ext cx="151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5" name="Line 31"/>
                <p:cNvSpPr>
                  <a:spLocks noChangeShapeType="1"/>
                </p:cNvSpPr>
                <p:nvPr/>
              </p:nvSpPr>
              <p:spPr bwMode="auto">
                <a:xfrm flipV="1">
                  <a:off x="916" y="2002"/>
                  <a:ext cx="0" cy="7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6" name="Line 32"/>
                <p:cNvSpPr>
                  <a:spLocks noChangeShapeType="1"/>
                </p:cNvSpPr>
                <p:nvPr/>
              </p:nvSpPr>
              <p:spPr bwMode="auto">
                <a:xfrm flipV="1">
                  <a:off x="1588" y="2005"/>
                  <a:ext cx="0" cy="7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7" name="Line 33"/>
                <p:cNvSpPr>
                  <a:spLocks noChangeShapeType="1"/>
                </p:cNvSpPr>
                <p:nvPr/>
              </p:nvSpPr>
              <p:spPr bwMode="auto">
                <a:xfrm>
                  <a:off x="444" y="1445"/>
                  <a:ext cx="1624"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8" name="Line 34"/>
                <p:cNvSpPr>
                  <a:spLocks noChangeShapeType="1"/>
                </p:cNvSpPr>
                <p:nvPr/>
              </p:nvSpPr>
              <p:spPr bwMode="auto">
                <a:xfrm flipV="1">
                  <a:off x="578" y="2014"/>
                  <a:ext cx="0" cy="7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19" name="Line 35"/>
                <p:cNvSpPr>
                  <a:spLocks noChangeShapeType="1"/>
                </p:cNvSpPr>
                <p:nvPr/>
              </p:nvSpPr>
              <p:spPr bwMode="auto">
                <a:xfrm flipV="1">
                  <a:off x="1919" y="2014"/>
                  <a:ext cx="0" cy="7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20" name="Line 36"/>
                <p:cNvSpPr>
                  <a:spLocks noChangeShapeType="1"/>
                </p:cNvSpPr>
                <p:nvPr/>
              </p:nvSpPr>
              <p:spPr bwMode="auto">
                <a:xfrm flipV="1">
                  <a:off x="2251" y="2008"/>
                  <a:ext cx="0" cy="7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21" name="Line 37"/>
                <p:cNvSpPr>
                  <a:spLocks noChangeShapeType="1"/>
                </p:cNvSpPr>
                <p:nvPr/>
              </p:nvSpPr>
              <p:spPr bwMode="auto">
                <a:xfrm flipV="1">
                  <a:off x="239" y="2005"/>
                  <a:ext cx="0" cy="7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22" name="Line 38"/>
                <p:cNvSpPr>
                  <a:spLocks noChangeShapeType="1"/>
                </p:cNvSpPr>
                <p:nvPr/>
              </p:nvSpPr>
              <p:spPr bwMode="auto">
                <a:xfrm>
                  <a:off x="189" y="879"/>
                  <a:ext cx="2096"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latin typeface="+mj-ea"/>
                    <a:ea typeface="+mj-ea"/>
                  </a:endParaRPr>
                </a:p>
              </p:txBody>
            </p:sp>
            <p:sp>
              <p:nvSpPr>
                <p:cNvPr id="144423" name="Text Box 39"/>
                <p:cNvSpPr txBox="1">
                  <a:spLocks noChangeArrowheads="1"/>
                </p:cNvSpPr>
                <p:nvPr/>
              </p:nvSpPr>
              <p:spPr bwMode="auto">
                <a:xfrm>
                  <a:off x="2700" y="1974"/>
                  <a:ext cx="378"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sym typeface="Symbol" panose="05050102010706020507" pitchFamily="18" charset="2"/>
                    </a:rPr>
                    <a:t></a:t>
                  </a:r>
                </a:p>
              </p:txBody>
            </p:sp>
            <p:sp>
              <p:nvSpPr>
                <p:cNvPr id="144424" name="Text Box 40"/>
                <p:cNvSpPr txBox="1">
                  <a:spLocks noChangeArrowheads="1"/>
                </p:cNvSpPr>
                <p:nvPr/>
              </p:nvSpPr>
              <p:spPr bwMode="auto">
                <a:xfrm>
                  <a:off x="0" y="2182"/>
                  <a:ext cx="2474"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-3    -2    -1    0      1     2     3</a:t>
                  </a:r>
                  <a:endParaRPr lang="zh-CN" altLang="zh-CN">
                    <a:latin typeface="+mj-ea"/>
                    <a:ea typeface="+mj-ea"/>
                  </a:endParaRPr>
                </a:p>
              </p:txBody>
            </p:sp>
          </p:grpSp>
        </p:grpSp>
        <p:sp>
          <p:nvSpPr>
            <p:cNvPr id="144425" name="Text Box 41"/>
            <p:cNvSpPr txBox="1">
              <a:spLocks noChangeArrowheads="1"/>
            </p:cNvSpPr>
            <p:nvPr/>
          </p:nvSpPr>
          <p:spPr bwMode="auto">
            <a:xfrm>
              <a:off x="186" y="1709"/>
              <a:ext cx="359"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E</a:t>
              </a:r>
              <a:r>
                <a:rPr lang="zh-CN" altLang="zh-CN" baseline="-25000">
                  <a:latin typeface="+mj-ea"/>
                  <a:ea typeface="+mj-ea"/>
                  <a:cs typeface=""/>
                </a:rPr>
                <a:t>0</a:t>
              </a:r>
              <a:endParaRPr lang="zh-CN" altLang="zh-CN">
                <a:latin typeface="+mj-ea"/>
                <a:ea typeface="+mj-ea"/>
              </a:endParaRPr>
            </a:p>
          </p:txBody>
        </p:sp>
        <p:sp>
          <p:nvSpPr>
            <p:cNvPr id="144426" name="Text Box 42"/>
            <p:cNvSpPr txBox="1">
              <a:spLocks noChangeArrowheads="1"/>
            </p:cNvSpPr>
            <p:nvPr/>
          </p:nvSpPr>
          <p:spPr bwMode="auto">
            <a:xfrm>
              <a:off x="122" y="1192"/>
              <a:ext cx="359"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E</a:t>
              </a:r>
              <a:r>
                <a:rPr lang="zh-CN" altLang="zh-CN" baseline="-25000">
                  <a:latin typeface="+mj-ea"/>
                  <a:ea typeface="+mj-ea"/>
                  <a:cs typeface=""/>
                </a:rPr>
                <a:t>1</a:t>
              </a:r>
              <a:endParaRPr lang="zh-CN" altLang="zh-CN">
                <a:latin typeface="+mj-ea"/>
                <a:ea typeface="+mj-ea"/>
              </a:endParaRPr>
            </a:p>
          </p:txBody>
        </p:sp>
        <p:sp>
          <p:nvSpPr>
            <p:cNvPr id="144427" name="Text Box 43"/>
            <p:cNvSpPr txBox="1">
              <a:spLocks noChangeArrowheads="1"/>
            </p:cNvSpPr>
            <p:nvPr/>
          </p:nvSpPr>
          <p:spPr bwMode="auto">
            <a:xfrm>
              <a:off x="0" y="627"/>
              <a:ext cx="359" cy="23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a:spcBef>
                  <a:spcPct val="50000"/>
                </a:spcBef>
              </a:pPr>
              <a:r>
                <a:rPr lang="zh-CN" altLang="zh-CN">
                  <a:latin typeface="+mj-ea"/>
                  <a:ea typeface="+mj-ea"/>
                  <a:cs typeface=""/>
                </a:rPr>
                <a:t>E</a:t>
              </a:r>
              <a:r>
                <a:rPr lang="zh-CN" altLang="zh-CN" baseline="-25000">
                  <a:latin typeface="+mj-ea"/>
                  <a:ea typeface="+mj-ea"/>
                  <a:cs typeface=""/>
                </a:rPr>
                <a:t>2</a:t>
              </a:r>
              <a:endParaRPr lang="zh-CN" altLang="zh-CN">
                <a:latin typeface="+mj-ea"/>
                <a:ea typeface="+mj-ea"/>
              </a:endParaRPr>
            </a:p>
          </p:txBody>
        </p:sp>
      </p:grpSp>
    </p:spTree>
    <p:extLst>
      <p:ext uri="{BB962C8B-B14F-4D97-AF65-F5344CB8AC3E}">
        <p14:creationId xmlns:p14="http://schemas.microsoft.com/office/powerpoint/2010/main" val="3224915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1000"/>
                                  </p:stCondLst>
                                  <p:childTnLst>
                                    <p:set>
                                      <p:cBhvr>
                                        <p:cTn id="6" dur="1" fill="hold">
                                          <p:stCondLst>
                                            <p:cond delay="0"/>
                                          </p:stCondLst>
                                        </p:cTn>
                                        <p:tgtEl>
                                          <p:spTgt spid="144394"/>
                                        </p:tgtEl>
                                        <p:attrNameLst>
                                          <p:attrName>style.visibility</p:attrName>
                                        </p:attrNameLst>
                                      </p:cBhvr>
                                      <p:to>
                                        <p:strVal val="visible"/>
                                      </p:to>
                                    </p:set>
                                    <p:anim calcmode="lin" valueType="num">
                                      <p:cBhvr>
                                        <p:cTn id="7" dur="500" fill="hold"/>
                                        <p:tgtEl>
                                          <p:spTgt spid="144394"/>
                                        </p:tgtEl>
                                        <p:attrNameLst>
                                          <p:attrName>ppt_w</p:attrName>
                                        </p:attrNameLst>
                                      </p:cBhvr>
                                      <p:tavLst>
                                        <p:tav tm="0">
                                          <p:val>
                                            <p:fltVal val="0"/>
                                          </p:val>
                                        </p:tav>
                                        <p:tav tm="100000">
                                          <p:val>
                                            <p:strVal val="#ppt_w"/>
                                          </p:val>
                                        </p:tav>
                                      </p:tavLst>
                                    </p:anim>
                                    <p:anim calcmode="lin" valueType="num">
                                      <p:cBhvr>
                                        <p:cTn id="8" dur="500" fill="hold"/>
                                        <p:tgtEl>
                                          <p:spTgt spid="14439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1500"/>
                            </p:stCondLst>
                            <p:childTnLst>
                              <p:par>
                                <p:cTn id="10" presetID="17" presetClass="entr" presetSubtype="10" fill="hold" nodeType="afterEffect">
                                  <p:stCondLst>
                                    <p:cond delay="1000"/>
                                  </p:stCondLst>
                                  <p:childTnLst>
                                    <p:set>
                                      <p:cBhvr>
                                        <p:cTn id="11" dur="1" fill="hold">
                                          <p:stCondLst>
                                            <p:cond delay="0"/>
                                          </p:stCondLst>
                                        </p:cTn>
                                        <p:tgtEl>
                                          <p:spTgt spid="144397"/>
                                        </p:tgtEl>
                                        <p:attrNameLst>
                                          <p:attrName>style.visibility</p:attrName>
                                        </p:attrNameLst>
                                      </p:cBhvr>
                                      <p:to>
                                        <p:strVal val="visible"/>
                                      </p:to>
                                    </p:set>
                                    <p:anim calcmode="lin" valueType="num">
                                      <p:cBhvr>
                                        <p:cTn id="12" dur="500" fill="hold"/>
                                        <p:tgtEl>
                                          <p:spTgt spid="144397"/>
                                        </p:tgtEl>
                                        <p:attrNameLst>
                                          <p:attrName>ppt_w</p:attrName>
                                        </p:attrNameLst>
                                      </p:cBhvr>
                                      <p:tavLst>
                                        <p:tav tm="0">
                                          <p:val>
                                            <p:fltVal val="0"/>
                                          </p:val>
                                        </p:tav>
                                        <p:tav tm="100000">
                                          <p:val>
                                            <p:strVal val="#ppt_w"/>
                                          </p:val>
                                        </p:tav>
                                      </p:tavLst>
                                    </p:anim>
                                    <p:anim calcmode="lin" valueType="num">
                                      <p:cBhvr>
                                        <p:cTn id="13" dur="500" fill="hold"/>
                                        <p:tgtEl>
                                          <p:spTgt spid="144397"/>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3000"/>
                            </p:stCondLst>
                            <p:childTnLst>
                              <p:par>
                                <p:cTn id="15" presetID="17" presetClass="entr" presetSubtype="10" fill="hold" nodeType="afterEffect">
                                  <p:stCondLst>
                                    <p:cond delay="1000"/>
                                  </p:stCondLst>
                                  <p:childTnLst>
                                    <p:set>
                                      <p:cBhvr>
                                        <p:cTn id="16" dur="1" fill="hold">
                                          <p:stCondLst>
                                            <p:cond delay="0"/>
                                          </p:stCondLst>
                                        </p:cTn>
                                        <p:tgtEl>
                                          <p:spTgt spid="144400"/>
                                        </p:tgtEl>
                                        <p:attrNameLst>
                                          <p:attrName>style.visibility</p:attrName>
                                        </p:attrNameLst>
                                      </p:cBhvr>
                                      <p:to>
                                        <p:strVal val="visible"/>
                                      </p:to>
                                    </p:set>
                                    <p:anim calcmode="lin" valueType="num">
                                      <p:cBhvr>
                                        <p:cTn id="17" dur="500" fill="hold"/>
                                        <p:tgtEl>
                                          <p:spTgt spid="144400"/>
                                        </p:tgtEl>
                                        <p:attrNameLst>
                                          <p:attrName>ppt_w</p:attrName>
                                        </p:attrNameLst>
                                      </p:cBhvr>
                                      <p:tavLst>
                                        <p:tav tm="0">
                                          <p:val>
                                            <p:fltVal val="0"/>
                                          </p:val>
                                        </p:tav>
                                        <p:tav tm="100000">
                                          <p:val>
                                            <p:strVal val="#ppt_w"/>
                                          </p:val>
                                        </p:tav>
                                      </p:tavLst>
                                    </p:anim>
                                    <p:anim calcmode="lin" valueType="num">
                                      <p:cBhvr>
                                        <p:cTn id="18" dur="500" fill="hold"/>
                                        <p:tgtEl>
                                          <p:spTgt spid="1444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8" name="Text Box 10"/>
          <p:cNvSpPr txBox="1">
            <a:spLocks noChangeArrowheads="1"/>
          </p:cNvSpPr>
          <p:nvPr/>
        </p:nvSpPr>
        <p:spPr bwMode="auto">
          <a:xfrm>
            <a:off x="2794000" y="582613"/>
            <a:ext cx="5259388" cy="8255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eaLnBrk="0" hangingPunct="0"/>
            <a:r>
              <a:rPr lang="zh-CN" altLang="zh-CN" sz="1600" b="1">
                <a:solidFill>
                  <a:schemeClr val="tx2"/>
                </a:solidFill>
                <a:latin typeface="隶书" panose="02010509060101010101" pitchFamily="49" charset="-122"/>
                <a:ea typeface="隶书" panose="02010509060101010101" pitchFamily="49" charset="-122"/>
              </a:rPr>
              <a:t>分析波函数可知量子力学的谐振子波函数ψ</a:t>
            </a:r>
            <a:r>
              <a:rPr lang="zh-CN" altLang="zh-CN" sz="1700" b="1" baseline="-25000">
                <a:solidFill>
                  <a:schemeClr val="tx2"/>
                </a:solidFill>
                <a:latin typeface="隶书" panose="02010509060101010101" pitchFamily="49" charset="-122"/>
                <a:ea typeface="隶书" panose="02010509060101010101" pitchFamily="49" charset="-122"/>
              </a:rPr>
              <a:t>n</a:t>
            </a:r>
            <a:r>
              <a:rPr lang="zh-CN" altLang="zh-CN" sz="1600" b="1">
                <a:solidFill>
                  <a:schemeClr val="tx2"/>
                </a:solidFill>
                <a:latin typeface="隶书" panose="02010509060101010101" pitchFamily="49" charset="-122"/>
                <a:ea typeface="隶书" panose="02010509060101010101" pitchFamily="49" charset="-122"/>
              </a:rPr>
              <a:t>有 n 个节点，在节点处找到粒子的几率为零。而经典力学的谐振子在 [-a, a] 区间每一点上都能找到粒子，没有节点。</a:t>
            </a:r>
            <a:endParaRPr lang="zh-CN" altLang="zh-CN"/>
          </a:p>
        </p:txBody>
      </p:sp>
      <p:grpSp>
        <p:nvGrpSpPr>
          <p:cNvPr id="145419" name="Group 11"/>
          <p:cNvGrpSpPr>
            <a:grpSpLocks/>
          </p:cNvGrpSpPr>
          <p:nvPr/>
        </p:nvGrpSpPr>
        <p:grpSpPr bwMode="auto">
          <a:xfrm>
            <a:off x="209550" y="3095625"/>
            <a:ext cx="2057400" cy="2209800"/>
            <a:chOff x="0" y="0"/>
            <a:chExt cx="1296" cy="1392"/>
          </a:xfrm>
        </p:grpSpPr>
        <p:sp>
          <p:nvSpPr>
            <p:cNvPr id="145420" name="AutoShape 12"/>
            <p:cNvSpPr>
              <a:spLocks noChangeArrowheads="1"/>
            </p:cNvSpPr>
            <p:nvPr/>
          </p:nvSpPr>
          <p:spPr bwMode="auto">
            <a:xfrm>
              <a:off x="0" y="0"/>
              <a:ext cx="1296" cy="1392"/>
            </a:xfrm>
            <a:prstGeom prst="foldedCorner">
              <a:avLst>
                <a:gd name="adj" fmla="val 15894"/>
              </a:avLst>
            </a:prstGeom>
            <a:solidFill>
              <a:srgbClr val="FFFF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21" name="Line 13"/>
            <p:cNvSpPr>
              <a:spLocks noChangeShapeType="1"/>
            </p:cNvSpPr>
            <p:nvPr/>
          </p:nvSpPr>
          <p:spPr bwMode="auto">
            <a:xfrm>
              <a:off x="264" y="912"/>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22" name="Line 14"/>
            <p:cNvSpPr>
              <a:spLocks noChangeShapeType="1"/>
            </p:cNvSpPr>
            <p:nvPr/>
          </p:nvSpPr>
          <p:spPr bwMode="auto">
            <a:xfrm>
              <a:off x="1032" y="912"/>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23" name="Line 15"/>
            <p:cNvSpPr>
              <a:spLocks noChangeShapeType="1"/>
            </p:cNvSpPr>
            <p:nvPr/>
          </p:nvSpPr>
          <p:spPr bwMode="auto">
            <a:xfrm>
              <a:off x="168" y="960"/>
              <a:ext cx="1008"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24" name="Line 16"/>
            <p:cNvSpPr>
              <a:spLocks noChangeShapeType="1"/>
            </p:cNvSpPr>
            <p:nvPr/>
          </p:nvSpPr>
          <p:spPr bwMode="auto">
            <a:xfrm flipV="1">
              <a:off x="648" y="96"/>
              <a:ext cx="0" cy="105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25" name="Text Box 17"/>
            <p:cNvSpPr txBox="1">
              <a:spLocks noChangeArrowheads="1"/>
            </p:cNvSpPr>
            <p:nvPr/>
          </p:nvSpPr>
          <p:spPr bwMode="auto">
            <a:xfrm>
              <a:off x="102" y="1068"/>
              <a:ext cx="102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spAutoFit/>
            </a:bodyPr>
            <a:lstStyle/>
            <a:p>
              <a:pPr algn="ctr" eaLnBrk="0" hangingPunct="0">
                <a:spcBef>
                  <a:spcPct val="50000"/>
                </a:spcBef>
              </a:pPr>
              <a:r>
                <a:rPr lang="zh-CN" altLang="zh-CN"/>
                <a:t>-1     0      1</a:t>
              </a:r>
            </a:p>
          </p:txBody>
        </p:sp>
        <p:sp>
          <p:nvSpPr>
            <p:cNvPr id="145426" name="Text Box 18"/>
            <p:cNvSpPr txBox="1">
              <a:spLocks noChangeArrowheads="1"/>
            </p:cNvSpPr>
            <p:nvPr/>
          </p:nvSpPr>
          <p:spPr bwMode="auto">
            <a:xfrm>
              <a:off x="168" y="96"/>
              <a:ext cx="528" cy="2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spAutoFit/>
            </a:bodyPr>
            <a:lstStyle/>
            <a:p>
              <a:pPr algn="ctr" eaLnBrk="0" hangingPunct="0">
                <a:spcBef>
                  <a:spcPct val="50000"/>
                </a:spcBef>
              </a:pPr>
              <a:r>
                <a:rPr lang="zh-CN" altLang="zh-CN" sz="1600"/>
                <a:t>ω</a:t>
              </a:r>
              <a:r>
                <a:rPr lang="zh-CN" altLang="zh-CN" sz="1700" baseline="-25000"/>
                <a:t>0</a:t>
              </a:r>
              <a:r>
                <a:rPr lang="zh-CN" altLang="zh-CN" sz="1600"/>
                <a:t>(ξ)</a:t>
              </a:r>
              <a:endParaRPr lang="zh-CN" altLang="zh-CN"/>
            </a:p>
          </p:txBody>
        </p:sp>
        <p:grpSp>
          <p:nvGrpSpPr>
            <p:cNvPr id="145427" name="Group 19"/>
            <p:cNvGrpSpPr>
              <a:grpSpLocks/>
            </p:cNvGrpSpPr>
            <p:nvPr/>
          </p:nvGrpSpPr>
          <p:grpSpPr bwMode="auto">
            <a:xfrm>
              <a:off x="229" y="384"/>
              <a:ext cx="837" cy="480"/>
              <a:chOff x="0" y="0"/>
              <a:chExt cx="837" cy="480"/>
            </a:xfrm>
          </p:grpSpPr>
          <p:sp>
            <p:nvSpPr>
              <p:cNvPr id="145428" name="Freeform 20"/>
              <p:cNvSpPr>
                <a:spLocks/>
              </p:cNvSpPr>
              <p:nvPr/>
            </p:nvSpPr>
            <p:spPr bwMode="auto">
              <a:xfrm rot="21155695">
                <a:off x="0" y="0"/>
                <a:ext cx="480" cy="480"/>
              </a:xfrm>
              <a:custGeom>
                <a:avLst/>
                <a:gdLst>
                  <a:gd name="T0" fmla="*/ 0 w 480"/>
                  <a:gd name="T1" fmla="*/ 496 h 496"/>
                  <a:gd name="T2" fmla="*/ 192 w 480"/>
                  <a:gd name="T3" fmla="*/ 400 h 496"/>
                  <a:gd name="T4" fmla="*/ 336 w 480"/>
                  <a:gd name="T5" fmla="*/ 64 h 496"/>
                  <a:gd name="T6" fmla="*/ 480 w 480"/>
                  <a:gd name="T7" fmla="*/ 16 h 496"/>
                </a:gdLst>
                <a:ahLst/>
                <a:cxnLst>
                  <a:cxn ang="0">
                    <a:pos x="T0" y="T1"/>
                  </a:cxn>
                  <a:cxn ang="0">
                    <a:pos x="T2" y="T3"/>
                  </a:cxn>
                  <a:cxn ang="0">
                    <a:pos x="T4" y="T5"/>
                  </a:cxn>
                  <a:cxn ang="0">
                    <a:pos x="T6" y="T7"/>
                  </a:cxn>
                </a:cxnLst>
                <a:rect l="0" t="0" r="r" b="b"/>
                <a:pathLst>
                  <a:path w="480" h="496">
                    <a:moveTo>
                      <a:pt x="0" y="496"/>
                    </a:moveTo>
                    <a:cubicBezTo>
                      <a:pt x="68" y="484"/>
                      <a:pt x="136" y="472"/>
                      <a:pt x="192" y="400"/>
                    </a:cubicBezTo>
                    <a:cubicBezTo>
                      <a:pt x="248" y="328"/>
                      <a:pt x="288" y="128"/>
                      <a:pt x="336" y="64"/>
                    </a:cubicBezTo>
                    <a:cubicBezTo>
                      <a:pt x="384" y="0"/>
                      <a:pt x="456" y="24"/>
                      <a:pt x="480" y="16"/>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29" name="Freeform 21"/>
              <p:cNvSpPr>
                <a:spLocks/>
              </p:cNvSpPr>
              <p:nvPr/>
            </p:nvSpPr>
            <p:spPr bwMode="auto">
              <a:xfrm rot="444305" flipH="1">
                <a:off x="357" y="0"/>
                <a:ext cx="480" cy="480"/>
              </a:xfrm>
              <a:custGeom>
                <a:avLst/>
                <a:gdLst>
                  <a:gd name="T0" fmla="*/ 0 w 480"/>
                  <a:gd name="T1" fmla="*/ 496 h 496"/>
                  <a:gd name="T2" fmla="*/ 192 w 480"/>
                  <a:gd name="T3" fmla="*/ 400 h 496"/>
                  <a:gd name="T4" fmla="*/ 336 w 480"/>
                  <a:gd name="T5" fmla="*/ 64 h 496"/>
                  <a:gd name="T6" fmla="*/ 480 w 480"/>
                  <a:gd name="T7" fmla="*/ 16 h 496"/>
                </a:gdLst>
                <a:ahLst/>
                <a:cxnLst>
                  <a:cxn ang="0">
                    <a:pos x="T0" y="T1"/>
                  </a:cxn>
                  <a:cxn ang="0">
                    <a:pos x="T2" y="T3"/>
                  </a:cxn>
                  <a:cxn ang="0">
                    <a:pos x="T4" y="T5"/>
                  </a:cxn>
                  <a:cxn ang="0">
                    <a:pos x="T6" y="T7"/>
                  </a:cxn>
                </a:cxnLst>
                <a:rect l="0" t="0" r="r" b="b"/>
                <a:pathLst>
                  <a:path w="480" h="496">
                    <a:moveTo>
                      <a:pt x="0" y="496"/>
                    </a:moveTo>
                    <a:cubicBezTo>
                      <a:pt x="68" y="484"/>
                      <a:pt x="136" y="472"/>
                      <a:pt x="192" y="400"/>
                    </a:cubicBezTo>
                    <a:cubicBezTo>
                      <a:pt x="248" y="328"/>
                      <a:pt x="288" y="128"/>
                      <a:pt x="336" y="64"/>
                    </a:cubicBezTo>
                    <a:cubicBezTo>
                      <a:pt x="384" y="0"/>
                      <a:pt x="456" y="24"/>
                      <a:pt x="480" y="16"/>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grpSp>
      <p:grpSp>
        <p:nvGrpSpPr>
          <p:cNvPr id="145430" name="Group 22"/>
          <p:cNvGrpSpPr>
            <a:grpSpLocks/>
          </p:cNvGrpSpPr>
          <p:nvPr/>
        </p:nvGrpSpPr>
        <p:grpSpPr bwMode="auto">
          <a:xfrm>
            <a:off x="2406650" y="2787650"/>
            <a:ext cx="2438400" cy="2835275"/>
            <a:chOff x="0" y="0"/>
            <a:chExt cx="1536" cy="1786"/>
          </a:xfrm>
        </p:grpSpPr>
        <p:sp>
          <p:nvSpPr>
            <p:cNvPr id="145431" name="AutoShape 23"/>
            <p:cNvSpPr>
              <a:spLocks noChangeArrowheads="1"/>
            </p:cNvSpPr>
            <p:nvPr/>
          </p:nvSpPr>
          <p:spPr bwMode="auto">
            <a:xfrm>
              <a:off x="0" y="0"/>
              <a:ext cx="1536" cy="1776"/>
            </a:xfrm>
            <a:prstGeom prst="foldedCorner">
              <a:avLst>
                <a:gd name="adj" fmla="val 12500"/>
              </a:avLst>
            </a:prstGeom>
            <a:solidFill>
              <a:srgbClr val="00FFFF"/>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nvGrpSpPr>
            <p:cNvPr id="145432" name="Group 24"/>
            <p:cNvGrpSpPr>
              <a:grpSpLocks/>
            </p:cNvGrpSpPr>
            <p:nvPr/>
          </p:nvGrpSpPr>
          <p:grpSpPr bwMode="auto">
            <a:xfrm>
              <a:off x="51" y="48"/>
              <a:ext cx="1392" cy="1738"/>
              <a:chOff x="0" y="0"/>
              <a:chExt cx="1392" cy="1738"/>
            </a:xfrm>
          </p:grpSpPr>
          <p:grpSp>
            <p:nvGrpSpPr>
              <p:cNvPr id="145433" name="Group 25"/>
              <p:cNvGrpSpPr>
                <a:grpSpLocks/>
              </p:cNvGrpSpPr>
              <p:nvPr/>
            </p:nvGrpSpPr>
            <p:grpSpPr bwMode="auto">
              <a:xfrm>
                <a:off x="0" y="0"/>
                <a:ext cx="1392" cy="1584"/>
                <a:chOff x="0" y="0"/>
                <a:chExt cx="1392" cy="1584"/>
              </a:xfrm>
            </p:grpSpPr>
            <p:sp>
              <p:nvSpPr>
                <p:cNvPr id="145434" name="Line 26"/>
                <p:cNvSpPr>
                  <a:spLocks noChangeShapeType="1"/>
                </p:cNvSpPr>
                <p:nvPr/>
              </p:nvSpPr>
              <p:spPr bwMode="auto">
                <a:xfrm flipV="1">
                  <a:off x="672" y="96"/>
                  <a:ext cx="0" cy="14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35" name="Line 27"/>
                <p:cNvSpPr>
                  <a:spLocks noChangeShapeType="1"/>
                </p:cNvSpPr>
                <p:nvPr/>
              </p:nvSpPr>
              <p:spPr bwMode="auto">
                <a:xfrm>
                  <a:off x="0" y="528"/>
                  <a:ext cx="1344"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36" name="Line 28"/>
                <p:cNvSpPr>
                  <a:spLocks noChangeShapeType="1"/>
                </p:cNvSpPr>
                <p:nvPr/>
              </p:nvSpPr>
              <p:spPr bwMode="auto">
                <a:xfrm>
                  <a:off x="0" y="1008"/>
                  <a:ext cx="139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37" name="Line 29"/>
                <p:cNvSpPr>
                  <a:spLocks noChangeShapeType="1"/>
                </p:cNvSpPr>
                <p:nvPr/>
              </p:nvSpPr>
              <p:spPr bwMode="auto">
                <a:xfrm>
                  <a:off x="0" y="1488"/>
                  <a:ext cx="1344"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38" name="Text Box 30"/>
                <p:cNvSpPr txBox="1">
                  <a:spLocks noChangeArrowheads="1"/>
                </p:cNvSpPr>
                <p:nvPr/>
              </p:nvSpPr>
              <p:spPr bwMode="auto">
                <a:xfrm>
                  <a:off x="203" y="0"/>
                  <a:ext cx="387" cy="2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spAutoFit/>
                </a:bodyPr>
                <a:lstStyle/>
                <a:p>
                  <a:pPr algn="ctr" eaLnBrk="0" hangingPunct="0">
                    <a:spcBef>
                      <a:spcPct val="50000"/>
                    </a:spcBef>
                  </a:pPr>
                  <a:r>
                    <a:rPr lang="zh-CN" altLang="zh-CN" sz="1600"/>
                    <a:t>ω</a:t>
                  </a:r>
                  <a:r>
                    <a:rPr lang="zh-CN" altLang="zh-CN" sz="1700" baseline="-25000"/>
                    <a:t>n</a:t>
                  </a:r>
                  <a:r>
                    <a:rPr lang="zh-CN" altLang="zh-CN" sz="1600"/>
                    <a:t>(ξ)</a:t>
                  </a:r>
                  <a:endParaRPr lang="zh-CN" altLang="zh-CN"/>
                </a:p>
              </p:txBody>
            </p:sp>
            <p:sp>
              <p:nvSpPr>
                <p:cNvPr id="145439" name="Line 31"/>
                <p:cNvSpPr>
                  <a:spLocks noChangeShapeType="1"/>
                </p:cNvSpPr>
                <p:nvPr/>
              </p:nvSpPr>
              <p:spPr bwMode="auto">
                <a:xfrm>
                  <a:off x="480" y="48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0" name="Line 32"/>
                <p:cNvSpPr>
                  <a:spLocks noChangeShapeType="1"/>
                </p:cNvSpPr>
                <p:nvPr/>
              </p:nvSpPr>
              <p:spPr bwMode="auto">
                <a:xfrm>
                  <a:off x="864" y="48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1" name="Line 33"/>
                <p:cNvSpPr>
                  <a:spLocks noChangeShapeType="1"/>
                </p:cNvSpPr>
                <p:nvPr/>
              </p:nvSpPr>
              <p:spPr bwMode="auto">
                <a:xfrm>
                  <a:off x="1056" y="48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2" name="Line 34"/>
                <p:cNvSpPr>
                  <a:spLocks noChangeShapeType="1"/>
                </p:cNvSpPr>
                <p:nvPr/>
              </p:nvSpPr>
              <p:spPr bwMode="auto">
                <a:xfrm>
                  <a:off x="96" y="48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3" name="Line 35"/>
                <p:cNvSpPr>
                  <a:spLocks noChangeShapeType="1"/>
                </p:cNvSpPr>
                <p:nvPr/>
              </p:nvSpPr>
              <p:spPr bwMode="auto">
                <a:xfrm>
                  <a:off x="1248" y="48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4" name="Line 36"/>
                <p:cNvSpPr>
                  <a:spLocks noChangeShapeType="1"/>
                </p:cNvSpPr>
                <p:nvPr/>
              </p:nvSpPr>
              <p:spPr bwMode="auto">
                <a:xfrm>
                  <a:off x="480" y="96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5" name="Line 37"/>
                <p:cNvSpPr>
                  <a:spLocks noChangeShapeType="1"/>
                </p:cNvSpPr>
                <p:nvPr/>
              </p:nvSpPr>
              <p:spPr bwMode="auto">
                <a:xfrm>
                  <a:off x="864" y="96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6" name="Line 38"/>
                <p:cNvSpPr>
                  <a:spLocks noChangeShapeType="1"/>
                </p:cNvSpPr>
                <p:nvPr/>
              </p:nvSpPr>
              <p:spPr bwMode="auto">
                <a:xfrm>
                  <a:off x="480" y="144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7" name="Line 39"/>
                <p:cNvSpPr>
                  <a:spLocks noChangeShapeType="1"/>
                </p:cNvSpPr>
                <p:nvPr/>
              </p:nvSpPr>
              <p:spPr bwMode="auto">
                <a:xfrm>
                  <a:off x="864" y="144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48" name="Text Box 40"/>
                <p:cNvSpPr txBox="1">
                  <a:spLocks noChangeArrowheads="1"/>
                </p:cNvSpPr>
                <p:nvPr/>
              </p:nvSpPr>
              <p:spPr bwMode="auto">
                <a:xfrm>
                  <a:off x="912" y="48"/>
                  <a:ext cx="41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spAutoFit/>
                </a:bodyPr>
                <a:lstStyle/>
                <a:p>
                  <a:pPr algn="ctr" eaLnBrk="0" hangingPunct="0">
                    <a:spcBef>
                      <a:spcPct val="50000"/>
                    </a:spcBef>
                  </a:pPr>
                  <a:r>
                    <a:rPr lang="zh-CN" altLang="zh-CN"/>
                    <a:t>n=2</a:t>
                  </a:r>
                </a:p>
              </p:txBody>
            </p:sp>
            <p:sp>
              <p:nvSpPr>
                <p:cNvPr id="145449" name="Text Box 41"/>
                <p:cNvSpPr txBox="1">
                  <a:spLocks noChangeArrowheads="1"/>
                </p:cNvSpPr>
                <p:nvPr/>
              </p:nvSpPr>
              <p:spPr bwMode="auto">
                <a:xfrm>
                  <a:off x="920" y="600"/>
                  <a:ext cx="41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spAutoFit/>
                </a:bodyPr>
                <a:lstStyle/>
                <a:p>
                  <a:pPr algn="ctr" eaLnBrk="0" hangingPunct="0">
                    <a:spcBef>
                      <a:spcPct val="50000"/>
                    </a:spcBef>
                  </a:pPr>
                  <a:r>
                    <a:rPr lang="zh-CN" altLang="zh-CN"/>
                    <a:t>n=1</a:t>
                  </a:r>
                </a:p>
              </p:txBody>
            </p:sp>
            <p:sp>
              <p:nvSpPr>
                <p:cNvPr id="145450" name="Text Box 42"/>
                <p:cNvSpPr txBox="1">
                  <a:spLocks noChangeArrowheads="1"/>
                </p:cNvSpPr>
                <p:nvPr/>
              </p:nvSpPr>
              <p:spPr bwMode="auto">
                <a:xfrm>
                  <a:off x="920" y="1104"/>
                  <a:ext cx="41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spAutoFit/>
                </a:bodyPr>
                <a:lstStyle/>
                <a:p>
                  <a:pPr algn="ctr" eaLnBrk="0" hangingPunct="0">
                    <a:spcBef>
                      <a:spcPct val="50000"/>
                    </a:spcBef>
                  </a:pPr>
                  <a:r>
                    <a:rPr lang="zh-CN" altLang="zh-CN"/>
                    <a:t>n=0</a:t>
                  </a:r>
                </a:p>
              </p:txBody>
            </p:sp>
            <p:sp>
              <p:nvSpPr>
                <p:cNvPr id="145451" name="Line 43"/>
                <p:cNvSpPr>
                  <a:spLocks noChangeShapeType="1"/>
                </p:cNvSpPr>
                <p:nvPr/>
              </p:nvSpPr>
              <p:spPr bwMode="auto">
                <a:xfrm>
                  <a:off x="288" y="48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52" name="Line 44"/>
                <p:cNvSpPr>
                  <a:spLocks noChangeShapeType="1"/>
                </p:cNvSpPr>
                <p:nvPr/>
              </p:nvSpPr>
              <p:spPr bwMode="auto">
                <a:xfrm>
                  <a:off x="288" y="96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53" name="Line 45"/>
                <p:cNvSpPr>
                  <a:spLocks noChangeShapeType="1"/>
                </p:cNvSpPr>
                <p:nvPr/>
              </p:nvSpPr>
              <p:spPr bwMode="auto">
                <a:xfrm>
                  <a:off x="1056" y="960"/>
                  <a:ext cx="0" cy="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nvGrpSpPr>
                <p:cNvPr id="145454" name="Group 46"/>
                <p:cNvGrpSpPr>
                  <a:grpSpLocks/>
                </p:cNvGrpSpPr>
                <p:nvPr/>
              </p:nvGrpSpPr>
              <p:grpSpPr bwMode="auto">
                <a:xfrm>
                  <a:off x="480" y="1008"/>
                  <a:ext cx="384" cy="480"/>
                  <a:chOff x="0" y="0"/>
                  <a:chExt cx="384" cy="480"/>
                </a:xfrm>
              </p:grpSpPr>
              <p:sp>
                <p:nvSpPr>
                  <p:cNvPr id="145455" name="Line 47"/>
                  <p:cNvSpPr>
                    <a:spLocks noChangeShapeType="1"/>
                  </p:cNvSpPr>
                  <p:nvPr/>
                </p:nvSpPr>
                <p:spPr bwMode="auto">
                  <a:xfrm flipV="1">
                    <a:off x="0" y="0"/>
                    <a:ext cx="0" cy="432"/>
                  </a:xfrm>
                  <a:prstGeom prst="line">
                    <a:avLst/>
                  </a:prstGeom>
                  <a:noFill/>
                  <a:ln w="952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56" name="Line 48"/>
                  <p:cNvSpPr>
                    <a:spLocks noChangeShapeType="1"/>
                  </p:cNvSpPr>
                  <p:nvPr/>
                </p:nvSpPr>
                <p:spPr bwMode="auto">
                  <a:xfrm flipV="1">
                    <a:off x="384" y="48"/>
                    <a:ext cx="0" cy="432"/>
                  </a:xfrm>
                  <a:prstGeom prst="line">
                    <a:avLst/>
                  </a:prstGeom>
                  <a:noFill/>
                  <a:ln w="952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sp>
              <p:nvSpPr>
                <p:cNvPr id="145457" name="Freeform 49"/>
                <p:cNvSpPr>
                  <a:spLocks/>
                </p:cNvSpPr>
                <p:nvPr/>
              </p:nvSpPr>
              <p:spPr bwMode="auto">
                <a:xfrm>
                  <a:off x="381" y="1142"/>
                  <a:ext cx="576" cy="298"/>
                </a:xfrm>
                <a:custGeom>
                  <a:avLst/>
                  <a:gdLst>
                    <a:gd name="T0" fmla="*/ 0 w 576"/>
                    <a:gd name="T1" fmla="*/ 298 h 298"/>
                    <a:gd name="T2" fmla="*/ 158 w 576"/>
                    <a:gd name="T3" fmla="*/ 237 h 298"/>
                    <a:gd name="T4" fmla="*/ 224 w 576"/>
                    <a:gd name="T5" fmla="*/ 76 h 298"/>
                    <a:gd name="T6" fmla="*/ 290 w 576"/>
                    <a:gd name="T7" fmla="*/ 1 h 298"/>
                    <a:gd name="T8" fmla="*/ 356 w 576"/>
                    <a:gd name="T9" fmla="*/ 67 h 298"/>
                    <a:gd name="T10" fmla="*/ 423 w 576"/>
                    <a:gd name="T11" fmla="*/ 237 h 298"/>
                    <a:gd name="T12" fmla="*/ 576 w 57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576" h="298">
                      <a:moveTo>
                        <a:pt x="0" y="298"/>
                      </a:moveTo>
                      <a:cubicBezTo>
                        <a:pt x="26" y="288"/>
                        <a:pt x="121" y="274"/>
                        <a:pt x="158" y="237"/>
                      </a:cubicBezTo>
                      <a:cubicBezTo>
                        <a:pt x="195" y="200"/>
                        <a:pt x="202" y="115"/>
                        <a:pt x="224" y="76"/>
                      </a:cubicBezTo>
                      <a:cubicBezTo>
                        <a:pt x="246" y="37"/>
                        <a:pt x="268" y="2"/>
                        <a:pt x="290" y="1"/>
                      </a:cubicBezTo>
                      <a:cubicBezTo>
                        <a:pt x="312" y="0"/>
                        <a:pt x="334" y="28"/>
                        <a:pt x="356" y="67"/>
                      </a:cubicBezTo>
                      <a:cubicBezTo>
                        <a:pt x="378" y="106"/>
                        <a:pt x="386" y="199"/>
                        <a:pt x="423" y="237"/>
                      </a:cubicBezTo>
                      <a:cubicBezTo>
                        <a:pt x="460" y="275"/>
                        <a:pt x="544" y="285"/>
                        <a:pt x="576" y="298"/>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58" name="Freeform 50"/>
                <p:cNvSpPr>
                  <a:spLocks/>
                </p:cNvSpPr>
                <p:nvPr/>
              </p:nvSpPr>
              <p:spPr bwMode="auto">
                <a:xfrm>
                  <a:off x="96" y="284"/>
                  <a:ext cx="462" cy="244"/>
                </a:xfrm>
                <a:custGeom>
                  <a:avLst/>
                  <a:gdLst>
                    <a:gd name="T0" fmla="*/ 0 w 462"/>
                    <a:gd name="T1" fmla="*/ 244 h 244"/>
                    <a:gd name="T2" fmla="*/ 133 w 462"/>
                    <a:gd name="T3" fmla="*/ 171 h 244"/>
                    <a:gd name="T4" fmla="*/ 218 w 462"/>
                    <a:gd name="T5" fmla="*/ 39 h 244"/>
                    <a:gd name="T6" fmla="*/ 275 w 462"/>
                    <a:gd name="T7" fmla="*/ 1 h 244"/>
                    <a:gd name="T8" fmla="*/ 322 w 462"/>
                    <a:gd name="T9" fmla="*/ 48 h 244"/>
                    <a:gd name="T10" fmla="*/ 388 w 462"/>
                    <a:gd name="T11" fmla="*/ 161 h 244"/>
                    <a:gd name="T12" fmla="*/ 415 w 462"/>
                    <a:gd name="T13" fmla="*/ 207 h 244"/>
                    <a:gd name="T14" fmla="*/ 462 w 462"/>
                    <a:gd name="T15" fmla="*/ 23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244">
                      <a:moveTo>
                        <a:pt x="0" y="244"/>
                      </a:moveTo>
                      <a:cubicBezTo>
                        <a:pt x="22" y="232"/>
                        <a:pt x="97" y="205"/>
                        <a:pt x="133" y="171"/>
                      </a:cubicBezTo>
                      <a:cubicBezTo>
                        <a:pt x="169" y="137"/>
                        <a:pt x="194" y="67"/>
                        <a:pt x="218" y="39"/>
                      </a:cubicBezTo>
                      <a:cubicBezTo>
                        <a:pt x="242" y="11"/>
                        <a:pt x="258" y="0"/>
                        <a:pt x="275" y="1"/>
                      </a:cubicBezTo>
                      <a:cubicBezTo>
                        <a:pt x="292" y="2"/>
                        <a:pt x="303" y="21"/>
                        <a:pt x="322" y="48"/>
                      </a:cubicBezTo>
                      <a:cubicBezTo>
                        <a:pt x="341" y="75"/>
                        <a:pt x="373" y="135"/>
                        <a:pt x="388" y="161"/>
                      </a:cubicBezTo>
                      <a:cubicBezTo>
                        <a:pt x="403" y="187"/>
                        <a:pt x="403" y="195"/>
                        <a:pt x="415" y="207"/>
                      </a:cubicBezTo>
                      <a:cubicBezTo>
                        <a:pt x="427" y="219"/>
                        <a:pt x="452" y="229"/>
                        <a:pt x="462" y="235"/>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59" name="Freeform 51"/>
                <p:cNvSpPr>
                  <a:spLocks/>
                </p:cNvSpPr>
                <p:nvPr/>
              </p:nvSpPr>
              <p:spPr bwMode="auto">
                <a:xfrm flipH="1">
                  <a:off x="669" y="766"/>
                  <a:ext cx="480" cy="244"/>
                </a:xfrm>
                <a:custGeom>
                  <a:avLst/>
                  <a:gdLst>
                    <a:gd name="T0" fmla="*/ 0 w 480"/>
                    <a:gd name="T1" fmla="*/ 244 h 244"/>
                    <a:gd name="T2" fmla="*/ 133 w 480"/>
                    <a:gd name="T3" fmla="*/ 171 h 244"/>
                    <a:gd name="T4" fmla="*/ 218 w 480"/>
                    <a:gd name="T5" fmla="*/ 39 h 244"/>
                    <a:gd name="T6" fmla="*/ 275 w 480"/>
                    <a:gd name="T7" fmla="*/ 1 h 244"/>
                    <a:gd name="T8" fmla="*/ 322 w 480"/>
                    <a:gd name="T9" fmla="*/ 48 h 244"/>
                    <a:gd name="T10" fmla="*/ 388 w 480"/>
                    <a:gd name="T11" fmla="*/ 161 h 244"/>
                    <a:gd name="T12" fmla="*/ 445 w 480"/>
                    <a:gd name="T13" fmla="*/ 227 h 244"/>
                    <a:gd name="T14" fmla="*/ 480 w 480"/>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244">
                      <a:moveTo>
                        <a:pt x="0" y="244"/>
                      </a:moveTo>
                      <a:cubicBezTo>
                        <a:pt x="22" y="232"/>
                        <a:pt x="97" y="205"/>
                        <a:pt x="133" y="171"/>
                      </a:cubicBezTo>
                      <a:cubicBezTo>
                        <a:pt x="169" y="137"/>
                        <a:pt x="194" y="67"/>
                        <a:pt x="218" y="39"/>
                      </a:cubicBezTo>
                      <a:cubicBezTo>
                        <a:pt x="242" y="11"/>
                        <a:pt x="258" y="0"/>
                        <a:pt x="275" y="1"/>
                      </a:cubicBezTo>
                      <a:cubicBezTo>
                        <a:pt x="292" y="2"/>
                        <a:pt x="303" y="21"/>
                        <a:pt x="322" y="48"/>
                      </a:cubicBezTo>
                      <a:cubicBezTo>
                        <a:pt x="341" y="75"/>
                        <a:pt x="368" y="131"/>
                        <a:pt x="388" y="161"/>
                      </a:cubicBezTo>
                      <a:cubicBezTo>
                        <a:pt x="408" y="191"/>
                        <a:pt x="430" y="213"/>
                        <a:pt x="445" y="227"/>
                      </a:cubicBezTo>
                      <a:cubicBezTo>
                        <a:pt x="460" y="241"/>
                        <a:pt x="473" y="241"/>
                        <a:pt x="480" y="244"/>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60" name="Freeform 52"/>
                <p:cNvSpPr>
                  <a:spLocks/>
                </p:cNvSpPr>
                <p:nvPr/>
              </p:nvSpPr>
              <p:spPr bwMode="auto">
                <a:xfrm>
                  <a:off x="189" y="768"/>
                  <a:ext cx="480" cy="244"/>
                </a:xfrm>
                <a:custGeom>
                  <a:avLst/>
                  <a:gdLst>
                    <a:gd name="T0" fmla="*/ 0 w 480"/>
                    <a:gd name="T1" fmla="*/ 244 h 244"/>
                    <a:gd name="T2" fmla="*/ 133 w 480"/>
                    <a:gd name="T3" fmla="*/ 171 h 244"/>
                    <a:gd name="T4" fmla="*/ 218 w 480"/>
                    <a:gd name="T5" fmla="*/ 39 h 244"/>
                    <a:gd name="T6" fmla="*/ 275 w 480"/>
                    <a:gd name="T7" fmla="*/ 1 h 244"/>
                    <a:gd name="T8" fmla="*/ 322 w 480"/>
                    <a:gd name="T9" fmla="*/ 48 h 244"/>
                    <a:gd name="T10" fmla="*/ 388 w 480"/>
                    <a:gd name="T11" fmla="*/ 161 h 244"/>
                    <a:gd name="T12" fmla="*/ 445 w 480"/>
                    <a:gd name="T13" fmla="*/ 227 h 244"/>
                    <a:gd name="T14" fmla="*/ 480 w 480"/>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244">
                      <a:moveTo>
                        <a:pt x="0" y="244"/>
                      </a:moveTo>
                      <a:cubicBezTo>
                        <a:pt x="22" y="232"/>
                        <a:pt x="97" y="205"/>
                        <a:pt x="133" y="171"/>
                      </a:cubicBezTo>
                      <a:cubicBezTo>
                        <a:pt x="169" y="137"/>
                        <a:pt x="194" y="67"/>
                        <a:pt x="218" y="39"/>
                      </a:cubicBezTo>
                      <a:cubicBezTo>
                        <a:pt x="242" y="11"/>
                        <a:pt x="258" y="0"/>
                        <a:pt x="275" y="1"/>
                      </a:cubicBezTo>
                      <a:cubicBezTo>
                        <a:pt x="292" y="2"/>
                        <a:pt x="303" y="21"/>
                        <a:pt x="322" y="48"/>
                      </a:cubicBezTo>
                      <a:cubicBezTo>
                        <a:pt x="341" y="75"/>
                        <a:pt x="368" y="131"/>
                        <a:pt x="388" y="161"/>
                      </a:cubicBezTo>
                      <a:cubicBezTo>
                        <a:pt x="408" y="191"/>
                        <a:pt x="430" y="213"/>
                        <a:pt x="445" y="227"/>
                      </a:cubicBezTo>
                      <a:cubicBezTo>
                        <a:pt x="460" y="241"/>
                        <a:pt x="473" y="241"/>
                        <a:pt x="480" y="244"/>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61" name="Freeform 53"/>
                <p:cNvSpPr>
                  <a:spLocks/>
                </p:cNvSpPr>
                <p:nvPr/>
              </p:nvSpPr>
              <p:spPr bwMode="auto">
                <a:xfrm>
                  <a:off x="785" y="288"/>
                  <a:ext cx="460" cy="244"/>
                </a:xfrm>
                <a:custGeom>
                  <a:avLst/>
                  <a:gdLst>
                    <a:gd name="T0" fmla="*/ 460 w 460"/>
                    <a:gd name="T1" fmla="*/ 244 h 244"/>
                    <a:gd name="T2" fmla="*/ 327 w 460"/>
                    <a:gd name="T3" fmla="*/ 171 h 244"/>
                    <a:gd name="T4" fmla="*/ 242 w 460"/>
                    <a:gd name="T5" fmla="*/ 39 h 244"/>
                    <a:gd name="T6" fmla="*/ 185 w 460"/>
                    <a:gd name="T7" fmla="*/ 1 h 244"/>
                    <a:gd name="T8" fmla="*/ 138 w 460"/>
                    <a:gd name="T9" fmla="*/ 48 h 244"/>
                    <a:gd name="T10" fmla="*/ 72 w 460"/>
                    <a:gd name="T11" fmla="*/ 161 h 244"/>
                    <a:gd name="T12" fmla="*/ 28 w 460"/>
                    <a:gd name="T13" fmla="*/ 231 h 244"/>
                    <a:gd name="T14" fmla="*/ 0 w 460"/>
                    <a:gd name="T15" fmla="*/ 231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244">
                      <a:moveTo>
                        <a:pt x="460" y="244"/>
                      </a:moveTo>
                      <a:cubicBezTo>
                        <a:pt x="438" y="232"/>
                        <a:pt x="363" y="205"/>
                        <a:pt x="327" y="171"/>
                      </a:cubicBezTo>
                      <a:cubicBezTo>
                        <a:pt x="291" y="137"/>
                        <a:pt x="266" y="67"/>
                        <a:pt x="242" y="39"/>
                      </a:cubicBezTo>
                      <a:cubicBezTo>
                        <a:pt x="218" y="11"/>
                        <a:pt x="202" y="0"/>
                        <a:pt x="185" y="1"/>
                      </a:cubicBezTo>
                      <a:cubicBezTo>
                        <a:pt x="168" y="2"/>
                        <a:pt x="157" y="21"/>
                        <a:pt x="138" y="48"/>
                      </a:cubicBezTo>
                      <a:cubicBezTo>
                        <a:pt x="119" y="75"/>
                        <a:pt x="90" y="131"/>
                        <a:pt x="72" y="161"/>
                      </a:cubicBezTo>
                      <a:cubicBezTo>
                        <a:pt x="54" y="191"/>
                        <a:pt x="40" y="219"/>
                        <a:pt x="28" y="231"/>
                      </a:cubicBezTo>
                      <a:cubicBezTo>
                        <a:pt x="16" y="243"/>
                        <a:pt x="6" y="231"/>
                        <a:pt x="0" y="231"/>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62" name="Freeform 54"/>
                <p:cNvSpPr>
                  <a:spLocks/>
                </p:cNvSpPr>
                <p:nvPr/>
              </p:nvSpPr>
              <p:spPr bwMode="auto">
                <a:xfrm>
                  <a:off x="558" y="336"/>
                  <a:ext cx="236" cy="193"/>
                </a:xfrm>
                <a:custGeom>
                  <a:avLst/>
                  <a:gdLst>
                    <a:gd name="T0" fmla="*/ 0 w 236"/>
                    <a:gd name="T1" fmla="*/ 192 h 193"/>
                    <a:gd name="T2" fmla="*/ 38 w 236"/>
                    <a:gd name="T3" fmla="*/ 146 h 193"/>
                    <a:gd name="T4" fmla="*/ 70 w 236"/>
                    <a:gd name="T5" fmla="*/ 56 h 193"/>
                    <a:gd name="T6" fmla="*/ 109 w 236"/>
                    <a:gd name="T7" fmla="*/ 2 h 193"/>
                    <a:gd name="T8" fmla="*/ 150 w 236"/>
                    <a:gd name="T9" fmla="*/ 47 h 193"/>
                    <a:gd name="T10" fmla="*/ 189 w 236"/>
                    <a:gd name="T11" fmla="*/ 117 h 193"/>
                    <a:gd name="T12" fmla="*/ 236 w 236"/>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236" h="193">
                      <a:moveTo>
                        <a:pt x="0" y="192"/>
                      </a:moveTo>
                      <a:cubicBezTo>
                        <a:pt x="6" y="184"/>
                        <a:pt x="26" y="169"/>
                        <a:pt x="38" y="146"/>
                      </a:cubicBezTo>
                      <a:cubicBezTo>
                        <a:pt x="50" y="123"/>
                        <a:pt x="58" y="80"/>
                        <a:pt x="70" y="56"/>
                      </a:cubicBezTo>
                      <a:cubicBezTo>
                        <a:pt x="82" y="32"/>
                        <a:pt x="96" y="4"/>
                        <a:pt x="109" y="2"/>
                      </a:cubicBezTo>
                      <a:cubicBezTo>
                        <a:pt x="123" y="0"/>
                        <a:pt x="137" y="28"/>
                        <a:pt x="150" y="47"/>
                      </a:cubicBezTo>
                      <a:cubicBezTo>
                        <a:pt x="163" y="66"/>
                        <a:pt x="175" y="93"/>
                        <a:pt x="189" y="117"/>
                      </a:cubicBezTo>
                      <a:cubicBezTo>
                        <a:pt x="203" y="141"/>
                        <a:pt x="226" y="177"/>
                        <a:pt x="236" y="193"/>
                      </a:cubicBezTo>
                    </a:path>
                  </a:pathLst>
                </a:custGeom>
                <a:noFill/>
                <a:ln w="952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sp>
            <p:nvSpPr>
              <p:cNvPr id="145463" name="Text Box 55"/>
              <p:cNvSpPr txBox="1">
                <a:spLocks noChangeArrowheads="1"/>
              </p:cNvSpPr>
              <p:nvPr/>
            </p:nvSpPr>
            <p:spPr bwMode="auto">
              <a:xfrm>
                <a:off x="288" y="1488"/>
                <a:ext cx="35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-1</a:t>
                </a:r>
                <a:endParaRPr lang="zh-CN" altLang="zh-CN"/>
              </a:p>
            </p:txBody>
          </p:sp>
          <p:sp>
            <p:nvSpPr>
              <p:cNvPr id="145464" name="Text Box 56"/>
              <p:cNvSpPr txBox="1">
                <a:spLocks noChangeArrowheads="1"/>
              </p:cNvSpPr>
              <p:nvPr/>
            </p:nvSpPr>
            <p:spPr bwMode="auto">
              <a:xfrm>
                <a:off x="698" y="1488"/>
                <a:ext cx="35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1</a:t>
                </a:r>
                <a:endParaRPr lang="zh-CN" altLang="zh-CN"/>
              </a:p>
            </p:txBody>
          </p:sp>
        </p:grpSp>
        <p:sp>
          <p:nvSpPr>
            <p:cNvPr id="145465" name="Text Box 57"/>
            <p:cNvSpPr txBox="1">
              <a:spLocks noChangeArrowheads="1"/>
            </p:cNvSpPr>
            <p:nvPr/>
          </p:nvSpPr>
          <p:spPr bwMode="auto">
            <a:xfrm>
              <a:off x="1107" y="1536"/>
              <a:ext cx="336"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sym typeface="Symbol" panose="05050102010706020507" pitchFamily="18" charset="2"/>
                </a:rPr>
                <a:t></a:t>
              </a:r>
            </a:p>
          </p:txBody>
        </p:sp>
      </p:grpSp>
      <p:grpSp>
        <p:nvGrpSpPr>
          <p:cNvPr id="145466" name="Group 58"/>
          <p:cNvGrpSpPr>
            <a:grpSpLocks/>
          </p:cNvGrpSpPr>
          <p:nvPr/>
        </p:nvGrpSpPr>
        <p:grpSpPr bwMode="auto">
          <a:xfrm>
            <a:off x="4946650" y="2563813"/>
            <a:ext cx="4197350" cy="3059112"/>
            <a:chOff x="0" y="0"/>
            <a:chExt cx="2644" cy="1927"/>
          </a:xfrm>
        </p:grpSpPr>
        <p:sp>
          <p:nvSpPr>
            <p:cNvPr id="145467" name="Rectangle 59"/>
            <p:cNvSpPr>
              <a:spLocks noChangeArrowheads="1"/>
            </p:cNvSpPr>
            <p:nvPr/>
          </p:nvSpPr>
          <p:spPr bwMode="auto">
            <a:xfrm>
              <a:off x="0" y="0"/>
              <a:ext cx="2644" cy="1927"/>
            </a:xfrm>
            <a:prstGeom prst="rect">
              <a:avLst/>
            </a:prstGeom>
            <a:solidFill>
              <a:srgbClr val="FF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nvGrpSpPr>
            <p:cNvPr id="145468" name="Group 60"/>
            <p:cNvGrpSpPr>
              <a:grpSpLocks/>
            </p:cNvGrpSpPr>
            <p:nvPr/>
          </p:nvGrpSpPr>
          <p:grpSpPr bwMode="auto">
            <a:xfrm>
              <a:off x="69" y="66"/>
              <a:ext cx="2556" cy="1780"/>
              <a:chOff x="0" y="0"/>
              <a:chExt cx="2556" cy="1780"/>
            </a:xfrm>
          </p:grpSpPr>
          <p:grpSp>
            <p:nvGrpSpPr>
              <p:cNvPr id="145469" name="Group 61"/>
              <p:cNvGrpSpPr>
                <a:grpSpLocks/>
              </p:cNvGrpSpPr>
              <p:nvPr/>
            </p:nvGrpSpPr>
            <p:grpSpPr bwMode="auto">
              <a:xfrm>
                <a:off x="0" y="105"/>
                <a:ext cx="2544" cy="1440"/>
                <a:chOff x="0" y="0"/>
                <a:chExt cx="2544" cy="1440"/>
              </a:xfrm>
            </p:grpSpPr>
            <p:sp>
              <p:nvSpPr>
                <p:cNvPr id="145470" name="Line 62"/>
                <p:cNvSpPr>
                  <a:spLocks noChangeShapeType="1"/>
                </p:cNvSpPr>
                <p:nvPr/>
              </p:nvSpPr>
              <p:spPr bwMode="auto">
                <a:xfrm>
                  <a:off x="0" y="1392"/>
                  <a:ext cx="2544" cy="0"/>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1" name="Line 63"/>
                <p:cNvSpPr>
                  <a:spLocks noChangeShapeType="1"/>
                </p:cNvSpPr>
                <p:nvPr/>
              </p:nvSpPr>
              <p:spPr bwMode="auto">
                <a:xfrm flipV="1">
                  <a:off x="1200" y="0"/>
                  <a:ext cx="0" cy="1440"/>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2" name="Line 64"/>
                <p:cNvSpPr>
                  <a:spLocks noChangeShapeType="1"/>
                </p:cNvSpPr>
                <p:nvPr/>
              </p:nvSpPr>
              <p:spPr bwMode="auto">
                <a:xfrm flipV="1">
                  <a:off x="59"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3" name="Line 65"/>
                <p:cNvSpPr>
                  <a:spLocks noChangeShapeType="1"/>
                </p:cNvSpPr>
                <p:nvPr/>
              </p:nvSpPr>
              <p:spPr bwMode="auto">
                <a:xfrm flipV="1">
                  <a:off x="624"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4" name="Line 66"/>
                <p:cNvSpPr>
                  <a:spLocks noChangeShapeType="1"/>
                </p:cNvSpPr>
                <p:nvPr/>
              </p:nvSpPr>
              <p:spPr bwMode="auto">
                <a:xfrm flipV="1">
                  <a:off x="240"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5" name="Line 67"/>
                <p:cNvSpPr>
                  <a:spLocks noChangeShapeType="1"/>
                </p:cNvSpPr>
                <p:nvPr/>
              </p:nvSpPr>
              <p:spPr bwMode="auto">
                <a:xfrm flipV="1">
                  <a:off x="432"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6" name="Line 68"/>
                <p:cNvSpPr>
                  <a:spLocks noChangeShapeType="1"/>
                </p:cNvSpPr>
                <p:nvPr/>
              </p:nvSpPr>
              <p:spPr bwMode="auto">
                <a:xfrm flipV="1">
                  <a:off x="1008"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7" name="Line 69"/>
                <p:cNvSpPr>
                  <a:spLocks noChangeShapeType="1"/>
                </p:cNvSpPr>
                <p:nvPr/>
              </p:nvSpPr>
              <p:spPr bwMode="auto">
                <a:xfrm flipV="1">
                  <a:off x="816"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8" name="Line 70"/>
                <p:cNvSpPr>
                  <a:spLocks noChangeShapeType="1"/>
                </p:cNvSpPr>
                <p:nvPr/>
              </p:nvSpPr>
              <p:spPr bwMode="auto">
                <a:xfrm flipV="1">
                  <a:off x="1403"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79" name="Line 71"/>
                <p:cNvSpPr>
                  <a:spLocks noChangeShapeType="1"/>
                </p:cNvSpPr>
                <p:nvPr/>
              </p:nvSpPr>
              <p:spPr bwMode="auto">
                <a:xfrm flipV="1">
                  <a:off x="1968"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80" name="Line 72"/>
                <p:cNvSpPr>
                  <a:spLocks noChangeShapeType="1"/>
                </p:cNvSpPr>
                <p:nvPr/>
              </p:nvSpPr>
              <p:spPr bwMode="auto">
                <a:xfrm flipV="1">
                  <a:off x="1584"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81" name="Line 73"/>
                <p:cNvSpPr>
                  <a:spLocks noChangeShapeType="1"/>
                </p:cNvSpPr>
                <p:nvPr/>
              </p:nvSpPr>
              <p:spPr bwMode="auto">
                <a:xfrm flipV="1">
                  <a:off x="1776"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82" name="Line 74"/>
                <p:cNvSpPr>
                  <a:spLocks noChangeShapeType="1"/>
                </p:cNvSpPr>
                <p:nvPr/>
              </p:nvSpPr>
              <p:spPr bwMode="auto">
                <a:xfrm flipV="1">
                  <a:off x="2352"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83" name="Line 75"/>
                <p:cNvSpPr>
                  <a:spLocks noChangeShapeType="1"/>
                </p:cNvSpPr>
                <p:nvPr/>
              </p:nvSpPr>
              <p:spPr bwMode="auto">
                <a:xfrm flipV="1">
                  <a:off x="2160" y="1296"/>
                  <a:ext cx="0" cy="9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grpSp>
          <p:sp>
            <p:nvSpPr>
              <p:cNvPr id="145484" name="Text Box 76"/>
              <p:cNvSpPr txBox="1">
                <a:spLocks noChangeArrowheads="1"/>
              </p:cNvSpPr>
              <p:nvPr/>
            </p:nvSpPr>
            <p:spPr bwMode="auto">
              <a:xfrm>
                <a:off x="672" y="1497"/>
                <a:ext cx="336"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-2</a:t>
                </a:r>
                <a:endParaRPr lang="zh-CN" altLang="zh-CN"/>
              </a:p>
            </p:txBody>
          </p:sp>
          <p:sp>
            <p:nvSpPr>
              <p:cNvPr id="145485" name="Text Box 77"/>
              <p:cNvSpPr txBox="1">
                <a:spLocks noChangeArrowheads="1"/>
              </p:cNvSpPr>
              <p:nvPr/>
            </p:nvSpPr>
            <p:spPr bwMode="auto">
              <a:xfrm>
                <a:off x="1440" y="1497"/>
                <a:ext cx="336"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2</a:t>
                </a:r>
                <a:endParaRPr lang="zh-CN" altLang="zh-CN"/>
              </a:p>
            </p:txBody>
          </p:sp>
          <p:sp>
            <p:nvSpPr>
              <p:cNvPr id="145486" name="Text Box 78"/>
              <p:cNvSpPr txBox="1">
                <a:spLocks noChangeArrowheads="1"/>
              </p:cNvSpPr>
              <p:nvPr/>
            </p:nvSpPr>
            <p:spPr bwMode="auto">
              <a:xfrm>
                <a:off x="288" y="1497"/>
                <a:ext cx="336"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-4</a:t>
                </a:r>
                <a:endParaRPr lang="zh-CN" altLang="zh-CN"/>
              </a:p>
            </p:txBody>
          </p:sp>
          <p:sp>
            <p:nvSpPr>
              <p:cNvPr id="145487" name="Text Box 79"/>
              <p:cNvSpPr txBox="1">
                <a:spLocks noChangeArrowheads="1"/>
              </p:cNvSpPr>
              <p:nvPr/>
            </p:nvSpPr>
            <p:spPr bwMode="auto">
              <a:xfrm>
                <a:off x="1824" y="1497"/>
                <a:ext cx="336"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4</a:t>
                </a:r>
                <a:endParaRPr lang="zh-CN" altLang="zh-CN"/>
              </a:p>
            </p:txBody>
          </p:sp>
          <p:sp>
            <p:nvSpPr>
              <p:cNvPr id="145488" name="Freeform 80"/>
              <p:cNvSpPr>
                <a:spLocks/>
              </p:cNvSpPr>
              <p:nvPr/>
            </p:nvSpPr>
            <p:spPr bwMode="auto">
              <a:xfrm>
                <a:off x="144" y="11"/>
                <a:ext cx="1043" cy="1482"/>
              </a:xfrm>
              <a:custGeom>
                <a:avLst/>
                <a:gdLst>
                  <a:gd name="T0" fmla="*/ 0 w 1043"/>
                  <a:gd name="T1" fmla="*/ 1482 h 1482"/>
                  <a:gd name="T2" fmla="*/ 61 w 1043"/>
                  <a:gd name="T3" fmla="*/ 1421 h 1482"/>
                  <a:gd name="T4" fmla="*/ 89 w 1043"/>
                  <a:gd name="T5" fmla="*/ 1317 h 1482"/>
                  <a:gd name="T6" fmla="*/ 183 w 1043"/>
                  <a:gd name="T7" fmla="*/ 618 h 1482"/>
                  <a:gd name="T8" fmla="*/ 278 w 1043"/>
                  <a:gd name="T9" fmla="*/ 140 h 1482"/>
                  <a:gd name="T10" fmla="*/ 363 w 1043"/>
                  <a:gd name="T11" fmla="*/ 1458 h 1482"/>
                  <a:gd name="T12" fmla="*/ 384 w 1043"/>
                  <a:gd name="T13" fmla="*/ 1482 h 1482"/>
                  <a:gd name="T14" fmla="*/ 401 w 1043"/>
                  <a:gd name="T15" fmla="*/ 1411 h 1482"/>
                  <a:gd name="T16" fmla="*/ 448 w 1043"/>
                  <a:gd name="T17" fmla="*/ 779 h 1482"/>
                  <a:gd name="T18" fmla="*/ 457 w 1043"/>
                  <a:gd name="T19" fmla="*/ 584 h 1482"/>
                  <a:gd name="T20" fmla="*/ 476 w 1043"/>
                  <a:gd name="T21" fmla="*/ 471 h 1482"/>
                  <a:gd name="T22" fmla="*/ 504 w 1043"/>
                  <a:gd name="T23" fmla="*/ 518 h 1482"/>
                  <a:gd name="T24" fmla="*/ 523 w 1043"/>
                  <a:gd name="T25" fmla="*/ 773 h 1482"/>
                  <a:gd name="T26" fmla="*/ 552 w 1043"/>
                  <a:gd name="T27" fmla="*/ 1411 h 1482"/>
                  <a:gd name="T28" fmla="*/ 576 w 1043"/>
                  <a:gd name="T29" fmla="*/ 1482 h 1482"/>
                  <a:gd name="T30" fmla="*/ 599 w 1043"/>
                  <a:gd name="T31" fmla="*/ 1421 h 1482"/>
                  <a:gd name="T32" fmla="*/ 618 w 1043"/>
                  <a:gd name="T33" fmla="*/ 679 h 1482"/>
                  <a:gd name="T34" fmla="*/ 627 w 1043"/>
                  <a:gd name="T35" fmla="*/ 603 h 1482"/>
                  <a:gd name="T36" fmla="*/ 646 w 1043"/>
                  <a:gd name="T37" fmla="*/ 613 h 1482"/>
                  <a:gd name="T38" fmla="*/ 703 w 1043"/>
                  <a:gd name="T39" fmla="*/ 1430 h 1482"/>
                  <a:gd name="T40" fmla="*/ 720 w 1043"/>
                  <a:gd name="T41" fmla="*/ 1482 h 1482"/>
                  <a:gd name="T42" fmla="*/ 731 w 1043"/>
                  <a:gd name="T43" fmla="*/ 1430 h 1482"/>
                  <a:gd name="T44" fmla="*/ 740 w 1043"/>
                  <a:gd name="T45" fmla="*/ 990 h 1482"/>
                  <a:gd name="T46" fmla="*/ 750 w 1043"/>
                  <a:gd name="T47" fmla="*/ 764 h 1482"/>
                  <a:gd name="T48" fmla="*/ 759 w 1043"/>
                  <a:gd name="T49" fmla="*/ 679 h 1482"/>
                  <a:gd name="T50" fmla="*/ 788 w 1043"/>
                  <a:gd name="T51" fmla="*/ 764 h 1482"/>
                  <a:gd name="T52" fmla="*/ 835 w 1043"/>
                  <a:gd name="T53" fmla="*/ 1440 h 1482"/>
                  <a:gd name="T54" fmla="*/ 864 w 1043"/>
                  <a:gd name="T55" fmla="*/ 1482 h 1482"/>
                  <a:gd name="T56" fmla="*/ 882 w 1043"/>
                  <a:gd name="T57" fmla="*/ 1430 h 1482"/>
                  <a:gd name="T58" fmla="*/ 892 w 1043"/>
                  <a:gd name="T59" fmla="*/ 830 h 1482"/>
                  <a:gd name="T60" fmla="*/ 910 w 1043"/>
                  <a:gd name="T61" fmla="*/ 754 h 1482"/>
                  <a:gd name="T62" fmla="*/ 929 w 1043"/>
                  <a:gd name="T63" fmla="*/ 820 h 1482"/>
                  <a:gd name="T64" fmla="*/ 986 w 1043"/>
                  <a:gd name="T65" fmla="*/ 1421 h 1482"/>
                  <a:gd name="T66" fmla="*/ 1008 w 1043"/>
                  <a:gd name="T67" fmla="*/ 1482 h 1482"/>
                  <a:gd name="T68" fmla="*/ 1014 w 1043"/>
                  <a:gd name="T69" fmla="*/ 1421 h 1482"/>
                  <a:gd name="T70" fmla="*/ 1033 w 1043"/>
                  <a:gd name="T71" fmla="*/ 858 h 1482"/>
                  <a:gd name="T72" fmla="*/ 1043 w 1043"/>
                  <a:gd name="T73" fmla="*/ 745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3" h="1482">
                    <a:moveTo>
                      <a:pt x="0" y="1482"/>
                    </a:moveTo>
                    <a:cubicBezTo>
                      <a:pt x="10" y="1472"/>
                      <a:pt x="46" y="1448"/>
                      <a:pt x="61" y="1421"/>
                    </a:cubicBezTo>
                    <a:cubicBezTo>
                      <a:pt x="76" y="1394"/>
                      <a:pt x="69" y="1451"/>
                      <a:pt x="89" y="1317"/>
                    </a:cubicBezTo>
                    <a:cubicBezTo>
                      <a:pt x="109" y="1183"/>
                      <a:pt x="152" y="814"/>
                      <a:pt x="183" y="618"/>
                    </a:cubicBezTo>
                    <a:cubicBezTo>
                      <a:pt x="214" y="422"/>
                      <a:pt x="248" y="0"/>
                      <a:pt x="278" y="140"/>
                    </a:cubicBezTo>
                    <a:lnTo>
                      <a:pt x="363" y="1458"/>
                    </a:lnTo>
                    <a:lnTo>
                      <a:pt x="384" y="1482"/>
                    </a:lnTo>
                    <a:lnTo>
                      <a:pt x="401" y="1411"/>
                    </a:lnTo>
                    <a:lnTo>
                      <a:pt x="448" y="779"/>
                    </a:lnTo>
                    <a:lnTo>
                      <a:pt x="457" y="584"/>
                    </a:lnTo>
                    <a:lnTo>
                      <a:pt x="476" y="471"/>
                    </a:lnTo>
                    <a:lnTo>
                      <a:pt x="504" y="518"/>
                    </a:lnTo>
                    <a:lnTo>
                      <a:pt x="523" y="773"/>
                    </a:lnTo>
                    <a:lnTo>
                      <a:pt x="552" y="1411"/>
                    </a:lnTo>
                    <a:lnTo>
                      <a:pt x="576" y="1482"/>
                    </a:lnTo>
                    <a:lnTo>
                      <a:pt x="599" y="1421"/>
                    </a:lnTo>
                    <a:lnTo>
                      <a:pt x="618" y="679"/>
                    </a:lnTo>
                    <a:lnTo>
                      <a:pt x="627" y="603"/>
                    </a:lnTo>
                    <a:lnTo>
                      <a:pt x="646" y="613"/>
                    </a:lnTo>
                    <a:lnTo>
                      <a:pt x="703" y="1430"/>
                    </a:lnTo>
                    <a:lnTo>
                      <a:pt x="720" y="1482"/>
                    </a:lnTo>
                    <a:lnTo>
                      <a:pt x="731" y="1430"/>
                    </a:lnTo>
                    <a:lnTo>
                      <a:pt x="740" y="990"/>
                    </a:lnTo>
                    <a:lnTo>
                      <a:pt x="750" y="764"/>
                    </a:lnTo>
                    <a:lnTo>
                      <a:pt x="759" y="679"/>
                    </a:lnTo>
                    <a:lnTo>
                      <a:pt x="788" y="764"/>
                    </a:lnTo>
                    <a:lnTo>
                      <a:pt x="835" y="1440"/>
                    </a:lnTo>
                    <a:lnTo>
                      <a:pt x="864" y="1482"/>
                    </a:lnTo>
                    <a:lnTo>
                      <a:pt x="882" y="1430"/>
                    </a:lnTo>
                    <a:lnTo>
                      <a:pt x="892" y="830"/>
                    </a:lnTo>
                    <a:lnTo>
                      <a:pt x="910" y="754"/>
                    </a:lnTo>
                    <a:lnTo>
                      <a:pt x="929" y="820"/>
                    </a:lnTo>
                    <a:lnTo>
                      <a:pt x="986" y="1421"/>
                    </a:lnTo>
                    <a:lnTo>
                      <a:pt x="1008" y="1482"/>
                    </a:lnTo>
                    <a:lnTo>
                      <a:pt x="1014" y="1421"/>
                    </a:lnTo>
                    <a:lnTo>
                      <a:pt x="1033" y="858"/>
                    </a:lnTo>
                    <a:lnTo>
                      <a:pt x="1043" y="745"/>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89" name="Freeform 81"/>
              <p:cNvSpPr>
                <a:spLocks/>
              </p:cNvSpPr>
              <p:nvPr/>
            </p:nvSpPr>
            <p:spPr bwMode="auto">
              <a:xfrm>
                <a:off x="1201" y="9"/>
                <a:ext cx="1043" cy="1482"/>
              </a:xfrm>
              <a:custGeom>
                <a:avLst/>
                <a:gdLst>
                  <a:gd name="T0" fmla="*/ 1043 w 1043"/>
                  <a:gd name="T1" fmla="*/ 1482 h 1482"/>
                  <a:gd name="T2" fmla="*/ 996 w 1043"/>
                  <a:gd name="T3" fmla="*/ 1427 h 1482"/>
                  <a:gd name="T4" fmla="*/ 954 w 1043"/>
                  <a:gd name="T5" fmla="*/ 1317 h 1482"/>
                  <a:gd name="T6" fmla="*/ 860 w 1043"/>
                  <a:gd name="T7" fmla="*/ 618 h 1482"/>
                  <a:gd name="T8" fmla="*/ 765 w 1043"/>
                  <a:gd name="T9" fmla="*/ 140 h 1482"/>
                  <a:gd name="T10" fmla="*/ 680 w 1043"/>
                  <a:gd name="T11" fmla="*/ 1458 h 1482"/>
                  <a:gd name="T12" fmla="*/ 659 w 1043"/>
                  <a:gd name="T13" fmla="*/ 1482 h 1482"/>
                  <a:gd name="T14" fmla="*/ 642 w 1043"/>
                  <a:gd name="T15" fmla="*/ 1411 h 1482"/>
                  <a:gd name="T16" fmla="*/ 595 w 1043"/>
                  <a:gd name="T17" fmla="*/ 779 h 1482"/>
                  <a:gd name="T18" fmla="*/ 586 w 1043"/>
                  <a:gd name="T19" fmla="*/ 584 h 1482"/>
                  <a:gd name="T20" fmla="*/ 567 w 1043"/>
                  <a:gd name="T21" fmla="*/ 471 h 1482"/>
                  <a:gd name="T22" fmla="*/ 539 w 1043"/>
                  <a:gd name="T23" fmla="*/ 518 h 1482"/>
                  <a:gd name="T24" fmla="*/ 520 w 1043"/>
                  <a:gd name="T25" fmla="*/ 773 h 1482"/>
                  <a:gd name="T26" fmla="*/ 491 w 1043"/>
                  <a:gd name="T27" fmla="*/ 1411 h 1482"/>
                  <a:gd name="T28" fmla="*/ 467 w 1043"/>
                  <a:gd name="T29" fmla="*/ 1482 h 1482"/>
                  <a:gd name="T30" fmla="*/ 444 w 1043"/>
                  <a:gd name="T31" fmla="*/ 1421 h 1482"/>
                  <a:gd name="T32" fmla="*/ 425 w 1043"/>
                  <a:gd name="T33" fmla="*/ 679 h 1482"/>
                  <a:gd name="T34" fmla="*/ 416 w 1043"/>
                  <a:gd name="T35" fmla="*/ 603 h 1482"/>
                  <a:gd name="T36" fmla="*/ 397 w 1043"/>
                  <a:gd name="T37" fmla="*/ 613 h 1482"/>
                  <a:gd name="T38" fmla="*/ 340 w 1043"/>
                  <a:gd name="T39" fmla="*/ 1430 h 1482"/>
                  <a:gd name="T40" fmla="*/ 323 w 1043"/>
                  <a:gd name="T41" fmla="*/ 1482 h 1482"/>
                  <a:gd name="T42" fmla="*/ 312 w 1043"/>
                  <a:gd name="T43" fmla="*/ 1430 h 1482"/>
                  <a:gd name="T44" fmla="*/ 303 w 1043"/>
                  <a:gd name="T45" fmla="*/ 990 h 1482"/>
                  <a:gd name="T46" fmla="*/ 293 w 1043"/>
                  <a:gd name="T47" fmla="*/ 764 h 1482"/>
                  <a:gd name="T48" fmla="*/ 284 w 1043"/>
                  <a:gd name="T49" fmla="*/ 679 h 1482"/>
                  <a:gd name="T50" fmla="*/ 255 w 1043"/>
                  <a:gd name="T51" fmla="*/ 764 h 1482"/>
                  <a:gd name="T52" fmla="*/ 208 w 1043"/>
                  <a:gd name="T53" fmla="*/ 1440 h 1482"/>
                  <a:gd name="T54" fmla="*/ 179 w 1043"/>
                  <a:gd name="T55" fmla="*/ 1482 h 1482"/>
                  <a:gd name="T56" fmla="*/ 161 w 1043"/>
                  <a:gd name="T57" fmla="*/ 1430 h 1482"/>
                  <a:gd name="T58" fmla="*/ 151 w 1043"/>
                  <a:gd name="T59" fmla="*/ 830 h 1482"/>
                  <a:gd name="T60" fmla="*/ 133 w 1043"/>
                  <a:gd name="T61" fmla="*/ 754 h 1482"/>
                  <a:gd name="T62" fmla="*/ 114 w 1043"/>
                  <a:gd name="T63" fmla="*/ 820 h 1482"/>
                  <a:gd name="T64" fmla="*/ 57 w 1043"/>
                  <a:gd name="T65" fmla="*/ 1421 h 1482"/>
                  <a:gd name="T66" fmla="*/ 35 w 1043"/>
                  <a:gd name="T67" fmla="*/ 1482 h 1482"/>
                  <a:gd name="T68" fmla="*/ 29 w 1043"/>
                  <a:gd name="T69" fmla="*/ 1421 h 1482"/>
                  <a:gd name="T70" fmla="*/ 10 w 1043"/>
                  <a:gd name="T71" fmla="*/ 858 h 1482"/>
                  <a:gd name="T72" fmla="*/ 0 w 1043"/>
                  <a:gd name="T73" fmla="*/ 745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3" h="1482">
                    <a:moveTo>
                      <a:pt x="1043" y="1482"/>
                    </a:moveTo>
                    <a:cubicBezTo>
                      <a:pt x="1035" y="1473"/>
                      <a:pt x="1011" y="1454"/>
                      <a:pt x="996" y="1427"/>
                    </a:cubicBezTo>
                    <a:cubicBezTo>
                      <a:pt x="981" y="1400"/>
                      <a:pt x="977" y="1452"/>
                      <a:pt x="954" y="1317"/>
                    </a:cubicBezTo>
                    <a:cubicBezTo>
                      <a:pt x="931" y="1182"/>
                      <a:pt x="891" y="814"/>
                      <a:pt x="860" y="618"/>
                    </a:cubicBezTo>
                    <a:cubicBezTo>
                      <a:pt x="829" y="422"/>
                      <a:pt x="795" y="0"/>
                      <a:pt x="765" y="140"/>
                    </a:cubicBezTo>
                    <a:lnTo>
                      <a:pt x="680" y="1458"/>
                    </a:lnTo>
                    <a:lnTo>
                      <a:pt x="659" y="1482"/>
                    </a:lnTo>
                    <a:lnTo>
                      <a:pt x="642" y="1411"/>
                    </a:lnTo>
                    <a:lnTo>
                      <a:pt x="595" y="779"/>
                    </a:lnTo>
                    <a:lnTo>
                      <a:pt x="586" y="584"/>
                    </a:lnTo>
                    <a:lnTo>
                      <a:pt x="567" y="471"/>
                    </a:lnTo>
                    <a:lnTo>
                      <a:pt x="539" y="518"/>
                    </a:lnTo>
                    <a:lnTo>
                      <a:pt x="520" y="773"/>
                    </a:lnTo>
                    <a:lnTo>
                      <a:pt x="491" y="1411"/>
                    </a:lnTo>
                    <a:lnTo>
                      <a:pt x="467" y="1482"/>
                    </a:lnTo>
                    <a:lnTo>
                      <a:pt x="444" y="1421"/>
                    </a:lnTo>
                    <a:lnTo>
                      <a:pt x="425" y="679"/>
                    </a:lnTo>
                    <a:lnTo>
                      <a:pt x="416" y="603"/>
                    </a:lnTo>
                    <a:lnTo>
                      <a:pt x="397" y="613"/>
                    </a:lnTo>
                    <a:lnTo>
                      <a:pt x="340" y="1430"/>
                    </a:lnTo>
                    <a:lnTo>
                      <a:pt x="323" y="1482"/>
                    </a:lnTo>
                    <a:lnTo>
                      <a:pt x="312" y="1430"/>
                    </a:lnTo>
                    <a:lnTo>
                      <a:pt x="303" y="990"/>
                    </a:lnTo>
                    <a:lnTo>
                      <a:pt x="293" y="764"/>
                    </a:lnTo>
                    <a:lnTo>
                      <a:pt x="284" y="679"/>
                    </a:lnTo>
                    <a:lnTo>
                      <a:pt x="255" y="764"/>
                    </a:lnTo>
                    <a:lnTo>
                      <a:pt x="208" y="1440"/>
                    </a:lnTo>
                    <a:lnTo>
                      <a:pt x="179" y="1482"/>
                    </a:lnTo>
                    <a:lnTo>
                      <a:pt x="161" y="1430"/>
                    </a:lnTo>
                    <a:lnTo>
                      <a:pt x="151" y="830"/>
                    </a:lnTo>
                    <a:lnTo>
                      <a:pt x="133" y="754"/>
                    </a:lnTo>
                    <a:lnTo>
                      <a:pt x="114" y="820"/>
                    </a:lnTo>
                    <a:lnTo>
                      <a:pt x="57" y="1421"/>
                    </a:lnTo>
                    <a:lnTo>
                      <a:pt x="35" y="1482"/>
                    </a:lnTo>
                    <a:lnTo>
                      <a:pt x="29" y="1421"/>
                    </a:lnTo>
                    <a:lnTo>
                      <a:pt x="10" y="858"/>
                    </a:lnTo>
                    <a:lnTo>
                      <a:pt x="0" y="745"/>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90" name="Line 82"/>
              <p:cNvSpPr>
                <a:spLocks noChangeShapeType="1"/>
              </p:cNvSpPr>
              <p:nvPr/>
            </p:nvSpPr>
            <p:spPr bwMode="auto">
              <a:xfrm flipV="1">
                <a:off x="317" y="1"/>
                <a:ext cx="0" cy="1482"/>
              </a:xfrm>
              <a:prstGeom prst="line">
                <a:avLst/>
              </a:prstGeom>
              <a:noFill/>
              <a:ln w="28575" cmpd="sng">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91" name="Line 83"/>
              <p:cNvSpPr>
                <a:spLocks noChangeShapeType="1"/>
              </p:cNvSpPr>
              <p:nvPr/>
            </p:nvSpPr>
            <p:spPr bwMode="auto">
              <a:xfrm flipV="1">
                <a:off x="2072" y="0"/>
                <a:ext cx="0" cy="1482"/>
              </a:xfrm>
              <a:prstGeom prst="line">
                <a:avLst/>
              </a:prstGeom>
              <a:noFill/>
              <a:ln w="28575" cmpd="sng">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92" name="Freeform 84"/>
              <p:cNvSpPr>
                <a:spLocks/>
              </p:cNvSpPr>
              <p:nvPr/>
            </p:nvSpPr>
            <p:spPr bwMode="auto">
              <a:xfrm>
                <a:off x="345" y="66"/>
                <a:ext cx="832" cy="1077"/>
              </a:xfrm>
              <a:custGeom>
                <a:avLst/>
                <a:gdLst>
                  <a:gd name="T0" fmla="*/ 1 w 832"/>
                  <a:gd name="T1" fmla="*/ 0 h 1077"/>
                  <a:gd name="T2" fmla="*/ 20 w 832"/>
                  <a:gd name="T3" fmla="*/ 331 h 1077"/>
                  <a:gd name="T4" fmla="*/ 124 w 832"/>
                  <a:gd name="T5" fmla="*/ 765 h 1077"/>
                  <a:gd name="T6" fmla="*/ 341 w 832"/>
                  <a:gd name="T7" fmla="*/ 935 h 1077"/>
                  <a:gd name="T8" fmla="*/ 483 w 832"/>
                  <a:gd name="T9" fmla="*/ 1001 h 1077"/>
                  <a:gd name="T10" fmla="*/ 624 w 832"/>
                  <a:gd name="T11" fmla="*/ 1039 h 1077"/>
                  <a:gd name="T12" fmla="*/ 691 w 832"/>
                  <a:gd name="T13" fmla="*/ 1058 h 1077"/>
                  <a:gd name="T14" fmla="*/ 757 w 832"/>
                  <a:gd name="T15" fmla="*/ 1067 h 1077"/>
                  <a:gd name="T16" fmla="*/ 832 w 832"/>
                  <a:gd name="T17" fmla="*/ 1077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1077">
                    <a:moveTo>
                      <a:pt x="1" y="0"/>
                    </a:moveTo>
                    <a:cubicBezTo>
                      <a:pt x="0" y="102"/>
                      <a:pt x="0" y="204"/>
                      <a:pt x="20" y="331"/>
                    </a:cubicBezTo>
                    <a:cubicBezTo>
                      <a:pt x="40" y="458"/>
                      <a:pt x="71" y="664"/>
                      <a:pt x="124" y="765"/>
                    </a:cubicBezTo>
                    <a:cubicBezTo>
                      <a:pt x="177" y="866"/>
                      <a:pt x="281" y="896"/>
                      <a:pt x="341" y="935"/>
                    </a:cubicBezTo>
                    <a:cubicBezTo>
                      <a:pt x="401" y="974"/>
                      <a:pt x="436" y="984"/>
                      <a:pt x="483" y="1001"/>
                    </a:cubicBezTo>
                    <a:cubicBezTo>
                      <a:pt x="530" y="1018"/>
                      <a:pt x="589" y="1030"/>
                      <a:pt x="624" y="1039"/>
                    </a:cubicBezTo>
                    <a:cubicBezTo>
                      <a:pt x="659" y="1048"/>
                      <a:pt x="669" y="1053"/>
                      <a:pt x="691" y="1058"/>
                    </a:cubicBezTo>
                    <a:cubicBezTo>
                      <a:pt x="713" y="1063"/>
                      <a:pt x="734" y="1064"/>
                      <a:pt x="757" y="1067"/>
                    </a:cubicBezTo>
                    <a:cubicBezTo>
                      <a:pt x="780" y="1070"/>
                      <a:pt x="817" y="1075"/>
                      <a:pt x="832" y="1077"/>
                    </a:cubicBezTo>
                  </a:path>
                </a:pathLst>
              </a:custGeom>
              <a:noFill/>
              <a:ln w="28575" cmpd="sng">
                <a:solidFill>
                  <a:srgbClr val="FF0000"/>
                </a:solidFill>
                <a:prstDash val="sysDot"/>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93" name="Freeform 85"/>
              <p:cNvSpPr>
                <a:spLocks/>
              </p:cNvSpPr>
              <p:nvPr/>
            </p:nvSpPr>
            <p:spPr bwMode="auto">
              <a:xfrm>
                <a:off x="1187" y="68"/>
                <a:ext cx="862" cy="1075"/>
              </a:xfrm>
              <a:custGeom>
                <a:avLst/>
                <a:gdLst>
                  <a:gd name="T0" fmla="*/ 861 w 862"/>
                  <a:gd name="T1" fmla="*/ 0 h 1075"/>
                  <a:gd name="T2" fmla="*/ 842 w 862"/>
                  <a:gd name="T3" fmla="*/ 331 h 1075"/>
                  <a:gd name="T4" fmla="*/ 738 w 862"/>
                  <a:gd name="T5" fmla="*/ 765 h 1075"/>
                  <a:gd name="T6" fmla="*/ 521 w 862"/>
                  <a:gd name="T7" fmla="*/ 935 h 1075"/>
                  <a:gd name="T8" fmla="*/ 379 w 862"/>
                  <a:gd name="T9" fmla="*/ 1001 h 1075"/>
                  <a:gd name="T10" fmla="*/ 238 w 862"/>
                  <a:gd name="T11" fmla="*/ 1039 h 1075"/>
                  <a:gd name="T12" fmla="*/ 94 w 862"/>
                  <a:gd name="T13" fmla="*/ 1065 h 1075"/>
                  <a:gd name="T14" fmla="*/ 0 w 862"/>
                  <a:gd name="T15" fmla="*/ 1075 h 10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1075">
                    <a:moveTo>
                      <a:pt x="861" y="0"/>
                    </a:moveTo>
                    <a:cubicBezTo>
                      <a:pt x="862" y="102"/>
                      <a:pt x="862" y="204"/>
                      <a:pt x="842" y="331"/>
                    </a:cubicBezTo>
                    <a:cubicBezTo>
                      <a:pt x="822" y="458"/>
                      <a:pt x="791" y="664"/>
                      <a:pt x="738" y="765"/>
                    </a:cubicBezTo>
                    <a:cubicBezTo>
                      <a:pt x="685" y="866"/>
                      <a:pt x="581" y="896"/>
                      <a:pt x="521" y="935"/>
                    </a:cubicBezTo>
                    <a:cubicBezTo>
                      <a:pt x="461" y="974"/>
                      <a:pt x="426" y="984"/>
                      <a:pt x="379" y="1001"/>
                    </a:cubicBezTo>
                    <a:cubicBezTo>
                      <a:pt x="332" y="1018"/>
                      <a:pt x="285" y="1028"/>
                      <a:pt x="238" y="1039"/>
                    </a:cubicBezTo>
                    <a:cubicBezTo>
                      <a:pt x="191" y="1050"/>
                      <a:pt x="134" y="1059"/>
                      <a:pt x="94" y="1065"/>
                    </a:cubicBezTo>
                    <a:cubicBezTo>
                      <a:pt x="54" y="1071"/>
                      <a:pt x="20" y="1073"/>
                      <a:pt x="0" y="1075"/>
                    </a:cubicBezTo>
                  </a:path>
                </a:pathLst>
              </a:custGeom>
              <a:noFill/>
              <a:ln w="28575" cmpd="sng">
                <a:solidFill>
                  <a:srgbClr val="FF0000"/>
                </a:solidFill>
                <a:prstDash val="sysDot"/>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a:p>
            </p:txBody>
          </p:sp>
          <p:sp>
            <p:nvSpPr>
              <p:cNvPr id="145494" name="Text Box 86"/>
              <p:cNvSpPr txBox="1">
                <a:spLocks noChangeArrowheads="1"/>
              </p:cNvSpPr>
              <p:nvPr/>
            </p:nvSpPr>
            <p:spPr bwMode="auto">
              <a:xfrm>
                <a:off x="648" y="57"/>
                <a:ext cx="652"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t>|</a:t>
                </a:r>
                <a:r>
                  <a:rPr lang="zh-CN" altLang="zh-CN" sz="2000" b="1">
                    <a:sym typeface="Symbol" panose="05050102010706020507" pitchFamily="18" charset="2"/>
                  </a:rPr>
                  <a:t></a:t>
                </a:r>
                <a:r>
                  <a:rPr lang="zh-CN" altLang="zh-CN" sz="2000" b="1" baseline="-25000"/>
                  <a:t>10</a:t>
                </a:r>
                <a:r>
                  <a:rPr lang="zh-CN" altLang="zh-CN" sz="2000" b="1"/>
                  <a:t>|</a:t>
                </a:r>
                <a:r>
                  <a:rPr lang="zh-CN" altLang="zh-CN" sz="2000" b="1" baseline="30000"/>
                  <a:t>2</a:t>
                </a:r>
                <a:endParaRPr lang="zh-CN" altLang="zh-CN" sz="2000" b="1">
                  <a:sym typeface="Symbol" panose="05050102010706020507" pitchFamily="18" charset="2"/>
                </a:endParaRPr>
              </a:p>
            </p:txBody>
          </p:sp>
          <p:sp>
            <p:nvSpPr>
              <p:cNvPr id="145495" name="Text Box 87"/>
              <p:cNvSpPr txBox="1">
                <a:spLocks noChangeArrowheads="1"/>
              </p:cNvSpPr>
              <p:nvPr/>
            </p:nvSpPr>
            <p:spPr bwMode="auto">
              <a:xfrm>
                <a:off x="2188" y="1530"/>
                <a:ext cx="36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spcBef>
                    <a:spcPct val="50000"/>
                  </a:spcBef>
                </a:pPr>
                <a:r>
                  <a:rPr lang="zh-CN" altLang="zh-CN" sz="2000" b="1">
                    <a:sym typeface="Symbol" panose="05050102010706020507" pitchFamily="18" charset="2"/>
                  </a:rPr>
                  <a:t></a:t>
                </a:r>
              </a:p>
            </p:txBody>
          </p:sp>
        </p:grpSp>
      </p:grpSp>
      <p:sp>
        <p:nvSpPr>
          <p:cNvPr id="145496" name="Text Box 88"/>
          <p:cNvSpPr txBox="1">
            <a:spLocks noChangeArrowheads="1"/>
          </p:cNvSpPr>
          <p:nvPr/>
        </p:nvSpPr>
        <p:spPr bwMode="auto">
          <a:xfrm>
            <a:off x="517525" y="782638"/>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a:t> </a:t>
            </a:r>
            <a:r>
              <a:rPr lang="zh-CN" altLang="zh-CN" b="1">
                <a:latin typeface="隶书" panose="02010509060101010101" pitchFamily="49" charset="-122"/>
                <a:ea typeface="隶书" panose="02010509060101010101" pitchFamily="49" charset="-122"/>
              </a:rPr>
              <a:t>5. 几率分布</a:t>
            </a:r>
          </a:p>
        </p:txBody>
      </p:sp>
    </p:spTree>
    <p:extLst>
      <p:ext uri="{BB962C8B-B14F-4D97-AF65-F5344CB8AC3E}">
        <p14:creationId xmlns:p14="http://schemas.microsoft.com/office/powerpoint/2010/main" val="3890774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一维谐振子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68760"/>
                <a:ext cx="8229600" cy="4525962"/>
              </a:xfrm>
            </p:spPr>
            <p:txBody>
              <a:bodyPr/>
              <a:lstStyle/>
              <a:p>
                <a:pPr marL="342900" marR="0">
                  <a:spcBef>
                    <a:spcPts val="0"/>
                  </a:spcBef>
                  <a:spcAft>
                    <a:spcPts val="0"/>
                  </a:spcAft>
                </a:pPr>
                <a14:m>
                  <m:oMath xmlns:m="http://schemas.openxmlformats.org/officeDocument/2006/math">
                    <m:r>
                      <a:rPr lang="x-IV_mathan" altLang="zh-CN" b="1">
                        <a:solidFill>
                          <a:srgbClr val="2E75B5"/>
                        </a:solidFill>
                        <a:latin typeface="Cambria Math" panose="02040503050406030204" pitchFamily="18" charset="0"/>
                        <a:ea typeface="Cambria Math" panose="02040503050406030204" pitchFamily="18" charset="0"/>
                      </a:rPr>
                      <m:t>𝑉</m:t>
                    </m:r>
                    <m:d>
                      <m:dPr>
                        <m:ctrlPr>
                          <a:rPr lang="x-IV_mathan" altLang="zh-CN" b="1" i="1">
                            <a:solidFill>
                              <a:srgbClr val="2E75B5"/>
                            </a:solidFill>
                            <a:latin typeface="Cambria Math" panose="02040503050406030204" pitchFamily="18" charset="0"/>
                            <a:ea typeface="Cambria Math" panose="02040503050406030204" pitchFamily="18" charset="0"/>
                          </a:rPr>
                        </m:ctrlPr>
                      </m:dPr>
                      <m:e>
                        <m:r>
                          <a:rPr lang="x-IV_mathan" altLang="zh-CN" b="1">
                            <a:solidFill>
                              <a:srgbClr val="2E75B5"/>
                            </a:solidFill>
                            <a:latin typeface="Cambria Math" panose="02040503050406030204" pitchFamily="18" charset="0"/>
                            <a:ea typeface="Cambria Math" panose="02040503050406030204" pitchFamily="18" charset="0"/>
                          </a:rPr>
                          <m:t>𝑥</m:t>
                        </m:r>
                      </m:e>
                    </m:d>
                    <m:r>
                      <a:rPr lang="x-IV_mathan" altLang="zh-CN" b="1">
                        <a:solidFill>
                          <a:srgbClr val="2E75B5"/>
                        </a:solidFill>
                        <a:latin typeface="Cambria Math" panose="02040503050406030204" pitchFamily="18" charset="0"/>
                        <a:ea typeface="Cambria Math" panose="02040503050406030204" pitchFamily="18" charset="0"/>
                      </a:rPr>
                      <m:t>=</m:t>
                    </m:r>
                    <m:f>
                      <m:fPr>
                        <m:ctrlPr>
                          <a:rPr lang="x-IV_mathan" altLang="zh-CN" b="1" i="1">
                            <a:solidFill>
                              <a:srgbClr val="2E75B5"/>
                            </a:solidFill>
                            <a:latin typeface="Cambria Math" panose="02040503050406030204" pitchFamily="18" charset="0"/>
                            <a:ea typeface="Cambria Math" panose="02040503050406030204" pitchFamily="18" charset="0"/>
                          </a:rPr>
                        </m:ctrlPr>
                      </m:fPr>
                      <m:num>
                        <m:r>
                          <a:rPr lang="x-IV_mathan" altLang="zh-CN" b="1">
                            <a:solidFill>
                              <a:srgbClr val="2E75B5"/>
                            </a:solidFill>
                            <a:latin typeface="Cambria Math" panose="02040503050406030204" pitchFamily="18" charset="0"/>
                            <a:ea typeface="Cambria Math" panose="02040503050406030204" pitchFamily="18" charset="0"/>
                          </a:rPr>
                          <m:t>1</m:t>
                        </m:r>
                      </m:num>
                      <m:den>
                        <m:r>
                          <a:rPr lang="x-IV_mathan" altLang="zh-CN" b="1">
                            <a:solidFill>
                              <a:srgbClr val="2E75B5"/>
                            </a:solidFill>
                            <a:latin typeface="Cambria Math" panose="02040503050406030204" pitchFamily="18" charset="0"/>
                            <a:ea typeface="Cambria Math" panose="02040503050406030204" pitchFamily="18" charset="0"/>
                          </a:rPr>
                          <m:t>2</m:t>
                        </m:r>
                      </m:den>
                    </m:f>
                    <m:r>
                      <a:rPr lang="x-IV_mathan" altLang="zh-CN" b="1">
                        <a:solidFill>
                          <a:srgbClr val="2E75B5"/>
                        </a:solidFill>
                        <a:latin typeface="Cambria Math" panose="02040503050406030204" pitchFamily="18" charset="0"/>
                        <a:ea typeface="Cambria Math" panose="02040503050406030204" pitchFamily="18" charset="0"/>
                      </a:rPr>
                      <m:t>𝑚</m:t>
                    </m:r>
                    <m:sSup>
                      <m:sSupPr>
                        <m:ctrlPr>
                          <a:rPr lang="x-IV_mathan" altLang="zh-CN" b="1" i="1">
                            <a:solidFill>
                              <a:srgbClr val="2E75B5"/>
                            </a:solidFill>
                            <a:latin typeface="Cambria Math" panose="02040503050406030204" pitchFamily="18" charset="0"/>
                            <a:ea typeface="Cambria Math" panose="02040503050406030204" pitchFamily="18" charset="0"/>
                          </a:rPr>
                        </m:ctrlPr>
                      </m:sSupPr>
                      <m:e>
                        <m:r>
                          <a:rPr lang="x-IV_mathan" altLang="zh-CN" b="1">
                            <a:solidFill>
                              <a:srgbClr val="2E75B5"/>
                            </a:solidFill>
                            <a:latin typeface="Cambria Math" panose="02040503050406030204" pitchFamily="18" charset="0"/>
                            <a:ea typeface="Cambria Math" panose="02040503050406030204" pitchFamily="18" charset="0"/>
                          </a:rPr>
                          <m:t>𝜔</m:t>
                        </m:r>
                      </m:e>
                      <m:sup>
                        <m:r>
                          <a:rPr lang="x-IV_mathan" altLang="zh-CN" b="1">
                            <a:solidFill>
                              <a:srgbClr val="2E75B5"/>
                            </a:solidFill>
                            <a:latin typeface="Cambria Math" panose="02040503050406030204" pitchFamily="18" charset="0"/>
                            <a:ea typeface="Cambria Math" panose="02040503050406030204" pitchFamily="18" charset="0"/>
                          </a:rPr>
                          <m:t>2</m:t>
                        </m:r>
                      </m:sup>
                    </m:sSup>
                    <m:sSup>
                      <m:sSupPr>
                        <m:ctrlPr>
                          <a:rPr lang="x-IV_mathan" altLang="zh-CN" b="1" i="1">
                            <a:solidFill>
                              <a:srgbClr val="2E75B5"/>
                            </a:solidFill>
                            <a:latin typeface="Cambria Math" panose="02040503050406030204" pitchFamily="18" charset="0"/>
                            <a:ea typeface="Cambria Math" panose="02040503050406030204" pitchFamily="18" charset="0"/>
                          </a:rPr>
                        </m:ctrlPr>
                      </m:sSupPr>
                      <m:e>
                        <m:r>
                          <a:rPr lang="x-IV_mathan" altLang="zh-CN" b="1">
                            <a:solidFill>
                              <a:srgbClr val="2E75B5"/>
                            </a:solidFill>
                            <a:latin typeface="Cambria Math" panose="02040503050406030204" pitchFamily="18" charset="0"/>
                            <a:ea typeface="Cambria Math" panose="02040503050406030204" pitchFamily="18" charset="0"/>
                          </a:rPr>
                          <m:t>𝑥</m:t>
                        </m:r>
                      </m:e>
                      <m:sup>
                        <m:r>
                          <a:rPr lang="x-IV_mathan" altLang="zh-CN" b="1">
                            <a:solidFill>
                              <a:srgbClr val="2E75B5"/>
                            </a:solidFill>
                            <a:latin typeface="Cambria Math" panose="02040503050406030204" pitchFamily="18" charset="0"/>
                            <a:ea typeface="Cambria Math" panose="02040503050406030204" pitchFamily="18" charset="0"/>
                          </a:rPr>
                          <m:t>2</m:t>
                        </m:r>
                      </m:sup>
                    </m:sSup>
                  </m:oMath>
                </a14:m>
                <a:endParaRPr lang="x-IV_mathan" altLang="zh-CN" b="1" dirty="0">
                  <a:solidFill>
                    <a:srgbClr val="2E75B5"/>
                  </a:solidFill>
                  <a:ea typeface="Cambria Math" panose="02040503050406030204" pitchFamily="18" charset="0"/>
                </a:endParaRPr>
              </a:p>
              <a:p>
                <a:pPr marL="342900" marR="0">
                  <a:spcBef>
                    <a:spcPts val="0"/>
                  </a:spcBef>
                  <a:spcAft>
                    <a:spcPts val="0"/>
                  </a:spcAft>
                </a:pPr>
                <a14:m>
                  <m:oMath xmlns:m="http://schemas.openxmlformats.org/officeDocument/2006/math">
                    <m:f>
                      <m:fPr>
                        <m:ctrlPr>
                          <a:rPr lang="x-IV_mathan" altLang="zh-CN" sz="1800" i="1">
                            <a:solidFill>
                              <a:srgbClr val="C00000"/>
                            </a:solidFill>
                            <a:effectLst/>
                            <a:latin typeface="Cambria Math" panose="02040503050406030204" pitchFamily="18" charset="0"/>
                            <a:ea typeface="Cambria Math" panose="02040503050406030204" pitchFamily="18" charset="0"/>
                          </a:rPr>
                        </m:ctrlPr>
                      </m:fPr>
                      <m:num>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num>
                      <m:den>
                        <m:r>
                          <a:rPr lang="x-IV_mathan" altLang="zh-CN" sz="1800">
                            <a:solidFill>
                              <a:srgbClr val="C00000"/>
                            </a:solidFill>
                            <a:effectLst/>
                            <a:latin typeface="Cambria Math" panose="02040503050406030204" pitchFamily="18" charset="0"/>
                            <a:ea typeface="Cambria Math" panose="02040503050406030204" pitchFamily="18" charset="0"/>
                          </a:rPr>
                          <m:t>𝜕</m:t>
                        </m:r>
                        <m:r>
                          <a:rPr lang="x-IV_mathan" altLang="zh-CN" sz="1800">
                            <a:solidFill>
                              <a:srgbClr val="C00000"/>
                            </a:solidFill>
                            <a:effectLst/>
                            <a:latin typeface="Cambria Math" panose="02040503050406030204" pitchFamily="18" charset="0"/>
                            <a:ea typeface="Cambria Math" panose="02040503050406030204" pitchFamily="18" charset="0"/>
                          </a:rPr>
                          <m:t>𝑥</m:t>
                        </m:r>
                      </m:den>
                    </m:f>
                    <m:r>
                      <a:rPr lang="x-IV_mathan" altLang="zh-CN" sz="1800">
                        <a:solidFill>
                          <a:srgbClr val="C00000"/>
                        </a:solidFill>
                        <a:effectLst/>
                        <a:latin typeface="Cambria Math" panose="02040503050406030204" pitchFamily="18" charset="0"/>
                        <a:ea typeface="Cambria Math" panose="02040503050406030204" pitchFamily="18" charset="0"/>
                      </a:rPr>
                      <m:t>𝜓</m:t>
                    </m:r>
                    <m:d>
                      <m:dPr>
                        <m:ctrlPr>
                          <a:rPr lang="x-IV_mathan" altLang="zh-CN" sz="1800" i="1">
                            <a:solidFill>
                              <a:srgbClr val="C00000"/>
                            </a:solidFill>
                            <a:effectLst/>
                            <a:latin typeface="Cambria Math" panose="02040503050406030204" pitchFamily="18" charset="0"/>
                            <a:ea typeface="Cambria Math" panose="02040503050406030204" pitchFamily="18" charset="0"/>
                          </a:rPr>
                        </m:ctrlPr>
                      </m:dPr>
                      <m:e>
                        <m:r>
                          <a:rPr lang="x-IV_mathan" altLang="zh-CN" sz="1800">
                            <a:solidFill>
                              <a:srgbClr val="C00000"/>
                            </a:solidFill>
                            <a:effectLst/>
                            <a:latin typeface="Cambria Math" panose="02040503050406030204" pitchFamily="18" charset="0"/>
                            <a:ea typeface="Cambria Math" panose="02040503050406030204" pitchFamily="18" charset="0"/>
                          </a:rPr>
                          <m:t>𝑥</m:t>
                        </m:r>
                      </m:e>
                    </m:d>
                    <m:r>
                      <a:rPr lang="x-IV_mathan" altLang="zh-CN" sz="1800">
                        <a:solidFill>
                          <a:srgbClr val="C00000"/>
                        </a:solidFill>
                        <a:effectLst/>
                        <a:latin typeface="Cambria Math" panose="02040503050406030204" pitchFamily="18" charset="0"/>
                        <a:ea typeface="Cambria Math" panose="02040503050406030204" pitchFamily="18" charset="0"/>
                      </a:rPr>
                      <m:t>=</m:t>
                    </m:r>
                    <m:f>
                      <m:fPr>
                        <m:ctrlPr>
                          <a:rPr lang="x-IV_mathan" altLang="zh-CN" sz="1800" i="1">
                            <a:solidFill>
                              <a:srgbClr val="C00000"/>
                            </a:solidFill>
                            <a:effectLst/>
                            <a:latin typeface="Cambria Math" panose="02040503050406030204" pitchFamily="18" charset="0"/>
                            <a:ea typeface="Cambria Math" panose="02040503050406030204" pitchFamily="18" charset="0"/>
                          </a:rPr>
                        </m:ctrlPr>
                      </m:fPr>
                      <m:num>
                        <m:r>
                          <a:rPr lang="x-IV_mathan" altLang="zh-CN" sz="1800">
                            <a:solidFill>
                              <a:srgbClr val="C00000"/>
                            </a:solidFill>
                            <a:effectLst/>
                            <a:latin typeface="Cambria Math" panose="02040503050406030204" pitchFamily="18" charset="0"/>
                            <a:ea typeface="Cambria Math" panose="02040503050406030204" pitchFamily="18" charset="0"/>
                          </a:rPr>
                          <m:t>2</m:t>
                        </m:r>
                        <m:r>
                          <a:rPr lang="x-IV_mathan" altLang="zh-CN" sz="1800">
                            <a:solidFill>
                              <a:srgbClr val="C00000"/>
                            </a:solidFill>
                            <a:effectLst/>
                            <a:latin typeface="Cambria Math" panose="02040503050406030204" pitchFamily="18" charset="0"/>
                            <a:ea typeface="Cambria Math" panose="02040503050406030204" pitchFamily="18" charset="0"/>
                          </a:rPr>
                          <m:t>𝑚</m:t>
                        </m:r>
                      </m:num>
                      <m:den>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ℏ</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den>
                    </m:f>
                    <m:d>
                      <m:dPr>
                        <m:ctrlPr>
                          <a:rPr lang="x-IV_mathan" altLang="zh-CN" sz="1800" i="1">
                            <a:solidFill>
                              <a:srgbClr val="C00000"/>
                            </a:solidFill>
                            <a:effectLst/>
                            <a:latin typeface="Cambria Math" panose="02040503050406030204" pitchFamily="18" charset="0"/>
                            <a:ea typeface="Cambria Math" panose="02040503050406030204" pitchFamily="18" charset="0"/>
                          </a:rPr>
                        </m:ctrlPr>
                      </m:dPr>
                      <m:e>
                        <m:f>
                          <m:fPr>
                            <m:ctrlPr>
                              <a:rPr lang="x-IV_mathan" altLang="zh-CN" sz="1800" i="1">
                                <a:solidFill>
                                  <a:srgbClr val="C00000"/>
                                </a:solidFill>
                                <a:effectLst/>
                                <a:latin typeface="Cambria Math" panose="02040503050406030204" pitchFamily="18" charset="0"/>
                                <a:ea typeface="Cambria Math" panose="02040503050406030204" pitchFamily="18" charset="0"/>
                              </a:rPr>
                            </m:ctrlPr>
                          </m:fPr>
                          <m:num>
                            <m:r>
                              <a:rPr lang="x-IV_mathan" altLang="zh-CN" sz="1800">
                                <a:solidFill>
                                  <a:srgbClr val="C00000"/>
                                </a:solidFill>
                                <a:effectLst/>
                                <a:latin typeface="Cambria Math" panose="02040503050406030204" pitchFamily="18" charset="0"/>
                                <a:ea typeface="Cambria Math" panose="02040503050406030204" pitchFamily="18" charset="0"/>
                              </a:rPr>
                              <m:t>1</m:t>
                            </m:r>
                          </m:num>
                          <m:den>
                            <m:r>
                              <a:rPr lang="x-IV_mathan" altLang="zh-CN" sz="1800">
                                <a:solidFill>
                                  <a:srgbClr val="C00000"/>
                                </a:solidFill>
                                <a:effectLst/>
                                <a:latin typeface="Cambria Math" panose="02040503050406030204" pitchFamily="18" charset="0"/>
                                <a:ea typeface="Cambria Math" panose="02040503050406030204" pitchFamily="18" charset="0"/>
                              </a:rPr>
                              <m:t>2</m:t>
                            </m:r>
                          </m:den>
                        </m:f>
                        <m:r>
                          <a:rPr lang="x-IV_mathan" altLang="zh-CN" sz="1800">
                            <a:solidFill>
                              <a:srgbClr val="C00000"/>
                            </a:solidFill>
                            <a:effectLst/>
                            <a:latin typeface="Cambria Math" panose="02040503050406030204" pitchFamily="18" charset="0"/>
                            <a:ea typeface="Cambria Math" panose="02040503050406030204" pitchFamily="18" charset="0"/>
                          </a:rPr>
                          <m:t>𝑚</m:t>
                        </m:r>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𝜔</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𝑥</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r>
                          <a:rPr lang="x-IV_mathan" altLang="zh-CN" sz="1800">
                            <a:solidFill>
                              <a:srgbClr val="C00000"/>
                            </a:solidFill>
                            <a:effectLst/>
                            <a:latin typeface="Cambria Math" panose="02040503050406030204" pitchFamily="18" charset="0"/>
                            <a:ea typeface="Cambria Math" panose="02040503050406030204" pitchFamily="18" charset="0"/>
                          </a:rPr>
                          <m:t>−</m:t>
                        </m:r>
                        <m:r>
                          <a:rPr lang="x-IV_mathan" altLang="zh-CN" sz="1800">
                            <a:solidFill>
                              <a:srgbClr val="C00000"/>
                            </a:solidFill>
                            <a:effectLst/>
                            <a:latin typeface="Cambria Math" panose="02040503050406030204" pitchFamily="18" charset="0"/>
                            <a:ea typeface="Cambria Math" panose="02040503050406030204" pitchFamily="18" charset="0"/>
                          </a:rPr>
                          <m:t>𝐸</m:t>
                        </m:r>
                      </m:e>
                    </m:d>
                    <m:r>
                      <a:rPr lang="x-IV_mathan" altLang="zh-CN" sz="1800">
                        <a:solidFill>
                          <a:srgbClr val="C00000"/>
                        </a:solidFill>
                        <a:effectLst/>
                        <a:latin typeface="Cambria Math" panose="02040503050406030204" pitchFamily="18" charset="0"/>
                        <a:ea typeface="Cambria Math" panose="02040503050406030204" pitchFamily="18" charset="0"/>
                      </a:rPr>
                      <m:t>𝜓</m:t>
                    </m:r>
                    <m:d>
                      <m:dPr>
                        <m:ctrlPr>
                          <a:rPr lang="x-IV_mathan" altLang="zh-CN" sz="1800" i="1">
                            <a:solidFill>
                              <a:srgbClr val="C00000"/>
                            </a:solidFill>
                            <a:effectLst/>
                            <a:latin typeface="Cambria Math" panose="02040503050406030204" pitchFamily="18" charset="0"/>
                            <a:ea typeface="Cambria Math" panose="02040503050406030204" pitchFamily="18" charset="0"/>
                          </a:rPr>
                        </m:ctrlPr>
                      </m:dPr>
                      <m:e>
                        <m:r>
                          <a:rPr lang="x-IV_mathan" altLang="zh-CN" sz="1800">
                            <a:solidFill>
                              <a:srgbClr val="C00000"/>
                            </a:solidFill>
                            <a:effectLst/>
                            <a:latin typeface="Cambria Math" panose="02040503050406030204" pitchFamily="18" charset="0"/>
                            <a:ea typeface="Cambria Math" panose="02040503050406030204" pitchFamily="18" charset="0"/>
                          </a:rPr>
                          <m:t>𝑥</m:t>
                        </m:r>
                      </m:e>
                    </m:d>
                  </m:oMath>
                </a14:m>
                <a:endParaRPr lang="x-IV_mathan" altLang="zh-CN" sz="1800" dirty="0">
                  <a:solidFill>
                    <a:srgbClr val="C00000"/>
                  </a:solidFill>
                  <a:effectLst/>
                  <a:ea typeface="Cambria Math" panose="02040503050406030204" pitchFamily="18" charset="0"/>
                </a:endParaRPr>
              </a:p>
              <a:p>
                <a:pPr marL="342900" fontAlgn="ctr">
                  <a:spcBef>
                    <a:spcPts val="0"/>
                  </a:spcBef>
                  <a:spcAft>
                    <a:spcPts val="0"/>
                  </a:spcAft>
                  <a:buFont typeface="Arial" panose="020B0604020202020204" pitchFamily="34" charset="0"/>
                  <a:buChar char="§"/>
                </a:pPr>
                <a14:m>
                  <m:oMath xmlns:m="http://schemas.openxmlformats.org/officeDocument/2006/math">
                    <m:r>
                      <a:rPr lang="zh-CN" altLang="zh-CN" sz="1800">
                        <a:latin typeface="Cambria Math" panose="02040503050406030204" pitchFamily="18" charset="0"/>
                      </a:rPr>
                      <m:t>𝑉</m:t>
                    </m:r>
                    <m:d>
                      <m:dPr>
                        <m:ctrlPr>
                          <a:rPr lang="zh-CN" altLang="zh-CN" sz="1800" i="1">
                            <a:latin typeface="Cambria Math" panose="02040503050406030204" pitchFamily="18" charset="0"/>
                          </a:rPr>
                        </m:ctrlPr>
                      </m:dPr>
                      <m:e>
                        <m:r>
                          <a:rPr lang="zh-CN" altLang="zh-CN" sz="1800">
                            <a:latin typeface="Cambria Math" panose="02040503050406030204" pitchFamily="18" charset="0"/>
                          </a:rPr>
                          <m:t>−</m:t>
                        </m:r>
                        <m:r>
                          <a:rPr lang="zh-CN" altLang="zh-CN" sz="1800">
                            <a:latin typeface="Cambria Math" panose="02040503050406030204" pitchFamily="18" charset="0"/>
                          </a:rPr>
                          <m:t>𝑥</m:t>
                        </m:r>
                      </m:e>
                    </m:d>
                    <m:r>
                      <a:rPr lang="zh-CN" altLang="zh-CN" sz="1800">
                        <a:latin typeface="Cambria Math" panose="02040503050406030204" pitchFamily="18" charset="0"/>
                      </a:rPr>
                      <m:t>=</m:t>
                    </m:r>
                    <m:r>
                      <a:rPr lang="zh-CN" altLang="zh-CN" sz="1800">
                        <a:latin typeface="Cambria Math" panose="02040503050406030204" pitchFamily="18" charset="0"/>
                      </a:rPr>
                      <m:t>𝑉</m:t>
                    </m:r>
                    <m:d>
                      <m:dPr>
                        <m:ctrlPr>
                          <a:rPr lang="zh-CN" altLang="zh-CN" sz="1800" i="1">
                            <a:latin typeface="Cambria Math" panose="02040503050406030204" pitchFamily="18" charset="0"/>
                          </a:rPr>
                        </m:ctrlPr>
                      </m:dPr>
                      <m:e>
                        <m:r>
                          <a:rPr lang="zh-CN" altLang="zh-CN" sz="1800">
                            <a:latin typeface="Cambria Math" panose="02040503050406030204" pitchFamily="18" charset="0"/>
                          </a:rPr>
                          <m:t>𝑥</m:t>
                        </m:r>
                      </m:e>
                    </m:d>
                    <m:r>
                      <a:rPr lang="zh-CN" altLang="zh-CN" sz="1800">
                        <a:latin typeface="Cambria Math" panose="02040503050406030204" pitchFamily="18" charset="0"/>
                      </a:rPr>
                      <m:t>,</m:t>
                    </m:r>
                  </m:oMath>
                </a14:m>
                <a:r>
                  <a:rPr lang="en-US" altLang="zh-CN" sz="1800" dirty="0">
                    <a:effectLst/>
                    <a:ea typeface="Cambria Math" panose="02040503050406030204" pitchFamily="18" charset="0"/>
                  </a:rPr>
                  <a:t> </a:t>
                </a:r>
                <a:r>
                  <a:rPr lang="zh-CN" altLang="zh-CN" sz="1800" dirty="0"/>
                  <a:t>确定宇称</a:t>
                </a:r>
              </a:p>
              <a:p>
                <a:pPr marL="342900" fontAlgn="ctr">
                  <a:spcBef>
                    <a:spcPts val="0"/>
                  </a:spcBef>
                  <a:spcAft>
                    <a:spcPts val="0"/>
                  </a:spcAft>
                  <a:buFont typeface="Arial" panose="020B0604020202020204" pitchFamily="34" charset="0"/>
                  <a:buChar char="§"/>
                </a:pPr>
                <a:r>
                  <a:rPr lang="zh-CN" altLang="zh-CN" sz="1800" dirty="0">
                    <a:effectLst/>
                    <a:ea typeface="Microsoft YaHei" panose="020B0503020204020204" pitchFamily="34" charset="-122"/>
                  </a:rPr>
                  <a:t>严格的谐振子势类似一个无限深势阱，</a:t>
                </a:r>
                <a:r>
                  <a:rPr lang="zh-CN" altLang="zh-CN" sz="1800" dirty="0"/>
                  <a:t>束缚态：</a:t>
                </a:r>
                <a14:m>
                  <m:oMath xmlns:m="http://schemas.openxmlformats.org/officeDocument/2006/math">
                    <m:r>
                      <a:rPr lang="zh-CN" altLang="zh-CN" sz="1800">
                        <a:latin typeface="Cambria Math" panose="02040503050406030204" pitchFamily="18" charset="0"/>
                      </a:rPr>
                      <m:t>𝐸</m:t>
                    </m:r>
                    <m:r>
                      <a:rPr lang="zh-CN" altLang="zh-CN" sz="1800">
                        <a:latin typeface="Cambria Math" panose="02040503050406030204" pitchFamily="18" charset="0"/>
                      </a:rPr>
                      <m:t>&lt;</m:t>
                    </m:r>
                    <m:r>
                      <a:rPr lang="zh-CN" altLang="zh-CN" sz="1800">
                        <a:latin typeface="Cambria Math" panose="02040503050406030204" pitchFamily="18" charset="0"/>
                      </a:rPr>
                      <m:t>𝑉</m:t>
                    </m:r>
                    <m:r>
                      <a:rPr lang="zh-CN" altLang="zh-CN" sz="1800">
                        <a:latin typeface="Cambria Math" panose="02040503050406030204" pitchFamily="18" charset="0"/>
                      </a:rPr>
                      <m:t>(</m:t>
                    </m:r>
                    <m:r>
                      <a:rPr lang="zh-CN" altLang="zh-CN" sz="1800">
                        <a:latin typeface="Cambria Math" panose="02040503050406030204" pitchFamily="18" charset="0"/>
                      </a:rPr>
                      <m:t>𝑥</m:t>
                    </m:r>
                    <m:r>
                      <a:rPr lang="zh-CN" altLang="zh-CN" sz="1800">
                        <a:latin typeface="Cambria Math" panose="02040503050406030204" pitchFamily="18" charset="0"/>
                      </a:rPr>
                      <m:t>)</m:t>
                    </m:r>
                  </m:oMath>
                </a14:m>
                <a:endParaRPr lang="zh-CN" altLang="zh-CN" sz="1800" dirty="0"/>
              </a:p>
              <a:p>
                <a:pPr marL="342900" fontAlgn="ctr">
                  <a:spcBef>
                    <a:spcPts val="0"/>
                  </a:spcBef>
                  <a:spcAft>
                    <a:spcPts val="0"/>
                  </a:spcAft>
                  <a:buFont typeface="Arial" panose="020B0604020202020204" pitchFamily="34" charset="0"/>
                  <a:buChar char="§"/>
                </a:pPr>
                <a:r>
                  <a:rPr lang="zh-CN" altLang="zh-CN" sz="1800" dirty="0"/>
                  <a:t>连续性条件：</a:t>
                </a:r>
                <a14:m>
                  <m:oMath xmlns:m="http://schemas.openxmlformats.org/officeDocument/2006/math">
                    <m:r>
                      <a:rPr lang="zh-CN" altLang="zh-CN" sz="1800">
                        <a:latin typeface="Cambria Math" panose="02040503050406030204" pitchFamily="18" charset="0"/>
                      </a:rPr>
                      <m:t>𝜓</m:t>
                    </m:r>
                  </m:oMath>
                </a14:m>
                <a:r>
                  <a:rPr lang="zh-CN" altLang="zh-CN" sz="1800" dirty="0"/>
                  <a:t>连续</a:t>
                </a:r>
                <a:r>
                  <a:rPr lang="en-US" altLang="zh-CN" sz="1800" dirty="0">
                    <a:effectLst/>
                    <a:ea typeface="Cambria Math" panose="02040503050406030204" pitchFamily="18" charset="0"/>
                  </a:rPr>
                  <a:t>. </a:t>
                </a:r>
                <a14:m>
                  <m:oMath xmlns:m="http://schemas.openxmlformats.org/officeDocument/2006/math">
                    <m:r>
                      <a:rPr lang="zh-CN" altLang="zh-CN" sz="1800">
                        <a:latin typeface="Cambria Math" panose="02040503050406030204" pitchFamily="18" charset="0"/>
                      </a:rPr>
                      <m:t>𝜓</m:t>
                    </m:r>
                  </m:oMath>
                </a14:m>
                <a:r>
                  <a:rPr lang="zh-CN" altLang="zh-CN" sz="1800" dirty="0"/>
                  <a:t>连续</a:t>
                </a:r>
              </a:p>
              <a:p>
                <a:pPr marL="342900" fontAlgn="ctr">
                  <a:spcBef>
                    <a:spcPts val="0"/>
                  </a:spcBef>
                  <a:spcAft>
                    <a:spcPts val="0"/>
                  </a:spcAft>
                  <a:buFont typeface="Arial" panose="020B0604020202020204" pitchFamily="34" charset="0"/>
                  <a:buChar char="§"/>
                </a:pPr>
                <a:r>
                  <a:rPr lang="zh-CN" altLang="zh-CN" sz="1800" dirty="0"/>
                  <a:t>边界条件</a:t>
                </a:r>
                <a:r>
                  <a:rPr lang="en-US" altLang="zh-CN" sz="1800" dirty="0">
                    <a:effectLst/>
                    <a:ea typeface="Cambria Math" panose="02040503050406030204" pitchFamily="18" charset="0"/>
                  </a:rPr>
                  <a:t> </a:t>
                </a:r>
                <a14:m>
                  <m:oMath xmlns:m="http://schemas.openxmlformats.org/officeDocument/2006/math">
                    <m:r>
                      <a:rPr lang="zh-CN" altLang="zh-CN" sz="1800">
                        <a:latin typeface="Cambria Math" panose="02040503050406030204" pitchFamily="18" charset="0"/>
                      </a:rPr>
                      <m:t>𝜓</m:t>
                    </m:r>
                    <m:groupChr>
                      <m:groupChrPr>
                        <m:chr m:val="→"/>
                        <m:vertJc m:val="bot"/>
                        <m:ctrlPr>
                          <a:rPr lang="zh-CN" altLang="zh-CN" sz="1800" i="1">
                            <a:latin typeface="Cambria Math" panose="02040503050406030204" pitchFamily="18" charset="0"/>
                          </a:rPr>
                        </m:ctrlPr>
                      </m:groupChrPr>
                      <m:e>
                        <m:r>
                          <a:rPr lang="zh-CN" altLang="zh-CN" sz="1800">
                            <a:latin typeface="Cambria Math" panose="02040503050406030204" pitchFamily="18" charset="0"/>
                          </a:rPr>
                          <m:t>𝑥</m:t>
                        </m:r>
                        <m:r>
                          <a:rPr lang="zh-CN" altLang="zh-CN" sz="1800">
                            <a:latin typeface="Cambria Math" panose="02040503050406030204" pitchFamily="18" charset="0"/>
                          </a:rPr>
                          <m:t>→±</m:t>
                        </m:r>
                        <m:r>
                          <a:rPr lang="zh-CN" altLang="en-US" sz="1800" i="1">
                            <a:latin typeface="Cambria Math" panose="02040503050406030204" pitchFamily="18" charset="0"/>
                          </a:rPr>
                          <m:t> </m:t>
                        </m:r>
                        <m:r>
                          <a:rPr lang="zh-CN" altLang="zh-CN" sz="1800">
                            <a:latin typeface="Cambria Math" panose="02040503050406030204" pitchFamily="18" charset="0"/>
                          </a:rPr>
                          <m:t>∞</m:t>
                        </m:r>
                      </m:e>
                    </m:groupChr>
                    <m:r>
                      <a:rPr lang="zh-CN" altLang="zh-CN" sz="1800">
                        <a:latin typeface="Cambria Math" panose="02040503050406030204" pitchFamily="18" charset="0"/>
                      </a:rPr>
                      <m:t>0</m:t>
                    </m:r>
                  </m:oMath>
                </a14:m>
                <a:endParaRPr lang="zh-CN" altLang="zh-CN" sz="1800" dirty="0"/>
              </a:p>
              <a:p>
                <a:pPr marL="342900" marR="0">
                  <a:spcBef>
                    <a:spcPts val="0"/>
                  </a:spcBef>
                  <a:spcAft>
                    <a:spcPts val="0"/>
                  </a:spcAft>
                </a:pPr>
                <a:r>
                  <a:rPr lang="zh-CN" altLang="zh-CN" b="1" dirty="0">
                    <a:solidFill>
                      <a:srgbClr val="2E75B5"/>
                    </a:solidFill>
                    <a:ea typeface="Microsoft YaHei" panose="020B0503020204020204" pitchFamily="34" charset="-122"/>
                  </a:rPr>
                  <a:t>能量本征值（过程见课本）</a:t>
                </a:r>
              </a:p>
              <a:p>
                <a:pPr marL="342900" marR="0">
                  <a:spcBef>
                    <a:spcPts val="0"/>
                  </a:spcBef>
                  <a:spcAft>
                    <a:spcPts val="0"/>
                  </a:spcAft>
                </a:pPr>
                <a14:m>
                  <m:oMath xmlns:m="http://schemas.openxmlformats.org/officeDocument/2006/math">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𝐸</m:t>
                        </m:r>
                      </m:e>
                      <m:sub>
                        <m:r>
                          <a:rPr lang="x-IV_mathan" altLang="zh-CN" sz="1800">
                            <a:effectLst/>
                            <a:latin typeface="Cambria Math" panose="02040503050406030204" pitchFamily="18" charset="0"/>
                            <a:ea typeface="Cambria Math" panose="02040503050406030204" pitchFamily="18" charset="0"/>
                          </a:rPr>
                          <m:t>𝑛</m:t>
                        </m:r>
                      </m:sub>
                    </m:sSub>
                    <m:r>
                      <a:rPr lang="x-IV_mathan" altLang="zh-CN" sz="1800">
                        <a:effectLst/>
                        <a:latin typeface="Cambria Math" panose="02040503050406030204" pitchFamily="18" charset="0"/>
                        <a:ea typeface="Cambria Math" panose="02040503050406030204" pitchFamily="18" charset="0"/>
                      </a:rPr>
                      <m:t>=</m:t>
                    </m:r>
                    <m:d>
                      <m:dPr>
                        <m:ctrlPr>
                          <a:rPr lang="x-IV_mathan" altLang="zh-CN" sz="1800" i="1">
                            <a:effectLst/>
                            <a:latin typeface="Cambria Math" panose="02040503050406030204" pitchFamily="18" charset="0"/>
                            <a:ea typeface="Cambria Math" panose="02040503050406030204" pitchFamily="18" charset="0"/>
                          </a:rPr>
                        </m:ctrlPr>
                      </m:dPr>
                      <m:e>
                        <m:r>
                          <a:rPr lang="x-IV_mathan" altLang="zh-CN" sz="1800">
                            <a:effectLst/>
                            <a:latin typeface="Cambria Math" panose="02040503050406030204" pitchFamily="18" charset="0"/>
                            <a:ea typeface="Cambria Math" panose="02040503050406030204" pitchFamily="18" charset="0"/>
                          </a:rPr>
                          <m:t>𝑛</m:t>
                        </m:r>
                        <m:r>
                          <a:rPr lang="x-IV_mathan" altLang="zh-CN" sz="1800">
                            <a:effectLst/>
                            <a:latin typeface="Cambria Math" panose="02040503050406030204" pitchFamily="18" charset="0"/>
                            <a:ea typeface="Cambria Math" panose="02040503050406030204" pitchFamily="18" charset="0"/>
                          </a:rPr>
                          <m:t>+</m:t>
                        </m:r>
                        <m:f>
                          <m:fPr>
                            <m:ctrlPr>
                              <a:rPr lang="x-IV_mathan" altLang="zh-CN" sz="1800" i="1">
                                <a:effectLst/>
                                <a:latin typeface="Cambria Math" panose="02040503050406030204" pitchFamily="18" charset="0"/>
                                <a:ea typeface="Cambria Math" panose="02040503050406030204" pitchFamily="18" charset="0"/>
                              </a:rPr>
                            </m:ctrlPr>
                          </m:fPr>
                          <m:num>
                            <m:r>
                              <a:rPr lang="x-IV_mathan" altLang="zh-CN" sz="1800">
                                <a:effectLst/>
                                <a:latin typeface="Cambria Math" panose="02040503050406030204" pitchFamily="18" charset="0"/>
                                <a:ea typeface="Cambria Math" panose="02040503050406030204" pitchFamily="18" charset="0"/>
                              </a:rPr>
                              <m:t>1</m:t>
                            </m:r>
                          </m:num>
                          <m:den>
                            <m:r>
                              <a:rPr lang="x-IV_mathan" altLang="zh-CN" sz="1800">
                                <a:effectLst/>
                                <a:latin typeface="Cambria Math" panose="02040503050406030204" pitchFamily="18" charset="0"/>
                                <a:ea typeface="Cambria Math" panose="02040503050406030204" pitchFamily="18" charset="0"/>
                              </a:rPr>
                              <m:t>2</m:t>
                            </m:r>
                          </m:den>
                        </m:f>
                      </m:e>
                    </m:d>
                    <m:r>
                      <a:rPr lang="x-IV_mathan" altLang="zh-CN" sz="1800">
                        <a:effectLst/>
                        <a:latin typeface="Cambria Math" panose="02040503050406030204" pitchFamily="18" charset="0"/>
                        <a:ea typeface="Cambria Math" panose="02040503050406030204" pitchFamily="18" charset="0"/>
                      </a:rPr>
                      <m:t>ℏ</m:t>
                    </m:r>
                    <m:r>
                      <a:rPr lang="x-IV_mathan" altLang="zh-CN" sz="1800">
                        <a:effectLst/>
                        <a:latin typeface="Cambria Math" panose="02040503050406030204" pitchFamily="18" charset="0"/>
                        <a:ea typeface="Cambria Math" panose="02040503050406030204" pitchFamily="18" charset="0"/>
                      </a:rPr>
                      <m:t>𝜔</m:t>
                    </m:r>
                    <m:r>
                      <a:rPr lang="x-IV_mathan" altLang="zh-CN" sz="1800">
                        <a:effectLst/>
                        <a:latin typeface="Cambria Math" panose="02040503050406030204" pitchFamily="18" charset="0"/>
                        <a:ea typeface="Cambria Math" panose="02040503050406030204" pitchFamily="18" charset="0"/>
                      </a:rPr>
                      <m:t>,</m:t>
                    </m:r>
                    <m:r>
                      <a:rPr lang="x-IV_mathan" altLang="zh-CN" sz="1800" i="1">
                        <a:effectLst/>
                        <a:latin typeface="Cambria Math" panose="02040503050406030204" pitchFamily="18" charset="0"/>
                        <a:ea typeface="Cambria Math" panose="02040503050406030204" pitchFamily="18" charset="0"/>
                      </a:rPr>
                      <m:t> </m:t>
                    </m:r>
                    <m:r>
                      <a:rPr lang="x-IV_mathan" altLang="zh-CN" sz="1800">
                        <a:effectLst/>
                        <a:latin typeface="Cambria Math" panose="02040503050406030204" pitchFamily="18" charset="0"/>
                        <a:ea typeface="Cambria Math" panose="02040503050406030204" pitchFamily="18" charset="0"/>
                      </a:rPr>
                      <m:t>𝑛</m:t>
                    </m:r>
                    <m:r>
                      <a:rPr lang="x-IV_mathan" altLang="zh-CN" sz="1800">
                        <a:effectLst/>
                        <a:latin typeface="Cambria Math" panose="02040503050406030204" pitchFamily="18" charset="0"/>
                        <a:ea typeface="Cambria Math" panose="02040503050406030204" pitchFamily="18" charset="0"/>
                      </a:rPr>
                      <m:t>=0,1,2,…</m:t>
                    </m:r>
                  </m:oMath>
                </a14:m>
                <a:endParaRPr lang="x-IV_mathan" altLang="zh-CN" sz="1800" dirty="0">
                  <a:effectLst/>
                  <a:ea typeface="Cambria Math" panose="02040503050406030204" pitchFamily="18" charset="0"/>
                </a:endParaRPr>
              </a:p>
              <a:p>
                <a:pPr marL="342900" marR="0">
                  <a:spcBef>
                    <a:spcPts val="0"/>
                  </a:spcBef>
                  <a:spcAft>
                    <a:spcPts val="0"/>
                  </a:spcAft>
                </a:pPr>
                <a:r>
                  <a:rPr lang="zh-CN" altLang="zh-CN" b="1" dirty="0">
                    <a:solidFill>
                      <a:srgbClr val="2E75B5"/>
                    </a:solidFill>
                    <a:ea typeface="Microsoft YaHei" panose="020B0503020204020204" pitchFamily="34" charset="-122"/>
                  </a:rPr>
                  <a:t>能量本征函数</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4525962"/>
              </a:xfrm>
              <a:blipFill>
                <a:blip r:embed="rId2"/>
                <a:stretch>
                  <a:fillRect/>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3">
            <a:clrChange>
              <a:clrFrom>
                <a:srgbClr val="FFFFFF"/>
              </a:clrFrom>
              <a:clrTo>
                <a:srgbClr val="FFFFFF">
                  <a:alpha val="0"/>
                </a:srgbClr>
              </a:clrTo>
            </a:clrChange>
          </a:blip>
          <a:srcRect r="2082" b="5643"/>
          <a:stretch/>
        </p:blipFill>
        <p:spPr>
          <a:xfrm>
            <a:off x="959005" y="4511564"/>
            <a:ext cx="4036741" cy="1443187"/>
          </a:xfrm>
          <a:prstGeom prst="rect">
            <a:avLst/>
          </a:prstGeom>
        </p:spPr>
      </p:pic>
      <p:pic>
        <p:nvPicPr>
          <p:cNvPr id="5" name="图片 4"/>
          <p:cNvPicPr>
            <a:picLocks noChangeAspect="1"/>
          </p:cNvPicPr>
          <p:nvPr/>
        </p:nvPicPr>
        <p:blipFill rotWithShape="1">
          <a:blip r:embed="rId4">
            <a:clrChange>
              <a:clrFrom>
                <a:srgbClr val="FFFFFF"/>
              </a:clrFrom>
              <a:clrTo>
                <a:srgbClr val="FFFFFF">
                  <a:alpha val="0"/>
                </a:srgbClr>
              </a:clrTo>
            </a:clrChange>
          </a:blip>
          <a:srcRect r="4880"/>
          <a:stretch/>
        </p:blipFill>
        <p:spPr>
          <a:xfrm>
            <a:off x="2817851" y="5954751"/>
            <a:ext cx="1598031" cy="560008"/>
          </a:xfrm>
          <a:prstGeom prst="rect">
            <a:avLst/>
          </a:prstGeom>
        </p:spPr>
      </p:pic>
    </p:spTree>
    <p:extLst>
      <p:ext uri="{BB962C8B-B14F-4D97-AF65-F5344CB8AC3E}">
        <p14:creationId xmlns:p14="http://schemas.microsoft.com/office/powerpoint/2010/main" val="141493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77301" y="1082329"/>
                <a:ext cx="8229600" cy="5123162"/>
              </a:xfrm>
            </p:spPr>
            <p:txBody>
              <a:bodyPr/>
              <a:lstStyle/>
              <a:p>
                <a:pPr>
                  <a:lnSpc>
                    <a:spcPct val="150000"/>
                  </a:lnSpc>
                </a:pPr>
                <a:r>
                  <a:rPr lang="zh-CN" altLang="zh-CN" dirty="0"/>
                  <a:t>设</a:t>
                </a:r>
                <a:r>
                  <a:rPr lang="en-US" altLang="zh-CN" dirty="0"/>
                  <a:t> </a:t>
                </a:r>
                <a14:m>
                  <m:oMath xmlns:m="http://schemas.openxmlformats.org/officeDocument/2006/math">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m:t>
                        </m:r>
                        <m:r>
                          <a:rPr lang="zh-CN" altLang="zh-CN">
                            <a:latin typeface="Cambria Math" panose="02040503050406030204" pitchFamily="18" charset="0"/>
                          </a:rPr>
                          <m:t>𝑥</m:t>
                        </m:r>
                      </m:e>
                    </m:d>
                    <m:r>
                      <a:rPr lang="zh-CN" altLang="zh-CN">
                        <a:latin typeface="Cambria Math" panose="02040503050406030204" pitchFamily="18" charset="0"/>
                      </a:rPr>
                      <m:t>=</m:t>
                    </m:r>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𝐸</m:t>
                    </m:r>
                  </m:oMath>
                </a14:m>
                <a:r>
                  <a:rPr lang="zh-CN" altLang="zh-CN" dirty="0"/>
                  <a:t>简并，则</a:t>
                </a:r>
                <a14:m>
                  <m:oMath xmlns:m="http://schemas.openxmlformats.org/officeDocument/2006/math">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oMath>
                </a14:m>
                <a:r>
                  <a:rPr lang="zh-CN" altLang="zh-CN" dirty="0"/>
                  <a:t>必有确定的宇称.</a:t>
                </a:r>
              </a:p>
              <a:p>
                <a:pPr>
                  <a:lnSpc>
                    <a:spcPct val="150000"/>
                  </a:lnSpc>
                </a:pPr>
                <a14:m>
                  <m:oMath xmlns:m="http://schemas.openxmlformats.org/officeDocument/2006/math">
                    <m:r>
                      <a:rPr lang="zh-CN" altLang="zh-CN" smtClean="0">
                        <a:latin typeface="Cambria Math" panose="02040503050406030204" pitchFamily="18" charset="0"/>
                      </a:rPr>
                      <m:t>𝑉</m:t>
                    </m:r>
                    <m:r>
                      <a:rPr lang="zh-CN" altLang="zh-CN" smtClean="0">
                        <a:latin typeface="Cambria Math" panose="02040503050406030204" pitchFamily="18" charset="0"/>
                      </a:rPr>
                      <m:t>(</m:t>
                    </m:r>
                    <m:r>
                      <a:rPr lang="zh-CN" altLang="zh-CN" smtClean="0">
                        <a:latin typeface="Cambria Math" panose="02040503050406030204" pitchFamily="18" charset="0"/>
                      </a:rPr>
                      <m:t>𝑥</m:t>
                    </m:r>
                    <m:r>
                      <a:rPr lang="zh-CN" altLang="zh-CN" smtClean="0">
                        <a:latin typeface="Cambria Math" panose="02040503050406030204" pitchFamily="18" charset="0"/>
                      </a:rPr>
                      <m:t>)</m:t>
                    </m:r>
                  </m:oMath>
                </a14:m>
                <a:r>
                  <a:rPr lang="zh-CN" altLang="en-US" dirty="0"/>
                  <a:t>连续</a:t>
                </a:r>
                <a:r>
                  <a:rPr lang="zh-CN" altLang="zh-CN" dirty="0"/>
                  <a:t> </a:t>
                </a:r>
                <a14:m>
                  <m:oMath xmlns:m="http://schemas.openxmlformats.org/officeDocument/2006/math">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zh-CN" altLang="zh-CN">
                            <a:latin typeface="Cambria Math" panose="02040503050406030204" pitchFamily="18" charset="0"/>
                          </a:rPr>
                          <m:t>𝜓</m:t>
                        </m:r>
                      </m:e>
                      <m:sup>
                        <m:r>
                          <a:rPr lang="zh-CN" altLang="zh-CN">
                            <a:latin typeface="Cambria Math" panose="02040503050406030204" pitchFamily="18" charset="0"/>
                          </a:rPr>
                          <m:t>′′</m:t>
                        </m:r>
                      </m:sup>
                    </m:sSup>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oMath>
                </a14:m>
                <a:r>
                  <a:rPr lang="en-US" altLang="zh-CN" dirty="0"/>
                  <a:t> </a:t>
                </a:r>
                <a:r>
                  <a:rPr lang="zh-CN" altLang="zh-CN" dirty="0"/>
                  <a:t>存在</a:t>
                </a:r>
                <a14:m>
                  <m:oMath xmlns:m="http://schemas.openxmlformats.org/officeDocument/2006/math">
                    <m:r>
                      <a:rPr lang="en-US" altLang="zh-CN" i="1">
                        <a:latin typeface="Cambria Math" panose="02040503050406030204" pitchFamily="18" charset="0"/>
                      </a:rPr>
                      <m:t>→</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en-US" i="1">
                        <a:latin typeface="Cambria Math" panose="02040503050406030204" pitchFamily="18" charset="0"/>
                      </a:rPr>
                      <m:t> </m:t>
                    </m:r>
                  </m:oMath>
                </a14:m>
                <a:r>
                  <a:rPr lang="zh-CN" altLang="zh-CN" dirty="0"/>
                  <a:t>和</a:t>
                </a:r>
                <a:r>
                  <a:rPr lang="en-US" altLang="zh-CN" dirty="0"/>
                  <a:t> </a:t>
                </a:r>
                <a14:m>
                  <m:oMath xmlns:m="http://schemas.openxmlformats.org/officeDocument/2006/math">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oMath>
                </a14:m>
                <a:r>
                  <a:rPr lang="zh-CN" altLang="zh-CN" dirty="0"/>
                  <a:t>必为连续函数.</a:t>
                </a:r>
                <a:r>
                  <a:rPr lang="en-US" altLang="zh-CN" dirty="0"/>
                  <a:t> </a:t>
                </a:r>
                <a:r>
                  <a:rPr lang="zh-CN" altLang="en-US" dirty="0"/>
                  <a:t>若</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𝑉</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r>
                      <a:rPr lang="zh-CN" altLang="en-US" i="1">
                        <a:latin typeface="Cambria Math" panose="02040503050406030204" pitchFamily="18" charset="0"/>
                      </a:rPr>
                      <m:t> </m:t>
                    </m:r>
                  </m:oMath>
                </a14:m>
                <a:r>
                  <a:rPr lang="zh-CN" altLang="zh-CN" dirty="0"/>
                  <a:t>不连续</a:t>
                </a:r>
                <a:r>
                  <a:rPr lang="zh-CN" altLang="en-US" dirty="0"/>
                  <a:t>，</a:t>
                </a:r>
                <a:r>
                  <a:rPr lang="zh-CN" altLang="zh-CN" dirty="0"/>
                  <a:t>则</a:t>
                </a:r>
                <a14:m>
                  <m:oMath xmlns:m="http://schemas.openxmlformats.org/officeDocument/2006/math">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en-US" i="1">
                        <a:latin typeface="Cambria Math" panose="02040503050406030204" pitchFamily="18" charset="0"/>
                      </a:rPr>
                      <m:t> </m:t>
                    </m:r>
                  </m:oMath>
                </a14:m>
                <a:r>
                  <a:rPr lang="zh-CN" altLang="zh-CN" dirty="0"/>
                  <a:t>及其各阶导数的连续性要具体分析.</a:t>
                </a:r>
              </a:p>
              <a:p>
                <a:pPr>
                  <a:lnSpc>
                    <a:spcPct val="150000"/>
                  </a:lnSpc>
                </a:pPr>
                <a:r>
                  <a:rPr lang="zh-CN" altLang="zh-CN" dirty="0"/>
                  <a:t>对于阶梯形方势，粒子的定态波函数</a:t>
                </a:r>
                <a14:m>
                  <m:oMath xmlns:m="http://schemas.openxmlformats.org/officeDocument/2006/math">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r>
                      <a:rPr lang="zh-CN" altLang="en-US" i="1">
                        <a:latin typeface="Cambria Math" panose="02040503050406030204" pitchFamily="18" charset="0"/>
                      </a:rPr>
                      <m:t> </m:t>
                    </m:r>
                  </m:oMath>
                </a14:m>
                <a:r>
                  <a:rPr lang="zh-CN" altLang="zh-CN" dirty="0"/>
                  <a:t>及</a:t>
                </a:r>
                <a:r>
                  <a:rPr lang="en-US" altLang="zh-CN" dirty="0"/>
                  <a:t> </a:t>
                </a:r>
                <a14:m>
                  <m:oMath xmlns:m="http://schemas.openxmlformats.org/officeDocument/2006/math">
                    <m:r>
                      <a:rPr lang="zh-CN" altLang="zh-CN">
                        <a:latin typeface="Cambria Math" panose="02040503050406030204" pitchFamily="18" charset="0"/>
                      </a:rPr>
                      <m:t>𝜓</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oMath>
                </a14:m>
                <a:r>
                  <a:rPr lang="zh-CN" altLang="zh-CN" dirty="0"/>
                  <a:t> 必定是连续的</a:t>
                </a:r>
              </a:p>
              <a:p>
                <a:pPr marL="82153" indent="0">
                  <a:lnSpc>
                    <a:spcPct val="150000"/>
                  </a:lnSpc>
                  <a:buNone/>
                </a:pPr>
                <a14:m>
                  <m:oMathPara xmlns:m="http://schemas.openxmlformats.org/officeDocument/2006/math">
                    <m:oMathParaPr>
                      <m:jc m:val="centerGroup"/>
                    </m:oMathParaPr>
                    <m:oMath xmlns:m="http://schemas.openxmlformats.org/officeDocument/2006/math">
                      <m:r>
                        <a:rPr lang="x-IV_mathan" altLang="zh-CN" smtClean="0">
                          <a:solidFill>
                            <a:srgbClr val="FF0000"/>
                          </a:solidFill>
                          <a:latin typeface="Cambria Math" panose="02040503050406030204" pitchFamily="18" charset="0"/>
                        </a:rPr>
                        <m:t>𝑉</m:t>
                      </m:r>
                      <m:d>
                        <m:dPr>
                          <m:ctrlPr>
                            <a:rPr lang="x-IV_mathan" altLang="zh-CN" i="1">
                              <a:solidFill>
                                <a:srgbClr val="FF0000"/>
                              </a:solidFill>
                              <a:latin typeface="Cambria Math" panose="02040503050406030204" pitchFamily="18" charset="0"/>
                            </a:rPr>
                          </m:ctrlPr>
                        </m:dPr>
                        <m:e>
                          <m:r>
                            <a:rPr lang="x-IV_mathan" altLang="zh-CN">
                              <a:solidFill>
                                <a:srgbClr val="FF0000"/>
                              </a:solidFill>
                              <a:latin typeface="Cambria Math" panose="02040503050406030204" pitchFamily="18" charset="0"/>
                            </a:rPr>
                            <m:t>𝑥</m:t>
                          </m:r>
                        </m:e>
                      </m:d>
                      <m:r>
                        <a:rPr lang="x-IV_mathan" altLang="zh-CN">
                          <a:solidFill>
                            <a:srgbClr val="FF0000"/>
                          </a:solidFill>
                          <a:latin typeface="Cambria Math" panose="02040503050406030204" pitchFamily="18" charset="0"/>
                        </a:rPr>
                        <m:t>=</m:t>
                      </m:r>
                      <m:d>
                        <m:dPr>
                          <m:begChr m:val="{"/>
                          <m:endChr m:val=""/>
                          <m:ctrlPr>
                            <a:rPr lang="x-IV_mathan" altLang="zh-CN" i="1">
                              <a:solidFill>
                                <a:srgbClr val="FF0000"/>
                              </a:solidFill>
                              <a:latin typeface="Cambria Math" panose="02040503050406030204" pitchFamily="18" charset="0"/>
                            </a:rPr>
                          </m:ctrlPr>
                        </m:dPr>
                        <m:e>
                          <m:m>
                            <m:mPr>
                              <m:mcs>
                                <m:mc>
                                  <m:mcPr>
                                    <m:count m:val="3"/>
                                    <m:mcJc m:val="center"/>
                                  </m:mcPr>
                                </m:mc>
                              </m:mcs>
                              <m:ctrlPr>
                                <a:rPr lang="x-IV_mathan" altLang="zh-CN" i="1">
                                  <a:solidFill>
                                    <a:srgbClr val="FF0000"/>
                                  </a:solidFill>
                                  <a:latin typeface="Cambria Math" panose="02040503050406030204" pitchFamily="18" charset="0"/>
                                </a:rPr>
                              </m:ctrlPr>
                            </m:mPr>
                            <m:mr>
                              <m:e>
                                <m:sSub>
                                  <m:sSubPr>
                                    <m:ctrlPr>
                                      <a:rPr lang="x-IV_mathan" altLang="zh-CN" i="1">
                                        <a:solidFill>
                                          <a:srgbClr val="FF0000"/>
                                        </a:solidFill>
                                        <a:latin typeface="Cambria Math" panose="02040503050406030204" pitchFamily="18" charset="0"/>
                                      </a:rPr>
                                    </m:ctrlPr>
                                  </m:sSubPr>
                                  <m:e>
                                    <m:r>
                                      <a:rPr lang="x-IV_mathan" altLang="zh-CN">
                                        <a:solidFill>
                                          <a:srgbClr val="FF0000"/>
                                        </a:solidFill>
                                        <a:latin typeface="Cambria Math" panose="02040503050406030204" pitchFamily="18" charset="0"/>
                                      </a:rPr>
                                      <m:t>𝑉</m:t>
                                    </m:r>
                                  </m:e>
                                  <m:sub>
                                    <m:r>
                                      <a:rPr lang="x-IV_mathan" altLang="zh-CN">
                                        <a:solidFill>
                                          <a:srgbClr val="FF0000"/>
                                        </a:solidFill>
                                        <a:latin typeface="Cambria Math" panose="02040503050406030204" pitchFamily="18" charset="0"/>
                                      </a:rPr>
                                      <m:t>1</m:t>
                                    </m:r>
                                  </m:sub>
                                </m:sSub>
                              </m:e>
                              <m:e>
                                <m:r>
                                  <a:rPr lang="x-IV_mathan" altLang="zh-CN">
                                    <a:solidFill>
                                      <a:srgbClr val="FF0000"/>
                                    </a:solidFill>
                                    <a:latin typeface="Cambria Math" panose="02040503050406030204" pitchFamily="18" charset="0"/>
                                  </a:rPr>
                                  <m:t>𝑥</m:t>
                                </m:r>
                                <m:r>
                                  <a:rPr lang="x-IV_mathan" altLang="zh-CN">
                                    <a:solidFill>
                                      <a:srgbClr val="FF0000"/>
                                    </a:solidFill>
                                    <a:latin typeface="Cambria Math" panose="02040503050406030204" pitchFamily="18" charset="0"/>
                                  </a:rPr>
                                  <m:t>&lt;</m:t>
                                </m:r>
                                <m:r>
                                  <a:rPr lang="x-IV_mathan" altLang="zh-CN">
                                    <a:solidFill>
                                      <a:srgbClr val="FF0000"/>
                                    </a:solidFill>
                                    <a:latin typeface="Cambria Math" panose="02040503050406030204" pitchFamily="18" charset="0"/>
                                  </a:rPr>
                                  <m:t>𝑎</m:t>
                                </m:r>
                              </m:e>
                              <m:e/>
                            </m:mr>
                            <m:mr>
                              <m:e>
                                <m:sSub>
                                  <m:sSubPr>
                                    <m:ctrlPr>
                                      <a:rPr lang="x-IV_mathan" altLang="zh-CN" i="1">
                                        <a:solidFill>
                                          <a:srgbClr val="FF0000"/>
                                        </a:solidFill>
                                        <a:latin typeface="Cambria Math" panose="02040503050406030204" pitchFamily="18" charset="0"/>
                                      </a:rPr>
                                    </m:ctrlPr>
                                  </m:sSubPr>
                                  <m:e>
                                    <m:r>
                                      <a:rPr lang="x-IV_mathan" altLang="zh-CN">
                                        <a:solidFill>
                                          <a:srgbClr val="FF0000"/>
                                        </a:solidFill>
                                        <a:latin typeface="Cambria Math" panose="02040503050406030204" pitchFamily="18" charset="0"/>
                                      </a:rPr>
                                      <m:t>𝑉</m:t>
                                    </m:r>
                                  </m:e>
                                  <m:sub>
                                    <m:r>
                                      <a:rPr lang="x-IV_mathan" altLang="zh-CN">
                                        <a:solidFill>
                                          <a:srgbClr val="FF0000"/>
                                        </a:solidFill>
                                        <a:latin typeface="Cambria Math" panose="02040503050406030204" pitchFamily="18" charset="0"/>
                                      </a:rPr>
                                      <m:t>2</m:t>
                                    </m:r>
                                  </m:sub>
                                </m:sSub>
                              </m:e>
                              <m:e>
                                <m:r>
                                  <a:rPr lang="x-IV_mathan" altLang="zh-CN">
                                    <a:solidFill>
                                      <a:srgbClr val="FF0000"/>
                                    </a:solidFill>
                                    <a:latin typeface="Cambria Math" panose="02040503050406030204" pitchFamily="18" charset="0"/>
                                  </a:rPr>
                                  <m:t>𝑥</m:t>
                                </m:r>
                                <m:r>
                                  <a:rPr lang="x-IV_mathan" altLang="zh-CN">
                                    <a:solidFill>
                                      <a:srgbClr val="FF0000"/>
                                    </a:solidFill>
                                    <a:latin typeface="Cambria Math" panose="02040503050406030204" pitchFamily="18" charset="0"/>
                                  </a:rPr>
                                  <m:t>&gt;</m:t>
                                </m:r>
                                <m:r>
                                  <a:rPr lang="x-IV_mathan" altLang="zh-CN">
                                    <a:solidFill>
                                      <a:srgbClr val="FF0000"/>
                                    </a:solidFill>
                                    <a:latin typeface="Cambria Math" panose="02040503050406030204" pitchFamily="18" charset="0"/>
                                  </a:rPr>
                                  <m:t>𝑎</m:t>
                                </m:r>
                              </m:e>
                              <m:e>
                                <m:d>
                                  <m:dPr>
                                    <m:ctrlPr>
                                      <a:rPr lang="x-IV_mathan" altLang="zh-CN" i="1">
                                        <a:solidFill>
                                          <a:srgbClr val="FF0000"/>
                                        </a:solidFill>
                                        <a:latin typeface="Cambria Math" panose="02040503050406030204" pitchFamily="18" charset="0"/>
                                      </a:rPr>
                                    </m:ctrlPr>
                                  </m:dPr>
                                  <m:e>
                                    <m:sSub>
                                      <m:sSubPr>
                                        <m:ctrlPr>
                                          <a:rPr lang="x-IV_mathan" altLang="zh-CN" i="1">
                                            <a:solidFill>
                                              <a:srgbClr val="FF0000"/>
                                            </a:solidFill>
                                            <a:latin typeface="Cambria Math" panose="02040503050406030204" pitchFamily="18" charset="0"/>
                                          </a:rPr>
                                        </m:ctrlPr>
                                      </m:sSubPr>
                                      <m:e>
                                        <m:r>
                                          <a:rPr lang="x-IV_mathan" altLang="zh-CN">
                                            <a:solidFill>
                                              <a:srgbClr val="FF0000"/>
                                            </a:solidFill>
                                            <a:latin typeface="Cambria Math" panose="02040503050406030204" pitchFamily="18" charset="0"/>
                                          </a:rPr>
                                          <m:t>𝑉</m:t>
                                        </m:r>
                                      </m:e>
                                      <m:sub>
                                        <m:r>
                                          <a:rPr lang="x-IV_mathan" altLang="zh-CN">
                                            <a:solidFill>
                                              <a:srgbClr val="FF0000"/>
                                            </a:solidFill>
                                            <a:latin typeface="Cambria Math" panose="02040503050406030204" pitchFamily="18" charset="0"/>
                                          </a:rPr>
                                          <m:t>2</m:t>
                                        </m:r>
                                      </m:sub>
                                    </m:sSub>
                                    <m:r>
                                      <a:rPr lang="x-IV_mathan" altLang="zh-CN">
                                        <a:solidFill>
                                          <a:srgbClr val="FF0000"/>
                                        </a:solidFill>
                                        <a:latin typeface="Cambria Math" panose="02040503050406030204" pitchFamily="18" charset="0"/>
                                      </a:rPr>
                                      <m:t>−</m:t>
                                    </m:r>
                                    <m:sSub>
                                      <m:sSubPr>
                                        <m:ctrlPr>
                                          <a:rPr lang="x-IV_mathan" altLang="zh-CN" i="1">
                                            <a:solidFill>
                                              <a:srgbClr val="FF0000"/>
                                            </a:solidFill>
                                            <a:latin typeface="Cambria Math" panose="02040503050406030204" pitchFamily="18" charset="0"/>
                                          </a:rPr>
                                        </m:ctrlPr>
                                      </m:sSubPr>
                                      <m:e>
                                        <m:r>
                                          <a:rPr lang="x-IV_mathan" altLang="zh-CN">
                                            <a:solidFill>
                                              <a:srgbClr val="FF0000"/>
                                            </a:solidFill>
                                            <a:latin typeface="Cambria Math" panose="02040503050406030204" pitchFamily="18" charset="0"/>
                                          </a:rPr>
                                          <m:t>𝑉</m:t>
                                        </m:r>
                                      </m:e>
                                      <m:sub>
                                        <m:r>
                                          <a:rPr lang="x-IV_mathan" altLang="zh-CN">
                                            <a:solidFill>
                                              <a:srgbClr val="FF0000"/>
                                            </a:solidFill>
                                            <a:latin typeface="Cambria Math" panose="02040503050406030204" pitchFamily="18" charset="0"/>
                                          </a:rPr>
                                          <m:t>1</m:t>
                                        </m:r>
                                      </m:sub>
                                    </m:sSub>
                                  </m:e>
                                </m:d>
                                <m:r>
                                  <a:rPr lang="x-IV_mathan" altLang="zh-CN">
                                    <a:solidFill>
                                      <a:srgbClr val="FF0000"/>
                                    </a:solidFill>
                                    <a:latin typeface="Cambria Math" panose="02040503050406030204" pitchFamily="18" charset="0"/>
                                  </a:rPr>
                                  <m:t>有限</m:t>
                                </m:r>
                              </m:e>
                            </m:mr>
                          </m:m>
                        </m:e>
                      </m:d>
                    </m:oMath>
                  </m:oMathPara>
                </a14:m>
                <a:endParaRPr lang="x-IV_mathan" altLang="zh-CN" dirty="0"/>
              </a:p>
              <a:p>
                <a:pPr>
                  <a:lnSpc>
                    <a:spcPct val="150000"/>
                  </a:lnSpc>
                </a:pPr>
                <a:r>
                  <a:rPr lang="zh-CN" altLang="zh-CN" dirty="0"/>
                  <a:t>对于一维运动粒子，设</a:t>
                </a:r>
                <a14:m>
                  <m:oMath xmlns:m="http://schemas.openxmlformats.org/officeDocument/2006/math">
                    <m:r>
                      <a:rPr lang="zh-CN" altLang="en-US" i="1">
                        <a:latin typeface="Cambria Math" panose="02040503050406030204" pitchFamily="18" charset="0"/>
                      </a:rPr>
                      <m:t> </m:t>
                    </m:r>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1</m:t>
                        </m:r>
                      </m:sub>
                    </m:sSub>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en-US" i="1">
                        <a:latin typeface="Cambria Math" panose="02040503050406030204" pitchFamily="18" charset="0"/>
                      </a:rPr>
                      <m:t> </m:t>
                    </m:r>
                  </m:oMath>
                </a14:m>
                <a:r>
                  <a:rPr lang="zh-CN" altLang="zh-CN" dirty="0"/>
                  <a:t>与</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2</m:t>
                        </m:r>
                      </m:sub>
                    </m:sSub>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en-US" i="1">
                        <a:latin typeface="Cambria Math" panose="02040503050406030204" pitchFamily="18" charset="0"/>
                      </a:rPr>
                      <m:t> </m:t>
                    </m:r>
                  </m:oMath>
                </a14:m>
                <a:r>
                  <a:rPr lang="zh-CN" altLang="zh-CN" dirty="0"/>
                  <a:t>是定态</a:t>
                </a:r>
              </a:p>
              <a:p>
                <a:pPr>
                  <a:lnSpc>
                    <a:spcPct val="150000"/>
                  </a:lnSpc>
                </a:pPr>
                <a:r>
                  <a:rPr lang="en-US" altLang="zh-CN" dirty="0"/>
                  <a:t>Schrödinger</a:t>
                </a:r>
                <a:r>
                  <a:rPr lang="zh-CN" altLang="zh-CN" dirty="0"/>
                  <a:t>方程的属于能量本征值</a:t>
                </a:r>
                <a:r>
                  <a:rPr lang="en-US" altLang="zh-CN" dirty="0"/>
                  <a:t> </a:t>
                </a:r>
                <a14:m>
                  <m:oMath xmlns:m="http://schemas.openxmlformats.org/officeDocument/2006/math">
                    <m:r>
                      <a:rPr lang="zh-CN" altLang="zh-CN">
                        <a:latin typeface="Cambria Math" panose="02040503050406030204" pitchFamily="18" charset="0"/>
                      </a:rPr>
                      <m:t>𝐸</m:t>
                    </m:r>
                    <m:r>
                      <a:rPr lang="zh-CN" altLang="en-US" i="1">
                        <a:latin typeface="Cambria Math" panose="02040503050406030204" pitchFamily="18" charset="0"/>
                      </a:rPr>
                      <m:t> </m:t>
                    </m:r>
                  </m:oMath>
                </a14:m>
                <a:r>
                  <a:rPr lang="zh-CN" altLang="zh-CN" dirty="0"/>
                  <a:t>的两个解，则</a:t>
                </a:r>
              </a:p>
              <a:p>
                <a:pPr marL="82153" indent="0">
                  <a:lnSpc>
                    <a:spcPct val="150000"/>
                  </a:lnSpc>
                  <a:buNone/>
                </a:pPr>
                <a14:m>
                  <m:oMathPara xmlns:m="http://schemas.openxmlformats.org/officeDocument/2006/math">
                    <m:oMathParaPr>
                      <m:jc m:val="centerGroup"/>
                    </m:oMathParaPr>
                    <m:oMath xmlns:m="http://schemas.openxmlformats.org/officeDocument/2006/math">
                      <m:sSub>
                        <m:sSubPr>
                          <m:ctrlPr>
                            <a:rPr lang="x-IV_mathan" altLang="zh-CN" i="1" smtClean="0">
                              <a:solidFill>
                                <a:srgbClr val="0070C0"/>
                              </a:solidFill>
                              <a:latin typeface="Cambria Math" panose="02040503050406030204" pitchFamily="18" charset="0"/>
                            </a:rPr>
                          </m:ctrlPr>
                        </m:sSubPr>
                        <m:e>
                          <m:r>
                            <a:rPr lang="x-IV_mathan" altLang="zh-CN">
                              <a:solidFill>
                                <a:srgbClr val="0070C0"/>
                              </a:solidFill>
                              <a:latin typeface="Cambria Math" panose="02040503050406030204" pitchFamily="18" charset="0"/>
                            </a:rPr>
                            <m:t>𝜓</m:t>
                          </m:r>
                        </m:e>
                        <m:sub>
                          <m:r>
                            <a:rPr lang="x-IV_mathan" altLang="zh-CN">
                              <a:solidFill>
                                <a:srgbClr val="0070C0"/>
                              </a:solidFill>
                              <a:latin typeface="Cambria Math" panose="02040503050406030204" pitchFamily="18" charset="0"/>
                            </a:rPr>
                            <m:t>1</m:t>
                          </m:r>
                        </m:sub>
                      </m:sSub>
                      <m:r>
                        <a:rPr lang="x-IV_mathan" altLang="zh-CN" i="1">
                          <a:solidFill>
                            <a:srgbClr val="0070C0"/>
                          </a:solidFill>
                          <a:latin typeface="Cambria Math" panose="02040503050406030204" pitchFamily="18" charset="0"/>
                        </a:rPr>
                        <m:t> </m:t>
                      </m:r>
                      <m:sSubSup>
                        <m:sSubSupPr>
                          <m:ctrlPr>
                            <a:rPr lang="x-IV_mathan" altLang="zh-CN" i="1">
                              <a:solidFill>
                                <a:srgbClr val="0070C0"/>
                              </a:solidFill>
                              <a:latin typeface="Cambria Math" panose="02040503050406030204" pitchFamily="18" charset="0"/>
                            </a:rPr>
                          </m:ctrlPr>
                        </m:sSubSupPr>
                        <m:e>
                          <m:r>
                            <a:rPr lang="x-IV_mathan" altLang="zh-CN">
                              <a:solidFill>
                                <a:srgbClr val="0070C0"/>
                              </a:solidFill>
                              <a:latin typeface="Cambria Math" panose="02040503050406030204" pitchFamily="18" charset="0"/>
                            </a:rPr>
                            <m:t>𝜓</m:t>
                          </m:r>
                        </m:e>
                        <m:sub>
                          <m:r>
                            <a:rPr lang="x-IV_mathan" altLang="zh-CN">
                              <a:solidFill>
                                <a:srgbClr val="0070C0"/>
                              </a:solidFill>
                              <a:latin typeface="Cambria Math" panose="02040503050406030204" pitchFamily="18" charset="0"/>
                            </a:rPr>
                            <m:t>2</m:t>
                          </m:r>
                        </m:sub>
                        <m:sup>
                          <m:r>
                            <a:rPr lang="x-IV_mathan" altLang="zh-CN">
                              <a:solidFill>
                                <a:srgbClr val="0070C0"/>
                              </a:solidFill>
                              <a:latin typeface="Cambria Math" panose="02040503050406030204" pitchFamily="18" charset="0"/>
                            </a:rPr>
                            <m:t>′</m:t>
                          </m:r>
                        </m:sup>
                      </m:sSubSup>
                      <m:r>
                        <a:rPr lang="x-IV_mathan" altLang="zh-CN">
                          <a:solidFill>
                            <a:srgbClr val="0070C0"/>
                          </a:solidFill>
                          <a:latin typeface="Cambria Math" panose="02040503050406030204" pitchFamily="18" charset="0"/>
                        </a:rPr>
                        <m:t>−</m:t>
                      </m:r>
                      <m:sSubSup>
                        <m:sSubSupPr>
                          <m:ctrlPr>
                            <a:rPr lang="x-IV_mathan" altLang="zh-CN" i="1">
                              <a:solidFill>
                                <a:srgbClr val="0070C0"/>
                              </a:solidFill>
                              <a:latin typeface="Cambria Math" panose="02040503050406030204" pitchFamily="18" charset="0"/>
                            </a:rPr>
                          </m:ctrlPr>
                        </m:sSubSupPr>
                        <m:e>
                          <m:r>
                            <a:rPr lang="x-IV_mathan" altLang="zh-CN">
                              <a:solidFill>
                                <a:srgbClr val="0070C0"/>
                              </a:solidFill>
                              <a:latin typeface="Cambria Math" panose="02040503050406030204" pitchFamily="18" charset="0"/>
                            </a:rPr>
                            <m:t>𝜓</m:t>
                          </m:r>
                        </m:e>
                        <m:sub>
                          <m:r>
                            <a:rPr lang="x-IV_mathan" altLang="zh-CN">
                              <a:solidFill>
                                <a:srgbClr val="0070C0"/>
                              </a:solidFill>
                              <a:latin typeface="Cambria Math" panose="02040503050406030204" pitchFamily="18" charset="0"/>
                            </a:rPr>
                            <m:t>1</m:t>
                          </m:r>
                        </m:sub>
                        <m:sup>
                          <m:r>
                            <a:rPr lang="x-IV_mathan" altLang="zh-CN">
                              <a:solidFill>
                                <a:srgbClr val="0070C0"/>
                              </a:solidFill>
                              <a:latin typeface="Cambria Math" panose="02040503050406030204" pitchFamily="18" charset="0"/>
                            </a:rPr>
                            <m:t>′</m:t>
                          </m:r>
                        </m:sup>
                      </m:sSubSup>
                      <m:sSub>
                        <m:sSubPr>
                          <m:ctrlPr>
                            <a:rPr lang="x-IV_mathan" altLang="zh-CN" i="1">
                              <a:solidFill>
                                <a:srgbClr val="0070C0"/>
                              </a:solidFill>
                              <a:latin typeface="Cambria Math" panose="02040503050406030204" pitchFamily="18" charset="0"/>
                            </a:rPr>
                          </m:ctrlPr>
                        </m:sSubPr>
                        <m:e>
                          <m:r>
                            <a:rPr lang="x-IV_mathan" altLang="zh-CN">
                              <a:solidFill>
                                <a:srgbClr val="0070C0"/>
                              </a:solidFill>
                              <a:latin typeface="Cambria Math" panose="02040503050406030204" pitchFamily="18" charset="0"/>
                            </a:rPr>
                            <m:t>𝜓</m:t>
                          </m:r>
                        </m:e>
                        <m:sub>
                          <m:r>
                            <a:rPr lang="x-IV_mathan" altLang="zh-CN">
                              <a:solidFill>
                                <a:srgbClr val="0070C0"/>
                              </a:solidFill>
                              <a:latin typeface="Cambria Math" panose="02040503050406030204" pitchFamily="18" charset="0"/>
                            </a:rPr>
                            <m:t>2</m:t>
                          </m:r>
                        </m:sub>
                      </m:sSub>
                      <m:r>
                        <a:rPr lang="x-IV_mathan" altLang="zh-CN">
                          <a:solidFill>
                            <a:srgbClr val="0070C0"/>
                          </a:solidFill>
                          <a:latin typeface="Cambria Math" panose="02040503050406030204" pitchFamily="18" charset="0"/>
                        </a:rPr>
                        <m:t>=</m:t>
                      </m:r>
                      <m:r>
                        <a:rPr lang="x-IV_mathan" altLang="zh-CN">
                          <a:solidFill>
                            <a:srgbClr val="0070C0"/>
                          </a:solidFill>
                          <a:latin typeface="Cambria Math" panose="02040503050406030204" pitchFamily="18" charset="0"/>
                        </a:rPr>
                        <m:t>常数</m:t>
                      </m:r>
                      <m:r>
                        <a:rPr lang="x-IV_mathan" altLang="zh-CN" i="1">
                          <a:solidFill>
                            <a:srgbClr val="0070C0"/>
                          </a:solidFill>
                          <a:latin typeface="Cambria Math" panose="02040503050406030204" pitchFamily="18" charset="0"/>
                        </a:rPr>
                        <m:t> </m:t>
                      </m:r>
                    </m:oMath>
                  </m:oMathPara>
                </a14:m>
                <a:endParaRPr lang="x-IV_mathan" altLang="zh-CN" dirty="0">
                  <a:solidFill>
                    <a:srgbClr val="0070C0"/>
                  </a:solidFill>
                </a:endParaRPr>
              </a:p>
              <a:p>
                <a:pPr>
                  <a:lnSpc>
                    <a:spcPct val="150000"/>
                  </a:lnSpc>
                </a:pPr>
                <a:r>
                  <a:rPr lang="zh-CN" altLang="zh-CN" dirty="0"/>
                  <a:t>设</a:t>
                </a:r>
                <a14:m>
                  <m:oMath xmlns:m="http://schemas.openxmlformats.org/officeDocument/2006/math">
                    <m:r>
                      <a:rPr lang="zh-CN" altLang="en-US" i="1">
                        <a:latin typeface="Cambria Math" panose="02040503050406030204" pitchFamily="18" charset="0"/>
                      </a:rPr>
                      <m:t> </m:t>
                    </m:r>
                    <m:r>
                      <a:rPr lang="zh-CN" altLang="zh-CN">
                        <a:latin typeface="Cambria Math" panose="02040503050406030204" pitchFamily="18" charset="0"/>
                      </a:rPr>
                      <m:t>𝑉</m:t>
                    </m:r>
                    <m:r>
                      <a:rPr lang="zh-CN" altLang="zh-CN">
                        <a:latin typeface="Cambria Math" panose="02040503050406030204" pitchFamily="18" charset="0"/>
                      </a:rPr>
                      <m:t>(</m:t>
                    </m:r>
                    <m:r>
                      <a:rPr lang="zh-CN" altLang="zh-CN">
                        <a:latin typeface="Cambria Math" panose="02040503050406030204" pitchFamily="18" charset="0"/>
                      </a:rPr>
                      <m:t>𝑋</m:t>
                    </m:r>
                    <m:r>
                      <a:rPr lang="zh-CN" altLang="zh-CN">
                        <a:latin typeface="Cambria Math" panose="02040503050406030204" pitchFamily="18" charset="0"/>
                      </a:rPr>
                      <m:t>)</m:t>
                    </m:r>
                    <m:r>
                      <a:rPr lang="zh-CN" altLang="en-US" i="1">
                        <a:latin typeface="Cambria Math" panose="02040503050406030204" pitchFamily="18" charset="0"/>
                      </a:rPr>
                      <m:t> </m:t>
                    </m:r>
                  </m:oMath>
                </a14:m>
                <a:r>
                  <a:rPr lang="zh-CN" altLang="zh-CN" dirty="0"/>
                  <a:t>是规则的</a:t>
                </a:r>
                <a:r>
                  <a:rPr lang="en-US" altLang="zh-CN" dirty="0"/>
                  <a:t> </a:t>
                </a:r>
                <a:r>
                  <a:rPr lang="zh-CN" altLang="zh-CN" dirty="0"/>
                  <a:t>(regular) 势场，如存在束缚态，则必定是不简并的.</a:t>
                </a:r>
              </a:p>
              <a:p>
                <a:pPr>
                  <a:lnSpc>
                    <a:spcPct val="150000"/>
                  </a:lnSpc>
                </a:pPr>
                <a:endParaRPr lang="zh-CN"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77301" y="1082329"/>
                <a:ext cx="8229600" cy="5123162"/>
              </a:xfrm>
              <a:blipFill>
                <a:blip r:embed="rId2"/>
                <a:stretch>
                  <a:fillRect r="-593" b="-2976"/>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一维定态问题的一般规律</a:t>
            </a:r>
          </a:p>
        </p:txBody>
      </p:sp>
      <p:pic>
        <p:nvPicPr>
          <p:cNvPr id="9217" name="Picture 1" descr="C:\Users\liuhd\AppData\Local\Temp\msohtmlclip1\02\clip_image001.png"/>
          <p:cNvPicPr>
            <a:picLocks noChangeAspect="1" noChangeArrowheads="1"/>
          </p:cNvPicPr>
          <p:nvPr/>
        </p:nvPicPr>
        <p:blipFill>
          <a:blip r:embed="rId3">
            <a:clrChange>
              <a:clrFrom>
                <a:srgbClr val="FFFFFF"/>
              </a:clrFrom>
              <a:clrTo>
                <a:srgbClr val="FFFFFF">
                  <a:alpha val="0"/>
                </a:srgbClr>
              </a:clrTo>
            </a:clrChange>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53150" y="3159618"/>
            <a:ext cx="29908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815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14:m>
                  <m:oMath xmlns:m="http://schemas.openxmlformats.org/officeDocument/2006/math">
                    <m:sSub>
                      <m:sSubPr>
                        <m:ctrlPr>
                          <a:rPr lang="x-IV_mathan" altLang="zh-CN" i="1"/>
                        </m:ctrlPr>
                      </m:sSubPr>
                      <m:e>
                        <m:r>
                          <a:rPr lang="x-IV_mathan" altLang="zh-CN"/>
                          <m:t>𝜓</m:t>
                        </m:r>
                      </m:e>
                      <m:sub>
                        <m:r>
                          <a:rPr lang="x-IV_mathan" altLang="zh-CN"/>
                          <m:t>𝑛</m:t>
                        </m:r>
                      </m:sub>
                    </m:sSub>
                    <m:d>
                      <m:dPr>
                        <m:ctrlPr>
                          <a:rPr lang="x-IV_mathan" altLang="zh-CN" i="1"/>
                        </m:ctrlPr>
                      </m:dPr>
                      <m:e>
                        <m:r>
                          <a:rPr lang="x-IV_mathan" altLang="zh-CN"/>
                          <m:t>−</m:t>
                        </m:r>
                        <m:r>
                          <a:rPr lang="x-IV_mathan" altLang="zh-CN"/>
                          <m:t>𝑥</m:t>
                        </m:r>
                      </m:e>
                    </m:d>
                    <m:r>
                      <a:rPr lang="x-IV_mathan" altLang="zh-CN"/>
                      <m:t>=</m:t>
                    </m:r>
                    <m:sSup>
                      <m:sSupPr>
                        <m:ctrlPr>
                          <a:rPr lang="x-IV_mathan" altLang="zh-CN" i="1"/>
                        </m:ctrlPr>
                      </m:sSupPr>
                      <m:e>
                        <m:d>
                          <m:dPr>
                            <m:ctrlPr>
                              <a:rPr lang="x-IV_mathan" altLang="zh-CN" i="1"/>
                            </m:ctrlPr>
                          </m:dPr>
                          <m:e>
                            <m:r>
                              <a:rPr lang="x-IV_mathan" altLang="zh-CN"/>
                              <m:t>−1</m:t>
                            </m:r>
                          </m:e>
                        </m:d>
                      </m:e>
                      <m:sup>
                        <m:r>
                          <a:rPr lang="x-IV_mathan" altLang="zh-CN"/>
                          <m:t>𝑛</m:t>
                        </m:r>
                      </m:sup>
                    </m:sSup>
                    <m:sSub>
                      <m:sSubPr>
                        <m:ctrlPr>
                          <a:rPr lang="x-IV_mathan" altLang="zh-CN" i="1"/>
                        </m:ctrlPr>
                      </m:sSubPr>
                      <m:e>
                        <m:r>
                          <a:rPr lang="x-IV_mathan" altLang="zh-CN"/>
                          <m:t>𝜓</m:t>
                        </m:r>
                      </m:e>
                      <m:sub>
                        <m:r>
                          <a:rPr lang="x-IV_mathan" altLang="zh-CN"/>
                          <m:t>𝑛</m:t>
                        </m:r>
                      </m:sub>
                    </m:sSub>
                    <m:d>
                      <m:dPr>
                        <m:ctrlPr>
                          <a:rPr lang="x-IV_mathan" altLang="zh-CN" i="1"/>
                        </m:ctrlPr>
                      </m:dPr>
                      <m:e>
                        <m:r>
                          <a:rPr lang="x-IV_mathan" altLang="zh-CN"/>
                          <m:t>𝑥</m:t>
                        </m:r>
                      </m:e>
                    </m:d>
                  </m:oMath>
                </a14:m>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波函数性质</a:t>
            </a:r>
            <a:endParaRPr lang="zh-CN" altLang="en-US" dirty="0"/>
          </a:p>
        </p:txBody>
      </p:sp>
      <p:pic>
        <p:nvPicPr>
          <p:cNvPr id="19459" name="Picture 3" descr="计算机生成了可选文字:&#10;刀 （ 一 1) 02 &#10;+ 1 ） 喜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7540" y="3422765"/>
            <a:ext cx="6678714" cy="1182689"/>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descr="计算机生成了可选文字:&#10;+ 1 &#10;2 &#10;1 "/>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7540" y="2086709"/>
            <a:ext cx="6759234" cy="118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2519" y="634396"/>
            <a:ext cx="3549608" cy="680745"/>
          </a:xfrm>
        </p:spPr>
        <p:txBody>
          <a:bodyPr>
            <a:noAutofit/>
          </a:bodyPr>
          <a:lstStyle/>
          <a:p>
            <a:r>
              <a:rPr lang="zh-CN" altLang="en-US" sz="3200" b="1" dirty="0">
                <a:latin typeface="华文楷体" panose="02010600040101010101" pitchFamily="2" charset="-122"/>
                <a:ea typeface="华文楷体" panose="02010600040101010101" pitchFamily="2" charset="-122"/>
              </a:rPr>
              <a:t>一维无限深方势阱</a:t>
            </a:r>
          </a:p>
        </p:txBody>
      </p:sp>
      <p:grpSp>
        <p:nvGrpSpPr>
          <p:cNvPr id="25" name="组合 24"/>
          <p:cNvGrpSpPr/>
          <p:nvPr/>
        </p:nvGrpSpPr>
        <p:grpSpPr>
          <a:xfrm>
            <a:off x="1113239" y="1411273"/>
            <a:ext cx="3147827" cy="2667646"/>
            <a:chOff x="4665353" y="1579555"/>
            <a:chExt cx="3147827" cy="2667646"/>
          </a:xfrm>
        </p:grpSpPr>
        <p:cxnSp>
          <p:nvCxnSpPr>
            <p:cNvPr id="5" name="直接箭头连接符 4"/>
            <p:cNvCxnSpPr/>
            <p:nvPr/>
          </p:nvCxnSpPr>
          <p:spPr>
            <a:xfrm>
              <a:off x="4777815" y="3794002"/>
              <a:ext cx="2670279" cy="0"/>
            </a:xfrm>
            <a:prstGeom prst="straightConnector1">
              <a:avLst/>
            </a:prstGeom>
            <a:ln w="127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7" name="直接箭头连接符 6"/>
            <p:cNvCxnSpPr/>
            <p:nvPr/>
          </p:nvCxnSpPr>
          <p:spPr>
            <a:xfrm flipH="1" flipV="1">
              <a:off x="5560223" y="1731475"/>
              <a:ext cx="13648" cy="2062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5340782" y="3785536"/>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0</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340782" y="3785536"/>
                  <a:ext cx="393388" cy="46166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665353" y="1579555"/>
                  <a:ext cx="8849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𝑉</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665353" y="1579555"/>
                  <a:ext cx="884986" cy="461665"/>
                </a:xfrm>
                <a:prstGeom prst="rect">
                  <a:avLst/>
                </a:prstGeom>
                <a:blipFill rotWithShape="0">
                  <a:blip r:embed="rId4"/>
                  <a:stretch>
                    <a:fillRect r="-1379"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378766" y="3744591"/>
                  <a:ext cx="4344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𝑥</m:t>
                        </m:r>
                      </m:oMath>
                    </m:oMathPara>
                  </a14:m>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78766" y="3744591"/>
                  <a:ext cx="434414" cy="46166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346049" y="3780877"/>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𝑎</m:t>
                        </m:r>
                      </m:oMath>
                    </m:oMathPara>
                  </a14:m>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6346049" y="3780877"/>
                  <a:ext cx="393388" cy="461665"/>
                </a:xfrm>
                <a:prstGeom prst="rect">
                  <a:avLst/>
                </a:prstGeom>
                <a:blipFill rotWithShape="0">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文本框 22"/>
              <p:cNvSpPr txBox="1"/>
              <p:nvPr/>
            </p:nvSpPr>
            <p:spPr>
              <a:xfrm>
                <a:off x="4574027" y="1742400"/>
                <a:ext cx="3655573" cy="91614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𝑉</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0&lt;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𝑎</m:t>
                                </m:r>
                              </m:e>
                            </m:mr>
                            <m:mr>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&lt;0,</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𝑎</m:t>
                                </m:r>
                              </m:e>
                            </m:mr>
                          </m:m>
                        </m:e>
                      </m:d>
                    </m:oMath>
                  </m:oMathPara>
                </a14:m>
                <a:endParaRPr lang="zh-CN" alt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574027" y="1742400"/>
                <a:ext cx="3655573" cy="916148"/>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32" name="组合 31"/>
          <p:cNvGrpSpPr/>
          <p:nvPr/>
        </p:nvGrpSpPr>
        <p:grpSpPr>
          <a:xfrm>
            <a:off x="1255547" y="1878882"/>
            <a:ext cx="2500677" cy="1749110"/>
            <a:chOff x="4807661" y="2047164"/>
            <a:chExt cx="2500677" cy="1749110"/>
          </a:xfrm>
        </p:grpSpPr>
        <p:grpSp>
          <p:nvGrpSpPr>
            <p:cNvPr id="19" name="组合 18"/>
            <p:cNvGrpSpPr/>
            <p:nvPr/>
          </p:nvGrpSpPr>
          <p:grpSpPr>
            <a:xfrm>
              <a:off x="5573871" y="2047164"/>
              <a:ext cx="984912" cy="1749110"/>
              <a:chOff x="5573871" y="2047164"/>
              <a:chExt cx="984912" cy="1749110"/>
            </a:xfrm>
          </p:grpSpPr>
          <p:cxnSp>
            <p:nvCxnSpPr>
              <p:cNvPr id="11" name="直接连接符 10"/>
              <p:cNvCxnSpPr/>
              <p:nvPr/>
            </p:nvCxnSpPr>
            <p:spPr>
              <a:xfrm>
                <a:off x="5573871" y="2047164"/>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58783" y="2049436"/>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573871" y="3785537"/>
                <a:ext cx="984912" cy="846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nvCxnSpPr>
          <p:spPr>
            <a:xfrm flipV="1">
              <a:off x="6564266" y="2070333"/>
              <a:ext cx="744072" cy="7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807661" y="2071120"/>
              <a:ext cx="766210"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矩形 32"/>
              <p:cNvSpPr/>
              <p:nvPr/>
            </p:nvSpPr>
            <p:spPr>
              <a:xfrm>
                <a:off x="4764435" y="2776468"/>
                <a:ext cx="4255973" cy="1202830"/>
              </a:xfrm>
              <a:prstGeom prst="rect">
                <a:avLst/>
              </a:prstGeom>
            </p:spPr>
            <p:txBody>
              <a:bodyPr wrap="none">
                <a:spAutoFit/>
              </a:bodyPr>
              <a:lstStyle/>
              <a:p>
                <a:r>
                  <a:rPr lang="zh-CN" altLang="en-US" sz="2400" dirty="0">
                    <a:solidFill>
                      <a:srgbClr val="0070C0"/>
                    </a:solidFill>
                    <a:latin typeface="华文楷体" panose="02010600040101010101" pitchFamily="2" charset="-122"/>
                    <a:ea typeface="华文楷体" panose="02010600040101010101" pitchFamily="2" charset="-122"/>
                  </a:rPr>
                  <a:t>定态</a:t>
                </a:r>
                <a:r>
                  <a:rPr lang="en-US" altLang="zh-CN" sz="2400" dirty="0">
                    <a:solidFill>
                      <a:srgbClr val="0070C0"/>
                    </a:solidFill>
                    <a:latin typeface="华文楷体" panose="02010600040101010101" pitchFamily="2" charset="-122"/>
                    <a:ea typeface="华文楷体" panose="02010600040101010101" pitchFamily="2" charset="-122"/>
                  </a:rPr>
                  <a:t>Schrödinger</a:t>
                </a:r>
                <a:r>
                  <a:rPr lang="zh-CN" altLang="en-US" sz="2400" dirty="0">
                    <a:solidFill>
                      <a:srgbClr val="0070C0"/>
                    </a:solidFill>
                    <a:latin typeface="华文楷体" panose="02010600040101010101" pitchFamily="2" charset="-122"/>
                    <a:ea typeface="华文楷体" panose="02010600040101010101" pitchFamily="2" charset="-122"/>
                  </a:rPr>
                  <a:t>方程</a:t>
                </a:r>
                <a:endParaRPr lang="en-US" altLang="zh-CN" sz="2400" dirty="0">
                  <a:solidFill>
                    <a:srgbClr val="0070C0"/>
                  </a:solidFill>
                  <a:latin typeface="华文楷体" panose="02010600040101010101" pitchFamily="2" charset="-122"/>
                  <a:ea typeface="华文楷体" panose="02010600040101010101" pitchFamily="2" charset="-122"/>
                </a:endParaRPr>
              </a:p>
              <a:p>
                <a:pPr/>
                <a14:m>
                  <m:oMathPara xmlns:m="http://schemas.openxmlformats.org/officeDocument/2006/math">
                    <m:oMathParaPr>
                      <m:jc m:val="centerGroup"/>
                    </m:oMathParaPr>
                    <m:oMath xmlns:m="http://schemas.openxmlformats.org/officeDocument/2006/math">
                      <m:f>
                        <m:fPr>
                          <m:ctrlPr>
                            <a:rPr lang="en-US" altLang="zh-CN" i="1">
                              <a:solidFill>
                                <a:srgbClr val="0070C0"/>
                              </a:solidFill>
                              <a:latin typeface="Cambria Math" panose="02040503050406030204" pitchFamily="18" charset="0"/>
                              <a:ea typeface="微软雅黑" panose="020B0503020204020204" pitchFamily="34" charset="-122"/>
                            </a:rPr>
                          </m:ctrlPr>
                        </m:fPr>
                        <m:num>
                          <m:sSup>
                            <m:sSupPr>
                              <m:ctrlPr>
                                <a:rPr lang="en-US" altLang="zh-CN" i="1">
                                  <a:solidFill>
                                    <a:srgbClr val="0070C0"/>
                                  </a:solidFill>
                                  <a:latin typeface="Cambria Math" panose="02040503050406030204" pitchFamily="18" charset="0"/>
                                  <a:ea typeface="微软雅黑" panose="020B0503020204020204" pitchFamily="34" charset="-122"/>
                                </a:rPr>
                              </m:ctrlPr>
                            </m:sSupPr>
                            <m:e>
                              <m:r>
                                <a:rPr lang="en-US" altLang="zh-CN" i="1">
                                  <a:solidFill>
                                    <a:srgbClr val="0070C0"/>
                                  </a:solidFill>
                                  <a:latin typeface="Cambria Math" panose="02040503050406030204" pitchFamily="18" charset="0"/>
                                  <a:ea typeface="微软雅黑" panose="020B0503020204020204" pitchFamily="34" charset="-122"/>
                                </a:rPr>
                                <m:t>ℏ</m:t>
                              </m:r>
                            </m:e>
                            <m:sup>
                              <m:r>
                                <a:rPr lang="en-US" altLang="zh-CN" i="1">
                                  <a:solidFill>
                                    <a:srgbClr val="0070C0"/>
                                  </a:solidFill>
                                  <a:latin typeface="Cambria Math" panose="02040503050406030204" pitchFamily="18" charset="0"/>
                                  <a:ea typeface="微软雅黑" panose="020B0503020204020204" pitchFamily="34" charset="-122"/>
                                </a:rPr>
                                <m:t>2</m:t>
                              </m:r>
                            </m:sup>
                          </m:sSup>
                        </m:num>
                        <m:den>
                          <m:r>
                            <a:rPr lang="en-US" altLang="zh-CN" i="1">
                              <a:solidFill>
                                <a:srgbClr val="0070C0"/>
                              </a:solidFill>
                              <a:latin typeface="Cambria Math" panose="02040503050406030204" pitchFamily="18" charset="0"/>
                              <a:ea typeface="微软雅黑" panose="020B0503020204020204" pitchFamily="34" charset="-122"/>
                            </a:rPr>
                            <m:t>2</m:t>
                          </m:r>
                          <m:r>
                            <a:rPr lang="en-US" altLang="zh-CN" i="1">
                              <a:solidFill>
                                <a:srgbClr val="0070C0"/>
                              </a:solidFill>
                              <a:latin typeface="Cambria Math" panose="02040503050406030204" pitchFamily="18" charset="0"/>
                              <a:ea typeface="微软雅黑" panose="020B0503020204020204" pitchFamily="34" charset="-122"/>
                            </a:rPr>
                            <m:t>𝑚</m:t>
                          </m:r>
                        </m:den>
                      </m:f>
                      <m:f>
                        <m:fPr>
                          <m:ctrlPr>
                            <a:rPr lang="en-US" altLang="zh-CN" sz="2400" b="0" i="1" smtClean="0">
                              <a:solidFill>
                                <a:srgbClr val="0070C0"/>
                              </a:solidFill>
                              <a:latin typeface="Cambria Math" panose="02040503050406030204" pitchFamily="18" charset="0"/>
                              <a:ea typeface="微软雅黑" panose="020B0503020204020204" pitchFamily="34" charset="-122"/>
                            </a:rPr>
                          </m:ctrlPr>
                        </m:fPr>
                        <m:num>
                          <m:sSup>
                            <m:sSupPr>
                              <m:ctrlPr>
                                <a:rPr lang="en-US" altLang="zh-CN" sz="2400" b="0" i="1" smtClean="0">
                                  <a:solidFill>
                                    <a:srgbClr val="0070C0"/>
                                  </a:solidFill>
                                  <a:latin typeface="Cambria Math" panose="02040503050406030204" pitchFamily="18" charset="0"/>
                                  <a:ea typeface="微软雅黑" panose="020B0503020204020204" pitchFamily="34" charset="-122"/>
                                </a:rPr>
                              </m:ctrlPr>
                            </m:sSupPr>
                            <m:e>
                              <m:r>
                                <a:rPr lang="en-US" altLang="zh-CN" sz="2400" b="0" i="1" smtClean="0">
                                  <a:solidFill>
                                    <a:srgbClr val="0070C0"/>
                                  </a:solidFill>
                                  <a:latin typeface="Cambria Math" panose="02040503050406030204" pitchFamily="18" charset="0"/>
                                  <a:ea typeface="微软雅黑" panose="020B0503020204020204" pitchFamily="34" charset="-122"/>
                                </a:rPr>
                                <m:t>𝑑</m:t>
                              </m:r>
                            </m:e>
                            <m:sup>
                              <m:r>
                                <a:rPr lang="en-US" altLang="zh-CN" sz="2400" b="0" i="1" smtClean="0">
                                  <a:solidFill>
                                    <a:srgbClr val="0070C0"/>
                                  </a:solidFill>
                                  <a:latin typeface="Cambria Math" panose="02040503050406030204" pitchFamily="18" charset="0"/>
                                  <a:ea typeface="微软雅黑" panose="020B0503020204020204" pitchFamily="34" charset="-122"/>
                                </a:rPr>
                                <m:t>2</m:t>
                              </m:r>
                            </m:sup>
                          </m:sSup>
                          <m:r>
                            <a:rPr lang="en-US" altLang="zh-CN" sz="2400" b="0" i="1" smtClean="0">
                              <a:solidFill>
                                <a:srgbClr val="0070C0"/>
                              </a:solidFill>
                              <a:latin typeface="Cambria Math" panose="02040503050406030204" pitchFamily="18" charset="0"/>
                              <a:ea typeface="微软雅黑" panose="020B0503020204020204" pitchFamily="34" charset="-122"/>
                            </a:rPr>
                            <m:t>𝜓</m:t>
                          </m:r>
                        </m:num>
                        <m:den>
                          <m:r>
                            <a:rPr lang="en-US" altLang="zh-CN" sz="2400" b="0" i="1" smtClean="0">
                              <a:solidFill>
                                <a:srgbClr val="0070C0"/>
                              </a:solidFill>
                              <a:latin typeface="Cambria Math" panose="02040503050406030204" pitchFamily="18" charset="0"/>
                              <a:ea typeface="微软雅黑" panose="020B0503020204020204" pitchFamily="34" charset="-122"/>
                            </a:rPr>
                            <m:t>𝑑</m:t>
                          </m:r>
                          <m:sSup>
                            <m:sSupPr>
                              <m:ctrlPr>
                                <a:rPr lang="en-US" altLang="zh-CN" sz="2400" b="0" i="1" smtClean="0">
                                  <a:solidFill>
                                    <a:srgbClr val="0070C0"/>
                                  </a:solidFill>
                                  <a:latin typeface="Cambria Math" panose="02040503050406030204" pitchFamily="18" charset="0"/>
                                  <a:ea typeface="微软雅黑" panose="020B0503020204020204" pitchFamily="34" charset="-122"/>
                                </a:rPr>
                              </m:ctrlPr>
                            </m:sSupPr>
                            <m:e>
                              <m:r>
                                <a:rPr lang="en-US" altLang="zh-CN" sz="2400" b="0" i="1" smtClean="0">
                                  <a:solidFill>
                                    <a:srgbClr val="0070C0"/>
                                  </a:solidFill>
                                  <a:latin typeface="Cambria Math" panose="02040503050406030204" pitchFamily="18" charset="0"/>
                                  <a:ea typeface="微软雅黑" panose="020B0503020204020204" pitchFamily="34" charset="-122"/>
                                </a:rPr>
                                <m:t>𝑥</m:t>
                              </m:r>
                            </m:e>
                            <m:sup>
                              <m:r>
                                <a:rPr lang="en-US" altLang="zh-CN" sz="2400" b="0" i="1" smtClean="0">
                                  <a:solidFill>
                                    <a:srgbClr val="0070C0"/>
                                  </a:solidFill>
                                  <a:latin typeface="Cambria Math" panose="02040503050406030204" pitchFamily="18" charset="0"/>
                                  <a:ea typeface="微软雅黑" panose="020B0503020204020204" pitchFamily="34" charset="-122"/>
                                </a:rPr>
                                <m:t>2</m:t>
                              </m:r>
                            </m:sup>
                          </m:sSup>
                        </m:den>
                      </m:f>
                      <m:r>
                        <a:rPr lang="en-US" altLang="zh-CN" sz="2400" b="0" i="1" smtClean="0">
                          <a:solidFill>
                            <a:srgbClr val="0070C0"/>
                          </a:solidFill>
                          <a:latin typeface="Cambria Math" panose="02040503050406030204" pitchFamily="18" charset="0"/>
                          <a:ea typeface="微软雅黑" panose="020B0503020204020204" pitchFamily="34" charset="-122"/>
                        </a:rPr>
                        <m:t>+</m:t>
                      </m:r>
                      <m:d>
                        <m:dPr>
                          <m:begChr m:val="["/>
                          <m:endChr m:val="]"/>
                          <m:ctrlPr>
                            <a:rPr lang="en-US" altLang="zh-CN" sz="2400" b="0" i="1" smtClean="0">
                              <a:solidFill>
                                <a:srgbClr val="0070C0"/>
                              </a:solidFill>
                              <a:latin typeface="Cambria Math" panose="02040503050406030204" pitchFamily="18" charset="0"/>
                              <a:ea typeface="微软雅黑" panose="020B0503020204020204" pitchFamily="34" charset="-122"/>
                            </a:rPr>
                          </m:ctrlPr>
                        </m:dPr>
                        <m:e>
                          <m:r>
                            <a:rPr lang="en-US" altLang="zh-CN" sz="2400" b="0" i="1" smtClean="0">
                              <a:solidFill>
                                <a:srgbClr val="0070C0"/>
                              </a:solidFill>
                              <a:latin typeface="Cambria Math" panose="02040503050406030204" pitchFamily="18" charset="0"/>
                              <a:ea typeface="微软雅黑" panose="020B0503020204020204" pitchFamily="34" charset="-122"/>
                            </a:rPr>
                            <m:t>𝐸</m:t>
                          </m:r>
                          <m:r>
                            <a:rPr lang="en-US" altLang="zh-CN" sz="2400" b="0" i="1" smtClean="0">
                              <a:solidFill>
                                <a:srgbClr val="0070C0"/>
                              </a:solidFill>
                              <a:latin typeface="Cambria Math" panose="02040503050406030204" pitchFamily="18" charset="0"/>
                              <a:ea typeface="微软雅黑" panose="020B0503020204020204" pitchFamily="34" charset="-122"/>
                            </a:rPr>
                            <m:t>−</m:t>
                          </m:r>
                          <m:r>
                            <a:rPr lang="en-US" altLang="zh-CN" sz="2400" b="0" i="1" smtClean="0">
                              <a:solidFill>
                                <a:srgbClr val="0070C0"/>
                              </a:solidFill>
                              <a:latin typeface="Cambria Math" panose="02040503050406030204" pitchFamily="18" charset="0"/>
                              <a:ea typeface="微软雅黑" panose="020B0503020204020204" pitchFamily="34" charset="-122"/>
                            </a:rPr>
                            <m:t>𝑉</m:t>
                          </m:r>
                          <m:d>
                            <m:dPr>
                              <m:ctrlPr>
                                <a:rPr lang="en-US" altLang="zh-CN" sz="2400" b="0" i="1" smtClean="0">
                                  <a:solidFill>
                                    <a:srgbClr val="0070C0"/>
                                  </a:solidFill>
                                  <a:latin typeface="Cambria Math" panose="02040503050406030204" pitchFamily="18" charset="0"/>
                                  <a:ea typeface="微软雅黑" panose="020B0503020204020204" pitchFamily="34" charset="-122"/>
                                </a:rPr>
                              </m:ctrlPr>
                            </m:dPr>
                            <m:e>
                              <m:r>
                                <a:rPr lang="en-US" altLang="zh-CN" sz="2400" b="0" i="1" smtClean="0">
                                  <a:solidFill>
                                    <a:srgbClr val="0070C0"/>
                                  </a:solidFill>
                                  <a:latin typeface="Cambria Math" panose="02040503050406030204" pitchFamily="18" charset="0"/>
                                  <a:ea typeface="微软雅黑" panose="020B0503020204020204" pitchFamily="34" charset="-122"/>
                                </a:rPr>
                                <m:t>𝑥</m:t>
                              </m:r>
                            </m:e>
                          </m:d>
                        </m:e>
                      </m:d>
                      <m:r>
                        <a:rPr lang="en-US" altLang="zh-CN" sz="2400" b="0" i="1" smtClean="0">
                          <a:solidFill>
                            <a:srgbClr val="0070C0"/>
                          </a:solidFill>
                          <a:latin typeface="Cambria Math" panose="02040503050406030204" pitchFamily="18" charset="0"/>
                          <a:ea typeface="微软雅黑" panose="020B0503020204020204" pitchFamily="34" charset="-122"/>
                        </a:rPr>
                        <m:t>𝜓</m:t>
                      </m:r>
                      <m:r>
                        <a:rPr lang="en-US" altLang="zh-CN" sz="2400" b="0" i="1" smtClean="0">
                          <a:solidFill>
                            <a:srgbClr val="0070C0"/>
                          </a:solidFill>
                          <a:latin typeface="Cambria Math" panose="02040503050406030204" pitchFamily="18" charset="0"/>
                          <a:ea typeface="微软雅黑" panose="020B0503020204020204" pitchFamily="34" charset="-122"/>
                        </a:rPr>
                        <m:t>=0</m:t>
                      </m:r>
                    </m:oMath>
                  </m:oMathPara>
                </a14:m>
                <a:endParaRPr lang="zh-CN" altLang="en-US" sz="2400" dirty="0">
                  <a:solidFill>
                    <a:srgbClr val="0070C0"/>
                  </a:solidFill>
                  <a:latin typeface="华文楷体" panose="02010600040101010101" pitchFamily="2" charset="-122"/>
                  <a:ea typeface="华文楷体" panose="02010600040101010101" pitchFamily="2" charset="-122"/>
                </a:endParaRPr>
              </a:p>
            </p:txBody>
          </p:sp>
        </mc:Choice>
        <mc:Fallback xmlns="">
          <p:sp>
            <p:nvSpPr>
              <p:cNvPr id="33" name="矩形 32"/>
              <p:cNvSpPr>
                <a:spLocks noRot="1" noChangeAspect="1" noMove="1" noResize="1" noEditPoints="1" noAdjustHandles="1" noChangeArrowheads="1" noChangeShapeType="1" noTextEdit="1"/>
              </p:cNvSpPr>
              <p:nvPr/>
            </p:nvSpPr>
            <p:spPr>
              <a:xfrm>
                <a:off x="4764435" y="2776468"/>
                <a:ext cx="4255973" cy="1202830"/>
              </a:xfrm>
              <a:prstGeom prst="rect">
                <a:avLst/>
              </a:prstGeom>
              <a:blipFill rotWithShape="0">
                <a:blip r:embed="rId8"/>
                <a:stretch>
                  <a:fillRect l="-2292" t="-40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985362" y="1511568"/>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solidFill>
                            <a:srgbClr val="7030A0"/>
                          </a:solidFill>
                          <a:latin typeface="Cambria Math" panose="02040503050406030204" pitchFamily="18" charset="0"/>
                        </a:rPr>
                        <m:t>∞</m:t>
                      </m:r>
                    </m:oMath>
                  </m:oMathPara>
                </a14:m>
                <a:endParaRPr lang="en-US" altLang="zh-CN" sz="2400" b="0" dirty="0">
                  <a:solidFill>
                    <a:srgbClr val="7030A0"/>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985362" y="1511568"/>
                <a:ext cx="393388" cy="461665"/>
              </a:xfrm>
              <a:prstGeom prst="rect">
                <a:avLst/>
              </a:prstGeom>
              <a:blipFill rotWithShape="0">
                <a:blip r:embed="rId9"/>
                <a:stretch>
                  <a:fillRect r="-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657888" y="4475943"/>
                <a:ext cx="3718418" cy="477054"/>
              </a:xfrm>
              <a:prstGeom prst="rect">
                <a:avLst/>
              </a:prstGeom>
              <a:solidFill>
                <a:schemeClr val="bg1">
                  <a:lumMod val="65000"/>
                  <a:alpha val="53000"/>
                </a:schemeClr>
              </a:solidFill>
            </p:spPr>
            <p:txBody>
              <a:bodyPr wrap="square">
                <a:spAutoFit/>
              </a:bodyPr>
              <a:lstStyle/>
              <a:p>
                <a:r>
                  <a:rPr lang="zh-CN" altLang="en-US" sz="2400" b="1" dirty="0">
                    <a:solidFill>
                      <a:schemeClr val="tx1"/>
                    </a:solidFill>
                    <a:latin typeface="华文楷体" panose="02010600040101010101" pitchFamily="2" charset="-122"/>
                    <a:ea typeface="华文楷体" panose="02010600040101010101" pitchFamily="2" charset="-122"/>
                  </a:rPr>
                  <a:t>势阱外 </a:t>
                </a:r>
                <a:r>
                  <a:rPr lang="en-US" altLang="zh-CN" sz="2400" b="1" dirty="0">
                    <a:solidFill>
                      <a:schemeClr val="tx1"/>
                    </a:solidFill>
                    <a:latin typeface="华文楷体" panose="02010600040101010101" pitchFamily="2" charset="-122"/>
                    <a:ea typeface="华文楷体" panose="02010600040101010101" pitchFamily="2" charset="-122"/>
                  </a:rPr>
                  <a:t>( </a:t>
                </a:r>
                <a14:m>
                  <m:oMath xmlns:m="http://schemas.openxmlformats.org/officeDocument/2006/math">
                    <m:r>
                      <a:rPr lang="en-US" altLang="zh-CN" sz="2400" i="1">
                        <a:solidFill>
                          <a:schemeClr val="tx1"/>
                        </a:solidFill>
                        <a:latin typeface="Cambria Math" panose="02040503050406030204" pitchFamily="18" charset="0"/>
                      </a:rPr>
                      <m:t>𝑥</m:t>
                    </m:r>
                    <m:r>
                      <a:rPr lang="en-US" altLang="zh-CN" sz="2400" i="1">
                        <a:solidFill>
                          <a:schemeClr val="tx1"/>
                        </a:solidFill>
                        <a:latin typeface="Cambria Math" panose="02040503050406030204" pitchFamily="18" charset="0"/>
                      </a:rPr>
                      <m:t>&lt;0 ,  </m:t>
                    </m:r>
                    <m:r>
                      <a:rPr lang="en-US" altLang="zh-CN" sz="2400" i="1">
                        <a:solidFill>
                          <a:schemeClr val="tx1"/>
                        </a:solidFill>
                        <a:latin typeface="Cambria Math" panose="02040503050406030204" pitchFamily="18" charset="0"/>
                      </a:rPr>
                      <m:t>𝑥</m:t>
                    </m:r>
                    <m:r>
                      <a:rPr lang="en-US" altLang="zh-CN" sz="2400" i="1">
                        <a:solidFill>
                          <a:schemeClr val="tx1"/>
                        </a:solidFill>
                        <a:latin typeface="Cambria Math" panose="02040503050406030204" pitchFamily="18" charset="0"/>
                      </a:rPr>
                      <m:t>&gt;</m:t>
                    </m:r>
                    <m:r>
                      <a:rPr lang="en-US" altLang="zh-CN" sz="2400" i="1">
                        <a:solidFill>
                          <a:schemeClr val="tx1"/>
                        </a:solidFill>
                        <a:latin typeface="Cambria Math" panose="02040503050406030204" pitchFamily="18" charset="0"/>
                      </a:rPr>
                      <m:t>𝑎</m:t>
                    </m:r>
                  </m:oMath>
                </a14:m>
                <a:r>
                  <a:rPr lang="en-US" altLang="zh-CN" sz="2400" b="1" dirty="0">
                    <a:solidFill>
                      <a:schemeClr val="tx1"/>
                    </a:solidFill>
                    <a:latin typeface="华文楷体" panose="02010600040101010101" pitchFamily="2" charset="-122"/>
                    <a:ea typeface="华文楷体" panose="02010600040101010101" pitchFamily="2" charset="-122"/>
                  </a:rPr>
                  <a:t> )</a:t>
                </a:r>
                <a:endParaRPr lang="zh-CN" altLang="en-US" sz="2400" b="1" dirty="0">
                  <a:solidFill>
                    <a:schemeClr val="tx1"/>
                  </a:solidFill>
                  <a:latin typeface="华文楷体" panose="02010600040101010101" pitchFamily="2" charset="-122"/>
                  <a:ea typeface="华文楷体" panose="02010600040101010101" pitchFamily="2" charset="-122"/>
                </a:endParaRPr>
              </a:p>
            </p:txBody>
          </p:sp>
        </mc:Choice>
        <mc:Fallback xmlns="">
          <p:sp>
            <p:nvSpPr>
              <p:cNvPr id="35" name="矩形 34"/>
              <p:cNvSpPr>
                <a:spLocks noRot="1" noChangeAspect="1" noMove="1" noResize="1" noEditPoints="1" noAdjustHandles="1" noChangeArrowheads="1" noChangeShapeType="1" noTextEdit="1"/>
              </p:cNvSpPr>
              <p:nvPr/>
            </p:nvSpPr>
            <p:spPr>
              <a:xfrm>
                <a:off x="657888" y="4475943"/>
                <a:ext cx="3718418" cy="477054"/>
              </a:xfrm>
              <a:prstGeom prst="rect">
                <a:avLst/>
              </a:prstGeom>
              <a:blipFill rotWithShape="0">
                <a:blip r:embed="rId10"/>
                <a:stretch>
                  <a:fillRect l="-2623" t="-10256" b="-256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706742" y="5038827"/>
                <a:ext cx="7930820" cy="1015663"/>
              </a:xfrm>
              <a:prstGeom prst="rect">
                <a:avLst/>
              </a:prstGeom>
            </p:spPr>
            <p:txBody>
              <a:bodyPr wrap="square">
                <a:spAutoFit/>
              </a:bodyPr>
              <a:lstStyle/>
              <a:p>
                <a:pPr>
                  <a:lnSpc>
                    <a:spcPct val="150000"/>
                  </a:lnSpc>
                  <a:buClr>
                    <a:schemeClr val="accent3">
                      <a:lumMod val="75000"/>
                    </a:schemeClr>
                  </a:buClr>
                </a:pPr>
                <a:r>
                  <a:rPr lang="zh-CN" altLang="en-US" sz="2400" dirty="0">
                    <a:solidFill>
                      <a:schemeClr val="tx1"/>
                    </a:solidFill>
                    <a:latin typeface="华文楷体" panose="02010600040101010101" pitchFamily="2" charset="-122"/>
                    <a:ea typeface="华文楷体" panose="02010600040101010101" pitchFamily="2" charset="-122"/>
                  </a:rPr>
                  <a:t> 由于势阱无限深</a:t>
                </a:r>
                <a:r>
                  <a:rPr lang="zh-CN" altLang="en-US" sz="2400" dirty="0">
                    <a:latin typeface="华文楷体" panose="02010600040101010101" pitchFamily="2" charset="-122"/>
                    <a:ea typeface="华文楷体" panose="02010600040101010101" pitchFamily="2" charset="-122"/>
                  </a:rPr>
                  <a:t>，在物理上粒子无法达到阱外区域，</a:t>
                </a:r>
                <a:r>
                  <a:rPr lang="zh-CN" altLang="en-US" sz="2400" dirty="0">
                    <a:solidFill>
                      <a:schemeClr val="tx1"/>
                    </a:solidFill>
                    <a:latin typeface="华文楷体" panose="02010600040101010101" pitchFamily="2" charset="-122"/>
                    <a:ea typeface="华文楷体" panose="02010600040101010101" pitchFamily="2" charset="-122"/>
                  </a:rPr>
                  <a:t>因此</a:t>
                </a:r>
                <a:endParaRPr lang="en-US" altLang="zh-CN" sz="2400" dirty="0">
                  <a:solidFill>
                    <a:schemeClr val="tx1"/>
                  </a:solidFill>
                  <a:latin typeface="华文楷体" panose="02010600040101010101" pitchFamily="2" charset="-122"/>
                  <a:ea typeface="华文楷体" panose="02010600040101010101" pitchFamily="2" charset="-122"/>
                </a:endParaRPr>
              </a:p>
              <a:p>
                <a:pPr algn="ct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ea typeface="微软雅黑" panose="020B0503020204020204" pitchFamily="34" charset="-122"/>
                        </a:rPr>
                        <m:t>𝜓</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𝑥</m:t>
                      </m:r>
                      <m:r>
                        <a:rPr lang="en-US" altLang="zh-CN" sz="2400" b="0" i="1" smtClean="0">
                          <a:solidFill>
                            <a:srgbClr val="FF0000"/>
                          </a:solidFill>
                          <a:latin typeface="Cambria Math" panose="02040503050406030204" pitchFamily="18" charset="0"/>
                          <a:ea typeface="微软雅黑" panose="020B0503020204020204" pitchFamily="34" charset="-122"/>
                        </a:rPr>
                        <m:t>)=0 (</m:t>
                      </m:r>
                      <m:r>
                        <a:rPr lang="en-US" altLang="zh-CN" sz="2400" i="1">
                          <a:solidFill>
                            <a:srgbClr val="FF0000"/>
                          </a:solidFill>
                          <a:latin typeface="Cambria Math" panose="02040503050406030204" pitchFamily="18" charset="0"/>
                        </a:rPr>
                        <m:t>𝑥</m:t>
                      </m:r>
                      <m:r>
                        <a:rPr lang="en-US" altLang="zh-CN" sz="2400" i="1">
                          <a:solidFill>
                            <a:srgbClr val="FF0000"/>
                          </a:solidFill>
                          <a:latin typeface="Cambria Math" panose="02040503050406030204" pitchFamily="18" charset="0"/>
                        </a:rPr>
                        <m:t>&lt;0,</m:t>
                      </m:r>
                      <m:r>
                        <a:rPr lang="en-US" altLang="zh-CN" sz="2400" i="1">
                          <a:solidFill>
                            <a:srgbClr val="FF0000"/>
                          </a:solidFill>
                          <a:latin typeface="Cambria Math" panose="02040503050406030204" pitchFamily="18" charset="0"/>
                        </a:rPr>
                        <m:t>𝑥</m:t>
                      </m:r>
                      <m:r>
                        <a:rPr lang="en-US" altLang="zh-CN" sz="2400" i="1">
                          <a:solidFill>
                            <a:srgbClr val="FF0000"/>
                          </a:solidFill>
                          <a:latin typeface="Cambria Math" panose="02040503050406030204" pitchFamily="18" charset="0"/>
                        </a:rPr>
                        <m:t>&gt;</m:t>
                      </m:r>
                      <m:r>
                        <a:rPr lang="en-US" altLang="zh-CN" sz="2400" i="1">
                          <a:solidFill>
                            <a:srgbClr val="FF0000"/>
                          </a:solidFill>
                          <a:latin typeface="Cambria Math" panose="02040503050406030204" pitchFamily="18" charset="0"/>
                        </a:rPr>
                        <m:t>𝑎</m:t>
                      </m:r>
                      <m:r>
                        <a:rPr lang="en-US" altLang="zh-CN" sz="2400" i="1">
                          <a:solidFill>
                            <a:srgbClr val="FF0000"/>
                          </a:solidFill>
                          <a:latin typeface="Cambria Math" panose="02040503050406030204" pitchFamily="18" charset="0"/>
                          <a:ea typeface="微软雅黑" panose="020B0503020204020204" pitchFamily="34" charset="-122"/>
                        </a:rPr>
                        <m:t>)</m:t>
                      </m:r>
                    </m:oMath>
                  </m:oMathPara>
                </a14:m>
                <a:endParaRPr lang="zh-CN" altLang="en-US" sz="24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6" name="矩形 35"/>
              <p:cNvSpPr>
                <a:spLocks noRot="1" noChangeAspect="1" noMove="1" noResize="1" noEditPoints="1" noAdjustHandles="1" noChangeArrowheads="1" noChangeShapeType="1" noTextEdit="1"/>
              </p:cNvSpPr>
              <p:nvPr/>
            </p:nvSpPr>
            <p:spPr>
              <a:xfrm>
                <a:off x="706742" y="5038827"/>
                <a:ext cx="7930820" cy="1015663"/>
              </a:xfrm>
              <a:prstGeom prst="rect">
                <a:avLst/>
              </a:prstGeom>
              <a:blipFill rotWithShape="0">
                <a:blip r:embed="rId11"/>
                <a:stretch>
                  <a:fillRect l="-307" r="-461" b="-7831"/>
                </a:stretch>
              </a:blipFill>
            </p:spPr>
            <p:txBody>
              <a:bodyPr/>
              <a:lstStyle/>
              <a:p>
                <a:r>
                  <a:rPr lang="zh-CN" altLang="en-US">
                    <a:noFill/>
                  </a:rPr>
                  <a:t> </a:t>
                </a:r>
              </a:p>
            </p:txBody>
          </p:sp>
        </mc:Fallback>
      </mc:AlternateContent>
      <p:grpSp>
        <p:nvGrpSpPr>
          <p:cNvPr id="4" name="组合 3"/>
          <p:cNvGrpSpPr/>
          <p:nvPr/>
        </p:nvGrpSpPr>
        <p:grpSpPr>
          <a:xfrm>
            <a:off x="2014779" y="1897188"/>
            <a:ext cx="990703" cy="1720065"/>
            <a:chOff x="2014779" y="1897188"/>
            <a:chExt cx="990703" cy="1720065"/>
          </a:xfrm>
        </p:grpSpPr>
        <p:sp>
          <p:nvSpPr>
            <p:cNvPr id="26" name="矩形 25"/>
            <p:cNvSpPr/>
            <p:nvPr/>
          </p:nvSpPr>
          <p:spPr>
            <a:xfrm>
              <a:off x="2014779" y="1897188"/>
              <a:ext cx="990703" cy="1720065"/>
            </a:xfrm>
            <a:prstGeom prst="rect">
              <a:avLst/>
            </a:prstGeom>
            <a:solidFill>
              <a:srgbClr val="7030A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38733" y="2561733"/>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内</a:t>
              </a:r>
              <a:endParaRPr lang="zh-CN" altLang="en-US" b="1" dirty="0">
                <a:latin typeface="华文楷体" panose="02010600040101010101" pitchFamily="2" charset="-122"/>
                <a:ea typeface="华文楷体" panose="02010600040101010101" pitchFamily="2" charset="-122"/>
              </a:endParaRPr>
            </a:p>
          </p:txBody>
        </p:sp>
      </p:grpSp>
      <p:grpSp>
        <p:nvGrpSpPr>
          <p:cNvPr id="10" name="组合 9"/>
          <p:cNvGrpSpPr/>
          <p:nvPr/>
        </p:nvGrpSpPr>
        <p:grpSpPr>
          <a:xfrm>
            <a:off x="1255547" y="1915717"/>
            <a:ext cx="756518" cy="1720065"/>
            <a:chOff x="1255547" y="1902838"/>
            <a:chExt cx="756518" cy="1720065"/>
          </a:xfrm>
        </p:grpSpPr>
        <p:sp>
          <p:nvSpPr>
            <p:cNvPr id="27" name="矩形 26"/>
            <p:cNvSpPr/>
            <p:nvPr/>
          </p:nvSpPr>
          <p:spPr>
            <a:xfrm>
              <a:off x="1255547" y="1902838"/>
              <a:ext cx="756518" cy="1720065"/>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78884" y="2585163"/>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外</a:t>
              </a:r>
            </a:p>
          </p:txBody>
        </p:sp>
      </p:grpSp>
      <p:grpSp>
        <p:nvGrpSpPr>
          <p:cNvPr id="13" name="组合 12"/>
          <p:cNvGrpSpPr/>
          <p:nvPr/>
        </p:nvGrpSpPr>
        <p:grpSpPr>
          <a:xfrm>
            <a:off x="3003482" y="1920589"/>
            <a:ext cx="752742" cy="1728072"/>
            <a:chOff x="3017130" y="1907710"/>
            <a:chExt cx="752742" cy="1728072"/>
          </a:xfrm>
        </p:grpSpPr>
        <p:sp>
          <p:nvSpPr>
            <p:cNvPr id="28" name="矩形 27"/>
            <p:cNvSpPr/>
            <p:nvPr/>
          </p:nvSpPr>
          <p:spPr>
            <a:xfrm>
              <a:off x="3017130" y="1907710"/>
              <a:ext cx="752742" cy="1728072"/>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159318" y="2562137"/>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外</a:t>
              </a:r>
            </a:p>
          </p:txBody>
        </p:sp>
      </p:grpSp>
    </p:spTree>
    <p:extLst>
      <p:ext uri="{BB962C8B-B14F-4D97-AF65-F5344CB8AC3E}">
        <p14:creationId xmlns:p14="http://schemas.microsoft.com/office/powerpoint/2010/main" val="280924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3"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531970" y="2474624"/>
                <a:ext cx="3556423" cy="461665"/>
              </a:xfrm>
              <a:prstGeom prst="rect">
                <a:avLst/>
              </a:prstGeom>
            </p:spPr>
            <p:txBody>
              <a:bodyPr wrap="none">
                <a:spAutoFit/>
              </a:bodyPr>
              <a:lstStyle/>
              <a:p>
                <a:r>
                  <a:rPr lang="zh-CN" altLang="en-US" sz="2400" i="0" dirty="0">
                    <a:latin typeface="华文楷体" panose="02010600040101010101" pitchFamily="2" charset="-122"/>
                    <a:ea typeface="华文楷体" panose="02010600040101010101" pitchFamily="2" charset="-122"/>
                  </a:rPr>
                  <a:t>通解为</a:t>
                </a:r>
                <a14:m>
                  <m:oMath xmlns:m="http://schemas.openxmlformats.org/officeDocument/2006/math">
                    <m:r>
                      <a:rPr lang="en-US" altLang="zh-CN" sz="2400" i="1">
                        <a:latin typeface="Cambria Math" panose="02040503050406030204" pitchFamily="18" charset="0"/>
                      </a:rPr>
                      <m:t>𝜓</m:t>
                    </m:r>
                    <m:r>
                      <a:rPr lang="en-US" altLang="zh-CN" sz="2400" i="1">
                        <a:latin typeface="Cambria Math" panose="02040503050406030204" pitchFamily="18" charset="0"/>
                      </a:rPr>
                      <m:t>=</m:t>
                    </m:r>
                    <m:r>
                      <a:rPr lang="en-US" altLang="zh-CN" i="1">
                        <a:latin typeface="Cambria Math" panose="02040503050406030204" pitchFamily="18" charset="0"/>
                      </a:rPr>
                      <m:t>𝐴𝑠𝑖𝑛</m:t>
                    </m:r>
                    <m:r>
                      <a:rPr lang="en-US" altLang="zh-CN" i="1">
                        <a:latin typeface="Cambria Math" panose="02040503050406030204" pitchFamily="18" charset="0"/>
                      </a:rPr>
                      <m:t> (</m:t>
                    </m:r>
                    <m:r>
                      <a:rPr lang="en-US" altLang="zh-CN" i="1">
                        <a:latin typeface="Cambria Math" panose="02040503050406030204" pitchFamily="18" charset="0"/>
                      </a:rPr>
                      <m:t>𝑘𝑥</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m:t>
                    </m:r>
                  </m:oMath>
                </a14:m>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531970" y="2474624"/>
                <a:ext cx="3556423" cy="461665"/>
              </a:xfrm>
              <a:prstGeom prst="rect">
                <a:avLst/>
              </a:prstGeom>
              <a:blipFill rotWithShape="0">
                <a:blip r:embed="rId3"/>
                <a:stretch>
                  <a:fillRect l="-2568" t="-9211" r="-51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1598462" y="328999"/>
                <a:ext cx="3048848" cy="461665"/>
              </a:xfrm>
              <a:prstGeom prst="rect">
                <a:avLst/>
              </a:prstGeom>
              <a:solidFill>
                <a:srgbClr val="7030A0">
                  <a:alpha val="53000"/>
                </a:srgbClr>
              </a:solidFill>
            </p:spPr>
            <p:txBody>
              <a:bodyPr wrap="none">
                <a:spAutoFit/>
              </a:bodyPr>
              <a:lstStyle/>
              <a:p>
                <a:r>
                  <a:rPr lang="zh-CN" altLang="en-US" sz="2400" b="1" dirty="0">
                    <a:solidFill>
                      <a:schemeClr val="tx1"/>
                    </a:solidFill>
                    <a:latin typeface="华文楷体" panose="02010600040101010101" pitchFamily="2" charset="-122"/>
                    <a:ea typeface="华文楷体" panose="02010600040101010101" pitchFamily="2" charset="-122"/>
                  </a:rPr>
                  <a:t>势阱内</a:t>
                </a:r>
                <a:r>
                  <a:rPr lang="zh-CN" altLang="en-US" sz="2400" dirty="0">
                    <a:solidFill>
                      <a:schemeClr val="tx1"/>
                    </a:solidFill>
                    <a:latin typeface="华文楷体" panose="02010600040101010101" pitchFamily="2" charset="-122"/>
                    <a:ea typeface="华文楷体" panose="02010600040101010101" pitchFamily="2" charset="-122"/>
                  </a:rPr>
                  <a:t>（</a:t>
                </a:r>
                <a14:m>
                  <m:oMath xmlns:m="http://schemas.openxmlformats.org/officeDocument/2006/math">
                    <m:r>
                      <a:rPr lang="en-US" altLang="zh-CN" sz="2400" b="0" i="1">
                        <a:solidFill>
                          <a:schemeClr val="tx1"/>
                        </a:solidFill>
                        <a:latin typeface="Cambria Math" panose="02040503050406030204" pitchFamily="18" charset="0"/>
                        <a:ea typeface="微软雅黑" panose="020B0503020204020204" pitchFamily="34" charset="-122"/>
                      </a:rPr>
                      <m:t>0&lt;</m:t>
                    </m:r>
                    <m:r>
                      <a:rPr lang="en-US" altLang="zh-CN" sz="2400" b="0" i="1">
                        <a:solidFill>
                          <a:schemeClr val="tx1"/>
                        </a:solidFill>
                        <a:latin typeface="Cambria Math" panose="02040503050406030204" pitchFamily="18" charset="0"/>
                        <a:ea typeface="微软雅黑" panose="020B0503020204020204" pitchFamily="34" charset="-122"/>
                      </a:rPr>
                      <m:t>𝑥</m:t>
                    </m:r>
                    <m:r>
                      <a:rPr lang="en-US" altLang="zh-CN" sz="2400" b="0" i="1">
                        <a:solidFill>
                          <a:schemeClr val="tx1"/>
                        </a:solidFill>
                        <a:latin typeface="Cambria Math" panose="02040503050406030204" pitchFamily="18" charset="0"/>
                        <a:ea typeface="微软雅黑" panose="020B0503020204020204" pitchFamily="34" charset="-122"/>
                      </a:rPr>
                      <m:t>&lt;</m:t>
                    </m:r>
                    <m:r>
                      <a:rPr lang="en-US" altLang="zh-CN" sz="2400" b="0" i="1">
                        <a:solidFill>
                          <a:schemeClr val="tx1"/>
                        </a:solidFill>
                        <a:latin typeface="Cambria Math" panose="02040503050406030204" pitchFamily="18" charset="0"/>
                        <a:ea typeface="微软雅黑" panose="020B0503020204020204" pitchFamily="34" charset="-122"/>
                      </a:rPr>
                      <m:t>𝑎</m:t>
                    </m:r>
                  </m:oMath>
                </a14:m>
                <a:r>
                  <a:rPr lang="zh-CN" altLang="en-US" sz="2400" dirty="0">
                    <a:solidFill>
                      <a:schemeClr val="tx1"/>
                    </a:solidFill>
                    <a:latin typeface="华文楷体" panose="02010600040101010101" pitchFamily="2" charset="-122"/>
                    <a:ea typeface="华文楷体" panose="02010600040101010101" pitchFamily="2" charset="-122"/>
                  </a:rPr>
                  <a:t>）</a:t>
                </a:r>
                <a:endParaRPr lang="en-US" altLang="zh-CN" sz="2400" dirty="0">
                  <a:solidFill>
                    <a:schemeClr val="tx1"/>
                  </a:solidFill>
                  <a:latin typeface="华文楷体" panose="02010600040101010101" pitchFamily="2" charset="-122"/>
                  <a:ea typeface="华文楷体" panose="02010600040101010101"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598462" y="328999"/>
                <a:ext cx="3048848" cy="461665"/>
              </a:xfrm>
              <a:prstGeom prst="rect">
                <a:avLst/>
              </a:prstGeom>
              <a:blipFill rotWithShape="0">
                <a:blip r:embed="rId4"/>
                <a:stretch>
                  <a:fillRect l="-3000" t="-10526" r="-2800"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343266" y="909242"/>
                <a:ext cx="2653547" cy="833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solidFill>
                                <a:srgbClr val="0070C0"/>
                              </a:solidFill>
                              <a:latin typeface="Cambria Math" panose="02040503050406030204" pitchFamily="18" charset="0"/>
                              <a:ea typeface="微软雅黑" panose="020B0503020204020204" pitchFamily="34" charset="-122"/>
                            </a:rPr>
                          </m:ctrlPr>
                        </m:fPr>
                        <m:num>
                          <m:sSup>
                            <m:sSupPr>
                              <m:ctrlPr>
                                <a:rPr lang="en-US" altLang="zh-CN" i="1">
                                  <a:solidFill>
                                    <a:srgbClr val="0070C0"/>
                                  </a:solidFill>
                                  <a:latin typeface="Cambria Math" panose="02040503050406030204" pitchFamily="18" charset="0"/>
                                  <a:ea typeface="微软雅黑" panose="020B0503020204020204" pitchFamily="34" charset="-122"/>
                                </a:rPr>
                              </m:ctrlPr>
                            </m:sSupPr>
                            <m:e>
                              <m:r>
                                <a:rPr lang="en-US" altLang="zh-CN" i="1">
                                  <a:solidFill>
                                    <a:srgbClr val="0070C0"/>
                                  </a:solidFill>
                                  <a:latin typeface="Cambria Math" panose="02040503050406030204" pitchFamily="18" charset="0"/>
                                  <a:ea typeface="微软雅黑" panose="020B0503020204020204" pitchFamily="34" charset="-122"/>
                                </a:rPr>
                                <m:t>𝑑</m:t>
                              </m:r>
                            </m:e>
                            <m:sup>
                              <m:r>
                                <a:rPr lang="en-US" altLang="zh-CN" i="1">
                                  <a:solidFill>
                                    <a:srgbClr val="0070C0"/>
                                  </a:solidFill>
                                  <a:latin typeface="Cambria Math" panose="02040503050406030204" pitchFamily="18" charset="0"/>
                                  <a:ea typeface="微软雅黑" panose="020B0503020204020204" pitchFamily="34" charset="-122"/>
                                </a:rPr>
                                <m:t>2</m:t>
                              </m:r>
                            </m:sup>
                          </m:sSup>
                          <m:r>
                            <a:rPr lang="en-US" altLang="zh-CN" i="1">
                              <a:solidFill>
                                <a:srgbClr val="0070C0"/>
                              </a:solidFill>
                              <a:latin typeface="Cambria Math" panose="02040503050406030204" pitchFamily="18" charset="0"/>
                              <a:ea typeface="微软雅黑" panose="020B0503020204020204" pitchFamily="34" charset="-122"/>
                            </a:rPr>
                            <m:t>𝜓</m:t>
                          </m:r>
                        </m:num>
                        <m:den>
                          <m:r>
                            <a:rPr lang="en-US" altLang="zh-CN" i="1">
                              <a:solidFill>
                                <a:srgbClr val="0070C0"/>
                              </a:solidFill>
                              <a:latin typeface="Cambria Math" panose="02040503050406030204" pitchFamily="18" charset="0"/>
                              <a:ea typeface="微软雅黑" panose="020B0503020204020204" pitchFamily="34" charset="-122"/>
                            </a:rPr>
                            <m:t>𝑑</m:t>
                          </m:r>
                          <m:sSup>
                            <m:sSupPr>
                              <m:ctrlPr>
                                <a:rPr lang="en-US" altLang="zh-CN" i="1">
                                  <a:solidFill>
                                    <a:srgbClr val="0070C0"/>
                                  </a:solidFill>
                                  <a:latin typeface="Cambria Math" panose="02040503050406030204" pitchFamily="18" charset="0"/>
                                  <a:ea typeface="微软雅黑" panose="020B0503020204020204" pitchFamily="34" charset="-122"/>
                                </a:rPr>
                              </m:ctrlPr>
                            </m:sSupPr>
                            <m:e>
                              <m:r>
                                <a:rPr lang="en-US" altLang="zh-CN" i="1">
                                  <a:solidFill>
                                    <a:srgbClr val="0070C0"/>
                                  </a:solidFill>
                                  <a:latin typeface="Cambria Math" panose="02040503050406030204" pitchFamily="18" charset="0"/>
                                  <a:ea typeface="微软雅黑" panose="020B0503020204020204" pitchFamily="34" charset="-122"/>
                                </a:rPr>
                                <m:t>𝑥</m:t>
                              </m:r>
                            </m:e>
                            <m:sup>
                              <m:r>
                                <a:rPr lang="en-US" altLang="zh-CN" i="1">
                                  <a:solidFill>
                                    <a:srgbClr val="0070C0"/>
                                  </a:solidFill>
                                  <a:latin typeface="Cambria Math" panose="02040503050406030204" pitchFamily="18" charset="0"/>
                                  <a:ea typeface="微软雅黑" panose="020B0503020204020204" pitchFamily="34" charset="-122"/>
                                </a:rPr>
                                <m:t>2</m:t>
                              </m:r>
                            </m:sup>
                          </m:sSup>
                        </m:den>
                      </m:f>
                      <m:r>
                        <a:rPr lang="en-US" altLang="zh-CN" sz="2400" i="1">
                          <a:solidFill>
                            <a:srgbClr val="0070C0"/>
                          </a:solidFill>
                          <a:latin typeface="Cambria Math" panose="02040503050406030204" pitchFamily="18" charset="0"/>
                          <a:ea typeface="微软雅黑" panose="020B0503020204020204" pitchFamily="34" charset="-122"/>
                        </a:rPr>
                        <m:t>+</m:t>
                      </m:r>
                      <m:f>
                        <m:fPr>
                          <m:ctrlPr>
                            <a:rPr lang="en-US" altLang="zh-CN" sz="2400" i="1">
                              <a:solidFill>
                                <a:srgbClr val="0070C0"/>
                              </a:solidFill>
                              <a:latin typeface="Cambria Math" panose="02040503050406030204" pitchFamily="18" charset="0"/>
                              <a:ea typeface="微软雅黑" panose="020B0503020204020204" pitchFamily="34" charset="-122"/>
                            </a:rPr>
                          </m:ctrlPr>
                        </m:fPr>
                        <m:num>
                          <m:r>
                            <a:rPr lang="en-US" altLang="zh-CN" sz="2400" i="1">
                              <a:solidFill>
                                <a:srgbClr val="0070C0"/>
                              </a:solidFill>
                              <a:latin typeface="Cambria Math" panose="02040503050406030204" pitchFamily="18" charset="0"/>
                              <a:ea typeface="微软雅黑" panose="020B0503020204020204" pitchFamily="34" charset="-122"/>
                            </a:rPr>
                            <m:t>2</m:t>
                          </m:r>
                          <m:r>
                            <a:rPr lang="en-US" altLang="zh-CN" sz="2400" i="1">
                              <a:solidFill>
                                <a:srgbClr val="0070C0"/>
                              </a:solidFill>
                              <a:latin typeface="Cambria Math" panose="02040503050406030204" pitchFamily="18" charset="0"/>
                              <a:ea typeface="微软雅黑" panose="020B0503020204020204" pitchFamily="34" charset="-122"/>
                            </a:rPr>
                            <m:t>𝑚𝐸</m:t>
                          </m:r>
                        </m:num>
                        <m:den>
                          <m:sSup>
                            <m:sSupPr>
                              <m:ctrlPr>
                                <a:rPr lang="en-US" altLang="zh-CN" sz="2400" i="1">
                                  <a:solidFill>
                                    <a:srgbClr val="0070C0"/>
                                  </a:solidFill>
                                  <a:latin typeface="Cambria Math" panose="02040503050406030204" pitchFamily="18" charset="0"/>
                                  <a:ea typeface="微软雅黑" panose="020B0503020204020204" pitchFamily="34" charset="-122"/>
                                </a:rPr>
                              </m:ctrlPr>
                            </m:sSupPr>
                            <m:e>
                              <m:r>
                                <a:rPr lang="en-US" altLang="zh-CN" sz="2400" i="1">
                                  <a:solidFill>
                                    <a:srgbClr val="0070C0"/>
                                  </a:solidFill>
                                  <a:latin typeface="Cambria Math" panose="02040503050406030204" pitchFamily="18" charset="0"/>
                                  <a:ea typeface="微软雅黑" panose="020B0503020204020204" pitchFamily="34" charset="-122"/>
                                </a:rPr>
                                <m:t>ℏ</m:t>
                              </m:r>
                            </m:e>
                            <m:sup>
                              <m:r>
                                <a:rPr lang="en-US" altLang="zh-CN" sz="2400" i="1">
                                  <a:solidFill>
                                    <a:srgbClr val="0070C0"/>
                                  </a:solidFill>
                                  <a:latin typeface="Cambria Math" panose="02040503050406030204" pitchFamily="18" charset="0"/>
                                  <a:ea typeface="微软雅黑" panose="020B0503020204020204" pitchFamily="34" charset="-122"/>
                                </a:rPr>
                                <m:t>2</m:t>
                              </m:r>
                            </m:sup>
                          </m:sSup>
                        </m:den>
                      </m:f>
                      <m:r>
                        <a:rPr lang="en-US" altLang="zh-CN" sz="2400" i="1">
                          <a:solidFill>
                            <a:srgbClr val="0070C0"/>
                          </a:solidFill>
                          <a:latin typeface="Cambria Math" panose="02040503050406030204" pitchFamily="18" charset="0"/>
                          <a:ea typeface="微软雅黑" panose="020B0503020204020204" pitchFamily="34" charset="-122"/>
                        </a:rPr>
                        <m:t>𝜓</m:t>
                      </m:r>
                      <m:r>
                        <a:rPr lang="en-US" altLang="zh-CN" sz="2400" i="1">
                          <a:solidFill>
                            <a:srgbClr val="0070C0"/>
                          </a:solidFill>
                          <a:latin typeface="Cambria Math" panose="02040503050406030204" pitchFamily="18" charset="0"/>
                          <a:ea typeface="微软雅黑" panose="020B0503020204020204" pitchFamily="34" charset="-122"/>
                        </a:rPr>
                        <m:t>=0</m:t>
                      </m:r>
                    </m:oMath>
                  </m:oMathPara>
                </a14:m>
                <a:endParaRPr lang="en-US" altLang="zh-CN" sz="2400" dirty="0">
                  <a:solidFill>
                    <a:srgbClr val="0070C0"/>
                  </a:solidFill>
                  <a:latin typeface="华文楷体" panose="02010600040101010101" pitchFamily="2" charset="-122"/>
                  <a:ea typeface="华文楷体" panose="0201060004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343266" y="909242"/>
                <a:ext cx="2653547" cy="83349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94142" y="1601083"/>
                <a:ext cx="5698291" cy="681661"/>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令</a:t>
                </a:r>
                <a14:m>
                  <m:oMath xmlns:m="http://schemas.openxmlformats.org/officeDocument/2006/math">
                    <m:r>
                      <a:rPr lang="en-US" altLang="zh-CN" sz="2400" i="1">
                        <a:latin typeface="Cambria Math" panose="02040503050406030204" pitchFamily="18" charset="0"/>
                      </a:rPr>
                      <m:t>𝑘</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2</m:t>
                            </m:r>
                            <m:r>
                              <a:rPr lang="en-US" altLang="zh-CN" sz="2400" i="1">
                                <a:latin typeface="Cambria Math" panose="02040503050406030204" pitchFamily="18" charset="0"/>
                              </a:rPr>
                              <m:t>𝑚𝐸</m:t>
                            </m:r>
                          </m:e>
                        </m:rad>
                      </m:num>
                      <m:den>
                        <m:r>
                          <a:rPr lang="en-US" altLang="zh-CN" sz="2400" i="1">
                            <a:latin typeface="Cambria Math" panose="02040503050406030204" pitchFamily="18" charset="0"/>
                          </a:rPr>
                          <m:t>ℏ</m:t>
                        </m:r>
                      </m:den>
                    </m:f>
                    <m:r>
                      <a:rPr lang="en-US" altLang="zh-CN" sz="2400" i="1" dirty="0">
                        <a:latin typeface="Cambria Math" panose="02040503050406030204" pitchFamily="18" charset="0"/>
                      </a:rPr>
                      <m:t>(</m:t>
                    </m:r>
                    <m:r>
                      <a:rPr lang="en-US" altLang="zh-CN" sz="2400" i="1" dirty="0">
                        <a:latin typeface="Cambria Math" panose="02040503050406030204" pitchFamily="18" charset="0"/>
                      </a:rPr>
                      <m:t>𝐸</m:t>
                    </m:r>
                    <m:r>
                      <a:rPr lang="en-US" altLang="zh-CN" sz="2400" i="1" dirty="0">
                        <a:latin typeface="Cambria Math" panose="02040503050406030204" pitchFamily="18" charset="0"/>
                      </a:rPr>
                      <m:t>&gt;0)</m:t>
                    </m:r>
                  </m:oMath>
                </a14:m>
                <a:r>
                  <a:rPr lang="zh-CN" altLang="en-US" sz="2400" dirty="0">
                    <a:latin typeface="华文楷体" panose="02010600040101010101" pitchFamily="2" charset="-122"/>
                    <a:ea typeface="华文楷体" panose="02010600040101010101" pitchFamily="2" charset="-122"/>
                  </a:rPr>
                  <a:t>，得到</a:t>
                </a:r>
                <a14:m>
                  <m:oMath xmlns:m="http://schemas.openxmlformats.org/officeDocument/2006/math">
                    <m:f>
                      <m:fPr>
                        <m:ctrlPr>
                          <a:rPr lang="en-US" altLang="zh-CN" i="1" smtClean="0">
                            <a:solidFill>
                              <a:schemeClr val="tx1"/>
                            </a:solidFill>
                            <a:latin typeface="Cambria Math" panose="02040503050406030204" pitchFamily="18" charset="0"/>
                            <a:ea typeface="微软雅黑" panose="020B0503020204020204" pitchFamily="34" charset="-122"/>
                          </a:rPr>
                        </m:ctrlPr>
                      </m:fPr>
                      <m:num>
                        <m:sSup>
                          <m:sSupPr>
                            <m:ctrlPr>
                              <a:rPr lang="en-US" altLang="zh-CN" i="1">
                                <a:solidFill>
                                  <a:schemeClr val="tx1"/>
                                </a:solidFill>
                                <a:latin typeface="Cambria Math" panose="02040503050406030204" pitchFamily="18" charset="0"/>
                                <a:ea typeface="微软雅黑" panose="020B0503020204020204" pitchFamily="34" charset="-122"/>
                              </a:rPr>
                            </m:ctrlPr>
                          </m:sSupPr>
                          <m:e>
                            <m:r>
                              <a:rPr lang="en-US" altLang="zh-CN" i="1">
                                <a:solidFill>
                                  <a:schemeClr val="tx1"/>
                                </a:solidFill>
                                <a:latin typeface="Cambria Math" panose="02040503050406030204" pitchFamily="18" charset="0"/>
                                <a:ea typeface="微软雅黑" panose="020B0503020204020204" pitchFamily="34" charset="-122"/>
                              </a:rPr>
                              <m:t>𝑑</m:t>
                            </m:r>
                          </m:e>
                          <m:sup>
                            <m:r>
                              <a:rPr lang="en-US" altLang="zh-CN" i="1">
                                <a:solidFill>
                                  <a:schemeClr val="tx1"/>
                                </a:solidFill>
                                <a:latin typeface="Cambria Math" panose="02040503050406030204" pitchFamily="18" charset="0"/>
                                <a:ea typeface="微软雅黑" panose="020B0503020204020204" pitchFamily="34" charset="-122"/>
                              </a:rPr>
                              <m:t>2</m:t>
                            </m:r>
                          </m:sup>
                        </m:sSup>
                        <m:r>
                          <a:rPr lang="en-US" altLang="zh-CN" i="1">
                            <a:solidFill>
                              <a:schemeClr val="tx1"/>
                            </a:solidFill>
                            <a:latin typeface="Cambria Math" panose="02040503050406030204" pitchFamily="18" charset="0"/>
                            <a:ea typeface="微软雅黑" panose="020B0503020204020204" pitchFamily="34" charset="-122"/>
                          </a:rPr>
                          <m:t>𝜓</m:t>
                        </m:r>
                      </m:num>
                      <m:den>
                        <m:r>
                          <a:rPr lang="en-US" altLang="zh-CN" i="1">
                            <a:solidFill>
                              <a:schemeClr val="tx1"/>
                            </a:solidFill>
                            <a:latin typeface="Cambria Math" panose="02040503050406030204" pitchFamily="18" charset="0"/>
                            <a:ea typeface="微软雅黑" panose="020B0503020204020204" pitchFamily="34" charset="-122"/>
                          </a:rPr>
                          <m:t>𝑑</m:t>
                        </m:r>
                        <m:sSup>
                          <m:sSupPr>
                            <m:ctrlPr>
                              <a:rPr lang="en-US" altLang="zh-CN" i="1">
                                <a:solidFill>
                                  <a:schemeClr val="tx1"/>
                                </a:solidFill>
                                <a:latin typeface="Cambria Math" panose="02040503050406030204" pitchFamily="18" charset="0"/>
                                <a:ea typeface="微软雅黑" panose="020B0503020204020204" pitchFamily="34" charset="-122"/>
                              </a:rPr>
                            </m:ctrlPr>
                          </m:sSupPr>
                          <m:e>
                            <m:r>
                              <a:rPr lang="en-US" altLang="zh-CN" i="1">
                                <a:solidFill>
                                  <a:schemeClr val="tx1"/>
                                </a:solidFill>
                                <a:latin typeface="Cambria Math" panose="02040503050406030204" pitchFamily="18" charset="0"/>
                                <a:ea typeface="微软雅黑" panose="020B0503020204020204" pitchFamily="34" charset="-122"/>
                              </a:rPr>
                              <m:t>𝑥</m:t>
                            </m:r>
                          </m:e>
                          <m:sup>
                            <m:r>
                              <a:rPr lang="en-US" altLang="zh-CN" i="1">
                                <a:solidFill>
                                  <a:schemeClr val="tx1"/>
                                </a:solidFill>
                                <a:latin typeface="Cambria Math" panose="02040503050406030204" pitchFamily="18" charset="0"/>
                                <a:ea typeface="微软雅黑" panose="020B0503020204020204" pitchFamily="34" charset="-122"/>
                              </a:rPr>
                              <m:t>2</m:t>
                            </m:r>
                          </m:sup>
                        </m:sSup>
                      </m:den>
                    </m:f>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𝜓</m:t>
                    </m:r>
                    <m:r>
                      <a:rPr lang="en-US" altLang="zh-CN" sz="2400" i="1">
                        <a:latin typeface="Cambria Math" panose="02040503050406030204" pitchFamily="18" charset="0"/>
                      </a:rPr>
                      <m:t>=0</m:t>
                    </m:r>
                  </m:oMath>
                </a14:m>
                <a:endParaRPr lang="en-US" altLang="zh-CN" sz="2400" dirty="0">
                  <a:latin typeface="华文楷体" panose="02010600040101010101" pitchFamily="2" charset="-122"/>
                  <a:ea typeface="华文楷体" panose="0201060004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94142" y="1601083"/>
                <a:ext cx="5698291" cy="681661"/>
              </a:xfrm>
              <a:prstGeom prst="rect">
                <a:avLst/>
              </a:prstGeom>
              <a:blipFill rotWithShape="0">
                <a:blip r:embed="rId6"/>
                <a:stretch>
                  <a:fillRect l="-1713" b="-9910"/>
                </a:stretch>
              </a:blipFill>
            </p:spPr>
            <p:txBody>
              <a:bodyPr/>
              <a:lstStyle/>
              <a:p>
                <a:r>
                  <a:rPr lang="zh-CN" altLang="en-US">
                    <a:noFill/>
                  </a:rPr>
                  <a:t> </a:t>
                </a:r>
              </a:p>
            </p:txBody>
          </p:sp>
        </mc:Fallback>
      </mc:AlternateContent>
      <p:sp>
        <p:nvSpPr>
          <p:cNvPr id="22" name="矩形 21"/>
          <p:cNvSpPr/>
          <p:nvPr/>
        </p:nvSpPr>
        <p:spPr>
          <a:xfrm>
            <a:off x="449928" y="3408812"/>
            <a:ext cx="4185634" cy="646331"/>
          </a:xfrm>
          <a:prstGeom prst="rect">
            <a:avLst/>
          </a:prstGeom>
        </p:spPr>
        <p:txBody>
          <a:bodyPr wrap="square">
            <a:spAutoFit/>
          </a:bodyPr>
          <a:lstStyle/>
          <a:p>
            <a:pPr marL="342900" indent="-342900">
              <a:lnSpc>
                <a:spcPct val="150000"/>
              </a:lnSpc>
              <a:buClr>
                <a:schemeClr val="accent5">
                  <a:lumMod val="60000"/>
                  <a:lumOff val="40000"/>
                </a:schemeClr>
              </a:buClr>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边界条件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连续性条件：</a:t>
            </a:r>
            <a:endParaRPr lang="en-US" altLang="zh-CN" sz="2400"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3" name="矩形 22"/>
              <p:cNvSpPr/>
              <p:nvPr/>
            </p:nvSpPr>
            <p:spPr>
              <a:xfrm>
                <a:off x="3933521" y="3335266"/>
                <a:ext cx="1633396" cy="916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ea typeface="华文楷体" panose="02010600040101010101" pitchFamily="2" charset="-122"/>
                            </a:rPr>
                          </m:ctrlPr>
                        </m:dPr>
                        <m:e>
                          <m:eqArr>
                            <m:eqArrPr>
                              <m:ctrlPr>
                                <a:rPr lang="en-US" altLang="zh-CN" sz="2400" i="1">
                                  <a:latin typeface="Cambria Math" panose="02040503050406030204" pitchFamily="18" charset="0"/>
                                  <a:ea typeface="华文楷体" panose="02010600040101010101" pitchFamily="2" charset="-122"/>
                                </a:rPr>
                              </m:ctrlPr>
                            </m:eqArrPr>
                            <m:e>
                              <m:r>
                                <a:rPr lang="en-US" altLang="zh-CN" sz="2400" i="1">
                                  <a:latin typeface="Cambria Math" panose="02040503050406030204" pitchFamily="18" charset="0"/>
                                  <a:ea typeface="华文楷体" panose="02010600040101010101" pitchFamily="2" charset="-122"/>
                                </a:rPr>
                                <m:t>𝜓</m:t>
                              </m:r>
                              <m:d>
                                <m:dPr>
                                  <m:ctrlPr>
                                    <a:rPr lang="en-US" altLang="zh-CN" sz="2400" i="1">
                                      <a:latin typeface="Cambria Math" panose="02040503050406030204" pitchFamily="18" charset="0"/>
                                      <a:ea typeface="华文楷体" panose="02010600040101010101" pitchFamily="2" charset="-122"/>
                                    </a:rPr>
                                  </m:ctrlPr>
                                </m:dPr>
                                <m:e>
                                  <m:r>
                                    <a:rPr lang="en-US" altLang="zh-CN" sz="2400" i="1">
                                      <a:latin typeface="Cambria Math" panose="02040503050406030204" pitchFamily="18" charset="0"/>
                                      <a:ea typeface="华文楷体" panose="02010600040101010101" pitchFamily="2" charset="-122"/>
                                    </a:rPr>
                                    <m:t>0</m:t>
                                  </m:r>
                                </m:e>
                              </m:d>
                              <m:r>
                                <a:rPr lang="en-US" altLang="zh-CN" sz="2400" i="1">
                                  <a:solidFill>
                                    <a:srgbClr val="FF0000"/>
                                  </a:solidFill>
                                  <a:latin typeface="Cambria Math" panose="02040503050406030204" pitchFamily="18" charset="0"/>
                                </a:rPr>
                                <m:t>=0</m:t>
                              </m:r>
                            </m:e>
                            <m:e>
                              <m:r>
                                <a:rPr lang="en-US" altLang="zh-CN" sz="2400" i="1">
                                  <a:latin typeface="Cambria Math" panose="02040503050406030204" pitchFamily="18" charset="0"/>
                                  <a:ea typeface="华文楷体" panose="02010600040101010101" pitchFamily="2" charset="-122"/>
                                </a:rPr>
                                <m:t>𝜓</m:t>
                              </m:r>
                              <m:r>
                                <a:rPr lang="en-US" altLang="zh-CN" sz="2400" i="1">
                                  <a:latin typeface="Cambria Math" panose="02040503050406030204" pitchFamily="18" charset="0"/>
                                  <a:ea typeface="华文楷体" panose="02010600040101010101" pitchFamily="2" charset="-122"/>
                                </a:rPr>
                                <m:t>(</m:t>
                              </m:r>
                              <m:r>
                                <a:rPr lang="en-US" altLang="zh-CN" sz="2400" i="1">
                                  <a:latin typeface="Cambria Math" panose="02040503050406030204" pitchFamily="18" charset="0"/>
                                  <a:ea typeface="华文楷体" panose="02010600040101010101" pitchFamily="2" charset="-122"/>
                                </a:rPr>
                                <m:t>𝑎</m:t>
                              </m:r>
                              <m:r>
                                <a:rPr lang="en-US" altLang="zh-CN" sz="2400" i="1">
                                  <a:latin typeface="Cambria Math" panose="02040503050406030204" pitchFamily="18" charset="0"/>
                                  <a:ea typeface="华文楷体" panose="02010600040101010101" pitchFamily="2" charset="-122"/>
                                </a:rPr>
                                <m:t>)=0</m:t>
                              </m:r>
                            </m:e>
                          </m:eqArr>
                        </m:e>
                      </m:d>
                    </m:oMath>
                  </m:oMathPara>
                </a14:m>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3933521" y="3335266"/>
                <a:ext cx="1633396" cy="916148"/>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1195950" y="4650391"/>
                <a:ext cx="4094673" cy="916148"/>
              </a:xfrm>
              <a:prstGeom prst="rect">
                <a:avLst/>
              </a:prstGeom>
            </p:spPr>
            <p:txBody>
              <a:bodyPr wrap="square">
                <a:spAutoFit/>
              </a:bodyPr>
              <a:lstStyle/>
              <a:p>
                <a:pPr/>
                <a14:m>
                  <m:oMathPara xmlns:m="http://schemas.openxmlformats.org/officeDocument/2006/math">
                    <m:oMathParaPr>
                      <m:jc m:val="right"/>
                    </m:oMathParaPr>
                    <m:oMath xmlns:m="http://schemas.openxmlformats.org/officeDocument/2006/math">
                      <m:d>
                        <m:dPr>
                          <m:begChr m:val="{"/>
                          <m:endChr m:val=""/>
                          <m:ctrlPr>
                            <a:rPr lang="en-US" altLang="zh-CN" sz="2400" i="1" smtClean="0">
                              <a:solidFill>
                                <a:srgbClr val="0070C0"/>
                              </a:solidFill>
                              <a:latin typeface="Cambria Math" panose="02040503050406030204" pitchFamily="18" charset="0"/>
                              <a:ea typeface="华文楷体" panose="02010600040101010101" pitchFamily="2" charset="-122"/>
                            </a:rPr>
                          </m:ctrlPr>
                        </m:dPr>
                        <m:e>
                          <m:eqArr>
                            <m:eqArrPr>
                              <m:ctrlPr>
                                <a:rPr lang="en-US" altLang="zh-CN" sz="2400" i="1">
                                  <a:solidFill>
                                    <a:srgbClr val="0070C0"/>
                                  </a:solidFill>
                                  <a:latin typeface="Cambria Math" panose="02040503050406030204" pitchFamily="18" charset="0"/>
                                  <a:ea typeface="华文楷体" panose="02010600040101010101" pitchFamily="2" charset="-122"/>
                                </a:rPr>
                              </m:ctrlPr>
                            </m:eqArrPr>
                            <m:e>
                              <m:r>
                                <a:rPr lang="en-US" altLang="zh-CN" sz="2400" i="1" smtClean="0">
                                  <a:solidFill>
                                    <a:srgbClr val="0070C0"/>
                                  </a:solidFill>
                                  <a:latin typeface="Cambria Math" panose="02040503050406030204" pitchFamily="18" charset="0"/>
                                </a:rPr>
                                <m:t>𝜓</m:t>
                              </m:r>
                              <m:d>
                                <m:dPr>
                                  <m:ctrlPr>
                                    <a:rPr lang="en-US"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0</m:t>
                                  </m:r>
                                </m:e>
                              </m:d>
                              <m:r>
                                <a:rPr lang="en-US" altLang="zh-CN" sz="2400" i="1">
                                  <a:solidFill>
                                    <a:srgbClr val="0070C0"/>
                                  </a:solidFill>
                                  <a:latin typeface="Cambria Math" panose="02040503050406030204" pitchFamily="18" charset="0"/>
                                </a:rPr>
                                <m:t>=</m:t>
                              </m:r>
                              <m:r>
                                <a:rPr lang="en-US" altLang="zh-CN" i="1" smtClean="0">
                                  <a:solidFill>
                                    <a:srgbClr val="0070C0"/>
                                  </a:solidFill>
                                  <a:latin typeface="Cambria Math" panose="02040503050406030204" pitchFamily="18" charset="0"/>
                                </a:rPr>
                                <m:t>𝐴𝑠𝑖𝑛</m:t>
                              </m:r>
                              <m:r>
                                <a:rPr lang="en-US" altLang="zh-CN" i="1">
                                  <a:solidFill>
                                    <a:srgbClr val="0070C0"/>
                                  </a:solidFill>
                                  <a:latin typeface="Cambria Math" panose="02040503050406030204" pitchFamily="18" charset="0"/>
                                </a:rPr>
                                <m:t>𝛿</m:t>
                              </m:r>
                              <m:r>
                                <m:rPr>
                                  <m:nor/>
                                </m:rPr>
                                <a:rPr lang="en-US" altLang="zh-CN" dirty="0">
                                  <a:solidFill>
                                    <a:srgbClr val="0070C0"/>
                                  </a:solidFill>
                                </a:rPr>
                                <m:t> </m:t>
                              </m:r>
                              <m:r>
                                <a:rPr lang="en-US" altLang="zh-CN" sz="2400" b="0" i="1" dirty="0" smtClean="0">
                                  <a:solidFill>
                                    <a:srgbClr val="0070C0"/>
                                  </a:solidFill>
                                  <a:latin typeface="Cambria Math" panose="02040503050406030204" pitchFamily="18" charset="0"/>
                                </a:rPr>
                                <m:t>=0        </m:t>
                              </m:r>
                            </m:e>
                            <m:e>
                              <m:r>
                                <a:rPr lang="en-US" altLang="zh-CN" sz="2400" i="1">
                                  <a:solidFill>
                                    <a:srgbClr val="0070C0"/>
                                  </a:solidFill>
                                  <a:latin typeface="Cambria Math" panose="02040503050406030204" pitchFamily="18" charset="0"/>
                                  <a:ea typeface="华文楷体" panose="02010600040101010101" pitchFamily="2" charset="-122"/>
                                </a:rPr>
                                <m:t>𝜓</m:t>
                              </m:r>
                              <m:d>
                                <m:dPr>
                                  <m:ctrlPr>
                                    <a:rPr lang="en-US" altLang="zh-CN" sz="2400" i="1">
                                      <a:solidFill>
                                        <a:srgbClr val="0070C0"/>
                                      </a:solidFill>
                                      <a:latin typeface="Cambria Math" panose="02040503050406030204" pitchFamily="18" charset="0"/>
                                      <a:ea typeface="华文楷体" panose="02010600040101010101" pitchFamily="2" charset="-122"/>
                                    </a:rPr>
                                  </m:ctrlPr>
                                </m:dPr>
                                <m:e>
                                  <m:r>
                                    <a:rPr lang="en-US" altLang="zh-CN" sz="2400" i="1">
                                      <a:solidFill>
                                        <a:srgbClr val="0070C0"/>
                                      </a:solidFill>
                                      <a:latin typeface="Cambria Math" panose="02040503050406030204" pitchFamily="18" charset="0"/>
                                      <a:ea typeface="华文楷体" panose="02010600040101010101" pitchFamily="2" charset="-122"/>
                                    </a:rPr>
                                    <m:t>𝑎</m:t>
                                  </m:r>
                                </m:e>
                              </m:d>
                              <m:r>
                                <a:rPr lang="en-US" altLang="zh-CN" sz="2400" i="1">
                                  <a:solidFill>
                                    <a:srgbClr val="0070C0"/>
                                  </a:solidFill>
                                  <a:latin typeface="Cambria Math" panose="02040503050406030204" pitchFamily="18" charset="0"/>
                                  <a:ea typeface="华文楷体" panose="02010600040101010101" pitchFamily="2" charset="-122"/>
                                </a:rPr>
                                <m:t>=</m:t>
                              </m:r>
                              <m:r>
                                <a:rPr lang="en-US" altLang="zh-CN" i="1">
                                  <a:solidFill>
                                    <a:srgbClr val="0070C0"/>
                                  </a:solidFill>
                                  <a:latin typeface="Cambria Math" panose="02040503050406030204" pitchFamily="18" charset="0"/>
                                </a:rPr>
                                <m:t>𝐴</m:t>
                              </m:r>
                              <m:r>
                                <m:rPr>
                                  <m:sty m:val="p"/>
                                </m:rPr>
                                <a:rPr lang="en-US" altLang="zh-CN">
                                  <a:solidFill>
                                    <a:srgbClr val="0070C0"/>
                                  </a:solidFill>
                                  <a:latin typeface="Cambria Math" panose="02040503050406030204" pitchFamily="18" charset="0"/>
                                </a:rPr>
                                <m:t>sin</m:t>
                              </m:r>
                              <m:d>
                                <m:dPr>
                                  <m:ctrlPr>
                                    <a:rPr lang="en-US" altLang="zh-CN" i="1">
                                      <a:solidFill>
                                        <a:srgbClr val="0070C0"/>
                                      </a:solidFill>
                                      <a:latin typeface="Cambria Math" panose="02040503050406030204" pitchFamily="18" charset="0"/>
                                    </a:rPr>
                                  </m:ctrlPr>
                                </m:dPr>
                                <m:e>
                                  <m:r>
                                    <a:rPr lang="en-US" altLang="zh-CN" i="1">
                                      <a:solidFill>
                                        <a:srgbClr val="0070C0"/>
                                      </a:solidFill>
                                      <a:latin typeface="Cambria Math" panose="02040503050406030204" pitchFamily="18" charset="0"/>
                                    </a:rPr>
                                    <m:t>𝑘𝑎</m:t>
                                  </m:r>
                                  <m:r>
                                    <a:rPr lang="en-US" altLang="zh-CN" i="1">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𝛿</m:t>
                                  </m:r>
                                </m:e>
                              </m:d>
                              <m:r>
                                <a:rPr lang="en-US" altLang="zh-CN" i="1">
                                  <a:solidFill>
                                    <a:srgbClr val="0070C0"/>
                                  </a:solidFill>
                                  <a:latin typeface="Cambria Math" panose="02040503050406030204" pitchFamily="18" charset="0"/>
                                </a:rPr>
                                <m:t>=0</m:t>
                              </m:r>
                            </m:e>
                          </m:eqArr>
                        </m:e>
                      </m:d>
                    </m:oMath>
                  </m:oMathPara>
                </a14:m>
                <a:endParaRPr lang="zh-CN" altLang="en-US" sz="2400" dirty="0">
                  <a:solidFill>
                    <a:srgbClr val="0070C0"/>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1195950" y="4650391"/>
                <a:ext cx="4094673" cy="916148"/>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361771" y="4436512"/>
                <a:ext cx="2379498" cy="127143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400"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2400" i="1" smtClean="0">
                              <a:solidFill>
                                <a:srgbClr val="0070C0"/>
                              </a:solidFill>
                              <a:latin typeface="Cambria Math" panose="02040503050406030204" pitchFamily="18" charset="0"/>
                              <a:ea typeface="华文楷体" panose="02010600040101010101" pitchFamily="2" charset="-122"/>
                            </a:rPr>
                          </m:ctrlPr>
                        </m:dPr>
                        <m:e>
                          <m:eqArr>
                            <m:eqArrPr>
                              <m:ctrlPr>
                                <a:rPr lang="en-US" altLang="zh-CN" sz="2400" i="1">
                                  <a:solidFill>
                                    <a:srgbClr val="0070C0"/>
                                  </a:solidFill>
                                  <a:latin typeface="Cambria Math" panose="02040503050406030204" pitchFamily="18" charset="0"/>
                                  <a:ea typeface="华文楷体" panose="02010600040101010101" pitchFamily="2" charset="-122"/>
                                </a:rPr>
                              </m:ctrlPr>
                            </m:eqArrPr>
                            <m:e>
                              <m:r>
                                <a:rPr lang="en-US" altLang="zh-CN" sz="2400" b="0" i="1" smtClean="0">
                                  <a:solidFill>
                                    <a:srgbClr val="0070C0"/>
                                  </a:solidFill>
                                  <a:latin typeface="Cambria Math" panose="02040503050406030204" pitchFamily="18" charset="0"/>
                                </a:rPr>
                                <m:t>𝛿</m:t>
                              </m:r>
                              <m:r>
                                <a:rPr lang="en-US" altLang="zh-CN" sz="2400" b="0" i="1" smtClean="0">
                                  <a:solidFill>
                                    <a:srgbClr val="0070C0"/>
                                  </a:solidFill>
                                  <a:latin typeface="Cambria Math" panose="02040503050406030204" pitchFamily="18" charset="0"/>
                                </a:rPr>
                                <m:t> </m:t>
                              </m:r>
                              <m:r>
                                <m:rPr>
                                  <m:nor/>
                                </m:rPr>
                                <a:rPr lang="en-US" altLang="zh-CN" sz="2400" b="0" i="0" smtClean="0">
                                  <a:solidFill>
                                    <a:srgbClr val="0070C0"/>
                                  </a:solidFill>
                                  <a:latin typeface="Cambria Math" panose="02040503050406030204" pitchFamily="18" charset="0"/>
                                </a:rPr>
                                <m:t>= </m:t>
                              </m:r>
                              <m:r>
                                <a:rPr lang="en-US" altLang="zh-CN" sz="2400" b="0" i="1" dirty="0" smtClean="0">
                                  <a:solidFill>
                                    <a:srgbClr val="0070C0"/>
                                  </a:solidFill>
                                  <a:latin typeface="Cambria Math" panose="02040503050406030204" pitchFamily="18" charset="0"/>
                                </a:rPr>
                                <m:t>0</m:t>
                              </m:r>
                            </m:e>
                            <m:e>
                              <m:r>
                                <a:rPr lang="en-US" altLang="zh-CN" sz="2400" i="1">
                                  <a:solidFill>
                                    <a:srgbClr val="0070C0"/>
                                  </a:solidFill>
                                  <a:latin typeface="Cambria Math" panose="02040503050406030204" pitchFamily="18" charset="0"/>
                                </a:rPr>
                                <m:t>𝐴</m:t>
                              </m:r>
                              <m:r>
                                <a:rPr lang="en-US" altLang="zh-CN" sz="2400" i="1" smtClean="0">
                                  <a:solidFill>
                                    <a:srgbClr val="0070C0"/>
                                  </a:solidFill>
                                  <a:latin typeface="Cambria Math" panose="02040503050406030204" pitchFamily="18" charset="0"/>
                                  <a:ea typeface="Cambria Math" panose="02040503050406030204" pitchFamily="18" charset="0"/>
                                </a:rPr>
                                <m:t>≠</m:t>
                              </m:r>
                              <m:r>
                                <a:rPr lang="en-US" altLang="zh-CN" sz="2400" b="0" i="1" smtClean="0">
                                  <a:solidFill>
                                    <a:srgbClr val="0070C0"/>
                                  </a:solidFill>
                                  <a:latin typeface="Cambria Math" panose="02040503050406030204" pitchFamily="18" charset="0"/>
                                </a:rPr>
                                <m:t>0</m:t>
                              </m:r>
                            </m:e>
                            <m:e>
                              <m:func>
                                <m:funcPr>
                                  <m:ctrlPr>
                                    <a:rPr lang="en-US" altLang="zh-CN" sz="2400" i="1" dirty="0">
                                      <a:solidFill>
                                        <a:srgbClr val="0070C0"/>
                                      </a:solidFill>
                                      <a:latin typeface="Cambria Math" panose="02040503050406030204" pitchFamily="18" charset="0"/>
                                    </a:rPr>
                                  </m:ctrlPr>
                                </m:funcPr>
                                <m:fName>
                                  <m:r>
                                    <m:rPr>
                                      <m:sty m:val="p"/>
                                    </m:rPr>
                                    <a:rPr lang="en-US" altLang="zh-CN" sz="2400" dirty="0">
                                      <a:solidFill>
                                        <a:srgbClr val="0070C0"/>
                                      </a:solidFill>
                                      <a:latin typeface="Cambria Math" panose="02040503050406030204" pitchFamily="18" charset="0"/>
                                    </a:rPr>
                                    <m:t>sin</m:t>
                                  </m:r>
                                </m:fName>
                                <m:e>
                                  <m:d>
                                    <m:dPr>
                                      <m:ctrlPr>
                                        <a:rPr lang="en-US" altLang="zh-CN" sz="2400" i="1" dirty="0">
                                          <a:solidFill>
                                            <a:srgbClr val="0070C0"/>
                                          </a:solidFill>
                                          <a:latin typeface="Cambria Math" panose="02040503050406030204" pitchFamily="18" charset="0"/>
                                        </a:rPr>
                                      </m:ctrlPr>
                                    </m:dPr>
                                    <m:e>
                                      <m:r>
                                        <a:rPr lang="en-US" altLang="zh-CN" sz="2400" i="1" dirty="0">
                                          <a:solidFill>
                                            <a:srgbClr val="0070C0"/>
                                          </a:solidFill>
                                          <a:latin typeface="Cambria Math" panose="02040503050406030204" pitchFamily="18" charset="0"/>
                                        </a:rPr>
                                        <m:t>𝑘𝑎</m:t>
                                      </m:r>
                                    </m:e>
                                  </m:d>
                                </m:e>
                              </m:func>
                              <m:r>
                                <a:rPr lang="en-US" altLang="zh-CN" sz="2400" i="1" dirty="0">
                                  <a:solidFill>
                                    <a:srgbClr val="0070C0"/>
                                  </a:solidFill>
                                  <a:latin typeface="Cambria Math" panose="02040503050406030204" pitchFamily="18" charset="0"/>
                                </a:rPr>
                                <m:t>=0</m:t>
                              </m:r>
                            </m:e>
                          </m:eqArr>
                        </m:e>
                      </m:d>
                    </m:oMath>
                  </m:oMathPara>
                </a14:m>
                <a:endParaRPr lang="zh-CN" altLang="en-US" sz="2400" dirty="0">
                  <a:solidFill>
                    <a:srgbClr val="0070C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5361771" y="4436512"/>
                <a:ext cx="2379498" cy="1271438"/>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953632" y="5746660"/>
                <a:ext cx="31235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solidFill>
                            <a:srgbClr val="FF0000"/>
                          </a:solidFill>
                          <a:latin typeface="Cambria Math" panose="02040503050406030204" pitchFamily="18" charset="0"/>
                        </a:rPr>
                        <m:t>𝑘𝑎</m:t>
                      </m:r>
                      <m:r>
                        <a:rPr lang="en-US" altLang="zh-CN" sz="2400" b="0" i="1" dirty="0" smtClean="0">
                          <a:solidFill>
                            <a:srgbClr val="FF0000"/>
                          </a:solidFill>
                          <a:latin typeface="Cambria Math" panose="02040503050406030204" pitchFamily="18" charset="0"/>
                        </a:rPr>
                        <m:t>=</m:t>
                      </m:r>
                      <m:r>
                        <a:rPr lang="en-US" altLang="zh-CN" sz="2400" b="0" i="1" dirty="0" smtClean="0">
                          <a:solidFill>
                            <a:srgbClr val="FF0000"/>
                          </a:solidFill>
                          <a:latin typeface="Cambria Math" panose="02040503050406030204" pitchFamily="18" charset="0"/>
                        </a:rPr>
                        <m:t>𝑛</m:t>
                      </m:r>
                      <m:r>
                        <a:rPr lang="en-US" altLang="zh-CN" sz="2400" b="0" i="1" dirty="0" smtClean="0">
                          <a:solidFill>
                            <a:srgbClr val="FF0000"/>
                          </a:solidFill>
                          <a:latin typeface="Cambria Math" panose="02040503050406030204" pitchFamily="18" charset="0"/>
                        </a:rPr>
                        <m:t>𝜋</m:t>
                      </m:r>
                      <m:r>
                        <a:rPr lang="en-US" altLang="zh-CN" sz="2400" b="0" i="1" dirty="0" smtClean="0">
                          <a:solidFill>
                            <a:srgbClr val="FF0000"/>
                          </a:solidFill>
                          <a:latin typeface="Cambria Math" panose="02040503050406030204" pitchFamily="18" charset="0"/>
                        </a:rPr>
                        <m:t>, </m:t>
                      </m:r>
                      <m:r>
                        <a:rPr lang="en-US" altLang="zh-CN" sz="2400" b="0" i="1" dirty="0" smtClean="0">
                          <a:solidFill>
                            <a:srgbClr val="FF0000"/>
                          </a:solidFill>
                          <a:latin typeface="Cambria Math" panose="02040503050406030204" pitchFamily="18" charset="0"/>
                        </a:rPr>
                        <m:t>𝑛</m:t>
                      </m:r>
                      <m:r>
                        <a:rPr lang="en-US" altLang="zh-CN" sz="2400" b="0" i="1" dirty="0" smtClean="0">
                          <a:solidFill>
                            <a:srgbClr val="FF0000"/>
                          </a:solidFill>
                          <a:latin typeface="Cambria Math" panose="02040503050406030204" pitchFamily="18" charset="0"/>
                        </a:rPr>
                        <m:t>=1, 2, 3, ⋅⋅⋅</m:t>
                      </m:r>
                    </m:oMath>
                  </m:oMathPara>
                </a14:m>
                <a:endParaRPr lang="zh-CN" altLang="en-US" sz="2400" dirty="0">
                  <a:solidFill>
                    <a:srgbClr val="FF0000"/>
                  </a:solidFill>
                </a:endParaRPr>
              </a:p>
            </p:txBody>
          </p:sp>
        </mc:Choice>
        <mc:Fallback xmlns="">
          <p:sp>
            <p:nvSpPr>
              <p:cNvPr id="26" name="矩形 25"/>
              <p:cNvSpPr>
                <a:spLocks noRot="1" noChangeAspect="1" noMove="1" noResize="1" noEditPoints="1" noAdjustHandles="1" noChangeArrowheads="1" noChangeShapeType="1" noTextEdit="1"/>
              </p:cNvSpPr>
              <p:nvPr/>
            </p:nvSpPr>
            <p:spPr>
              <a:xfrm>
                <a:off x="2953632" y="5746660"/>
                <a:ext cx="3123547" cy="461665"/>
              </a:xfrm>
              <a:prstGeom prst="rect">
                <a:avLst/>
              </a:prstGeom>
              <a:blipFill rotWithShape="0">
                <a:blip r:embed="rId10"/>
                <a:stretch>
                  <a:fillRect/>
                </a:stretch>
              </a:blipFill>
            </p:spPr>
            <p:txBody>
              <a:bodyPr/>
              <a:lstStyle/>
              <a:p>
                <a:r>
                  <a:rPr lang="zh-CN" altLang="en-US">
                    <a:noFill/>
                  </a:rPr>
                  <a:t> </a:t>
                </a:r>
              </a:p>
            </p:txBody>
          </p:sp>
        </mc:Fallback>
      </mc:AlternateContent>
      <p:cxnSp>
        <p:nvCxnSpPr>
          <p:cNvPr id="27" name="直接连接符 26"/>
          <p:cNvCxnSpPr/>
          <p:nvPr/>
        </p:nvCxnSpPr>
        <p:spPr>
          <a:xfrm flipV="1">
            <a:off x="3083182" y="6177547"/>
            <a:ext cx="2629125" cy="520"/>
          </a:xfrm>
          <a:prstGeom prst="line">
            <a:avLst/>
          </a:prstGeom>
          <a:ln>
            <a:solidFill>
              <a:srgbClr val="FF0000"/>
            </a:solidFill>
          </a:ln>
          <a:effectLst>
            <a:glow rad="63500">
              <a:srgbClr val="CC0066">
                <a:alpha val="40000"/>
              </a:srgbClr>
            </a:glow>
            <a:innerShdw blurRad="25400" dist="12700" dir="13500000">
              <a:srgbClr val="000000">
                <a:alpha val="45000"/>
              </a:srgbClr>
            </a:innerShdw>
          </a:effectLst>
        </p:spPr>
        <p:style>
          <a:lnRef idx="3">
            <a:schemeClr val="accent2"/>
          </a:lnRef>
          <a:fillRef idx="0">
            <a:schemeClr val="accent2"/>
          </a:fillRef>
          <a:effectRef idx="2">
            <a:schemeClr val="accent2"/>
          </a:effectRef>
          <a:fontRef idx="minor">
            <a:schemeClr val="tx1"/>
          </a:fontRef>
        </p:style>
      </p:cxnSp>
      <p:cxnSp>
        <p:nvCxnSpPr>
          <p:cNvPr id="28" name="直接连接符 27"/>
          <p:cNvCxnSpPr/>
          <p:nvPr/>
        </p:nvCxnSpPr>
        <p:spPr>
          <a:xfrm>
            <a:off x="815161" y="2276809"/>
            <a:ext cx="1415561" cy="0"/>
          </a:xfrm>
          <a:prstGeom prst="line">
            <a:avLst/>
          </a:prstGeom>
          <a:ln>
            <a:solidFill>
              <a:srgbClr val="FF0000"/>
            </a:solidFill>
          </a:ln>
          <a:effectLst>
            <a:glow rad="63500">
              <a:srgbClr val="CC0066">
                <a:alpha val="40000"/>
              </a:srgbClr>
            </a:glow>
            <a:innerShdw blurRad="25400" dist="12700" dir="13500000">
              <a:srgbClr val="000000">
                <a:alpha val="45000"/>
              </a:srgbClr>
            </a:innerShdw>
          </a:effectLst>
        </p:spPr>
        <p:style>
          <a:lnRef idx="3">
            <a:schemeClr val="accent2"/>
          </a:lnRef>
          <a:fillRef idx="0">
            <a:schemeClr val="accent2"/>
          </a:fillRef>
          <a:effectRef idx="2">
            <a:schemeClr val="accent2"/>
          </a:effectRef>
          <a:fontRef idx="minor">
            <a:schemeClr val="tx1"/>
          </a:fontRef>
        </p:style>
      </p:cxnSp>
      <p:cxnSp>
        <p:nvCxnSpPr>
          <p:cNvPr id="34" name="直接连接符 33"/>
          <p:cNvCxnSpPr/>
          <p:nvPr/>
        </p:nvCxnSpPr>
        <p:spPr>
          <a:xfrm flipV="1">
            <a:off x="1472894" y="2870864"/>
            <a:ext cx="2629125" cy="520"/>
          </a:xfrm>
          <a:prstGeom prst="line">
            <a:avLst/>
          </a:prstGeom>
          <a:ln>
            <a:solidFill>
              <a:srgbClr val="FF0000"/>
            </a:solidFill>
          </a:ln>
          <a:effectLst>
            <a:glow rad="63500">
              <a:srgbClr val="CC0066">
                <a:alpha val="40000"/>
              </a:srgbClr>
            </a:glow>
            <a:innerShdw blurRad="25400" dist="12700" dir="13500000">
              <a:srgbClr val="000000">
                <a:alpha val="45000"/>
              </a:srgbClr>
            </a:innerShdw>
          </a:effectLst>
        </p:spPr>
        <p:style>
          <a:lnRef idx="3">
            <a:schemeClr val="accent2"/>
          </a:lnRef>
          <a:fillRef idx="0">
            <a:schemeClr val="accent2"/>
          </a:fillRef>
          <a:effectRef idx="2">
            <a:schemeClr val="accent2"/>
          </a:effectRef>
          <a:fontRef idx="minor">
            <a:schemeClr val="tx1"/>
          </a:fontRef>
        </p:style>
      </p:cxnSp>
      <p:grpSp>
        <p:nvGrpSpPr>
          <p:cNvPr id="8" name="组合 7"/>
          <p:cNvGrpSpPr/>
          <p:nvPr/>
        </p:nvGrpSpPr>
        <p:grpSpPr>
          <a:xfrm>
            <a:off x="5949136" y="0"/>
            <a:ext cx="3147827" cy="2667646"/>
            <a:chOff x="1113239" y="1411273"/>
            <a:chExt cx="3147827" cy="2667646"/>
          </a:xfrm>
        </p:grpSpPr>
        <p:grpSp>
          <p:nvGrpSpPr>
            <p:cNvPr id="71" name="组合 70"/>
            <p:cNvGrpSpPr/>
            <p:nvPr/>
          </p:nvGrpSpPr>
          <p:grpSpPr>
            <a:xfrm>
              <a:off x="1113239" y="1411273"/>
              <a:ext cx="3147827" cy="2667646"/>
              <a:chOff x="4665353" y="1579555"/>
              <a:chExt cx="3147827" cy="2667646"/>
            </a:xfrm>
          </p:grpSpPr>
          <p:cxnSp>
            <p:nvCxnSpPr>
              <p:cNvPr id="72" name="直接箭头连接符 71"/>
              <p:cNvCxnSpPr/>
              <p:nvPr/>
            </p:nvCxnSpPr>
            <p:spPr>
              <a:xfrm>
                <a:off x="4777815" y="3794002"/>
                <a:ext cx="2670279" cy="0"/>
              </a:xfrm>
              <a:prstGeom prst="straightConnector1">
                <a:avLst/>
              </a:prstGeom>
              <a:ln w="127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flipH="1" flipV="1">
                <a:off x="5560223" y="1731475"/>
                <a:ext cx="13648" cy="2062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p:cNvSpPr txBox="1"/>
                  <p:nvPr/>
                </p:nvSpPr>
                <p:spPr>
                  <a:xfrm>
                    <a:off x="5340782" y="3785536"/>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0</m:t>
                          </m:r>
                        </m:oMath>
                      </m:oMathPara>
                    </a14:m>
                    <a:endParaRPr lang="zh-CN" altLang="en-US" sz="2400" dirty="0"/>
                  </a:p>
                </p:txBody>
              </p:sp>
            </mc:Choice>
            <mc:Fallback xmlns="">
              <p:sp>
                <p:nvSpPr>
                  <p:cNvPr id="74" name="文本框 73"/>
                  <p:cNvSpPr txBox="1">
                    <a:spLocks noRot="1" noChangeAspect="1" noMove="1" noResize="1" noEditPoints="1" noAdjustHandles="1" noChangeArrowheads="1" noChangeShapeType="1" noTextEdit="1"/>
                  </p:cNvSpPr>
                  <p:nvPr/>
                </p:nvSpPr>
                <p:spPr>
                  <a:xfrm>
                    <a:off x="5340782" y="3785536"/>
                    <a:ext cx="393388" cy="461665"/>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4665353" y="1579555"/>
                    <a:ext cx="8849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𝑉</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75" name="文本框 74"/>
                  <p:cNvSpPr txBox="1">
                    <a:spLocks noRot="1" noChangeAspect="1" noMove="1" noResize="1" noEditPoints="1" noAdjustHandles="1" noChangeArrowheads="1" noChangeShapeType="1" noTextEdit="1"/>
                  </p:cNvSpPr>
                  <p:nvPr/>
                </p:nvSpPr>
                <p:spPr>
                  <a:xfrm>
                    <a:off x="4665353" y="1579555"/>
                    <a:ext cx="884986" cy="461665"/>
                  </a:xfrm>
                  <a:prstGeom prst="rect">
                    <a:avLst/>
                  </a:prstGeom>
                  <a:blipFill rotWithShape="0">
                    <a:blip r:embed="rId12"/>
                    <a:stretch>
                      <a:fillRect r="-1379"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7378766" y="3744591"/>
                    <a:ext cx="4344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𝑥</m:t>
                          </m:r>
                        </m:oMath>
                      </m:oMathPara>
                    </a14:m>
                    <a:endParaRPr lang="zh-CN" altLang="en-US" sz="24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7378766" y="3744591"/>
                    <a:ext cx="434414" cy="461665"/>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a:xfrm>
                    <a:off x="6346049" y="3780877"/>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𝑎</m:t>
                          </m:r>
                        </m:oMath>
                      </m:oMathPara>
                    </a14:m>
                    <a:endParaRPr lang="zh-CN" altLang="en-US" sz="2400" dirty="0"/>
                  </a:p>
                </p:txBody>
              </p:sp>
            </mc:Choice>
            <mc:Fallback xmlns="">
              <p:sp>
                <p:nvSpPr>
                  <p:cNvPr id="77" name="文本框 76"/>
                  <p:cNvSpPr txBox="1">
                    <a:spLocks noRot="1" noChangeAspect="1" noMove="1" noResize="1" noEditPoints="1" noAdjustHandles="1" noChangeArrowheads="1" noChangeShapeType="1" noTextEdit="1"/>
                  </p:cNvSpPr>
                  <p:nvPr/>
                </p:nvSpPr>
                <p:spPr>
                  <a:xfrm>
                    <a:off x="6346049" y="3780877"/>
                    <a:ext cx="393388" cy="461665"/>
                  </a:xfrm>
                  <a:prstGeom prst="rect">
                    <a:avLst/>
                  </a:prstGeom>
                  <a:blipFill rotWithShape="0">
                    <a:blip r:embed="rId14"/>
                    <a:stretch>
                      <a:fillRect/>
                    </a:stretch>
                  </a:blipFill>
                </p:spPr>
                <p:txBody>
                  <a:bodyPr/>
                  <a:lstStyle/>
                  <a:p>
                    <a:r>
                      <a:rPr lang="zh-CN" altLang="en-US">
                        <a:noFill/>
                      </a:rPr>
                      <a:t> </a:t>
                    </a:r>
                  </a:p>
                </p:txBody>
              </p:sp>
            </mc:Fallback>
          </mc:AlternateContent>
        </p:grpSp>
        <p:grpSp>
          <p:nvGrpSpPr>
            <p:cNvPr id="78" name="组合 77"/>
            <p:cNvGrpSpPr/>
            <p:nvPr/>
          </p:nvGrpSpPr>
          <p:grpSpPr>
            <a:xfrm>
              <a:off x="1255547" y="1878882"/>
              <a:ext cx="2500677" cy="1749110"/>
              <a:chOff x="4807661" y="2047164"/>
              <a:chExt cx="2500677" cy="1749110"/>
            </a:xfrm>
          </p:grpSpPr>
          <p:grpSp>
            <p:nvGrpSpPr>
              <p:cNvPr id="79" name="组合 78"/>
              <p:cNvGrpSpPr/>
              <p:nvPr/>
            </p:nvGrpSpPr>
            <p:grpSpPr>
              <a:xfrm>
                <a:off x="5573871" y="2047164"/>
                <a:ext cx="984912" cy="1749110"/>
                <a:chOff x="5573871" y="2047164"/>
                <a:chExt cx="984912" cy="1749110"/>
              </a:xfrm>
            </p:grpSpPr>
            <p:cxnSp>
              <p:nvCxnSpPr>
                <p:cNvPr id="82" name="直接连接符 81"/>
                <p:cNvCxnSpPr/>
                <p:nvPr/>
              </p:nvCxnSpPr>
              <p:spPr>
                <a:xfrm>
                  <a:off x="5573871" y="2047164"/>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558783" y="2049436"/>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5573871" y="3785537"/>
                  <a:ext cx="984912" cy="846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80" name="直接连接符 79"/>
              <p:cNvCxnSpPr/>
              <p:nvPr/>
            </p:nvCxnSpPr>
            <p:spPr>
              <a:xfrm flipV="1">
                <a:off x="6564266" y="2070333"/>
                <a:ext cx="744072" cy="7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4807661" y="2071120"/>
                <a:ext cx="766210"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文本框 84"/>
                <p:cNvSpPr txBox="1"/>
                <p:nvPr/>
              </p:nvSpPr>
              <p:spPr>
                <a:xfrm>
                  <a:off x="1985362" y="1511568"/>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solidFill>
                              <a:srgbClr val="7030A0"/>
                            </a:solidFill>
                            <a:latin typeface="Cambria Math" panose="02040503050406030204" pitchFamily="18" charset="0"/>
                          </a:rPr>
                          <m:t>∞</m:t>
                        </m:r>
                      </m:oMath>
                    </m:oMathPara>
                  </a14:m>
                  <a:endParaRPr lang="en-US" altLang="zh-CN" sz="2400" b="0" dirty="0">
                    <a:solidFill>
                      <a:srgbClr val="7030A0"/>
                    </a:solidFill>
                  </a:endParaRPr>
                </a:p>
              </p:txBody>
            </p:sp>
          </mc:Choice>
          <mc:Fallback xmlns="">
            <p:sp>
              <p:nvSpPr>
                <p:cNvPr id="85" name="文本框 84"/>
                <p:cNvSpPr txBox="1">
                  <a:spLocks noRot="1" noChangeAspect="1" noMove="1" noResize="1" noEditPoints="1" noAdjustHandles="1" noChangeArrowheads="1" noChangeShapeType="1" noTextEdit="1"/>
                </p:cNvSpPr>
                <p:nvPr/>
              </p:nvSpPr>
              <p:spPr>
                <a:xfrm>
                  <a:off x="1985362" y="1511568"/>
                  <a:ext cx="393388" cy="461665"/>
                </a:xfrm>
                <a:prstGeom prst="rect">
                  <a:avLst/>
                </a:prstGeom>
                <a:blipFill rotWithShape="0">
                  <a:blip r:embed="rId15"/>
                  <a:stretch>
                    <a:fillRect r="-7692"/>
                  </a:stretch>
                </a:blipFill>
              </p:spPr>
              <p:txBody>
                <a:bodyPr/>
                <a:lstStyle/>
                <a:p>
                  <a:r>
                    <a:rPr lang="zh-CN" altLang="en-US">
                      <a:noFill/>
                    </a:rPr>
                    <a:t> </a:t>
                  </a:r>
                </a:p>
              </p:txBody>
            </p:sp>
          </mc:Fallback>
        </mc:AlternateContent>
        <p:grpSp>
          <p:nvGrpSpPr>
            <p:cNvPr id="86" name="组合 85"/>
            <p:cNvGrpSpPr/>
            <p:nvPr/>
          </p:nvGrpSpPr>
          <p:grpSpPr>
            <a:xfrm>
              <a:off x="2014779" y="1897188"/>
              <a:ext cx="990703" cy="1720065"/>
              <a:chOff x="2014779" y="1897188"/>
              <a:chExt cx="990703" cy="1720065"/>
            </a:xfrm>
          </p:grpSpPr>
          <p:sp>
            <p:nvSpPr>
              <p:cNvPr id="87" name="矩形 86"/>
              <p:cNvSpPr/>
              <p:nvPr/>
            </p:nvSpPr>
            <p:spPr>
              <a:xfrm>
                <a:off x="2014779" y="1897188"/>
                <a:ext cx="990703" cy="1720065"/>
              </a:xfrm>
              <a:prstGeom prst="rect">
                <a:avLst/>
              </a:prstGeom>
              <a:solidFill>
                <a:srgbClr val="7030A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2238733" y="2561733"/>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内</a:t>
                </a:r>
                <a:endParaRPr lang="zh-CN" altLang="en-US" b="1" dirty="0">
                  <a:latin typeface="华文楷体" panose="02010600040101010101" pitchFamily="2" charset="-122"/>
                  <a:ea typeface="华文楷体" panose="02010600040101010101" pitchFamily="2" charset="-122"/>
                </a:endParaRPr>
              </a:p>
            </p:txBody>
          </p:sp>
        </p:grpSp>
        <p:grpSp>
          <p:nvGrpSpPr>
            <p:cNvPr id="89" name="组合 88"/>
            <p:cNvGrpSpPr/>
            <p:nvPr/>
          </p:nvGrpSpPr>
          <p:grpSpPr>
            <a:xfrm>
              <a:off x="1255547" y="1915717"/>
              <a:ext cx="756518" cy="1720065"/>
              <a:chOff x="1255547" y="1902838"/>
              <a:chExt cx="756518" cy="1720065"/>
            </a:xfrm>
          </p:grpSpPr>
          <p:sp>
            <p:nvSpPr>
              <p:cNvPr id="90" name="矩形 89"/>
              <p:cNvSpPr/>
              <p:nvPr/>
            </p:nvSpPr>
            <p:spPr>
              <a:xfrm>
                <a:off x="1255547" y="1902838"/>
                <a:ext cx="756518" cy="1720065"/>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1378884" y="2585163"/>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外</a:t>
                </a:r>
              </a:p>
            </p:txBody>
          </p:sp>
        </p:grpSp>
        <p:grpSp>
          <p:nvGrpSpPr>
            <p:cNvPr id="92" name="组合 91"/>
            <p:cNvGrpSpPr/>
            <p:nvPr/>
          </p:nvGrpSpPr>
          <p:grpSpPr>
            <a:xfrm>
              <a:off x="3003482" y="1920589"/>
              <a:ext cx="752742" cy="1728072"/>
              <a:chOff x="3017130" y="1907710"/>
              <a:chExt cx="752742" cy="1728072"/>
            </a:xfrm>
          </p:grpSpPr>
          <p:sp>
            <p:nvSpPr>
              <p:cNvPr id="93" name="矩形 92"/>
              <p:cNvSpPr/>
              <p:nvPr/>
            </p:nvSpPr>
            <p:spPr>
              <a:xfrm>
                <a:off x="3017130" y="1907710"/>
                <a:ext cx="752742" cy="1728072"/>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159318" y="2562137"/>
                <a:ext cx="492443" cy="461665"/>
              </a:xfrm>
              <a:prstGeom prst="rect">
                <a:avLst/>
              </a:prstGeom>
              <a:noFill/>
            </p:spPr>
            <p:txBody>
              <a:bodyPr wrap="none" rtlCol="0">
                <a:spAutoFit/>
              </a:bodyPr>
              <a:lstStyle/>
              <a:p>
                <a:r>
                  <a:rPr lang="zh-CN" altLang="en-US" sz="2400" b="1" dirty="0">
                    <a:latin typeface="华文楷体" panose="02010600040101010101" pitchFamily="2" charset="-122"/>
                    <a:ea typeface="华文楷体" panose="02010600040101010101" pitchFamily="2" charset="-122"/>
                  </a:rPr>
                  <a:t>外</a:t>
                </a:r>
              </a:p>
            </p:txBody>
          </p:sp>
        </p:grpSp>
      </p:grpSp>
    </p:spTree>
    <p:extLst>
      <p:ext uri="{BB962C8B-B14F-4D97-AF65-F5344CB8AC3E}">
        <p14:creationId xmlns:p14="http://schemas.microsoft.com/office/powerpoint/2010/main" val="276220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6" grpId="0" animBg="1"/>
      <p:bldP spid="22" grpId="0"/>
      <p:bldP spid="23"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2622707" y="946660"/>
                <a:ext cx="2335255" cy="1006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1"/>
                              </a:solidFill>
                              <a:latin typeface="Cambria Math" panose="02040503050406030204" pitchFamily="18" charset="0"/>
                              <a:ea typeface="+mn-ea"/>
                            </a:rPr>
                          </m:ctrlPr>
                        </m:sSubPr>
                        <m:e>
                          <m:r>
                            <a:rPr lang="en-US" altLang="zh-CN" sz="2800" i="1" smtClean="0">
                              <a:solidFill>
                                <a:schemeClr val="tx1"/>
                              </a:solidFill>
                              <a:latin typeface="Cambria Math" panose="02040503050406030204" pitchFamily="18" charset="0"/>
                              <a:ea typeface="+mn-ea"/>
                            </a:rPr>
                            <m:t>𝐸</m:t>
                          </m:r>
                        </m:e>
                        <m:sub>
                          <m:r>
                            <a:rPr lang="en-US" altLang="zh-CN" sz="2800" b="0" i="1" smtClean="0">
                              <a:solidFill>
                                <a:schemeClr val="tx1"/>
                              </a:solidFill>
                              <a:latin typeface="Cambria Math" panose="02040503050406030204" pitchFamily="18" charset="0"/>
                              <a:ea typeface="+mn-ea"/>
                            </a:rPr>
                            <m:t>𝑛</m:t>
                          </m:r>
                        </m:sub>
                      </m:sSub>
                      <m:r>
                        <a:rPr lang="en-US" altLang="zh-CN" sz="2800" b="0" i="1" smtClean="0">
                          <a:solidFill>
                            <a:schemeClr val="tx1"/>
                          </a:solidFill>
                          <a:latin typeface="Cambria Math" panose="02040503050406030204" pitchFamily="18" charset="0"/>
                          <a:ea typeface="+mn-ea"/>
                        </a:rPr>
                        <m:t>=</m:t>
                      </m:r>
                      <m:f>
                        <m:fPr>
                          <m:ctrlPr>
                            <a:rPr lang="en-US" altLang="zh-CN" sz="2800" b="0" i="1" smtClean="0">
                              <a:solidFill>
                                <a:schemeClr val="tx1"/>
                              </a:solidFill>
                              <a:latin typeface="Cambria Math" panose="02040503050406030204" pitchFamily="18" charset="0"/>
                              <a:ea typeface="+mn-ea"/>
                            </a:rPr>
                          </m:ctrlPr>
                        </m:fPr>
                        <m:num>
                          <m:sSup>
                            <m:sSupPr>
                              <m:ctrlPr>
                                <a:rPr lang="en-US" altLang="zh-CN" sz="2800" i="1">
                                  <a:solidFill>
                                    <a:schemeClr val="tx1"/>
                                  </a:solidFill>
                                  <a:latin typeface="Cambria Math" panose="02040503050406030204" pitchFamily="18" charset="0"/>
                                  <a:ea typeface="+mn-ea"/>
                                </a:rPr>
                              </m:ctrlPr>
                            </m:sSupPr>
                            <m:e>
                              <m:r>
                                <a:rPr lang="en-US" altLang="zh-CN" sz="2800" i="1">
                                  <a:solidFill>
                                    <a:schemeClr val="tx1"/>
                                  </a:solidFill>
                                  <a:latin typeface="Cambria Math" panose="02040503050406030204" pitchFamily="18" charset="0"/>
                                  <a:ea typeface="+mn-ea"/>
                                </a:rPr>
                                <m:t>𝑛</m:t>
                              </m:r>
                            </m:e>
                            <m:sup>
                              <m:r>
                                <a:rPr lang="en-US" altLang="zh-CN" sz="2800" i="1">
                                  <a:solidFill>
                                    <a:schemeClr val="tx1"/>
                                  </a:solidFill>
                                  <a:latin typeface="Cambria Math" panose="02040503050406030204" pitchFamily="18" charset="0"/>
                                  <a:ea typeface="+mn-ea"/>
                                </a:rPr>
                                <m:t>2</m:t>
                              </m:r>
                            </m:sup>
                          </m:sSup>
                          <m:sSup>
                            <m:sSupPr>
                              <m:ctrlPr>
                                <a:rPr lang="en-US" altLang="zh-CN" sz="2800" i="1">
                                  <a:solidFill>
                                    <a:schemeClr val="tx1"/>
                                  </a:solidFill>
                                  <a:latin typeface="Cambria Math" panose="02040503050406030204" pitchFamily="18" charset="0"/>
                                  <a:ea typeface="+mn-ea"/>
                                </a:rPr>
                              </m:ctrlPr>
                            </m:sSupPr>
                            <m:e>
                              <m:r>
                                <a:rPr lang="en-US" altLang="zh-CN" sz="2800" i="1">
                                  <a:solidFill>
                                    <a:schemeClr val="tx1"/>
                                  </a:solidFill>
                                  <a:latin typeface="Cambria Math" panose="02040503050406030204" pitchFamily="18" charset="0"/>
                                  <a:ea typeface="+mn-ea"/>
                                </a:rPr>
                                <m:t>𝜋</m:t>
                              </m:r>
                            </m:e>
                            <m:sup>
                              <m:r>
                                <a:rPr lang="en-US" altLang="zh-CN" sz="2800" i="1">
                                  <a:solidFill>
                                    <a:schemeClr val="tx1"/>
                                  </a:solidFill>
                                  <a:latin typeface="Cambria Math" panose="02040503050406030204" pitchFamily="18" charset="0"/>
                                  <a:ea typeface="+mn-ea"/>
                                </a:rPr>
                                <m:t>2</m:t>
                              </m:r>
                            </m:sup>
                          </m:sSup>
                          <m:sSup>
                            <m:sSupPr>
                              <m:ctrlPr>
                                <a:rPr lang="en-US" altLang="zh-CN" sz="2800" b="0" i="1" smtClean="0">
                                  <a:solidFill>
                                    <a:schemeClr val="tx1"/>
                                  </a:solidFill>
                                  <a:latin typeface="Cambria Math" panose="02040503050406030204" pitchFamily="18" charset="0"/>
                                  <a:ea typeface="+mn-ea"/>
                                </a:rPr>
                              </m:ctrlPr>
                            </m:sSupPr>
                            <m:e>
                              <m:r>
                                <a:rPr lang="en-US" altLang="zh-CN" sz="2800" b="0" i="1" smtClean="0">
                                  <a:solidFill>
                                    <a:schemeClr val="tx1"/>
                                  </a:solidFill>
                                  <a:latin typeface="Cambria Math" panose="02040503050406030204" pitchFamily="18" charset="0"/>
                                  <a:ea typeface="+mn-ea"/>
                                </a:rPr>
                                <m:t>ℏ</m:t>
                              </m:r>
                            </m:e>
                            <m:sup>
                              <m:r>
                                <a:rPr lang="en-US" altLang="zh-CN" sz="2800" b="0" i="1" smtClean="0">
                                  <a:solidFill>
                                    <a:schemeClr val="tx1"/>
                                  </a:solidFill>
                                  <a:latin typeface="Cambria Math" panose="02040503050406030204" pitchFamily="18" charset="0"/>
                                  <a:ea typeface="+mn-ea"/>
                                </a:rPr>
                                <m:t>2</m:t>
                              </m:r>
                            </m:sup>
                          </m:sSup>
                        </m:num>
                        <m:den>
                          <m:r>
                            <a:rPr lang="en-US" altLang="zh-CN" sz="2800" b="0" i="1" smtClean="0">
                              <a:solidFill>
                                <a:schemeClr val="tx1"/>
                              </a:solidFill>
                              <a:latin typeface="Cambria Math" panose="02040503050406030204" pitchFamily="18" charset="0"/>
                              <a:ea typeface="+mn-ea"/>
                            </a:rPr>
                            <m:t>2</m:t>
                          </m:r>
                          <m:r>
                            <a:rPr lang="en-US" altLang="zh-CN" sz="2800" b="0" i="1" smtClean="0">
                              <a:solidFill>
                                <a:schemeClr val="tx1"/>
                              </a:solidFill>
                              <a:latin typeface="Cambria Math" panose="02040503050406030204" pitchFamily="18" charset="0"/>
                              <a:ea typeface="+mn-ea"/>
                            </a:rPr>
                            <m:t>𝑚</m:t>
                          </m:r>
                          <m:sSup>
                            <m:sSupPr>
                              <m:ctrlPr>
                                <a:rPr lang="en-US" altLang="zh-CN" sz="2800" b="0" i="1" smtClean="0">
                                  <a:solidFill>
                                    <a:schemeClr val="tx1"/>
                                  </a:solidFill>
                                  <a:latin typeface="Cambria Math" panose="02040503050406030204" pitchFamily="18" charset="0"/>
                                  <a:ea typeface="+mn-ea"/>
                                </a:rPr>
                              </m:ctrlPr>
                            </m:sSupPr>
                            <m:e>
                              <m:r>
                                <a:rPr lang="en-US" altLang="zh-CN" sz="2800" b="0" i="1" smtClean="0">
                                  <a:solidFill>
                                    <a:schemeClr val="tx1"/>
                                  </a:solidFill>
                                  <a:latin typeface="Cambria Math" panose="02040503050406030204" pitchFamily="18" charset="0"/>
                                  <a:ea typeface="+mn-ea"/>
                                </a:rPr>
                                <m:t>𝑎</m:t>
                              </m:r>
                            </m:e>
                            <m:sup>
                              <m:r>
                                <a:rPr lang="en-US" altLang="zh-CN" sz="2800" b="0" i="1" smtClean="0">
                                  <a:solidFill>
                                    <a:schemeClr val="tx1"/>
                                  </a:solidFill>
                                  <a:latin typeface="Cambria Math" panose="02040503050406030204" pitchFamily="18" charset="0"/>
                                  <a:ea typeface="+mn-ea"/>
                                </a:rPr>
                                <m:t>2</m:t>
                              </m:r>
                            </m:sup>
                          </m:sSup>
                        </m:den>
                      </m:f>
                    </m:oMath>
                  </m:oMathPara>
                </a14:m>
                <a:endParaRPr lang="zh-CN" altLang="en-US" sz="2800" dirty="0">
                  <a:solidFill>
                    <a:schemeClr val="tx1"/>
                  </a:solidFill>
                  <a:latin typeface="+mn-ea"/>
                  <a:ea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2622707" y="946660"/>
                <a:ext cx="2335255" cy="100642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51913" y="1806937"/>
                <a:ext cx="3445751" cy="8542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1"/>
                              </a:solidFill>
                              <a:latin typeface="Cambria Math" panose="02040503050406030204" pitchFamily="18" charset="0"/>
                              <a:ea typeface="+mn-ea"/>
                            </a:rPr>
                          </m:ctrlPr>
                        </m:sSubPr>
                        <m:e>
                          <m:r>
                            <a:rPr lang="en-US" altLang="zh-CN" sz="2800" i="1" smtClean="0">
                              <a:solidFill>
                                <a:schemeClr val="tx1"/>
                              </a:solidFill>
                              <a:latin typeface="Cambria Math" panose="02040503050406030204" pitchFamily="18" charset="0"/>
                              <a:ea typeface="+mn-ea"/>
                            </a:rPr>
                            <m:t>𝜓</m:t>
                          </m:r>
                        </m:e>
                        <m:sub>
                          <m:r>
                            <a:rPr lang="en-US" altLang="zh-CN" sz="2800" b="0" i="1" smtClean="0">
                              <a:solidFill>
                                <a:schemeClr val="tx1"/>
                              </a:solidFill>
                              <a:latin typeface="Cambria Math" panose="02040503050406030204" pitchFamily="18" charset="0"/>
                              <a:ea typeface="+mn-ea"/>
                            </a:rPr>
                            <m:t>𝑛</m:t>
                          </m:r>
                        </m:sub>
                      </m:sSub>
                      <m:d>
                        <m:dPr>
                          <m:ctrlPr>
                            <a:rPr lang="en-US" altLang="zh-CN" sz="2800" i="1">
                              <a:solidFill>
                                <a:schemeClr val="tx1"/>
                              </a:solidFill>
                              <a:latin typeface="Cambria Math" panose="02040503050406030204" pitchFamily="18" charset="0"/>
                              <a:ea typeface="+mn-ea"/>
                            </a:rPr>
                          </m:ctrlPr>
                        </m:dPr>
                        <m:e>
                          <m:r>
                            <a:rPr lang="en-US" altLang="zh-CN" sz="2800" i="1">
                              <a:solidFill>
                                <a:schemeClr val="tx1"/>
                              </a:solidFill>
                              <a:latin typeface="Cambria Math" panose="02040503050406030204" pitchFamily="18" charset="0"/>
                              <a:ea typeface="+mn-ea"/>
                            </a:rPr>
                            <m:t>𝑥</m:t>
                          </m:r>
                        </m:e>
                      </m:d>
                      <m:r>
                        <a:rPr lang="en-US" altLang="zh-CN" sz="2800" b="0" i="1" smtClean="0">
                          <a:solidFill>
                            <a:schemeClr val="tx1"/>
                          </a:solidFill>
                          <a:latin typeface="Cambria Math" panose="02040503050406030204" pitchFamily="18" charset="0"/>
                          <a:ea typeface="+mn-ea"/>
                        </a:rPr>
                        <m:t>=</m:t>
                      </m:r>
                      <m:r>
                        <a:rPr lang="en-US" altLang="zh-CN" sz="2800" b="0" i="1" smtClean="0">
                          <a:solidFill>
                            <a:schemeClr val="tx1"/>
                          </a:solidFill>
                          <a:latin typeface="Cambria Math" panose="02040503050406030204" pitchFamily="18" charset="0"/>
                          <a:ea typeface="+mn-ea"/>
                        </a:rPr>
                        <m:t>𝐴</m:t>
                      </m:r>
                      <m:r>
                        <m:rPr>
                          <m:sty m:val="p"/>
                        </m:rPr>
                        <a:rPr lang="en-US" altLang="zh-CN" sz="2800" b="0" i="0" smtClean="0">
                          <a:solidFill>
                            <a:schemeClr val="tx1"/>
                          </a:solidFill>
                          <a:latin typeface="Cambria Math" panose="02040503050406030204" pitchFamily="18" charset="0"/>
                          <a:ea typeface="+mn-ea"/>
                        </a:rPr>
                        <m:t>sin</m:t>
                      </m:r>
                      <m:d>
                        <m:dPr>
                          <m:ctrlPr>
                            <a:rPr lang="en-US" altLang="zh-CN" sz="2800" b="0" i="1" smtClean="0">
                              <a:solidFill>
                                <a:schemeClr val="tx1"/>
                              </a:solidFill>
                              <a:latin typeface="Cambria Math" panose="02040503050406030204" pitchFamily="18" charset="0"/>
                              <a:ea typeface="+mn-ea"/>
                            </a:rPr>
                          </m:ctrlPr>
                        </m:dPr>
                        <m:e>
                          <m:f>
                            <m:fPr>
                              <m:ctrlPr>
                                <a:rPr lang="en-US" altLang="zh-CN" sz="2800" b="0" i="1" smtClean="0">
                                  <a:solidFill>
                                    <a:schemeClr val="tx1"/>
                                  </a:solidFill>
                                  <a:latin typeface="Cambria Math" panose="02040503050406030204" pitchFamily="18" charset="0"/>
                                  <a:ea typeface="+mn-ea"/>
                                </a:rPr>
                              </m:ctrlPr>
                            </m:fPr>
                            <m:num>
                              <m:r>
                                <a:rPr lang="en-US" altLang="zh-CN" sz="2800" b="0" i="1" smtClean="0">
                                  <a:solidFill>
                                    <a:schemeClr val="tx1"/>
                                  </a:solidFill>
                                  <a:latin typeface="Cambria Math" panose="02040503050406030204" pitchFamily="18" charset="0"/>
                                  <a:ea typeface="+mn-ea"/>
                                </a:rPr>
                                <m:t>𝑛</m:t>
                              </m:r>
                              <m:r>
                                <a:rPr lang="en-US" altLang="zh-CN" sz="2800" b="0" i="1" smtClean="0">
                                  <a:solidFill>
                                    <a:schemeClr val="tx1"/>
                                  </a:solidFill>
                                  <a:latin typeface="Cambria Math" panose="02040503050406030204" pitchFamily="18" charset="0"/>
                                  <a:ea typeface="+mn-ea"/>
                                </a:rPr>
                                <m:t>𝜋</m:t>
                              </m:r>
                              <m:r>
                                <a:rPr lang="en-US" altLang="zh-CN" sz="2800" b="0" i="1" smtClean="0">
                                  <a:solidFill>
                                    <a:schemeClr val="tx1"/>
                                  </a:solidFill>
                                  <a:latin typeface="Cambria Math" panose="02040503050406030204" pitchFamily="18" charset="0"/>
                                  <a:ea typeface="+mn-ea"/>
                                </a:rPr>
                                <m:t>𝑥</m:t>
                              </m:r>
                            </m:num>
                            <m:den>
                              <m:r>
                                <a:rPr lang="en-US" altLang="zh-CN" sz="2800" b="0" i="1" smtClean="0">
                                  <a:solidFill>
                                    <a:schemeClr val="tx1"/>
                                  </a:solidFill>
                                  <a:latin typeface="Cambria Math" panose="02040503050406030204" pitchFamily="18" charset="0"/>
                                  <a:ea typeface="+mn-ea"/>
                                </a:rPr>
                                <m:t>𝑎</m:t>
                              </m:r>
                            </m:den>
                          </m:f>
                        </m:e>
                      </m:d>
                    </m:oMath>
                  </m:oMathPara>
                </a14:m>
                <a:endParaRPr lang="zh-CN" altLang="en-US" sz="2800" dirty="0">
                  <a:solidFill>
                    <a:schemeClr val="tx1"/>
                  </a:solidFill>
                  <a:latin typeface="+mn-ea"/>
                  <a:ea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2551913" y="1806937"/>
                <a:ext cx="3445751" cy="854273"/>
              </a:xfrm>
              <a:prstGeom prst="rect">
                <a:avLst/>
              </a:prstGeom>
              <a:blipFill rotWithShape="0">
                <a:blip r:embed="rId3"/>
                <a:stretch>
                  <a:fillRect/>
                </a:stretch>
              </a:blipFill>
            </p:spPr>
            <p:txBody>
              <a:bodyPr/>
              <a:lstStyle/>
              <a:p>
                <a:r>
                  <a:rPr lang="zh-CN" altLang="en-US">
                    <a:noFill/>
                  </a:rPr>
                  <a:t> </a:t>
                </a:r>
              </a:p>
            </p:txBody>
          </p:sp>
        </mc:Fallback>
      </mc:AlternateContent>
      <p:sp>
        <p:nvSpPr>
          <p:cNvPr id="9" name="矩形 8"/>
          <p:cNvSpPr/>
          <p:nvPr/>
        </p:nvSpPr>
        <p:spPr>
          <a:xfrm>
            <a:off x="618093" y="1059944"/>
            <a:ext cx="2073027" cy="738664"/>
          </a:xfrm>
          <a:prstGeom prst="rect">
            <a:avLst/>
          </a:prstGeom>
        </p:spPr>
        <p:txBody>
          <a:bodyPr wrap="square">
            <a:spAutoFit/>
          </a:bodyPr>
          <a:lstStyle/>
          <a:p>
            <a:pPr>
              <a:lnSpc>
                <a:spcPct val="150000"/>
              </a:lnSpc>
              <a:buClr>
                <a:schemeClr val="accent3">
                  <a:lumMod val="75000"/>
                </a:schemeClr>
              </a:buClr>
            </a:pPr>
            <a:r>
              <a:rPr lang="zh-CN" altLang="en-US" sz="2800" dirty="0">
                <a:latin typeface="+mn-ea"/>
                <a:ea typeface="+mn-ea"/>
              </a:rPr>
              <a:t>能量本征值</a:t>
            </a:r>
            <a:endParaRPr lang="en-US" altLang="zh-CN" sz="2800" dirty="0">
              <a:solidFill>
                <a:schemeClr val="tx1"/>
              </a:solidFill>
              <a:latin typeface="+mn-ea"/>
              <a:ea typeface="+mn-ea"/>
            </a:endParaRPr>
          </a:p>
        </p:txBody>
      </p:sp>
      <mc:AlternateContent xmlns:mc="http://schemas.openxmlformats.org/markup-compatibility/2006" xmlns:a14="http://schemas.microsoft.com/office/drawing/2010/main">
        <mc:Choice Requires="a14">
          <p:sp>
            <p:nvSpPr>
              <p:cNvPr id="10" name="矩形 9"/>
              <p:cNvSpPr/>
              <p:nvPr/>
            </p:nvSpPr>
            <p:spPr>
              <a:xfrm>
                <a:off x="618092" y="2357904"/>
                <a:ext cx="5684525" cy="1016368"/>
              </a:xfrm>
              <a:prstGeom prst="rect">
                <a:avLst/>
              </a:prstGeom>
            </p:spPr>
            <p:txBody>
              <a:bodyPr wrap="square">
                <a:spAutoFit/>
              </a:bodyPr>
              <a:lstStyle/>
              <a:p>
                <a:pPr>
                  <a:lnSpc>
                    <a:spcPct val="150000"/>
                  </a:lnSpc>
                  <a:buClr>
                    <a:schemeClr val="accent5">
                      <a:lumMod val="60000"/>
                      <a:lumOff val="40000"/>
                    </a:schemeClr>
                  </a:buClr>
                </a:pPr>
                <a:r>
                  <a:rPr lang="zh-CN" altLang="en-US" sz="2800" dirty="0">
                    <a:latin typeface="+mn-ea"/>
                    <a:ea typeface="+mn-ea"/>
                  </a:rPr>
                  <a:t>归一化条件： </a:t>
                </a:r>
                <a14:m>
                  <m:oMath xmlns:m="http://schemas.openxmlformats.org/officeDocument/2006/math">
                    <m:nary>
                      <m:naryPr>
                        <m:ctrlPr>
                          <a:rPr lang="zh-CN" altLang="en-US" sz="2800" i="1">
                            <a:latin typeface="Cambria Math" panose="02040503050406030204" pitchFamily="18" charset="0"/>
                            <a:ea typeface="+mn-ea"/>
                          </a:rPr>
                        </m:ctrlPr>
                      </m:naryPr>
                      <m:sub>
                        <m:r>
                          <a:rPr lang="en-US" altLang="zh-CN" sz="2800" i="1">
                            <a:latin typeface="Cambria Math" panose="02040503050406030204" pitchFamily="18" charset="0"/>
                            <a:ea typeface="+mn-ea"/>
                          </a:rPr>
                          <m:t>−∞</m:t>
                        </m:r>
                      </m:sub>
                      <m:sup>
                        <m:r>
                          <a:rPr lang="en-US" altLang="zh-CN" sz="2800" i="1">
                            <a:latin typeface="Cambria Math" panose="02040503050406030204" pitchFamily="18" charset="0"/>
                            <a:ea typeface="+mn-ea"/>
                          </a:rPr>
                          <m:t>+∞</m:t>
                        </m:r>
                      </m:sup>
                      <m:e>
                        <m:sSup>
                          <m:sSupPr>
                            <m:ctrlPr>
                              <a:rPr lang="en-US" altLang="zh-CN" sz="2800" i="1">
                                <a:latin typeface="Cambria Math" panose="02040503050406030204" pitchFamily="18" charset="0"/>
                                <a:ea typeface="+mn-ea"/>
                              </a:rPr>
                            </m:ctrlPr>
                          </m:sSupPr>
                          <m:e>
                            <m:d>
                              <m:dPr>
                                <m:begChr m:val="|"/>
                                <m:endChr m:val="|"/>
                                <m:ctrlPr>
                                  <a:rPr lang="en-US" altLang="zh-CN" sz="2800" i="1">
                                    <a:latin typeface="Cambria Math" panose="02040503050406030204" pitchFamily="18" charset="0"/>
                                    <a:ea typeface="+mn-ea"/>
                                  </a:rPr>
                                </m:ctrlPr>
                              </m:dPr>
                              <m:e>
                                <m:sSub>
                                  <m:sSubPr>
                                    <m:ctrlPr>
                                      <a:rPr lang="en-US" altLang="zh-CN" sz="2800" b="0" i="1" smtClean="0">
                                        <a:latin typeface="Cambria Math" panose="02040503050406030204" pitchFamily="18" charset="0"/>
                                        <a:ea typeface="+mn-ea"/>
                                      </a:rPr>
                                    </m:ctrlPr>
                                  </m:sSubPr>
                                  <m:e>
                                    <m:r>
                                      <a:rPr lang="en-US" altLang="zh-CN" sz="2800" i="1">
                                        <a:latin typeface="Cambria Math" panose="02040503050406030204" pitchFamily="18" charset="0"/>
                                        <a:ea typeface="+mn-ea"/>
                                      </a:rPr>
                                      <m:t>𝜓</m:t>
                                    </m:r>
                                  </m:e>
                                  <m:sub>
                                    <m:r>
                                      <a:rPr lang="en-US" altLang="zh-CN" sz="2800" b="0" i="1" smtClean="0">
                                        <a:latin typeface="Cambria Math" panose="02040503050406030204" pitchFamily="18" charset="0"/>
                                        <a:ea typeface="+mn-ea"/>
                                      </a:rPr>
                                      <m:t>𝑛</m:t>
                                    </m:r>
                                  </m:sub>
                                </m:sSub>
                                <m:d>
                                  <m:dPr>
                                    <m:ctrlPr>
                                      <a:rPr lang="en-US" altLang="zh-CN" sz="2800" i="1">
                                        <a:latin typeface="Cambria Math" panose="02040503050406030204" pitchFamily="18" charset="0"/>
                                        <a:ea typeface="+mn-ea"/>
                                      </a:rPr>
                                    </m:ctrlPr>
                                  </m:dPr>
                                  <m:e>
                                    <m:r>
                                      <a:rPr lang="en-US" altLang="zh-CN" sz="2800" i="1">
                                        <a:latin typeface="Cambria Math" panose="02040503050406030204" pitchFamily="18" charset="0"/>
                                        <a:ea typeface="+mn-ea"/>
                                      </a:rPr>
                                      <m:t>𝑥</m:t>
                                    </m:r>
                                  </m:e>
                                </m:d>
                              </m:e>
                            </m:d>
                          </m:e>
                          <m:sup>
                            <m:r>
                              <a:rPr lang="en-US" altLang="zh-CN" sz="2800" i="1">
                                <a:latin typeface="Cambria Math" panose="02040503050406030204" pitchFamily="18" charset="0"/>
                                <a:ea typeface="+mn-ea"/>
                              </a:rPr>
                              <m:t>2</m:t>
                            </m:r>
                          </m:sup>
                        </m:sSup>
                        <m:r>
                          <a:rPr lang="en-US" altLang="zh-CN" sz="2800" b="0" i="1" smtClean="0">
                            <a:latin typeface="Cambria Math" panose="02040503050406030204" pitchFamily="18" charset="0"/>
                            <a:ea typeface="+mn-ea"/>
                          </a:rPr>
                          <m:t>𝑑𝑥</m:t>
                        </m:r>
                      </m:e>
                    </m:nary>
                    <m:r>
                      <a:rPr lang="en-US" altLang="zh-CN" sz="2800" i="1">
                        <a:latin typeface="Cambria Math" panose="02040503050406030204" pitchFamily="18" charset="0"/>
                        <a:ea typeface="+mn-ea"/>
                      </a:rPr>
                      <m:t>=1</m:t>
                    </m:r>
                  </m:oMath>
                </a14:m>
                <a:endParaRPr lang="en-US" altLang="zh-CN" sz="2800" dirty="0">
                  <a:latin typeface="+mn-ea"/>
                  <a:ea typeface="+mn-ea"/>
                </a:endParaRPr>
              </a:p>
            </p:txBody>
          </p:sp>
        </mc:Choice>
        <mc:Fallback xmlns="">
          <p:sp>
            <p:nvSpPr>
              <p:cNvPr id="10" name="矩形 9"/>
              <p:cNvSpPr>
                <a:spLocks noRot="1" noChangeAspect="1" noMove="1" noResize="1" noEditPoints="1" noAdjustHandles="1" noChangeArrowheads="1" noChangeShapeType="1" noTextEdit="1"/>
              </p:cNvSpPr>
              <p:nvPr/>
            </p:nvSpPr>
            <p:spPr>
              <a:xfrm>
                <a:off x="618092" y="2357904"/>
                <a:ext cx="5684525" cy="1016368"/>
              </a:xfrm>
              <a:prstGeom prst="rect">
                <a:avLst/>
              </a:prstGeom>
              <a:blipFill rotWithShape="0">
                <a:blip r:embed="rId4"/>
                <a:stretch>
                  <a:fillRect l="-21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13482" y="3403871"/>
                <a:ext cx="8971487" cy="107151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nary>
                        <m:naryPr>
                          <m:ctrlPr>
                            <a:rPr lang="zh-CN" altLang="en-US" sz="2800" i="1" smtClean="0">
                              <a:solidFill>
                                <a:schemeClr val="tx1"/>
                              </a:solidFill>
                              <a:latin typeface="Cambria Math" panose="02040503050406030204" pitchFamily="18" charset="0"/>
                              <a:ea typeface="+mn-ea"/>
                            </a:rPr>
                          </m:ctrlPr>
                        </m:naryPr>
                        <m:sub>
                          <m:r>
                            <a:rPr lang="en-US" altLang="zh-CN" sz="2800" i="1">
                              <a:solidFill>
                                <a:schemeClr val="tx1"/>
                              </a:solidFill>
                              <a:latin typeface="Cambria Math" panose="02040503050406030204" pitchFamily="18" charset="0"/>
                              <a:ea typeface="+mn-ea"/>
                            </a:rPr>
                            <m:t>−∞</m:t>
                          </m:r>
                        </m:sub>
                        <m:sup>
                          <m:r>
                            <a:rPr lang="en-US" altLang="zh-CN" sz="2800" b="0" i="1" smtClean="0">
                              <a:solidFill>
                                <a:schemeClr val="tx1"/>
                              </a:solidFill>
                              <a:latin typeface="Cambria Math" panose="02040503050406030204" pitchFamily="18" charset="0"/>
                              <a:ea typeface="+mn-ea"/>
                            </a:rPr>
                            <m:t>0</m:t>
                          </m:r>
                        </m:sup>
                        <m:e>
                          <m:sSup>
                            <m:sSupPr>
                              <m:ctrlPr>
                                <a:rPr lang="en-US" altLang="zh-CN" sz="2800" i="1">
                                  <a:solidFill>
                                    <a:schemeClr val="tx1"/>
                                  </a:solidFill>
                                  <a:latin typeface="Cambria Math" panose="02040503050406030204" pitchFamily="18" charset="0"/>
                                  <a:ea typeface="+mn-ea"/>
                                </a:rPr>
                              </m:ctrlPr>
                            </m:sSupPr>
                            <m:e>
                              <m:d>
                                <m:dPr>
                                  <m:begChr m:val="|"/>
                                  <m:endChr m:val="|"/>
                                  <m:ctrlPr>
                                    <a:rPr lang="en-US" altLang="zh-CN" sz="2800" i="1">
                                      <a:solidFill>
                                        <a:schemeClr val="tx1"/>
                                      </a:solidFill>
                                      <a:latin typeface="Cambria Math" panose="02040503050406030204" pitchFamily="18" charset="0"/>
                                      <a:ea typeface="+mn-ea"/>
                                    </a:rPr>
                                  </m:ctrlPr>
                                </m:dPr>
                                <m:e>
                                  <m:sSub>
                                    <m:sSubPr>
                                      <m:ctrlPr>
                                        <a:rPr lang="en-US" altLang="zh-CN" sz="2800" b="0" i="1" smtClean="0">
                                          <a:solidFill>
                                            <a:srgbClr val="FF0000"/>
                                          </a:solidFill>
                                          <a:latin typeface="Cambria Math" panose="02040503050406030204" pitchFamily="18" charset="0"/>
                                          <a:ea typeface="+mn-ea"/>
                                        </a:rPr>
                                      </m:ctrlPr>
                                    </m:sSubPr>
                                    <m:e>
                                      <m:r>
                                        <a:rPr lang="en-US" altLang="zh-CN" sz="2800" i="1" smtClean="0">
                                          <a:solidFill>
                                            <a:srgbClr val="FF0000"/>
                                          </a:solidFill>
                                          <a:latin typeface="Cambria Math" panose="02040503050406030204" pitchFamily="18" charset="0"/>
                                          <a:ea typeface="+mn-ea"/>
                                        </a:rPr>
                                        <m:t>𝜓</m:t>
                                      </m:r>
                                    </m:e>
                                    <m:sub>
                                      <m:r>
                                        <a:rPr lang="en-US" altLang="zh-CN" sz="2800" b="0" i="1" smtClean="0">
                                          <a:solidFill>
                                            <a:srgbClr val="FF0000"/>
                                          </a:solidFill>
                                          <a:latin typeface="Cambria Math" panose="02040503050406030204" pitchFamily="18" charset="0"/>
                                          <a:ea typeface="+mn-ea"/>
                                        </a:rPr>
                                        <m:t>𝑛</m:t>
                                      </m:r>
                                    </m:sub>
                                  </m:sSub>
                                  <m:d>
                                    <m:dPr>
                                      <m:ctrlPr>
                                        <a:rPr lang="en-US" altLang="zh-CN" sz="2800" i="1">
                                          <a:solidFill>
                                            <a:srgbClr val="FF0000"/>
                                          </a:solidFill>
                                          <a:latin typeface="Cambria Math" panose="02040503050406030204" pitchFamily="18" charset="0"/>
                                          <a:ea typeface="+mn-ea"/>
                                        </a:rPr>
                                      </m:ctrlPr>
                                    </m:dPr>
                                    <m:e>
                                      <m:r>
                                        <a:rPr lang="en-US" altLang="zh-CN" sz="2800" i="1">
                                          <a:solidFill>
                                            <a:srgbClr val="FF0000"/>
                                          </a:solidFill>
                                          <a:latin typeface="Cambria Math" panose="02040503050406030204" pitchFamily="18" charset="0"/>
                                          <a:ea typeface="+mn-ea"/>
                                        </a:rPr>
                                        <m:t>𝑥</m:t>
                                      </m:r>
                                    </m:e>
                                  </m:d>
                                </m:e>
                              </m:d>
                            </m:e>
                            <m:sup>
                              <m:r>
                                <a:rPr lang="en-US" altLang="zh-CN" sz="2800" i="1">
                                  <a:solidFill>
                                    <a:schemeClr val="tx1"/>
                                  </a:solidFill>
                                  <a:latin typeface="Cambria Math" panose="02040503050406030204" pitchFamily="18" charset="0"/>
                                  <a:ea typeface="+mn-ea"/>
                                </a:rPr>
                                <m:t>2</m:t>
                              </m:r>
                            </m:sup>
                          </m:sSup>
                          <m:r>
                            <a:rPr lang="en-US" altLang="zh-CN" sz="2800" b="0" i="1" smtClean="0">
                              <a:solidFill>
                                <a:schemeClr val="tx1"/>
                              </a:solidFill>
                              <a:latin typeface="Cambria Math" panose="02040503050406030204" pitchFamily="18" charset="0"/>
                              <a:ea typeface="+mn-ea"/>
                            </a:rPr>
                            <m:t>𝑑𝑥</m:t>
                          </m:r>
                        </m:e>
                      </m:nary>
                      <m:r>
                        <a:rPr lang="en-US" altLang="zh-CN" sz="2800" b="0" i="1" smtClean="0">
                          <a:solidFill>
                            <a:schemeClr val="tx1"/>
                          </a:solidFill>
                          <a:latin typeface="Cambria Math" panose="02040503050406030204" pitchFamily="18" charset="0"/>
                          <a:ea typeface="+mn-ea"/>
                        </a:rPr>
                        <m:t>+</m:t>
                      </m:r>
                      <m:nary>
                        <m:naryPr>
                          <m:ctrlPr>
                            <a:rPr lang="zh-CN" altLang="en-US" sz="2800" i="1">
                              <a:solidFill>
                                <a:schemeClr val="tx1"/>
                              </a:solidFill>
                              <a:latin typeface="Cambria Math" panose="02040503050406030204" pitchFamily="18" charset="0"/>
                              <a:ea typeface="+mn-ea"/>
                            </a:rPr>
                          </m:ctrlPr>
                        </m:naryPr>
                        <m:sub>
                          <m:r>
                            <a:rPr lang="en-US" altLang="zh-CN" sz="2800" b="0" i="1" smtClean="0">
                              <a:solidFill>
                                <a:schemeClr val="tx1"/>
                              </a:solidFill>
                              <a:latin typeface="Cambria Math" panose="02040503050406030204" pitchFamily="18" charset="0"/>
                              <a:ea typeface="+mn-ea"/>
                            </a:rPr>
                            <m:t>0</m:t>
                          </m:r>
                        </m:sub>
                        <m:sup>
                          <m:r>
                            <a:rPr lang="en-US" altLang="zh-CN" sz="2800" b="0" i="1" smtClean="0">
                              <a:solidFill>
                                <a:schemeClr val="tx1"/>
                              </a:solidFill>
                              <a:latin typeface="Cambria Math" panose="02040503050406030204" pitchFamily="18" charset="0"/>
                              <a:ea typeface="+mn-ea"/>
                            </a:rPr>
                            <m:t>𝑎</m:t>
                          </m:r>
                        </m:sup>
                        <m:e>
                          <m:sSup>
                            <m:sSupPr>
                              <m:ctrlPr>
                                <a:rPr lang="en-US" altLang="zh-CN" sz="2800" i="1">
                                  <a:solidFill>
                                    <a:schemeClr val="tx1"/>
                                  </a:solidFill>
                                  <a:latin typeface="Cambria Math" panose="02040503050406030204" pitchFamily="18" charset="0"/>
                                  <a:ea typeface="+mn-ea"/>
                                </a:rPr>
                              </m:ctrlPr>
                            </m:sSupPr>
                            <m:e>
                              <m:d>
                                <m:dPr>
                                  <m:begChr m:val="|"/>
                                  <m:endChr m:val="|"/>
                                  <m:ctrlPr>
                                    <a:rPr lang="en-US" altLang="zh-CN" sz="2800" i="1">
                                      <a:solidFill>
                                        <a:schemeClr val="tx1"/>
                                      </a:solidFill>
                                      <a:latin typeface="Cambria Math" panose="02040503050406030204" pitchFamily="18" charset="0"/>
                                      <a:ea typeface="+mn-ea"/>
                                    </a:rPr>
                                  </m:ctrlPr>
                                </m:dPr>
                                <m:e>
                                  <m:sSub>
                                    <m:sSubPr>
                                      <m:ctrlPr>
                                        <a:rPr lang="en-US" altLang="zh-CN" sz="2800" b="0" i="1" smtClean="0">
                                          <a:solidFill>
                                            <a:srgbClr val="FF0000"/>
                                          </a:solidFill>
                                          <a:latin typeface="Cambria Math" panose="02040503050406030204" pitchFamily="18" charset="0"/>
                                          <a:ea typeface="+mn-ea"/>
                                        </a:rPr>
                                      </m:ctrlPr>
                                    </m:sSubPr>
                                    <m:e>
                                      <m:r>
                                        <a:rPr lang="en-US" altLang="zh-CN" sz="2800" i="1" smtClean="0">
                                          <a:solidFill>
                                            <a:srgbClr val="FF0000"/>
                                          </a:solidFill>
                                          <a:latin typeface="Cambria Math" panose="02040503050406030204" pitchFamily="18" charset="0"/>
                                          <a:ea typeface="+mn-ea"/>
                                        </a:rPr>
                                        <m:t>𝜓</m:t>
                                      </m:r>
                                    </m:e>
                                    <m:sub>
                                      <m:r>
                                        <a:rPr lang="en-US" altLang="zh-CN" sz="2800" b="0" i="1" smtClean="0">
                                          <a:solidFill>
                                            <a:srgbClr val="FF0000"/>
                                          </a:solidFill>
                                          <a:latin typeface="Cambria Math" panose="02040503050406030204" pitchFamily="18" charset="0"/>
                                          <a:ea typeface="+mn-ea"/>
                                        </a:rPr>
                                        <m:t>𝑛</m:t>
                                      </m:r>
                                    </m:sub>
                                  </m:sSub>
                                  <m:d>
                                    <m:dPr>
                                      <m:ctrlPr>
                                        <a:rPr lang="en-US" altLang="zh-CN" sz="2800" i="1">
                                          <a:solidFill>
                                            <a:srgbClr val="FF0000"/>
                                          </a:solidFill>
                                          <a:latin typeface="Cambria Math" panose="02040503050406030204" pitchFamily="18" charset="0"/>
                                          <a:ea typeface="+mn-ea"/>
                                        </a:rPr>
                                      </m:ctrlPr>
                                    </m:dPr>
                                    <m:e>
                                      <m:r>
                                        <a:rPr lang="en-US" altLang="zh-CN" sz="2800" i="1">
                                          <a:solidFill>
                                            <a:srgbClr val="FF0000"/>
                                          </a:solidFill>
                                          <a:latin typeface="Cambria Math" panose="02040503050406030204" pitchFamily="18" charset="0"/>
                                          <a:ea typeface="+mn-ea"/>
                                        </a:rPr>
                                        <m:t>𝑥</m:t>
                                      </m:r>
                                    </m:e>
                                  </m:d>
                                </m:e>
                              </m:d>
                            </m:e>
                            <m:sup>
                              <m:r>
                                <a:rPr lang="en-US" altLang="zh-CN" sz="2800" i="1">
                                  <a:solidFill>
                                    <a:schemeClr val="tx1"/>
                                  </a:solidFill>
                                  <a:latin typeface="Cambria Math" panose="02040503050406030204" pitchFamily="18" charset="0"/>
                                  <a:ea typeface="+mn-ea"/>
                                </a:rPr>
                                <m:t>2</m:t>
                              </m:r>
                            </m:sup>
                          </m:sSup>
                          <m:r>
                            <a:rPr lang="en-US" altLang="zh-CN" sz="2800" b="0" i="1" smtClean="0">
                              <a:solidFill>
                                <a:schemeClr val="tx1"/>
                              </a:solidFill>
                              <a:latin typeface="Cambria Math" panose="02040503050406030204" pitchFamily="18" charset="0"/>
                              <a:ea typeface="+mn-ea"/>
                            </a:rPr>
                            <m:t>𝑑𝑥</m:t>
                          </m:r>
                        </m:e>
                      </m:nary>
                      <m:r>
                        <a:rPr lang="en-US" altLang="zh-CN" sz="2800" b="0" i="1" smtClean="0">
                          <a:solidFill>
                            <a:schemeClr val="tx1"/>
                          </a:solidFill>
                          <a:latin typeface="Cambria Math" panose="02040503050406030204" pitchFamily="18" charset="0"/>
                          <a:ea typeface="+mn-ea"/>
                        </a:rPr>
                        <m:t>+</m:t>
                      </m:r>
                      <m:nary>
                        <m:naryPr>
                          <m:ctrlPr>
                            <a:rPr lang="zh-CN" altLang="en-US" sz="2800" i="1">
                              <a:solidFill>
                                <a:schemeClr val="tx1"/>
                              </a:solidFill>
                              <a:latin typeface="Cambria Math" panose="02040503050406030204" pitchFamily="18" charset="0"/>
                              <a:ea typeface="+mn-ea"/>
                            </a:rPr>
                          </m:ctrlPr>
                        </m:naryPr>
                        <m:sub>
                          <m:r>
                            <a:rPr lang="en-US" altLang="zh-CN" sz="2800" b="0" i="1" smtClean="0">
                              <a:solidFill>
                                <a:schemeClr val="tx1"/>
                              </a:solidFill>
                              <a:latin typeface="Cambria Math" panose="02040503050406030204" pitchFamily="18" charset="0"/>
                              <a:ea typeface="+mn-ea"/>
                            </a:rPr>
                            <m:t>𝑎</m:t>
                          </m:r>
                        </m:sub>
                        <m:sup>
                          <m:r>
                            <a:rPr lang="en-US" altLang="zh-CN" sz="2800" i="1">
                              <a:solidFill>
                                <a:schemeClr val="tx1"/>
                              </a:solidFill>
                              <a:latin typeface="Cambria Math" panose="02040503050406030204" pitchFamily="18" charset="0"/>
                              <a:ea typeface="+mn-ea"/>
                            </a:rPr>
                            <m:t>+∞</m:t>
                          </m:r>
                        </m:sup>
                        <m:e>
                          <m:sSup>
                            <m:sSupPr>
                              <m:ctrlPr>
                                <a:rPr lang="en-US" altLang="zh-CN" sz="2800" i="1">
                                  <a:solidFill>
                                    <a:schemeClr val="tx1"/>
                                  </a:solidFill>
                                  <a:latin typeface="Cambria Math" panose="02040503050406030204" pitchFamily="18" charset="0"/>
                                  <a:ea typeface="+mn-ea"/>
                                </a:rPr>
                              </m:ctrlPr>
                            </m:sSupPr>
                            <m:e>
                              <m:d>
                                <m:dPr>
                                  <m:begChr m:val="|"/>
                                  <m:endChr m:val="|"/>
                                  <m:ctrlPr>
                                    <a:rPr lang="en-US" altLang="zh-CN" sz="2800" i="1">
                                      <a:solidFill>
                                        <a:schemeClr val="tx1"/>
                                      </a:solidFill>
                                      <a:latin typeface="Cambria Math" panose="02040503050406030204" pitchFamily="18" charset="0"/>
                                      <a:ea typeface="+mn-ea"/>
                                    </a:rPr>
                                  </m:ctrlPr>
                                </m:dPr>
                                <m:e>
                                  <m:sSub>
                                    <m:sSubPr>
                                      <m:ctrlPr>
                                        <a:rPr lang="en-US" altLang="zh-CN" sz="2800" b="0" i="1" smtClean="0">
                                          <a:solidFill>
                                            <a:srgbClr val="FF0000"/>
                                          </a:solidFill>
                                          <a:latin typeface="Cambria Math" panose="02040503050406030204" pitchFamily="18" charset="0"/>
                                          <a:ea typeface="+mn-ea"/>
                                        </a:rPr>
                                      </m:ctrlPr>
                                    </m:sSubPr>
                                    <m:e>
                                      <m:r>
                                        <a:rPr lang="en-US" altLang="zh-CN" sz="2800" i="1" smtClean="0">
                                          <a:solidFill>
                                            <a:srgbClr val="FF0000"/>
                                          </a:solidFill>
                                          <a:latin typeface="Cambria Math" panose="02040503050406030204" pitchFamily="18" charset="0"/>
                                          <a:ea typeface="+mn-ea"/>
                                        </a:rPr>
                                        <m:t>𝜓</m:t>
                                      </m:r>
                                    </m:e>
                                    <m:sub>
                                      <m:r>
                                        <a:rPr lang="en-US" altLang="zh-CN" sz="2800" b="0" i="1" smtClean="0">
                                          <a:solidFill>
                                            <a:srgbClr val="FF0000"/>
                                          </a:solidFill>
                                          <a:latin typeface="Cambria Math" panose="02040503050406030204" pitchFamily="18" charset="0"/>
                                          <a:ea typeface="+mn-ea"/>
                                        </a:rPr>
                                        <m:t>𝑛</m:t>
                                      </m:r>
                                    </m:sub>
                                  </m:sSub>
                                  <m:d>
                                    <m:dPr>
                                      <m:ctrlPr>
                                        <a:rPr lang="en-US" altLang="zh-CN" sz="2800" i="1">
                                          <a:solidFill>
                                            <a:srgbClr val="FF0000"/>
                                          </a:solidFill>
                                          <a:latin typeface="Cambria Math" panose="02040503050406030204" pitchFamily="18" charset="0"/>
                                          <a:ea typeface="+mn-ea"/>
                                        </a:rPr>
                                      </m:ctrlPr>
                                    </m:dPr>
                                    <m:e>
                                      <m:r>
                                        <a:rPr lang="en-US" altLang="zh-CN" sz="2800" i="1">
                                          <a:solidFill>
                                            <a:srgbClr val="FF0000"/>
                                          </a:solidFill>
                                          <a:latin typeface="Cambria Math" panose="02040503050406030204" pitchFamily="18" charset="0"/>
                                          <a:ea typeface="+mn-ea"/>
                                        </a:rPr>
                                        <m:t>𝑥</m:t>
                                      </m:r>
                                    </m:e>
                                  </m:d>
                                </m:e>
                              </m:d>
                            </m:e>
                            <m:sup>
                              <m:r>
                                <a:rPr lang="en-US" altLang="zh-CN" sz="2800" i="1">
                                  <a:solidFill>
                                    <a:schemeClr val="tx1"/>
                                  </a:solidFill>
                                  <a:latin typeface="Cambria Math" panose="02040503050406030204" pitchFamily="18" charset="0"/>
                                  <a:ea typeface="+mn-ea"/>
                                </a:rPr>
                                <m:t>2</m:t>
                              </m:r>
                            </m:sup>
                          </m:sSup>
                          <m:r>
                            <a:rPr lang="en-US" altLang="zh-CN" sz="2800" b="0" i="1" smtClean="0">
                              <a:solidFill>
                                <a:schemeClr val="tx1"/>
                              </a:solidFill>
                              <a:latin typeface="Cambria Math" panose="02040503050406030204" pitchFamily="18" charset="0"/>
                              <a:ea typeface="+mn-ea"/>
                            </a:rPr>
                            <m:t>𝑑𝑥</m:t>
                          </m:r>
                        </m:e>
                      </m:nary>
                      <m:r>
                        <a:rPr lang="en-US" altLang="zh-CN" sz="2800" i="1">
                          <a:solidFill>
                            <a:schemeClr val="tx1"/>
                          </a:solidFill>
                          <a:latin typeface="Cambria Math" panose="02040503050406030204" pitchFamily="18" charset="0"/>
                          <a:ea typeface="+mn-ea"/>
                        </a:rPr>
                        <m:t>=1</m:t>
                      </m:r>
                    </m:oMath>
                  </m:oMathPara>
                </a14:m>
                <a:endParaRPr lang="en-US" altLang="zh-CN" sz="2800" dirty="0">
                  <a:solidFill>
                    <a:schemeClr val="tx1"/>
                  </a:solidFill>
                  <a:latin typeface="+mn-ea"/>
                  <a:ea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313482" y="3403871"/>
                <a:ext cx="8971487" cy="107151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71600" y="4869160"/>
                <a:ext cx="1944763" cy="1365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solidFill>
                            <a:schemeClr val="tx1"/>
                          </a:solidFill>
                          <a:latin typeface="Cambria Math" panose="02040503050406030204" pitchFamily="18" charset="0"/>
                          <a:ea typeface="+mn-ea"/>
                        </a:rPr>
                        <m:t>⇒</m:t>
                      </m:r>
                      <m:r>
                        <a:rPr lang="en-US" altLang="zh-CN" sz="2800" b="0" i="1" dirty="0" smtClean="0">
                          <a:solidFill>
                            <a:schemeClr val="tx1"/>
                          </a:solidFill>
                          <a:latin typeface="Cambria Math" panose="02040503050406030204" pitchFamily="18" charset="0"/>
                          <a:ea typeface="+mn-ea"/>
                        </a:rPr>
                        <m:t>𝐴</m:t>
                      </m:r>
                      <m:r>
                        <a:rPr lang="en-US" altLang="zh-CN" sz="2800" b="0" i="1" dirty="0" smtClean="0">
                          <a:solidFill>
                            <a:schemeClr val="tx1"/>
                          </a:solidFill>
                          <a:latin typeface="Cambria Math" panose="02040503050406030204" pitchFamily="18" charset="0"/>
                          <a:ea typeface="+mn-ea"/>
                        </a:rPr>
                        <m:t>=</m:t>
                      </m:r>
                      <m:rad>
                        <m:radPr>
                          <m:degHide m:val="on"/>
                          <m:ctrlPr>
                            <a:rPr lang="en-US" altLang="zh-CN" sz="2800" b="0" i="1" dirty="0" smtClean="0">
                              <a:solidFill>
                                <a:schemeClr val="tx1"/>
                              </a:solidFill>
                              <a:latin typeface="Cambria Math" panose="02040503050406030204" pitchFamily="18" charset="0"/>
                              <a:ea typeface="+mn-ea"/>
                            </a:rPr>
                          </m:ctrlPr>
                        </m:radPr>
                        <m:deg/>
                        <m:e>
                          <m:f>
                            <m:fPr>
                              <m:ctrlPr>
                                <a:rPr lang="en-US" altLang="zh-CN" sz="2800" i="1" dirty="0">
                                  <a:solidFill>
                                    <a:schemeClr val="tx1"/>
                                  </a:solidFill>
                                  <a:latin typeface="Cambria Math" panose="02040503050406030204" pitchFamily="18" charset="0"/>
                                  <a:ea typeface="+mn-ea"/>
                                </a:rPr>
                              </m:ctrlPr>
                            </m:fPr>
                            <m:num>
                              <m:r>
                                <a:rPr lang="en-US" altLang="zh-CN" sz="2800" b="0" i="1" dirty="0" smtClean="0">
                                  <a:solidFill>
                                    <a:schemeClr val="tx1"/>
                                  </a:solidFill>
                                  <a:latin typeface="Cambria Math" panose="02040503050406030204" pitchFamily="18" charset="0"/>
                                  <a:ea typeface="+mn-ea"/>
                                </a:rPr>
                                <m:t>2</m:t>
                              </m:r>
                            </m:num>
                            <m:den>
                              <m:r>
                                <a:rPr lang="en-US" altLang="zh-CN" sz="2800" b="0" i="1" dirty="0" smtClean="0">
                                  <a:solidFill>
                                    <a:schemeClr val="tx1"/>
                                  </a:solidFill>
                                  <a:latin typeface="Cambria Math" panose="02040503050406030204" pitchFamily="18" charset="0"/>
                                  <a:ea typeface="+mn-ea"/>
                                </a:rPr>
                                <m:t>𝑎</m:t>
                              </m:r>
                            </m:den>
                          </m:f>
                        </m:e>
                      </m:rad>
                    </m:oMath>
                  </m:oMathPara>
                </a14:m>
                <a:endParaRPr lang="zh-CN" altLang="en-US" sz="2800" dirty="0">
                  <a:solidFill>
                    <a:srgbClr val="CC0066"/>
                  </a:solidFill>
                  <a:latin typeface="+mn-ea"/>
                  <a:ea typeface="+mn-ea"/>
                </a:endParaRPr>
              </a:p>
            </p:txBody>
          </p:sp>
        </mc:Choice>
        <mc:Fallback xmlns="">
          <p:sp>
            <p:nvSpPr>
              <p:cNvPr id="12" name="矩形 11"/>
              <p:cNvSpPr>
                <a:spLocks noRot="1" noChangeAspect="1" noMove="1" noResize="1" noEditPoints="1" noAdjustHandles="1" noChangeArrowheads="1" noChangeShapeType="1" noTextEdit="1"/>
              </p:cNvSpPr>
              <p:nvPr/>
            </p:nvSpPr>
            <p:spPr>
              <a:xfrm>
                <a:off x="971600" y="4869160"/>
                <a:ext cx="1944763" cy="1365374"/>
              </a:xfrm>
              <a:prstGeom prst="rect">
                <a:avLst/>
              </a:prstGeom>
              <a:blipFill rotWithShape="0">
                <a:blip r:embed="rId6"/>
                <a:stretch>
                  <a:fillRect/>
                </a:stretch>
              </a:blipFill>
            </p:spPr>
            <p:txBody>
              <a:bodyPr/>
              <a:lstStyle/>
              <a:p>
                <a:r>
                  <a:rPr lang="zh-CN" altLang="en-US">
                    <a:noFill/>
                  </a:rPr>
                  <a:t> </a:t>
                </a:r>
              </a:p>
            </p:txBody>
          </p:sp>
        </mc:Fallback>
      </mc:AlternateContent>
      <p:sp>
        <p:nvSpPr>
          <p:cNvPr id="13" name="矩形 12"/>
          <p:cNvSpPr/>
          <p:nvPr/>
        </p:nvSpPr>
        <p:spPr>
          <a:xfrm>
            <a:off x="618094" y="1815863"/>
            <a:ext cx="4754006" cy="738664"/>
          </a:xfrm>
          <a:prstGeom prst="rect">
            <a:avLst/>
          </a:prstGeom>
        </p:spPr>
        <p:txBody>
          <a:bodyPr wrap="square">
            <a:spAutoFit/>
          </a:bodyPr>
          <a:lstStyle/>
          <a:p>
            <a:pPr>
              <a:lnSpc>
                <a:spcPct val="150000"/>
              </a:lnSpc>
              <a:buClr>
                <a:schemeClr val="accent3">
                  <a:lumMod val="75000"/>
                </a:schemeClr>
              </a:buClr>
            </a:pPr>
            <a:r>
              <a:rPr lang="zh-CN" altLang="en-US" sz="2800" dirty="0">
                <a:latin typeface="+mn-ea"/>
                <a:ea typeface="+mn-ea"/>
              </a:rPr>
              <a:t>本征波函数</a:t>
            </a:r>
            <a:endParaRPr lang="en-US" altLang="zh-CN" sz="2800" dirty="0">
              <a:solidFill>
                <a:schemeClr val="tx1"/>
              </a:solidFill>
              <a:latin typeface="+mn-ea"/>
              <a:ea typeface="+mn-ea"/>
            </a:endParaRPr>
          </a:p>
        </p:txBody>
      </p:sp>
      <mc:AlternateContent xmlns:mc="http://schemas.openxmlformats.org/markup-compatibility/2006" xmlns:a14="http://schemas.microsoft.com/office/drawing/2010/main">
        <mc:Choice Requires="a14">
          <p:sp>
            <p:nvSpPr>
              <p:cNvPr id="14" name="矩形 13"/>
              <p:cNvSpPr/>
              <p:nvPr/>
            </p:nvSpPr>
            <p:spPr>
              <a:xfrm>
                <a:off x="2993476" y="5067259"/>
                <a:ext cx="5941435" cy="969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solidFill>
                            <a:srgbClr val="FF0000"/>
                          </a:solidFill>
                          <a:latin typeface="Cambria Math" panose="02040503050406030204" pitchFamily="18" charset="0"/>
                          <a:ea typeface="+mn-ea"/>
                        </a:rPr>
                        <m:t>⇒</m:t>
                      </m:r>
                      <m:sSub>
                        <m:sSubPr>
                          <m:ctrlPr>
                            <a:rPr lang="en-US" altLang="zh-CN" sz="2800" b="0" i="1" smtClean="0">
                              <a:solidFill>
                                <a:srgbClr val="FF0000"/>
                              </a:solidFill>
                              <a:latin typeface="Cambria Math" panose="02040503050406030204" pitchFamily="18" charset="0"/>
                              <a:ea typeface="+mn-ea"/>
                            </a:rPr>
                          </m:ctrlPr>
                        </m:sSubPr>
                        <m:e>
                          <m:r>
                            <a:rPr lang="en-US" altLang="zh-CN" sz="2800" i="1" smtClean="0">
                              <a:solidFill>
                                <a:srgbClr val="FF0000"/>
                              </a:solidFill>
                              <a:latin typeface="Cambria Math" panose="02040503050406030204" pitchFamily="18" charset="0"/>
                              <a:ea typeface="+mn-ea"/>
                            </a:rPr>
                            <m:t>𝜓</m:t>
                          </m:r>
                        </m:e>
                        <m:sub>
                          <m:r>
                            <a:rPr lang="en-US" altLang="zh-CN" sz="2800" b="0" i="1" smtClean="0">
                              <a:solidFill>
                                <a:srgbClr val="FF0000"/>
                              </a:solidFill>
                              <a:latin typeface="Cambria Math" panose="02040503050406030204" pitchFamily="18" charset="0"/>
                              <a:ea typeface="+mn-ea"/>
                            </a:rPr>
                            <m:t>𝑛</m:t>
                          </m:r>
                        </m:sub>
                      </m:sSub>
                      <m:d>
                        <m:dPr>
                          <m:ctrlPr>
                            <a:rPr lang="en-US" altLang="zh-CN" sz="2800" i="1">
                              <a:solidFill>
                                <a:srgbClr val="FF0000"/>
                              </a:solidFill>
                              <a:latin typeface="Cambria Math" panose="02040503050406030204" pitchFamily="18" charset="0"/>
                              <a:ea typeface="+mn-ea"/>
                            </a:rPr>
                          </m:ctrlPr>
                        </m:dPr>
                        <m:e>
                          <m:r>
                            <a:rPr lang="en-US" altLang="zh-CN" sz="2800" i="1">
                              <a:solidFill>
                                <a:srgbClr val="FF0000"/>
                              </a:solidFill>
                              <a:latin typeface="Cambria Math" panose="02040503050406030204" pitchFamily="18" charset="0"/>
                              <a:ea typeface="+mn-ea"/>
                            </a:rPr>
                            <m:t>𝑥</m:t>
                          </m:r>
                        </m:e>
                      </m:d>
                      <m:r>
                        <a:rPr lang="en-US" altLang="zh-CN" sz="2800" i="1">
                          <a:solidFill>
                            <a:srgbClr val="FF0000"/>
                          </a:solidFill>
                          <a:latin typeface="Cambria Math" panose="02040503050406030204" pitchFamily="18" charset="0"/>
                          <a:ea typeface="+mn-ea"/>
                        </a:rPr>
                        <m:t>=</m:t>
                      </m:r>
                      <m:rad>
                        <m:radPr>
                          <m:degHide m:val="on"/>
                          <m:ctrlPr>
                            <a:rPr lang="en-US" altLang="zh-CN" sz="2800" i="1" dirty="0">
                              <a:solidFill>
                                <a:srgbClr val="FF0000"/>
                              </a:solidFill>
                              <a:latin typeface="Cambria Math" panose="02040503050406030204" pitchFamily="18" charset="0"/>
                              <a:ea typeface="+mn-ea"/>
                            </a:rPr>
                          </m:ctrlPr>
                        </m:radPr>
                        <m:deg/>
                        <m:e>
                          <m:f>
                            <m:fPr>
                              <m:ctrlPr>
                                <a:rPr lang="en-US" altLang="zh-CN" sz="2800" i="1" dirty="0">
                                  <a:solidFill>
                                    <a:srgbClr val="FF0000"/>
                                  </a:solidFill>
                                  <a:latin typeface="Cambria Math" panose="02040503050406030204" pitchFamily="18" charset="0"/>
                                  <a:ea typeface="+mn-ea"/>
                                </a:rPr>
                              </m:ctrlPr>
                            </m:fPr>
                            <m:num>
                              <m:r>
                                <a:rPr lang="en-US" altLang="zh-CN" sz="2800" i="1" dirty="0">
                                  <a:solidFill>
                                    <a:srgbClr val="FF0000"/>
                                  </a:solidFill>
                                  <a:latin typeface="Cambria Math" panose="02040503050406030204" pitchFamily="18" charset="0"/>
                                  <a:ea typeface="+mn-ea"/>
                                </a:rPr>
                                <m:t>2</m:t>
                              </m:r>
                            </m:num>
                            <m:den>
                              <m:r>
                                <a:rPr lang="en-US" altLang="zh-CN" sz="2800" i="1" dirty="0">
                                  <a:solidFill>
                                    <a:srgbClr val="FF0000"/>
                                  </a:solidFill>
                                  <a:latin typeface="Cambria Math" panose="02040503050406030204" pitchFamily="18" charset="0"/>
                                  <a:ea typeface="+mn-ea"/>
                                </a:rPr>
                                <m:t>𝑎</m:t>
                              </m:r>
                            </m:den>
                          </m:f>
                        </m:e>
                      </m:rad>
                      <m:r>
                        <m:rPr>
                          <m:sty m:val="p"/>
                        </m:rPr>
                        <a:rPr lang="en-US" altLang="zh-CN" sz="2800">
                          <a:solidFill>
                            <a:srgbClr val="FF0000"/>
                          </a:solidFill>
                          <a:latin typeface="Cambria Math" panose="02040503050406030204" pitchFamily="18" charset="0"/>
                          <a:ea typeface="+mn-ea"/>
                        </a:rPr>
                        <m:t>sin</m:t>
                      </m:r>
                      <m:d>
                        <m:dPr>
                          <m:ctrlPr>
                            <a:rPr lang="en-US" altLang="zh-CN" sz="2800" i="1">
                              <a:solidFill>
                                <a:srgbClr val="FF0000"/>
                              </a:solidFill>
                              <a:latin typeface="Cambria Math" panose="02040503050406030204" pitchFamily="18" charset="0"/>
                              <a:ea typeface="+mn-ea"/>
                            </a:rPr>
                          </m:ctrlPr>
                        </m:dPr>
                        <m:e>
                          <m:f>
                            <m:fPr>
                              <m:ctrlPr>
                                <a:rPr lang="en-US" altLang="zh-CN" sz="2800" i="1">
                                  <a:solidFill>
                                    <a:srgbClr val="FF0000"/>
                                  </a:solidFill>
                                  <a:latin typeface="Cambria Math" panose="02040503050406030204" pitchFamily="18" charset="0"/>
                                  <a:ea typeface="+mn-ea"/>
                                </a:rPr>
                              </m:ctrlPr>
                            </m:fPr>
                            <m:num>
                              <m:r>
                                <a:rPr lang="en-US" altLang="zh-CN" sz="2800" i="1">
                                  <a:solidFill>
                                    <a:srgbClr val="FF0000"/>
                                  </a:solidFill>
                                  <a:latin typeface="Cambria Math" panose="02040503050406030204" pitchFamily="18" charset="0"/>
                                  <a:ea typeface="+mn-ea"/>
                                </a:rPr>
                                <m:t>𝑛</m:t>
                              </m:r>
                              <m:r>
                                <a:rPr lang="en-US" altLang="zh-CN" sz="2800" i="1">
                                  <a:solidFill>
                                    <a:srgbClr val="FF0000"/>
                                  </a:solidFill>
                                  <a:latin typeface="Cambria Math" panose="02040503050406030204" pitchFamily="18" charset="0"/>
                                  <a:ea typeface="+mn-ea"/>
                                </a:rPr>
                                <m:t>𝜋</m:t>
                              </m:r>
                              <m:r>
                                <a:rPr lang="en-US" altLang="zh-CN" sz="2800" i="1">
                                  <a:solidFill>
                                    <a:srgbClr val="FF0000"/>
                                  </a:solidFill>
                                  <a:latin typeface="Cambria Math" panose="02040503050406030204" pitchFamily="18" charset="0"/>
                                  <a:ea typeface="+mn-ea"/>
                                </a:rPr>
                                <m:t>𝑥</m:t>
                              </m:r>
                            </m:num>
                            <m:den>
                              <m:r>
                                <a:rPr lang="en-US" altLang="zh-CN" sz="2800" i="1">
                                  <a:solidFill>
                                    <a:srgbClr val="FF0000"/>
                                  </a:solidFill>
                                  <a:latin typeface="Cambria Math" panose="02040503050406030204" pitchFamily="18" charset="0"/>
                                  <a:ea typeface="+mn-ea"/>
                                </a:rPr>
                                <m:t>𝑎</m:t>
                              </m:r>
                            </m:den>
                          </m:f>
                        </m:e>
                      </m:d>
                      <m:r>
                        <a:rPr lang="en-US" altLang="zh-CN" sz="2800" i="1" dirty="0" smtClean="0">
                          <a:solidFill>
                            <a:srgbClr val="FF0000"/>
                          </a:solidFill>
                          <a:latin typeface="Cambria Math" panose="02040503050406030204" pitchFamily="18" charset="0"/>
                          <a:ea typeface="+mn-ea"/>
                        </a:rPr>
                        <m:t>(0&lt;</m:t>
                      </m:r>
                      <m:r>
                        <a:rPr lang="en-US" altLang="zh-CN" sz="2800" i="1" dirty="0" smtClean="0">
                          <a:solidFill>
                            <a:srgbClr val="FF0000"/>
                          </a:solidFill>
                          <a:latin typeface="Cambria Math" panose="02040503050406030204" pitchFamily="18" charset="0"/>
                          <a:ea typeface="+mn-ea"/>
                        </a:rPr>
                        <m:t>𝑥</m:t>
                      </m:r>
                      <m:r>
                        <a:rPr lang="en-US" altLang="zh-CN" sz="2800" i="1" dirty="0" smtClean="0">
                          <a:solidFill>
                            <a:srgbClr val="FF0000"/>
                          </a:solidFill>
                          <a:latin typeface="Cambria Math" panose="02040503050406030204" pitchFamily="18" charset="0"/>
                          <a:ea typeface="+mn-ea"/>
                        </a:rPr>
                        <m:t>&lt;</m:t>
                      </m:r>
                      <m:r>
                        <a:rPr lang="en-US" altLang="zh-CN" sz="2800" i="1" dirty="0" smtClean="0">
                          <a:solidFill>
                            <a:srgbClr val="FF0000"/>
                          </a:solidFill>
                          <a:latin typeface="Cambria Math" panose="02040503050406030204" pitchFamily="18" charset="0"/>
                          <a:ea typeface="+mn-ea"/>
                        </a:rPr>
                        <m:t>𝑎</m:t>
                      </m:r>
                      <m:r>
                        <a:rPr lang="en-US" altLang="zh-CN" sz="2800" i="1" dirty="0" smtClean="0">
                          <a:solidFill>
                            <a:srgbClr val="FF0000"/>
                          </a:solidFill>
                          <a:latin typeface="Cambria Math" panose="02040503050406030204" pitchFamily="18" charset="0"/>
                          <a:ea typeface="+mn-ea"/>
                        </a:rPr>
                        <m:t>)</m:t>
                      </m:r>
                    </m:oMath>
                  </m:oMathPara>
                </a14:m>
                <a:endParaRPr lang="zh-CN" altLang="en-US" sz="2800" dirty="0">
                  <a:solidFill>
                    <a:srgbClr val="FF0000"/>
                  </a:solidFill>
                  <a:latin typeface="+mn-ea"/>
                  <a:ea typeface="+mn-ea"/>
                </a:endParaRPr>
              </a:p>
            </p:txBody>
          </p:sp>
        </mc:Choice>
        <mc:Fallback xmlns="">
          <p:sp>
            <p:nvSpPr>
              <p:cNvPr id="14" name="矩形 13"/>
              <p:cNvSpPr>
                <a:spLocks noRot="1" noChangeAspect="1" noMove="1" noResize="1" noEditPoints="1" noAdjustHandles="1" noChangeArrowheads="1" noChangeShapeType="1" noTextEdit="1"/>
              </p:cNvSpPr>
              <p:nvPr/>
            </p:nvSpPr>
            <p:spPr>
              <a:xfrm>
                <a:off x="2993476" y="5067259"/>
                <a:ext cx="5941435" cy="969176"/>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21" name="组合 20"/>
          <p:cNvGrpSpPr/>
          <p:nvPr/>
        </p:nvGrpSpPr>
        <p:grpSpPr>
          <a:xfrm>
            <a:off x="1285422" y="4275823"/>
            <a:ext cx="1529252" cy="729295"/>
            <a:chOff x="1225709" y="3470155"/>
            <a:chExt cx="1529252" cy="802223"/>
          </a:xfrm>
        </p:grpSpPr>
        <p:cxnSp>
          <p:nvCxnSpPr>
            <p:cNvPr id="16" name="直接连接符 15"/>
            <p:cNvCxnSpPr/>
            <p:nvPr/>
          </p:nvCxnSpPr>
          <p:spPr>
            <a:xfrm>
              <a:off x="1225709" y="3514012"/>
              <a:ext cx="1529252" cy="4369"/>
            </a:xfrm>
            <a:prstGeom prst="line">
              <a:avLst/>
            </a:prstGeom>
            <a:ln>
              <a:solidFill>
                <a:srgbClr val="FF0000"/>
              </a:solidFill>
            </a:ln>
            <a:effectLst>
              <a:glow rad="63500">
                <a:srgbClr val="CC0066">
                  <a:alpha val="40000"/>
                </a:srgbClr>
              </a:glow>
              <a:innerShdw blurRad="25400" dist="12700" dir="13500000">
                <a:srgbClr val="000000">
                  <a:alpha val="45000"/>
                </a:srgbClr>
              </a:innerShdw>
            </a:effectLst>
          </p:spPr>
          <p:style>
            <a:lnRef idx="3">
              <a:schemeClr val="accent2"/>
            </a:lnRef>
            <a:fillRef idx="0">
              <a:schemeClr val="accent2"/>
            </a:fillRef>
            <a:effectRef idx="2">
              <a:schemeClr val="accent2"/>
            </a:effectRef>
            <a:fontRef idx="minor">
              <a:schemeClr val="tx1"/>
            </a:fontRef>
          </p:style>
        </p:cxnSp>
        <p:grpSp>
          <p:nvGrpSpPr>
            <p:cNvPr id="20" name="组合 19"/>
            <p:cNvGrpSpPr/>
            <p:nvPr/>
          </p:nvGrpSpPr>
          <p:grpSpPr>
            <a:xfrm>
              <a:off x="1734978" y="3470155"/>
              <a:ext cx="523220" cy="802223"/>
              <a:chOff x="819908" y="3712737"/>
              <a:chExt cx="523220" cy="802223"/>
            </a:xfrm>
          </p:grpSpPr>
          <p:sp>
            <p:nvSpPr>
              <p:cNvPr id="15" name="文本框 14"/>
              <p:cNvSpPr txBox="1"/>
              <p:nvPr/>
            </p:nvSpPr>
            <p:spPr>
              <a:xfrm rot="5400000">
                <a:off x="881207" y="3651438"/>
                <a:ext cx="400622" cy="523220"/>
              </a:xfrm>
              <a:prstGeom prst="rect">
                <a:avLst/>
              </a:prstGeom>
              <a:noFill/>
            </p:spPr>
            <p:txBody>
              <a:bodyPr wrap="none" rtlCol="0">
                <a:spAutoFit/>
              </a:bodyPr>
              <a:lstStyle/>
              <a:p>
                <a:r>
                  <a:rPr lang="en-US" altLang="zh-CN" sz="2800" dirty="0">
                    <a:solidFill>
                      <a:srgbClr val="FF0000"/>
                    </a:solidFill>
                    <a:effectLst>
                      <a:outerShdw blurRad="38100" dist="38100" dir="2700000" algn="tl">
                        <a:srgbClr val="000000">
                          <a:alpha val="43137"/>
                        </a:srgbClr>
                      </a:outerShdw>
                    </a:effectLst>
                    <a:latin typeface="+mn-ea"/>
                    <a:ea typeface="+mn-ea"/>
                  </a:rPr>
                  <a:t>=</a:t>
                </a:r>
                <a:endParaRPr lang="zh-CN" altLang="en-US" sz="2800" dirty="0">
                  <a:solidFill>
                    <a:srgbClr val="FF0000"/>
                  </a:solidFill>
                  <a:effectLst>
                    <a:outerShdw blurRad="38100" dist="38100" dir="2700000" algn="tl">
                      <a:srgbClr val="000000">
                        <a:alpha val="43137"/>
                      </a:srgbClr>
                    </a:outerShdw>
                  </a:effectLst>
                  <a:latin typeface="+mn-ea"/>
                  <a:ea typeface="+mn-ea"/>
                </a:endParaRPr>
              </a:p>
            </p:txBody>
          </p:sp>
          <p:sp>
            <p:nvSpPr>
              <p:cNvPr id="19" name="矩形 18"/>
              <p:cNvSpPr/>
              <p:nvPr/>
            </p:nvSpPr>
            <p:spPr>
              <a:xfrm>
                <a:off x="917796" y="3939419"/>
                <a:ext cx="367408" cy="575541"/>
              </a:xfrm>
              <a:prstGeom prst="rect">
                <a:avLst/>
              </a:prstGeom>
            </p:spPr>
            <p:txBody>
              <a:bodyPr wrap="none">
                <a:spAutoFit/>
              </a:bodyPr>
              <a:lstStyle/>
              <a:p>
                <a:r>
                  <a:rPr lang="en-US" altLang="zh-CN" sz="2800" dirty="0">
                    <a:solidFill>
                      <a:srgbClr val="FF0000"/>
                    </a:solidFill>
                    <a:effectLst>
                      <a:outerShdw blurRad="38100" dist="38100" dir="2700000" algn="tl">
                        <a:srgbClr val="000000">
                          <a:alpha val="43137"/>
                        </a:srgbClr>
                      </a:outerShdw>
                    </a:effectLst>
                    <a:latin typeface="+mn-ea"/>
                    <a:ea typeface="+mn-ea"/>
                  </a:rPr>
                  <a:t>0</a:t>
                </a:r>
                <a:endParaRPr lang="zh-CN" altLang="en-US" sz="2800" dirty="0">
                  <a:latin typeface="+mn-ea"/>
                  <a:ea typeface="+mn-ea"/>
                </a:endParaRPr>
              </a:p>
            </p:txBody>
          </p:sp>
        </p:grpSp>
      </p:grpSp>
      <p:grpSp>
        <p:nvGrpSpPr>
          <p:cNvPr id="22" name="组合 21"/>
          <p:cNvGrpSpPr/>
          <p:nvPr/>
        </p:nvGrpSpPr>
        <p:grpSpPr>
          <a:xfrm>
            <a:off x="6468981" y="4250176"/>
            <a:ext cx="1682177" cy="703358"/>
            <a:chOff x="1149247" y="3488365"/>
            <a:chExt cx="1682177" cy="703358"/>
          </a:xfrm>
        </p:grpSpPr>
        <p:cxnSp>
          <p:nvCxnSpPr>
            <p:cNvPr id="23" name="直接连接符 22"/>
            <p:cNvCxnSpPr/>
            <p:nvPr/>
          </p:nvCxnSpPr>
          <p:spPr>
            <a:xfrm>
              <a:off x="1149247" y="3514012"/>
              <a:ext cx="1682177" cy="4369"/>
            </a:xfrm>
            <a:prstGeom prst="line">
              <a:avLst/>
            </a:prstGeom>
            <a:ln>
              <a:solidFill>
                <a:srgbClr val="FF0000"/>
              </a:solidFill>
            </a:ln>
            <a:effectLst>
              <a:glow rad="63500">
                <a:srgbClr val="CC0066">
                  <a:alpha val="40000"/>
                </a:srgbClr>
              </a:glow>
              <a:innerShdw blurRad="25400" dist="12700" dir="13500000">
                <a:srgbClr val="000000">
                  <a:alpha val="45000"/>
                </a:srgbClr>
              </a:innerShdw>
            </a:effectLst>
          </p:spPr>
          <p:style>
            <a:lnRef idx="3">
              <a:schemeClr val="accent2"/>
            </a:lnRef>
            <a:fillRef idx="0">
              <a:schemeClr val="accent2"/>
            </a:fillRef>
            <a:effectRef idx="2">
              <a:schemeClr val="accent2"/>
            </a:effectRef>
            <a:fontRef idx="minor">
              <a:schemeClr val="tx1"/>
            </a:fontRef>
          </p:style>
        </p:cxnSp>
        <p:grpSp>
          <p:nvGrpSpPr>
            <p:cNvPr id="24" name="组合 23"/>
            <p:cNvGrpSpPr/>
            <p:nvPr/>
          </p:nvGrpSpPr>
          <p:grpSpPr>
            <a:xfrm>
              <a:off x="1734978" y="3488365"/>
              <a:ext cx="523220" cy="703358"/>
              <a:chOff x="819908" y="3730947"/>
              <a:chExt cx="523220" cy="703358"/>
            </a:xfrm>
          </p:grpSpPr>
          <p:sp>
            <p:nvSpPr>
              <p:cNvPr id="25" name="文本框 24"/>
              <p:cNvSpPr txBox="1"/>
              <p:nvPr/>
            </p:nvSpPr>
            <p:spPr>
              <a:xfrm rot="5400000">
                <a:off x="899417" y="3651438"/>
                <a:ext cx="364202" cy="523220"/>
              </a:xfrm>
              <a:prstGeom prst="rect">
                <a:avLst/>
              </a:prstGeom>
              <a:noFill/>
            </p:spPr>
            <p:txBody>
              <a:bodyPr wrap="none" rtlCol="0">
                <a:spAutoFit/>
              </a:bodyPr>
              <a:lstStyle/>
              <a:p>
                <a:r>
                  <a:rPr lang="en-US" altLang="zh-CN" sz="2800" dirty="0">
                    <a:solidFill>
                      <a:srgbClr val="FF0000"/>
                    </a:solidFill>
                    <a:effectLst>
                      <a:outerShdw blurRad="38100" dist="38100" dir="2700000" algn="tl">
                        <a:srgbClr val="000000">
                          <a:alpha val="43137"/>
                        </a:srgbClr>
                      </a:outerShdw>
                    </a:effectLst>
                    <a:latin typeface="+mn-ea"/>
                    <a:ea typeface="+mn-ea"/>
                  </a:rPr>
                  <a:t>=</a:t>
                </a:r>
                <a:endParaRPr lang="zh-CN" altLang="en-US" sz="2800" dirty="0">
                  <a:solidFill>
                    <a:srgbClr val="FF0000"/>
                  </a:solidFill>
                  <a:effectLst>
                    <a:outerShdw blurRad="38100" dist="38100" dir="2700000" algn="tl">
                      <a:srgbClr val="000000">
                        <a:alpha val="43137"/>
                      </a:srgbClr>
                    </a:outerShdw>
                  </a:effectLst>
                  <a:latin typeface="+mn-ea"/>
                  <a:ea typeface="+mn-ea"/>
                </a:endParaRPr>
              </a:p>
            </p:txBody>
          </p:sp>
          <p:sp>
            <p:nvSpPr>
              <p:cNvPr id="26" name="矩形 25"/>
              <p:cNvSpPr/>
              <p:nvPr/>
            </p:nvSpPr>
            <p:spPr>
              <a:xfrm>
                <a:off x="904917" y="3911085"/>
                <a:ext cx="367408" cy="523220"/>
              </a:xfrm>
              <a:prstGeom prst="rect">
                <a:avLst/>
              </a:prstGeom>
            </p:spPr>
            <p:txBody>
              <a:bodyPr wrap="none">
                <a:spAutoFit/>
              </a:bodyPr>
              <a:lstStyle/>
              <a:p>
                <a:r>
                  <a:rPr lang="en-US" altLang="zh-CN" sz="2800" dirty="0">
                    <a:solidFill>
                      <a:srgbClr val="FF0000"/>
                    </a:solidFill>
                    <a:effectLst>
                      <a:outerShdw blurRad="38100" dist="38100" dir="2700000" algn="tl">
                        <a:srgbClr val="000000">
                          <a:alpha val="43137"/>
                        </a:srgbClr>
                      </a:outerShdw>
                    </a:effectLst>
                    <a:latin typeface="+mn-ea"/>
                    <a:ea typeface="+mn-ea"/>
                  </a:rPr>
                  <a:t>0</a:t>
                </a:r>
                <a:endParaRPr lang="zh-CN" altLang="en-US" sz="2800" dirty="0">
                  <a:latin typeface="+mn-ea"/>
                  <a:ea typeface="+mn-ea"/>
                </a:endParaRPr>
              </a:p>
            </p:txBody>
          </p:sp>
        </p:grpSp>
      </p:grpSp>
    </p:spTree>
    <p:extLst>
      <p:ext uri="{BB962C8B-B14F-4D97-AF65-F5344CB8AC3E}">
        <p14:creationId xmlns:p14="http://schemas.microsoft.com/office/powerpoint/2010/main" val="230364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3356780" y="4360587"/>
                <a:ext cx="5084982"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ea typeface="+mn-ea"/>
                            </a:rPr>
                          </m:ctrlPr>
                        </m:sSubPr>
                        <m:e>
                          <m:r>
                            <a:rPr lang="en-US" altLang="zh-CN" sz="2400" b="0" i="1" smtClean="0">
                              <a:solidFill>
                                <a:srgbClr val="FF0000"/>
                              </a:solidFill>
                              <a:latin typeface="Cambria Math" panose="02040503050406030204" pitchFamily="18" charset="0"/>
                              <a:ea typeface="+mn-ea"/>
                            </a:rPr>
                            <m:t>𝜓</m:t>
                          </m:r>
                        </m:e>
                        <m:sub>
                          <m:r>
                            <a:rPr lang="en-US" altLang="zh-CN" sz="2400" b="0" i="1" smtClean="0">
                              <a:solidFill>
                                <a:srgbClr val="FF0000"/>
                              </a:solidFill>
                              <a:latin typeface="Cambria Math" panose="02040503050406030204" pitchFamily="18" charset="0"/>
                              <a:ea typeface="+mn-ea"/>
                            </a:rPr>
                            <m:t>𝑛</m:t>
                          </m:r>
                        </m:sub>
                      </m:sSub>
                      <m:d>
                        <m:dPr>
                          <m:ctrlPr>
                            <a:rPr lang="en-US" altLang="zh-CN" sz="2400" b="0" i="1" smtClean="0">
                              <a:solidFill>
                                <a:srgbClr val="FF0000"/>
                              </a:solidFill>
                              <a:latin typeface="Cambria Math" panose="02040503050406030204" pitchFamily="18" charset="0"/>
                              <a:ea typeface="+mn-ea"/>
                            </a:rPr>
                          </m:ctrlPr>
                        </m:dPr>
                        <m:e>
                          <m:r>
                            <a:rPr lang="en-US" altLang="zh-CN" sz="2400" b="0" i="1" smtClean="0">
                              <a:solidFill>
                                <a:srgbClr val="FF0000"/>
                              </a:solidFill>
                              <a:latin typeface="Cambria Math" panose="02040503050406030204" pitchFamily="18" charset="0"/>
                              <a:ea typeface="+mn-ea"/>
                            </a:rPr>
                            <m:t>𝑥</m:t>
                          </m:r>
                        </m:e>
                      </m:d>
                      <m:r>
                        <a:rPr lang="en-US" altLang="zh-CN" sz="2400" b="0" i="1" smtClean="0">
                          <a:solidFill>
                            <a:srgbClr val="FF0000"/>
                          </a:solidFill>
                          <a:latin typeface="Cambria Math" panose="02040503050406030204" pitchFamily="18" charset="0"/>
                          <a:ea typeface="+mn-ea"/>
                        </a:rPr>
                        <m:t>=</m:t>
                      </m:r>
                      <m:d>
                        <m:dPr>
                          <m:begChr m:val="{"/>
                          <m:endChr m:val=""/>
                          <m:ctrlPr>
                            <a:rPr lang="en-US" altLang="zh-CN" sz="2400" b="0" i="1" smtClean="0">
                              <a:solidFill>
                                <a:srgbClr val="FF0000"/>
                              </a:solidFill>
                              <a:latin typeface="Cambria Math" panose="02040503050406030204" pitchFamily="18" charset="0"/>
                              <a:ea typeface="+mn-ea"/>
                            </a:rPr>
                          </m:ctrlPr>
                        </m:dPr>
                        <m:e>
                          <m:m>
                            <m:mPr>
                              <m:mcs>
                                <m:mc>
                                  <m:mcPr>
                                    <m:count m:val="2"/>
                                    <m:mcJc m:val="center"/>
                                  </m:mcPr>
                                </m:mc>
                              </m:mcs>
                              <m:ctrlPr>
                                <a:rPr lang="en-US" altLang="zh-CN" sz="2400" b="0" i="1" smtClean="0">
                                  <a:solidFill>
                                    <a:srgbClr val="FF0000"/>
                                  </a:solidFill>
                                  <a:latin typeface="Cambria Math" panose="02040503050406030204" pitchFamily="18" charset="0"/>
                                  <a:ea typeface="+mn-ea"/>
                                </a:rPr>
                              </m:ctrlPr>
                            </m:mPr>
                            <m:mr>
                              <m:e>
                                <m:rad>
                                  <m:radPr>
                                    <m:degHide m:val="on"/>
                                    <m:ctrlPr>
                                      <a:rPr lang="en-US" altLang="zh-CN" sz="2400" b="0" i="1" smtClean="0">
                                        <a:solidFill>
                                          <a:srgbClr val="FF0000"/>
                                        </a:solidFill>
                                        <a:latin typeface="Cambria Math" panose="02040503050406030204" pitchFamily="18" charset="0"/>
                                        <a:ea typeface="+mn-ea"/>
                                      </a:rPr>
                                    </m:ctrlPr>
                                  </m:radPr>
                                  <m:deg/>
                                  <m:e>
                                    <m:f>
                                      <m:fPr>
                                        <m:ctrlPr>
                                          <a:rPr lang="en-US" altLang="zh-CN" sz="2400" b="0" i="1" smtClean="0">
                                            <a:solidFill>
                                              <a:srgbClr val="FF0000"/>
                                            </a:solidFill>
                                            <a:latin typeface="Cambria Math" panose="02040503050406030204" pitchFamily="18" charset="0"/>
                                            <a:ea typeface="+mn-ea"/>
                                          </a:rPr>
                                        </m:ctrlPr>
                                      </m:fPr>
                                      <m:num>
                                        <m:r>
                                          <a:rPr lang="en-US" altLang="zh-CN" sz="2400" b="0" i="1" smtClean="0">
                                            <a:solidFill>
                                              <a:srgbClr val="FF0000"/>
                                            </a:solidFill>
                                            <a:latin typeface="Cambria Math" panose="02040503050406030204" pitchFamily="18" charset="0"/>
                                            <a:ea typeface="+mn-ea"/>
                                          </a:rPr>
                                          <m:t>2</m:t>
                                        </m:r>
                                      </m:num>
                                      <m:den>
                                        <m:r>
                                          <a:rPr lang="en-US" altLang="zh-CN" sz="2400" b="0" i="1" smtClean="0">
                                            <a:solidFill>
                                              <a:srgbClr val="FF0000"/>
                                            </a:solidFill>
                                            <a:latin typeface="Cambria Math" panose="02040503050406030204" pitchFamily="18" charset="0"/>
                                            <a:ea typeface="+mn-ea"/>
                                          </a:rPr>
                                          <m:t>𝑎</m:t>
                                        </m:r>
                                      </m:den>
                                    </m:f>
                                  </m:e>
                                </m:rad>
                                <m:func>
                                  <m:funcPr>
                                    <m:ctrlPr>
                                      <a:rPr lang="en-US" altLang="zh-CN" sz="2400" b="0" i="1" smtClean="0">
                                        <a:solidFill>
                                          <a:srgbClr val="FF0000"/>
                                        </a:solidFill>
                                        <a:latin typeface="Cambria Math" panose="02040503050406030204" pitchFamily="18" charset="0"/>
                                        <a:ea typeface="+mn-ea"/>
                                      </a:rPr>
                                    </m:ctrlPr>
                                  </m:funcPr>
                                  <m:fName>
                                    <m:r>
                                      <m:rPr>
                                        <m:sty m:val="p"/>
                                      </m:rPr>
                                      <a:rPr lang="en-US" altLang="zh-CN" sz="2400" b="0" i="0" smtClean="0">
                                        <a:solidFill>
                                          <a:srgbClr val="FF0000"/>
                                        </a:solidFill>
                                        <a:latin typeface="Cambria Math" panose="02040503050406030204" pitchFamily="18" charset="0"/>
                                        <a:ea typeface="+mn-ea"/>
                                      </a:rPr>
                                      <m:t>sin</m:t>
                                    </m:r>
                                  </m:fName>
                                  <m:e>
                                    <m:f>
                                      <m:fPr>
                                        <m:ctrlPr>
                                          <a:rPr lang="en-US" altLang="zh-CN" sz="2400" b="0" i="1" smtClean="0">
                                            <a:solidFill>
                                              <a:srgbClr val="FF0000"/>
                                            </a:solidFill>
                                            <a:latin typeface="Cambria Math" panose="02040503050406030204" pitchFamily="18" charset="0"/>
                                            <a:ea typeface="+mn-ea"/>
                                          </a:rPr>
                                        </m:ctrlPr>
                                      </m:fPr>
                                      <m:num>
                                        <m:r>
                                          <a:rPr lang="en-US" altLang="zh-CN" sz="2400" b="0" i="1" smtClean="0">
                                            <a:solidFill>
                                              <a:srgbClr val="FF0000"/>
                                            </a:solidFill>
                                            <a:latin typeface="Cambria Math" panose="02040503050406030204" pitchFamily="18" charset="0"/>
                                            <a:ea typeface="+mn-ea"/>
                                          </a:rPr>
                                          <m:t>𝑛</m:t>
                                        </m:r>
                                        <m:r>
                                          <a:rPr lang="en-US" altLang="zh-CN" sz="2400" b="0" i="1" smtClean="0">
                                            <a:solidFill>
                                              <a:srgbClr val="FF0000"/>
                                            </a:solidFill>
                                            <a:latin typeface="Cambria Math" panose="02040503050406030204" pitchFamily="18" charset="0"/>
                                            <a:ea typeface="+mn-ea"/>
                                          </a:rPr>
                                          <m:t>𝜋</m:t>
                                        </m:r>
                                        <m:r>
                                          <a:rPr lang="en-US" altLang="zh-CN" sz="2400" b="0" i="1" smtClean="0">
                                            <a:solidFill>
                                              <a:srgbClr val="FF0000"/>
                                            </a:solidFill>
                                            <a:latin typeface="Cambria Math" panose="02040503050406030204" pitchFamily="18" charset="0"/>
                                            <a:ea typeface="+mn-ea"/>
                                          </a:rPr>
                                          <m:t>𝑥</m:t>
                                        </m:r>
                                      </m:num>
                                      <m:den>
                                        <m:r>
                                          <a:rPr lang="en-US" altLang="zh-CN" sz="2400" b="0" i="1" smtClean="0">
                                            <a:solidFill>
                                              <a:srgbClr val="FF0000"/>
                                            </a:solidFill>
                                            <a:latin typeface="Cambria Math" panose="02040503050406030204" pitchFamily="18" charset="0"/>
                                            <a:ea typeface="+mn-ea"/>
                                          </a:rPr>
                                          <m:t>𝑎</m:t>
                                        </m:r>
                                      </m:den>
                                    </m:f>
                                  </m:e>
                                </m:func>
                              </m:e>
                              <m:e>
                                <m:r>
                                  <a:rPr lang="en-US" altLang="zh-CN" sz="2400" b="0" i="1" smtClean="0">
                                    <a:solidFill>
                                      <a:srgbClr val="FF0000"/>
                                    </a:solidFill>
                                    <a:latin typeface="Cambria Math" panose="02040503050406030204" pitchFamily="18" charset="0"/>
                                    <a:ea typeface="+mn-ea"/>
                                  </a:rPr>
                                  <m:t>0&lt;</m:t>
                                </m:r>
                                <m:r>
                                  <a:rPr lang="en-US" altLang="zh-CN" sz="2400" b="0" i="1" smtClean="0">
                                    <a:solidFill>
                                      <a:srgbClr val="FF0000"/>
                                    </a:solidFill>
                                    <a:latin typeface="Cambria Math" panose="02040503050406030204" pitchFamily="18" charset="0"/>
                                    <a:ea typeface="+mn-ea"/>
                                  </a:rPr>
                                  <m:t>𝑥</m:t>
                                </m:r>
                                <m:r>
                                  <a:rPr lang="en-US" altLang="zh-CN" sz="2400" b="0" i="1" smtClean="0">
                                    <a:solidFill>
                                      <a:srgbClr val="FF0000"/>
                                    </a:solidFill>
                                    <a:latin typeface="Cambria Math" panose="02040503050406030204" pitchFamily="18" charset="0"/>
                                    <a:ea typeface="+mn-ea"/>
                                  </a:rPr>
                                  <m:t>&lt;</m:t>
                                </m:r>
                                <m:r>
                                  <a:rPr lang="en-US" altLang="zh-CN" sz="2400" b="0" i="1" smtClean="0">
                                    <a:solidFill>
                                      <a:srgbClr val="FF0000"/>
                                    </a:solidFill>
                                    <a:latin typeface="Cambria Math" panose="02040503050406030204" pitchFamily="18" charset="0"/>
                                    <a:ea typeface="+mn-ea"/>
                                  </a:rPr>
                                  <m:t>𝑎</m:t>
                                </m:r>
                              </m:e>
                            </m:mr>
                            <m:mr>
                              <m:e>
                                <m:r>
                                  <a:rPr lang="en-US" altLang="zh-CN" sz="2400" i="1">
                                    <a:solidFill>
                                      <a:srgbClr val="FF0000"/>
                                    </a:solidFill>
                                    <a:latin typeface="Cambria Math" panose="02040503050406030204" pitchFamily="18" charset="0"/>
                                    <a:ea typeface="+mn-ea"/>
                                  </a:rPr>
                                  <m:t>0</m:t>
                                </m:r>
                              </m:e>
                              <m:e>
                                <m:r>
                                  <a:rPr lang="en-US" altLang="zh-CN" sz="2400" b="0" i="1" smtClean="0">
                                    <a:solidFill>
                                      <a:srgbClr val="FF0000"/>
                                    </a:solidFill>
                                    <a:latin typeface="Cambria Math" panose="02040503050406030204" pitchFamily="18" charset="0"/>
                                    <a:ea typeface="+mn-ea"/>
                                  </a:rPr>
                                  <m:t>𝑥</m:t>
                                </m:r>
                                <m:r>
                                  <a:rPr lang="en-US" altLang="zh-CN" sz="2400" b="0" i="1" smtClean="0">
                                    <a:solidFill>
                                      <a:srgbClr val="FF0000"/>
                                    </a:solidFill>
                                    <a:latin typeface="Cambria Math" panose="02040503050406030204" pitchFamily="18" charset="0"/>
                                    <a:ea typeface="+mn-ea"/>
                                  </a:rPr>
                                  <m:t>&lt;0 , </m:t>
                                </m:r>
                                <m:r>
                                  <a:rPr lang="en-US" altLang="zh-CN" sz="2400" b="0" i="1" smtClean="0">
                                    <a:solidFill>
                                      <a:srgbClr val="FF0000"/>
                                    </a:solidFill>
                                    <a:latin typeface="Cambria Math" panose="02040503050406030204" pitchFamily="18" charset="0"/>
                                    <a:ea typeface="+mn-ea"/>
                                  </a:rPr>
                                  <m:t>𝑥</m:t>
                                </m:r>
                                <m:r>
                                  <a:rPr lang="en-US" altLang="zh-CN" sz="2400" b="0" i="1" smtClean="0">
                                    <a:solidFill>
                                      <a:srgbClr val="FF0000"/>
                                    </a:solidFill>
                                    <a:latin typeface="Cambria Math" panose="02040503050406030204" pitchFamily="18" charset="0"/>
                                    <a:ea typeface="+mn-ea"/>
                                  </a:rPr>
                                  <m:t>&gt;</m:t>
                                </m:r>
                                <m:r>
                                  <a:rPr lang="en-US" altLang="zh-CN" sz="2400" b="0" i="1" smtClean="0">
                                    <a:solidFill>
                                      <a:srgbClr val="FF0000"/>
                                    </a:solidFill>
                                    <a:latin typeface="Cambria Math" panose="02040503050406030204" pitchFamily="18" charset="0"/>
                                    <a:ea typeface="+mn-ea"/>
                                  </a:rPr>
                                  <m:t>𝑎</m:t>
                                </m:r>
                              </m:e>
                            </m:mr>
                          </m:m>
                        </m:e>
                      </m:d>
                    </m:oMath>
                  </m:oMathPara>
                </a14:m>
                <a:endParaRPr lang="zh-CN" altLang="en-US" sz="2400" dirty="0">
                  <a:solidFill>
                    <a:srgbClr val="FF0000"/>
                  </a:solidFill>
                  <a:latin typeface="+mn-ea"/>
                  <a:ea typeface="+mn-ea"/>
                </a:endParaRPr>
              </a:p>
            </p:txBody>
          </p:sp>
        </mc:Choice>
        <mc:Fallback xmlns="">
          <p:sp>
            <p:nvSpPr>
              <p:cNvPr id="4" name="矩形 3"/>
              <p:cNvSpPr>
                <a:spLocks noRot="1" noChangeAspect="1" noMove="1" noResize="1" noEditPoints="1" noAdjustHandles="1" noChangeArrowheads="1" noChangeShapeType="1" noTextEdit="1"/>
              </p:cNvSpPr>
              <p:nvPr/>
            </p:nvSpPr>
            <p:spPr>
              <a:xfrm>
                <a:off x="3356780" y="4360587"/>
                <a:ext cx="5084982" cy="1757148"/>
              </a:xfrm>
              <a:prstGeom prst="rect">
                <a:avLst/>
              </a:prstGeom>
              <a:blipFill rotWithShape="0">
                <a:blip r:embed="rId2"/>
                <a:stretch>
                  <a:fillRect/>
                </a:stretch>
              </a:blipFill>
            </p:spPr>
            <p:txBody>
              <a:bodyPr/>
              <a:lstStyle/>
              <a:p>
                <a:r>
                  <a:rPr lang="zh-CN" altLang="en-US">
                    <a:noFill/>
                  </a:rPr>
                  <a:t> </a:t>
                </a:r>
              </a:p>
            </p:txBody>
          </p:sp>
        </mc:Fallback>
      </mc:AlternateContent>
      <p:sp>
        <p:nvSpPr>
          <p:cNvPr id="5" name="文本框 4"/>
          <p:cNvSpPr txBox="1"/>
          <p:nvPr/>
        </p:nvSpPr>
        <p:spPr>
          <a:xfrm>
            <a:off x="1585899" y="617121"/>
            <a:ext cx="3451540" cy="584775"/>
          </a:xfrm>
          <a:prstGeom prst="rect">
            <a:avLst/>
          </a:prstGeom>
          <a:noFill/>
        </p:spPr>
        <p:txBody>
          <a:bodyPr wrap="square" rtlCol="0">
            <a:spAutoFit/>
          </a:bodyPr>
          <a:lstStyle/>
          <a:p>
            <a:r>
              <a:rPr lang="zh-CN" altLang="en-US" sz="3200" b="1" dirty="0">
                <a:latin typeface="+mn-ea"/>
                <a:ea typeface="+mn-ea"/>
              </a:rPr>
              <a:t>一维无限深方势阱</a:t>
            </a:r>
            <a:endParaRPr lang="en-US" altLang="zh-CN" sz="3200" b="1" dirty="0">
              <a:latin typeface="+mn-ea"/>
              <a:ea typeface="+mn-ea"/>
            </a:endParaRPr>
          </a:p>
        </p:txBody>
      </p:sp>
      <p:sp>
        <p:nvSpPr>
          <p:cNvPr id="30" name="文本框 29"/>
          <p:cNvSpPr txBox="1"/>
          <p:nvPr/>
        </p:nvSpPr>
        <p:spPr>
          <a:xfrm>
            <a:off x="563815" y="5048970"/>
            <a:ext cx="3047473" cy="461665"/>
          </a:xfrm>
          <a:prstGeom prst="rect">
            <a:avLst/>
          </a:prstGeom>
          <a:noFill/>
        </p:spPr>
        <p:txBody>
          <a:bodyPr wrap="square" rtlCol="0">
            <a:spAutoFit/>
          </a:bodyPr>
          <a:lstStyle/>
          <a:p>
            <a:r>
              <a:rPr lang="zh-CN" altLang="en-US" sz="2400" dirty="0">
                <a:solidFill>
                  <a:srgbClr val="FF0000"/>
                </a:solidFill>
                <a:latin typeface="+mn-ea"/>
                <a:ea typeface="+mn-ea"/>
              </a:rPr>
              <a:t>全空间归一化波函数</a:t>
            </a:r>
          </a:p>
        </p:txBody>
      </p:sp>
      <mc:AlternateContent xmlns:mc="http://schemas.openxmlformats.org/markup-compatibility/2006" xmlns:a14="http://schemas.microsoft.com/office/drawing/2010/main">
        <mc:Choice Requires="a14">
          <p:sp>
            <p:nvSpPr>
              <p:cNvPr id="31" name="矩形 30"/>
              <p:cNvSpPr/>
              <p:nvPr/>
            </p:nvSpPr>
            <p:spPr>
              <a:xfrm>
                <a:off x="5916946" y="3277348"/>
                <a:ext cx="2025683" cy="876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ea typeface="+mn-ea"/>
                            </a:rPr>
                          </m:ctrlPr>
                        </m:sSubPr>
                        <m:e>
                          <m:r>
                            <a:rPr lang="en-US" altLang="zh-CN" sz="2400" i="1" smtClean="0">
                              <a:solidFill>
                                <a:srgbClr val="FF0000"/>
                              </a:solidFill>
                              <a:latin typeface="Cambria Math" panose="02040503050406030204" pitchFamily="18" charset="0"/>
                              <a:ea typeface="+mn-ea"/>
                            </a:rPr>
                            <m:t>𝐸</m:t>
                          </m:r>
                        </m:e>
                        <m:sub>
                          <m:r>
                            <a:rPr lang="en-US" altLang="zh-CN" sz="2400" b="0" i="1" smtClean="0">
                              <a:solidFill>
                                <a:srgbClr val="FF0000"/>
                              </a:solidFill>
                              <a:latin typeface="Cambria Math" panose="02040503050406030204" pitchFamily="18" charset="0"/>
                              <a:ea typeface="+mn-ea"/>
                            </a:rPr>
                            <m:t>𝑛</m:t>
                          </m:r>
                        </m:sub>
                      </m:sSub>
                      <m:r>
                        <a:rPr lang="en-US" altLang="zh-CN" sz="2400" b="0" i="1" smtClean="0">
                          <a:solidFill>
                            <a:srgbClr val="FF0000"/>
                          </a:solidFill>
                          <a:latin typeface="Cambria Math" panose="02040503050406030204" pitchFamily="18" charset="0"/>
                          <a:ea typeface="+mn-ea"/>
                        </a:rPr>
                        <m:t>=</m:t>
                      </m:r>
                      <m:f>
                        <m:fPr>
                          <m:ctrlPr>
                            <a:rPr lang="en-US" altLang="zh-CN" sz="2400" b="0" i="1" smtClean="0">
                              <a:solidFill>
                                <a:srgbClr val="FF0000"/>
                              </a:solidFill>
                              <a:latin typeface="Cambria Math" panose="02040503050406030204" pitchFamily="18" charset="0"/>
                              <a:ea typeface="+mn-ea"/>
                            </a:rPr>
                          </m:ctrlPr>
                        </m:fPr>
                        <m:num>
                          <m:sSup>
                            <m:sSupPr>
                              <m:ctrlPr>
                                <a:rPr lang="en-US" altLang="zh-CN" sz="2400" i="1">
                                  <a:solidFill>
                                    <a:srgbClr val="FF0000"/>
                                  </a:solidFill>
                                  <a:latin typeface="Cambria Math" panose="02040503050406030204" pitchFamily="18" charset="0"/>
                                  <a:ea typeface="+mn-ea"/>
                                </a:rPr>
                              </m:ctrlPr>
                            </m:sSupPr>
                            <m:e>
                              <m:r>
                                <a:rPr lang="en-US" altLang="zh-CN" sz="2400" i="1">
                                  <a:solidFill>
                                    <a:srgbClr val="FF0000"/>
                                  </a:solidFill>
                                  <a:latin typeface="Cambria Math" panose="02040503050406030204" pitchFamily="18" charset="0"/>
                                  <a:ea typeface="+mn-ea"/>
                                </a:rPr>
                                <m:t>𝑛</m:t>
                              </m:r>
                            </m:e>
                            <m:sup>
                              <m:r>
                                <a:rPr lang="en-US" altLang="zh-CN" sz="2400" i="1">
                                  <a:solidFill>
                                    <a:srgbClr val="FF0000"/>
                                  </a:solidFill>
                                  <a:latin typeface="Cambria Math" panose="02040503050406030204" pitchFamily="18" charset="0"/>
                                  <a:ea typeface="+mn-ea"/>
                                </a:rPr>
                                <m:t>2</m:t>
                              </m:r>
                            </m:sup>
                          </m:sSup>
                          <m:sSup>
                            <m:sSupPr>
                              <m:ctrlPr>
                                <a:rPr lang="en-US" altLang="zh-CN" sz="2400" i="1">
                                  <a:solidFill>
                                    <a:srgbClr val="FF0000"/>
                                  </a:solidFill>
                                  <a:latin typeface="Cambria Math" panose="02040503050406030204" pitchFamily="18" charset="0"/>
                                  <a:ea typeface="+mn-ea"/>
                                </a:rPr>
                              </m:ctrlPr>
                            </m:sSupPr>
                            <m:e>
                              <m:r>
                                <a:rPr lang="en-US" altLang="zh-CN" sz="2400" i="1">
                                  <a:solidFill>
                                    <a:srgbClr val="FF0000"/>
                                  </a:solidFill>
                                  <a:latin typeface="Cambria Math" panose="02040503050406030204" pitchFamily="18" charset="0"/>
                                  <a:ea typeface="+mn-ea"/>
                                </a:rPr>
                                <m:t>𝜋</m:t>
                              </m:r>
                            </m:e>
                            <m:sup>
                              <m:r>
                                <a:rPr lang="en-US" altLang="zh-CN" sz="2400" i="1">
                                  <a:solidFill>
                                    <a:srgbClr val="FF0000"/>
                                  </a:solidFill>
                                  <a:latin typeface="Cambria Math" panose="02040503050406030204" pitchFamily="18" charset="0"/>
                                  <a:ea typeface="+mn-ea"/>
                                </a:rPr>
                                <m:t>2</m:t>
                              </m:r>
                            </m:sup>
                          </m:sSup>
                          <m:sSup>
                            <m:sSupPr>
                              <m:ctrlPr>
                                <a:rPr lang="en-US" altLang="zh-CN" sz="2400" b="0" i="1" smtClean="0">
                                  <a:solidFill>
                                    <a:srgbClr val="FF0000"/>
                                  </a:solidFill>
                                  <a:latin typeface="Cambria Math" panose="02040503050406030204" pitchFamily="18" charset="0"/>
                                  <a:ea typeface="+mn-ea"/>
                                </a:rPr>
                              </m:ctrlPr>
                            </m:sSupPr>
                            <m:e>
                              <m:r>
                                <a:rPr lang="en-US" altLang="zh-CN" sz="2400" b="0" i="1" smtClean="0">
                                  <a:solidFill>
                                    <a:srgbClr val="FF0000"/>
                                  </a:solidFill>
                                  <a:latin typeface="Cambria Math" panose="02040503050406030204" pitchFamily="18" charset="0"/>
                                  <a:ea typeface="+mn-ea"/>
                                </a:rPr>
                                <m:t>ℏ</m:t>
                              </m:r>
                            </m:e>
                            <m:sup>
                              <m:r>
                                <a:rPr lang="en-US" altLang="zh-CN" sz="2400" b="0" i="1" smtClean="0">
                                  <a:solidFill>
                                    <a:srgbClr val="FF0000"/>
                                  </a:solidFill>
                                  <a:latin typeface="Cambria Math" panose="02040503050406030204" pitchFamily="18" charset="0"/>
                                  <a:ea typeface="+mn-ea"/>
                                </a:rPr>
                                <m:t>2</m:t>
                              </m:r>
                            </m:sup>
                          </m:sSup>
                        </m:num>
                        <m:den>
                          <m:r>
                            <a:rPr lang="en-US" altLang="zh-CN" sz="2400" b="0" i="1" smtClean="0">
                              <a:solidFill>
                                <a:srgbClr val="FF0000"/>
                              </a:solidFill>
                              <a:latin typeface="Cambria Math" panose="02040503050406030204" pitchFamily="18" charset="0"/>
                              <a:ea typeface="+mn-ea"/>
                            </a:rPr>
                            <m:t>2</m:t>
                          </m:r>
                          <m:r>
                            <a:rPr lang="en-US" altLang="zh-CN" sz="2400" b="0" i="1" smtClean="0">
                              <a:solidFill>
                                <a:srgbClr val="FF0000"/>
                              </a:solidFill>
                              <a:latin typeface="Cambria Math" panose="02040503050406030204" pitchFamily="18" charset="0"/>
                              <a:ea typeface="+mn-ea"/>
                            </a:rPr>
                            <m:t>𝑚</m:t>
                          </m:r>
                          <m:sSup>
                            <m:sSupPr>
                              <m:ctrlPr>
                                <a:rPr lang="en-US" altLang="zh-CN" sz="2400" b="0" i="1" smtClean="0">
                                  <a:solidFill>
                                    <a:srgbClr val="FF0000"/>
                                  </a:solidFill>
                                  <a:latin typeface="Cambria Math" panose="02040503050406030204" pitchFamily="18" charset="0"/>
                                  <a:ea typeface="+mn-ea"/>
                                </a:rPr>
                              </m:ctrlPr>
                            </m:sSupPr>
                            <m:e>
                              <m:r>
                                <a:rPr lang="en-US" altLang="zh-CN" sz="2400" b="0" i="1" smtClean="0">
                                  <a:solidFill>
                                    <a:srgbClr val="FF0000"/>
                                  </a:solidFill>
                                  <a:latin typeface="Cambria Math" panose="02040503050406030204" pitchFamily="18" charset="0"/>
                                  <a:ea typeface="+mn-ea"/>
                                </a:rPr>
                                <m:t>𝑎</m:t>
                              </m:r>
                            </m:e>
                            <m:sup>
                              <m:r>
                                <a:rPr lang="en-US" altLang="zh-CN" sz="2400" b="0" i="1" smtClean="0">
                                  <a:solidFill>
                                    <a:srgbClr val="FF0000"/>
                                  </a:solidFill>
                                  <a:latin typeface="Cambria Math" panose="02040503050406030204" pitchFamily="18" charset="0"/>
                                  <a:ea typeface="+mn-ea"/>
                                </a:rPr>
                                <m:t>2</m:t>
                              </m:r>
                            </m:sup>
                          </m:sSup>
                        </m:den>
                      </m:f>
                    </m:oMath>
                  </m:oMathPara>
                </a14:m>
                <a:endParaRPr lang="zh-CN" altLang="en-US" sz="2400" dirty="0">
                  <a:solidFill>
                    <a:srgbClr val="FF0000"/>
                  </a:solidFill>
                  <a:latin typeface="+mn-ea"/>
                  <a:ea typeface="+mn-ea"/>
                </a:endParaRPr>
              </a:p>
            </p:txBody>
          </p:sp>
        </mc:Choice>
        <mc:Fallback xmlns="">
          <p:sp>
            <p:nvSpPr>
              <p:cNvPr id="31" name="矩形 30"/>
              <p:cNvSpPr>
                <a:spLocks noRot="1" noChangeAspect="1" noMove="1" noResize="1" noEditPoints="1" noAdjustHandles="1" noChangeArrowheads="1" noChangeShapeType="1" noTextEdit="1"/>
              </p:cNvSpPr>
              <p:nvPr/>
            </p:nvSpPr>
            <p:spPr>
              <a:xfrm>
                <a:off x="5916946" y="3277348"/>
                <a:ext cx="2025683" cy="876009"/>
              </a:xfrm>
              <a:prstGeom prst="rect">
                <a:avLst/>
              </a:prstGeom>
              <a:blipFill rotWithShape="0">
                <a:blip r:embed="rId3"/>
                <a:stretch>
                  <a:fillRect/>
                </a:stretch>
              </a:blipFill>
            </p:spPr>
            <p:txBody>
              <a:bodyPr/>
              <a:lstStyle/>
              <a:p>
                <a:r>
                  <a:rPr lang="zh-CN" altLang="en-US">
                    <a:noFill/>
                  </a:rPr>
                  <a:t> </a:t>
                </a:r>
              </a:p>
            </p:txBody>
          </p:sp>
        </mc:Fallback>
      </mc:AlternateContent>
      <p:sp>
        <p:nvSpPr>
          <p:cNvPr id="32" name="矩形 31"/>
          <p:cNvSpPr/>
          <p:nvPr/>
        </p:nvSpPr>
        <p:spPr>
          <a:xfrm>
            <a:off x="4247685" y="3387282"/>
            <a:ext cx="1809017" cy="646331"/>
          </a:xfrm>
          <a:prstGeom prst="rect">
            <a:avLst/>
          </a:prstGeom>
        </p:spPr>
        <p:txBody>
          <a:bodyPr wrap="square">
            <a:spAutoFit/>
          </a:bodyPr>
          <a:lstStyle/>
          <a:p>
            <a:pPr>
              <a:lnSpc>
                <a:spcPct val="150000"/>
              </a:lnSpc>
              <a:buClr>
                <a:schemeClr val="accent3">
                  <a:lumMod val="75000"/>
                </a:schemeClr>
              </a:buClr>
            </a:pPr>
            <a:r>
              <a:rPr lang="zh-CN" altLang="en-US" sz="2400" dirty="0">
                <a:solidFill>
                  <a:srgbClr val="FF0000"/>
                </a:solidFill>
                <a:latin typeface="+mn-ea"/>
                <a:ea typeface="+mn-ea"/>
              </a:rPr>
              <a:t>能量本征值</a:t>
            </a:r>
            <a:endParaRPr lang="en-US" altLang="zh-CN" sz="2400" dirty="0">
              <a:solidFill>
                <a:srgbClr val="FF0000"/>
              </a:solidFill>
              <a:latin typeface="+mn-ea"/>
              <a:ea typeface="+mn-ea"/>
            </a:endParaRPr>
          </a:p>
        </p:txBody>
      </p:sp>
      <mc:AlternateContent xmlns:mc="http://schemas.openxmlformats.org/markup-compatibility/2006" xmlns:a14="http://schemas.microsoft.com/office/drawing/2010/main">
        <mc:Choice Requires="a14">
          <p:sp>
            <p:nvSpPr>
              <p:cNvPr id="33" name="文本框 32"/>
              <p:cNvSpPr txBox="1"/>
              <p:nvPr/>
            </p:nvSpPr>
            <p:spPr>
              <a:xfrm>
                <a:off x="4217954" y="1975705"/>
                <a:ext cx="4025713" cy="91614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mn-ea"/>
                        </a:rPr>
                        <m:t>𝑉</m:t>
                      </m:r>
                      <m:d>
                        <m:dPr>
                          <m:ctrlPr>
                            <a:rPr lang="en-US" altLang="zh-CN" sz="2400" b="0" i="1" smtClean="0">
                              <a:latin typeface="Cambria Math" panose="02040503050406030204" pitchFamily="18" charset="0"/>
                              <a:ea typeface="+mn-ea"/>
                            </a:rPr>
                          </m:ctrlPr>
                        </m:dPr>
                        <m:e>
                          <m:r>
                            <a:rPr lang="en-US" altLang="zh-CN" sz="2400" b="0" i="1" smtClean="0">
                              <a:latin typeface="Cambria Math" panose="02040503050406030204" pitchFamily="18" charset="0"/>
                              <a:ea typeface="+mn-ea"/>
                            </a:rPr>
                            <m:t>𝑥</m:t>
                          </m:r>
                        </m:e>
                      </m:d>
                      <m:r>
                        <a:rPr lang="en-US" altLang="zh-CN" sz="2400" b="0" i="1" smtClean="0">
                          <a:latin typeface="Cambria Math" panose="02040503050406030204" pitchFamily="18" charset="0"/>
                          <a:ea typeface="+mn-ea"/>
                        </a:rPr>
                        <m:t>=</m:t>
                      </m:r>
                      <m:d>
                        <m:dPr>
                          <m:begChr m:val="{"/>
                          <m:endChr m:val=""/>
                          <m:ctrlPr>
                            <a:rPr lang="en-US" altLang="zh-CN" sz="2400" b="0" i="1" smtClean="0">
                              <a:latin typeface="Cambria Math" panose="02040503050406030204" pitchFamily="18" charset="0"/>
                              <a:ea typeface="+mn-ea"/>
                            </a:rPr>
                          </m:ctrlPr>
                        </m:dPr>
                        <m:e>
                          <m:m>
                            <m:mPr>
                              <m:mcs>
                                <m:mc>
                                  <m:mcPr>
                                    <m:count m:val="2"/>
                                    <m:mcJc m:val="center"/>
                                  </m:mcPr>
                                </m:mc>
                              </m:mcs>
                              <m:ctrlPr>
                                <a:rPr lang="en-US" altLang="zh-CN" sz="2400" b="0" i="1" smtClean="0">
                                  <a:latin typeface="Cambria Math" panose="02040503050406030204" pitchFamily="18" charset="0"/>
                                  <a:ea typeface="+mn-ea"/>
                                </a:rPr>
                              </m:ctrlPr>
                            </m:mPr>
                            <m:mr>
                              <m:e>
                                <m:r>
                                  <m:rPr>
                                    <m:brk m:alnAt="7"/>
                                  </m:rPr>
                                  <a:rPr lang="en-US" altLang="zh-CN" sz="2400" b="0" i="1" smtClean="0">
                                    <a:latin typeface="Cambria Math" panose="02040503050406030204" pitchFamily="18" charset="0"/>
                                    <a:ea typeface="+mn-ea"/>
                                  </a:rPr>
                                  <m:t> </m:t>
                                </m:r>
                                <m:r>
                                  <a:rPr lang="en-US" altLang="zh-CN" sz="2400" b="0" i="1" smtClean="0">
                                    <a:latin typeface="Cambria Math" panose="02040503050406030204" pitchFamily="18" charset="0"/>
                                    <a:ea typeface="+mn-ea"/>
                                  </a:rPr>
                                  <m:t>0,</m:t>
                                </m:r>
                              </m:e>
                              <m:e>
                                <m:r>
                                  <a:rPr lang="en-US" altLang="zh-CN" sz="2400" b="0" i="1" smtClean="0">
                                    <a:latin typeface="Cambria Math" panose="02040503050406030204" pitchFamily="18" charset="0"/>
                                    <a:ea typeface="+mn-ea"/>
                                  </a:rPr>
                                  <m:t>0&lt;</m:t>
                                </m:r>
                                <m:r>
                                  <a:rPr lang="en-US" altLang="zh-CN" sz="2400" b="0" i="1" smtClean="0">
                                    <a:latin typeface="Cambria Math" panose="02040503050406030204" pitchFamily="18" charset="0"/>
                                    <a:ea typeface="+mn-ea"/>
                                  </a:rPr>
                                  <m:t>𝑥</m:t>
                                </m:r>
                                <m:r>
                                  <a:rPr lang="en-US" altLang="zh-CN" sz="2400" b="0" i="1" smtClean="0">
                                    <a:latin typeface="Cambria Math" panose="02040503050406030204" pitchFamily="18" charset="0"/>
                                    <a:ea typeface="+mn-ea"/>
                                  </a:rPr>
                                  <m:t>&lt;</m:t>
                                </m:r>
                                <m:r>
                                  <a:rPr lang="en-US" altLang="zh-CN" sz="2400" b="0" i="1" smtClean="0">
                                    <a:latin typeface="Cambria Math" panose="02040503050406030204" pitchFamily="18" charset="0"/>
                                    <a:ea typeface="+mn-ea"/>
                                  </a:rPr>
                                  <m:t>𝑎</m:t>
                                </m:r>
                              </m:e>
                            </m:mr>
                            <m:mr>
                              <m:e>
                                <m:r>
                                  <a:rPr lang="en-US" altLang="zh-CN" sz="2400" b="0" i="1" smtClean="0">
                                    <a:latin typeface="Cambria Math" panose="02040503050406030204" pitchFamily="18" charset="0"/>
                                    <a:ea typeface="+mn-ea"/>
                                  </a:rPr>
                                  <m:t> ∞,</m:t>
                                </m:r>
                              </m:e>
                              <m:e>
                                <m:r>
                                  <a:rPr lang="en-US" altLang="zh-CN" sz="2400" b="0" i="1" smtClean="0">
                                    <a:latin typeface="Cambria Math" panose="02040503050406030204" pitchFamily="18" charset="0"/>
                                    <a:ea typeface="+mn-ea"/>
                                  </a:rPr>
                                  <m:t>𝑥</m:t>
                                </m:r>
                                <m:r>
                                  <a:rPr lang="en-US" altLang="zh-CN" sz="2400" b="0" i="1" smtClean="0">
                                    <a:latin typeface="Cambria Math" panose="02040503050406030204" pitchFamily="18" charset="0"/>
                                    <a:ea typeface="+mn-ea"/>
                                  </a:rPr>
                                  <m:t>&lt;0 , </m:t>
                                </m:r>
                                <m:r>
                                  <a:rPr lang="en-US" altLang="zh-CN" sz="2400" b="0" i="1" smtClean="0">
                                    <a:latin typeface="Cambria Math" panose="02040503050406030204" pitchFamily="18" charset="0"/>
                                    <a:ea typeface="+mn-ea"/>
                                  </a:rPr>
                                  <m:t>𝑥</m:t>
                                </m:r>
                                <m:r>
                                  <a:rPr lang="en-US" altLang="zh-CN" sz="2400" b="0" i="1" smtClean="0">
                                    <a:latin typeface="Cambria Math" panose="02040503050406030204" pitchFamily="18" charset="0"/>
                                    <a:ea typeface="+mn-ea"/>
                                  </a:rPr>
                                  <m:t>&gt;</m:t>
                                </m:r>
                                <m:r>
                                  <a:rPr lang="en-US" altLang="zh-CN" sz="2400" b="0" i="1" smtClean="0">
                                    <a:latin typeface="Cambria Math" panose="02040503050406030204" pitchFamily="18" charset="0"/>
                                    <a:ea typeface="+mn-ea"/>
                                  </a:rPr>
                                  <m:t>𝑎</m:t>
                                </m:r>
                              </m:e>
                            </m:mr>
                          </m:m>
                        </m:e>
                      </m:d>
                    </m:oMath>
                  </m:oMathPara>
                </a14:m>
                <a:endParaRPr lang="zh-CN" altLang="en-US" sz="2400" dirty="0">
                  <a:latin typeface="+mn-ea"/>
                  <a:ea typeface="+mn-ea"/>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4217954" y="1975705"/>
                <a:ext cx="4025713" cy="916148"/>
              </a:xfrm>
              <a:prstGeom prst="rect">
                <a:avLst/>
              </a:prstGeom>
              <a:blipFill rotWithShape="0">
                <a:blip r:embed="rId4"/>
                <a:stretch>
                  <a:fillRect/>
                </a:stretch>
              </a:blipFill>
            </p:spPr>
            <p:txBody>
              <a:bodyPr/>
              <a:lstStyle/>
              <a:p>
                <a:r>
                  <a:rPr lang="zh-CN" altLang="en-US">
                    <a:noFill/>
                  </a:rPr>
                  <a:t> </a:t>
                </a:r>
              </a:p>
            </p:txBody>
          </p:sp>
        </mc:Fallback>
      </mc:AlternateContent>
      <p:grpSp>
        <p:nvGrpSpPr>
          <p:cNvPr id="58" name="组合 57"/>
          <p:cNvGrpSpPr/>
          <p:nvPr/>
        </p:nvGrpSpPr>
        <p:grpSpPr>
          <a:xfrm>
            <a:off x="1113239" y="1411273"/>
            <a:ext cx="3215474" cy="2667646"/>
            <a:chOff x="4665353" y="1579555"/>
            <a:chExt cx="3215474" cy="2667646"/>
          </a:xfrm>
        </p:grpSpPr>
        <p:cxnSp>
          <p:nvCxnSpPr>
            <p:cNvPr id="59" name="直接箭头连接符 58"/>
            <p:cNvCxnSpPr/>
            <p:nvPr/>
          </p:nvCxnSpPr>
          <p:spPr>
            <a:xfrm>
              <a:off x="4777815" y="3794002"/>
              <a:ext cx="2670279" cy="0"/>
            </a:xfrm>
            <a:prstGeom prst="straightConnector1">
              <a:avLst/>
            </a:prstGeom>
            <a:ln w="127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60" name="直接箭头连接符 59"/>
            <p:cNvCxnSpPr/>
            <p:nvPr/>
          </p:nvCxnSpPr>
          <p:spPr>
            <a:xfrm flipH="1" flipV="1">
              <a:off x="5560223" y="1731475"/>
              <a:ext cx="13648" cy="2062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本框 60"/>
                <p:cNvSpPr txBox="1"/>
                <p:nvPr/>
              </p:nvSpPr>
              <p:spPr>
                <a:xfrm>
                  <a:off x="5340782" y="3785536"/>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ea typeface="+mn-ea"/>
                          </a:rPr>
                          <m:t>0</m:t>
                        </m:r>
                      </m:oMath>
                    </m:oMathPara>
                  </a14:m>
                  <a:endParaRPr lang="zh-CN" altLang="en-US" sz="2400" dirty="0">
                    <a:latin typeface="+mn-ea"/>
                    <a:ea typeface="+mn-ea"/>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5340782" y="3785536"/>
                  <a:ext cx="393388" cy="46166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665353" y="1579555"/>
                  <a:ext cx="9509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ea typeface="+mn-ea"/>
                          </a:rPr>
                          <m:t>𝑉</m:t>
                        </m:r>
                        <m:r>
                          <a:rPr lang="en-US" altLang="zh-CN" sz="2400" b="0" i="1" dirty="0" smtClean="0">
                            <a:latin typeface="Cambria Math" panose="02040503050406030204" pitchFamily="18" charset="0"/>
                            <a:ea typeface="+mn-ea"/>
                          </a:rPr>
                          <m:t>(</m:t>
                        </m:r>
                        <m:r>
                          <a:rPr lang="en-US" altLang="zh-CN" sz="2400" i="1" dirty="0" smtClean="0">
                            <a:latin typeface="Cambria Math" panose="02040503050406030204" pitchFamily="18" charset="0"/>
                            <a:ea typeface="+mn-ea"/>
                          </a:rPr>
                          <m:t>𝑥</m:t>
                        </m:r>
                        <m:r>
                          <a:rPr lang="en-US" altLang="zh-CN" sz="2400" b="0" i="1" dirty="0" smtClean="0">
                            <a:latin typeface="Cambria Math" panose="02040503050406030204" pitchFamily="18" charset="0"/>
                            <a:ea typeface="+mn-ea"/>
                          </a:rPr>
                          <m:t>)</m:t>
                        </m:r>
                      </m:oMath>
                    </m:oMathPara>
                  </a14:m>
                  <a:endParaRPr lang="zh-CN" altLang="en-US" sz="2400" dirty="0">
                    <a:latin typeface="+mn-ea"/>
                    <a:ea typeface="+mn-ea"/>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4665353" y="1579555"/>
                  <a:ext cx="884986" cy="461665"/>
                </a:xfrm>
                <a:prstGeom prst="rect">
                  <a:avLst/>
                </a:prstGeom>
                <a:blipFill rotWithShape="0">
                  <a:blip r:embed="rId6"/>
                  <a:stretch>
                    <a:fillRect r="-1379"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7378766" y="3744591"/>
                  <a:ext cx="502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mn-ea"/>
                          </a:rPr>
                          <m:t>𝑥</m:t>
                        </m:r>
                      </m:oMath>
                    </m:oMathPara>
                  </a14:m>
                  <a:endParaRPr lang="zh-CN" altLang="en-US" sz="2400" dirty="0">
                    <a:latin typeface="+mn-ea"/>
                    <a:ea typeface="+mn-ea"/>
                  </a:endParaRPr>
                </a:p>
              </p:txBody>
            </p:sp>
          </mc:Choice>
          <mc:Fallback xmlns="">
            <p:sp>
              <p:nvSpPr>
                <p:cNvPr id="63" name="文本框 62"/>
                <p:cNvSpPr txBox="1">
                  <a:spLocks noRot="1" noChangeAspect="1" noMove="1" noResize="1" noEditPoints="1" noAdjustHandles="1" noChangeArrowheads="1" noChangeShapeType="1" noTextEdit="1"/>
                </p:cNvSpPr>
                <p:nvPr/>
              </p:nvSpPr>
              <p:spPr>
                <a:xfrm>
                  <a:off x="7378766" y="3744591"/>
                  <a:ext cx="434414" cy="461665"/>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6346049" y="3780877"/>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ea typeface="+mn-ea"/>
                          </a:rPr>
                          <m:t>𝑎</m:t>
                        </m:r>
                      </m:oMath>
                    </m:oMathPara>
                  </a14:m>
                  <a:endParaRPr lang="zh-CN" altLang="en-US" sz="2400" dirty="0">
                    <a:latin typeface="+mn-ea"/>
                    <a:ea typeface="+mn-ea"/>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6346049" y="3780877"/>
                  <a:ext cx="393388" cy="461665"/>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65" name="组合 64"/>
          <p:cNvGrpSpPr/>
          <p:nvPr/>
        </p:nvGrpSpPr>
        <p:grpSpPr>
          <a:xfrm>
            <a:off x="1255547" y="1878882"/>
            <a:ext cx="2500677" cy="1749110"/>
            <a:chOff x="4807661" y="2047164"/>
            <a:chExt cx="2500677" cy="1749110"/>
          </a:xfrm>
        </p:grpSpPr>
        <p:grpSp>
          <p:nvGrpSpPr>
            <p:cNvPr id="66" name="组合 65"/>
            <p:cNvGrpSpPr/>
            <p:nvPr/>
          </p:nvGrpSpPr>
          <p:grpSpPr>
            <a:xfrm>
              <a:off x="5573871" y="2047164"/>
              <a:ext cx="984912" cy="1749110"/>
              <a:chOff x="5573871" y="2047164"/>
              <a:chExt cx="984912" cy="1749110"/>
            </a:xfrm>
          </p:grpSpPr>
          <p:cxnSp>
            <p:nvCxnSpPr>
              <p:cNvPr id="69" name="直接连接符 68"/>
              <p:cNvCxnSpPr/>
              <p:nvPr/>
            </p:nvCxnSpPr>
            <p:spPr>
              <a:xfrm>
                <a:off x="5573871" y="2047164"/>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558783" y="2049436"/>
                <a:ext cx="0" cy="17468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5573871" y="3785537"/>
                <a:ext cx="984912" cy="846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67" name="直接连接符 66"/>
            <p:cNvCxnSpPr/>
            <p:nvPr/>
          </p:nvCxnSpPr>
          <p:spPr>
            <a:xfrm flipV="1">
              <a:off x="6564266" y="2070333"/>
              <a:ext cx="744072" cy="78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4807661" y="2071120"/>
              <a:ext cx="766210"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2" name="文本框 71"/>
              <p:cNvSpPr txBox="1"/>
              <p:nvPr/>
            </p:nvSpPr>
            <p:spPr>
              <a:xfrm>
                <a:off x="1985362" y="1511568"/>
                <a:ext cx="3933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solidFill>
                            <a:srgbClr val="7030A0"/>
                          </a:solidFill>
                          <a:latin typeface="Cambria Math" panose="02040503050406030204" pitchFamily="18" charset="0"/>
                          <a:ea typeface="+mn-ea"/>
                        </a:rPr>
                        <m:t>∞</m:t>
                      </m:r>
                    </m:oMath>
                  </m:oMathPara>
                </a14:m>
                <a:endParaRPr lang="en-US" altLang="zh-CN" sz="2400" b="0" dirty="0">
                  <a:solidFill>
                    <a:srgbClr val="7030A0"/>
                  </a:solidFill>
                  <a:latin typeface="+mn-ea"/>
                  <a:ea typeface="+mn-ea"/>
                </a:endParaRPr>
              </a:p>
            </p:txBody>
          </p:sp>
        </mc:Choice>
        <mc:Fallback xmlns="">
          <p:sp>
            <p:nvSpPr>
              <p:cNvPr id="72" name="文本框 71"/>
              <p:cNvSpPr txBox="1">
                <a:spLocks noRot="1" noChangeAspect="1" noMove="1" noResize="1" noEditPoints="1" noAdjustHandles="1" noChangeArrowheads="1" noChangeShapeType="1" noTextEdit="1"/>
              </p:cNvSpPr>
              <p:nvPr/>
            </p:nvSpPr>
            <p:spPr>
              <a:xfrm>
                <a:off x="1985362" y="1511568"/>
                <a:ext cx="393388" cy="461665"/>
              </a:xfrm>
              <a:prstGeom prst="rect">
                <a:avLst/>
              </a:prstGeom>
              <a:blipFill rotWithShape="0">
                <a:blip r:embed="rId9"/>
                <a:stretch>
                  <a:fillRect r="-9375"/>
                </a:stretch>
              </a:blipFill>
            </p:spPr>
            <p:txBody>
              <a:bodyPr/>
              <a:lstStyle/>
              <a:p>
                <a:r>
                  <a:rPr lang="zh-CN" altLang="en-US">
                    <a:noFill/>
                  </a:rPr>
                  <a:t> </a:t>
                </a:r>
              </a:p>
            </p:txBody>
          </p:sp>
        </mc:Fallback>
      </mc:AlternateContent>
      <p:grpSp>
        <p:nvGrpSpPr>
          <p:cNvPr id="73" name="组合 72"/>
          <p:cNvGrpSpPr/>
          <p:nvPr/>
        </p:nvGrpSpPr>
        <p:grpSpPr>
          <a:xfrm>
            <a:off x="2014779" y="1897188"/>
            <a:ext cx="990703" cy="1720065"/>
            <a:chOff x="2014779" y="1897188"/>
            <a:chExt cx="990703" cy="1720065"/>
          </a:xfrm>
        </p:grpSpPr>
        <p:sp>
          <p:nvSpPr>
            <p:cNvPr id="74" name="矩形 73"/>
            <p:cNvSpPr/>
            <p:nvPr/>
          </p:nvSpPr>
          <p:spPr>
            <a:xfrm>
              <a:off x="2014779" y="1897188"/>
              <a:ext cx="990703" cy="1720065"/>
            </a:xfrm>
            <a:prstGeom prst="rect">
              <a:avLst/>
            </a:prstGeom>
            <a:solidFill>
              <a:srgbClr val="7030A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5" name="文本框 74"/>
            <p:cNvSpPr txBox="1"/>
            <p:nvPr/>
          </p:nvSpPr>
          <p:spPr>
            <a:xfrm>
              <a:off x="2238733" y="2561733"/>
              <a:ext cx="492443" cy="461665"/>
            </a:xfrm>
            <a:prstGeom prst="rect">
              <a:avLst/>
            </a:prstGeom>
            <a:noFill/>
          </p:spPr>
          <p:txBody>
            <a:bodyPr wrap="none" rtlCol="0">
              <a:spAutoFit/>
            </a:bodyPr>
            <a:lstStyle/>
            <a:p>
              <a:r>
                <a:rPr lang="zh-CN" altLang="en-US" sz="2400" b="1" dirty="0">
                  <a:latin typeface="+mn-ea"/>
                  <a:ea typeface="+mn-ea"/>
                </a:rPr>
                <a:t>内</a:t>
              </a:r>
              <a:endParaRPr lang="zh-CN" altLang="en-US" b="1" dirty="0">
                <a:latin typeface="+mn-ea"/>
                <a:ea typeface="+mn-ea"/>
              </a:endParaRPr>
            </a:p>
          </p:txBody>
        </p:sp>
      </p:grpSp>
      <p:grpSp>
        <p:nvGrpSpPr>
          <p:cNvPr id="76" name="组合 75"/>
          <p:cNvGrpSpPr/>
          <p:nvPr/>
        </p:nvGrpSpPr>
        <p:grpSpPr>
          <a:xfrm>
            <a:off x="1255547" y="1915717"/>
            <a:ext cx="756518" cy="1720065"/>
            <a:chOff x="1255547" y="1902838"/>
            <a:chExt cx="756518" cy="1720065"/>
          </a:xfrm>
        </p:grpSpPr>
        <p:sp>
          <p:nvSpPr>
            <p:cNvPr id="77" name="矩形 76"/>
            <p:cNvSpPr/>
            <p:nvPr/>
          </p:nvSpPr>
          <p:spPr>
            <a:xfrm>
              <a:off x="1255547" y="1902838"/>
              <a:ext cx="756518" cy="1720065"/>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8" name="文本框 77"/>
            <p:cNvSpPr txBox="1"/>
            <p:nvPr/>
          </p:nvSpPr>
          <p:spPr>
            <a:xfrm>
              <a:off x="1378884" y="2585163"/>
              <a:ext cx="492443" cy="461665"/>
            </a:xfrm>
            <a:prstGeom prst="rect">
              <a:avLst/>
            </a:prstGeom>
            <a:noFill/>
          </p:spPr>
          <p:txBody>
            <a:bodyPr wrap="none" rtlCol="0">
              <a:spAutoFit/>
            </a:bodyPr>
            <a:lstStyle/>
            <a:p>
              <a:r>
                <a:rPr lang="zh-CN" altLang="en-US" sz="2400" b="1" dirty="0">
                  <a:latin typeface="+mn-ea"/>
                  <a:ea typeface="+mn-ea"/>
                </a:rPr>
                <a:t>外</a:t>
              </a:r>
            </a:p>
          </p:txBody>
        </p:sp>
      </p:grpSp>
      <p:grpSp>
        <p:nvGrpSpPr>
          <p:cNvPr id="79" name="组合 78"/>
          <p:cNvGrpSpPr/>
          <p:nvPr/>
        </p:nvGrpSpPr>
        <p:grpSpPr>
          <a:xfrm>
            <a:off x="3003482" y="1920589"/>
            <a:ext cx="752742" cy="1728072"/>
            <a:chOff x="3017130" y="1907710"/>
            <a:chExt cx="752742" cy="1728072"/>
          </a:xfrm>
        </p:grpSpPr>
        <p:sp>
          <p:nvSpPr>
            <p:cNvPr id="80" name="矩形 79"/>
            <p:cNvSpPr/>
            <p:nvPr/>
          </p:nvSpPr>
          <p:spPr>
            <a:xfrm>
              <a:off x="3017130" y="1907710"/>
              <a:ext cx="752742" cy="1728072"/>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81" name="文本框 80"/>
            <p:cNvSpPr txBox="1"/>
            <p:nvPr/>
          </p:nvSpPr>
          <p:spPr>
            <a:xfrm>
              <a:off x="3159318" y="2562137"/>
              <a:ext cx="492443" cy="461665"/>
            </a:xfrm>
            <a:prstGeom prst="rect">
              <a:avLst/>
            </a:prstGeom>
            <a:noFill/>
          </p:spPr>
          <p:txBody>
            <a:bodyPr wrap="none" rtlCol="0">
              <a:spAutoFit/>
            </a:bodyPr>
            <a:lstStyle/>
            <a:p>
              <a:r>
                <a:rPr lang="zh-CN" altLang="en-US" sz="2400" b="1" dirty="0">
                  <a:latin typeface="+mn-ea"/>
                  <a:ea typeface="+mn-ea"/>
                </a:rPr>
                <a:t>外</a:t>
              </a:r>
            </a:p>
          </p:txBody>
        </p:sp>
      </p:grpSp>
    </p:spTree>
    <p:extLst>
      <p:ext uri="{BB962C8B-B14F-4D97-AF65-F5344CB8AC3E}">
        <p14:creationId xmlns:p14="http://schemas.microsoft.com/office/powerpoint/2010/main" val="2312513713"/>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2.xml><?xml version="1.0" encoding="utf-8"?>
<a:theme xmlns:a="http://schemas.openxmlformats.org/drawingml/2006/main" name="16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7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5.xml><?xml version="1.0" encoding="utf-8"?>
<a:theme xmlns:a="http://schemas.openxmlformats.org/drawingml/2006/main" name="18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9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Times New Roman"/>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mountian top</Template>
  <TotalTime>8180</TotalTime>
  <Words>5840</Words>
  <Application>Microsoft Office PowerPoint</Application>
  <PresentationFormat>全屏显示(4:3)</PresentationFormat>
  <Paragraphs>446</Paragraphs>
  <Slides>50</Slides>
  <Notes>3</Notes>
  <HiddenSlides>0</HiddenSlides>
  <MMClips>0</MMClips>
  <ScaleCrop>false</ScaleCrop>
  <HeadingPairs>
    <vt:vector size="8" baseType="variant">
      <vt:variant>
        <vt:lpstr>已用的字体</vt:lpstr>
      </vt:variant>
      <vt:variant>
        <vt:i4>24</vt:i4>
      </vt:variant>
      <vt:variant>
        <vt:lpstr>主题</vt:lpstr>
      </vt:variant>
      <vt:variant>
        <vt:i4>7</vt:i4>
      </vt:variant>
      <vt:variant>
        <vt:lpstr>嵌入 OLE 服务器</vt:lpstr>
      </vt:variant>
      <vt:variant>
        <vt:i4>1</vt:i4>
      </vt:variant>
      <vt:variant>
        <vt:lpstr>幻灯片标题</vt:lpstr>
      </vt:variant>
      <vt:variant>
        <vt:i4>50</vt:i4>
      </vt:variant>
    </vt:vector>
  </HeadingPairs>
  <TitlesOfParts>
    <vt:vector size="82" baseType="lpstr">
      <vt:lpstr>_x000b__x000c_</vt:lpstr>
      <vt:lpstr>新細明體</vt:lpstr>
      <vt:lpstr>黑体</vt:lpstr>
      <vt:lpstr>华文楷体</vt:lpstr>
      <vt:lpstr>华文细黑</vt:lpstr>
      <vt:lpstr>楷体_GB2312</vt:lpstr>
      <vt:lpstr>隶书</vt:lpstr>
      <vt:lpstr>宋体</vt:lpstr>
      <vt:lpstr>微软雅黑</vt:lpstr>
      <vt:lpstr>微软雅黑</vt:lpstr>
      <vt:lpstr>Arial</vt:lpstr>
      <vt:lpstr>Arial Black</vt:lpstr>
      <vt:lpstr>Calibri</vt:lpstr>
      <vt:lpstr>Cambria Math</vt:lpstr>
      <vt:lpstr>Garamond</vt:lpstr>
      <vt:lpstr>Impact</vt:lpstr>
      <vt:lpstr>Lucida Sans Unicode</vt:lpstr>
      <vt:lpstr>MT Extra</vt:lpstr>
      <vt:lpstr>Symbol</vt:lpstr>
      <vt:lpstr>Times New Roman</vt:lpstr>
      <vt:lpstr>Verdana</vt:lpstr>
      <vt:lpstr>Wingdings</vt:lpstr>
      <vt:lpstr>Wingdings 2</vt:lpstr>
      <vt:lpstr>Wingdings 3</vt:lpstr>
      <vt:lpstr>mountian top</vt:lpstr>
      <vt:lpstr>16_Mountain Top</vt:lpstr>
      <vt:lpstr>17_Mountain Top</vt:lpstr>
      <vt:lpstr>1_mountian top</vt:lpstr>
      <vt:lpstr>18_Mountain Top</vt:lpstr>
      <vt:lpstr>19_Mountain Top</vt:lpstr>
      <vt:lpstr>主题1</vt:lpstr>
      <vt:lpstr>Microsoft 公式 3.0</vt:lpstr>
      <vt:lpstr>量子力学</vt:lpstr>
      <vt:lpstr>第3章 一维定态问题</vt:lpstr>
      <vt:lpstr>Schrödinger方程的定态解</vt:lpstr>
      <vt:lpstr>一维定态问题的一般规律</vt:lpstr>
      <vt:lpstr>一维定态问题的一般规律</vt:lpstr>
      <vt:lpstr>一维无限深方势阱</vt:lpstr>
      <vt:lpstr>PowerPoint 演示文稿</vt:lpstr>
      <vt:lpstr>PowerPoint 演示文稿</vt:lpstr>
      <vt:lpstr>PowerPoint 演示文稿</vt:lpstr>
      <vt:lpstr>能级和能量本征态的一些性质</vt:lpstr>
      <vt:lpstr>无限深方势阱⟺经典阱中的运动</vt:lpstr>
      <vt:lpstr>PowerPoint 演示文稿</vt:lpstr>
      <vt:lpstr>一维有限深方势阱</vt:lpstr>
      <vt:lpstr>PowerPoint 演示文稿</vt:lpstr>
      <vt:lpstr>图解法：√(2ma^2 E)/ℏ=nπ-2 arcsin⁡√(E/V)</vt:lpstr>
      <vt:lpstr>Matlab</vt:lpstr>
      <vt:lpstr>一维方势垒</vt:lpstr>
      <vt:lpstr>PowerPoint 演示文稿</vt:lpstr>
      <vt:lpstr>粒子能穿过比他能量更高的势垒——隧道效应</vt:lpstr>
      <vt:lpstr>穿墙的汽车 </vt:lpstr>
      <vt:lpstr>一维方势阱</vt:lpstr>
      <vt:lpstr>PowerPoint 演示文稿</vt:lpstr>
      <vt:lpstr>求解一维定态问题的一般步骤 </vt:lpstr>
      <vt:lpstr>PowerPoint 演示文稿</vt:lpstr>
      <vt:lpstr>PowerPoint 演示文稿</vt:lpstr>
      <vt:lpstr>PowerPoint 演示文稿</vt:lpstr>
      <vt:lpstr>PowerPoint 演示文稿</vt:lpstr>
      <vt:lpstr>一维δ势阱</vt:lpstr>
      <vt:lpstr>PowerPoint 演示文稿</vt:lpstr>
      <vt:lpstr>PowerPoint 演示文稿</vt:lpstr>
      <vt:lpstr>一维δ势垒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一维谐振子</vt:lpstr>
      <vt:lpstr>波函数性质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刘昊迪</dc:creator>
  <cp:lastModifiedBy>刘昊迪</cp:lastModifiedBy>
  <cp:revision>276</cp:revision>
  <dcterms:created xsi:type="dcterms:W3CDTF">2015-02-16T02:36:18Z</dcterms:created>
  <dcterms:modified xsi:type="dcterms:W3CDTF">2017-03-21T16:54:19Z</dcterms:modified>
</cp:coreProperties>
</file>