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25"/>
  </p:notesMasterIdLst>
  <p:handoutMasterIdLst>
    <p:handoutMasterId r:id="rId26"/>
  </p:handoutMasterIdLst>
  <p:sldIdLst>
    <p:sldId id="340" r:id="rId8"/>
    <p:sldId id="385" r:id="rId9"/>
    <p:sldId id="386" r:id="rId10"/>
    <p:sldId id="398" r:id="rId11"/>
    <p:sldId id="399" r:id="rId12"/>
    <p:sldId id="400" r:id="rId13"/>
    <p:sldId id="401" r:id="rId14"/>
    <p:sldId id="402" r:id="rId15"/>
    <p:sldId id="404" r:id="rId16"/>
    <p:sldId id="441" r:id="rId17"/>
    <p:sldId id="406" r:id="rId18"/>
    <p:sldId id="408" r:id="rId19"/>
    <p:sldId id="410" r:id="rId20"/>
    <p:sldId id="412" r:id="rId21"/>
    <p:sldId id="433" r:id="rId22"/>
    <p:sldId id="436" r:id="rId23"/>
    <p:sldId id="43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22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力学量用算符表达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133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算符运算规则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谐振子代数解法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Hermite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算符，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Observable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不确定度关系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共同本征函数，角动量算符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力学量完全集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连续谱本征函数“归一化”</a:t>
            </a:r>
          </a:p>
        </p:txBody>
      </p:sp>
      <p:sp>
        <p:nvSpPr>
          <p:cNvPr id="2" name="矩形 1"/>
          <p:cNvSpPr/>
          <p:nvPr/>
        </p:nvSpPr>
        <p:spPr>
          <a:xfrm>
            <a:off x="4500564" y="5120373"/>
            <a:ext cx="43148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He lies somewhere here</a:t>
            </a:r>
          </a:p>
          <a:p>
            <a:pPr algn="r"/>
            <a:r>
              <a:rPr lang="zh-CN" altLang="zh-CN" sz="2400" dirty="0">
                <a:ea typeface="微软雅黑" panose="020B0503020204020204" pitchFamily="34" charset="-122"/>
              </a:rPr>
              <a:t>——</a:t>
            </a:r>
            <a:r>
              <a:rPr lang="zh-CN" altLang="zh-CN" sz="2400" dirty="0">
                <a:ea typeface="Microsoft YaHei" panose="020B0503020204020204" pitchFamily="34" charset="-122"/>
              </a:rPr>
              <a:t>海森堡</a:t>
            </a:r>
            <a:r>
              <a:rPr lang="en-US" altLang="zh-CN" sz="2400" dirty="0">
                <a:ea typeface="Calibri" panose="020F0502020204030204" pitchFamily="34" charset="0"/>
              </a:rPr>
              <a:t> </a:t>
            </a:r>
            <a:r>
              <a:rPr lang="zh-CN" altLang="zh-CN" sz="2400" dirty="0">
                <a:ea typeface="微软雅黑" panose="020B0503020204020204" pitchFamily="34" charset="-122"/>
              </a:rPr>
              <a:t>(W. H</a:t>
            </a:r>
            <a:r>
              <a:rPr lang="en-US" altLang="zh-CN" sz="2400" dirty="0" err="1">
                <a:ea typeface="Calibri" panose="020F0502020204030204" pitchFamily="34" charset="0"/>
              </a:rPr>
              <a:t>eisenberg</a:t>
            </a:r>
            <a:r>
              <a:rPr lang="zh-CN" altLang="zh-CN" sz="2400" dirty="0"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基态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激发态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−ℏ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x-IV_mathan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𝑑𝑥</m:t>
                                                </m:r>
                                              </m:den>
                                            </m:f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4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Levi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Civita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𝛼𝛽𝛾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正序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逆序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b="1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:endParaRPr lang="zh-C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solidFill>
                      <a:srgbClr val="C00000"/>
                    </a:solidFill>
                  </a:rPr>
                  <a:t>算符自己叉乘自己可以不为0，原因是分量之间可能不对易</a:t>
                </a: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  <a:blipFill>
                <a:blip r:embed="rId2"/>
                <a:stretch>
                  <a:fillRect l="-332" t="-364" b="-10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288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常用对易关系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1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角动量算符</a:t>
            </a:r>
            <a:endParaRPr lang="zh-CN" altLang="en-US" dirty="0"/>
          </a:p>
        </p:txBody>
      </p:sp>
      <p:pic>
        <p:nvPicPr>
          <p:cNvPr id="19458" name="Picture 2" descr="— ypz &#10;zpz &#10;az &#10;z &#10;ypæ —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6" y="1125886"/>
            <a:ext cx="4457701" cy="26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= rsinOcosç &#10;= arctan &#10;rsinOsinç &#10;y &#10;z = rcos6 &#10;cp = arctan &#10;= ih sinqôêH- cotOcosÇ &#10;cotesinç &#10;= ih &#10;cosç ÑO &#10;— ih &#10;sine — + &#10;sin20 aç2 &#10;sino DO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36" y="1585913"/>
            <a:ext cx="5075604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2m ar &#10;2 nr2 &#10;2nr2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" y="4314825"/>
            <a:ext cx="414373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9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</p:spPr>
            <p:txBody>
              <a:bodyPr/>
              <a:lstStyle/>
              <a:p>
                <a:r>
                  <a:rPr lang="zh-CN" altLang="zh-CN" sz="2400" b="1" dirty="0"/>
                  <a:t>逆算符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 b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zh-CN" sz="24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x-IV_mathan" altLang="zh-CN" sz="2400" dirty="0"/>
              </a:p>
              <a:p>
                <a:r>
                  <a:rPr lang="zh-CN" altLang="zh-CN" sz="2400" b="1" dirty="0"/>
                  <a:t>算符的函数</a:t>
                </a:r>
              </a:p>
              <a:p>
                <a14:m>
                  <m:oMath xmlns:m="http://schemas.openxmlformats.org/officeDocument/2006/math"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x-IV_matha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x-IV_mathan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  <a:blipFill>
                <a:blip r:embed="rId2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4" name="Picture 4" descr="例 如 ， F （ 工 ） 一 &#10;eax,A &#10;= 0 &#10;d &#10;则 可 定 义 &#10;da ' &#10;F(A ） 一 exp &#10;d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63885"/>
            <a:ext cx="7972425" cy="17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2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波函数的标积</a:t>
            </a:r>
            <a:r>
              <a:rPr lang="en-US" altLang="zh-CN" dirty="0">
                <a:effectLst/>
              </a:rPr>
              <a:t> (scalar product)</a:t>
            </a:r>
            <a:endParaRPr lang="zh-CN" altLang="zh-CN" dirty="0">
              <a:effectLst/>
            </a:endParaRPr>
          </a:p>
        </p:txBody>
      </p:sp>
      <p:pic>
        <p:nvPicPr>
          <p:cNvPr id="21507" name="Picture 3" descr="( c 1 十 ) = ( ) 十 ( )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" y="3054695"/>
            <a:ext cx="6187141" cy="22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*ήΙΡ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753120"/>
            <a:ext cx="2934248" cy="9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算符的复共轭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b="1" i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b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b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1E4E7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（</a:t>
                </a:r>
                <a:r>
                  <a:rPr lang="zh-CN" altLang="zh-CN" b="1" dirty="0">
                    <a:solidFill>
                      <a:srgbClr val="1E4E79"/>
                    </a:solidFill>
                  </a:rPr>
                  <a:t>算符里的所有量取复共轭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）</a:t>
                </a: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算符的转置</a:t>
                </a: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算符的厄米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(Hermite)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: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转置复共轭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  <a:blipFill>
                <a:blip r:embed="rId2"/>
                <a:stretch>
                  <a:fillRect l="-74" t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算符的复共轭</a:t>
            </a:r>
            <a:r>
              <a:rPr lang="zh-CN" altLang="en-US" dirty="0">
                <a:effectLst/>
              </a:rPr>
              <a:t>，转置，厄米共轭</a:t>
            </a:r>
            <a:endParaRPr lang="zh-CN" altLang="en-US" dirty="0"/>
          </a:p>
        </p:txBody>
      </p:sp>
      <p:pic>
        <p:nvPicPr>
          <p:cNvPr id="22530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1486248"/>
            <a:ext cx="1390650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„Ф О бар &#10;_ 60 * фар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2" y="2456435"/>
            <a:ext cx="2574093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9" name="Picture 11" descr="C:\Users\liuhd\AppData\Local\Temp\msohtmlclip1\02\clip_image003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49" y="3244087"/>
            <a:ext cx="1409373" cy="67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C:\Users\liuhd\AppData\Local\Temp\msohtmlclip1\02\clip_image00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3269262"/>
            <a:ext cx="1733948" cy="5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7" name="Picture 9" descr="(ψ,δφ) = ) 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2456435"/>
            <a:ext cx="3055470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on 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35" y="4641336"/>
            <a:ext cx="1066728" cy="5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+Y+g+0„. = +(••• O g V) 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" y="5342711"/>
            <a:ext cx="3427837" cy="9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(ψ,δ+φ) — (δψ,φ) 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4626150"/>
            <a:ext cx="2473556" cy="5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5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dagger</m:t>
                    </m:r>
                  </m:oMath>
                </a14:m>
                <a:endParaRPr lang="zh-C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若</a:t>
                </a:r>
                <a:r>
                  <a:rPr lang="en-US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zh-CN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都是厄米算符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,</a:t>
                </a: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那么乘积</a:t>
                </a:r>
                <a:r>
                  <a:rPr lang="en-US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是否是厄米算符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?</a:t>
                </a:r>
                <a:endParaRPr lang="zh-CN" altLang="zh-CN" b="1" dirty="0">
                  <a:solidFill>
                    <a:srgbClr val="002060"/>
                  </a:solidFill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所以需要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才有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在任何量子态下，厄米算符的平均值必为实数。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在体系的任何量子态下平均值均为实数的算符， 必为厄米算符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实验上可观测的力学量：可观测量（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Observable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）要求平均值为实数。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可观测量的算符必然为厄米算符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对于厄米算符有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  <a:blipFill>
                <a:blip r:embed="rId2"/>
                <a:stretch>
                  <a:fillRect l="-74" r="-2296" b="-5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厄米算符</a:t>
            </a:r>
          </a:p>
        </p:txBody>
      </p:sp>
      <p:pic>
        <p:nvPicPr>
          <p:cNvPr id="23554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794722"/>
            <a:ext cx="2486025" cy="5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幺正算符乘积还是幺正算符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为厄米算符，则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为幺正算符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sup>
                            </m:sSup>
                          </m:e>
                        </m:d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  <a:effectLst/>
                    <a:ea typeface="Microsoft YaHei" panose="020B0503020204020204" pitchFamily="34" charset="-122"/>
                  </a:rPr>
                  <a:t>算符的指数乘积不等于算符乘积的指数，除非二者对易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dirty="0">
                    <a:solidFill>
                      <a:srgbClr val="1E4E79"/>
                    </a:solidFill>
                    <a:effectLst/>
                    <a:ea typeface="Calibri" panose="020F0502020204030204" pitchFamily="34" charset="0"/>
                  </a:rPr>
                  <a:t>Schrödinger</a:t>
                </a:r>
                <a:r>
                  <a:rPr lang="zh-CN" altLang="zh-CN" b="1" dirty="0">
                    <a:solidFill>
                      <a:srgbClr val="1E4E79"/>
                    </a:solidFill>
                    <a:effectLst/>
                    <a:ea typeface="Microsoft YaHei" panose="020B0503020204020204" pitchFamily="34" charset="-122"/>
                  </a:rPr>
                  <a:t>方程的形式解，时间演化算符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𝜕𝜓</m:t>
                        </m:r>
                        <m:d>
                          <m:dPr>
                            <m:ctrlPr>
                              <a:rPr lang="x-IV_matha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假设有时间演化算符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使得</a:t>
                </a:r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num>
                            <m:den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由于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时间演化算符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是幺正算符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幺正算符</a:t>
            </a:r>
            <a:r>
              <a:rPr lang="en-US" altLang="zh-CN" dirty="0">
                <a:effectLst/>
              </a:rPr>
              <a:t> (Unitary operator)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3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𝛁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动能算符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角动量算符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Hamilton</a:t>
                </a:r>
                <a:r>
                  <a:rPr lang="zh-CN" altLang="zh-CN" sz="2400" dirty="0"/>
                  <a:t>量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在量子力学中，力学量用算符表示。即在某一表象中，所有力学量表示为这一表象中的某种操作。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  <a:blipFill>
                <a:blip r:embed="rId2"/>
                <a:stretch>
                  <a:fillRect r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坐标空间中的Operator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态叠加原理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中的算符，算符作用在叠加态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上会怎样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？</a:t>
                </a:r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线性算符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：满足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的算符</a:t>
                </a:r>
                <a:r>
                  <a:rPr lang="zh-CN" altLang="zh-CN" dirty="0">
                    <a:solidFill>
                      <a:srgbClr val="000000"/>
                    </a:solidFill>
                    <a:ea typeface="SimSun" panose="02010600030101010101" pitchFamily="2" charset="-122"/>
                  </a:rPr>
                  <a:t>。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线性操作对应的都是线性算符，比如求导。非线性操作，比如开方，平方，取复共轭等不是线性算符。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最简单的算符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0070C0"/>
                    </a:solidFill>
                  </a:rPr>
                  <a:t>单位算符：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算符的运算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算符相等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任意</m:t>
                        </m:r>
                      </m:e>
                    </m:groupCh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算符求和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算符乘积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82153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  <a:blipFill>
                <a:blip r:embed="rId2"/>
                <a:stretch>
                  <a:fillRect l="-815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算符的运算规则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</p:spPr>
            <p:txBody>
              <a:bodyPr/>
              <a:lstStyle/>
              <a:p>
                <a:r>
                  <a:rPr lang="zh-CN" altLang="zh-CN" sz="2400" b="1" dirty="0"/>
                  <a:t>例：</a:t>
                </a:r>
                <a14:m>
                  <m:oMath xmlns:m="http://schemas.openxmlformats.org/officeDocument/2006/math"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zh-CN" sz="2400" b="1" dirty="0"/>
              </a:p>
              <a:p>
                <a:pPr>
                  <a:lnSpc>
                    <a:spcPct val="150000"/>
                  </a:lnSpc>
                </a:pPr>
                <a:endParaRPr lang="zh-CN" altLang="zh-CN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  <a:blipFill>
                <a:blip r:embed="rId2"/>
                <a:stretch>
                  <a:fillRect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</p:spPr>
            <p:txBody>
              <a:bodyPr/>
              <a:lstStyle/>
              <a:p>
                <a:r>
                  <a:rPr lang="zh-CN" altLang="zh-CN" dirty="0">
                    <a:effectLst/>
                  </a:rPr>
                  <a:t>乘法交换律</a:t>
                </a:r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6" descr="所 以 &#10;是 任 意 的 波 函 数 ， 所 以 &#10;工 力 一 &#10;类 似 还 可 以 证 明 &#10;概 括 起 来 ， 就 是 &#10;zPz —Pzz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" y="2982413"/>
            <a:ext cx="5921374" cy="34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考 虑 到 &#10;但 &#10;ax &#10;Ox &#10;一 ihr 了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" y="1376771"/>
            <a:ext cx="5783970" cy="19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x-IV_mathan" altLang="zh-CN" sz="2400" dirty="0">
                  <a:solidFill>
                    <a:srgbClr val="7030A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0   (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Jacobi</a:t>
                </a:r>
                <a:r>
                  <a:rPr lang="zh-CN" altLang="zh-CN" sz="2400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恒等式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dirty="0">
                    <a:highlight>
                      <a:srgbClr val="FFFF00"/>
                    </a:highlight>
                  </a:rPr>
                  <a:t>按照定义，于是有</a:t>
                </a:r>
                <a:r>
                  <a:rPr lang="en-US" altLang="zh-CN" sz="2400" dirty="0">
                    <a:effectLst/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zh-CN" altLang="zh-CN" sz="2400" dirty="0"/>
              </a:p>
              <a:p>
                <a:pPr>
                  <a:buFont typeface="微软雅黑" panose="020B0503020204020204" pitchFamily="34" charset="-122"/>
                  <a:buChar char="？"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对易式（</a:t>
            </a:r>
            <a:r>
              <a:rPr lang="en-US" altLang="zh-CN" dirty="0">
                <a:effectLst/>
              </a:rPr>
              <a:t>commutator, </a:t>
            </a:r>
            <a:r>
              <a:rPr lang="zh-CN" altLang="zh-CN" dirty="0">
                <a:effectLst/>
              </a:rPr>
              <a:t>对易关系）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一维谐振子的代数解法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b="1" i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b="1" i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b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b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b="1" dirty="0">
                  <a:solidFill>
                    <a:srgbClr val="2E75B5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</a:rPr>
                  <a:t>因式分解：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groupCh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sz="1800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</a:rPr>
                      <m:t>ℏ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x-IV_matha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为什么要讨论对易关系，再论一维谐振子</a:t>
            </a:r>
          </a:p>
        </p:txBody>
      </p:sp>
    </p:spTree>
    <p:extLst>
      <p:ext uri="{BB962C8B-B14F-4D97-AF65-F5344CB8AC3E}">
        <p14:creationId xmlns:p14="http://schemas.microsoft.com/office/powerpoint/2010/main" val="364541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dirty="0"/>
                  <a:t>定义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2ℏ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，则有</a:t>
                </a: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如果波函数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满足定态</a:t>
                </a:r>
                <a:r>
                  <a:rPr lang="en-US" altLang="zh-CN" dirty="0">
                    <a:ea typeface="Calibri" panose="020F0502020204030204" pitchFamily="34" charset="0"/>
                  </a:rPr>
                  <a:t> Schrödinger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方程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则对于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有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同理有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所以 ，这是一种生成新解的极好方法，如果我们得到了一个解，通过升降能量就可以得到其他的解。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升降算符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升算符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，降算符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  <a:blipFill>
                <a:blip r:embed="rId2"/>
                <a:stretch>
                  <a:fillRect l="-1742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3" name="Picture 1" descr="C:\Users\liuhd\AppData\Local\Temp\msohtmlclip1\02\clip_image00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72" y="514350"/>
            <a:ext cx="4755315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对于谐振子来说，能量不会小于0，于是必然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存在一个本征态（基态）有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2ℏ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  <a:blipFill>
                <a:blip r:embed="rId2"/>
                <a:stretch>
                  <a:fillRect l="-74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9047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8512</TotalTime>
  <Words>1683</Words>
  <Application>Microsoft Office PowerPoint</Application>
  <PresentationFormat>全屏显示(4:3)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新細明體</vt:lpstr>
      <vt:lpstr>黑体</vt:lpstr>
      <vt:lpstr>华文细黑</vt:lpstr>
      <vt:lpstr>SimSun</vt:lpstr>
      <vt:lpstr>SimSun</vt:lpstr>
      <vt:lpstr>Microsoft YaHei</vt:lpstr>
      <vt:lpstr>Microsoft YaHei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第4章 力学量用算符表达</vt:lpstr>
      <vt:lpstr>坐标空间中的Operator</vt:lpstr>
      <vt:lpstr>算符的运算规则</vt:lpstr>
      <vt:lpstr>乘法交换律 A ̂B ̂=B ̂A ̂? </vt:lpstr>
      <vt:lpstr>对易式（commutator, 对易关系）</vt:lpstr>
      <vt:lpstr>为什么要讨论对易关系，再论一维谐振子</vt:lpstr>
      <vt:lpstr>PowerPoint 演示文稿</vt:lpstr>
      <vt:lpstr>PowerPoint 演示文稿</vt:lpstr>
      <vt:lpstr>PowerPoint 演示文稿</vt:lpstr>
      <vt:lpstr>PowerPoint 演示文稿</vt:lpstr>
      <vt:lpstr>常用对易关系</vt:lpstr>
      <vt:lpstr>角动量算符</vt:lpstr>
      <vt:lpstr>PowerPoint 演示文稿</vt:lpstr>
      <vt:lpstr>波函数的标积 (scalar product)</vt:lpstr>
      <vt:lpstr>算符的复共轭，转置，厄米共轭</vt:lpstr>
      <vt:lpstr>厄米算符</vt:lpstr>
      <vt:lpstr>幺正算符 (Unitary operator)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283</cp:revision>
  <dcterms:created xsi:type="dcterms:W3CDTF">2015-02-16T02:36:18Z</dcterms:created>
  <dcterms:modified xsi:type="dcterms:W3CDTF">2017-04-10T02:36:26Z</dcterms:modified>
</cp:coreProperties>
</file>