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26" r:id="rId4"/>
    <p:sldMasterId id="2147483738" r:id="rId5"/>
    <p:sldMasterId id="2147483750" r:id="rId6"/>
    <p:sldMasterId id="2147483861" r:id="rId7"/>
  </p:sldMasterIdLst>
  <p:notesMasterIdLst>
    <p:notesMasterId r:id="rId31"/>
  </p:notesMasterIdLst>
  <p:handoutMasterIdLst>
    <p:handoutMasterId r:id="rId32"/>
  </p:handoutMasterIdLst>
  <p:sldIdLst>
    <p:sldId id="340" r:id="rId8"/>
    <p:sldId id="385" r:id="rId9"/>
    <p:sldId id="386" r:id="rId10"/>
    <p:sldId id="398" r:id="rId11"/>
    <p:sldId id="399" r:id="rId12"/>
    <p:sldId id="400" r:id="rId13"/>
    <p:sldId id="401" r:id="rId14"/>
    <p:sldId id="402" r:id="rId15"/>
    <p:sldId id="404" r:id="rId16"/>
    <p:sldId id="441" r:id="rId17"/>
    <p:sldId id="406" r:id="rId18"/>
    <p:sldId id="408" r:id="rId19"/>
    <p:sldId id="410" r:id="rId20"/>
    <p:sldId id="412" r:id="rId21"/>
    <p:sldId id="433" r:id="rId22"/>
    <p:sldId id="436" r:id="rId23"/>
    <p:sldId id="439" r:id="rId24"/>
    <p:sldId id="442" r:id="rId25"/>
    <p:sldId id="443" r:id="rId26"/>
    <p:sldId id="444" r:id="rId27"/>
    <p:sldId id="445" r:id="rId28"/>
    <p:sldId id="446" r:id="rId29"/>
    <p:sldId id="447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A18"/>
    <a:srgbClr val="FC6D45"/>
    <a:srgbClr val="FC805D"/>
    <a:srgbClr val="F2F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3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22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4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860A5-41A2-4C57-AD70-0A4E2A668C34}" type="datetimeFigureOut">
              <a:rPr lang="zh-CN" altLang="en-US" smtClean="0"/>
              <a:t>2017-04-16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ABB0C-EDE3-4A91-BF75-871B1A7A8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37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B1AA-EE1E-4817-9997-AD9BDEBB4191}" type="datetimeFigureOut">
              <a:rPr lang="zh-CN" altLang="en-US" smtClean="0"/>
              <a:t>2017-04-16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3712-69C7-47DC-B581-3E1490B93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2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jpe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3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69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039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556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585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72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1182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100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8064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239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95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8801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8471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146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446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2935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472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4624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0370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2969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52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6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142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6653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256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6481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4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542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9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576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566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104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607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366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644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664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01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7502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91778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97700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89701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88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149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9912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1082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8464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52099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337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91757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78186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01110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67889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46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142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852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12953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34304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92519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87749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9585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3095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468315" y="333375"/>
            <a:ext cx="2016125" cy="431800"/>
            <a:chOff x="467544" y="332704"/>
            <a:chExt cx="2016224" cy="432000"/>
          </a:xfrm>
        </p:grpSpPr>
        <p:pic>
          <p:nvPicPr>
            <p:cNvPr id="6" name="图片 11" descr="nenu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2704"/>
              <a:ext cx="531975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23" descr="nenu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702" y="404704"/>
              <a:ext cx="1406066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171452" y="920750"/>
            <a:ext cx="8721725" cy="553998"/>
            <a:chOff x="171712" y="-171400"/>
            <a:chExt cx="8720768" cy="55388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1078" y="188892"/>
              <a:ext cx="8641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171712" y="-171400"/>
              <a:ext cx="721593" cy="55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rgbClr val="7F7F7F"/>
                  </a:solidFill>
                </a:rPr>
                <a:t>.....</a:t>
              </a:r>
              <a:endParaRPr lang="zh-CN" altLang="en-US" sz="3000">
                <a:solidFill>
                  <a:srgbClr val="7F7F7F"/>
                </a:solidFill>
              </a:endParaRPr>
            </a:p>
          </p:txBody>
        </p:sp>
      </p:grpSp>
      <p:pic>
        <p:nvPicPr>
          <p:cNvPr id="14" name="图片 19" descr="Untitled-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268413"/>
            <a:ext cx="914347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20"/>
          <p:cNvGrpSpPr>
            <a:grpSpLocks/>
          </p:cNvGrpSpPr>
          <p:nvPr/>
        </p:nvGrpSpPr>
        <p:grpSpPr bwMode="auto">
          <a:xfrm>
            <a:off x="251508" y="1268413"/>
            <a:ext cx="1440078" cy="720080"/>
            <a:chOff x="251520" y="1268760"/>
            <a:chExt cx="1440160" cy="720080"/>
          </a:xfrm>
        </p:grpSpPr>
        <p:sp>
          <p:nvSpPr>
            <p:cNvPr id="79" name="矩形 78"/>
            <p:cNvSpPr/>
            <p:nvPr/>
          </p:nvSpPr>
          <p:spPr>
            <a:xfrm>
              <a:off x="971605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80" name="矩形 79"/>
            <p:cNvSpPr/>
            <p:nvPr/>
          </p:nvSpPr>
          <p:spPr>
            <a:xfrm>
              <a:off x="250839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6" name="组合 22"/>
          <p:cNvGrpSpPr>
            <a:grpSpLocks/>
          </p:cNvGrpSpPr>
          <p:nvPr/>
        </p:nvGrpSpPr>
        <p:grpSpPr bwMode="auto">
          <a:xfrm>
            <a:off x="2411624" y="1268413"/>
            <a:ext cx="1440078" cy="720080"/>
            <a:chOff x="251520" y="1268760"/>
            <a:chExt cx="1440160" cy="720080"/>
          </a:xfrm>
        </p:grpSpPr>
        <p:sp>
          <p:nvSpPr>
            <p:cNvPr id="77" name="矩形 76"/>
            <p:cNvSpPr/>
            <p:nvPr/>
          </p:nvSpPr>
          <p:spPr>
            <a:xfrm>
              <a:off x="972077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8" name="矩形 77"/>
            <p:cNvSpPr/>
            <p:nvPr/>
          </p:nvSpPr>
          <p:spPr>
            <a:xfrm>
              <a:off x="251311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8" name="组合 23"/>
          <p:cNvGrpSpPr>
            <a:grpSpLocks/>
          </p:cNvGrpSpPr>
          <p:nvPr/>
        </p:nvGrpSpPr>
        <p:grpSpPr bwMode="auto">
          <a:xfrm>
            <a:off x="4571740" y="1268413"/>
            <a:ext cx="1440078" cy="720080"/>
            <a:chOff x="251520" y="1268760"/>
            <a:chExt cx="1440160" cy="720080"/>
          </a:xfrm>
        </p:grpSpPr>
        <p:sp>
          <p:nvSpPr>
            <p:cNvPr id="75" name="矩形 74"/>
            <p:cNvSpPr/>
            <p:nvPr/>
          </p:nvSpPr>
          <p:spPr>
            <a:xfrm>
              <a:off x="972548" y="1268760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51782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9" name="组合 24"/>
          <p:cNvGrpSpPr>
            <a:grpSpLocks/>
          </p:cNvGrpSpPr>
          <p:nvPr/>
        </p:nvGrpSpPr>
        <p:grpSpPr bwMode="auto">
          <a:xfrm>
            <a:off x="6731856" y="1268413"/>
            <a:ext cx="1440078" cy="720080"/>
            <a:chOff x="251520" y="1268760"/>
            <a:chExt cx="1440160" cy="720080"/>
          </a:xfrm>
        </p:grpSpPr>
        <p:sp>
          <p:nvSpPr>
            <p:cNvPr id="73" name="矩形 72"/>
            <p:cNvSpPr/>
            <p:nvPr/>
          </p:nvSpPr>
          <p:spPr>
            <a:xfrm>
              <a:off x="973020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252254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8891590" y="1268413"/>
            <a:ext cx="252412" cy="7207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1" name="矩形 20"/>
          <p:cNvSpPr/>
          <p:nvPr/>
        </p:nvSpPr>
        <p:spPr bwMode="auto">
          <a:xfrm>
            <a:off x="250827" y="1989138"/>
            <a:ext cx="720725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2" name="矩形 21"/>
          <p:cNvSpPr/>
          <p:nvPr/>
        </p:nvSpPr>
        <p:spPr bwMode="auto">
          <a:xfrm>
            <a:off x="2" y="1989138"/>
            <a:ext cx="250825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3" name="组合 28"/>
          <p:cNvGrpSpPr>
            <a:grpSpLocks/>
          </p:cNvGrpSpPr>
          <p:nvPr/>
        </p:nvGrpSpPr>
        <p:grpSpPr bwMode="auto">
          <a:xfrm>
            <a:off x="1691585" y="1988493"/>
            <a:ext cx="1440078" cy="720080"/>
            <a:chOff x="251520" y="1268760"/>
            <a:chExt cx="1440160" cy="720080"/>
          </a:xfrm>
        </p:grpSpPr>
        <p:sp>
          <p:nvSpPr>
            <p:cNvPr id="71" name="矩形 70"/>
            <p:cNvSpPr/>
            <p:nvPr/>
          </p:nvSpPr>
          <p:spPr>
            <a:xfrm>
              <a:off x="972978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52212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4" name="组合 30"/>
          <p:cNvGrpSpPr>
            <a:grpSpLocks/>
          </p:cNvGrpSpPr>
          <p:nvPr/>
        </p:nvGrpSpPr>
        <p:grpSpPr bwMode="auto">
          <a:xfrm>
            <a:off x="3923705" y="1988493"/>
            <a:ext cx="1440078" cy="720080"/>
            <a:chOff x="251520" y="1268760"/>
            <a:chExt cx="1440160" cy="720080"/>
          </a:xfrm>
        </p:grpSpPr>
        <p:sp>
          <p:nvSpPr>
            <p:cNvPr id="69" name="矩形 68"/>
            <p:cNvSpPr/>
            <p:nvPr/>
          </p:nvSpPr>
          <p:spPr>
            <a:xfrm>
              <a:off x="972883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211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5" name="组合 31"/>
          <p:cNvGrpSpPr>
            <a:grpSpLocks/>
          </p:cNvGrpSpPr>
          <p:nvPr/>
        </p:nvGrpSpPr>
        <p:grpSpPr bwMode="auto">
          <a:xfrm>
            <a:off x="6011818" y="1988493"/>
            <a:ext cx="1440078" cy="720080"/>
            <a:chOff x="251520" y="1268760"/>
            <a:chExt cx="1440160" cy="720080"/>
          </a:xfrm>
        </p:grpSpPr>
        <p:sp>
          <p:nvSpPr>
            <p:cNvPr id="67" name="矩形 66"/>
            <p:cNvSpPr/>
            <p:nvPr/>
          </p:nvSpPr>
          <p:spPr>
            <a:xfrm>
              <a:off x="972333" y="1269405"/>
              <a:ext cx="719178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25156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8891590" y="1989138"/>
            <a:ext cx="252412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7" name="矩形 26"/>
          <p:cNvSpPr/>
          <p:nvPr/>
        </p:nvSpPr>
        <p:spPr bwMode="auto">
          <a:xfrm>
            <a:off x="8172452" y="1989138"/>
            <a:ext cx="719138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8" name="矩形 27"/>
          <p:cNvSpPr/>
          <p:nvPr/>
        </p:nvSpPr>
        <p:spPr bwMode="auto">
          <a:xfrm>
            <a:off x="2" y="2708275"/>
            <a:ext cx="250825" cy="7207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9" name="组合 35"/>
          <p:cNvGrpSpPr>
            <a:grpSpLocks/>
          </p:cNvGrpSpPr>
          <p:nvPr/>
        </p:nvGrpSpPr>
        <p:grpSpPr bwMode="auto">
          <a:xfrm>
            <a:off x="971546" y="2708573"/>
            <a:ext cx="1440078" cy="720080"/>
            <a:chOff x="251520" y="1268760"/>
            <a:chExt cx="1440160" cy="720080"/>
          </a:xfrm>
        </p:grpSpPr>
        <p:sp>
          <p:nvSpPr>
            <p:cNvPr id="65" name="矩形 64"/>
            <p:cNvSpPr/>
            <p:nvPr/>
          </p:nvSpPr>
          <p:spPr>
            <a:xfrm>
              <a:off x="972292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1526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0" name="组合 36"/>
          <p:cNvGrpSpPr>
            <a:grpSpLocks/>
          </p:cNvGrpSpPr>
          <p:nvPr/>
        </p:nvGrpSpPr>
        <p:grpSpPr bwMode="auto">
          <a:xfrm>
            <a:off x="3131663" y="2708573"/>
            <a:ext cx="1440078" cy="720080"/>
            <a:chOff x="251520" y="1268760"/>
            <a:chExt cx="1440160" cy="720080"/>
          </a:xfrm>
        </p:grpSpPr>
        <p:sp>
          <p:nvSpPr>
            <p:cNvPr id="63" name="矩形 62"/>
            <p:cNvSpPr/>
            <p:nvPr/>
          </p:nvSpPr>
          <p:spPr>
            <a:xfrm>
              <a:off x="972763" y="1268462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4" name="矩形 63"/>
            <p:cNvSpPr/>
            <p:nvPr/>
          </p:nvSpPr>
          <p:spPr>
            <a:xfrm>
              <a:off x="25199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1" name="组合 37"/>
          <p:cNvGrpSpPr>
            <a:grpSpLocks/>
          </p:cNvGrpSpPr>
          <p:nvPr/>
        </p:nvGrpSpPr>
        <p:grpSpPr bwMode="auto">
          <a:xfrm>
            <a:off x="5291779" y="2708573"/>
            <a:ext cx="1440078" cy="720080"/>
            <a:chOff x="251520" y="1268760"/>
            <a:chExt cx="1440160" cy="720080"/>
          </a:xfrm>
        </p:grpSpPr>
        <p:sp>
          <p:nvSpPr>
            <p:cNvPr id="61" name="矩形 60"/>
            <p:cNvSpPr/>
            <p:nvPr/>
          </p:nvSpPr>
          <p:spPr>
            <a:xfrm>
              <a:off x="97164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50881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2" name="组合 38"/>
          <p:cNvGrpSpPr>
            <a:grpSpLocks/>
          </p:cNvGrpSpPr>
          <p:nvPr/>
        </p:nvGrpSpPr>
        <p:grpSpPr bwMode="auto">
          <a:xfrm>
            <a:off x="7451895" y="2708573"/>
            <a:ext cx="1440078" cy="720080"/>
            <a:chOff x="251520" y="1268760"/>
            <a:chExt cx="1440160" cy="720080"/>
          </a:xfrm>
        </p:grpSpPr>
        <p:sp>
          <p:nvSpPr>
            <p:cNvPr id="59" name="矩形 58"/>
            <p:cNvSpPr/>
            <p:nvPr/>
          </p:nvSpPr>
          <p:spPr>
            <a:xfrm>
              <a:off x="972118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1352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3" name="组合 39"/>
          <p:cNvGrpSpPr>
            <a:grpSpLocks/>
          </p:cNvGrpSpPr>
          <p:nvPr/>
        </p:nvGrpSpPr>
        <p:grpSpPr bwMode="auto">
          <a:xfrm>
            <a:off x="251508" y="3428653"/>
            <a:ext cx="1440078" cy="720080"/>
            <a:chOff x="251520" y="1268760"/>
            <a:chExt cx="1440160" cy="720080"/>
          </a:xfrm>
        </p:grpSpPr>
        <p:sp>
          <p:nvSpPr>
            <p:cNvPr id="57" name="矩形 56"/>
            <p:cNvSpPr/>
            <p:nvPr/>
          </p:nvSpPr>
          <p:spPr>
            <a:xfrm>
              <a:off x="971605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50839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4" name="组合 40"/>
          <p:cNvGrpSpPr>
            <a:grpSpLocks/>
          </p:cNvGrpSpPr>
          <p:nvPr/>
        </p:nvGrpSpPr>
        <p:grpSpPr bwMode="auto">
          <a:xfrm>
            <a:off x="2411624" y="3428653"/>
            <a:ext cx="1440078" cy="720080"/>
            <a:chOff x="251520" y="1268760"/>
            <a:chExt cx="1440160" cy="720080"/>
          </a:xfrm>
        </p:grpSpPr>
        <p:sp>
          <p:nvSpPr>
            <p:cNvPr id="55" name="矩形 54"/>
            <p:cNvSpPr/>
            <p:nvPr/>
          </p:nvSpPr>
          <p:spPr>
            <a:xfrm>
              <a:off x="972077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51311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5" name="组合 41"/>
          <p:cNvGrpSpPr>
            <a:grpSpLocks/>
          </p:cNvGrpSpPr>
          <p:nvPr/>
        </p:nvGrpSpPr>
        <p:grpSpPr bwMode="auto">
          <a:xfrm>
            <a:off x="4571740" y="3428653"/>
            <a:ext cx="1440078" cy="720080"/>
            <a:chOff x="251520" y="1268760"/>
            <a:chExt cx="1440160" cy="720080"/>
          </a:xfrm>
        </p:grpSpPr>
        <p:sp>
          <p:nvSpPr>
            <p:cNvPr id="53" name="矩形 52"/>
            <p:cNvSpPr/>
            <p:nvPr/>
          </p:nvSpPr>
          <p:spPr>
            <a:xfrm>
              <a:off x="972548" y="1269107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51782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6" name="组合 42"/>
          <p:cNvGrpSpPr>
            <a:grpSpLocks/>
          </p:cNvGrpSpPr>
          <p:nvPr/>
        </p:nvGrpSpPr>
        <p:grpSpPr bwMode="auto">
          <a:xfrm>
            <a:off x="6731856" y="3428653"/>
            <a:ext cx="1440078" cy="720080"/>
            <a:chOff x="251520" y="1268760"/>
            <a:chExt cx="1440160" cy="720080"/>
          </a:xfrm>
        </p:grpSpPr>
        <p:sp>
          <p:nvSpPr>
            <p:cNvPr id="51" name="矩形 50"/>
            <p:cNvSpPr/>
            <p:nvPr/>
          </p:nvSpPr>
          <p:spPr>
            <a:xfrm>
              <a:off x="973020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52254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37" name="矩形 36"/>
          <p:cNvSpPr/>
          <p:nvPr/>
        </p:nvSpPr>
        <p:spPr bwMode="auto">
          <a:xfrm>
            <a:off x="8891590" y="3429000"/>
            <a:ext cx="252412" cy="719138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8" name="矩形 37"/>
          <p:cNvSpPr/>
          <p:nvPr/>
        </p:nvSpPr>
        <p:spPr bwMode="auto">
          <a:xfrm>
            <a:off x="250827" y="4148138"/>
            <a:ext cx="720725" cy="9048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9" name="矩形 38"/>
          <p:cNvSpPr/>
          <p:nvPr/>
        </p:nvSpPr>
        <p:spPr bwMode="auto">
          <a:xfrm>
            <a:off x="2" y="4148138"/>
            <a:ext cx="250825" cy="9048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40" name="组合 46"/>
          <p:cNvGrpSpPr>
            <a:grpSpLocks/>
          </p:cNvGrpSpPr>
          <p:nvPr/>
        </p:nvGrpSpPr>
        <p:grpSpPr bwMode="auto">
          <a:xfrm>
            <a:off x="1691585" y="4130741"/>
            <a:ext cx="1440078" cy="90000"/>
            <a:chOff x="251520" y="1268760"/>
            <a:chExt cx="1440160" cy="720080"/>
          </a:xfrm>
        </p:grpSpPr>
        <p:sp>
          <p:nvSpPr>
            <p:cNvPr id="49" name="矩形 48"/>
            <p:cNvSpPr/>
            <p:nvPr/>
          </p:nvSpPr>
          <p:spPr>
            <a:xfrm>
              <a:off x="972978" y="1268232"/>
              <a:ext cx="719179" cy="723984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2212" y="1268232"/>
              <a:ext cx="720766" cy="723984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1" name="组合 47"/>
          <p:cNvGrpSpPr>
            <a:grpSpLocks/>
          </p:cNvGrpSpPr>
          <p:nvPr/>
        </p:nvGrpSpPr>
        <p:grpSpPr bwMode="auto">
          <a:xfrm>
            <a:off x="3851701" y="4148733"/>
            <a:ext cx="1440078" cy="72000"/>
            <a:chOff x="251520" y="1268760"/>
            <a:chExt cx="1440160" cy="720080"/>
          </a:xfrm>
        </p:grpSpPr>
        <p:sp>
          <p:nvSpPr>
            <p:cNvPr id="47" name="矩形 46"/>
            <p:cNvSpPr/>
            <p:nvPr/>
          </p:nvSpPr>
          <p:spPr>
            <a:xfrm>
              <a:off x="971862" y="1262809"/>
              <a:ext cx="719179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51096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2" name="组合 48"/>
          <p:cNvGrpSpPr>
            <a:grpSpLocks/>
          </p:cNvGrpSpPr>
          <p:nvPr/>
        </p:nvGrpSpPr>
        <p:grpSpPr bwMode="auto">
          <a:xfrm>
            <a:off x="6011818" y="4148733"/>
            <a:ext cx="1440078" cy="72000"/>
            <a:chOff x="251520" y="1268760"/>
            <a:chExt cx="1440160" cy="720080"/>
          </a:xfrm>
        </p:grpSpPr>
        <p:sp>
          <p:nvSpPr>
            <p:cNvPr id="45" name="矩形 44"/>
            <p:cNvSpPr/>
            <p:nvPr/>
          </p:nvSpPr>
          <p:spPr>
            <a:xfrm>
              <a:off x="972333" y="1262809"/>
              <a:ext cx="719178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51567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43" name="矩形 42"/>
          <p:cNvSpPr/>
          <p:nvPr/>
        </p:nvSpPr>
        <p:spPr bwMode="auto">
          <a:xfrm>
            <a:off x="8891587" y="4148138"/>
            <a:ext cx="360362" cy="730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44" name="矩形 43"/>
          <p:cNvSpPr/>
          <p:nvPr/>
        </p:nvSpPr>
        <p:spPr bwMode="auto">
          <a:xfrm>
            <a:off x="8172451" y="4148138"/>
            <a:ext cx="719138" cy="730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8518" y="4287332"/>
            <a:ext cx="8640960" cy="1013876"/>
          </a:xfrm>
        </p:spPr>
        <p:txBody>
          <a:bodyPr anchor="b"/>
          <a:lstStyle>
            <a:lvl1pPr algn="r"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251520" y="5358409"/>
            <a:ext cx="8640960" cy="590875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050" smtClean="0">
                <a:solidFill>
                  <a:srgbClr val="FFFFFF"/>
                </a:solidFill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8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8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 smtClean="0">
                <a:solidFill>
                  <a:srgbClr val="FFFFFF"/>
                </a:solidFill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759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50"/>
            </a:lvl4pPr>
            <a:lvl5pPr>
              <a:defRPr sz="1100"/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rtlCol="0">
            <a:normAutofit/>
          </a:bodyPr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727827" y="6408742"/>
            <a:ext cx="1588591" cy="365125"/>
          </a:xfrm>
        </p:spPr>
        <p:txBody>
          <a:bodyPr/>
          <a:lstStyle>
            <a:lvl1pPr algn="ctr">
              <a:defRPr sz="1050"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2" y="6408742"/>
            <a:ext cx="481385" cy="365125"/>
          </a:xfrm>
        </p:spPr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959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95710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8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44298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2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780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451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926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843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455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0" y="-1133475"/>
            <a:ext cx="9251950" cy="2978150"/>
            <a:chOff x="0" y="1268760"/>
            <a:chExt cx="9252480" cy="2978150"/>
          </a:xfrm>
        </p:grpSpPr>
        <p:pic>
          <p:nvPicPr>
            <p:cNvPr id="3" name="图片 10" descr="Untitled-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0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11"/>
            <p:cNvGrpSpPr>
              <a:grpSpLocks/>
            </p:cNvGrpSpPr>
            <p:nvPr/>
          </p:nvGrpSpPr>
          <p:grpSpPr bwMode="auto">
            <a:xfrm>
              <a:off x="251520" y="1268760"/>
              <a:ext cx="1440160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5" name="组合 12"/>
            <p:cNvGrpSpPr>
              <a:grpSpLocks/>
            </p:cNvGrpSpPr>
            <p:nvPr/>
          </p:nvGrpSpPr>
          <p:grpSpPr bwMode="auto">
            <a:xfrm>
              <a:off x="2411760" y="1268760"/>
              <a:ext cx="1440160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6" name="组合 13"/>
            <p:cNvGrpSpPr>
              <a:grpSpLocks/>
            </p:cNvGrpSpPr>
            <p:nvPr/>
          </p:nvGrpSpPr>
          <p:grpSpPr bwMode="auto">
            <a:xfrm>
              <a:off x="4572000" y="1268760"/>
              <a:ext cx="1440160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7" name="组合 14"/>
            <p:cNvGrpSpPr>
              <a:grpSpLocks/>
            </p:cNvGrpSpPr>
            <p:nvPr/>
          </p:nvGrpSpPr>
          <p:grpSpPr bwMode="auto">
            <a:xfrm>
              <a:off x="6732240" y="1268760"/>
              <a:ext cx="1440160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8892097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250839" y="1989485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89485"/>
              <a:ext cx="25083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1" name="组合 19"/>
            <p:cNvGrpSpPr>
              <a:grpSpLocks/>
            </p:cNvGrpSpPr>
            <p:nvPr/>
          </p:nvGrpSpPr>
          <p:grpSpPr bwMode="auto">
            <a:xfrm>
              <a:off x="1691680" y="1988840"/>
              <a:ext cx="1440160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978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2212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2" name="组合 20"/>
            <p:cNvGrpSpPr>
              <a:grpSpLocks/>
            </p:cNvGrpSpPr>
            <p:nvPr/>
          </p:nvGrpSpPr>
          <p:grpSpPr bwMode="auto">
            <a:xfrm>
              <a:off x="3923928" y="1988840"/>
              <a:ext cx="1440160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2883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211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3" name="组合 22"/>
            <p:cNvGrpSpPr>
              <a:grpSpLocks/>
            </p:cNvGrpSpPr>
            <p:nvPr/>
          </p:nvGrpSpPr>
          <p:grpSpPr bwMode="auto">
            <a:xfrm>
              <a:off x="6012160" y="1988840"/>
              <a:ext cx="1440160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333" y="1269405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56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8892097" y="1989485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72918" y="1989485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708623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7" name="组合 26"/>
            <p:cNvGrpSpPr>
              <a:grpSpLocks/>
            </p:cNvGrpSpPr>
            <p:nvPr/>
          </p:nvGrpSpPr>
          <p:grpSpPr bwMode="auto">
            <a:xfrm>
              <a:off x="971600" y="2708920"/>
              <a:ext cx="1440160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292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526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7"/>
            <p:cNvGrpSpPr>
              <a:grpSpLocks/>
            </p:cNvGrpSpPr>
            <p:nvPr/>
          </p:nvGrpSpPr>
          <p:grpSpPr bwMode="auto">
            <a:xfrm>
              <a:off x="3131840" y="2708920"/>
              <a:ext cx="1440160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2763" y="1268463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199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8"/>
            <p:cNvGrpSpPr>
              <a:grpSpLocks/>
            </p:cNvGrpSpPr>
            <p:nvPr/>
          </p:nvGrpSpPr>
          <p:grpSpPr bwMode="auto">
            <a:xfrm>
              <a:off x="5292080" y="2708920"/>
              <a:ext cx="1440160" cy="72008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164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0881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0" name="组合 30"/>
            <p:cNvGrpSpPr>
              <a:grpSpLocks/>
            </p:cNvGrpSpPr>
            <p:nvPr/>
          </p:nvGrpSpPr>
          <p:grpSpPr bwMode="auto">
            <a:xfrm>
              <a:off x="7452320" y="2708920"/>
              <a:ext cx="1440160" cy="72008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2118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352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1" name="组合 31"/>
            <p:cNvGrpSpPr>
              <a:grpSpLocks/>
            </p:cNvGrpSpPr>
            <p:nvPr/>
          </p:nvGrpSpPr>
          <p:grpSpPr bwMode="auto">
            <a:xfrm>
              <a:off x="251520" y="3429000"/>
              <a:ext cx="1440160" cy="72008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1605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0839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2" name="组合 32"/>
            <p:cNvGrpSpPr>
              <a:grpSpLocks/>
            </p:cNvGrpSpPr>
            <p:nvPr/>
          </p:nvGrpSpPr>
          <p:grpSpPr bwMode="auto">
            <a:xfrm>
              <a:off x="2411760" y="3429000"/>
              <a:ext cx="1440160" cy="720080"/>
              <a:chOff x="251520" y="1268760"/>
              <a:chExt cx="1440160" cy="72008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972077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51311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4572000" y="3429000"/>
              <a:ext cx="1440160" cy="720080"/>
              <a:chOff x="251520" y="1268760"/>
              <a:chExt cx="1440160" cy="7200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72548" y="1269108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51782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4"/>
            <p:cNvGrpSpPr>
              <a:grpSpLocks/>
            </p:cNvGrpSpPr>
            <p:nvPr/>
          </p:nvGrpSpPr>
          <p:grpSpPr bwMode="auto">
            <a:xfrm>
              <a:off x="6732240" y="3429000"/>
              <a:ext cx="1440160" cy="720080"/>
              <a:chOff x="251520" y="1268760"/>
              <a:chExt cx="1440160" cy="72008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973020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52254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8892097" y="3429348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0839" y="4148485"/>
              <a:ext cx="720766" cy="9048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148485"/>
              <a:ext cx="250839" cy="9048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8" name="组合 38"/>
            <p:cNvGrpSpPr>
              <a:grpSpLocks/>
            </p:cNvGrpSpPr>
            <p:nvPr/>
          </p:nvGrpSpPr>
          <p:grpSpPr bwMode="auto">
            <a:xfrm>
              <a:off x="1691680" y="4131088"/>
              <a:ext cx="1440160" cy="90000"/>
              <a:chOff x="251520" y="1268760"/>
              <a:chExt cx="1440160" cy="7200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72978" y="1268240"/>
                <a:ext cx="719179" cy="723976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52212" y="1268240"/>
                <a:ext cx="720766" cy="723976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9" name="组合 39"/>
            <p:cNvGrpSpPr>
              <a:grpSpLocks/>
            </p:cNvGrpSpPr>
            <p:nvPr/>
          </p:nvGrpSpPr>
          <p:grpSpPr bwMode="auto">
            <a:xfrm>
              <a:off x="3851920" y="4149080"/>
              <a:ext cx="1440160" cy="72000"/>
              <a:chOff x="251520" y="1268760"/>
              <a:chExt cx="1440160" cy="72008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40"/>
            <p:cNvGrpSpPr>
              <a:grpSpLocks/>
            </p:cNvGrpSpPr>
            <p:nvPr/>
          </p:nvGrpSpPr>
          <p:grpSpPr bwMode="auto">
            <a:xfrm>
              <a:off x="6012160" y="4149080"/>
              <a:ext cx="1440160" cy="72000"/>
              <a:chOff x="251520" y="1268760"/>
              <a:chExt cx="1440160" cy="72008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892097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6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7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933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411414" y="1268417"/>
            <a:ext cx="5056525" cy="769937"/>
            <a:chOff x="2411760" y="1268760"/>
            <a:chExt cx="5056841" cy="769441"/>
          </a:xfrm>
        </p:grpSpPr>
        <p:sp>
          <p:nvSpPr>
            <p:cNvPr id="3" name="文本框 10"/>
            <p:cNvSpPr txBox="1">
              <a:spLocks noChangeArrowheads="1"/>
            </p:cNvSpPr>
            <p:nvPr/>
          </p:nvSpPr>
          <p:spPr bwMode="auto">
            <a:xfrm>
              <a:off x="2411760" y="1268760"/>
              <a:ext cx="2160240" cy="59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7F7F7F"/>
                  </a:solidFill>
                  <a:latin typeface="Impact" panose="020B0806030902050204" pitchFamily="34" charset="0"/>
                </a:rPr>
                <a:t>Zhangl</a:t>
              </a:r>
              <a:r>
                <a:rPr lang="en-US" altLang="zh-CN" sz="1800">
                  <a:latin typeface="Impact" panose="020B0806030902050204" pitchFamily="34" charset="0"/>
                </a:rPr>
                <a:t> Design</a:t>
              </a:r>
            </a:p>
            <a:p>
              <a:pPr eaLnBrk="1" hangingPunct="1"/>
              <a:endParaRPr lang="en-US" altLang="zh-CN" sz="600">
                <a:latin typeface="Impact" panose="020B0806030902050204" pitchFamily="34" charset="0"/>
              </a:endParaRPr>
            </a:p>
            <a:p>
              <a:pPr eaLnBrk="1" hangingPunct="1"/>
              <a:r>
                <a:rPr lang="en-US" altLang="zh-CN" sz="900">
                  <a:solidFill>
                    <a:srgbClr val="7F7F7F"/>
                  </a:solidFill>
                  <a:latin typeface="Calibri" panose="020F0502020204030204" pitchFamily="34" charset="0"/>
                </a:rPr>
                <a:t>zhangl179@nenu.edu.cn</a:t>
              </a:r>
              <a:endParaRPr lang="zh-CN" altLang="en-US" sz="1350">
                <a:solidFill>
                  <a:srgbClr val="7F7F7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572482" y="1268760"/>
              <a:ext cx="0" cy="769441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12"/>
            <p:cNvSpPr txBox="1">
              <a:spLocks noChangeArrowheads="1"/>
            </p:cNvSpPr>
            <p:nvPr/>
          </p:nvSpPr>
          <p:spPr bwMode="auto">
            <a:xfrm>
              <a:off x="4860032" y="1351801"/>
              <a:ext cx="2608569" cy="230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华文细黑" panose="02010600040101010101" pitchFamily="2" charset="-122"/>
                  <a:ea typeface="华文细黑" panose="02010600040101010101" pitchFamily="2" charset="-122"/>
                </a:rPr>
                <a:t>本模板仅供校内教学使用，请勿用于商业使用！</a:t>
              </a:r>
              <a:endParaRPr lang="zh-CN" altLang="en-US" sz="135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6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3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71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736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284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00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3816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77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99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7" y="6408742"/>
            <a:ext cx="1588591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5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2017-04-16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42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429590" y="6408742"/>
            <a:ext cx="58423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 b="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38" y="6428355"/>
            <a:ext cx="2554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6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273844" indent="-191691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5535" indent="-171450" algn="l" rtl="0" eaLnBrk="1" fontAlgn="base" hangingPunct="1">
        <a:spcBef>
          <a:spcPts val="244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44129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7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2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2870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8.xml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4192" y="958119"/>
            <a:ext cx="5819055" cy="994122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力学量用算符表达</a:t>
            </a:r>
          </a:p>
        </p:txBody>
      </p:sp>
      <p:sp>
        <p:nvSpPr>
          <p:cNvPr id="7" name="矩形 6"/>
          <p:cNvSpPr/>
          <p:nvPr/>
        </p:nvSpPr>
        <p:spPr>
          <a:xfrm>
            <a:off x="589723" y="2113219"/>
            <a:ext cx="41331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算符运算规则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谐振子代数解法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Hermite </a:t>
            </a: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算符，</a:t>
            </a:r>
            <a:r>
              <a:rPr lang="en-US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Observable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不确定度关系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共同本征函数，角动量算符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力学量完全集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连续谱本征函数“归一化”</a:t>
            </a:r>
          </a:p>
        </p:txBody>
      </p:sp>
      <p:sp>
        <p:nvSpPr>
          <p:cNvPr id="2" name="矩形 1"/>
          <p:cNvSpPr/>
          <p:nvPr/>
        </p:nvSpPr>
        <p:spPr>
          <a:xfrm>
            <a:off x="4500564" y="5120373"/>
            <a:ext cx="431482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ea typeface="微软雅黑" panose="020B0503020204020204" pitchFamily="34" charset="-122"/>
              </a:rPr>
              <a:t>He lies somewhere here</a:t>
            </a:r>
          </a:p>
          <a:p>
            <a:pPr algn="r"/>
            <a:r>
              <a:rPr lang="zh-CN" altLang="zh-CN" sz="2400" dirty="0">
                <a:ea typeface="微软雅黑" panose="020B0503020204020204" pitchFamily="34" charset="-122"/>
              </a:rPr>
              <a:t>——</a:t>
            </a:r>
            <a:r>
              <a:rPr lang="zh-CN" altLang="zh-CN" sz="2400" dirty="0">
                <a:ea typeface="Microsoft YaHei" panose="020B0503020204020204" pitchFamily="34" charset="-122"/>
              </a:rPr>
              <a:t>海森堡</a:t>
            </a:r>
            <a:r>
              <a:rPr lang="en-US" altLang="zh-CN" sz="2400" dirty="0">
                <a:ea typeface="Calibri" panose="020F0502020204030204" pitchFamily="34" charset="0"/>
              </a:rPr>
              <a:t> </a:t>
            </a:r>
            <a:r>
              <a:rPr lang="zh-CN" altLang="zh-CN" sz="2400" dirty="0">
                <a:ea typeface="微软雅黑" panose="020B0503020204020204" pitchFamily="34" charset="-122"/>
              </a:rPr>
              <a:t>(W. H</a:t>
            </a:r>
            <a:r>
              <a:rPr lang="en-US" altLang="zh-CN" sz="2400" dirty="0" err="1">
                <a:ea typeface="Calibri" panose="020F0502020204030204" pitchFamily="34" charset="0"/>
              </a:rPr>
              <a:t>eisenberg</a:t>
            </a:r>
            <a:r>
              <a:rPr lang="zh-CN" altLang="zh-CN" sz="2400" dirty="0"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56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5549900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基态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能量本征方程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x-IV_matha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x-IV_mathan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激发态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能量本征方程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x-IV_mathan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b>
                                      <m:sup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sSup>
                                      <m:sSup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x-IV_mathan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−ℏ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x-IV_mathan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x-IV_mathan" altLang="zh-C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x-IV_mathan" altLang="zh-C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𝑑𝑥</m:t>
                                                </m:r>
                                              </m:den>
                                            </m:f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f>
                                      <m:f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x-IV_mathan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p>
                                            <m:r>
                                              <a:rPr lang="x-IV_mathan" altLang="zh-C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x-IV_matha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x-IV_mathan" altLang="zh-C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5549900"/>
              </a:xfrm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14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-21432" y="952500"/>
                <a:ext cx="9186863" cy="5019675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sub>
                    </m:sSub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𝛼𝛽𝛾</m:t>
                        </m:r>
                      </m:sub>
                    </m:sSub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Levi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Civita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符号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𝛼𝛽𝛾</m:t>
                            </m:r>
                          </m:sub>
                        </m:s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123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231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312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正序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132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321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zh-CN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213</m:t>
                                      </m:r>
                                    </m:sub>
                                  </m:sSub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=−1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逆序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other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cases</m:t>
                                  </m:r>
                                  <m:r>
                                    <a:rPr lang="zh-CN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𝛼𝛽𝛾</m:t>
                        </m:r>
                      </m:sub>
                    </m:sSub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𝛼𝛽𝛾</m:t>
                        </m:r>
                      </m:sub>
                    </m:sSub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e>
                    </m:acc>
                  </m:oMath>
                </a14:m>
                <a:r>
                  <a:rPr lang="en-US" altLang="zh-CN" b="1" i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</a:t>
                </a:r>
                <a:endParaRPr lang="zh-C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zh-CN" sz="2400" dirty="0">
                    <a:solidFill>
                      <a:srgbClr val="C00000"/>
                    </a:solidFill>
                  </a:rPr>
                  <a:t>算符自己叉乘自己可以不为0，原因是分量之间可能不对易</a:t>
                </a: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=2ℏ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x-IV_mathan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=±ℏ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x-IV_mathan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</m:d>
                    <m:r>
                      <a:rPr lang="x-IV_matha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x-IV_mathan" altLang="zh-CN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1432" y="952500"/>
                <a:ext cx="9186863" cy="5019675"/>
              </a:xfrm>
              <a:blipFill>
                <a:blip r:embed="rId2"/>
                <a:stretch>
                  <a:fillRect l="-332" t="-364" b="-10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42887" y="0"/>
            <a:ext cx="8229600" cy="994122"/>
          </a:xfrm>
        </p:spPr>
        <p:txBody>
          <a:bodyPr/>
          <a:lstStyle/>
          <a:p>
            <a:r>
              <a:rPr lang="zh-CN" altLang="zh-CN" dirty="0">
                <a:effectLst/>
              </a:rPr>
              <a:t>常用对易关系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31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角动量算符</a:t>
            </a:r>
            <a:endParaRPr lang="zh-CN" altLang="en-US" dirty="0"/>
          </a:p>
        </p:txBody>
      </p:sp>
      <p:pic>
        <p:nvPicPr>
          <p:cNvPr id="19458" name="Picture 2" descr="— ypz &#10;zpz &#10;az &#10;z &#10;ypæ — 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026" y="1125886"/>
            <a:ext cx="4457701" cy="269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= rsinOcosç &#10;= arctan &#10;rsinOsinç &#10;y &#10;z = rcos6 &#10;cp = arctan &#10;= ih sinqôêH- cotOcosÇ &#10;cotesinç &#10;= ih &#10;cosç ÑO &#10;— ih &#10;sine — + &#10;sin20 aç2 &#10;sino DO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436" y="1585913"/>
            <a:ext cx="5075604" cy="527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2m ar &#10;2 nr2 &#10;2nr2 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6" y="4314825"/>
            <a:ext cx="4143739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997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42938"/>
                <a:ext cx="8229600" cy="5364162"/>
              </a:xfrm>
            </p:spPr>
            <p:txBody>
              <a:bodyPr/>
              <a:lstStyle/>
              <a:p>
                <a:r>
                  <a:rPr lang="zh-CN" altLang="zh-CN" sz="2400" b="1" dirty="0"/>
                  <a:t>逆算符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 b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CN" altLang="zh-CN" sz="2400" b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zh-CN" sz="2400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̂"/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x-IV_mathan" altLang="zh-CN" sz="24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x-IV_mathan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altLang="zh-CN" sz="2400">
                        <a:latin typeface="Cambria Math" panose="02040503050406030204" pitchFamily="18" charset="0"/>
                      </a:rPr>
                      <m:t>𝐼</m:t>
                    </m:r>
                    <m:r>
                      <a:rPr lang="x-IV_mathan" altLang="zh-CN" sz="2400">
                        <a:latin typeface="Cambria Math" panose="02040503050406030204" pitchFamily="18" charset="0"/>
                      </a:rPr>
                      <m:t>⟹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x-IV_mathan" altLang="zh-CN" sz="2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x-IV_mathan" altLang="zh-C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x-IV_mathan" altLang="zh-CN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x-IV_mathan" altLang="zh-CN" sz="2400" dirty="0"/>
              </a:p>
              <a:p>
                <a:r>
                  <a:rPr lang="zh-CN" altLang="zh-CN" sz="2400" b="1" dirty="0"/>
                  <a:t>算符的函数</a:t>
                </a:r>
              </a:p>
              <a:p>
                <a14:m>
                  <m:oMath xmlns:m="http://schemas.openxmlformats.org/officeDocument/2006/math">
                    <m:r>
                      <a:rPr lang="x-IV_mathan" altLang="zh-CN" sz="24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x-IV_matha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x-IV_mathan" altLang="zh-CN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x-IV_matha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x-IV_mathan" altLang="zh-CN" sz="2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x-IV_matha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sz="240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x-IV_mathan" altLang="zh-C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x-IV_mathan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42938"/>
                <a:ext cx="8229600" cy="5364162"/>
              </a:xfrm>
              <a:blipFill>
                <a:blip r:embed="rId2"/>
                <a:stretch>
                  <a:fillRect t="-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4" name="Picture 4" descr="例 如 ， F （ 工 ） 一 &#10;eax,A &#10;= 0 &#10;d &#10;则 可 定 义 &#10;da ' &#10;F(A ） 一 exp &#10;d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463885"/>
            <a:ext cx="7972425" cy="176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22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波函数的标积</a:t>
            </a:r>
            <a:r>
              <a:rPr lang="en-US" altLang="zh-CN" dirty="0">
                <a:effectLst/>
              </a:rPr>
              <a:t> (scalar product)</a:t>
            </a:r>
            <a:endParaRPr lang="zh-CN" altLang="zh-CN" dirty="0">
              <a:effectLst/>
            </a:endParaRPr>
          </a:p>
        </p:txBody>
      </p:sp>
      <p:pic>
        <p:nvPicPr>
          <p:cNvPr id="21507" name="Picture 3" descr="( c 1 十 ) = ( ) 十 ( ) 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8" y="3054695"/>
            <a:ext cx="6187141" cy="223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 descr="*ήΙΡ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9" y="1753120"/>
            <a:ext cx="2934248" cy="96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957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081435"/>
                <a:ext cx="8229600" cy="4525962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算符的复共轭</a:t>
                </a:r>
                <a:r>
                  <a:rPr lang="en-US" altLang="zh-CN" b="1" dirty="0">
                    <a:solidFill>
                      <a:srgbClr val="1E4E79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b="1" i="1">
                                <a:solidFill>
                                  <a:srgbClr val="1E4E7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b="1">
                                <a:solidFill>
                                  <a:srgbClr val="1E4E79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p>
                        <m:r>
                          <a:rPr lang="zh-CN" altLang="zh-CN" b="1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1" dirty="0">
                    <a:solidFill>
                      <a:srgbClr val="1E4E79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b="1" dirty="0">
                    <a:solidFill>
                      <a:srgbClr val="1E4E79"/>
                    </a:solidFill>
                    <a:ea typeface="SimSun" panose="02010600030101010101" pitchFamily="2" charset="-122"/>
                  </a:rPr>
                  <a:t>（</a:t>
                </a:r>
                <a:r>
                  <a:rPr lang="zh-CN" altLang="zh-CN" b="1" dirty="0">
                    <a:solidFill>
                      <a:srgbClr val="1E4E79"/>
                    </a:solidFill>
                  </a:rPr>
                  <a:t>算符里的所有量取复共轭</a:t>
                </a:r>
                <a:r>
                  <a:rPr lang="zh-CN" altLang="zh-CN" b="1" dirty="0">
                    <a:solidFill>
                      <a:srgbClr val="1E4E79"/>
                    </a:solidFill>
                    <a:ea typeface="SimSun" panose="02010600030101010101" pitchFamily="2" charset="-122"/>
                  </a:rPr>
                  <a:t>）</a:t>
                </a:r>
                <a:endParaRPr lang="en-US" altLang="zh-CN" b="1" dirty="0">
                  <a:solidFill>
                    <a:srgbClr val="1E4E79"/>
                  </a:solidFill>
                  <a:ea typeface="SimSun" panose="02010600030101010101" pitchFamily="2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SimSun" panose="02010600030101010101" pitchFamily="2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SimSun" panose="02010600030101010101" pitchFamily="2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算符的转置</a:t>
                </a: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算符的厄米</a:t>
                </a:r>
                <a:r>
                  <a:rPr lang="en-US" altLang="zh-CN" b="1" dirty="0">
                    <a:solidFill>
                      <a:srgbClr val="1E4E79"/>
                    </a:solidFill>
                    <a:ea typeface="Calibri" panose="020F0502020204030204" pitchFamily="34" charset="0"/>
                  </a:rPr>
                  <a:t> (Hermite) </a:t>
                </a:r>
                <a:r>
                  <a:rPr lang="zh-CN" altLang="zh-CN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共轭</a:t>
                </a:r>
                <a:r>
                  <a:rPr lang="en-US" altLang="zh-CN" b="1" dirty="0">
                    <a:solidFill>
                      <a:srgbClr val="1E4E79"/>
                    </a:solidFill>
                    <a:ea typeface="Calibri" panose="020F0502020204030204" pitchFamily="34" charset="0"/>
                  </a:rPr>
                  <a:t>: </a:t>
                </a:r>
                <a:r>
                  <a:rPr lang="zh-CN" altLang="zh-CN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转置复共轭</a:t>
                </a:r>
                <a:endParaRPr lang="zh-CN" altLang="zh-CN" b="1" dirty="0">
                  <a:solidFill>
                    <a:srgbClr val="1E4E79"/>
                  </a:solidFill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zh-CN" altLang="zh-CN" b="1" dirty="0">
                  <a:solidFill>
                    <a:srgbClr val="1E4E79"/>
                  </a:solidFill>
                  <a:ea typeface="Microsoft YaHei" panose="020B0503020204020204" pitchFamily="34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b="1" dirty="0">
                  <a:solidFill>
                    <a:srgbClr val="1E4E79"/>
                  </a:solidFill>
                  <a:ea typeface="SimSun" panose="02010600030101010101" pitchFamily="2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081435"/>
                <a:ext cx="8229600" cy="4525962"/>
              </a:xfrm>
              <a:blipFill>
                <a:blip r:embed="rId2"/>
                <a:stretch>
                  <a:fillRect l="-74" t="-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算符的复共轭</a:t>
            </a:r>
            <a:r>
              <a:rPr lang="zh-CN" altLang="en-US" dirty="0">
                <a:effectLst/>
              </a:rPr>
              <a:t>，转置，厄米共轭</a:t>
            </a:r>
            <a:endParaRPr lang="zh-CN" altLang="en-US" dirty="0"/>
          </a:p>
        </p:txBody>
      </p:sp>
      <p:pic>
        <p:nvPicPr>
          <p:cNvPr id="22530" name="Picture 2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6" y="1486248"/>
            <a:ext cx="1390650" cy="5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Picture 10" descr="„Ф О бар &#10;_ 60 * фар 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472" y="2456435"/>
            <a:ext cx="2574093" cy="61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9" name="Picture 11" descr="C:\Users\liuhd\AppData\Local\Temp\msohtmlclip1\02\clip_image003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949" y="3244087"/>
            <a:ext cx="1409373" cy="67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0" name="Picture 12" descr="C:\Users\liuhd\AppData\Local\Temp\msohtmlclip1\02\clip_image004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3269262"/>
            <a:ext cx="1733948" cy="53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7" name="Picture 9" descr="(ψ,δφ) = ) 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2456435"/>
            <a:ext cx="3055470" cy="61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3" name="Picture 15" descr="on 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35" y="4641336"/>
            <a:ext cx="1066728" cy="53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4" name="Picture 16" descr="+Y+g+0„. = +(••• O g V) 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98" y="5342711"/>
            <a:ext cx="3427837" cy="97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2" name="Picture 14" descr="(ψ,δ+φ) — (δψ,φ) 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4626150"/>
            <a:ext cx="2473556" cy="5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750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525962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p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  <m:r>
                          <a:rPr lang="zh-CN" altLang="en-US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zh-C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altLang="zh-CN" sz="2400" i="1" dirty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zh-C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zh-CN" altLang="en-US" sz="2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zh-C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†</m:t>
                    </m:r>
                    <m:r>
                      <a:rPr lang="zh-CN" altLang="en-US" sz="2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dagger</m:t>
                    </m:r>
                  </m:oMath>
                </a14:m>
                <a:endParaRPr lang="zh-C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002060"/>
                    </a:solidFill>
                    <a:ea typeface="Microsoft YaHei" panose="020B0503020204020204" pitchFamily="34" charset="-122"/>
                  </a:rPr>
                  <a:t>若</a:t>
                </a:r>
                <a:r>
                  <a:rPr lang="en-US" altLang="zh-CN" b="1" dirty="0">
                    <a:solidFill>
                      <a:srgbClr val="00206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zh-CN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zh-CN" alt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zh-CN" altLang="zh-CN" b="1" dirty="0">
                    <a:solidFill>
                      <a:srgbClr val="002060"/>
                    </a:solidFill>
                    <a:ea typeface="Microsoft YaHei" panose="020B0503020204020204" pitchFamily="34" charset="-122"/>
                  </a:rPr>
                  <a:t>都是厄米算符</a:t>
                </a:r>
                <a:r>
                  <a:rPr lang="zh-CN" altLang="zh-CN" b="1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,</a:t>
                </a:r>
                <a:r>
                  <a:rPr lang="zh-CN" altLang="zh-CN" b="1" dirty="0">
                    <a:solidFill>
                      <a:srgbClr val="002060"/>
                    </a:solidFill>
                    <a:ea typeface="Microsoft YaHei" panose="020B0503020204020204" pitchFamily="34" charset="-122"/>
                  </a:rPr>
                  <a:t>那么乘积</a:t>
                </a:r>
                <a:r>
                  <a:rPr lang="en-US" altLang="zh-CN" b="1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acc>
                      <m:accPr>
                        <m:chr m:val="̂"/>
                        <m:ctrlPr>
                          <a:rPr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zh-CN" alt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b="1" dirty="0">
                    <a:solidFill>
                      <a:srgbClr val="002060"/>
                    </a:solidFill>
                    <a:ea typeface="Microsoft YaHei" panose="020B0503020204020204" pitchFamily="34" charset="-122"/>
                  </a:rPr>
                  <a:t>是否是厄米算符</a:t>
                </a:r>
                <a:r>
                  <a:rPr lang="zh-CN" altLang="zh-CN" b="1" dirty="0">
                    <a:solidFill>
                      <a:srgbClr val="002060"/>
                    </a:solidFill>
                    <a:ea typeface="Calibri" panose="020F0502020204030204" pitchFamily="34" charset="0"/>
                  </a:rPr>
                  <a:t>?</a:t>
                </a:r>
                <a:endParaRPr lang="zh-CN" altLang="zh-CN" b="1" dirty="0">
                  <a:solidFill>
                    <a:srgbClr val="002060"/>
                  </a:solidFill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（"/>
                              <m:endChr m:val="）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7030A0"/>
                    </a:solidFill>
                  </a:rPr>
                  <a:t>所以需要</a:t>
                </a:r>
                <a:r>
                  <a:rPr lang="en-US" altLang="zh-CN" dirty="0">
                    <a:solidFill>
                      <a:srgbClr val="7030A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zh-C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solidFill>
                      <a:srgbClr val="7030A0"/>
                    </a:solidFill>
                  </a:rPr>
                  <a:t>才有</a:t>
                </a:r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（"/>
                            <m:endChr m:val="）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zh-C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zh-CN" altLang="zh-CN" dirty="0">
                  <a:solidFill>
                    <a:srgbClr val="7030A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在任何量子态下，厄米算符的平均值必为实数。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在体系的任何量子态下平均值均为实数的算符， 必为厄米算符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实验上可观测的力学量：可观测量（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Observable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）要求平均值为实数。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7030A0"/>
                    </a:solidFill>
                  </a:rPr>
                  <a:t>可观测量的算符必然为厄米算符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002060"/>
                    </a:solidFill>
                    <a:ea typeface="Microsoft YaHei" panose="020B0503020204020204" pitchFamily="34" charset="-122"/>
                  </a:rPr>
                  <a:t>对于厄米算符有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x-IV_mathan" altLang="zh-CN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525962"/>
              </a:xfrm>
              <a:blipFill>
                <a:blip r:embed="rId2"/>
                <a:stretch>
                  <a:fillRect l="-74" r="-2296" b="-5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厄米算符</a:t>
            </a:r>
          </a:p>
        </p:txBody>
      </p:sp>
      <p:pic>
        <p:nvPicPr>
          <p:cNvPr id="23554" name="Picture 2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5794722"/>
            <a:ext cx="2486025" cy="53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818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797272"/>
                <a:ext cx="8229600" cy="6060728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x-IV_matha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x-IV_matha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x-IV_matha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x-IV_matha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acc>
                      <m:accPr>
                        <m:chr m:val="̂"/>
                        <m:ctrlPr>
                          <a:rPr lang="x-IV_matha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x-IV_matha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x-IV_matha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x-IV_matha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acc>
                      <m:accPr>
                        <m:chr m:val="̂"/>
                        <m:ctrlPr>
                          <a:rPr lang="x-IV_matha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x-IV_mathan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x-IV_mathan" altLang="zh-CN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70C0"/>
                    </a:solidFill>
                  </a:rPr>
                  <a:t>幺正算符乘积还是幺正算符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（"/>
                            <m:endChr m:val="）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x-IV_mathan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x-IV_mathan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x-IV_mathan" altLang="zh-CN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x-IV_mathan" altLang="zh-CN" dirty="0"/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  <a:effectLst/>
                    <a:ea typeface="Microsoft YaHei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为厄米算符，则</a:t>
                </a:r>
                <a:r>
                  <a:rPr lang="en-US" altLang="zh-CN" dirty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sup>
                    </m:sSup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为幺正算符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x-IV_mathan" altLang="zh-CN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x-IV_mathan" altLang="zh-CN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x-IV_mathan" altLang="zh-CN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x-IV_mathan" altLang="zh-CN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sup>
                            </m:sSup>
                          </m:e>
                        </m:d>
                      </m:e>
                      <m:sup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sSup>
                      <m:sSup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sup>
                    </m:sSup>
                    <m:r>
                      <a:rPr lang="x-IV_mathan" altLang="zh-CN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sup>
                    </m:sSup>
                    <m:sSup>
                      <m:sSupPr>
                        <m:ctrlPr>
                          <a:rPr lang="x-IV_matha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x-IV_mathan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x-IV_mathan" altLang="zh-CN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sup>
                    </m:sSup>
                    <m:r>
                      <a:rPr lang="x-IV_mathan" altLang="zh-CN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x-IV_mathan" altLang="zh-CN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7030A0"/>
                    </a:solidFill>
                    <a:effectLst/>
                    <a:ea typeface="Microsoft YaHei" panose="020B0503020204020204" pitchFamily="34" charset="-122"/>
                  </a:rPr>
                  <a:t>算符的指数乘积不等于算符乘积的指数，除非二者对易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b="1" dirty="0">
                    <a:solidFill>
                      <a:srgbClr val="1E4E79"/>
                    </a:solidFill>
                    <a:effectLst/>
                    <a:ea typeface="Calibri" panose="020F0502020204030204" pitchFamily="34" charset="0"/>
                  </a:rPr>
                  <a:t>Schrödinger</a:t>
                </a:r>
                <a:r>
                  <a:rPr lang="zh-CN" altLang="zh-CN" b="1" dirty="0">
                    <a:solidFill>
                      <a:srgbClr val="1E4E79"/>
                    </a:solidFill>
                    <a:effectLst/>
                    <a:ea typeface="Microsoft YaHei" panose="020B0503020204020204" pitchFamily="34" charset="-122"/>
                  </a:rPr>
                  <a:t>方程的形式解，时间演化算符</a:t>
                </a:r>
                <a:endParaRPr lang="zh-CN" altLang="zh-CN" b="1" dirty="0">
                  <a:solidFill>
                    <a:srgbClr val="1E4E79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altLang="zh-CN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x-IV_mathan" altLang="zh-CN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x-IV_matha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𝜕𝜓</m:t>
                        </m:r>
                        <m:d>
                          <m:dPr>
                            <m:ctrlPr>
                              <a:rPr lang="x-IV_matha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altLang="zh-CN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x-IV_mathan" altLang="zh-CN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x-IV_mathan" altLang="zh-CN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x-IV_mathan" altLang="zh-CN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x-IV_matha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x-IV_mathan" altLang="zh-CN" dirty="0"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假设有时间演化算符</a:t>
                </a:r>
                <a:r>
                  <a:rPr lang="en-US" altLang="zh-CN" dirty="0"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zh-CN" altLang="zh-CN" dirty="0"/>
                  <a:t>使得</a:t>
                </a:r>
                <a:r>
                  <a:rPr lang="en-US" altLang="zh-CN" dirty="0"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zh-CN" altLang="zh-CN" dirty="0"/>
                  <a:t>则有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  <m:d>
                            <m:dPr>
                              <m:ctrlPr>
                                <a:rPr lang="x-IV_matha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altLang="zh-CN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d>
                        <m:d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d>
                        <m:d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x-IV_mathan" altLang="zh-CN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x-IV_mathan" altLang="zh-CN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x-IV_matha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𝑖𝐻𝑡</m:t>
                              </m:r>
                            </m:num>
                            <m:den>
                              <m:r>
                                <a:rPr lang="x-IV_mathan" altLang="zh-CN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x-IV_mathan" altLang="zh-CN" dirty="0"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由于</a:t>
                </a:r>
                <a:r>
                  <a:rPr lang="en-US" altLang="zh-CN" dirty="0"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altLang="zh-CN" dirty="0"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zh-CN" altLang="zh-CN" dirty="0"/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时间演化算符</a:t>
                </a:r>
                <a:r>
                  <a:rPr lang="en-US" altLang="zh-CN" dirty="0">
                    <a:solidFill>
                      <a:srgbClr val="C00000"/>
                    </a:solidFill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lin"/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𝑖𝐻𝑡</m:t>
                            </m:r>
                          </m:num>
                          <m:den>
                            <m:r>
                              <a:rPr lang="zh-CN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</m:sup>
                    </m:sSup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solidFill>
                      <a:srgbClr val="C00000"/>
                    </a:solidFill>
                  </a:rPr>
                  <a:t>是幺正算符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797272"/>
                <a:ext cx="8229600" cy="6060728"/>
              </a:xfrm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4122"/>
          </a:xfrm>
        </p:spPr>
        <p:txBody>
          <a:bodyPr/>
          <a:lstStyle/>
          <a:p>
            <a:r>
              <a:rPr lang="zh-CN" altLang="zh-CN" dirty="0">
                <a:effectLst/>
              </a:rPr>
              <a:t>幺正算符</a:t>
            </a:r>
            <a:r>
              <a:rPr lang="en-US" altLang="zh-CN" dirty="0">
                <a:effectLst/>
              </a:rPr>
              <a:t> (Unitary operator)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93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15157" y="868577"/>
                <a:ext cx="8229600" cy="5567733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2400" b="1" dirty="0">
                    <a:solidFill>
                      <a:srgbClr val="2E75B5"/>
                    </a:solidFill>
                    <a:ea typeface="Microsoft YaHei" panose="020B0503020204020204" pitchFamily="34" charset="-122"/>
                  </a:rPr>
                  <a:t>平均值与涨落</a:t>
                </a:r>
                <a:r>
                  <a:rPr lang="en-US" altLang="zh-CN" sz="2400" b="1" dirty="0">
                    <a:solidFill>
                      <a:srgbClr val="2E75B5"/>
                    </a:solidFill>
                    <a:effectLst/>
                    <a:ea typeface="Calibri" panose="020F0502020204030204" pitchFamily="34" charset="0"/>
                  </a:rPr>
                  <a:t> (fluctuation)</a:t>
                </a:r>
                <a:endParaRPr lang="zh-CN" altLang="zh-CN" sz="2400" b="1" dirty="0">
                  <a:solidFill>
                    <a:srgbClr val="2E75B5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力学量的平均值是由多次测量得到的结果，趋于一个确定值。然而每次测量结果围绕平均值有一个涨落</a:t>
                </a:r>
                <a:r>
                  <a:rPr lang="en-US" altLang="zh-CN" dirty="0">
                    <a:ea typeface="Calibri" panose="020F0502020204030204" pitchFamily="34" charset="0"/>
                  </a:rPr>
                  <a:t>.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其定义为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（均方差，标准差）</a:t>
                </a:r>
                <a:endParaRPr lang="zh-CN" altLang="zh-CN" dirty="0"/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sSup>
                          <m:sSup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x-IV_matha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x-IV_matha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x-IV_mathan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x-IV_matha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x-IV_mathan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x-IV_matha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与能量对应类似，总可以找到特殊的态，使得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。即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zh-CN" dirty="0"/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于是有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x-IV_matha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</m:acc>
                    <m:sSub>
                      <m:sSubPr>
                        <m:ctrlPr>
                          <a:rPr lang="x-IV_matha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x-IV_matha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x-IV_matha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x-IV_mathan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此即厄米算符的本征方程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厄米算符的本征值必为实数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厄米算符对应于不同本征值的本征函数，彼此正交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5157" y="868577"/>
                <a:ext cx="8229600" cy="5567733"/>
              </a:xfrm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57" y="0"/>
            <a:ext cx="8229600" cy="994122"/>
          </a:xfrm>
        </p:spPr>
        <p:txBody>
          <a:bodyPr/>
          <a:lstStyle/>
          <a:p>
            <a:r>
              <a:rPr lang="zh-CN" altLang="zh-CN" dirty="0">
                <a:effectLst/>
              </a:rPr>
              <a:t>厄米算符的本征问题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153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77301" y="869264"/>
                <a:ext cx="8229600" cy="5682455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如果算符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/>
                  <a:t>的第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个本征态有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/>
                  <a:t>重简并，则有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x-IV_mathan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IV_mathan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此时这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个本征态不一定正交，但总可以通过线性叠加</a:t>
                </a:r>
                <a:endParaRPr lang="zh-CN" altLang="zh-CN" dirty="0"/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𝛽𝛼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使得彼此正交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𝛽𝛾</m:t>
                          </m:r>
                        </m:sub>
                      </m:sSub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在处理实际问题 时，如出现简并 时，为了要把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 的本征态确定下来，往往是用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 以外的其他某力学量的本征值来区分这些简并态．此时，正交性问题可自动 得到解决．这 就涉及  两个（或多个）力学 量的共同本征态</a:t>
                </a:r>
                <a:r>
                  <a:rPr lang="en-US" altLang="zh-CN" dirty="0">
                    <a:ea typeface="Cambria Math" panose="02040503050406030204" pitchFamily="18" charset="0"/>
                  </a:rPr>
                  <a:t>,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也涉及不同 的 力学量的不确定度的关系．</a:t>
                </a:r>
                <a:endParaRPr lang="zh-CN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301" y="869264"/>
                <a:ext cx="8229600" cy="5682455"/>
              </a:xfrm>
              <a:blipFill>
                <a:blip r:embed="rId2"/>
                <a:stretch>
                  <a:fillRect l="-815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77301" y="0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力学量的本征问题与简并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53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52563"/>
                <a:ext cx="8429348" cy="45259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dirty="0"/>
                  <a:t>动量算符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zh-CN" altLang="zh-CN" sz="24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ℏ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𝛁</m:t>
                    </m:r>
                  </m:oMath>
                </a14:m>
                <a:endParaRPr lang="zh-CN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dirty="0"/>
                  <a:t>动能算符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zh-CN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 sz="24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zh-CN" altLang="zh-CN" sz="240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dirty="0"/>
                  <a:t>角动量算符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zh-CN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zh-CN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Hamilton</a:t>
                </a:r>
                <a:r>
                  <a:rPr lang="zh-CN" altLang="zh-CN" sz="2400" dirty="0"/>
                  <a:t>量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zh-CN" altLang="zh-CN" sz="24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zh-CN" altLang="zh-CN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zh-CN" altLang="zh-CN" sz="240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zh-CN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endParaRPr lang="zh-CN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dirty="0"/>
                  <a:t>在量子力学中，力学量用算符表示。即在某一表象中，所有力学量表示为这一表象中的某种操作。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52563"/>
                <a:ext cx="8429348" cy="4525962"/>
              </a:xfrm>
              <a:blipFill>
                <a:blip r:embed="rId2"/>
                <a:stretch>
                  <a:fillRect r="-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坐标空间中的Operator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28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8275"/>
                <a:ext cx="8571390" cy="5257013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假设有两个厄米算符组成的算符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/>
                  <a:t>作用在量子态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zh-CN" dirty="0">
                    <a:latin typeface="+mj-ea"/>
                    <a:ea typeface="+mj-ea"/>
                  </a:rPr>
                  <a:t>上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则其模必为正，即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̅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于是有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</m:acc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</a:rPr>
                      <m:t>−4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≤0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    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为厄米算符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即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e>
                    </m:rad>
                    <m:r>
                      <a:rPr lang="zh-CN" altLang="zh-CN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</m:acc>
                      </m:e>
                    </m:d>
                  </m:oMath>
                </a14:m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定义新厄米算符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‘=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‘=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同样满足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‘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于是有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x-IV_matha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</m:d>
                            </m:e>
                          </m:acc>
                        </m:e>
                      </m:d>
                    </m:oMath>
                  </m:oMathPara>
                </a14:m>
                <a:endParaRPr lang="x-IV_mathan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此即推广的</a:t>
                </a:r>
                <a:r>
                  <a:rPr lang="en-US" altLang="zh-CN" dirty="0">
                    <a:solidFill>
                      <a:srgbClr val="C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Heisenberg 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不确定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度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关系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8275"/>
                <a:ext cx="8571390" cy="5257013"/>
              </a:xfrm>
              <a:blipFill>
                <a:blip r:embed="rId2"/>
                <a:stretch>
                  <a:fillRect l="-71" t="-464" b="-2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4122"/>
          </a:xfrm>
        </p:spPr>
        <p:txBody>
          <a:bodyPr/>
          <a:lstStyle/>
          <a:p>
            <a:r>
              <a:rPr lang="zh-CN" altLang="zh-CN" dirty="0">
                <a:effectLst/>
              </a:rPr>
              <a:t>不确定</a:t>
            </a:r>
            <a:r>
              <a:rPr lang="zh-CN" altLang="en-US" dirty="0">
                <a:effectLst/>
              </a:rPr>
              <a:t>度</a:t>
            </a:r>
            <a:r>
              <a:rPr lang="zh-CN" altLang="zh-CN" dirty="0">
                <a:effectLst/>
              </a:rPr>
              <a:t>关系的严格证明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869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86179" y="1347972"/>
                <a:ext cx="8229600" cy="4525962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如果两个算符的不确定度为0，那么也就意味着二者可以同时得到确定值而不出现涨落，而得到确定值即对应相应的本征值</a:t>
                </a: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。如果两力学量</a:t>
                </a:r>
                <a:r>
                  <a:rPr lang="en-US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与</a:t>
                </a:r>
                <a:r>
                  <a:rPr lang="en-US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对易，那么可以找到而这不确定度都为</a:t>
                </a:r>
                <a:r>
                  <a:rPr lang="zh-CN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0</a:t>
                </a: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的态，即它们的共同本征态</a:t>
                </a:r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151209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微软雅黑" panose="020B0503020204020204" pitchFamily="34" charset="-122"/>
                  <a:buChar char="？"/>
                </a:pP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若两个厄米算符有共同本征态，是否它们就彼此对易</a:t>
                </a:r>
              </a:p>
              <a:p>
                <a:pPr marL="151209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微软雅黑" panose="020B0503020204020204" pitchFamily="34" charset="-122"/>
                  <a:buChar char="？"/>
                </a:pP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若两个算符不对易，是否就一定没有共同本征态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x-IV_matha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x-IV_matha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x-IV_matha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x-IV_matha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x-IV_matha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x-IV_matha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x-IV_matha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x-IV_matha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x-IV_matha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x-IV_mathan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x-IV_mathan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x-IV_mathan" altLang="zh-CN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x-IV_mathan" altLang="zh-CN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x-IV_mathan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x-IV_mathan" altLang="zh-CN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</m:d>
                          </m:e>
                        </m:acc>
                      </m:e>
                    </m:d>
                  </m:oMath>
                </a14:m>
                <a:endParaRPr lang="x-IV_mathan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179" y="1347972"/>
                <a:ext cx="8229600" cy="4525962"/>
              </a:xfr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共同本征态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39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86179" y="1063887"/>
                <a:ext cx="8229600" cy="4525962"/>
              </a:xfrm>
            </p:spPr>
            <p:txBody>
              <a:bodyPr/>
              <a:lstStyle/>
              <a:p>
                <a:r>
                  <a:rPr lang="zh-CN" altLang="zh-CN" dirty="0"/>
                  <a:t>为解决氢原子问题，我们需要考虑角动量的本征态问题。由于角动量三分量不对易，并不存在共同本征函数。然而，由于在球坐标下动能项可写为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包含了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zh-CN" altLang="zh-CN"/>
                              <m:t>𝒍</m:t>
                            </m:r>
                          </m:e>
                        </m:acc>
                      </m:e>
                      <m:sup>
                        <m:r>
                          <a:rPr lang="zh-CN" altLang="zh-CN"/>
                          <m:t>2</m:t>
                        </m:r>
                      </m:sup>
                    </m:sSup>
                  </m:oMath>
                </a14:m>
                <a:r>
                  <a:rPr lang="en-US" altLang="zh-CN" b="1" dirty="0"/>
                  <a:t> </a:t>
                </a:r>
                <a:r>
                  <a:rPr lang="zh-CN" altLang="zh-CN" dirty="0"/>
                  <a:t>项，并且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zh-CN" altLang="zh-CN"/>
                              <m:t>𝒍</m:t>
                            </m:r>
                          </m:e>
                        </m:acc>
                      </m:e>
                      <m:sup>
                        <m:r>
                          <a:rPr lang="zh-CN" altLang="zh-CN"/>
                          <m:t>2</m:t>
                        </m:r>
                      </m:sup>
                    </m:sSup>
                  </m:oMath>
                </a14:m>
                <a:r>
                  <a:rPr lang="en-US" altLang="zh-CN" b="1" dirty="0"/>
                  <a:t> </a:t>
                </a:r>
                <a:r>
                  <a:rPr lang="zh-CN" altLang="zh-CN" dirty="0"/>
                  <a:t>与角动量任意分量对易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/>
                        </m:ctrlPr>
                      </m:dPr>
                      <m:e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/>
                                </m:ctrlPr>
                              </m:accPr>
                              <m:e>
                                <m:r>
                                  <a:rPr lang="zh-CN" altLang="zh-CN"/>
                                  <m:t>𝒍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/>
                              <m:t>2</m:t>
                            </m:r>
                          </m:sup>
                        </m:sSup>
                        <m:r>
                          <a:rPr lang="zh-CN" altLang="zh-CN"/>
                          <m:t>,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/>
                                </m:ctrlPr>
                              </m:accPr>
                              <m:e>
                                <m:r>
                                  <a:rPr lang="zh-CN" altLang="zh-CN"/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/>
                              <m:t>𝛼</m:t>
                            </m:r>
                          </m:sub>
                        </m:sSub>
                      </m:e>
                    </m:d>
                    <m:r>
                      <a:rPr lang="zh-CN" altLang="zh-CN"/>
                      <m:t>=0</m:t>
                    </m:r>
                  </m:oMath>
                </a14:m>
                <a:r>
                  <a:rPr lang="en-US" altLang="zh-CN" dirty="0"/>
                  <a:t>,</a:t>
                </a:r>
                <a:endParaRPr lang="zh-CN" altLang="zh-CN" dirty="0"/>
              </a:p>
              <a:p>
                <a:r>
                  <a:rPr lang="zh-CN" altLang="zh-CN" dirty="0"/>
                  <a:t>可以求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zh-CN" altLang="zh-CN"/>
                              <m:t>𝒍</m:t>
                            </m:r>
                          </m:e>
                        </m:acc>
                      </m:e>
                      <m:sup>
                        <m:r>
                          <a:rPr lang="zh-CN" altLang="zh-CN"/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与任意分量的共同本征态。又由于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其中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zh-CN" altLang="zh-CN"/>
                              <m:t>𝑙</m:t>
                            </m:r>
                          </m:e>
                        </m:acc>
                      </m:e>
                      <m:sub>
                        <m:r>
                          <a:rPr lang="zh-CN" altLang="zh-CN"/>
                          <m:t>𝑧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形式较为简单，所以可以求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/>
                                </m:ctrlPr>
                              </m:accPr>
                              <m:e>
                                <m:r>
                                  <a:rPr lang="zh-CN" altLang="zh-CN"/>
                                  <m:t>𝒍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/>
                              <m:t>2</m:t>
                            </m:r>
                          </m:sup>
                        </m:sSup>
                        <m:r>
                          <a:rPr lang="zh-CN" altLang="zh-CN"/>
                          <m:t>,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/>
                                </m:ctrlPr>
                              </m:accPr>
                              <m:e>
                                <m:r>
                                  <a:rPr lang="zh-CN" altLang="zh-CN"/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/>
                              <m:t>𝑧</m:t>
                            </m:r>
                          </m:sub>
                        </m:sSub>
                        <m:r>
                          <a:rPr lang="zh-CN" altLang="en-US" i="1"/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的共同本征函数。</a:t>
                </a:r>
              </a:p>
              <a:p>
                <a:endParaRPr lang="zh-CN" altLang="zh-CN" dirty="0"/>
              </a:p>
              <a:p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179" y="1063887"/>
                <a:ext cx="8229600" cy="4525962"/>
              </a:xfrm>
              <a:blipFill>
                <a:blip r:embed="rId2"/>
                <a:stretch>
                  <a:fillRect t="-809" b="-17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角动量的本征函数</a:t>
            </a:r>
          </a:p>
        </p:txBody>
      </p:sp>
      <p:pic>
        <p:nvPicPr>
          <p:cNvPr id="1028" name="Picture 4" descr="2m ar &#10;2 nr2 &#10;2nr2 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48"/>
          <a:stretch/>
        </p:blipFill>
        <p:spPr bwMode="auto">
          <a:xfrm>
            <a:off x="791546" y="2058009"/>
            <a:ext cx="5875584" cy="95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liuhd\AppData\Local\Temp\msohtmlclip1\02\clip_image001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48" y="4103445"/>
            <a:ext cx="4224731" cy="174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970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x-IV_mathan" altLang="zh-CN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/>
                            </m:ctrlPr>
                          </m:accPr>
                          <m:e>
                            <m:r>
                              <a:rPr lang="x-IV_mathan" altLang="zh-CN"/>
                              <m:t>𝑙</m:t>
                            </m:r>
                          </m:e>
                        </m:acc>
                      </m:e>
                      <m:sub>
                        <m:r>
                          <a:rPr lang="x-IV_mathan" altLang="zh-CN"/>
                          <m:t>𝑧</m:t>
                        </m:r>
                      </m:sub>
                    </m:sSub>
                    <m:r>
                      <a:rPr lang="x-IV_mathan" altLang="zh-CN"/>
                      <m:t>=−</m:t>
                    </m:r>
                    <m:r>
                      <a:rPr lang="x-IV_mathan" altLang="zh-CN"/>
                      <m:t>𝑖</m:t>
                    </m:r>
                    <m:r>
                      <a:rPr lang="x-IV_mathan" altLang="zh-CN"/>
                      <m:t>ℏ</m:t>
                    </m:r>
                    <m:f>
                      <m:fPr>
                        <m:ctrlPr>
                          <a:rPr lang="x-IV_mathan" altLang="zh-CN" i="1"/>
                        </m:ctrlPr>
                      </m:fPr>
                      <m:num>
                        <m:r>
                          <a:rPr lang="x-IV_mathan" altLang="zh-CN"/>
                          <m:t>𝜕</m:t>
                        </m:r>
                      </m:num>
                      <m:den>
                        <m:r>
                          <a:rPr lang="x-IV_mathan" altLang="zh-CN"/>
                          <m:t>𝜕𝜑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/>
                                </m:ctrlPr>
                              </m:accPr>
                              <m:e>
                                <m:r>
                                  <a:rPr lang="zh-CN" altLang="zh-CN"/>
                                  <m:t>𝒍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/>
                              <m:t>2</m:t>
                            </m:r>
                          </m:sup>
                        </m:sSup>
                        <m:r>
                          <a:rPr lang="zh-CN" altLang="zh-CN"/>
                          <m:t>,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/>
                                </m:ctrlPr>
                              </m:accPr>
                              <m:e>
                                <m:r>
                                  <a:rPr lang="zh-CN" altLang="zh-CN"/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/>
                              <m:t>𝑧</m:t>
                            </m:r>
                          </m:sub>
                        </m:sSub>
                        <m:r>
                          <a:rPr lang="zh-CN" altLang="en-US" i="1"/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的本征值和本征函数为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角动量的共同本征函数，球谐函数</a:t>
            </a:r>
            <a:endParaRPr lang="zh-CN" altLang="en-US" dirty="0"/>
          </a:p>
        </p:txBody>
      </p:sp>
      <p:pic>
        <p:nvPicPr>
          <p:cNvPr id="2050" name="Picture 2" descr="I @ / sine &#10;sirû &#10;sin2 0 aç2 &#10;sin9 &#10;sin20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87" y="1392362"/>
            <a:ext cx="6978828" cy="65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— mhY71 &#10;—1,1 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0" y="3126703"/>
            <a:ext cx="4787912" cy="165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1+1 &#10;Pr (cos6) emzp 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873070"/>
            <a:ext cx="5763272" cy="71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Y?' sinOdedp = 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93" y="5417846"/>
            <a:ext cx="3765519" cy="112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49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77301" y="1082329"/>
                <a:ext cx="8229600" cy="5123162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态叠加原理</a:t>
                </a: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中的算符，算符作用在叠加态</a:t>
                </a:r>
                <a:r>
                  <a:rPr lang="en-US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rgbClr val="000000"/>
                    </a:solidFill>
                  </a:rPr>
                  <a:t>上会怎样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？</a:t>
                </a:r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C00000"/>
                    </a:solidFill>
                  </a:rPr>
                  <a:t>线性算符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：满足</a:t>
                </a:r>
                <a:r>
                  <a:rPr lang="en-US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的算符</a:t>
                </a:r>
                <a:r>
                  <a:rPr lang="zh-CN" altLang="zh-CN" dirty="0">
                    <a:solidFill>
                      <a:srgbClr val="000000"/>
                    </a:solidFill>
                    <a:ea typeface="SimSun" panose="02010600030101010101" pitchFamily="2" charset="-122"/>
                  </a:rPr>
                  <a:t>。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线性操作对应的都是线性算符，比如求导。非线性操作，比如开方，平方，取复共轭等不是线性算符。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最简单的算符</a:t>
                </a:r>
                <a:r>
                  <a:rPr lang="en-US" altLang="zh-CN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solidFill>
                      <a:srgbClr val="0070C0"/>
                    </a:solidFill>
                  </a:rPr>
                  <a:t>单位算符：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2400" b="1" dirty="0">
                    <a:solidFill>
                      <a:srgbClr val="2E75B5"/>
                    </a:solidFill>
                    <a:effectLst/>
                    <a:ea typeface="Microsoft YaHei" panose="020B0503020204020204" pitchFamily="34" charset="-122"/>
                  </a:rPr>
                  <a:t>算符的运算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70C0"/>
                    </a:solidFill>
                    <a:ea typeface="Microsoft YaHei" panose="020B0503020204020204" pitchFamily="34" charset="-122"/>
                  </a:rPr>
                  <a:t>算符相等</a:t>
                </a: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groupChr>
                      <m:groupChrPr>
                        <m:chr m:val="→"/>
                        <m:vertJc m:val="bot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任意</m:t>
                        </m:r>
                      </m:e>
                    </m:groupCh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70C0"/>
                    </a:solidFill>
                  </a:rPr>
                  <a:t>算符求和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70C0"/>
                    </a:solidFill>
                    <a:ea typeface="Microsoft YaHei" panose="020B0503020204020204" pitchFamily="34" charset="-122"/>
                  </a:rPr>
                  <a:t>算符乘积</a:t>
                </a:r>
                <a:r>
                  <a:rPr lang="zh-CN" altLang="zh-CN" dirty="0">
                    <a:solidFill>
                      <a:srgbClr val="000000"/>
                    </a:solidFill>
                    <a:ea typeface="Microsoft YaHei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  <a:p>
                <a:pPr marL="82153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301" y="1082329"/>
                <a:ext cx="8229600" cy="5123162"/>
              </a:xfrm>
              <a:blipFill>
                <a:blip r:embed="rId2"/>
                <a:stretch>
                  <a:fillRect l="-815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算符的运算规则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09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62989" y="953742"/>
                <a:ext cx="8229600" cy="5123162"/>
              </a:xfrm>
            </p:spPr>
            <p:txBody>
              <a:bodyPr/>
              <a:lstStyle/>
              <a:p>
                <a:r>
                  <a:rPr lang="zh-CN" altLang="zh-CN" sz="2400" b="1" dirty="0"/>
                  <a:t>例：</a:t>
                </a:r>
                <a14:m>
                  <m:oMath xmlns:m="http://schemas.openxmlformats.org/officeDocument/2006/math">
                    <m:r>
                      <a:rPr lang="zh-CN" altLang="zh-CN" sz="2400" b="1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 b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zh-CN" altLang="zh-CN" sz="2400" b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 b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zh-CN" altLang="zh-CN" sz="2400" b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zh-CN" sz="2400" b="1" dirty="0"/>
              </a:p>
              <a:p>
                <a:pPr>
                  <a:lnSpc>
                    <a:spcPct val="150000"/>
                  </a:lnSpc>
                </a:pPr>
                <a:endParaRPr lang="zh-CN" altLang="zh-CN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89" y="953742"/>
                <a:ext cx="8229600" cy="5123162"/>
              </a:xfrm>
              <a:blipFill>
                <a:blip r:embed="rId2"/>
                <a:stretch>
                  <a:fillRect t="-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77301" y="140884"/>
                <a:ext cx="8229600" cy="994122"/>
              </a:xfrm>
            </p:spPr>
            <p:txBody>
              <a:bodyPr/>
              <a:lstStyle/>
              <a:p>
                <a:r>
                  <a:rPr lang="zh-CN" altLang="zh-CN" dirty="0">
                    <a:effectLst/>
                  </a:rPr>
                  <a:t>乘法交换律</a:t>
                </a:r>
                <a:r>
                  <a:rPr lang="en-US" altLang="zh-CN" dirty="0">
                    <a:effectLst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zh-CN">
                        <a:effectLst/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̂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zh-CN">
                        <a:effectLst/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altLang="zh-CN" dirty="0">
                    <a:effectLst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7301" y="140884"/>
                <a:ext cx="8229600" cy="99412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4" name="Picture 6" descr="所 以 &#10;是 任 意 的 波 函 数 ， 所 以 &#10;工 力 一 &#10;类 似 还 可 以 证 明 &#10;概 括 起 来 ， 就 是 &#10;zPz —Pzz 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5" y="2982413"/>
            <a:ext cx="5921374" cy="340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 descr="考 虑 到 &#10;但 &#10;ax &#10;Ox &#10;一 ihr 了 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9" y="1376771"/>
            <a:ext cx="5783970" cy="191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81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x-IV_mathan" altLang="zh-CN" sz="240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x-IV_mathan" altLang="zh-CN" sz="2400" dirty="0">
                  <a:solidFill>
                    <a:srgbClr val="7030A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x-IV_mathan" altLang="zh-CN" sz="24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x-IV_mathan" altLang="zh-CN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x-IV_mathan" altLang="zh-CN" sz="24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 sz="24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</m:oMath>
                </a14:m>
                <a:endParaRPr lang="x-IV_mathan" altLang="zh-CN" sz="2400" dirty="0">
                  <a:solidFill>
                    <a:srgbClr val="C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zh-CN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zh-CN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0   (</a:t>
                </a:r>
                <a:r>
                  <a:rPr lang="en-US" altLang="zh-CN" sz="2400" dirty="0">
                    <a:solidFill>
                      <a:srgbClr val="C00000"/>
                    </a:solidFill>
                    <a:effectLst/>
                    <a:ea typeface="Calibri" panose="020F0502020204030204" pitchFamily="34" charset="0"/>
                  </a:rPr>
                  <a:t>Jacobi</a:t>
                </a:r>
                <a:r>
                  <a:rPr lang="zh-CN" altLang="zh-CN" sz="2400" dirty="0">
                    <a:solidFill>
                      <a:srgbClr val="C00000"/>
                    </a:solidFill>
                    <a:effectLst/>
                    <a:ea typeface="Microsoft YaHei" panose="020B0503020204020204" pitchFamily="34" charset="-122"/>
                  </a:rPr>
                  <a:t>恒等式</a:t>
                </a:r>
                <a:r>
                  <a:rPr lang="en-US" altLang="zh-CN" sz="2400" dirty="0">
                    <a:solidFill>
                      <a:srgbClr val="C00000"/>
                    </a:solidFill>
                    <a:effectLst/>
                    <a:ea typeface="Cambria Math" panose="02040503050406030204" pitchFamily="18" charset="0"/>
                  </a:rPr>
                  <a:t>)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zh-CN" altLang="zh-CN" sz="2400" dirty="0">
                  <a:solidFill>
                    <a:srgbClr val="C00000"/>
                  </a:solidFill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2400" dirty="0">
                    <a:highlight>
                      <a:srgbClr val="FFFF00"/>
                    </a:highlight>
                  </a:rPr>
                  <a:t>按照定义，于是有</a:t>
                </a:r>
                <a:r>
                  <a:rPr lang="en-US" altLang="zh-CN" sz="2400" dirty="0">
                    <a:effectLst/>
                    <a:highlight>
                      <a:srgbClr val="FFFF00"/>
                    </a:highligh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sz="24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zh-CN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endParaRPr lang="zh-CN" altLang="zh-CN" sz="2400" dirty="0"/>
              </a:p>
              <a:p>
                <a:pPr>
                  <a:buFont typeface="微软雅黑" panose="020B0503020204020204" pitchFamily="34" charset="-122"/>
                  <a:buChar char="？"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对易式（</a:t>
            </a:r>
            <a:r>
              <a:rPr lang="en-US" altLang="zh-CN" dirty="0">
                <a:effectLst/>
              </a:rPr>
              <a:t>commutator, </a:t>
            </a:r>
            <a:r>
              <a:rPr lang="zh-CN" altLang="zh-CN" dirty="0">
                <a:effectLst/>
              </a:rPr>
              <a:t>对易关系）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11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59"/>
                <a:ext cx="8229600" cy="5217765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sz="2400" b="1" dirty="0">
                    <a:solidFill>
                      <a:srgbClr val="1E4E79"/>
                    </a:solidFill>
                    <a:ea typeface="Microsoft YaHei" panose="020B0503020204020204" pitchFamily="34" charset="-122"/>
                  </a:rPr>
                  <a:t>一维谐振子的代数解法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 b="1">
                        <a:solidFill>
                          <a:srgbClr val="2E75B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x-IV_mathan" altLang="zh-CN" b="1" i="1">
                                <a:solidFill>
                                  <a:srgbClr val="2E75B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x-IV_mathan" altLang="zh-CN" b="1" i="1">
                                    <a:solidFill>
                                      <a:srgbClr val="2E75B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 altLang="zh-CN" b="1">
                                    <a:solidFill>
                                      <a:srgbClr val="2E75B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x-IV_mathan" altLang="zh-CN" b="1">
                                <a:solidFill>
                                  <a:srgbClr val="2E75B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x-IV_mathan" altLang="zh-CN" b="1">
                        <a:solidFill>
                          <a:srgbClr val="2E75B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x-IV_mathan" altLang="zh-CN" b="1">
                        <a:solidFill>
                          <a:srgbClr val="2E75B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x-IV_mathan" altLang="zh-CN" b="1" i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x-IV_mathan" altLang="zh-CN" b="1">
                            <a:solidFill>
                              <a:srgbClr val="2E75B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x-IV_mathan" altLang="zh-CN" b="1" dirty="0">
                  <a:solidFill>
                    <a:srgbClr val="2E75B5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000000"/>
                    </a:solidFill>
                    <a:effectLst/>
                    <a:ea typeface="Microsoft YaHei" panose="020B0503020204020204" pitchFamily="34" charset="-122"/>
                  </a:rPr>
                  <a:t>因式分解：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zh-CN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𝑖𝑢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𝑖𝑢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zh-CN" altLang="zh-CN" b="1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groupChr>
                      <m:groupChrPr>
                        <m:chr m:val="→"/>
                        <m:vertJc m:val="bot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groupChr>
                    <m:f>
                      <m:f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zh-CN" altLang="zh-CN" sz="1800" dirty="0">
                    <a:solidFill>
                      <a:srgbClr val="000000"/>
                    </a:solidFill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zh-CN" altLang="zh-CN" dirty="0"/>
                </a:b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[</m:t>
                            </m:r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zh-CN" altLang="zh-CN" dirty="0"/>
                </a:b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zh-CN" altLang="zh-CN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x-IV_mathan" altLang="zh-CN">
                        <a:latin typeface="Cambria Math" panose="02040503050406030204" pitchFamily="18" charset="0"/>
                      </a:rPr>
                      <m:t>ℏ</m:t>
                    </m:r>
                    <m:r>
                      <a:rPr lang="x-IV_mathan" altLang="zh-CN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x-IV_mathan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59"/>
                <a:ext cx="8229600" cy="5217765"/>
              </a:xfrm>
              <a:blipFill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为什么要讨论对易关系，再论一维谐振子</a:t>
            </a:r>
          </a:p>
        </p:txBody>
      </p:sp>
    </p:spTree>
    <p:extLst>
      <p:ext uri="{BB962C8B-B14F-4D97-AF65-F5344CB8AC3E}">
        <p14:creationId xmlns:p14="http://schemas.microsoft.com/office/powerpoint/2010/main" val="364541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88272"/>
                <a:ext cx="8229600" cy="5518828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zh-CN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zh-CN"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zh-CN" altLang="zh-CN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zh-CN" altLang="zh-CN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zh-CN" altLang="zh-CN" dirty="0"/>
              </a:p>
              <a:p>
                <a:endParaRPr lang="x-IV_matha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x-IV_mathan" altLang="zh-CN" dirty="0"/>
                  <a:t>定义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2ℏ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∓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，则有</a:t>
                </a:r>
                <a:endParaRPr lang="zh-CN" altLang="zh-CN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如果波函数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满足定态</a:t>
                </a:r>
                <a:r>
                  <a:rPr lang="en-US" altLang="zh-CN" dirty="0">
                    <a:ea typeface="Calibri" panose="020F0502020204030204" pitchFamily="34" charset="0"/>
                  </a:rPr>
                  <a:t> Schrödinger 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方程</a:t>
                </a:r>
                <a:endParaRPr lang="zh-CN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IV_matha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IV_matha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x-IV_matha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zh-CN" dirty="0"/>
                  <a:t>则对于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有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x-IV_mathan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x-IV_matha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x-IV_mathan" altLang="zh-CN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x-IV_mathan" altLang="zh-CN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zh-CN" dirty="0"/>
              </a:p>
              <a:p>
                <a:r>
                  <a:rPr lang="zh-CN" altLang="zh-CN" dirty="0"/>
                  <a:t>同理有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x-IV_matha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88272"/>
                <a:ext cx="8229600" cy="5518828"/>
              </a:xfrm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23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14350"/>
                <a:ext cx="3500438" cy="5492750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于是有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zh-C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zh-C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zh-CN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zh-CN" altLang="zh-CN" dirty="0">
                  <a:ea typeface="Cambria Math" panose="020405030504060302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所以 ，这是一种生成新解的极好方法，如果我们得到了一个解，通过升降能量就可以得到其他的解。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7030A0"/>
                    </a:solidFill>
                  </a:rPr>
                  <a:t>升降算符</a:t>
                </a:r>
                <a:r>
                  <a:rPr lang="en-US" altLang="zh-CN" dirty="0">
                    <a:solidFill>
                      <a:srgbClr val="7030A0"/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7030A0"/>
                  </a:solidFill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zh-CN" dirty="0">
                    <a:solidFill>
                      <a:srgbClr val="7030A0"/>
                    </a:solidFill>
                  </a:rPr>
                  <a:t>升算符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rgbClr val="7030A0"/>
                    </a:solidFill>
                  </a:rPr>
                  <a:t>，降算符</a:t>
                </a:r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zh-CN" altLang="zh-CN" dirty="0">
                  <a:solidFill>
                    <a:srgbClr val="7030A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14350"/>
                <a:ext cx="3500438" cy="5492750"/>
              </a:xfrm>
              <a:blipFill>
                <a:blip r:embed="rId2"/>
                <a:stretch>
                  <a:fillRect l="-1742" r="-1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3" name="Picture 1" descr="C:\Users\liuhd\AppData\Local\Temp\msohtmlclip1\02\clip_image00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72" y="514350"/>
            <a:ext cx="4755315" cy="595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80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1488"/>
                <a:ext cx="8229600" cy="5535612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对于谐振子来说，能量不会小于0，于是必然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存在一个本征态（基态）有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即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2ℏ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zh-CN" altLang="zh-CN">
                          <a:latin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unc>
                        <m:func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2ℏ</m:t>
                          </m:r>
                        </m:den>
                      </m:f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𝐴𝑒</m:t>
                          </m:r>
                        </m:e>
                        <m:sup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zh-C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1488"/>
                <a:ext cx="8229600" cy="5535612"/>
              </a:xfrm>
              <a:blipFill>
                <a:blip r:embed="rId2"/>
                <a:stretch>
                  <a:fillRect l="-74" t="-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090470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2.xml><?xml version="1.0" encoding="utf-8"?>
<a:theme xmlns:a="http://schemas.openxmlformats.org/drawingml/2006/main" name="16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5.xml><?xml version="1.0" encoding="utf-8"?>
<a:theme xmlns:a="http://schemas.openxmlformats.org/drawingml/2006/main" name="18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Times New Roman"/>
        <a:ea typeface="黑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3DC2220-3434-419D-9210-E9FE3546A59C}" vid="{07DED40F-BE99-4C5A-9505-9CB02F53FA72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mountian top</Template>
  <TotalTime>8549</TotalTime>
  <Words>2378</Words>
  <Application>Microsoft Office PowerPoint</Application>
  <PresentationFormat>全屏显示(4:3)</PresentationFormat>
  <Paragraphs>180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23</vt:i4>
      </vt:variant>
    </vt:vector>
  </HeadingPairs>
  <TitlesOfParts>
    <vt:vector size="48" baseType="lpstr">
      <vt:lpstr>新細明體</vt:lpstr>
      <vt:lpstr>黑体</vt:lpstr>
      <vt:lpstr>华文细黑</vt:lpstr>
      <vt:lpstr>宋体</vt:lpstr>
      <vt:lpstr>宋体</vt:lpstr>
      <vt:lpstr>微软雅黑</vt:lpstr>
      <vt:lpstr>微软雅黑</vt:lpstr>
      <vt:lpstr>Arial</vt:lpstr>
      <vt:lpstr>Calibri</vt:lpstr>
      <vt:lpstr>Cambria Math</vt:lpstr>
      <vt:lpstr>Garamond</vt:lpstr>
      <vt:lpstr>Impact</vt:lpstr>
      <vt:lpstr>Lucida Sans Unicode</vt:lpstr>
      <vt:lpstr>Times New Roman</vt:lpstr>
      <vt:lpstr>Verdana</vt:lpstr>
      <vt:lpstr>Wingdings</vt:lpstr>
      <vt:lpstr>Wingdings 2</vt:lpstr>
      <vt:lpstr>Wingdings 3</vt:lpstr>
      <vt:lpstr>mountian top</vt:lpstr>
      <vt:lpstr>16_Mountain Top</vt:lpstr>
      <vt:lpstr>17_Mountain Top</vt:lpstr>
      <vt:lpstr>1_mountian top</vt:lpstr>
      <vt:lpstr>18_Mountain Top</vt:lpstr>
      <vt:lpstr>19_Mountain Top</vt:lpstr>
      <vt:lpstr>主题1</vt:lpstr>
      <vt:lpstr>第4章 力学量用算符表达</vt:lpstr>
      <vt:lpstr>坐标空间中的Operator</vt:lpstr>
      <vt:lpstr>算符的运算规则</vt:lpstr>
      <vt:lpstr>乘法交换律 A ̂B ̂=B ̂A ̂? </vt:lpstr>
      <vt:lpstr>对易式（commutator, 对易关系）</vt:lpstr>
      <vt:lpstr>为什么要讨论对易关系，再论一维谐振子</vt:lpstr>
      <vt:lpstr>PowerPoint 演示文稿</vt:lpstr>
      <vt:lpstr>PowerPoint 演示文稿</vt:lpstr>
      <vt:lpstr>PowerPoint 演示文稿</vt:lpstr>
      <vt:lpstr>PowerPoint 演示文稿</vt:lpstr>
      <vt:lpstr>常用对易关系</vt:lpstr>
      <vt:lpstr>角动量算符</vt:lpstr>
      <vt:lpstr>PowerPoint 演示文稿</vt:lpstr>
      <vt:lpstr>波函数的标积 (scalar product)</vt:lpstr>
      <vt:lpstr>算符的复共轭，转置，厄米共轭</vt:lpstr>
      <vt:lpstr>厄米算符</vt:lpstr>
      <vt:lpstr>幺正算符 (Unitary operator)</vt:lpstr>
      <vt:lpstr>厄米算符的本征问题</vt:lpstr>
      <vt:lpstr>力学量的本征问题与简并</vt:lpstr>
      <vt:lpstr>不确定度关系的严格证明</vt:lpstr>
      <vt:lpstr>共同本征态</vt:lpstr>
      <vt:lpstr>角动量的本征函数</vt:lpstr>
      <vt:lpstr>角动量的共同本征函数，球谐函数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刘昊迪</dc:creator>
  <cp:lastModifiedBy>刘昊迪</cp:lastModifiedBy>
  <cp:revision>287</cp:revision>
  <dcterms:created xsi:type="dcterms:W3CDTF">2015-02-16T02:36:18Z</dcterms:created>
  <dcterms:modified xsi:type="dcterms:W3CDTF">2017-04-16T15:44:25Z</dcterms:modified>
</cp:coreProperties>
</file>