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34"/>
  </p:notesMasterIdLst>
  <p:handoutMasterIdLst>
    <p:handoutMasterId r:id="rId35"/>
  </p:handoutMasterIdLst>
  <p:sldIdLst>
    <p:sldId id="340" r:id="rId8"/>
    <p:sldId id="342" r:id="rId9"/>
    <p:sldId id="344" r:id="rId10"/>
    <p:sldId id="345" r:id="rId11"/>
    <p:sldId id="347" r:id="rId12"/>
    <p:sldId id="348" r:id="rId13"/>
    <p:sldId id="349" r:id="rId14"/>
    <p:sldId id="350" r:id="rId15"/>
    <p:sldId id="353" r:id="rId16"/>
    <p:sldId id="354" r:id="rId17"/>
    <p:sldId id="355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昊迪" initials="刘昊迪" lastIdx="1" clrIdx="0">
    <p:extLst>
      <p:ext uri="{19B8F6BF-5375-455C-9EA6-DF929625EA0E}">
        <p15:presenceInfo xmlns:p15="http://schemas.microsoft.com/office/powerpoint/2012/main" userId="7e5ec5efd422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9" autoAdjust="0"/>
    <p:restoredTop sz="94588" autoAdjust="0"/>
  </p:normalViewPr>
  <p:slideViewPr>
    <p:cSldViewPr snapToGrid="0">
      <p:cViewPr varScale="1">
        <p:scale>
          <a:sx n="108" d="100"/>
          <a:sy n="108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2017-05-14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5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第五章：守恒量与对称性</a:t>
            </a: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878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力学量随时间的变化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守恒量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Virial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定理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7030A0"/>
                </a:solidFill>
                <a:ea typeface="微软雅黑" panose="020B0503020204020204" pitchFamily="34" charset="-122"/>
              </a:rPr>
              <a:t>Ehrenfest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定理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守恒量与对称性</a:t>
            </a: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5948"/>
                <a:ext cx="5643563" cy="3960465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考虑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三维空间旋转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由空间旋转引起的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为</a:t>
                </a:r>
                <a:endParaRPr lang="zh-CN" altLang="zh-CN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𝛿𝜑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无穷小平移算子</a:t>
                </a:r>
              </a:p>
              <a:p>
                <a:pPr marL="8215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d>
                        <m:dPr>
                          <m:ctrlPr>
                            <a:rPr lang="x-IV_matha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𝛿𝜑</m:t>
                          </m:r>
                        </m:e>
                      </m:d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x-IV_matha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x-IV_matha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x-IV_mathan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𝛿𝜑</m:t>
                                  </m:r>
                                  <m:r>
                                    <a:rPr lang="x-IV_mathan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x-IV_mathan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x-IV_mathan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x-IV_mathan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所以空间旋转不变性要求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也就要求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acc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即角动量守恒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5948"/>
                <a:ext cx="5643563" cy="3960465"/>
              </a:xfrm>
              <a:blipFill>
                <a:blip r:embed="rId2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空间各向同性（旋转不变性）与角动量守恒</a:t>
            </a:r>
          </a:p>
        </p:txBody>
      </p:sp>
      <p:pic>
        <p:nvPicPr>
          <p:cNvPr id="1031" name="Picture 7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28788"/>
            <a:ext cx="2697215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1113"/>
                <a:ext cx="8229600" cy="452596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空间反射变换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/>
                  <a:t>作用下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x-IV_matha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zh-CN" altLang="zh-CN" dirty="0"/>
                  <a:t>为厄米算符和幺正算符</a:t>
                </a: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r>
                  <a:rPr lang="zh-CN" altLang="zh-CN" dirty="0"/>
                  <a:t>空间反射不变性，有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x-IV_matha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1113"/>
                <a:ext cx="8229600" cy="4525962"/>
              </a:xfrm>
              <a:blipFill>
                <a:blip r:embed="rId2"/>
                <a:stretch>
                  <a:fillRect l="-74" t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84597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空间反射不变性与宇称守恒</a:t>
            </a:r>
          </a:p>
        </p:txBody>
      </p:sp>
      <p:pic>
        <p:nvPicPr>
          <p:cNvPr id="2052" name="Picture 4" descr="P 的 本 征 值 （ 实 数 ） 可 如 下 求 出 ， 设 &#10;再 用 P 对 两 边 运 算 ， 左 边 一 P 一 右 边 一 入 P 一 入 ， 所 以 &#10;即 P 的 本 征 值 只 有 两 个 ， 即 ± 1 以 一 + 1 对 应 的 本 征 态 ， 即 &#10;称 为 偶 宇 称 态 以 一 一 1 对 应 的 本 征 态 ， 即 &#10;称 为 奇 宇 称 态 · &#10;一 9b(r) 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t="44592"/>
          <a:stretch/>
        </p:blipFill>
        <p:spPr bwMode="auto">
          <a:xfrm>
            <a:off x="728662" y="2479675"/>
            <a:ext cx="6348988" cy="21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1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时间的均匀性与能量守恒</a:t>
            </a:r>
            <a:endParaRPr lang="zh-CN" altLang="en-US" dirty="0"/>
          </a:p>
        </p:txBody>
      </p:sp>
      <p:pic>
        <p:nvPicPr>
          <p:cNvPr id="3075" name="Picture 3" descr="C:\Users\liuhd\AppData\Local\Temp\msohtmlclip1\02\clip_image00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016471"/>
            <a:ext cx="3086853" cy="44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305696"/>
            <a:ext cx="7186613" cy="49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0" y="62260"/>
            <a:ext cx="8266153" cy="1340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5" y="1481138"/>
            <a:ext cx="7445100" cy="2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3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ffectLst/>
              </a:rPr>
              <a:t>5.2 </a:t>
            </a:r>
            <a:r>
              <a:rPr lang="zh-CN" altLang="en-US" sz="2400" dirty="0">
                <a:effectLst/>
              </a:rPr>
              <a:t>证明在束缚定态下，不显含</a:t>
            </a:r>
            <a:r>
              <a:rPr lang="en-US" altLang="zh-CN" sz="2400" dirty="0">
                <a:effectLst/>
              </a:rPr>
              <a:t>t</a:t>
            </a:r>
            <a:r>
              <a:rPr lang="zh-CN" altLang="en-US" sz="2400" dirty="0">
                <a:effectLst/>
              </a:rPr>
              <a:t>的物理量（算符）对</a:t>
            </a:r>
            <a:r>
              <a:rPr lang="en-US" altLang="zh-CN" sz="2400" dirty="0">
                <a:effectLst/>
              </a:rPr>
              <a:t>t</a:t>
            </a:r>
            <a:r>
              <a:rPr lang="zh-CN" altLang="en-US" sz="2400" dirty="0">
                <a:effectLst/>
              </a:rPr>
              <a:t>的导数的平均值为</a:t>
            </a:r>
            <a:r>
              <a:rPr lang="en-US" altLang="zh-CN" sz="2400" dirty="0">
                <a:effectLst/>
              </a:rPr>
              <a:t>0.</a:t>
            </a:r>
            <a:endParaRPr lang="zh-CN" altLang="en-US" sz="2400" dirty="0">
              <a:effectLst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857" y="2219476"/>
            <a:ext cx="7914286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76195"/>
            <a:ext cx="5144610" cy="998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4878"/>
          <a:stretch/>
        </p:blipFill>
        <p:spPr>
          <a:xfrm rot="16200000">
            <a:off x="1588785" y="90158"/>
            <a:ext cx="5276237" cy="80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05" y="468221"/>
            <a:ext cx="7643771" cy="8723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14" y="1646880"/>
            <a:ext cx="2287350" cy="14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95" y="274638"/>
            <a:ext cx="7534800" cy="221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4616"/>
            <a:ext cx="7534800" cy="66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57794"/>
            <a:ext cx="3857100" cy="8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595" y="3881335"/>
            <a:ext cx="1973400" cy="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5.7 </a:t>
            </a:r>
            <a:r>
              <a:rPr lang="zh-CN" altLang="en-US" sz="2000" dirty="0"/>
              <a:t>证明对千经典力学体系，若</a:t>
            </a:r>
            <a:r>
              <a:rPr lang="en-US" altLang="zh-CN" sz="2000" dirty="0"/>
              <a:t>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为守恒董，则</a:t>
            </a:r>
            <a:r>
              <a:rPr lang="en-US" altLang="zh-CN" sz="2000" dirty="0"/>
              <a:t>{A, B }(Poisson</a:t>
            </a:r>
            <a:r>
              <a:rPr lang="zh-CN" altLang="en-US" sz="2000" dirty="0"/>
              <a:t>括号）也是守恒量（但不一定是新的守恒量）对千量子力学体系，若</a:t>
            </a:r>
            <a:r>
              <a:rPr lang="en-US" altLang="zh-CN" sz="2000" dirty="0"/>
              <a:t>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为守恒量：则</a:t>
            </a:r>
            <a:r>
              <a:rPr lang="en-US" altLang="zh-CN" sz="2000" dirty="0"/>
              <a:t>[A,B]</a:t>
            </a:r>
            <a:r>
              <a:rPr lang="zh-CN" altLang="en-US" sz="2000" dirty="0"/>
              <a:t>也是守恒量（不一定是新的守恒量）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1" y="1384170"/>
            <a:ext cx="6227685" cy="9977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312"/>
          <a:stretch/>
        </p:blipFill>
        <p:spPr>
          <a:xfrm>
            <a:off x="643631" y="2381887"/>
            <a:ext cx="4159239" cy="8178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72" y="3152317"/>
            <a:ext cx="9144000" cy="2084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408830"/>
            <a:ext cx="6095238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45"/>
            <a:ext cx="9144000" cy="1286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60379"/>
            <a:ext cx="3542857" cy="7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43" y="2631527"/>
            <a:ext cx="8238095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acc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不显含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zh-CN" dirty="0"/>
                  <a:t>即算符表达式中不含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以后未作特殊说明，都指这种力学量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，则有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于是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Microsoft YaHei" panose="020B0503020204020204" pitchFamily="34" charset="-122"/>
                  </a:rPr>
                  <a:t>守恒量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zh-CN" dirty="0">
                    <a:solidFill>
                      <a:srgbClr val="C00000"/>
                    </a:solidFill>
                  </a:rPr>
                  <a:t>量子体系的守恒量，无论在什么态下，平均值和几率分布都不随时间改变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力学量平均值随时间的变化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1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8" y="-1"/>
            <a:ext cx="7759416" cy="1811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457199" y="1811044"/>
            <a:ext cx="7070661" cy="28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21973" y="114738"/>
            <a:ext cx="8162701" cy="273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" y="3059916"/>
            <a:ext cx="8700116" cy="178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1181" y="4581101"/>
            <a:ext cx="3604334" cy="7457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5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1" y="0"/>
            <a:ext cx="7934708" cy="34001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27624"/>
            <a:ext cx="2242500" cy="78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9" y="4524002"/>
            <a:ext cx="6458400" cy="77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50" y="5528234"/>
            <a:ext cx="2287350" cy="4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" y="108705"/>
            <a:ext cx="6637800" cy="218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" y="2458638"/>
            <a:ext cx="2377050" cy="66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74" y="3368919"/>
            <a:ext cx="2063100" cy="7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85"/>
            <a:ext cx="9144000" cy="57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15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1" y="179462"/>
            <a:ext cx="5516550" cy="175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3" y="1810647"/>
            <a:ext cx="7938451" cy="10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78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012" y="1209267"/>
            <a:ext cx="2066723" cy="37188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4117"/>
          <a:stretch/>
        </p:blipFill>
        <p:spPr>
          <a:xfrm rot="16200000">
            <a:off x="3744999" y="-3451809"/>
            <a:ext cx="1654001" cy="88163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1394" y="587033"/>
            <a:ext cx="2068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70" y="1053070"/>
            <a:ext cx="2604144" cy="4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0642" y="1197051"/>
                <a:ext cx="8402715" cy="5132727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如果体系</a:t>
                </a:r>
                <a:r>
                  <a:rPr lang="en-US" altLang="zh-CN" b="1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b="1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不显含时间，那么能量守恒。</a:t>
                </a:r>
                <a:endParaRPr lang="zh-CN" altLang="zh-CN" b="1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对于自由粒子，动量守恒，角动量守恒。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对于中心力场中的粒子，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角动量守恒，动量不守恒。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不同于经典体系，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量子体系的守恒量并不一定取确定值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（平均值和几率分布不变，并不等于取确定值），因为体系的状态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不一定是这个守恒量的本征态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若初始时刻体系处于守恒量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的本征态，则体系将保持在其本征态．</a:t>
                </a:r>
                <a:endParaRPr lang="en-US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守恒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量</a:t>
                </a:r>
                <a:r>
                  <a:rPr lang="zh-CN" altLang="zh-CN" dirty="0"/>
                  <a:t>的量子数</a:t>
                </a:r>
                <a:r>
                  <a:rPr lang="zh-CN" altLang="en-US" dirty="0"/>
                  <a:t>：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好最子数</a:t>
                </a:r>
                <a:r>
                  <a:rPr lang="zh-CN" altLang="zh-CN" dirty="0"/>
                  <a:t>．测值几率分布不随时间变化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2060"/>
                    </a:solidFill>
                  </a:rPr>
                  <a:t>量子体系的守恒量不一定能够同时取确定值，除非相互对易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642" y="1197051"/>
                <a:ext cx="8402715" cy="5132727"/>
              </a:xfrm>
              <a:blipFill>
                <a:blip r:embed="rId2"/>
                <a:stretch>
                  <a:fillRect l="-798" r="-3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关于守恒量的讨论</a:t>
            </a:r>
          </a:p>
        </p:txBody>
      </p:sp>
    </p:spTree>
    <p:extLst>
      <p:ext uri="{BB962C8B-B14F-4D97-AF65-F5344CB8AC3E}">
        <p14:creationId xmlns:p14="http://schemas.microsoft.com/office/powerpoint/2010/main" val="9375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位力（virial）定理</a:t>
            </a:r>
            <a:endParaRPr lang="zh-CN" altLang="en-US" dirty="0"/>
          </a:p>
        </p:txBody>
      </p:sp>
      <p:pic>
        <p:nvPicPr>
          <p:cNvPr id="2050" name="Picture 2" descr="H 一 2 / 2 十 V(r) ， &#10;考 虑 ， 叩 的 平 均 值 随 时 间 的 变 化 · 按 式 （ 3 ） ， 有 &#10;1 &#10;2 &#10;—ih —P —r•VV &#10;对 于 定 态 ， 一 &#10;山 尸 P &#10;或 &#10;一 0 ， 所 以 &#10;2 &#10;2 丆 一 ， · Vv 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58" t="68321" r="14927" b="18857"/>
          <a:stretch/>
        </p:blipFill>
        <p:spPr bwMode="auto">
          <a:xfrm>
            <a:off x="757237" y="1192122"/>
            <a:ext cx="2767628" cy="81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99" y="2186244"/>
            <a:ext cx="8602202" cy="3121423"/>
          </a:xfrm>
          <a:prstGeom prst="rect">
            <a:avLst/>
          </a:prstGeom>
        </p:spPr>
      </p:pic>
      <p:pic>
        <p:nvPicPr>
          <p:cNvPr id="7" name="Picture 2" descr="H 一 2 / 2 十 V(r) ， &#10;考 虑 ， 叩 的 平 均 值 随 时 间 的 变 化 · 按 式 （ 3 ） ， 有 &#10;1 &#10;2 &#10;—ih —P —r•VV &#10;对 于 定 态 ， 一 &#10;山 尸 P &#10;或 &#10;一 0 ， 所 以 &#10;2 &#10;2 丆 一 ， · Vv 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58" t="90063" r="21877" b="2"/>
          <a:stretch/>
        </p:blipFill>
        <p:spPr bwMode="auto">
          <a:xfrm>
            <a:off x="3524865" y="1277285"/>
            <a:ext cx="2233613" cy="6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4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不对易的守恒量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体系能级一般是简并的．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如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]=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(常数），所有能级都简并，简并度为无穷大．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体系某条能级不简并，即对应于某能量本征值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zh-CN" dirty="0"/>
                  <a:t>只有一个本征态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zh-CN" dirty="0"/>
                  <a:t>，则其必为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dirty="0"/>
                      <m:t>守恒量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dirty="0"/>
                  <a:t>的本征态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对易关系与简并</a:t>
            </a:r>
          </a:p>
        </p:txBody>
      </p:sp>
    </p:spTree>
    <p:extLst>
      <p:ext uri="{BB962C8B-B14F-4D97-AF65-F5344CB8AC3E}">
        <p14:creationId xmlns:p14="http://schemas.microsoft.com/office/powerpoint/2010/main" val="19900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Ehrenfest定理</a:t>
            </a:r>
            <a:endParaRPr lang="zh-CN" altLang="en-US" dirty="0"/>
          </a:p>
        </p:txBody>
      </p:sp>
      <p:pic>
        <p:nvPicPr>
          <p:cNvPr id="4098" name="Picture 2" descr="2 &#10;按 5 · 1 节 （ 3 ） 式 ， 粒 子 坐 标 和 动 量 的 平 均 值 随 时 间 变 化 如 下 ： &#10;1 &#10;Cr,H) 一 p/m, &#10;d &#10;1 &#10;它 们 与 经 典 粒 子 运 动 满 足 的 正 则 方 程 &#10;dt 一 叨 dt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7" y="1136010"/>
            <a:ext cx="6968971" cy="383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hrenfest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7" y="4684504"/>
            <a:ext cx="6578355" cy="13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8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若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zh-CN" dirty="0"/>
                  <a:t>中的一个参数，则对其束缚态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而言，必有</a:t>
                </a: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acc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F</a:t>
            </a:r>
            <a:r>
              <a:rPr lang="en-US" altLang="zh-CN" dirty="0">
                <a:effectLst/>
              </a:rPr>
              <a:t>e</a:t>
            </a:r>
            <a:r>
              <a:rPr lang="zh-CN" altLang="zh-CN" dirty="0">
                <a:effectLst/>
              </a:rPr>
              <a:t>ynman</a:t>
            </a:r>
            <a:r>
              <a:rPr lang="en-US" altLang="zh-CN" dirty="0">
                <a:effectLst/>
              </a:rPr>
              <a:t>-Hellmann </a:t>
            </a:r>
            <a:r>
              <a:rPr lang="zh-CN" altLang="zh-CN" dirty="0">
                <a:effectLst/>
              </a:rPr>
              <a:t>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17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守恒量与对称性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515" t="43431" r="37455" b="48326"/>
          <a:stretch/>
        </p:blipFill>
        <p:spPr>
          <a:xfrm>
            <a:off x="657225" y="1268759"/>
            <a:ext cx="2219071" cy="4886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2278" t="63315" b="2730"/>
          <a:stretch/>
        </p:blipFill>
        <p:spPr>
          <a:xfrm>
            <a:off x="657225" y="1766508"/>
            <a:ext cx="5818635" cy="7286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4655"/>
          <a:stretch/>
        </p:blipFill>
        <p:spPr>
          <a:xfrm>
            <a:off x="657225" y="2664724"/>
            <a:ext cx="6889071" cy="12622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0317"/>
          <a:stretch/>
        </p:blipFill>
        <p:spPr>
          <a:xfrm>
            <a:off x="585787" y="4042950"/>
            <a:ext cx="6041254" cy="771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177" t="43038" r="4494" b="1907"/>
          <a:stretch/>
        </p:blipFill>
        <p:spPr>
          <a:xfrm>
            <a:off x="1916952" y="5052220"/>
            <a:ext cx="4369616" cy="14317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564" t="60165" r="38306" b="19746"/>
          <a:stretch/>
        </p:blipFill>
        <p:spPr>
          <a:xfrm>
            <a:off x="6286568" y="6067419"/>
            <a:ext cx="1674403" cy="416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42075" t="66817" r="34015" b="16439"/>
          <a:stretch/>
        </p:blipFill>
        <p:spPr>
          <a:xfrm>
            <a:off x="6157912" y="5650425"/>
            <a:ext cx="1585913" cy="3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4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66862"/>
                <a:ext cx="8229600" cy="2819400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x-IV_mathan" altLang="zh-CN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x-IV_matha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x-IV_matha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x-IV_mathan" altLang="zh-CN" sz="2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x-IV_matha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x-IV_matha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x-IV_matha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满足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d>
                        <m:dPr>
                          <m:ctrlPr>
                            <a:rPr lang="x-IV_matha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x-IV_mathan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x-IV_mathan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x-IV_mathan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x-IV_matha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x-IV_mathan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x-IV_mathan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x-IV_mathan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x-IV_mathan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x-IV_mathan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sz="2400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所以空间平移不变性要求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IV_matha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x-IV_matha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x-IV_mathan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x-IV_mathan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sz="2400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即动量守恒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66862"/>
                <a:ext cx="8229600" cy="2819400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空间的均匀性（平移不变性）与动量守恒</a:t>
            </a:r>
          </a:p>
        </p:txBody>
      </p:sp>
    </p:spTree>
    <p:extLst>
      <p:ext uri="{BB962C8B-B14F-4D97-AF65-F5344CB8AC3E}">
        <p14:creationId xmlns:p14="http://schemas.microsoft.com/office/powerpoint/2010/main" val="942128260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8919</TotalTime>
  <Words>742</Words>
  <Application>Microsoft Office PowerPoint</Application>
  <PresentationFormat>全屏显示(4:3)</PresentationFormat>
  <Paragraphs>68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26</vt:i4>
      </vt:variant>
    </vt:vector>
  </HeadingPairs>
  <TitlesOfParts>
    <vt:vector size="50" baseType="lpstr">
      <vt:lpstr>新細明體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第五章：守恒量与对称性</vt:lpstr>
      <vt:lpstr>力学量平均值随时间的变化</vt:lpstr>
      <vt:lpstr>关于守恒量的讨论</vt:lpstr>
      <vt:lpstr>位力（virial）定理</vt:lpstr>
      <vt:lpstr>对易关系与简并</vt:lpstr>
      <vt:lpstr>Ehrenfest定理</vt:lpstr>
      <vt:lpstr>Feynman-Hellmann 定理</vt:lpstr>
      <vt:lpstr>守恒量与对称性</vt:lpstr>
      <vt:lpstr>空间的均匀性（平移不变性）与动量守恒</vt:lpstr>
      <vt:lpstr>空间各向同性（旋转不变性）与角动量守恒</vt:lpstr>
      <vt:lpstr>空间反射不变性与宇称守恒</vt:lpstr>
      <vt:lpstr>时间的均匀性与能量守恒</vt:lpstr>
      <vt:lpstr>PowerPoint 演示文稿</vt:lpstr>
      <vt:lpstr>5.2 证明在束缚定态下，不显含t的物理量（算符）对t的导数的平均值为0.</vt:lpstr>
      <vt:lpstr>PowerPoint 演示文稿</vt:lpstr>
      <vt:lpstr>PowerPoint 演示文稿</vt:lpstr>
      <vt:lpstr>PowerPoint 演示文稿</vt:lpstr>
      <vt:lpstr>5.7 证明对千经典力学体系，若A与B为守恒董，则{A, B }(Poisson括号）也是守恒量（但不一定是新的守恒量）对千量子力学体系，若A与B为守恒量：则[A,B]也是守恒量（不一定是新的守恒量）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315</cp:revision>
  <dcterms:created xsi:type="dcterms:W3CDTF">2015-02-16T02:36:18Z</dcterms:created>
  <dcterms:modified xsi:type="dcterms:W3CDTF">2017-05-14T15:14:27Z</dcterms:modified>
</cp:coreProperties>
</file>