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16"/>
  </p:notesMasterIdLst>
  <p:handoutMasterIdLst>
    <p:handoutMasterId r:id="rId17"/>
  </p:handoutMasterIdLst>
  <p:sldIdLst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昊迪" initials="刘昊迪" lastIdx="1" clrIdx="0">
    <p:extLst>
      <p:ext uri="{19B8F6BF-5375-455C-9EA6-DF929625EA0E}">
        <p15:presenceInfo xmlns:p15="http://schemas.microsoft.com/office/powerpoint/2012/main" userId="7e5ec5efd422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9" autoAdjust="0"/>
    <p:restoredTop sz="94588" autoAdjust="0"/>
  </p:normalViewPr>
  <p:slideViewPr>
    <p:cSldViewPr snapToGrid="0">
      <p:cViewPr varScale="1">
        <p:scale>
          <a:sx n="67" d="100"/>
          <a:sy n="67" d="100"/>
        </p:scale>
        <p:origin x="1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2017-05-07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2017-05-07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4192" y="958119"/>
            <a:ext cx="5819055" cy="994122"/>
          </a:xfrm>
        </p:spPr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第五章：守恒量与对称性</a:t>
            </a:r>
          </a:p>
        </p:txBody>
      </p:sp>
      <p:sp>
        <p:nvSpPr>
          <p:cNvPr id="7" name="矩形 6"/>
          <p:cNvSpPr/>
          <p:nvPr/>
        </p:nvSpPr>
        <p:spPr>
          <a:xfrm>
            <a:off x="589723" y="2113219"/>
            <a:ext cx="48789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角动量守恒 →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径向方程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两体问题 →</a:t>
            </a:r>
            <a:r>
              <a:rPr lang="en-US" altLang="zh-CN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单体问题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球方势阱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三维谐振子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7030A0"/>
                </a:solidFill>
                <a:ea typeface="微软雅黑" panose="020B0503020204020204" pitchFamily="34" charset="-122"/>
              </a:rPr>
              <a:t>氢原子</a:t>
            </a:r>
            <a:endParaRPr lang="zh-CN" altLang="en-US" sz="2400" dirty="0">
              <a:solidFill>
                <a:srgbClr val="7030A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中心力场：力作用线过某点，场（势能）关于某一点对称</a:t>
                </a: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/>
                          </m:ctrlPr>
                        </m:accPr>
                        <m:e>
                          <m:r>
                            <a:rPr lang="x-IV_mathan" altLang="zh-CN"/>
                            <m:t>𝐻</m:t>
                          </m:r>
                        </m:e>
                      </m:acc>
                      <m:r>
                        <a:rPr lang="x-IV_mathan" altLang="zh-CN"/>
                        <m:t>=</m:t>
                      </m:r>
                      <m:f>
                        <m:fPr>
                          <m:ctrlPr>
                            <a:rPr lang="x-IV_mathan" altLang="zh-CN" i="1"/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x-IV_mathan" altLang="zh-CN"/>
                            <m:t>2</m:t>
                          </m:r>
                          <m:r>
                            <a:rPr lang="x-IV_mathan" altLang="zh-CN"/>
                            <m:t>𝑚</m:t>
                          </m:r>
                        </m:den>
                      </m:f>
                      <m:r>
                        <a:rPr lang="x-IV_mathan" altLang="zh-CN"/>
                        <m:t>+</m:t>
                      </m:r>
                      <m:r>
                        <a:rPr lang="x-IV_mathan" altLang="zh-CN"/>
                        <m:t>𝑉</m:t>
                      </m:r>
                      <m:r>
                        <a:rPr lang="x-IV_mathan" altLang="zh-CN"/>
                        <m:t>(</m:t>
                      </m:r>
                      <m:r>
                        <a:rPr lang="x-IV_mathan" altLang="zh-CN"/>
                        <m:t>𝑟</m:t>
                      </m:r>
                      <m:r>
                        <a:rPr lang="x-IV_mathan" altLang="zh-CN"/>
                        <m:t>)</m:t>
                      </m:r>
                    </m:oMath>
                  </m:oMathPara>
                </a14:m>
                <a:endParaRPr lang="x-IV_mathan" altLang="zh-CN" dirty="0"/>
              </a:p>
              <a:p>
                <a:r>
                  <a:rPr lang="zh-CN" altLang="zh-CN" dirty="0"/>
                  <a:t>关于原点对称：</a:t>
                </a:r>
              </a:p>
              <a:p>
                <a:r>
                  <a:rPr lang="zh-CN" altLang="zh-CN" b="1" dirty="0"/>
                  <a:t>球坐标系</a:t>
                </a:r>
                <a:r>
                  <a:rPr lang="en-US" altLang="zh-CN" b="1" dirty="0"/>
                  <a:t> (</a:t>
                </a:r>
                <a14:m>
                  <m:oMath xmlns:m="http://schemas.openxmlformats.org/officeDocument/2006/math">
                    <m:r>
                      <a:rPr lang="zh-CN" altLang="zh-CN" b="1"/>
                      <m:t>𝑟</m:t>
                    </m:r>
                    <m:r>
                      <a:rPr lang="zh-CN" altLang="zh-CN" b="1"/>
                      <m:t>,</m:t>
                    </m:r>
                    <m:r>
                      <a:rPr lang="zh-CN" altLang="zh-CN" b="1"/>
                      <m:t>𝜃</m:t>
                    </m:r>
                    <m:r>
                      <a:rPr lang="zh-CN" altLang="zh-CN" b="1"/>
                      <m:t>,</m:t>
                    </m:r>
                    <m:r>
                      <a:rPr lang="zh-CN" altLang="zh-CN" b="1"/>
                      <m:t>𝜑</m:t>
                    </m:r>
                  </m:oMath>
                </a14:m>
                <a:r>
                  <a:rPr lang="en-US" altLang="zh-CN" b="1" dirty="0"/>
                  <a:t>)</a:t>
                </a:r>
                <a:endParaRPr lang="zh-CN" altLang="zh-CN" b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中心力场问题的一般表述</a:t>
            </a:r>
            <a:endParaRPr lang="zh-CN" altLang="en-US" dirty="0"/>
          </a:p>
        </p:txBody>
      </p:sp>
      <p:pic>
        <p:nvPicPr>
          <p:cNvPr id="1026" name="Picture 2" descr="x — rsinOcosq &#10;y == rsinOsinq &#10;z = rcos0 &#10;9 == arctan &#10;— arctan &#10;z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6" y="3476278"/>
            <a:ext cx="64674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23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J/[ee/'ye — ó &#10;za(ae/zye — ce/flve)+ &#10;(e — óe/'yel = &#10;(0 ułs — 99/(óye ułs)e) &#10;de 9 atSJ &#10;( 9ye ti!S) — &#10;d/[óe/dye — &#10;de/zve — ze/dye &#10;ze/óye — d/(óe/zve) &#10;na(ce/zye &#10;Za(ze/nye &#10;ze &#10;— ze/zve)+ &#10;- nerve) = v x A &#10;ze &#10;zve &#10;cze &#10;nee &#10;(0 = ó (CIA) &#10;J/[ee/ne] = e(nA) &#10;Je/ne = '(nů) &#10;Ó SOO + Ó ti!S &#10;9 tl!S zv — 0 SOO dy &#10;0 SOO zv + 0 &#10;+ + JaJv &#10;(Ó '0 'J)n &#10;— + (dvd)g-gg = V • A &#10;óye &#10;de de d &#10;= nv &#10;ne e &#10;ze/ne = z(nA) &#10;d/[óe/nel = ó(nA) &#10;de/ ne &#10;= d(nA) &#10;Ó SOO + Ó &#10;Ó ułs + Ó SOO &#10;Zazv + + dadv &#10;d &#10;daz O &#10;VV &#10;za &#10;z &#10;ve ve zve &#10;cze &#10;nee na na &#10;= „QA &#10;Zazy + + &#10;Za &#10;z &#10;n 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338137"/>
                <a:ext cx="8229600" cy="4525962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x-IV_mathan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x-IV_mathan" altLang="zh-CN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x-IV_mathan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x-IV_mathan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x-IV_mathan" altLang="zh-CN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x-IV_mathan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x-IV_mathan" altLang="zh-CN" i="1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x-IV_mathan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x-IV_mathan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x-IV_mathan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x-IV_mathan" altLang="zh-CN" dirty="0"/>
                </a:br>
                <a:r>
                  <a:rPr lang="zh-CN" altLang="zh-CN" dirty="0">
                    <a:solidFill>
                      <a:srgbClr val="7030A0"/>
                    </a:solidFill>
                    <a:ea typeface="Microsoft YaHei" panose="020B0503020204020204" pitchFamily="34" charset="-122"/>
                  </a:rPr>
                  <a:t>角度部分（角动量）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：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338137"/>
                <a:ext cx="8229600" cy="4525962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= ypz — &#10;= zpx &#10;az &#10;ih &#10;ym = ih &#10;az &#10;Î = ih (sine &#10;Î ih cosęîô+ cot8sinp &#10;— ih 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7"/>
            <a:ext cx="9144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00050" y="3910012"/>
                <a:ext cx="8072438" cy="3097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x-IV_matha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x-IV_mathan" altLang="zh-CN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zh-CN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径向部分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（径向动量）</a:t>
                </a:r>
                <a:r>
                  <a:rPr lang="zh-CN" altLang="zh-CN" dirty="0">
                    <a:ea typeface="微软雅黑" panose="020B0503020204020204" pitchFamily="34" charset="-122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altLang="zh-CN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x-IV_mathan" altLang="zh-CN" i="1"/>
                              </m:ctrlPr>
                            </m:accPr>
                            <m:e>
                              <m:r>
                                <a:rPr lang="x-IV_mathan" altLang="zh-CN"/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x-IV_mathan" altLang="zh-CN"/>
                            <m:t>𝑟</m:t>
                          </m:r>
                        </m:sub>
                      </m:sSub>
                      <m:r>
                        <a:rPr lang="x-IV_mathan" altLang="zh-CN"/>
                        <m:t>=−</m:t>
                      </m:r>
                      <m:r>
                        <a:rPr lang="x-IV_mathan" altLang="zh-CN"/>
                        <m:t>𝑖</m:t>
                      </m:r>
                      <m:r>
                        <a:rPr lang="x-IV_mathan" altLang="zh-CN"/>
                        <m:t>ℏ</m:t>
                      </m:r>
                      <m:d>
                        <m:dPr>
                          <m:ctrlPr>
                            <a:rPr lang="x-IV_mathan" altLang="zh-CN" i="1"/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/>
                              </m:ctrlPr>
                            </m:fPr>
                            <m:num>
                              <m:r>
                                <a:rPr lang="x-IV_mathan" altLang="zh-CN"/>
                                <m:t>1</m:t>
                              </m:r>
                            </m:num>
                            <m:den>
                              <m:r>
                                <a:rPr lang="x-IV_mathan" altLang="zh-CN"/>
                                <m:t>𝑟</m:t>
                              </m:r>
                            </m:den>
                          </m:f>
                          <m:r>
                            <a:rPr lang="x-IV_mathan" altLang="zh-CN"/>
                            <m:t>+</m:t>
                          </m:r>
                          <m:f>
                            <m:fPr>
                              <m:ctrlPr>
                                <a:rPr lang="x-IV_mathan" altLang="zh-CN" i="1"/>
                              </m:ctrlPr>
                            </m:fPr>
                            <m:num>
                              <m:r>
                                <a:rPr lang="x-IV_mathan" altLang="zh-CN"/>
                                <m:t>𝜕</m:t>
                              </m:r>
                            </m:num>
                            <m:den>
                              <m:r>
                                <a:rPr lang="x-IV_mathan" altLang="zh-CN"/>
                                <m:t>𝜕</m:t>
                              </m:r>
                              <m:r>
                                <a:rPr lang="x-IV_mathan" altLang="zh-CN"/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3910012"/>
                <a:ext cx="8072438" cy="3097002"/>
              </a:xfrm>
              <a:prstGeom prst="rect">
                <a:avLst/>
              </a:prstGeom>
              <a:blipFill>
                <a:blip r:embed="rId4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2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432078"/>
              </a:xfrm>
            </p:spPr>
            <p:txBody>
              <a:bodyPr/>
              <a:lstStyle/>
              <a:p>
                <a:r>
                  <a:rPr lang="zh-CN" altLang="zh-CN" dirty="0"/>
                  <a:t>守恒量完全集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/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𝐻</m:t>
                            </m:r>
                          </m:e>
                        </m:acc>
                        <m:r>
                          <a:rPr lang="zh-CN" altLang="zh-CN"/>
                          <m:t>,</m:t>
                        </m:r>
                        <m:r>
                          <a:rPr lang="zh-CN" altLang="en-US" i="1"/>
                          <m:t> 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𝑙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zh-CN"/>
                              <m:t>2</m:t>
                            </m:r>
                          </m:sup>
                        </m:sSup>
                        <m:r>
                          <a:rPr lang="zh-CN" altLang="zh-CN"/>
                          <m:t>,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zh-CN" i="1"/>
                                </m:ctrlPr>
                              </m:accPr>
                              <m:e>
                                <m:r>
                                  <a:rPr lang="zh-CN" altLang="zh-CN"/>
                                  <m:t>𝑙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zh-CN"/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zh-CN" dirty="0"/>
                  <a:t>所以</a:t>
                </a:r>
                <a14:m>
                  <m:oMath xmlns:m="http://schemas.openxmlformats.org/officeDocument/2006/math">
                    <m:r>
                      <a:rPr lang="zh-CN" altLang="en-US" i="1"/>
                      <m:t> 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𝑙</m:t>
                            </m:r>
                          </m:e>
                        </m:acc>
                      </m:e>
                      <m:sup>
                        <m:r>
                          <a:rPr lang="zh-CN" altLang="zh-CN"/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/>
                            </m:ctrlPr>
                          </m:accPr>
                          <m:e>
                            <m:r>
                              <a:rPr lang="zh-CN" altLang="zh-CN"/>
                              <m:t>𝑙</m:t>
                            </m:r>
                          </m:e>
                        </m:acc>
                      </m:e>
                      <m:sub>
                        <m:r>
                          <a:rPr lang="zh-CN" altLang="zh-CN"/>
                          <m:t>𝑧</m:t>
                        </m:r>
                      </m:sub>
                    </m:sSub>
                  </m:oMath>
                </a14:m>
                <a:r>
                  <a:rPr lang="zh-CN" altLang="zh-CN" dirty="0"/>
                  <a:t>的共同本征态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zh-CN" altLang="zh-CN"/>
                          <m:t>𝑌</m:t>
                        </m:r>
                      </m:e>
                      <m:sub>
                        <m:r>
                          <a:rPr lang="zh-CN" altLang="zh-CN"/>
                          <m:t>𝑙</m:t>
                        </m:r>
                      </m:sub>
                      <m:sup>
                        <m:r>
                          <a:rPr lang="zh-CN" altLang="zh-CN"/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zh-CN" altLang="zh-CN"/>
                          <m:t>𝜃</m:t>
                        </m:r>
                        <m:r>
                          <a:rPr lang="zh-CN" altLang="zh-CN"/>
                          <m:t>,</m:t>
                        </m:r>
                        <m:r>
                          <a:rPr lang="zh-CN" altLang="zh-CN"/>
                          <m:t>𝜑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>
                    <a:ea typeface="Microsoft YaHei" panose="020B0503020204020204" pitchFamily="34" charset="-122"/>
                  </a:rPr>
                  <a:t>也是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zh-CN" dirty="0">
                    <a:ea typeface="Microsoft YaHei" panose="020B0503020204020204" pitchFamily="34" charset="-122"/>
                  </a:rPr>
                  <a:t>的本征态，但缺少径向自由度。于是三维问题的本征问题，可以通过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分离变量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求解：</a:t>
                </a: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将本征函数分解为</a:t>
                </a:r>
                <a:r>
                  <a:rPr lang="zh-CN" altLang="zh-CN" dirty="0">
                    <a:solidFill>
                      <a:srgbClr val="C00000"/>
                    </a:solidFill>
                    <a:ea typeface="Microsoft YaHei" panose="020B0503020204020204" pitchFamily="34" charset="-122"/>
                  </a:rPr>
                  <a:t>径向部分</a:t>
                </a:r>
                <a:r>
                  <a:rPr lang="zh-CN" altLang="zh-CN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和</a:t>
                </a:r>
                <a:r>
                  <a:rPr lang="zh-CN" altLang="zh-CN" dirty="0">
                    <a:solidFill>
                      <a:srgbClr val="7030A0"/>
                    </a:solidFill>
                    <a:ea typeface="Microsoft YaHei" panose="020B0503020204020204" pitchFamily="34" charset="-122"/>
                  </a:rPr>
                  <a:t>角度部分</a:t>
                </a:r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x-IV_mathan" altLang="zh-CN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x-IV_mathan" altLang="zh-CN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x-IV_matha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432078"/>
              </a:xfrm>
              <a:blipFill>
                <a:blip r:embed="rId2"/>
                <a:stretch>
                  <a:fillRect t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x-IV_mathan" altLang="zh-CN" dirty="0">
                    <a:effectLst/>
                  </a:rPr>
                  <a:t>空间旋转不变 → 角动量守恒</a:t>
                </a:r>
                <a14:m>
                  <m:oMath xmlns:m="http://schemas.openxmlformats.org/officeDocument/2006/math">
                    <m:r>
                      <a:rPr lang="x-IV_mathan" altLang="zh-CN" i="1">
                        <a:effectLst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x-IV_mathan" altLang="zh-CN" i="1">
                            <a:effectLst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x-IV_mathan" altLang="zh-CN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effectLst/>
                              </a:rPr>
                              <m:t>𝒍</m:t>
                            </m:r>
                          </m:e>
                        </m:acc>
                        <m:r>
                          <a:rPr lang="x-IV_mathan" altLang="zh-CN">
                            <a:effectLst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x-IV_mathan" altLang="zh-CN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x-IV_mathan" altLang="zh-CN">
                                <a:effectLst/>
                              </a:rPr>
                              <m:t>𝐻</m:t>
                            </m:r>
                          </m:e>
                        </m:acc>
                      </m:e>
                    </m:d>
                    <m:r>
                      <a:rPr lang="x-IV_mathan" altLang="zh-CN">
                        <a:effectLst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— mhY71 &#10;—1,1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1733551"/>
            <a:ext cx="5529262" cy="19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72" y="5095508"/>
            <a:ext cx="7850628" cy="13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x-IV_mathan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x-IV_matha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x-IV_mathan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x-IV_matha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x-IV_mathan" altLang="zh-CN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所以</a:t>
                </a:r>
                <a:r>
                  <a:rPr lang="zh-CN" altLang="zh-CN" dirty="0">
                    <a:ea typeface="Microsoft YaHei" panose="020B0503020204020204" pitchFamily="34" charset="-122"/>
                  </a:rPr>
                  <a:t>对于给定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zh-CN" dirty="0"/>
                  <a:t>，只需要求解径向方程就能确定能量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zh-CN" dirty="0"/>
                  <a:t>。即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𝑟𝑅</m:t>
                          </m:r>
                          <m:d>
                            <m:d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f>
                            <m:fPr>
                              <m:ctrlPr>
                                <a:rPr lang="x-IV_matha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x-IV_matha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x-IV_mathan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ea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>
                    <a:ea typeface="Microsoft YaHei" panose="020B0503020204020204" pitchFamily="34" charset="-122"/>
                  </a:rPr>
                  <a:t>做变量代换</a:t>
                </a:r>
                <a:r>
                  <a:rPr lang="en-US" altLang="zh-CN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zh-CN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zh-CN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zh-CN" dirty="0"/>
                  <a:t>则径向方程变为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x-IV_mathan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x-IV_mathan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f>
                            <m:fPr>
                              <m:ctrlPr>
                                <a:rPr lang="x-IV_mathan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x-IV_mathan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 altLang="zh-CN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x-IV_mathan" altLang="zh-CN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x-IV_mathan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altLang="zh-CN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x-IV_mathan" altLang="zh-CN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x-IV_mathan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x-IV_mathan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x-IV_mathan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zh-CN" altLang="zh-CN" dirty="0"/>
                  <a:t>对于束缚态能量量子化，将出现径向量子数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𝑛</m:t>
                        </m:r>
                      </m:e>
                      <m:sub>
                        <m:r>
                          <a:rPr lang="zh-CN" altLang="zh-CN"/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𝑛</m:t>
                        </m:r>
                      </m:e>
                      <m:sub>
                        <m:r>
                          <a:rPr lang="zh-CN" altLang="zh-CN"/>
                          <m:t>𝑟</m:t>
                        </m:r>
                      </m:sub>
                    </m:sSub>
                    <m:r>
                      <a:rPr lang="zh-CN" altLang="zh-CN"/>
                      <m:t>=0,1,2,…,</m:t>
                    </m:r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轨道角动量量子数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zh-CN"/>
                      <m:t>𝑙</m:t>
                    </m:r>
                    <m:r>
                      <a:rPr lang="zh-CN" altLang="zh-CN"/>
                      <m:t>=0,1,2,…</m:t>
                    </m:r>
                    <m:r>
                      <a:rPr lang="zh-CN" altLang="en-US" i="1"/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/>
                      <m:t>s</m:t>
                    </m:r>
                    <m:r>
                      <a:rPr lang="zh-CN" altLang="zh-CN"/>
                      <m:t>,</m:t>
                    </m:r>
                    <m:r>
                      <a:rPr lang="zh-CN" altLang="en-US" i="1"/>
                      <m:t> </m:t>
                    </m:r>
                    <m:r>
                      <m:rPr>
                        <m:sty m:val="p"/>
                      </m:rPr>
                      <a:rPr lang="zh-CN" altLang="zh-CN"/>
                      <m:t>p</m:t>
                    </m:r>
                    <m:r>
                      <a:rPr lang="zh-CN" altLang="zh-CN"/>
                      <m:t>,</m:t>
                    </m:r>
                    <m:r>
                      <a:rPr lang="zh-CN" altLang="en-US" i="1"/>
                      <m:t> </m:t>
                    </m:r>
                    <m:r>
                      <m:rPr>
                        <m:sty m:val="p"/>
                      </m:rPr>
                      <a:rPr lang="zh-CN" altLang="zh-CN"/>
                      <m:t>d</m:t>
                    </m:r>
                    <m:r>
                      <a:rPr lang="zh-CN" altLang="zh-CN"/>
                      <m:t>,</m:t>
                    </m:r>
                    <m:r>
                      <a:rPr lang="zh-CN" altLang="en-US" i="1"/>
                      <m:t> </m:t>
                    </m:r>
                    <m:r>
                      <m:rPr>
                        <m:sty m:val="p"/>
                      </m:rPr>
                      <a:rPr lang="zh-CN" altLang="zh-CN"/>
                      <m:t>f</m:t>
                    </m:r>
                    <m:r>
                      <a:rPr lang="zh-CN" altLang="zh-CN"/>
                      <m:t>,…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zh-CN" altLang="zh-CN"/>
                      <m:t>𝐸</m:t>
                    </m:r>
                  </m:oMath>
                </a14:m>
                <a:r>
                  <a:rPr lang="zh-CN" altLang="zh-CN" dirty="0"/>
                  <a:t>只依赖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zh-CN" altLang="zh-CN"/>
                          <m:t>𝑛</m:t>
                        </m:r>
                      </m:e>
                      <m:sub>
                        <m:r>
                          <a:rPr lang="zh-CN" altLang="zh-CN"/>
                          <m:t>𝑟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zh-CN" altLang="zh-CN"/>
                      <m:t>𝑙</m:t>
                    </m:r>
                  </m:oMath>
                </a14:m>
                <a:r>
                  <a:rPr lang="zh-CN" altLang="zh-CN" dirty="0"/>
                  <a:t>，不依赖磁量子数</a:t>
                </a:r>
                <a14:m>
                  <m:oMath xmlns:m="http://schemas.openxmlformats.org/officeDocument/2006/math">
                    <m:r>
                      <a:rPr lang="zh-CN" altLang="zh-CN"/>
                      <m:t>𝑚</m:t>
                    </m:r>
                  </m:oMath>
                </a14:m>
                <a:endParaRPr lang="zh-CN" altLang="zh-CN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altLang="zh-CN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82153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dirty="0">
                    <a:effectLst/>
                  </a:rPr>
                  <a:t>同除以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</a:rPr>
                        </m:ctrlPr>
                      </m:sSubSupPr>
                      <m:e>
                        <m:r>
                          <a:rPr lang="zh-CN" altLang="zh-CN">
                            <a:effectLst/>
                          </a:rPr>
                          <m:t>𝑌</m:t>
                        </m:r>
                      </m:e>
                      <m:sub>
                        <m:r>
                          <a:rPr lang="zh-CN" altLang="zh-CN">
                            <a:effectLst/>
                          </a:rPr>
                          <m:t>𝑙</m:t>
                        </m:r>
                      </m:sub>
                      <m:sup>
                        <m:r>
                          <a:rPr lang="zh-CN" altLang="zh-CN">
                            <a:effectLst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</a:rPr>
                        </m:ctrlPr>
                      </m:dPr>
                      <m:e>
                        <m:r>
                          <a:rPr lang="zh-CN" altLang="zh-CN">
                            <a:effectLst/>
                          </a:rPr>
                          <m:t>𝜃</m:t>
                        </m:r>
                        <m:r>
                          <a:rPr lang="zh-CN" altLang="zh-CN">
                            <a:effectLst/>
                          </a:rPr>
                          <m:t>,</m:t>
                        </m:r>
                        <m:r>
                          <a:rPr lang="zh-CN" altLang="zh-CN">
                            <a:effectLst/>
                          </a:rPr>
                          <m:t>𝜙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，可得径向方程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80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中心力场往往是两体问题。比如两个质量分别为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的粒子，坐标为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。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1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如果相互作用</a:t>
                </a:r>
                <a14:m>
                  <m:oMath xmlns:m="http://schemas.openxmlformats.org/officeDocument/2006/math"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zh-CN" altLang="zh-CN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zh-CN" b="1" dirty="0">
                    <a:solidFill>
                      <a:srgbClr val="0070C0"/>
                    </a:solidFill>
                    <a:ea typeface="Microsoft YaHei" panose="020B0503020204020204" pitchFamily="34" charset="-122"/>
                  </a:rPr>
                  <a:t>只依赖二者之间的距离，</a:t>
                </a:r>
                <a:r>
                  <a:rPr lang="zh-CN" altLang="zh-CN" b="1" dirty="0">
                    <a:solidFill>
                      <a:srgbClr val="0070C0"/>
                    </a:solidFill>
                  </a:rPr>
                  <a:t>是否可以化成中心力场问题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？</a:t>
                </a:r>
                <a:endParaRPr lang="zh-CN" altLang="zh-CN" b="1" dirty="0">
                  <a:solidFill>
                    <a:srgbClr val="000000"/>
                  </a:solidFill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这个二粒子的能量本征方程为</a:t>
                </a: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dirty="0"/>
              </a:p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dirty="0"/>
                  <a:t>引进质心坐标</a:t>
                </a:r>
                <a14:m>
                  <m:oMath xmlns:m="http://schemas.openxmlformats.org/officeDocument/2006/math">
                    <m:r>
                      <a:rPr lang="zh-CN" altLang="zh-CN"/>
                      <m:t>𝑹</m:t>
                    </m:r>
                  </m:oMath>
                </a14:m>
                <a:r>
                  <a:rPr lang="zh-CN" altLang="zh-CN" dirty="0"/>
                  <a:t>及相对坐标</a:t>
                </a:r>
                <a14:m>
                  <m:oMath xmlns:m="http://schemas.openxmlformats.org/officeDocument/2006/math">
                    <m:r>
                      <a:rPr lang="zh-CN" altLang="zh-CN"/>
                      <m:t>𝒓</m:t>
                    </m:r>
                  </m:oMath>
                </a14:m>
                <a:r>
                  <a:rPr lang="zh-CN" altLang="zh-CN" dirty="0"/>
                  <a:t>为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/>
                  <a:t>由此可得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两体问题化为单体问题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074529"/>
            <a:ext cx="7672387" cy="669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943"/>
          <a:stretch/>
        </p:blipFill>
        <p:spPr>
          <a:xfrm>
            <a:off x="4085829" y="3744119"/>
            <a:ext cx="4758133" cy="6848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201"/>
          <a:stretch/>
        </p:blipFill>
        <p:spPr>
          <a:xfrm>
            <a:off x="300038" y="4948724"/>
            <a:ext cx="4303767" cy="837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4939" y="4825207"/>
            <a:ext cx="4163381" cy="18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64968"/>
            <a:ext cx="9144000" cy="52993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75" y="5613925"/>
            <a:ext cx="2614613" cy="39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6614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8858</TotalTime>
  <Words>828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新細明體</vt:lpstr>
      <vt:lpstr>黑体</vt:lpstr>
      <vt:lpstr>华文细黑</vt:lpstr>
      <vt:lpstr>宋体</vt:lpstr>
      <vt:lpstr>微软雅黑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第五章：守恒量与对称性</vt:lpstr>
      <vt:lpstr>中心力场问题的一般表述</vt:lpstr>
      <vt:lpstr>PowerPoint 演示文稿</vt:lpstr>
      <vt:lpstr>PowerPoint 演示文稿</vt:lpstr>
      <vt:lpstr>空间旋转不变 → 角动量守恒 [l ̂,H ̂ ]=0</vt:lpstr>
      <vt:lpstr>同除以Y_l^m (θ,ϕ)，可得径向方程</vt:lpstr>
      <vt:lpstr>两体问题化为单体问题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305</cp:revision>
  <dcterms:created xsi:type="dcterms:W3CDTF">2015-02-16T02:36:18Z</dcterms:created>
  <dcterms:modified xsi:type="dcterms:W3CDTF">2017-05-07T15:38:21Z</dcterms:modified>
</cp:coreProperties>
</file>