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726" r:id="rId4"/>
    <p:sldMasterId id="2147483738" r:id="rId5"/>
    <p:sldMasterId id="2147483750" r:id="rId6"/>
    <p:sldMasterId id="2147483861" r:id="rId7"/>
  </p:sldMasterIdLst>
  <p:notesMasterIdLst>
    <p:notesMasterId r:id="rId35"/>
  </p:notesMasterIdLst>
  <p:handoutMasterIdLst>
    <p:handoutMasterId r:id="rId36"/>
  </p:handoutMasterIdLst>
  <p:sldIdLst>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66" r:id="rId24"/>
    <p:sldId id="356" r:id="rId25"/>
    <p:sldId id="357" r:id="rId26"/>
    <p:sldId id="358" r:id="rId27"/>
    <p:sldId id="359" r:id="rId28"/>
    <p:sldId id="360" r:id="rId29"/>
    <p:sldId id="361" r:id="rId30"/>
    <p:sldId id="362" r:id="rId31"/>
    <p:sldId id="363" r:id="rId32"/>
    <p:sldId id="364" r:id="rId33"/>
    <p:sldId id="365"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昊迪" initials="刘昊迪" lastIdx="1" clrIdx="0">
    <p:extLst>
      <p:ext uri="{19B8F6BF-5375-455C-9EA6-DF929625EA0E}">
        <p15:presenceInfo xmlns:p15="http://schemas.microsoft.com/office/powerpoint/2012/main" userId="7e5ec5efd42242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A18"/>
    <a:srgbClr val="FC6D45"/>
    <a:srgbClr val="FC805D"/>
    <a:srgbClr val="F2F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9" autoAdjust="0"/>
    <p:restoredTop sz="94588" autoAdjust="0"/>
  </p:normalViewPr>
  <p:slideViewPr>
    <p:cSldViewPr snapToGrid="0">
      <p:cViewPr varScale="1">
        <p:scale>
          <a:sx n="108" d="100"/>
          <a:sy n="108" d="100"/>
        </p:scale>
        <p:origin x="1578"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6" d="100"/>
          <a:sy n="86" d="100"/>
        </p:scale>
        <p:origin x="301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1860A5-41A2-4C57-AD70-0A4E2A668C34}" type="datetimeFigureOut">
              <a:rPr lang="zh-CN" altLang="en-US" smtClean="0"/>
              <a:t>2017-06-06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AABB0C-EDE3-4A91-BF75-871B1A7A88EB}" type="slidenum">
              <a:rPr lang="zh-CN" altLang="en-US" smtClean="0"/>
              <a:t>‹#›</a:t>
            </a:fld>
            <a:endParaRPr lang="zh-CN" altLang="en-US"/>
          </a:p>
        </p:txBody>
      </p:sp>
    </p:spTree>
    <p:extLst>
      <p:ext uri="{BB962C8B-B14F-4D97-AF65-F5344CB8AC3E}">
        <p14:creationId xmlns:p14="http://schemas.microsoft.com/office/powerpoint/2010/main" val="2462837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0B1AA-EE1E-4817-9997-AD9BDEBB4191}" type="datetimeFigureOut">
              <a:rPr lang="zh-CN" altLang="en-US" smtClean="0"/>
              <a:t>2017-06-06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A3712-69C7-47DC-B581-3E1490B93BAF}" type="slidenum">
              <a:rPr lang="zh-CN" altLang="en-US" smtClean="0"/>
              <a:t>‹#›</a:t>
            </a:fld>
            <a:endParaRPr lang="zh-CN" altLang="en-US"/>
          </a:p>
        </p:txBody>
      </p:sp>
    </p:spTree>
    <p:extLst>
      <p:ext uri="{BB962C8B-B14F-4D97-AF65-F5344CB8AC3E}">
        <p14:creationId xmlns:p14="http://schemas.microsoft.com/office/powerpoint/2010/main" val="413402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7.xml"/><Relationship Id="rId4" Type="http://schemas.openxmlformats.org/officeDocument/2006/relationships/image" Target="../media/image6.jpe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125068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74483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277813"/>
            <a:ext cx="6019800" cy="58483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918469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2950392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1095561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1650585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3347242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1511182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2841009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708064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216239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390795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2278801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3888471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90146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675446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3742935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2774723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2304624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40303708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35329690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379523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073062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1411422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1796653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378256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6364811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493840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000954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8465499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3068576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6"/>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5712566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Date Placeholder 2"/>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0575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9272104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8525607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1003366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9848644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2221664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277813"/>
            <a:ext cx="6019800" cy="58483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1734901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3377502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31891778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17697700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41089701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301881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6"/>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13148149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29359912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20771082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37508464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33352099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4093375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143917573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B58C2D9-84D2-4C4F-841A-6C1653FE24E0}" type="slidenum">
              <a:rPr lang="en-US" altLang="zh-TW"/>
              <a:pPr>
                <a:defRPr/>
              </a:pPr>
              <a:t>‹#›</a:t>
            </a:fld>
            <a:endParaRPr lang="en-US" altLang="zh-TW"/>
          </a:p>
        </p:txBody>
      </p:sp>
    </p:spTree>
    <p:extLst>
      <p:ext uri="{BB962C8B-B14F-4D97-AF65-F5344CB8AC3E}">
        <p14:creationId xmlns:p14="http://schemas.microsoft.com/office/powerpoint/2010/main" val="9478186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05581F4F-2A28-4C3C-8086-9E2AF00B8438}" type="slidenum">
              <a:rPr lang="en-US" altLang="zh-TW"/>
              <a:pPr>
                <a:defRPr/>
              </a:pPr>
              <a:t>‹#›</a:t>
            </a:fld>
            <a:endParaRPr lang="en-US" altLang="zh-TW"/>
          </a:p>
        </p:txBody>
      </p:sp>
    </p:spTree>
    <p:extLst>
      <p:ext uri="{BB962C8B-B14F-4D97-AF65-F5344CB8AC3E}">
        <p14:creationId xmlns:p14="http://schemas.microsoft.com/office/powerpoint/2010/main" val="10201110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lstStyle>
            <a:lvl1pPr algn="l">
              <a:defRPr sz="3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4B6B0344-7FC7-48FA-BBC4-D711E04B9249}" type="slidenum">
              <a:rPr lang="en-US" altLang="zh-TW"/>
              <a:pPr>
                <a:defRPr/>
              </a:pPr>
              <a:t>‹#›</a:t>
            </a:fld>
            <a:endParaRPr lang="en-US" altLang="zh-TW"/>
          </a:p>
        </p:txBody>
      </p:sp>
    </p:spTree>
    <p:extLst>
      <p:ext uri="{BB962C8B-B14F-4D97-AF65-F5344CB8AC3E}">
        <p14:creationId xmlns:p14="http://schemas.microsoft.com/office/powerpoint/2010/main" val="13667889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D909261-2F30-46A8-8E93-135DE71874B8}" type="slidenum">
              <a:rPr lang="en-US" altLang="zh-TW"/>
              <a:pPr>
                <a:defRPr/>
              </a:pPr>
              <a:t>‹#›</a:t>
            </a:fld>
            <a:endParaRPr lang="en-US" altLang="zh-TW"/>
          </a:p>
        </p:txBody>
      </p:sp>
    </p:spTree>
    <p:extLst>
      <p:ext uri="{BB962C8B-B14F-4D97-AF65-F5344CB8AC3E}">
        <p14:creationId xmlns:p14="http://schemas.microsoft.com/office/powerpoint/2010/main" val="201946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Date Placeholder 2"/>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25823142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8"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9" name="Rectangle 5"/>
          <p:cNvSpPr>
            <a:spLocks noGrp="1" noChangeArrowheads="1"/>
          </p:cNvSpPr>
          <p:nvPr>
            <p:ph type="sldNum" sz="quarter" idx="12"/>
          </p:nvPr>
        </p:nvSpPr>
        <p:spPr>
          <a:ln/>
        </p:spPr>
        <p:txBody>
          <a:bodyPr/>
          <a:lstStyle>
            <a:lvl1pPr>
              <a:defRPr/>
            </a:lvl1pPr>
          </a:lstStyle>
          <a:p>
            <a:pPr>
              <a:defRPr/>
            </a:pPr>
            <a:fld id="{0C19F20B-CA02-42AC-BDFA-7C0240108B07}" type="slidenum">
              <a:rPr lang="en-US" altLang="zh-TW"/>
              <a:pPr>
                <a:defRPr/>
              </a:pPr>
              <a:t>‹#›</a:t>
            </a:fld>
            <a:endParaRPr lang="en-US" altLang="zh-TW"/>
          </a:p>
        </p:txBody>
      </p:sp>
    </p:spTree>
    <p:extLst>
      <p:ext uri="{BB962C8B-B14F-4D97-AF65-F5344CB8AC3E}">
        <p14:creationId xmlns:p14="http://schemas.microsoft.com/office/powerpoint/2010/main" val="39218520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4"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5" name="Rectangle 5"/>
          <p:cNvSpPr>
            <a:spLocks noGrp="1" noChangeArrowheads="1"/>
          </p:cNvSpPr>
          <p:nvPr>
            <p:ph type="sldNum" sz="quarter" idx="12"/>
          </p:nvPr>
        </p:nvSpPr>
        <p:spPr>
          <a:ln/>
        </p:spPr>
        <p:txBody>
          <a:bodyPr/>
          <a:lstStyle>
            <a:lvl1pPr>
              <a:defRPr/>
            </a:lvl1pPr>
          </a:lstStyle>
          <a:p>
            <a:pPr>
              <a:defRPr/>
            </a:pPr>
            <a:fld id="{68112B2F-84D5-49F5-B934-1611FF721DD5}" type="slidenum">
              <a:rPr lang="en-US" altLang="zh-TW"/>
              <a:pPr>
                <a:defRPr/>
              </a:pPr>
              <a:t>‹#›</a:t>
            </a:fld>
            <a:endParaRPr lang="en-US" altLang="zh-TW"/>
          </a:p>
        </p:txBody>
      </p:sp>
    </p:spTree>
    <p:extLst>
      <p:ext uri="{BB962C8B-B14F-4D97-AF65-F5344CB8AC3E}">
        <p14:creationId xmlns:p14="http://schemas.microsoft.com/office/powerpoint/2010/main" val="15212953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3"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4" name="Rectangle 5"/>
          <p:cNvSpPr>
            <a:spLocks noGrp="1" noChangeArrowheads="1"/>
          </p:cNvSpPr>
          <p:nvPr>
            <p:ph type="sldNum" sz="quarter" idx="12"/>
          </p:nvPr>
        </p:nvSpPr>
        <p:spPr>
          <a:ln/>
        </p:spPr>
        <p:txBody>
          <a:bodyPr/>
          <a:lstStyle>
            <a:lvl1pPr>
              <a:defRPr/>
            </a:lvl1pPr>
          </a:lstStyle>
          <a:p>
            <a:pPr>
              <a:defRPr/>
            </a:pPr>
            <a:fld id="{D9D36906-24FF-482A-85B9-E6A4D6769D73}" type="slidenum">
              <a:rPr lang="en-US" altLang="zh-TW"/>
              <a:pPr>
                <a:defRPr/>
              </a:pPr>
              <a:t>‹#›</a:t>
            </a:fld>
            <a:endParaRPr lang="en-US" altLang="zh-TW"/>
          </a:p>
        </p:txBody>
      </p:sp>
    </p:spTree>
    <p:extLst>
      <p:ext uri="{BB962C8B-B14F-4D97-AF65-F5344CB8AC3E}">
        <p14:creationId xmlns:p14="http://schemas.microsoft.com/office/powerpoint/2010/main" val="30234304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BED7B0B8-DC82-4F60-923B-AE9CC1E571AC}" type="slidenum">
              <a:rPr lang="en-US" altLang="zh-TW"/>
              <a:pPr>
                <a:defRPr/>
              </a:pPr>
              <a:t>‹#›</a:t>
            </a:fld>
            <a:endParaRPr lang="en-US" altLang="zh-TW"/>
          </a:p>
        </p:txBody>
      </p:sp>
    </p:spTree>
    <p:extLst>
      <p:ext uri="{BB962C8B-B14F-4D97-AF65-F5344CB8AC3E}">
        <p14:creationId xmlns:p14="http://schemas.microsoft.com/office/powerpoint/2010/main" val="8792519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6"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7" name="Rectangle 5"/>
          <p:cNvSpPr>
            <a:spLocks noGrp="1" noChangeArrowheads="1"/>
          </p:cNvSpPr>
          <p:nvPr>
            <p:ph type="sldNum" sz="quarter" idx="12"/>
          </p:nvPr>
        </p:nvSpPr>
        <p:spPr>
          <a:ln/>
        </p:spPr>
        <p:txBody>
          <a:bodyPr/>
          <a:lstStyle>
            <a:lvl1pPr>
              <a:defRPr/>
            </a:lvl1pPr>
          </a:lstStyle>
          <a:p>
            <a:pPr>
              <a:defRPr/>
            </a:pPr>
            <a:fld id="{8986AD14-DACC-4F0C-BEB0-EE667FD0DFC2}" type="slidenum">
              <a:rPr lang="en-US" altLang="zh-TW"/>
              <a:pPr>
                <a:defRPr/>
              </a:pPr>
              <a:t>‹#›</a:t>
            </a:fld>
            <a:endParaRPr lang="en-US" altLang="zh-TW"/>
          </a:p>
        </p:txBody>
      </p:sp>
    </p:spTree>
    <p:extLst>
      <p:ext uri="{BB962C8B-B14F-4D97-AF65-F5344CB8AC3E}">
        <p14:creationId xmlns:p14="http://schemas.microsoft.com/office/powerpoint/2010/main" val="41987749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A63D8757-92A8-4B16-895E-ED683DC53D78}" type="slidenum">
              <a:rPr lang="en-US" altLang="zh-TW"/>
              <a:pPr>
                <a:defRPr/>
              </a:pPr>
              <a:t>‹#›</a:t>
            </a:fld>
            <a:endParaRPr lang="en-US" altLang="zh-TW"/>
          </a:p>
        </p:txBody>
      </p:sp>
    </p:spTree>
    <p:extLst>
      <p:ext uri="{BB962C8B-B14F-4D97-AF65-F5344CB8AC3E}">
        <p14:creationId xmlns:p14="http://schemas.microsoft.com/office/powerpoint/2010/main" val="38295853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2"/>
            <a:ext cx="2095500" cy="6049963"/>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457200" y="76202"/>
            <a:ext cx="6134100" cy="6049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IAPCM 29 May 2013</a:t>
            </a:r>
          </a:p>
        </p:txBody>
      </p:sp>
      <p:sp>
        <p:nvSpPr>
          <p:cNvPr id="5" name="Rectangle 4"/>
          <p:cNvSpPr>
            <a:spLocks noGrp="1" noChangeArrowheads="1"/>
          </p:cNvSpPr>
          <p:nvPr>
            <p:ph type="ftr" sz="quarter" idx="11"/>
          </p:nvPr>
        </p:nvSpPr>
        <p:spPr>
          <a:ln/>
        </p:spPr>
        <p:txBody>
          <a:bodyPr/>
          <a:lstStyle>
            <a:lvl1pPr>
              <a:defRPr/>
            </a:lvl1pPr>
          </a:lstStyle>
          <a:p>
            <a:pPr>
              <a:defRPr/>
            </a:pPr>
            <a:r>
              <a:rPr lang="en-US" altLang="zh-CN"/>
              <a:t>www.phy.cuhk.edu.hk/rbliu</a:t>
            </a:r>
          </a:p>
        </p:txBody>
      </p:sp>
      <p:sp>
        <p:nvSpPr>
          <p:cNvPr id="6" name="Rectangle 5"/>
          <p:cNvSpPr>
            <a:spLocks noGrp="1" noChangeArrowheads="1"/>
          </p:cNvSpPr>
          <p:nvPr>
            <p:ph type="sldNum" sz="quarter" idx="12"/>
          </p:nvPr>
        </p:nvSpPr>
        <p:spPr>
          <a:ln/>
        </p:spPr>
        <p:txBody>
          <a:bodyPr/>
          <a:lstStyle>
            <a:lvl1pPr>
              <a:defRPr/>
            </a:lvl1pPr>
          </a:lstStyle>
          <a:p>
            <a:pPr>
              <a:defRPr/>
            </a:pPr>
            <a:fld id="{B570344F-941A-4F26-B8D9-C9A5E7714267}" type="slidenum">
              <a:rPr lang="en-US" altLang="zh-TW"/>
              <a:pPr>
                <a:defRPr/>
              </a:pPr>
              <a:t>‹#›</a:t>
            </a:fld>
            <a:endParaRPr lang="en-US" altLang="zh-TW"/>
          </a:p>
        </p:txBody>
      </p:sp>
    </p:spTree>
    <p:extLst>
      <p:ext uri="{BB962C8B-B14F-4D97-AF65-F5344CB8AC3E}">
        <p14:creationId xmlns:p14="http://schemas.microsoft.com/office/powerpoint/2010/main" val="4223095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角三角形 3"/>
          <p:cNvSpPr/>
          <p:nvPr/>
        </p:nvSpPr>
        <p:spPr>
          <a:xfrm>
            <a:off x="1"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50"/>
          </a:p>
        </p:txBody>
      </p:sp>
      <p:grpSp>
        <p:nvGrpSpPr>
          <p:cNvPr id="5" name="组合 10"/>
          <p:cNvGrpSpPr>
            <a:grpSpLocks/>
          </p:cNvGrpSpPr>
          <p:nvPr/>
        </p:nvGrpSpPr>
        <p:grpSpPr bwMode="auto">
          <a:xfrm>
            <a:off x="468315" y="333375"/>
            <a:ext cx="2016125" cy="431800"/>
            <a:chOff x="467544" y="332704"/>
            <a:chExt cx="2016224" cy="432000"/>
          </a:xfrm>
        </p:grpSpPr>
        <p:pic>
          <p:nvPicPr>
            <p:cNvPr id="6" name="图片 11" descr="nenu3.jpg"/>
            <p:cNvPicPr>
              <a:picLocks noChangeAspect="1"/>
            </p:cNvPicPr>
            <p:nvPr/>
          </p:nvPicPr>
          <p:blipFill>
            <a:blip r:embed="rId2" cstate="print">
              <a:clrChange>
                <a:clrFrom>
                  <a:srgbClr val="FCFDFF"/>
                </a:clrFrom>
                <a:clrTo>
                  <a:srgbClr val="FCFDFF">
                    <a:alpha val="0"/>
                  </a:srgbClr>
                </a:clrTo>
              </a:clrChange>
              <a:extLst>
                <a:ext uri="{28A0092B-C50C-407E-A947-70E740481C1C}">
                  <a14:useLocalDpi xmlns:a14="http://schemas.microsoft.com/office/drawing/2010/main" val="0"/>
                </a:ext>
              </a:extLst>
            </a:blip>
            <a:srcRect/>
            <a:stretch>
              <a:fillRect/>
            </a:stretch>
          </p:blipFill>
          <p:spPr bwMode="auto">
            <a:xfrm>
              <a:off x="467544" y="332704"/>
              <a:ext cx="531975"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3" descr="nenu.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702" y="404704"/>
              <a:ext cx="1406066"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组合 13"/>
          <p:cNvGrpSpPr>
            <a:grpSpLocks/>
          </p:cNvGrpSpPr>
          <p:nvPr/>
        </p:nvGrpSpPr>
        <p:grpSpPr bwMode="auto">
          <a:xfrm>
            <a:off x="171452" y="920750"/>
            <a:ext cx="8721725" cy="553998"/>
            <a:chOff x="171712" y="-171400"/>
            <a:chExt cx="8720768" cy="553889"/>
          </a:xfrm>
        </p:grpSpPr>
        <p:cxnSp>
          <p:nvCxnSpPr>
            <p:cNvPr id="10" name="直接连接符 9"/>
            <p:cNvCxnSpPr/>
            <p:nvPr/>
          </p:nvCxnSpPr>
          <p:spPr>
            <a:xfrm>
              <a:off x="251078" y="188892"/>
              <a:ext cx="864140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21"/>
            <p:cNvSpPr txBox="1">
              <a:spLocks noChangeArrowheads="1"/>
            </p:cNvSpPr>
            <p:nvPr/>
          </p:nvSpPr>
          <p:spPr bwMode="auto">
            <a:xfrm>
              <a:off x="171712" y="-171400"/>
              <a:ext cx="721593" cy="553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a:solidFill>
                    <a:srgbClr val="7F7F7F"/>
                  </a:solidFill>
                </a:rPr>
                <a:t>.....</a:t>
              </a:r>
              <a:endParaRPr lang="zh-CN" altLang="en-US" sz="3000">
                <a:solidFill>
                  <a:srgbClr val="7F7F7F"/>
                </a:solidFill>
              </a:endParaRPr>
            </a:p>
          </p:txBody>
        </p:sp>
      </p:grpSp>
      <p:pic>
        <p:nvPicPr>
          <p:cNvPr id="14" name="图片 19" descr="Untitled-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 y="1268413"/>
            <a:ext cx="9143476"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20"/>
          <p:cNvGrpSpPr>
            <a:grpSpLocks/>
          </p:cNvGrpSpPr>
          <p:nvPr/>
        </p:nvGrpSpPr>
        <p:grpSpPr bwMode="auto">
          <a:xfrm>
            <a:off x="251508" y="1268413"/>
            <a:ext cx="1440078" cy="720080"/>
            <a:chOff x="251520" y="1268760"/>
            <a:chExt cx="1440160" cy="720080"/>
          </a:xfrm>
        </p:grpSpPr>
        <p:sp>
          <p:nvSpPr>
            <p:cNvPr id="79" name="矩形 78"/>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80" name="矩形 79"/>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6" name="组合 22"/>
          <p:cNvGrpSpPr>
            <a:grpSpLocks/>
          </p:cNvGrpSpPr>
          <p:nvPr/>
        </p:nvGrpSpPr>
        <p:grpSpPr bwMode="auto">
          <a:xfrm>
            <a:off x="2411624" y="1268413"/>
            <a:ext cx="1440078" cy="720080"/>
            <a:chOff x="251520" y="1268760"/>
            <a:chExt cx="1440160" cy="720080"/>
          </a:xfrm>
        </p:grpSpPr>
        <p:sp>
          <p:nvSpPr>
            <p:cNvPr id="77" name="矩形 76"/>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8" name="矩形 77"/>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3"/>
          <p:cNvGrpSpPr>
            <a:grpSpLocks/>
          </p:cNvGrpSpPr>
          <p:nvPr/>
        </p:nvGrpSpPr>
        <p:grpSpPr bwMode="auto">
          <a:xfrm>
            <a:off x="4571740" y="1268413"/>
            <a:ext cx="1440078" cy="720080"/>
            <a:chOff x="251520" y="1268760"/>
            <a:chExt cx="1440160" cy="720080"/>
          </a:xfrm>
        </p:grpSpPr>
        <p:sp>
          <p:nvSpPr>
            <p:cNvPr id="75" name="矩形 74"/>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6" name="矩形 75"/>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4"/>
          <p:cNvGrpSpPr>
            <a:grpSpLocks/>
          </p:cNvGrpSpPr>
          <p:nvPr/>
        </p:nvGrpSpPr>
        <p:grpSpPr bwMode="auto">
          <a:xfrm>
            <a:off x="6731856" y="1268413"/>
            <a:ext cx="1440078" cy="720080"/>
            <a:chOff x="251520" y="1268760"/>
            <a:chExt cx="1440160" cy="720080"/>
          </a:xfrm>
        </p:grpSpPr>
        <p:sp>
          <p:nvSpPr>
            <p:cNvPr id="73" name="矩形 72"/>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4" name="矩形 73"/>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0" name="矩形 19"/>
          <p:cNvSpPr/>
          <p:nvPr/>
        </p:nvSpPr>
        <p:spPr bwMode="auto">
          <a:xfrm>
            <a:off x="8891590" y="1268413"/>
            <a:ext cx="252412"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1" name="矩形 20"/>
          <p:cNvSpPr/>
          <p:nvPr/>
        </p:nvSpPr>
        <p:spPr bwMode="auto">
          <a:xfrm>
            <a:off x="250827" y="1989138"/>
            <a:ext cx="720725"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2" name="矩形 21"/>
          <p:cNvSpPr/>
          <p:nvPr/>
        </p:nvSpPr>
        <p:spPr bwMode="auto">
          <a:xfrm>
            <a:off x="2" y="1989138"/>
            <a:ext cx="250825"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3" name="组合 28"/>
          <p:cNvGrpSpPr>
            <a:grpSpLocks/>
          </p:cNvGrpSpPr>
          <p:nvPr/>
        </p:nvGrpSpPr>
        <p:grpSpPr bwMode="auto">
          <a:xfrm>
            <a:off x="1691585" y="1988493"/>
            <a:ext cx="1440078" cy="720080"/>
            <a:chOff x="251520" y="1268760"/>
            <a:chExt cx="1440160" cy="720080"/>
          </a:xfrm>
        </p:grpSpPr>
        <p:sp>
          <p:nvSpPr>
            <p:cNvPr id="71" name="矩形 70"/>
            <p:cNvSpPr/>
            <p:nvPr/>
          </p:nvSpPr>
          <p:spPr>
            <a:xfrm>
              <a:off x="972978"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2" name="矩形 71"/>
            <p:cNvSpPr/>
            <p:nvPr/>
          </p:nvSpPr>
          <p:spPr>
            <a:xfrm>
              <a:off x="252212"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0"/>
          <p:cNvGrpSpPr>
            <a:grpSpLocks/>
          </p:cNvGrpSpPr>
          <p:nvPr/>
        </p:nvGrpSpPr>
        <p:grpSpPr bwMode="auto">
          <a:xfrm>
            <a:off x="3923705" y="1988493"/>
            <a:ext cx="1440078" cy="720080"/>
            <a:chOff x="251520" y="1268760"/>
            <a:chExt cx="1440160" cy="720080"/>
          </a:xfrm>
        </p:grpSpPr>
        <p:sp>
          <p:nvSpPr>
            <p:cNvPr id="69" name="矩形 68"/>
            <p:cNvSpPr/>
            <p:nvPr/>
          </p:nvSpPr>
          <p:spPr>
            <a:xfrm>
              <a:off x="972883" y="1269405"/>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70" name="矩形 69"/>
            <p:cNvSpPr/>
            <p:nvPr/>
          </p:nvSpPr>
          <p:spPr>
            <a:xfrm>
              <a:off x="25211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5" name="组合 31"/>
          <p:cNvGrpSpPr>
            <a:grpSpLocks/>
          </p:cNvGrpSpPr>
          <p:nvPr/>
        </p:nvGrpSpPr>
        <p:grpSpPr bwMode="auto">
          <a:xfrm>
            <a:off x="6011818" y="1988493"/>
            <a:ext cx="1440078" cy="720080"/>
            <a:chOff x="251520" y="1268760"/>
            <a:chExt cx="1440160" cy="720080"/>
          </a:xfrm>
        </p:grpSpPr>
        <p:sp>
          <p:nvSpPr>
            <p:cNvPr id="67" name="矩形 66"/>
            <p:cNvSpPr/>
            <p:nvPr/>
          </p:nvSpPr>
          <p:spPr>
            <a:xfrm>
              <a:off x="972333" y="1269405"/>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1567" y="1269405"/>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6" name="矩形 25"/>
          <p:cNvSpPr/>
          <p:nvPr/>
        </p:nvSpPr>
        <p:spPr bwMode="auto">
          <a:xfrm>
            <a:off x="8891590" y="1989138"/>
            <a:ext cx="252412"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bwMode="auto">
          <a:xfrm>
            <a:off x="8172452" y="1989138"/>
            <a:ext cx="719138"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8" name="矩形 27"/>
          <p:cNvSpPr/>
          <p:nvPr/>
        </p:nvSpPr>
        <p:spPr bwMode="auto">
          <a:xfrm>
            <a:off x="2" y="2708275"/>
            <a:ext cx="250825"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9" name="组合 35"/>
          <p:cNvGrpSpPr>
            <a:grpSpLocks/>
          </p:cNvGrpSpPr>
          <p:nvPr/>
        </p:nvGrpSpPr>
        <p:grpSpPr bwMode="auto">
          <a:xfrm>
            <a:off x="971546" y="2708573"/>
            <a:ext cx="1440078" cy="720080"/>
            <a:chOff x="251520" y="1268760"/>
            <a:chExt cx="1440160" cy="720080"/>
          </a:xfrm>
        </p:grpSpPr>
        <p:sp>
          <p:nvSpPr>
            <p:cNvPr id="65" name="矩形 64"/>
            <p:cNvSpPr/>
            <p:nvPr/>
          </p:nvSpPr>
          <p:spPr>
            <a:xfrm>
              <a:off x="972292"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526"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36"/>
          <p:cNvGrpSpPr>
            <a:grpSpLocks/>
          </p:cNvGrpSpPr>
          <p:nvPr/>
        </p:nvGrpSpPr>
        <p:grpSpPr bwMode="auto">
          <a:xfrm>
            <a:off x="3131663" y="2708573"/>
            <a:ext cx="1440078" cy="720080"/>
            <a:chOff x="251520" y="1268760"/>
            <a:chExt cx="1440160" cy="720080"/>
          </a:xfrm>
        </p:grpSpPr>
        <p:sp>
          <p:nvSpPr>
            <p:cNvPr id="63" name="矩形 62"/>
            <p:cNvSpPr/>
            <p:nvPr/>
          </p:nvSpPr>
          <p:spPr>
            <a:xfrm>
              <a:off x="972763" y="1268462"/>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997"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1" name="组合 37"/>
          <p:cNvGrpSpPr>
            <a:grpSpLocks/>
          </p:cNvGrpSpPr>
          <p:nvPr/>
        </p:nvGrpSpPr>
        <p:grpSpPr bwMode="auto">
          <a:xfrm>
            <a:off x="5291779" y="2708573"/>
            <a:ext cx="1440078" cy="720080"/>
            <a:chOff x="251520" y="1268760"/>
            <a:chExt cx="1440160" cy="720080"/>
          </a:xfrm>
        </p:grpSpPr>
        <p:sp>
          <p:nvSpPr>
            <p:cNvPr id="61" name="矩形 60"/>
            <p:cNvSpPr/>
            <p:nvPr/>
          </p:nvSpPr>
          <p:spPr>
            <a:xfrm>
              <a:off x="971647" y="1268462"/>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0881"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2" name="组合 38"/>
          <p:cNvGrpSpPr>
            <a:grpSpLocks/>
          </p:cNvGrpSpPr>
          <p:nvPr/>
        </p:nvGrpSpPr>
        <p:grpSpPr bwMode="auto">
          <a:xfrm>
            <a:off x="7451895" y="2708573"/>
            <a:ext cx="1440078" cy="720080"/>
            <a:chOff x="251520" y="1268760"/>
            <a:chExt cx="1440160" cy="720080"/>
          </a:xfrm>
        </p:grpSpPr>
        <p:sp>
          <p:nvSpPr>
            <p:cNvPr id="59" name="矩形 58"/>
            <p:cNvSpPr/>
            <p:nvPr/>
          </p:nvSpPr>
          <p:spPr>
            <a:xfrm>
              <a:off x="972118" y="1268462"/>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1352" y="1268462"/>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3" name="组合 39"/>
          <p:cNvGrpSpPr>
            <a:grpSpLocks/>
          </p:cNvGrpSpPr>
          <p:nvPr/>
        </p:nvGrpSpPr>
        <p:grpSpPr bwMode="auto">
          <a:xfrm>
            <a:off x="251508" y="3428653"/>
            <a:ext cx="1440078" cy="720080"/>
            <a:chOff x="251520" y="1268760"/>
            <a:chExt cx="1440160" cy="720080"/>
          </a:xfrm>
        </p:grpSpPr>
        <p:sp>
          <p:nvSpPr>
            <p:cNvPr id="57" name="矩形 56"/>
            <p:cNvSpPr/>
            <p:nvPr/>
          </p:nvSpPr>
          <p:spPr>
            <a:xfrm>
              <a:off x="971605" y="1269107"/>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0839"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4" name="组合 40"/>
          <p:cNvGrpSpPr>
            <a:grpSpLocks/>
          </p:cNvGrpSpPr>
          <p:nvPr/>
        </p:nvGrpSpPr>
        <p:grpSpPr bwMode="auto">
          <a:xfrm>
            <a:off x="2411624" y="3428653"/>
            <a:ext cx="1440078" cy="720080"/>
            <a:chOff x="251520" y="1268760"/>
            <a:chExt cx="1440160" cy="720080"/>
          </a:xfrm>
        </p:grpSpPr>
        <p:sp>
          <p:nvSpPr>
            <p:cNvPr id="55" name="矩形 54"/>
            <p:cNvSpPr/>
            <p:nvPr/>
          </p:nvSpPr>
          <p:spPr>
            <a:xfrm>
              <a:off x="972077"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311"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5" name="组合 41"/>
          <p:cNvGrpSpPr>
            <a:grpSpLocks/>
          </p:cNvGrpSpPr>
          <p:nvPr/>
        </p:nvGrpSpPr>
        <p:grpSpPr bwMode="auto">
          <a:xfrm>
            <a:off x="4571740" y="3428653"/>
            <a:ext cx="1440078" cy="720080"/>
            <a:chOff x="251520" y="1268760"/>
            <a:chExt cx="1440160" cy="720080"/>
          </a:xfrm>
        </p:grpSpPr>
        <p:sp>
          <p:nvSpPr>
            <p:cNvPr id="53" name="矩形 52"/>
            <p:cNvSpPr/>
            <p:nvPr/>
          </p:nvSpPr>
          <p:spPr>
            <a:xfrm>
              <a:off x="972548" y="1269107"/>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782"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6" name="组合 42"/>
          <p:cNvGrpSpPr>
            <a:grpSpLocks/>
          </p:cNvGrpSpPr>
          <p:nvPr/>
        </p:nvGrpSpPr>
        <p:grpSpPr bwMode="auto">
          <a:xfrm>
            <a:off x="6731856" y="3428653"/>
            <a:ext cx="1440078" cy="720080"/>
            <a:chOff x="251520" y="1268760"/>
            <a:chExt cx="1440160" cy="720080"/>
          </a:xfrm>
        </p:grpSpPr>
        <p:sp>
          <p:nvSpPr>
            <p:cNvPr id="51" name="矩形 50"/>
            <p:cNvSpPr/>
            <p:nvPr/>
          </p:nvSpPr>
          <p:spPr>
            <a:xfrm>
              <a:off x="973020" y="1269107"/>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2254" y="1269107"/>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7" name="矩形 36"/>
          <p:cNvSpPr/>
          <p:nvPr/>
        </p:nvSpPr>
        <p:spPr bwMode="auto">
          <a:xfrm>
            <a:off x="8891590" y="3429000"/>
            <a:ext cx="252412"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bwMode="auto">
          <a:xfrm>
            <a:off x="250827" y="4148138"/>
            <a:ext cx="720725" cy="9048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9" name="矩形 38"/>
          <p:cNvSpPr/>
          <p:nvPr/>
        </p:nvSpPr>
        <p:spPr bwMode="auto">
          <a:xfrm>
            <a:off x="2" y="4148138"/>
            <a:ext cx="250825" cy="9048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40" name="组合 46"/>
          <p:cNvGrpSpPr>
            <a:grpSpLocks/>
          </p:cNvGrpSpPr>
          <p:nvPr/>
        </p:nvGrpSpPr>
        <p:grpSpPr bwMode="auto">
          <a:xfrm>
            <a:off x="1691585" y="4130741"/>
            <a:ext cx="1440078" cy="90000"/>
            <a:chOff x="251520" y="1268760"/>
            <a:chExt cx="1440160" cy="720080"/>
          </a:xfrm>
        </p:grpSpPr>
        <p:sp>
          <p:nvSpPr>
            <p:cNvPr id="49" name="矩形 48"/>
            <p:cNvSpPr/>
            <p:nvPr/>
          </p:nvSpPr>
          <p:spPr>
            <a:xfrm>
              <a:off x="972978" y="1268232"/>
              <a:ext cx="719179" cy="723984"/>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2212" y="1268232"/>
              <a:ext cx="720766" cy="723984"/>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1" name="组合 47"/>
          <p:cNvGrpSpPr>
            <a:grpSpLocks/>
          </p:cNvGrpSpPr>
          <p:nvPr/>
        </p:nvGrpSpPr>
        <p:grpSpPr bwMode="auto">
          <a:xfrm>
            <a:off x="3851701" y="4148733"/>
            <a:ext cx="1440078" cy="72000"/>
            <a:chOff x="251520" y="1268760"/>
            <a:chExt cx="1440160" cy="720080"/>
          </a:xfrm>
        </p:grpSpPr>
        <p:sp>
          <p:nvSpPr>
            <p:cNvPr id="47" name="矩形 46"/>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42" name="组合 48"/>
          <p:cNvGrpSpPr>
            <a:grpSpLocks/>
          </p:cNvGrpSpPr>
          <p:nvPr/>
        </p:nvGrpSpPr>
        <p:grpSpPr bwMode="auto">
          <a:xfrm>
            <a:off x="6011818" y="4148733"/>
            <a:ext cx="1440078" cy="72000"/>
            <a:chOff x="251520" y="1268760"/>
            <a:chExt cx="1440160" cy="720080"/>
          </a:xfrm>
        </p:grpSpPr>
        <p:sp>
          <p:nvSpPr>
            <p:cNvPr id="45" name="矩形 44"/>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43" name="矩形 42"/>
          <p:cNvSpPr/>
          <p:nvPr/>
        </p:nvSpPr>
        <p:spPr bwMode="auto">
          <a:xfrm>
            <a:off x="8891587" y="4148138"/>
            <a:ext cx="360362"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bwMode="auto">
          <a:xfrm>
            <a:off x="8172451" y="4148138"/>
            <a:ext cx="719138"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9" name="标题 8"/>
          <p:cNvSpPr>
            <a:spLocks noGrp="1"/>
          </p:cNvSpPr>
          <p:nvPr>
            <p:ph type="ctrTitle"/>
          </p:nvPr>
        </p:nvSpPr>
        <p:spPr>
          <a:xfrm>
            <a:off x="268518" y="4287332"/>
            <a:ext cx="8640960" cy="1013876"/>
          </a:xfrm>
        </p:spPr>
        <p:txBody>
          <a:bodyPr anchor="b"/>
          <a:lstStyle>
            <a:lvl1pPr algn="r">
              <a:defRPr sz="3000" b="1">
                <a:solidFill>
                  <a:schemeClr val="tx1">
                    <a:lumMod val="85000"/>
                    <a:lumOff val="15000"/>
                  </a:schemeClr>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dirty="0"/>
          </a:p>
        </p:txBody>
      </p:sp>
      <p:sp>
        <p:nvSpPr>
          <p:cNvPr id="17" name="副标题 16"/>
          <p:cNvSpPr>
            <a:spLocks noGrp="1"/>
          </p:cNvSpPr>
          <p:nvPr>
            <p:ph type="subTitle" idx="1"/>
          </p:nvPr>
        </p:nvSpPr>
        <p:spPr>
          <a:xfrm>
            <a:off x="251520" y="5358409"/>
            <a:ext cx="8640960" cy="590875"/>
          </a:xfrm>
        </p:spPr>
        <p:txBody>
          <a:bodyPr lIns="45720" rIns="45720"/>
          <a:lstStyle>
            <a:lvl1pPr marL="0" marR="48006" indent="0" algn="r">
              <a:buNone/>
              <a:defRPr>
                <a:solidFill>
                  <a:schemeClr val="tx1">
                    <a:lumMod val="85000"/>
                    <a:lumOff val="15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zh-CN" altLang="en-US"/>
              <a:t>单击此处编辑母版副标题样式</a:t>
            </a:r>
            <a:endParaRPr lang="en-US" dirty="0"/>
          </a:p>
        </p:txBody>
      </p:sp>
      <p:sp>
        <p:nvSpPr>
          <p:cNvPr id="81" name="日期占位符 29"/>
          <p:cNvSpPr>
            <a:spLocks noGrp="1"/>
          </p:cNvSpPr>
          <p:nvPr>
            <p:ph type="dt" sz="half" idx="10"/>
          </p:nvPr>
        </p:nvSpPr>
        <p:spPr/>
        <p:txBody>
          <a:bodyPr/>
          <a:lstStyle>
            <a:lvl1pPr algn="ctr">
              <a:defRPr sz="1050" smtClean="0">
                <a:solidFill>
                  <a:srgbClr val="FFFFFF"/>
                </a:solidFill>
              </a:defRPr>
            </a:lvl1pPr>
            <a:extLst/>
          </a:lstStyle>
          <a:p>
            <a:fld id="{CE8D5F43-11FC-4A47-8AB9-3C569A0CF75E}" type="datetimeFigureOut">
              <a:rPr lang="zh-CN" altLang="en-US" smtClean="0"/>
              <a:pPr/>
              <a:t>2017-06-06</a:t>
            </a:fld>
            <a:endParaRPr lang="zh-CN" altLang="en-US"/>
          </a:p>
        </p:txBody>
      </p:sp>
      <p:sp>
        <p:nvSpPr>
          <p:cNvPr id="82" name="页脚占位符 18"/>
          <p:cNvSpPr>
            <a:spLocks noGrp="1"/>
          </p:cNvSpPr>
          <p:nvPr>
            <p:ph type="ftr" sz="quarter" idx="11"/>
          </p:nvPr>
        </p:nvSpPr>
        <p:spPr/>
        <p:txBody>
          <a:bodyPr/>
          <a:lstStyle>
            <a:lvl1pPr>
              <a:defRPr sz="1050">
                <a:solidFill>
                  <a:schemeClr val="accent1">
                    <a:tint val="20000"/>
                  </a:schemeClr>
                </a:solidFill>
              </a:defRPr>
            </a:lvl1pPr>
            <a:extLst/>
          </a:lstStyle>
          <a:p>
            <a:endParaRPr lang="zh-CN" altLang="en-US"/>
          </a:p>
        </p:txBody>
      </p:sp>
      <p:sp>
        <p:nvSpPr>
          <p:cNvPr id="83" name="灯片编号占位符 26"/>
          <p:cNvSpPr>
            <a:spLocks noGrp="1"/>
          </p:cNvSpPr>
          <p:nvPr>
            <p:ph type="sldNum" sz="quarter" idx="12"/>
          </p:nvPr>
        </p:nvSpPr>
        <p:spPr/>
        <p:txBody>
          <a:bodyPr/>
          <a:lstStyle>
            <a:lvl1pPr>
              <a:defRPr sz="825" smtClean="0">
                <a:solidFill>
                  <a:srgbClr val="FFFFFF"/>
                </a:solidFill>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7913759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vl1pPr>
            <a:lvl2pPr>
              <a:defRPr sz="1800"/>
            </a:lvl2pPr>
            <a:lvl3pPr>
              <a:defRPr sz="1600"/>
            </a:lvl3pPr>
            <a:lvl4pPr>
              <a:defRPr sz="1350"/>
            </a:lvl4pPr>
            <a:lvl5pPr>
              <a:defRPr sz="1100"/>
            </a:lvl5pPr>
            <a:extLs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标题 6"/>
          <p:cNvSpPr>
            <a:spLocks noGrp="1"/>
          </p:cNvSpPr>
          <p:nvPr>
            <p:ph type="title"/>
          </p:nvPr>
        </p:nvSpPr>
        <p:spPr>
          <a:xfrm>
            <a:off x="457200" y="274638"/>
            <a:ext cx="8229600" cy="994122"/>
          </a:xfrm>
        </p:spPr>
        <p:txBody>
          <a:bodyPr rtlCol="0">
            <a:normAutofit/>
          </a:bodyPr>
          <a:lstStyle>
            <a:lvl1pPr>
              <a:defRPr sz="3200" b="1">
                <a:solidFill>
                  <a:schemeClr val="tx1">
                    <a:lumMod val="85000"/>
                    <a:lumOff val="15000"/>
                  </a:schemeClr>
                </a:solidFill>
              </a:defRPr>
            </a:lvl1pPr>
            <a:extLst/>
          </a:lstStyle>
          <a:p>
            <a:r>
              <a:rPr lang="zh-CN" altLang="en-US" dirty="0"/>
              <a:t>单击此处编辑母版标题样式</a:t>
            </a:r>
            <a:endParaRPr lang="en-US" dirty="0"/>
          </a:p>
        </p:txBody>
      </p:sp>
      <p:sp>
        <p:nvSpPr>
          <p:cNvPr id="5" name="日期占位符 3"/>
          <p:cNvSpPr>
            <a:spLocks noGrp="1"/>
          </p:cNvSpPr>
          <p:nvPr>
            <p:ph type="dt" sz="half" idx="10"/>
          </p:nvPr>
        </p:nvSpPr>
        <p:spPr>
          <a:xfrm>
            <a:off x="6727827" y="6408742"/>
            <a:ext cx="1588591" cy="365125"/>
          </a:xfrm>
        </p:spPr>
        <p:txBody>
          <a:bodyPr/>
          <a:lstStyle>
            <a:lvl1pPr algn="ctr">
              <a:defRPr sz="1050"/>
            </a:lvl1pPr>
            <a:extLst/>
          </a:lstStyle>
          <a:p>
            <a:fld id="{CE8D5F43-11FC-4A47-8AB9-3C569A0CF75E}" type="datetimeFigureOut">
              <a:rPr lang="zh-CN" altLang="en-US" smtClean="0"/>
              <a:pPr/>
              <a:t>2017-06-06</a:t>
            </a:fld>
            <a:endParaRPr lang="zh-CN" altLang="en-US"/>
          </a:p>
        </p:txBody>
      </p:sp>
      <p:sp>
        <p:nvSpPr>
          <p:cNvPr id="6" name="页脚占位符 4"/>
          <p:cNvSpPr>
            <a:spLocks noGrp="1"/>
          </p:cNvSpPr>
          <p:nvPr>
            <p:ph type="ftr" sz="quarter" idx="11"/>
          </p:nvPr>
        </p:nvSpPr>
        <p:spPr/>
        <p:txBody>
          <a:bodyPr/>
          <a:lstStyle>
            <a:lvl1pPr>
              <a:defRPr sz="1050"/>
            </a:lvl1pPr>
            <a:extLst/>
          </a:lstStyle>
          <a:p>
            <a:endParaRPr lang="zh-CN" altLang="en-US"/>
          </a:p>
        </p:txBody>
      </p:sp>
      <p:sp>
        <p:nvSpPr>
          <p:cNvPr id="8" name="灯片编号占位符 5"/>
          <p:cNvSpPr>
            <a:spLocks noGrp="1"/>
          </p:cNvSpPr>
          <p:nvPr>
            <p:ph type="sldNum" sz="quarter" idx="12"/>
          </p:nvPr>
        </p:nvSpPr>
        <p:spPr>
          <a:xfrm>
            <a:off x="8532442" y="6408742"/>
            <a:ext cx="481385" cy="365125"/>
          </a:xfrm>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415959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995710"/>
          </a:xfrm>
        </p:spPr>
        <p:txBody>
          <a:bodyPr/>
          <a:lstStyle>
            <a:lvl1pPr>
              <a:defRPr sz="2400">
                <a:solidFill>
                  <a:schemeClr val="tx1">
                    <a:lumMod val="85000"/>
                    <a:lumOff val="15000"/>
                  </a:schemeClr>
                </a:solidFill>
              </a:defRPr>
            </a:lvl1pPr>
            <a:extLst/>
          </a:lstStyle>
          <a:p>
            <a:r>
              <a:rPr lang="zh-CN" altLang="en-US"/>
              <a:t>单击此处编辑母版标题样式</a:t>
            </a:r>
            <a:endParaRPr lang="en-US" dirty="0"/>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8"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8"/>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7" y="1444298"/>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6"/>
          <p:cNvSpPr>
            <a:spLocks noGrp="1"/>
          </p:cNvSpPr>
          <p:nvPr>
            <p:ph type="dt" sz="half" idx="10"/>
          </p:nvPr>
        </p:nvSpPr>
        <p:spPr/>
        <p:txBody>
          <a:bodyPr/>
          <a:lstStyle>
            <a:lvl1pPr>
              <a:defRPr/>
            </a:lvl1pPr>
            <a:extLst/>
          </a:lstStyle>
          <a:p>
            <a:fld id="{CE8D5F43-11FC-4A47-8AB9-3C569A0CF75E}" type="datetimeFigureOut">
              <a:rPr lang="zh-CN" altLang="en-US" smtClean="0"/>
              <a:pPr/>
              <a:t>2017-06-06</a:t>
            </a:fld>
            <a:endParaRPr lang="zh-CN" altLang="en-US"/>
          </a:p>
        </p:txBody>
      </p:sp>
      <p:sp>
        <p:nvSpPr>
          <p:cNvPr id="9" name="页脚占位符 7"/>
          <p:cNvSpPr>
            <a:spLocks noGrp="1"/>
          </p:cNvSpPr>
          <p:nvPr>
            <p:ph type="ftr" sz="quarter" idx="11"/>
          </p:nvPr>
        </p:nvSpPr>
        <p:spPr/>
        <p:txBody>
          <a:bodyPr/>
          <a:lstStyle>
            <a:lvl1pPr>
              <a:defRPr/>
            </a:lvl1pPr>
            <a:extLst/>
          </a:lstStyle>
          <a:p>
            <a:endParaRPr lang="zh-CN" altLang="en-US"/>
          </a:p>
        </p:txBody>
      </p:sp>
      <p:sp>
        <p:nvSpPr>
          <p:cNvPr id="10" name="灯片编号占位符 8"/>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6792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75957803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extLst/>
          </a:lstStyle>
          <a:p>
            <a:fld id="{CE8D5F43-11FC-4A47-8AB9-3C569A0CF75E}" type="datetimeFigureOut">
              <a:rPr lang="zh-CN" altLang="en-US" smtClean="0"/>
              <a:pPr/>
              <a:t>2017-06-06</a:t>
            </a:fld>
            <a:endParaRPr lang="zh-CN" altLang="en-US"/>
          </a:p>
        </p:txBody>
      </p:sp>
      <p:sp>
        <p:nvSpPr>
          <p:cNvPr id="4" name="页脚占位符 2"/>
          <p:cNvSpPr>
            <a:spLocks noGrp="1"/>
          </p:cNvSpPr>
          <p:nvPr>
            <p:ph type="ftr" sz="quarter" idx="11"/>
          </p:nvPr>
        </p:nvSpPr>
        <p:spPr/>
        <p:txBody>
          <a:bodyPr/>
          <a:lstStyle>
            <a:lvl1pPr>
              <a:defRPr/>
            </a:lvl1pPr>
            <a:extLst/>
          </a:lstStyle>
          <a:p>
            <a:endParaRPr lang="zh-CN" altLang="en-US"/>
          </a:p>
        </p:txBody>
      </p:sp>
      <p:sp>
        <p:nvSpPr>
          <p:cNvPr id="5" name="灯片编号占位符 3"/>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7650451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1875"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extLst/>
          </a:lstStyle>
          <a:p>
            <a:fld id="{CE8D5F43-11FC-4A47-8AB9-3C569A0CF75E}" type="datetimeFigureOut">
              <a:rPr lang="zh-CN" altLang="en-US" smtClean="0"/>
              <a:pPr/>
              <a:t>2017-06-06</a:t>
            </a:fld>
            <a:endParaRPr lang="zh-CN" altLang="en-US"/>
          </a:p>
        </p:txBody>
      </p:sp>
      <p:sp>
        <p:nvSpPr>
          <p:cNvPr id="7" name="页脚占位符 5"/>
          <p:cNvSpPr>
            <a:spLocks noGrp="1"/>
          </p:cNvSpPr>
          <p:nvPr>
            <p:ph type="ftr" sz="quarter" idx="11"/>
          </p:nvPr>
        </p:nvSpPr>
        <p:spPr/>
        <p:txBody>
          <a:bodyPr/>
          <a:lstStyle>
            <a:lvl1pPr>
              <a:defRPr/>
            </a:lvl1pPr>
            <a:extLst/>
          </a:lstStyle>
          <a:p>
            <a:endParaRPr lang="zh-CN" altLang="en-US"/>
          </a:p>
        </p:txBody>
      </p:sp>
      <p:sp>
        <p:nvSpPr>
          <p:cNvPr id="8" name="灯片编号占位符 6"/>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0447926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33"/>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extLst/>
          </a:lstStyle>
          <a:p>
            <a:fld id="{CE8D5F43-11FC-4A47-8AB9-3C569A0CF75E}" type="datetimeFigureOut">
              <a:rPr lang="zh-CN" altLang="en-US" smtClean="0"/>
              <a:pPr/>
              <a:t>2017-06-06</a:t>
            </a:fld>
            <a:endParaRPr lang="zh-CN" altLang="en-US"/>
          </a:p>
        </p:txBody>
      </p:sp>
      <p:sp>
        <p:nvSpPr>
          <p:cNvPr id="6" name="页脚占位符 4"/>
          <p:cNvSpPr>
            <a:spLocks noGrp="1"/>
          </p:cNvSpPr>
          <p:nvPr>
            <p:ph type="ftr" sz="quarter" idx="11"/>
          </p:nvPr>
        </p:nvSpPr>
        <p:spPr/>
        <p:txBody>
          <a:bodyPr/>
          <a:lstStyle>
            <a:lvl1pPr>
              <a:defRPr/>
            </a:lvl1pPr>
            <a:extLst/>
          </a:lstStyle>
          <a:p>
            <a:endParaRPr lang="zh-CN" altLang="en-US"/>
          </a:p>
        </p:txBody>
      </p:sp>
      <p:sp>
        <p:nvSpPr>
          <p:cNvPr id="7" name="灯片编号占位符 5"/>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8291843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4"/>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extLst/>
          </a:lstStyle>
          <a:p>
            <a:fld id="{CE8D5F43-11FC-4A47-8AB9-3C569A0CF75E}" type="datetimeFigureOut">
              <a:rPr lang="zh-CN" altLang="en-US" smtClean="0"/>
              <a:pPr/>
              <a:t>2017-06-06</a:t>
            </a:fld>
            <a:endParaRPr lang="zh-CN" altLang="en-US"/>
          </a:p>
        </p:txBody>
      </p:sp>
      <p:sp>
        <p:nvSpPr>
          <p:cNvPr id="6" name="页脚占位符 4"/>
          <p:cNvSpPr>
            <a:spLocks noGrp="1"/>
          </p:cNvSpPr>
          <p:nvPr>
            <p:ph type="ftr" sz="quarter" idx="11"/>
          </p:nvPr>
        </p:nvSpPr>
        <p:spPr/>
        <p:txBody>
          <a:bodyPr/>
          <a:lstStyle>
            <a:lvl1pPr>
              <a:defRPr/>
            </a:lvl1pPr>
            <a:extLst/>
          </a:lstStyle>
          <a:p>
            <a:endParaRPr lang="zh-CN" altLang="en-US"/>
          </a:p>
        </p:txBody>
      </p:sp>
      <p:sp>
        <p:nvSpPr>
          <p:cNvPr id="7" name="灯片编号占位符 5"/>
          <p:cNvSpPr>
            <a:spLocks noGrp="1"/>
          </p:cNvSpPr>
          <p:nvPr>
            <p:ph type="sldNum" sz="quarter" idx="12"/>
          </p:nvPr>
        </p:nvSpPr>
        <p:spPr/>
        <p:txBody>
          <a:bodyPr/>
          <a:lstStyle>
            <a:lvl1pPr>
              <a:defRPr/>
            </a:lvl1pPr>
            <a:extLst/>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1003455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0" y="-1133475"/>
            <a:ext cx="9251950" cy="2978150"/>
            <a:chOff x="0" y="1268760"/>
            <a:chExt cx="9252480" cy="2978150"/>
          </a:xfrm>
        </p:grpSpPr>
        <p:pic>
          <p:nvPicPr>
            <p:cNvPr id="3" name="图片 10" descr="Untitled-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11"/>
            <p:cNvGrpSpPr>
              <a:grpSpLocks/>
            </p:cNvGrpSpPr>
            <p:nvPr/>
          </p:nvGrpSpPr>
          <p:grpSpPr bwMode="auto">
            <a:xfrm>
              <a:off x="251520" y="1268760"/>
              <a:ext cx="1440160" cy="720080"/>
              <a:chOff x="251520" y="1268760"/>
              <a:chExt cx="1440160" cy="720080"/>
            </a:xfrm>
          </p:grpSpPr>
          <p:sp>
            <p:nvSpPr>
              <p:cNvPr id="67" name="矩形 66"/>
              <p:cNvSpPr/>
              <p:nvPr/>
            </p:nvSpPr>
            <p:spPr>
              <a:xfrm>
                <a:off x="971605" y="1268760"/>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8" name="矩形 67"/>
              <p:cNvSpPr/>
              <p:nvPr/>
            </p:nvSpPr>
            <p:spPr>
              <a:xfrm>
                <a:off x="250839"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5" name="组合 12"/>
            <p:cNvGrpSpPr>
              <a:grpSpLocks/>
            </p:cNvGrpSpPr>
            <p:nvPr/>
          </p:nvGrpSpPr>
          <p:grpSpPr bwMode="auto">
            <a:xfrm>
              <a:off x="2411760" y="1268760"/>
              <a:ext cx="1440160" cy="720080"/>
              <a:chOff x="251520" y="1268760"/>
              <a:chExt cx="1440160" cy="720080"/>
            </a:xfrm>
          </p:grpSpPr>
          <p:sp>
            <p:nvSpPr>
              <p:cNvPr id="65" name="矩形 64"/>
              <p:cNvSpPr/>
              <p:nvPr/>
            </p:nvSpPr>
            <p:spPr>
              <a:xfrm>
                <a:off x="972077"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6" name="矩形 65"/>
              <p:cNvSpPr/>
              <p:nvPr/>
            </p:nvSpPr>
            <p:spPr>
              <a:xfrm>
                <a:off x="251311"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6" name="组合 13"/>
            <p:cNvGrpSpPr>
              <a:grpSpLocks/>
            </p:cNvGrpSpPr>
            <p:nvPr/>
          </p:nvGrpSpPr>
          <p:grpSpPr bwMode="auto">
            <a:xfrm>
              <a:off x="4572000" y="1268760"/>
              <a:ext cx="1440160" cy="720080"/>
              <a:chOff x="251520" y="1268760"/>
              <a:chExt cx="1440160" cy="720080"/>
            </a:xfrm>
          </p:grpSpPr>
          <p:sp>
            <p:nvSpPr>
              <p:cNvPr id="63" name="矩形 62"/>
              <p:cNvSpPr/>
              <p:nvPr/>
            </p:nvSpPr>
            <p:spPr>
              <a:xfrm>
                <a:off x="972548" y="1268760"/>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4" name="矩形 63"/>
              <p:cNvSpPr/>
              <p:nvPr/>
            </p:nvSpPr>
            <p:spPr>
              <a:xfrm>
                <a:off x="251782"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7" name="组合 14"/>
            <p:cNvGrpSpPr>
              <a:grpSpLocks/>
            </p:cNvGrpSpPr>
            <p:nvPr/>
          </p:nvGrpSpPr>
          <p:grpSpPr bwMode="auto">
            <a:xfrm>
              <a:off x="6732240" y="1268760"/>
              <a:ext cx="1440160" cy="720080"/>
              <a:chOff x="251520" y="1268760"/>
              <a:chExt cx="1440160" cy="720080"/>
            </a:xfrm>
          </p:grpSpPr>
          <p:sp>
            <p:nvSpPr>
              <p:cNvPr id="61" name="矩形 60"/>
              <p:cNvSpPr/>
              <p:nvPr/>
            </p:nvSpPr>
            <p:spPr>
              <a:xfrm>
                <a:off x="973020" y="1268760"/>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2" name="矩形 61"/>
              <p:cNvSpPr/>
              <p:nvPr/>
            </p:nvSpPr>
            <p:spPr>
              <a:xfrm>
                <a:off x="252254" y="1268760"/>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8" name="矩形 7"/>
            <p:cNvSpPr/>
            <p:nvPr/>
          </p:nvSpPr>
          <p:spPr>
            <a:xfrm>
              <a:off x="8892097" y="1268760"/>
              <a:ext cx="25242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9" name="矩形 8"/>
            <p:cNvSpPr/>
            <p:nvPr/>
          </p:nvSpPr>
          <p:spPr>
            <a:xfrm>
              <a:off x="250839" y="1989485"/>
              <a:ext cx="72076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0" name="矩形 9"/>
            <p:cNvSpPr/>
            <p:nvPr/>
          </p:nvSpPr>
          <p:spPr>
            <a:xfrm>
              <a:off x="0" y="1989485"/>
              <a:ext cx="25083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1" name="组合 19"/>
            <p:cNvGrpSpPr>
              <a:grpSpLocks/>
            </p:cNvGrpSpPr>
            <p:nvPr/>
          </p:nvGrpSpPr>
          <p:grpSpPr bwMode="auto">
            <a:xfrm>
              <a:off x="1691680" y="1988840"/>
              <a:ext cx="1440160" cy="720080"/>
              <a:chOff x="251520" y="1268760"/>
              <a:chExt cx="1440160" cy="720080"/>
            </a:xfrm>
          </p:grpSpPr>
          <p:sp>
            <p:nvSpPr>
              <p:cNvPr id="59" name="矩形 58"/>
              <p:cNvSpPr/>
              <p:nvPr/>
            </p:nvSpPr>
            <p:spPr>
              <a:xfrm>
                <a:off x="972978"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60" name="矩形 59"/>
              <p:cNvSpPr/>
              <p:nvPr/>
            </p:nvSpPr>
            <p:spPr>
              <a:xfrm>
                <a:off x="252212"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2" name="组合 20"/>
            <p:cNvGrpSpPr>
              <a:grpSpLocks/>
            </p:cNvGrpSpPr>
            <p:nvPr/>
          </p:nvGrpSpPr>
          <p:grpSpPr bwMode="auto">
            <a:xfrm>
              <a:off x="3923928" y="1988840"/>
              <a:ext cx="1440160" cy="720080"/>
              <a:chOff x="251520" y="1268760"/>
              <a:chExt cx="1440160" cy="720080"/>
            </a:xfrm>
          </p:grpSpPr>
          <p:sp>
            <p:nvSpPr>
              <p:cNvPr id="57" name="矩形 56"/>
              <p:cNvSpPr/>
              <p:nvPr/>
            </p:nvSpPr>
            <p:spPr>
              <a:xfrm>
                <a:off x="972883" y="1269405"/>
                <a:ext cx="719179"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8" name="矩形 57"/>
              <p:cNvSpPr/>
              <p:nvPr/>
            </p:nvSpPr>
            <p:spPr>
              <a:xfrm>
                <a:off x="25211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3" name="组合 22"/>
            <p:cNvGrpSpPr>
              <a:grpSpLocks/>
            </p:cNvGrpSpPr>
            <p:nvPr/>
          </p:nvGrpSpPr>
          <p:grpSpPr bwMode="auto">
            <a:xfrm>
              <a:off x="6012160" y="1988840"/>
              <a:ext cx="1440160" cy="720080"/>
              <a:chOff x="251520" y="1268760"/>
              <a:chExt cx="1440160" cy="720080"/>
            </a:xfrm>
          </p:grpSpPr>
          <p:sp>
            <p:nvSpPr>
              <p:cNvPr id="55" name="矩形 54"/>
              <p:cNvSpPr/>
              <p:nvPr/>
            </p:nvSpPr>
            <p:spPr>
              <a:xfrm>
                <a:off x="972333" y="1269405"/>
                <a:ext cx="719178"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6" name="矩形 55"/>
              <p:cNvSpPr/>
              <p:nvPr/>
            </p:nvSpPr>
            <p:spPr>
              <a:xfrm>
                <a:off x="251567" y="1269405"/>
                <a:ext cx="720766"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14" name="矩形 13"/>
            <p:cNvSpPr/>
            <p:nvPr/>
          </p:nvSpPr>
          <p:spPr>
            <a:xfrm>
              <a:off x="8892097" y="1989485"/>
              <a:ext cx="252426" cy="71913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5" name="矩形 14"/>
            <p:cNvSpPr/>
            <p:nvPr/>
          </p:nvSpPr>
          <p:spPr>
            <a:xfrm>
              <a:off x="8172918" y="1989485"/>
              <a:ext cx="719179" cy="71913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16" name="矩形 15"/>
            <p:cNvSpPr/>
            <p:nvPr/>
          </p:nvSpPr>
          <p:spPr>
            <a:xfrm>
              <a:off x="0" y="2708623"/>
              <a:ext cx="25083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17" name="组合 26"/>
            <p:cNvGrpSpPr>
              <a:grpSpLocks/>
            </p:cNvGrpSpPr>
            <p:nvPr/>
          </p:nvGrpSpPr>
          <p:grpSpPr bwMode="auto">
            <a:xfrm>
              <a:off x="971600" y="2708920"/>
              <a:ext cx="1440160" cy="720080"/>
              <a:chOff x="251520" y="1268760"/>
              <a:chExt cx="1440160" cy="720080"/>
            </a:xfrm>
          </p:grpSpPr>
          <p:sp>
            <p:nvSpPr>
              <p:cNvPr id="53" name="矩形 52"/>
              <p:cNvSpPr/>
              <p:nvPr/>
            </p:nvSpPr>
            <p:spPr>
              <a:xfrm>
                <a:off x="972292"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4" name="矩形 53"/>
              <p:cNvSpPr/>
              <p:nvPr/>
            </p:nvSpPr>
            <p:spPr>
              <a:xfrm>
                <a:off x="251526"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8" name="组合 27"/>
            <p:cNvGrpSpPr>
              <a:grpSpLocks/>
            </p:cNvGrpSpPr>
            <p:nvPr/>
          </p:nvGrpSpPr>
          <p:grpSpPr bwMode="auto">
            <a:xfrm>
              <a:off x="3131840" y="2708920"/>
              <a:ext cx="1440160" cy="720080"/>
              <a:chOff x="251520" y="1268760"/>
              <a:chExt cx="1440160" cy="720080"/>
            </a:xfrm>
          </p:grpSpPr>
          <p:sp>
            <p:nvSpPr>
              <p:cNvPr id="51" name="矩形 50"/>
              <p:cNvSpPr/>
              <p:nvPr/>
            </p:nvSpPr>
            <p:spPr>
              <a:xfrm>
                <a:off x="972763" y="1268463"/>
                <a:ext cx="719178"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2" name="矩形 51"/>
              <p:cNvSpPr/>
              <p:nvPr/>
            </p:nvSpPr>
            <p:spPr>
              <a:xfrm>
                <a:off x="251997"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19" name="组合 28"/>
            <p:cNvGrpSpPr>
              <a:grpSpLocks/>
            </p:cNvGrpSpPr>
            <p:nvPr/>
          </p:nvGrpSpPr>
          <p:grpSpPr bwMode="auto">
            <a:xfrm>
              <a:off x="5292080" y="2708920"/>
              <a:ext cx="1440160" cy="720080"/>
              <a:chOff x="251520" y="1268760"/>
              <a:chExt cx="1440160" cy="720080"/>
            </a:xfrm>
          </p:grpSpPr>
          <p:sp>
            <p:nvSpPr>
              <p:cNvPr id="49" name="矩形 48"/>
              <p:cNvSpPr/>
              <p:nvPr/>
            </p:nvSpPr>
            <p:spPr>
              <a:xfrm>
                <a:off x="971647" y="1268463"/>
                <a:ext cx="720766"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50" name="矩形 49"/>
              <p:cNvSpPr/>
              <p:nvPr/>
            </p:nvSpPr>
            <p:spPr>
              <a:xfrm>
                <a:off x="250881"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0" name="组合 30"/>
            <p:cNvGrpSpPr>
              <a:grpSpLocks/>
            </p:cNvGrpSpPr>
            <p:nvPr/>
          </p:nvGrpSpPr>
          <p:grpSpPr bwMode="auto">
            <a:xfrm>
              <a:off x="7452320" y="2708920"/>
              <a:ext cx="1440160" cy="720080"/>
              <a:chOff x="251520" y="1268760"/>
              <a:chExt cx="1440160" cy="720080"/>
            </a:xfrm>
          </p:grpSpPr>
          <p:sp>
            <p:nvSpPr>
              <p:cNvPr id="47" name="矩形 46"/>
              <p:cNvSpPr/>
              <p:nvPr/>
            </p:nvSpPr>
            <p:spPr>
              <a:xfrm>
                <a:off x="972118" y="1268463"/>
                <a:ext cx="719179" cy="7207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8" name="矩形 47"/>
              <p:cNvSpPr/>
              <p:nvPr/>
            </p:nvSpPr>
            <p:spPr>
              <a:xfrm>
                <a:off x="251352" y="1268463"/>
                <a:ext cx="720766" cy="7207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1" name="组合 31"/>
            <p:cNvGrpSpPr>
              <a:grpSpLocks/>
            </p:cNvGrpSpPr>
            <p:nvPr/>
          </p:nvGrpSpPr>
          <p:grpSpPr bwMode="auto">
            <a:xfrm>
              <a:off x="251520" y="3429000"/>
              <a:ext cx="1440160" cy="720080"/>
              <a:chOff x="251520" y="1268760"/>
              <a:chExt cx="1440160" cy="720080"/>
            </a:xfrm>
          </p:grpSpPr>
          <p:sp>
            <p:nvSpPr>
              <p:cNvPr id="45" name="矩形 44"/>
              <p:cNvSpPr/>
              <p:nvPr/>
            </p:nvSpPr>
            <p:spPr>
              <a:xfrm>
                <a:off x="971605" y="1269108"/>
                <a:ext cx="720766"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6" name="矩形 45"/>
              <p:cNvSpPr/>
              <p:nvPr/>
            </p:nvSpPr>
            <p:spPr>
              <a:xfrm>
                <a:off x="250839"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2" name="组合 32"/>
            <p:cNvGrpSpPr>
              <a:grpSpLocks/>
            </p:cNvGrpSpPr>
            <p:nvPr/>
          </p:nvGrpSpPr>
          <p:grpSpPr bwMode="auto">
            <a:xfrm>
              <a:off x="2411760" y="3429000"/>
              <a:ext cx="1440160" cy="720080"/>
              <a:chOff x="251520" y="1268760"/>
              <a:chExt cx="1440160" cy="720080"/>
            </a:xfrm>
          </p:grpSpPr>
          <p:sp>
            <p:nvSpPr>
              <p:cNvPr id="43" name="矩形 42"/>
              <p:cNvSpPr/>
              <p:nvPr/>
            </p:nvSpPr>
            <p:spPr>
              <a:xfrm>
                <a:off x="972077"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4" name="矩形 43"/>
              <p:cNvSpPr/>
              <p:nvPr/>
            </p:nvSpPr>
            <p:spPr>
              <a:xfrm>
                <a:off x="251311"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3" name="组合 33"/>
            <p:cNvGrpSpPr>
              <a:grpSpLocks/>
            </p:cNvGrpSpPr>
            <p:nvPr/>
          </p:nvGrpSpPr>
          <p:grpSpPr bwMode="auto">
            <a:xfrm>
              <a:off x="4572000" y="3429000"/>
              <a:ext cx="1440160" cy="720080"/>
              <a:chOff x="251520" y="1268760"/>
              <a:chExt cx="1440160" cy="720080"/>
            </a:xfrm>
          </p:grpSpPr>
          <p:sp>
            <p:nvSpPr>
              <p:cNvPr id="41" name="矩形 40"/>
              <p:cNvSpPr/>
              <p:nvPr/>
            </p:nvSpPr>
            <p:spPr>
              <a:xfrm>
                <a:off x="972548" y="1269108"/>
                <a:ext cx="719179"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2" name="矩形 41"/>
              <p:cNvSpPr/>
              <p:nvPr/>
            </p:nvSpPr>
            <p:spPr>
              <a:xfrm>
                <a:off x="251782"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4" name="组合 34"/>
            <p:cNvGrpSpPr>
              <a:grpSpLocks/>
            </p:cNvGrpSpPr>
            <p:nvPr/>
          </p:nvGrpSpPr>
          <p:grpSpPr bwMode="auto">
            <a:xfrm>
              <a:off x="6732240" y="3429000"/>
              <a:ext cx="1440160" cy="720080"/>
              <a:chOff x="251520" y="1268760"/>
              <a:chExt cx="1440160" cy="720080"/>
            </a:xfrm>
          </p:grpSpPr>
          <p:sp>
            <p:nvSpPr>
              <p:cNvPr id="39" name="矩形 38"/>
              <p:cNvSpPr/>
              <p:nvPr/>
            </p:nvSpPr>
            <p:spPr>
              <a:xfrm>
                <a:off x="973020" y="1269108"/>
                <a:ext cx="719178" cy="719137"/>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40" name="矩形 39"/>
              <p:cNvSpPr/>
              <p:nvPr/>
            </p:nvSpPr>
            <p:spPr>
              <a:xfrm>
                <a:off x="252254" y="1269108"/>
                <a:ext cx="72076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25" name="矩形 24"/>
            <p:cNvSpPr/>
            <p:nvPr/>
          </p:nvSpPr>
          <p:spPr>
            <a:xfrm>
              <a:off x="8892097" y="3429348"/>
              <a:ext cx="252426" cy="719137"/>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6" name="矩形 25"/>
            <p:cNvSpPr/>
            <p:nvPr/>
          </p:nvSpPr>
          <p:spPr>
            <a:xfrm>
              <a:off x="250839" y="4148485"/>
              <a:ext cx="720766" cy="90488"/>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27" name="矩形 26"/>
            <p:cNvSpPr/>
            <p:nvPr/>
          </p:nvSpPr>
          <p:spPr>
            <a:xfrm>
              <a:off x="0" y="4148485"/>
              <a:ext cx="250839" cy="90488"/>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nvGrpSpPr>
            <p:cNvPr id="28" name="组合 38"/>
            <p:cNvGrpSpPr>
              <a:grpSpLocks/>
            </p:cNvGrpSpPr>
            <p:nvPr/>
          </p:nvGrpSpPr>
          <p:grpSpPr bwMode="auto">
            <a:xfrm>
              <a:off x="1691680" y="4131088"/>
              <a:ext cx="1440160" cy="90000"/>
              <a:chOff x="251520" y="1268760"/>
              <a:chExt cx="1440160" cy="720080"/>
            </a:xfrm>
          </p:grpSpPr>
          <p:sp>
            <p:nvSpPr>
              <p:cNvPr id="37" name="矩形 36"/>
              <p:cNvSpPr/>
              <p:nvPr/>
            </p:nvSpPr>
            <p:spPr>
              <a:xfrm>
                <a:off x="972978" y="1268240"/>
                <a:ext cx="719179" cy="723976"/>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8" name="矩形 37"/>
              <p:cNvSpPr/>
              <p:nvPr/>
            </p:nvSpPr>
            <p:spPr>
              <a:xfrm>
                <a:off x="252212" y="1268240"/>
                <a:ext cx="720766" cy="723976"/>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29" name="组合 39"/>
            <p:cNvGrpSpPr>
              <a:grpSpLocks/>
            </p:cNvGrpSpPr>
            <p:nvPr/>
          </p:nvGrpSpPr>
          <p:grpSpPr bwMode="auto">
            <a:xfrm>
              <a:off x="3851920" y="4149080"/>
              <a:ext cx="1440160" cy="72000"/>
              <a:chOff x="251520" y="1268760"/>
              <a:chExt cx="1440160" cy="720080"/>
            </a:xfrm>
          </p:grpSpPr>
          <p:sp>
            <p:nvSpPr>
              <p:cNvPr id="35" name="矩形 34"/>
              <p:cNvSpPr/>
              <p:nvPr/>
            </p:nvSpPr>
            <p:spPr>
              <a:xfrm>
                <a:off x="971862" y="1262809"/>
                <a:ext cx="719179"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6" name="矩形 35"/>
              <p:cNvSpPr/>
              <p:nvPr/>
            </p:nvSpPr>
            <p:spPr>
              <a:xfrm>
                <a:off x="251096"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grpSp>
          <p:nvGrpSpPr>
            <p:cNvPr id="30" name="组合 40"/>
            <p:cNvGrpSpPr>
              <a:grpSpLocks/>
            </p:cNvGrpSpPr>
            <p:nvPr/>
          </p:nvGrpSpPr>
          <p:grpSpPr bwMode="auto">
            <a:xfrm>
              <a:off x="6012160" y="4149080"/>
              <a:ext cx="1440160" cy="72000"/>
              <a:chOff x="251520" y="1268760"/>
              <a:chExt cx="1440160" cy="720080"/>
            </a:xfrm>
          </p:grpSpPr>
          <p:sp>
            <p:nvSpPr>
              <p:cNvPr id="33" name="矩形 32"/>
              <p:cNvSpPr/>
              <p:nvPr/>
            </p:nvSpPr>
            <p:spPr>
              <a:xfrm>
                <a:off x="972333" y="1262809"/>
                <a:ext cx="719178" cy="730331"/>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4" name="矩形 33"/>
              <p:cNvSpPr/>
              <p:nvPr/>
            </p:nvSpPr>
            <p:spPr>
              <a:xfrm>
                <a:off x="251567" y="1262809"/>
                <a:ext cx="720766" cy="730331"/>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31" name="矩形 30"/>
            <p:cNvSpPr/>
            <p:nvPr/>
          </p:nvSpPr>
          <p:spPr>
            <a:xfrm>
              <a:off x="8892097" y="4148485"/>
              <a:ext cx="360383" cy="73025"/>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sp>
          <p:nvSpPr>
            <p:cNvPr id="32" name="矩形 31"/>
            <p:cNvSpPr/>
            <p:nvPr/>
          </p:nvSpPr>
          <p:spPr>
            <a:xfrm>
              <a:off x="8172918" y="4148485"/>
              <a:ext cx="719179" cy="7302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grpSp>
      <p:sp>
        <p:nvSpPr>
          <p:cNvPr id="69" name="日期占位符 2"/>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70" name="页脚占位符 3"/>
          <p:cNvSpPr>
            <a:spLocks noGrp="1"/>
          </p:cNvSpPr>
          <p:nvPr>
            <p:ph type="ftr" sz="quarter" idx="11"/>
          </p:nvPr>
        </p:nvSpPr>
        <p:spPr/>
        <p:txBody>
          <a:bodyPr/>
          <a:lstStyle>
            <a:lvl1pPr>
              <a:defRPr/>
            </a:lvl1pPr>
          </a:lstStyle>
          <a:p>
            <a:endParaRPr lang="zh-CN" altLang="en-US"/>
          </a:p>
        </p:txBody>
      </p:sp>
      <p:sp>
        <p:nvSpPr>
          <p:cNvPr id="71" name="灯片编号占位符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0373933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grpSp>
        <p:nvGrpSpPr>
          <p:cNvPr id="2" name="组合 7"/>
          <p:cNvGrpSpPr>
            <a:grpSpLocks/>
          </p:cNvGrpSpPr>
          <p:nvPr/>
        </p:nvGrpSpPr>
        <p:grpSpPr bwMode="auto">
          <a:xfrm>
            <a:off x="2411414" y="1268417"/>
            <a:ext cx="5056525" cy="769937"/>
            <a:chOff x="2411760" y="1268760"/>
            <a:chExt cx="5056841" cy="769441"/>
          </a:xfrm>
        </p:grpSpPr>
        <p:sp>
          <p:nvSpPr>
            <p:cNvPr id="3" name="文本框 10"/>
            <p:cNvSpPr txBox="1">
              <a:spLocks noChangeArrowheads="1"/>
            </p:cNvSpPr>
            <p:nvPr/>
          </p:nvSpPr>
          <p:spPr bwMode="auto">
            <a:xfrm>
              <a:off x="2411760" y="1268760"/>
              <a:ext cx="2160240" cy="59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00">
                  <a:solidFill>
                    <a:srgbClr val="7F7F7F"/>
                  </a:solidFill>
                  <a:latin typeface="Impact" panose="020B0806030902050204" pitchFamily="34" charset="0"/>
                </a:rPr>
                <a:t>Zhangl</a:t>
              </a:r>
              <a:r>
                <a:rPr lang="en-US" altLang="zh-CN" sz="1800">
                  <a:latin typeface="Impact" panose="020B0806030902050204" pitchFamily="34" charset="0"/>
                </a:rPr>
                <a:t> Design</a:t>
              </a:r>
            </a:p>
            <a:p>
              <a:pPr eaLnBrk="1" hangingPunct="1"/>
              <a:endParaRPr lang="en-US" altLang="zh-CN" sz="600">
                <a:latin typeface="Impact" panose="020B0806030902050204" pitchFamily="34" charset="0"/>
              </a:endParaRPr>
            </a:p>
            <a:p>
              <a:pPr eaLnBrk="1" hangingPunct="1"/>
              <a:r>
                <a:rPr lang="en-US" altLang="zh-CN" sz="900">
                  <a:solidFill>
                    <a:srgbClr val="7F7F7F"/>
                  </a:solidFill>
                  <a:latin typeface="Calibri" panose="020F0502020204030204" pitchFamily="34" charset="0"/>
                </a:rPr>
                <a:t>zhangl179@nenu.edu.cn</a:t>
              </a:r>
              <a:endParaRPr lang="zh-CN" altLang="en-US" sz="1350">
                <a:solidFill>
                  <a:srgbClr val="7F7F7F"/>
                </a:solidFill>
                <a:latin typeface="Calibri" panose="020F0502020204030204" pitchFamily="34" charset="0"/>
              </a:endParaRPr>
            </a:p>
          </p:txBody>
        </p:sp>
        <p:cxnSp>
          <p:nvCxnSpPr>
            <p:cNvPr id="4" name="直接连接符 3"/>
            <p:cNvCxnSpPr/>
            <p:nvPr/>
          </p:nvCxnSpPr>
          <p:spPr>
            <a:xfrm>
              <a:off x="4572482" y="1268760"/>
              <a:ext cx="0" cy="769441"/>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12"/>
            <p:cNvSpPr txBox="1">
              <a:spLocks noChangeArrowheads="1"/>
            </p:cNvSpPr>
            <p:nvPr/>
          </p:nvSpPr>
          <p:spPr bwMode="auto">
            <a:xfrm>
              <a:off x="4860032" y="1351801"/>
              <a:ext cx="2608569" cy="230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00">
                  <a:latin typeface="华文细黑" panose="02010600040101010101" pitchFamily="2" charset="-122"/>
                  <a:ea typeface="华文细黑" panose="02010600040101010101" pitchFamily="2" charset="-122"/>
                </a:rPr>
                <a:t>本模板仅供校内教学使用，请勿用于商业使用！</a:t>
              </a:r>
              <a:endParaRPr lang="zh-CN" altLang="en-US" sz="1350">
                <a:latin typeface="华文细黑" panose="02010600040101010101" pitchFamily="2" charset="-122"/>
                <a:ea typeface="华文细黑" panose="02010600040101010101" pitchFamily="2" charset="-122"/>
              </a:endParaRPr>
            </a:p>
          </p:txBody>
        </p:sp>
      </p:grpSp>
      <p:sp>
        <p:nvSpPr>
          <p:cNvPr id="6" name="日期占位符 2"/>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7" name="页脚占位符 3"/>
          <p:cNvSpPr>
            <a:spLocks noGrp="1"/>
          </p:cNvSpPr>
          <p:nvPr>
            <p:ph type="ftr" sz="quarter" idx="11"/>
          </p:nvPr>
        </p:nvSpPr>
        <p:spPr/>
        <p:txBody>
          <a:bodyPr/>
          <a:lstStyle>
            <a:lvl1pPr>
              <a:defRPr/>
            </a:lvl1pPr>
          </a:lstStyle>
          <a:p>
            <a:endParaRPr lang="zh-CN" altLang="en-US"/>
          </a:p>
        </p:txBody>
      </p:sp>
      <p:sp>
        <p:nvSpPr>
          <p:cNvPr id="8" name="灯片编号占位符 4"/>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57097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310366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CE8D5F43-11FC-4A47-8AB9-3C569A0CF75E}" type="datetimeFigureOut">
              <a:rPr lang="zh-CN" altLang="en-US" smtClean="0"/>
              <a:pPr/>
              <a:t>2017-06-06</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fld id="{90D828E9-83C5-4984-96D7-CAB79F9D1FB1}" type="slidenum">
              <a:rPr lang="zh-CN" altLang="en-US" smtClean="0"/>
              <a:pPr/>
              <a:t>‹#›</a:t>
            </a:fld>
            <a:endParaRPr lang="zh-CN" altLang="en-US"/>
          </a:p>
        </p:txBody>
      </p:sp>
    </p:spTree>
    <p:extLst>
      <p:ext uri="{BB962C8B-B14F-4D97-AF65-F5344CB8AC3E}">
        <p14:creationId xmlns:p14="http://schemas.microsoft.com/office/powerpoint/2010/main" val="402313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image" Target="../media/image3.jpeg"/><Relationship Id="rId5" Type="http://schemas.openxmlformats.org/officeDocument/2006/relationships/slideLayout" Target="../slideLayouts/slideLayout71.xml"/><Relationship Id="rId10" Type="http://schemas.openxmlformats.org/officeDocument/2006/relationships/theme" Target="../theme/theme7.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91259" name="Rectangle 27"/>
          <p:cNvSpPr>
            <a:spLocks noGrp="1" noChangeArrowheads="1"/>
          </p:cNvSpPr>
          <p:nvPr>
            <p:ph type="title"/>
          </p:nvPr>
        </p:nvSpPr>
        <p:spPr bwMode="auto">
          <a:xfrm>
            <a:off x="457200" y="277815"/>
            <a:ext cx="8229600" cy="788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991260" name="Rectangle 28"/>
          <p:cNvSpPr>
            <a:spLocks noGrp="1" noChangeArrowheads="1"/>
          </p:cNvSpPr>
          <p:nvPr>
            <p:ph type="dt" sz="half" idx="2"/>
          </p:nvPr>
        </p:nvSpPr>
        <p:spPr bwMode="auto">
          <a:xfrm>
            <a:off x="457200" y="6324602"/>
            <a:ext cx="17272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a:solidFill>
                  <a:srgbClr val="003366"/>
                </a:solidFill>
                <a:latin typeface="Garamond" pitchFamily="18" charset="0"/>
              </a:defRPr>
            </a:lvl1pPr>
          </a:lstStyle>
          <a:p>
            <a:fld id="{CE8D5F43-11FC-4A47-8AB9-3C569A0CF75E}" type="datetimeFigureOut">
              <a:rPr lang="zh-CN" altLang="en-US" smtClean="0"/>
              <a:pPr/>
              <a:t>2017-06-06</a:t>
            </a:fld>
            <a:endParaRPr lang="zh-CN" altLang="en-US"/>
          </a:p>
        </p:txBody>
      </p:sp>
      <p:sp>
        <p:nvSpPr>
          <p:cNvPr id="991261" name="Rectangle 29"/>
          <p:cNvSpPr>
            <a:spLocks noGrp="1" noChangeArrowheads="1"/>
          </p:cNvSpPr>
          <p:nvPr>
            <p:ph type="ftr" sz="quarter" idx="3"/>
          </p:nvPr>
        </p:nvSpPr>
        <p:spPr bwMode="auto">
          <a:xfrm>
            <a:off x="2438400" y="6324600"/>
            <a:ext cx="4953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a:solidFill>
                  <a:srgbClr val="003366"/>
                </a:solidFill>
                <a:latin typeface="Garamond" pitchFamily="18" charset="0"/>
              </a:defRPr>
            </a:lvl1pPr>
          </a:lstStyle>
          <a:p>
            <a:endParaRPr lang="zh-CN" altLang="en-US"/>
          </a:p>
        </p:txBody>
      </p:sp>
      <p:sp>
        <p:nvSpPr>
          <p:cNvPr id="991262" name="Rectangle 30"/>
          <p:cNvSpPr>
            <a:spLocks noGrp="1" noChangeArrowheads="1"/>
          </p:cNvSpPr>
          <p:nvPr>
            <p:ph type="sldNum" sz="quarter" idx="4"/>
          </p:nvPr>
        </p:nvSpPr>
        <p:spPr bwMode="auto">
          <a:xfrm>
            <a:off x="7620000" y="6324602"/>
            <a:ext cx="10668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a:solidFill>
                  <a:srgbClr val="003366"/>
                </a:solidFill>
                <a:latin typeface="Garamond" pitchFamily="18" charset="0"/>
              </a:defRPr>
            </a:lvl1pPr>
          </a:lstStyle>
          <a:p>
            <a:fld id="{90D828E9-83C5-4984-96D7-CAB79F9D1FB1}" type="slidenum">
              <a:rPr lang="zh-CN" altLang="en-US" smtClean="0"/>
              <a:pPr/>
              <a:t>‹#›</a:t>
            </a:fld>
            <a:endParaRPr lang="zh-CN" altLang="en-US"/>
          </a:p>
        </p:txBody>
      </p:sp>
      <p:sp>
        <p:nvSpPr>
          <p:cNvPr id="991263" name="Freeform 31"/>
          <p:cNvSpPr>
            <a:spLocks noChangeArrowheads="1"/>
          </p:cNvSpPr>
          <p:nvPr/>
        </p:nvSpPr>
        <p:spPr bwMode="auto">
          <a:xfrm>
            <a:off x="381000" y="228600"/>
            <a:ext cx="8229600" cy="8382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rgbClr val="800000"/>
            </a:solidFill>
            <a:prstDash val="solid"/>
            <a:miter lim="800000"/>
            <a:headEnd/>
            <a:tailEnd/>
          </a:ln>
        </p:spPr>
        <p:txBody>
          <a:bodyPr/>
          <a:lstStyle/>
          <a:p>
            <a:endParaRPr lang="zh-CN" altLang="en-US" sz="1350">
              <a:solidFill>
                <a:srgbClr val="FFFFFF"/>
              </a:solidFill>
              <a:latin typeface="Arial" charset="0"/>
            </a:endParaRPr>
          </a:p>
        </p:txBody>
      </p:sp>
      <p:sp>
        <p:nvSpPr>
          <p:cNvPr id="991264" name="Line 32"/>
          <p:cNvSpPr>
            <a:spLocks noChangeShapeType="1"/>
          </p:cNvSpPr>
          <p:nvPr/>
        </p:nvSpPr>
        <p:spPr bwMode="auto">
          <a:xfrm>
            <a:off x="457200" y="6307138"/>
            <a:ext cx="8229600" cy="0"/>
          </a:xfrm>
          <a:prstGeom prst="line">
            <a:avLst/>
          </a:prstGeom>
          <a:noFill/>
          <a:ln w="25400">
            <a:solidFill>
              <a:srgbClr val="800000"/>
            </a:solidFill>
            <a:round/>
            <a:headEnd/>
            <a:tailEnd/>
          </a:ln>
          <a:effectLst/>
        </p:spPr>
        <p:txBody>
          <a:bodyPr/>
          <a:lstStyle/>
          <a:p>
            <a:endParaRPr lang="zh-CN" altLang="en-US" sz="1350">
              <a:solidFill>
                <a:srgbClr val="FFFFFF"/>
              </a:solidFill>
              <a:latin typeface="Arial" charset="0"/>
            </a:endParaRPr>
          </a:p>
        </p:txBody>
      </p:sp>
    </p:spTree>
    <p:extLst>
      <p:ext uri="{BB962C8B-B14F-4D97-AF65-F5344CB8AC3E}">
        <p14:creationId xmlns:p14="http://schemas.microsoft.com/office/powerpoint/2010/main" val="2102373612"/>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2pPr>
      <a:lvl3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3pPr>
      <a:lvl4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4pPr>
      <a:lvl5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5pPr>
      <a:lvl6pPr marL="3429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6pPr>
      <a:lvl7pPr marL="6858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7pPr>
      <a:lvl8pPr marL="10287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8pPr>
      <a:lvl9pPr marL="13716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1122842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39170083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91259" name="Rectangle 27"/>
          <p:cNvSpPr>
            <a:spLocks noGrp="1" noChangeArrowheads="1"/>
          </p:cNvSpPr>
          <p:nvPr>
            <p:ph type="title"/>
          </p:nvPr>
        </p:nvSpPr>
        <p:spPr bwMode="auto">
          <a:xfrm>
            <a:off x="457200" y="277815"/>
            <a:ext cx="8229600" cy="788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991260" name="Rectangle 28"/>
          <p:cNvSpPr>
            <a:spLocks noGrp="1" noChangeArrowheads="1"/>
          </p:cNvSpPr>
          <p:nvPr>
            <p:ph type="dt" sz="half" idx="2"/>
          </p:nvPr>
        </p:nvSpPr>
        <p:spPr bwMode="auto">
          <a:xfrm>
            <a:off x="457200" y="6324602"/>
            <a:ext cx="17272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a:solidFill>
                  <a:srgbClr val="003366"/>
                </a:solidFill>
                <a:latin typeface="Garamond" pitchFamily="18" charset="0"/>
              </a:defRPr>
            </a:lvl1pPr>
          </a:lstStyle>
          <a:p>
            <a:fld id="{CE8D5F43-11FC-4A47-8AB9-3C569A0CF75E}" type="datetimeFigureOut">
              <a:rPr lang="zh-CN" altLang="en-US" smtClean="0"/>
              <a:pPr/>
              <a:t>2017-06-06</a:t>
            </a:fld>
            <a:endParaRPr lang="zh-CN" altLang="en-US"/>
          </a:p>
        </p:txBody>
      </p:sp>
      <p:sp>
        <p:nvSpPr>
          <p:cNvPr id="991261" name="Rectangle 29"/>
          <p:cNvSpPr>
            <a:spLocks noGrp="1" noChangeArrowheads="1"/>
          </p:cNvSpPr>
          <p:nvPr>
            <p:ph type="ftr" sz="quarter" idx="3"/>
          </p:nvPr>
        </p:nvSpPr>
        <p:spPr bwMode="auto">
          <a:xfrm>
            <a:off x="2438400" y="6324600"/>
            <a:ext cx="4953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a:solidFill>
                  <a:srgbClr val="003366"/>
                </a:solidFill>
                <a:latin typeface="Garamond" pitchFamily="18" charset="0"/>
              </a:defRPr>
            </a:lvl1pPr>
          </a:lstStyle>
          <a:p>
            <a:endParaRPr lang="zh-CN" altLang="en-US"/>
          </a:p>
        </p:txBody>
      </p:sp>
      <p:sp>
        <p:nvSpPr>
          <p:cNvPr id="991262" name="Rectangle 30"/>
          <p:cNvSpPr>
            <a:spLocks noGrp="1" noChangeArrowheads="1"/>
          </p:cNvSpPr>
          <p:nvPr>
            <p:ph type="sldNum" sz="quarter" idx="4"/>
          </p:nvPr>
        </p:nvSpPr>
        <p:spPr bwMode="auto">
          <a:xfrm>
            <a:off x="7620000" y="6324602"/>
            <a:ext cx="1066800"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a:solidFill>
                  <a:srgbClr val="003366"/>
                </a:solidFill>
                <a:latin typeface="Garamond" pitchFamily="18" charset="0"/>
              </a:defRPr>
            </a:lvl1pPr>
          </a:lstStyle>
          <a:p>
            <a:fld id="{90D828E9-83C5-4984-96D7-CAB79F9D1FB1}" type="slidenum">
              <a:rPr lang="zh-CN" altLang="en-US" smtClean="0"/>
              <a:pPr/>
              <a:t>‹#›</a:t>
            </a:fld>
            <a:endParaRPr lang="zh-CN" altLang="en-US"/>
          </a:p>
        </p:txBody>
      </p:sp>
      <p:sp>
        <p:nvSpPr>
          <p:cNvPr id="991263" name="Freeform 31"/>
          <p:cNvSpPr>
            <a:spLocks noChangeArrowheads="1"/>
          </p:cNvSpPr>
          <p:nvPr/>
        </p:nvSpPr>
        <p:spPr bwMode="auto">
          <a:xfrm>
            <a:off x="381000" y="228600"/>
            <a:ext cx="8229600" cy="8382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rgbClr val="800000"/>
            </a:solidFill>
            <a:prstDash val="solid"/>
            <a:miter lim="800000"/>
            <a:headEnd/>
            <a:tailEnd/>
          </a:ln>
        </p:spPr>
        <p:txBody>
          <a:bodyPr/>
          <a:lstStyle/>
          <a:p>
            <a:endParaRPr lang="zh-CN" altLang="en-US" sz="1350">
              <a:solidFill>
                <a:srgbClr val="FFFFFF"/>
              </a:solidFill>
              <a:latin typeface="Arial" charset="0"/>
            </a:endParaRPr>
          </a:p>
        </p:txBody>
      </p:sp>
      <p:sp>
        <p:nvSpPr>
          <p:cNvPr id="991264" name="Line 32"/>
          <p:cNvSpPr>
            <a:spLocks noChangeShapeType="1"/>
          </p:cNvSpPr>
          <p:nvPr/>
        </p:nvSpPr>
        <p:spPr bwMode="auto">
          <a:xfrm>
            <a:off x="457200" y="6307138"/>
            <a:ext cx="8229600" cy="0"/>
          </a:xfrm>
          <a:prstGeom prst="line">
            <a:avLst/>
          </a:prstGeom>
          <a:noFill/>
          <a:ln w="25400">
            <a:solidFill>
              <a:srgbClr val="800000"/>
            </a:solidFill>
            <a:round/>
            <a:headEnd/>
            <a:tailEnd/>
          </a:ln>
          <a:effectLst/>
        </p:spPr>
        <p:txBody>
          <a:bodyPr/>
          <a:lstStyle/>
          <a:p>
            <a:endParaRPr lang="zh-CN" altLang="en-US" sz="1350">
              <a:solidFill>
                <a:srgbClr val="FFFFFF"/>
              </a:solidFill>
              <a:latin typeface="Arial" charset="0"/>
            </a:endParaRPr>
          </a:p>
        </p:txBody>
      </p:sp>
    </p:spTree>
    <p:extLst>
      <p:ext uri="{BB962C8B-B14F-4D97-AF65-F5344CB8AC3E}">
        <p14:creationId xmlns:p14="http://schemas.microsoft.com/office/powerpoint/2010/main" val="3205238165"/>
      </p:ext>
    </p:extLst>
  </p:cSld>
  <p:clrMap bg1="dk2" tx1="lt1" bg2="dk1"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2pPr>
      <a:lvl3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3pPr>
      <a:lvl4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4pPr>
      <a:lvl5pPr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5pPr>
      <a:lvl6pPr marL="3429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6pPr>
      <a:lvl7pPr marL="6858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7pPr>
      <a:lvl8pPr marL="10287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8pPr>
      <a:lvl9pPr marL="1371600" algn="ctr" rtl="0" eaLnBrk="1" fontAlgn="base" hangingPunct="1">
        <a:spcBef>
          <a:spcPct val="0"/>
        </a:spcBef>
        <a:spcAft>
          <a:spcPct val="0"/>
        </a:spcAft>
        <a:defRPr kumimoji="1" sz="3300">
          <a:solidFill>
            <a:schemeClr val="tx2"/>
          </a:solidFill>
          <a:effectLst>
            <a:outerShdw blurRad="38100" dist="38100" dir="2700000" algn="tl">
              <a:srgbClr val="000000"/>
            </a:outerShdw>
          </a:effectLst>
          <a:latin typeface="Arial"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153770352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76200"/>
            <a:ext cx="8382000" cy="560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TW"/>
          </a:p>
        </p:txBody>
      </p:sp>
      <p:sp>
        <p:nvSpPr>
          <p:cNvPr id="813059" name="Rectangle 3"/>
          <p:cNvSpPr>
            <a:spLocks noGrp="1" noChangeArrowheads="1"/>
          </p:cNvSpPr>
          <p:nvPr>
            <p:ph type="dt" sz="half" idx="2"/>
          </p:nvPr>
        </p:nvSpPr>
        <p:spPr bwMode="auto">
          <a:xfrm>
            <a:off x="1066800" y="6418263"/>
            <a:ext cx="41910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solidFill>
                  <a:srgbClr val="003366"/>
                </a:solidFill>
                <a:latin typeface="Garamond" pitchFamily="18" charset="0"/>
                <a:ea typeface="宋体" pitchFamily="2" charset="-122"/>
              </a:defRPr>
            </a:lvl1pPr>
          </a:lstStyle>
          <a:p>
            <a:pPr>
              <a:defRPr/>
            </a:pPr>
            <a:r>
              <a:rPr lang="en-US" altLang="zh-CN"/>
              <a:t>IAPCM 29 May 2013</a:t>
            </a:r>
          </a:p>
        </p:txBody>
      </p:sp>
      <p:sp>
        <p:nvSpPr>
          <p:cNvPr id="813060" name="Rectangle 4"/>
          <p:cNvSpPr>
            <a:spLocks noGrp="1" noChangeArrowheads="1"/>
          </p:cNvSpPr>
          <p:nvPr>
            <p:ph type="ftr" sz="quarter" idx="3"/>
          </p:nvPr>
        </p:nvSpPr>
        <p:spPr bwMode="auto">
          <a:xfrm>
            <a:off x="5562600" y="6418263"/>
            <a:ext cx="2667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rgbClr val="003366"/>
                </a:solidFill>
                <a:latin typeface="Garamond" pitchFamily="18" charset="0"/>
                <a:ea typeface="宋体" pitchFamily="2" charset="-122"/>
              </a:defRPr>
            </a:lvl1pPr>
          </a:lstStyle>
          <a:p>
            <a:pPr>
              <a:defRPr/>
            </a:pPr>
            <a:r>
              <a:rPr lang="en-US" altLang="zh-CN"/>
              <a:t>www.phy.cuhk.edu.hk/rbliu</a:t>
            </a:r>
          </a:p>
        </p:txBody>
      </p:sp>
      <p:sp>
        <p:nvSpPr>
          <p:cNvPr id="813061" name="Rectangle 5"/>
          <p:cNvSpPr>
            <a:spLocks noGrp="1" noChangeArrowheads="1"/>
          </p:cNvSpPr>
          <p:nvPr>
            <p:ph type="sldNum" sz="quarter" idx="4"/>
          </p:nvPr>
        </p:nvSpPr>
        <p:spPr bwMode="auto">
          <a:xfrm>
            <a:off x="8458200" y="6418263"/>
            <a:ext cx="609600" cy="3730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solidFill>
                  <a:srgbClr val="003366"/>
                </a:solidFill>
                <a:latin typeface="Garamond" pitchFamily="18" charset="0"/>
              </a:defRPr>
            </a:lvl1pPr>
          </a:lstStyle>
          <a:p>
            <a:pPr>
              <a:defRPr/>
            </a:pPr>
            <a:fld id="{E40F9B95-6704-49C0-A00E-946891BA3176}" type="slidenum">
              <a:rPr lang="en-US" altLang="zh-TW"/>
              <a:pPr>
                <a:defRPr/>
              </a:pPr>
              <a:t>‹#›</a:t>
            </a:fld>
            <a:endParaRPr lang="en-US" altLang="zh-TW"/>
          </a:p>
        </p:txBody>
      </p:sp>
      <p:sp>
        <p:nvSpPr>
          <p:cNvPr id="813063" name="Line 7"/>
          <p:cNvSpPr>
            <a:spLocks noChangeShapeType="1"/>
          </p:cNvSpPr>
          <p:nvPr/>
        </p:nvSpPr>
        <p:spPr bwMode="auto">
          <a:xfrm>
            <a:off x="1114426" y="6400800"/>
            <a:ext cx="7953375" cy="0"/>
          </a:xfrm>
          <a:prstGeom prst="line">
            <a:avLst/>
          </a:prstGeom>
          <a:noFill/>
          <a:ln w="25400">
            <a:solidFill>
              <a:srgbClr val="800000"/>
            </a:solidFill>
            <a:round/>
            <a:headEnd/>
            <a:tailEnd/>
          </a:ln>
          <a:effectLst/>
        </p:spPr>
        <p:txBody>
          <a:bodyPr/>
          <a:lstStyle/>
          <a:p>
            <a:pPr>
              <a:defRPr/>
            </a:pPr>
            <a:endParaRPr lang="zh-CN" altLang="en-US" sz="1350">
              <a:solidFill>
                <a:srgbClr val="000000"/>
              </a:solidFill>
            </a:endParaRPr>
          </a:p>
        </p:txBody>
      </p:sp>
      <p:pic>
        <p:nvPicPr>
          <p:cNvPr id="23559" name="Picture 9" descr="culogo2"/>
          <p:cNvPicPr>
            <a:picLocks noChangeAspect="1" noChangeArrowheads="1"/>
          </p:cNvPicPr>
          <p:nvPr/>
        </p:nvPicPr>
        <p:blipFill>
          <a:blip r:embed="rId13" cstate="print"/>
          <a:srcRect/>
          <a:stretch>
            <a:fillRect/>
          </a:stretch>
        </p:blipFill>
        <p:spPr bwMode="auto">
          <a:xfrm>
            <a:off x="165100" y="6311902"/>
            <a:ext cx="685800" cy="468313"/>
          </a:xfrm>
          <a:prstGeom prst="rect">
            <a:avLst/>
          </a:prstGeom>
          <a:noFill/>
          <a:ln w="9525">
            <a:noFill/>
            <a:miter lim="800000"/>
            <a:headEnd/>
            <a:tailEnd/>
          </a:ln>
        </p:spPr>
      </p:pic>
    </p:spTree>
    <p:extLst>
      <p:ext uri="{BB962C8B-B14F-4D97-AF65-F5344CB8AC3E}">
        <p14:creationId xmlns:p14="http://schemas.microsoft.com/office/powerpoint/2010/main" val="371993792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p:txStyles>
    <p:titleStyle>
      <a:lvl1pPr algn="ctr" rtl="0" eaLnBrk="1" fontAlgn="base" hangingPunct="1">
        <a:spcBef>
          <a:spcPct val="0"/>
        </a:spcBef>
        <a:spcAft>
          <a:spcPct val="0"/>
        </a:spcAft>
        <a:defRPr kumimoji="1" sz="2400" b="1">
          <a:solidFill>
            <a:srgbClr val="003399"/>
          </a:solidFill>
          <a:latin typeface="+mj-lt"/>
          <a:ea typeface="+mj-ea"/>
          <a:cs typeface="+mj-cs"/>
        </a:defRPr>
      </a:lvl1pPr>
      <a:lvl2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2pPr>
      <a:lvl3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3pPr>
      <a:lvl4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4pPr>
      <a:lvl5pPr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5pPr>
      <a:lvl6pPr marL="3429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6pPr>
      <a:lvl7pPr marL="6858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7pPr>
      <a:lvl8pPr marL="10287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8pPr>
      <a:lvl9pPr marL="1371600" algn="ctr" rtl="0" eaLnBrk="1" fontAlgn="base" hangingPunct="1">
        <a:spcBef>
          <a:spcPct val="0"/>
        </a:spcBef>
        <a:spcAft>
          <a:spcPct val="0"/>
        </a:spcAft>
        <a:defRPr kumimoji="1" sz="2400" b="1">
          <a:solidFill>
            <a:srgbClr val="003399"/>
          </a:solidFill>
          <a:latin typeface="Times New Roman" pitchFamily="18" charset="0"/>
          <a:ea typeface="新細明體" pitchFamily="18" charset="-120"/>
        </a:defRPr>
      </a:lvl9pPr>
    </p:titleStyle>
    <p:bodyStyle>
      <a:lvl1pPr marL="257175" indent="-257175" algn="l" rtl="0" eaLnBrk="1" fontAlgn="base" hangingPunct="1">
        <a:spcBef>
          <a:spcPct val="20000"/>
        </a:spcBef>
        <a:spcAft>
          <a:spcPct val="0"/>
        </a:spcAft>
        <a:buClr>
          <a:schemeClr val="tx2"/>
        </a:buClr>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lr>
          <a:schemeClr val="tx2"/>
        </a:buClr>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lr>
          <a:schemeClr val="tx2"/>
        </a:buClr>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dirty="0"/>
              <a:t>单击此处编辑母版标题样式</a:t>
            </a:r>
            <a:endParaRPr lang="en-US" dirty="0"/>
          </a:p>
        </p:txBody>
      </p:sp>
      <p:sp>
        <p:nvSpPr>
          <p:cNvPr id="102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 name="日期占位符 9"/>
          <p:cNvSpPr>
            <a:spLocks noGrp="1"/>
          </p:cNvSpPr>
          <p:nvPr>
            <p:ph type="dt" sz="half" idx="2"/>
          </p:nvPr>
        </p:nvSpPr>
        <p:spPr>
          <a:xfrm>
            <a:off x="6727827" y="6408742"/>
            <a:ext cx="1588591" cy="365125"/>
          </a:xfrm>
          <a:prstGeom prst="rect">
            <a:avLst/>
          </a:prstGeom>
        </p:spPr>
        <p:txBody>
          <a:bodyPr vert="horz" anchor="b"/>
          <a:lstStyle>
            <a:lvl1pPr algn="ctr" eaLnBrk="1" latinLnBrk="0" hangingPunct="1">
              <a:defRPr kumimoji="0" sz="1050" smtClean="0">
                <a:solidFill>
                  <a:schemeClr val="tx1"/>
                </a:solidFill>
                <a:latin typeface="Arial" charset="0"/>
              </a:defRPr>
            </a:lvl1pPr>
            <a:extLst/>
          </a:lstStyle>
          <a:p>
            <a:fld id="{CE8D5F43-11FC-4A47-8AB9-3C569A0CF75E}" type="datetimeFigureOut">
              <a:rPr lang="zh-CN" altLang="en-US" smtClean="0"/>
              <a:pPr/>
              <a:t>2017-06-06</a:t>
            </a:fld>
            <a:endParaRPr lang="zh-CN" altLang="en-US"/>
          </a:p>
        </p:txBody>
      </p:sp>
      <p:sp>
        <p:nvSpPr>
          <p:cNvPr id="22" name="页脚占位符 21"/>
          <p:cNvSpPr>
            <a:spLocks noGrp="1"/>
          </p:cNvSpPr>
          <p:nvPr>
            <p:ph type="ftr" sz="quarter" idx="3"/>
          </p:nvPr>
        </p:nvSpPr>
        <p:spPr>
          <a:xfrm>
            <a:off x="4379913" y="6408742"/>
            <a:ext cx="2351087" cy="365125"/>
          </a:xfrm>
          <a:prstGeom prst="rect">
            <a:avLst/>
          </a:prstGeom>
        </p:spPr>
        <p:txBody>
          <a:bodyPr vert="horz" anchor="b"/>
          <a:lstStyle>
            <a:lvl1pPr algn="r" eaLnBrk="1" latinLnBrk="0" hangingPunct="1">
              <a:defRPr kumimoji="0" sz="1050">
                <a:solidFill>
                  <a:schemeClr val="tx1"/>
                </a:solidFill>
                <a:latin typeface="Arial" charset="0"/>
              </a:defRPr>
            </a:lvl1pPr>
            <a:extLst/>
          </a:lstStyle>
          <a:p>
            <a:endParaRPr lang="zh-CN" altLang="en-US" dirty="0"/>
          </a:p>
        </p:txBody>
      </p:sp>
      <p:sp>
        <p:nvSpPr>
          <p:cNvPr id="18" name="灯片编号占位符 17"/>
          <p:cNvSpPr>
            <a:spLocks noGrp="1"/>
          </p:cNvSpPr>
          <p:nvPr>
            <p:ph type="sldNum" sz="quarter" idx="4"/>
          </p:nvPr>
        </p:nvSpPr>
        <p:spPr>
          <a:xfrm>
            <a:off x="8429590" y="6408742"/>
            <a:ext cx="584237" cy="365125"/>
          </a:xfrm>
          <a:prstGeom prst="rect">
            <a:avLst/>
          </a:prstGeom>
        </p:spPr>
        <p:txBody>
          <a:bodyPr vert="horz" anchor="b"/>
          <a:lstStyle>
            <a:lvl1pPr algn="r" eaLnBrk="1" latinLnBrk="0" hangingPunct="1">
              <a:defRPr kumimoji="0" sz="1050" b="0" smtClean="0">
                <a:solidFill>
                  <a:schemeClr val="tx1"/>
                </a:solidFill>
                <a:latin typeface="Arial" charset="0"/>
              </a:defRPr>
            </a:lvl1pPr>
            <a:extLst/>
          </a:lstStyle>
          <a:p>
            <a:fld id="{90D828E9-83C5-4984-96D7-CAB79F9D1FB1}" type="slidenum">
              <a:rPr lang="zh-CN" altLang="en-US" smtClean="0"/>
              <a:pPr/>
              <a:t>‹#›</a:t>
            </a:fld>
            <a:endParaRPr lang="zh-CN" altLang="en-US" dirty="0"/>
          </a:p>
        </p:txBody>
      </p:sp>
      <p:pic>
        <p:nvPicPr>
          <p:cNvPr id="11" name="图片 16"/>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038" y="6428355"/>
            <a:ext cx="25542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463031"/>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Lst>
  <p:txStyles>
    <p:titleStyle>
      <a:lvl1pPr algn="l" rtl="0" eaLnBrk="1" fontAlgn="base" hangingPunct="1">
        <a:spcBef>
          <a:spcPct val="0"/>
        </a:spcBef>
        <a:spcAft>
          <a:spcPct val="0"/>
        </a:spcAft>
        <a:defRPr sz="3075"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2pPr>
      <a:lvl3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3pPr>
      <a:lvl4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4pPr>
      <a:lvl5pPr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5pPr>
      <a:lvl6pPr marL="3429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6pPr>
      <a:lvl7pPr marL="6858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7pPr>
      <a:lvl8pPr marL="10287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8pPr>
      <a:lvl9pPr marL="1371600" algn="l" rtl="0" eaLnBrk="1" fontAlgn="base" hangingPunct="1">
        <a:spcBef>
          <a:spcPct val="0"/>
        </a:spcBef>
        <a:spcAft>
          <a:spcPct val="0"/>
        </a:spcAft>
        <a:defRPr sz="3075" b="1">
          <a:solidFill>
            <a:schemeClr val="tx2"/>
          </a:solidFill>
          <a:latin typeface="Lucida Sans Unicode" panose="020B0602030504020204" pitchFamily="34" charset="0"/>
          <a:ea typeface="黑体" panose="02010609060101010101" pitchFamily="49" charset="-122"/>
        </a:defRPr>
      </a:lvl9pPr>
      <a:extLst/>
    </p:titleStyle>
    <p:bodyStyle>
      <a:lvl1pPr marL="273844" indent="-191691" algn="l" rtl="0" eaLnBrk="1" fontAlgn="base" hangingPunct="1">
        <a:spcBef>
          <a:spcPts val="300"/>
        </a:spcBef>
        <a:spcAft>
          <a:spcPct val="0"/>
        </a:spcAft>
        <a:buClr>
          <a:schemeClr val="accent1"/>
        </a:buClr>
        <a:buSzPct val="68000"/>
        <a:buFont typeface="Wingdings 3" panose="05040102010807070707" pitchFamily="18"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65535" indent="-171450" algn="l" rtl="0" eaLnBrk="1" fontAlgn="base" hangingPunct="1">
        <a:spcBef>
          <a:spcPts val="244"/>
        </a:spcBef>
        <a:spcAft>
          <a:spcPct val="0"/>
        </a:spcAft>
        <a:buClr>
          <a:schemeClr val="accent1"/>
        </a:buClr>
        <a:buFont typeface="Verdana" panose="020B060403050404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44129" indent="-171450" algn="l" rtl="0" eaLnBrk="1" fontAlgn="base" hangingPunct="1">
        <a:spcBef>
          <a:spcPts val="263"/>
        </a:spcBef>
        <a:spcAft>
          <a:spcPct val="0"/>
        </a:spcAft>
        <a:buClr>
          <a:schemeClr val="accent2"/>
        </a:buClr>
        <a:buSzPct val="100000"/>
        <a:buFont typeface="Wingdings 2" panose="05020102010507070707" pitchFamily="18" charset="2"/>
        <a:buChar char=""/>
        <a:defRPr sz="1575" kern="1200">
          <a:solidFill>
            <a:schemeClr val="tx1"/>
          </a:solidFill>
          <a:latin typeface="微软雅黑" panose="020B0503020204020204" pitchFamily="34" charset="-122"/>
          <a:ea typeface="微软雅黑" panose="020B0503020204020204" pitchFamily="34" charset="-122"/>
          <a:cs typeface="+mn-cs"/>
        </a:defRPr>
      </a:lvl3pPr>
      <a:lvl4pPr marL="857250" indent="-171450" algn="l" rtl="0" eaLnBrk="1" fontAlgn="base" hangingPunct="1">
        <a:spcBef>
          <a:spcPts val="263"/>
        </a:spcBef>
        <a:spcAft>
          <a:spcPct val="0"/>
        </a:spcAft>
        <a:buClr>
          <a:schemeClr val="accent2"/>
        </a:buClr>
        <a:buFont typeface="Wingdings 2" panose="05020102010507070707" pitchFamily="18" charset="2"/>
        <a:buChar char=""/>
        <a:defRPr sz="1425" kern="1200">
          <a:solidFill>
            <a:schemeClr val="tx1"/>
          </a:solidFill>
          <a:latin typeface="微软雅黑" panose="020B0503020204020204" pitchFamily="34" charset="-122"/>
          <a:ea typeface="微软雅黑" panose="020B0503020204020204" pitchFamily="34" charset="-122"/>
          <a:cs typeface="+mn-cs"/>
        </a:defRPr>
      </a:lvl4pPr>
      <a:lvl5pPr marL="1028700" indent="-171450" algn="l" rtl="0" eaLnBrk="1" fontAlgn="base" hangingPunct="1">
        <a:spcBef>
          <a:spcPts val="263"/>
        </a:spcBef>
        <a:spcAft>
          <a:spcPct val="0"/>
        </a:spcAft>
        <a:buClr>
          <a:schemeClr val="accent2"/>
        </a:buClr>
        <a:buFont typeface="Wingdings 2" panose="05020102010507070707" pitchFamily="18" charset="2"/>
        <a:buChar char=""/>
        <a:defRPr kern="1200">
          <a:solidFill>
            <a:schemeClr val="tx1"/>
          </a:solidFill>
          <a:latin typeface="微软雅黑" panose="020B0503020204020204" pitchFamily="34" charset="-122"/>
          <a:ea typeface="微软雅黑" panose="020B0503020204020204" pitchFamily="34" charset="-122"/>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21.png"/><Relationship Id="rId1" Type="http://schemas.openxmlformats.org/officeDocument/2006/relationships/slideLayout" Target="../slideLayouts/slideLayout68.xml"/><Relationship Id="rId6" Type="http://schemas.openxmlformats.org/officeDocument/2006/relationships/image" Target="../media/image23.png"/><Relationship Id="rId5" Type="http://schemas.microsoft.com/office/2007/relationships/hdphoto" Target="../media/hdphoto6.wdp"/><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8.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8.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8.xml"/><Relationship Id="rId5" Type="http://schemas.openxmlformats.org/officeDocument/2006/relationships/image" Target="../media/image41.emf"/><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0.png"/><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0.png"/><Relationship Id="rId1" Type="http://schemas.openxmlformats.org/officeDocument/2006/relationships/slideLayout" Target="../slideLayouts/slideLayout68.xml"/></Relationships>
</file>

<file path=ppt/slides/_rels/slide23.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8.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68.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8.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8.xml"/><Relationship Id="rId5" Type="http://schemas.openxmlformats.org/officeDocument/2006/relationships/image" Target="../media/image61.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68.xml"/><Relationship Id="rId6" Type="http://schemas.microsoft.com/office/2007/relationships/hdphoto" Target="../media/hdphoto3.wdp"/><Relationship Id="rId5" Type="http://schemas.openxmlformats.org/officeDocument/2006/relationships/image" Target="../media/image14.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8.xml"/><Relationship Id="rId5" Type="http://schemas.microsoft.com/office/2007/relationships/hdphoto" Target="../media/hdphoto4.wdp"/><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04192" y="958119"/>
            <a:ext cx="6739558" cy="994122"/>
          </a:xfrm>
        </p:spPr>
        <p:txBody>
          <a:bodyPr>
            <a:normAutofit fontScale="90000"/>
          </a:bodyPr>
          <a:lstStyle/>
          <a:p>
            <a:r>
              <a:rPr lang="zh-CN" altLang="zh-CN" dirty="0">
                <a:effectLst/>
              </a:rPr>
              <a:t>第8章：表象变换与量子力学的矩阵形式</a:t>
            </a:r>
          </a:p>
        </p:txBody>
      </p:sp>
      <p:sp>
        <p:nvSpPr>
          <p:cNvPr id="7" name="矩形 6"/>
          <p:cNvSpPr/>
          <p:nvPr/>
        </p:nvSpPr>
        <p:spPr>
          <a:xfrm>
            <a:off x="589722" y="2113219"/>
            <a:ext cx="7082665" cy="1938992"/>
          </a:xfrm>
          <a:prstGeom prst="rect">
            <a:avLst/>
          </a:prstGeom>
        </p:spPr>
        <p:txBody>
          <a:bodyPr wrap="square">
            <a:spAutoFit/>
          </a:bodyPr>
          <a:lstStyle/>
          <a:p>
            <a:pPr marL="285750" indent="-285750">
              <a:buFont typeface="Wingdings" panose="05000000000000000000" pitchFamily="2" charset="2"/>
              <a:buChar char="p"/>
            </a:pPr>
            <a:r>
              <a:rPr lang="en-US" altLang="zh-CN" sz="2400" dirty="0">
                <a:solidFill>
                  <a:srgbClr val="7030A0"/>
                </a:solidFill>
                <a:ea typeface="微软雅黑" panose="020B0503020204020204" pitchFamily="34" charset="-122"/>
              </a:rPr>
              <a:t>Schrödinger</a:t>
            </a:r>
            <a:r>
              <a:rPr lang="zh-CN" altLang="en-US" sz="2400" dirty="0">
                <a:solidFill>
                  <a:srgbClr val="7030A0"/>
                </a:solidFill>
                <a:ea typeface="微软雅黑" panose="020B0503020204020204" pitchFamily="34" charset="-122"/>
              </a:rPr>
              <a:t>图像，</a:t>
            </a:r>
            <a:r>
              <a:rPr lang="en-US" altLang="zh-CN" sz="2400" dirty="0">
                <a:solidFill>
                  <a:srgbClr val="7030A0"/>
                </a:solidFill>
                <a:ea typeface="微软雅黑" panose="020B0503020204020204" pitchFamily="34" charset="-122"/>
              </a:rPr>
              <a:t>Heisenberg</a:t>
            </a:r>
            <a:r>
              <a:rPr lang="zh-CN" altLang="en-US" sz="2400" dirty="0">
                <a:solidFill>
                  <a:srgbClr val="7030A0"/>
                </a:solidFill>
                <a:ea typeface="微软雅黑" panose="020B0503020204020204" pitchFamily="34" charset="-122"/>
              </a:rPr>
              <a:t>图像，相互作用图像</a:t>
            </a:r>
          </a:p>
          <a:p>
            <a:pPr marL="285750" indent="-285750">
              <a:buFont typeface="Wingdings" panose="05000000000000000000" pitchFamily="2" charset="2"/>
              <a:buChar char="p"/>
            </a:pPr>
            <a:r>
              <a:rPr lang="zh-CN" altLang="en-US" sz="2400" dirty="0">
                <a:solidFill>
                  <a:srgbClr val="7030A0"/>
                </a:solidFill>
                <a:ea typeface="微软雅黑" panose="020B0503020204020204" pitchFamily="34" charset="-122"/>
              </a:rPr>
              <a:t>量子态的不同表象</a:t>
            </a:r>
          </a:p>
          <a:p>
            <a:pPr marL="285750" indent="-285750">
              <a:buFont typeface="Wingdings" panose="05000000000000000000" pitchFamily="2" charset="2"/>
              <a:buChar char="p"/>
            </a:pPr>
            <a:r>
              <a:rPr lang="zh-CN" altLang="en-US" sz="2400" dirty="0">
                <a:solidFill>
                  <a:srgbClr val="7030A0"/>
                </a:solidFill>
                <a:ea typeface="微软雅黑" panose="020B0503020204020204" pitchFamily="34" charset="-122"/>
              </a:rPr>
              <a:t>力学量的矩阵表示与表象变换</a:t>
            </a:r>
          </a:p>
          <a:p>
            <a:pPr marL="285750" indent="-285750">
              <a:buFont typeface="Wingdings" panose="05000000000000000000" pitchFamily="2" charset="2"/>
              <a:buChar char="p"/>
            </a:pPr>
            <a:r>
              <a:rPr lang="zh-CN" altLang="en-US" sz="2400" dirty="0">
                <a:solidFill>
                  <a:srgbClr val="7030A0"/>
                </a:solidFill>
                <a:ea typeface="微软雅黑" panose="020B0503020204020204" pitchFamily="34" charset="-122"/>
              </a:rPr>
              <a:t>量子力学的矩阵形式</a:t>
            </a:r>
          </a:p>
          <a:p>
            <a:pPr marL="285750" indent="-285750">
              <a:buFont typeface="Wingdings" panose="05000000000000000000" pitchFamily="2" charset="2"/>
              <a:buChar char="p"/>
            </a:pPr>
            <a:r>
              <a:rPr lang="en-US" altLang="zh-CN" sz="2400" dirty="0">
                <a:solidFill>
                  <a:srgbClr val="7030A0"/>
                </a:solidFill>
                <a:ea typeface="微软雅黑" panose="020B0503020204020204" pitchFamily="34" charset="-122"/>
              </a:rPr>
              <a:t>Dirac</a:t>
            </a:r>
            <a:r>
              <a:rPr lang="zh-CN" altLang="en-US" sz="2400" dirty="0">
                <a:solidFill>
                  <a:srgbClr val="7030A0"/>
                </a:solidFill>
                <a:ea typeface="微软雅黑" panose="020B0503020204020204" pitchFamily="34" charset="-122"/>
              </a:rPr>
              <a:t>符号</a:t>
            </a:r>
          </a:p>
        </p:txBody>
      </p:sp>
    </p:spTree>
    <p:extLst>
      <p:ext uri="{BB962C8B-B14F-4D97-AF65-F5344CB8AC3E}">
        <p14:creationId xmlns:p14="http://schemas.microsoft.com/office/powerpoint/2010/main" val="150563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38720" y="5531613"/>
            <a:ext cx="7558087" cy="463550"/>
          </a:xfrm>
        </p:spPr>
        <p:txBody>
          <a:bodyPr/>
          <a:lstStyle/>
          <a:p>
            <a:r>
              <a:rPr lang="zh-CN" altLang="zh-CN" dirty="0"/>
              <a:t>任意量子态可由一组正交完备基矢构成，与平面空间里的基矢相类似，定义这一正交完备基矢的空间为Hilbert空间</a:t>
            </a:r>
          </a:p>
          <a:p>
            <a:endParaRPr lang="zh-CN" altLang="en-US" dirty="0"/>
          </a:p>
        </p:txBody>
      </p:sp>
      <p:sp>
        <p:nvSpPr>
          <p:cNvPr id="3" name="标题 2"/>
          <p:cNvSpPr>
            <a:spLocks noGrp="1"/>
          </p:cNvSpPr>
          <p:nvPr>
            <p:ph type="title"/>
          </p:nvPr>
        </p:nvSpPr>
        <p:spPr>
          <a:xfrm>
            <a:off x="-214313" y="1103313"/>
            <a:ext cx="8229600" cy="994122"/>
          </a:xfrm>
        </p:spPr>
        <p:txBody>
          <a:bodyPr/>
          <a:lstStyle/>
          <a:p>
            <a:endParaRPr lang="zh-CN" altLang="en-US" dirty="0"/>
          </a:p>
        </p:txBody>
      </p:sp>
      <p:pic>
        <p:nvPicPr>
          <p:cNvPr id="8194" name="Picture 2" descr="A + A2e2 &#10;Ai — Al (e, ,e,) (e; ,e2) &#10;(e2.e2) A &#10;coso &#10;sino &#10;— sino &#10;coso "/>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23271" y="275615"/>
            <a:ext cx="7188986" cy="329626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8 "/>
          <p:cNvPicPr>
            <a:picLocks noChangeAspect="1" noChangeArrowheads="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57200" y="3667582"/>
            <a:ext cx="2933823" cy="186403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5066073" y="4694705"/>
            <a:ext cx="2149115" cy="370538"/>
          </a:xfrm>
          <a:prstGeom prst="rect">
            <a:avLst/>
          </a:prstGeom>
        </p:spPr>
      </p:pic>
    </p:spTree>
    <p:extLst>
      <p:ext uri="{BB962C8B-B14F-4D97-AF65-F5344CB8AC3E}">
        <p14:creationId xmlns:p14="http://schemas.microsoft.com/office/powerpoint/2010/main" val="3480756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marR="0">
                  <a:spcBef>
                    <a:spcPts val="0"/>
                  </a:spcBef>
                  <a:spcAft>
                    <a:spcPts val="0"/>
                  </a:spcAft>
                </a:pPr>
                <a:r>
                  <a:rPr lang="zh-CN" altLang="zh-CN" dirty="0">
                    <a:solidFill>
                      <a:srgbClr val="C00000"/>
                    </a:solidFill>
                    <a:ea typeface="Microsoft YaHei" panose="020B0503020204020204" pitchFamily="34" charset="-122"/>
                  </a:rPr>
                  <a:t>任意量子态可由一组正交完备基矢</a:t>
                </a:r>
                <a:r>
                  <a:rPr lang="en-US" altLang="zh-CN" dirty="0">
                    <a:solidFill>
                      <a:srgbClr val="C00000"/>
                    </a:solidFill>
                    <a:ea typeface="Calibri" panose="020F0502020204030204" pitchFamily="34" charset="0"/>
                  </a:rPr>
                  <a:t>(</a:t>
                </a:r>
                <a:r>
                  <a:rPr lang="zh-CN" altLang="zh-CN" dirty="0">
                    <a:solidFill>
                      <a:srgbClr val="C00000"/>
                    </a:solidFill>
                    <a:ea typeface="Microsoft YaHei" panose="020B0503020204020204" pitchFamily="34" charset="-122"/>
                  </a:rPr>
                  <a:t>不一定是能量本征态，正交完备即可</a:t>
                </a:r>
                <a:r>
                  <a:rPr lang="en-US" altLang="zh-CN" dirty="0">
                    <a:solidFill>
                      <a:srgbClr val="C00000"/>
                    </a:solidFill>
                    <a:ea typeface="Calibri" panose="020F0502020204030204" pitchFamily="34" charset="0"/>
                  </a:rPr>
                  <a:t>)</a:t>
                </a:r>
                <a:r>
                  <a:rPr lang="zh-CN" altLang="zh-CN" dirty="0">
                    <a:solidFill>
                      <a:srgbClr val="C00000"/>
                    </a:solidFill>
                    <a:ea typeface="Microsoft YaHei" panose="020B0503020204020204" pitchFamily="34" charset="-122"/>
                  </a:rPr>
                  <a:t>构成</a:t>
                </a:r>
                <a:endParaRPr lang="zh-CN" altLang="zh-CN" dirty="0">
                  <a:solidFill>
                    <a:srgbClr val="C00000"/>
                  </a:solidFill>
                </a:endParaRP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x-IV_mathan" altLang="zh-CN" sz="1600">
                          <a:effectLst/>
                          <a:latin typeface="Cambria Math" panose="02040503050406030204" pitchFamily="18" charset="0"/>
                          <a:ea typeface="Cambria Math" panose="02040503050406030204" pitchFamily="18" charset="0"/>
                        </a:rPr>
                        <m:t>𝜓</m:t>
                      </m:r>
                      <m:r>
                        <a:rPr lang="x-IV_mathan" altLang="zh-CN" sz="1600">
                          <a:effectLst/>
                          <a:latin typeface="Cambria Math" panose="02040503050406030204" pitchFamily="18" charset="0"/>
                          <a:ea typeface="Cambria Math" panose="02040503050406030204" pitchFamily="18" charset="0"/>
                        </a:rPr>
                        <m:t>=</m:t>
                      </m:r>
                      <m:nary>
                        <m:naryPr>
                          <m:chr m:val="∑"/>
                          <m:supHide m:val="on"/>
                          <m:ctrlPr>
                            <a:rPr lang="x-IV_mathan" altLang="zh-CN" sz="1600" i="1">
                              <a:effectLst/>
                              <a:latin typeface="Cambria Math" panose="02040503050406030204" pitchFamily="18" charset="0"/>
                              <a:ea typeface="Cambria Math" panose="02040503050406030204" pitchFamily="18" charset="0"/>
                            </a:rPr>
                          </m:ctrlPr>
                        </m:naryPr>
                        <m:sub>
                          <m:r>
                            <a:rPr lang="x-IV_mathan" altLang="zh-CN" sz="1600">
                              <a:effectLst/>
                              <a:latin typeface="Cambria Math" panose="02040503050406030204" pitchFamily="18" charset="0"/>
                              <a:ea typeface="Cambria Math" panose="02040503050406030204" pitchFamily="18" charset="0"/>
                            </a:rPr>
                            <m:t>𝑚</m:t>
                          </m:r>
                        </m:sub>
                        <m:sup/>
                        <m:e>
                          <m:sSub>
                            <m:sSubPr>
                              <m:ctrlPr>
                                <a:rPr lang="x-IV_mathan" altLang="zh-CN" sz="1600" i="1">
                                  <a:effectLst/>
                                  <a:latin typeface="Cambria Math" panose="02040503050406030204" pitchFamily="18" charset="0"/>
                                  <a:ea typeface="Cambria Math" panose="02040503050406030204" pitchFamily="18" charset="0"/>
                                </a:rPr>
                              </m:ctrlPr>
                            </m:sSubPr>
                            <m:e>
                              <m:r>
                                <a:rPr lang="x-IV_mathan" altLang="zh-CN" sz="1600">
                                  <a:effectLst/>
                                  <a:latin typeface="Cambria Math" panose="02040503050406030204" pitchFamily="18" charset="0"/>
                                  <a:ea typeface="Cambria Math" panose="02040503050406030204" pitchFamily="18" charset="0"/>
                                </a:rPr>
                                <m:t>𝐶</m:t>
                              </m:r>
                            </m:e>
                            <m:sub>
                              <m:r>
                                <a:rPr lang="x-IV_mathan" altLang="zh-CN" sz="1600">
                                  <a:effectLst/>
                                  <a:latin typeface="Cambria Math" panose="02040503050406030204" pitchFamily="18" charset="0"/>
                                  <a:ea typeface="Cambria Math" panose="02040503050406030204" pitchFamily="18" charset="0"/>
                                </a:rPr>
                                <m:t>𝑚</m:t>
                              </m:r>
                            </m:sub>
                          </m:sSub>
                          <m:sSub>
                            <m:sSubPr>
                              <m:ctrlPr>
                                <a:rPr lang="x-IV_mathan" altLang="zh-CN" sz="1600" i="1">
                                  <a:effectLst/>
                                  <a:latin typeface="Cambria Math" panose="02040503050406030204" pitchFamily="18" charset="0"/>
                                  <a:ea typeface="Cambria Math" panose="02040503050406030204" pitchFamily="18" charset="0"/>
                                </a:rPr>
                              </m:ctrlPr>
                            </m:sSubPr>
                            <m:e>
                              <m:r>
                                <a:rPr lang="x-IV_mathan" altLang="zh-CN" sz="1600">
                                  <a:effectLst/>
                                  <a:latin typeface="Cambria Math" panose="02040503050406030204" pitchFamily="18" charset="0"/>
                                  <a:ea typeface="Cambria Math" panose="02040503050406030204" pitchFamily="18" charset="0"/>
                                </a:rPr>
                                <m:t>𝜓</m:t>
                              </m:r>
                            </m:e>
                            <m:sub>
                              <m:r>
                                <a:rPr lang="x-IV_mathan" altLang="zh-CN" sz="1600">
                                  <a:effectLst/>
                                  <a:latin typeface="Cambria Math" panose="02040503050406030204" pitchFamily="18" charset="0"/>
                                  <a:ea typeface="Cambria Math" panose="02040503050406030204" pitchFamily="18" charset="0"/>
                                </a:rPr>
                                <m:t>𝑚</m:t>
                              </m:r>
                            </m:sub>
                          </m:sSub>
                        </m:e>
                      </m:nary>
                      <m:r>
                        <a:rPr lang="x-IV_mathan" altLang="zh-CN" sz="1600">
                          <a:effectLst/>
                          <a:latin typeface="Cambria Math" panose="02040503050406030204" pitchFamily="18" charset="0"/>
                          <a:ea typeface="Cambria Math" panose="02040503050406030204" pitchFamily="18" charset="0"/>
                        </a:rPr>
                        <m:t>,</m:t>
                      </m:r>
                      <m:r>
                        <a:rPr lang="x-IV_mathan" altLang="zh-CN" sz="1600" i="1">
                          <a:effectLst/>
                          <a:latin typeface="Cambria Math" panose="02040503050406030204" pitchFamily="18" charset="0"/>
                          <a:ea typeface="Cambria Math" panose="02040503050406030204" pitchFamily="18" charset="0"/>
                        </a:rPr>
                        <m:t>  </m:t>
                      </m:r>
                      <m:d>
                        <m:dPr>
                          <m:ctrlPr>
                            <a:rPr lang="x-IV_mathan" altLang="zh-CN" sz="1600" i="1">
                              <a:effectLst/>
                              <a:latin typeface="Cambria Math" panose="02040503050406030204" pitchFamily="18" charset="0"/>
                              <a:ea typeface="Cambria Math" panose="02040503050406030204" pitchFamily="18" charset="0"/>
                            </a:rPr>
                          </m:ctrlPr>
                        </m:dPr>
                        <m:e>
                          <m:sSub>
                            <m:sSubPr>
                              <m:ctrlPr>
                                <a:rPr lang="x-IV_mathan" altLang="zh-CN" sz="1600" i="1">
                                  <a:effectLst/>
                                  <a:latin typeface="Cambria Math" panose="02040503050406030204" pitchFamily="18" charset="0"/>
                                  <a:ea typeface="Cambria Math" panose="02040503050406030204" pitchFamily="18" charset="0"/>
                                </a:rPr>
                              </m:ctrlPr>
                            </m:sSubPr>
                            <m:e>
                              <m:r>
                                <a:rPr lang="x-IV_mathan" altLang="zh-CN" sz="1600">
                                  <a:effectLst/>
                                  <a:latin typeface="Cambria Math" panose="02040503050406030204" pitchFamily="18" charset="0"/>
                                  <a:ea typeface="Cambria Math" panose="02040503050406030204" pitchFamily="18" charset="0"/>
                                </a:rPr>
                                <m:t>𝜓</m:t>
                              </m:r>
                            </m:e>
                            <m:sub>
                              <m:r>
                                <a:rPr lang="x-IV_mathan" altLang="zh-CN" sz="1600">
                                  <a:effectLst/>
                                  <a:latin typeface="Cambria Math" panose="02040503050406030204" pitchFamily="18" charset="0"/>
                                  <a:ea typeface="Cambria Math" panose="02040503050406030204" pitchFamily="18" charset="0"/>
                                </a:rPr>
                                <m:t>𝑛</m:t>
                              </m:r>
                            </m:sub>
                          </m:sSub>
                          <m:r>
                            <a:rPr lang="x-IV_mathan" altLang="zh-CN" sz="1600">
                              <a:effectLst/>
                              <a:latin typeface="Cambria Math" panose="02040503050406030204" pitchFamily="18" charset="0"/>
                              <a:ea typeface="Cambria Math" panose="02040503050406030204" pitchFamily="18" charset="0"/>
                            </a:rPr>
                            <m:t>,</m:t>
                          </m:r>
                          <m:sSub>
                            <m:sSubPr>
                              <m:ctrlPr>
                                <a:rPr lang="x-IV_mathan" altLang="zh-CN" sz="1600" i="1">
                                  <a:effectLst/>
                                  <a:latin typeface="Cambria Math" panose="02040503050406030204" pitchFamily="18" charset="0"/>
                                  <a:ea typeface="Cambria Math" panose="02040503050406030204" pitchFamily="18" charset="0"/>
                                </a:rPr>
                              </m:ctrlPr>
                            </m:sSubPr>
                            <m:e>
                              <m:r>
                                <a:rPr lang="x-IV_mathan" altLang="zh-CN" sz="1600">
                                  <a:effectLst/>
                                  <a:latin typeface="Cambria Math" panose="02040503050406030204" pitchFamily="18" charset="0"/>
                                  <a:ea typeface="Cambria Math" panose="02040503050406030204" pitchFamily="18" charset="0"/>
                                </a:rPr>
                                <m:t>𝜓</m:t>
                              </m:r>
                            </m:e>
                            <m:sub>
                              <m:r>
                                <a:rPr lang="x-IV_mathan" altLang="zh-CN" sz="1600">
                                  <a:effectLst/>
                                  <a:latin typeface="Cambria Math" panose="02040503050406030204" pitchFamily="18" charset="0"/>
                                  <a:ea typeface="Cambria Math" panose="02040503050406030204" pitchFamily="18" charset="0"/>
                                </a:rPr>
                                <m:t>𝑚</m:t>
                              </m:r>
                            </m:sub>
                          </m:sSub>
                        </m:e>
                      </m:d>
                      <m:r>
                        <a:rPr lang="x-IV_mathan" altLang="zh-CN" sz="1600">
                          <a:effectLst/>
                          <a:latin typeface="Cambria Math" panose="02040503050406030204" pitchFamily="18" charset="0"/>
                          <a:ea typeface="Cambria Math" panose="02040503050406030204" pitchFamily="18" charset="0"/>
                        </a:rPr>
                        <m:t>=</m:t>
                      </m:r>
                      <m:sSub>
                        <m:sSubPr>
                          <m:ctrlPr>
                            <a:rPr lang="x-IV_mathan" altLang="zh-CN" sz="1600" i="1">
                              <a:effectLst/>
                              <a:latin typeface="Cambria Math" panose="02040503050406030204" pitchFamily="18" charset="0"/>
                              <a:ea typeface="Cambria Math" panose="02040503050406030204" pitchFamily="18" charset="0"/>
                            </a:rPr>
                          </m:ctrlPr>
                        </m:sSubPr>
                        <m:e>
                          <m:r>
                            <a:rPr lang="x-IV_mathan" altLang="zh-CN" sz="1600">
                              <a:effectLst/>
                              <a:latin typeface="Cambria Math" panose="02040503050406030204" pitchFamily="18" charset="0"/>
                              <a:ea typeface="Cambria Math" panose="02040503050406030204" pitchFamily="18" charset="0"/>
                            </a:rPr>
                            <m:t>𝛿</m:t>
                          </m:r>
                        </m:e>
                        <m:sub>
                          <m:r>
                            <a:rPr lang="x-IV_mathan" altLang="zh-CN" sz="1600">
                              <a:effectLst/>
                              <a:latin typeface="Cambria Math" panose="02040503050406030204" pitchFamily="18" charset="0"/>
                              <a:ea typeface="Cambria Math" panose="02040503050406030204" pitchFamily="18" charset="0"/>
                            </a:rPr>
                            <m:t>𝑚𝑛</m:t>
                          </m:r>
                        </m:sub>
                      </m:sSub>
                    </m:oMath>
                  </m:oMathPara>
                </a14:m>
                <a:endParaRPr lang="x-IV_mathan" altLang="zh-CN" sz="1600" dirty="0">
                  <a:effectLst/>
                  <a:ea typeface="Cambria Math" panose="02040503050406030204" pitchFamily="18" charset="0"/>
                </a:endParaRPr>
              </a:p>
              <a:p>
                <a:pPr marL="0" marR="0">
                  <a:spcBef>
                    <a:spcPts val="0"/>
                  </a:spcBef>
                  <a:spcAft>
                    <a:spcPts val="0"/>
                  </a:spcAft>
                </a:pPr>
                <a:r>
                  <a:rPr lang="zh-CN" altLang="zh-CN" sz="1600" dirty="0">
                    <a:effectLst/>
                    <a:ea typeface="Microsoft YaHei" panose="020B0503020204020204" pitchFamily="34" charset="-122"/>
                  </a:rPr>
                  <a:t>系数</a:t>
                </a:r>
                <a:r>
                  <a:rPr lang="en-US" altLang="zh-CN" sz="1600" dirty="0">
                    <a:effectLst/>
                    <a:ea typeface="Calibri" panose="020F0502020204030204" pitchFamily="34" charset="0"/>
                  </a:rPr>
                  <a:t> </a:t>
                </a:r>
                <a14:m>
                  <m:oMath xmlns:m="http://schemas.openxmlformats.org/officeDocument/2006/math">
                    <m:sSub>
                      <m:sSubPr>
                        <m:ctrlPr>
                          <a:rPr lang="zh-CN" altLang="zh-CN" sz="1800" i="1">
                            <a:latin typeface="Cambria Math" panose="02040503050406030204" pitchFamily="18" charset="0"/>
                          </a:rPr>
                        </m:ctrlPr>
                      </m:sSubPr>
                      <m:e>
                        <m:r>
                          <a:rPr lang="zh-CN" altLang="zh-CN" sz="1800">
                            <a:latin typeface="Cambria Math" panose="02040503050406030204" pitchFamily="18" charset="0"/>
                          </a:rPr>
                          <m:t>𝑐</m:t>
                        </m:r>
                      </m:e>
                      <m:sub>
                        <m:r>
                          <a:rPr lang="zh-CN" altLang="zh-CN" sz="1800">
                            <a:latin typeface="Cambria Math" panose="02040503050406030204" pitchFamily="18" charset="0"/>
                          </a:rPr>
                          <m:t>𝑚</m:t>
                        </m:r>
                      </m:sub>
                    </m:sSub>
                    <m:r>
                      <a:rPr lang="zh-CN" altLang="zh-CN" sz="1800">
                        <a:latin typeface="Cambria Math" panose="02040503050406030204" pitchFamily="18" charset="0"/>
                      </a:rPr>
                      <m:t>=</m:t>
                    </m:r>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zh-CN" altLang="zh-CN" sz="1800">
                                <a:latin typeface="Cambria Math" panose="02040503050406030204" pitchFamily="18" charset="0"/>
                              </a:rPr>
                              <m:t>𝜓</m:t>
                            </m:r>
                          </m:e>
                          <m:sub>
                            <m:r>
                              <a:rPr lang="zh-CN" altLang="zh-CN" sz="1800">
                                <a:latin typeface="Cambria Math" panose="02040503050406030204" pitchFamily="18" charset="0"/>
                              </a:rPr>
                              <m:t>𝑚</m:t>
                            </m:r>
                          </m:sub>
                        </m:sSub>
                        <m:r>
                          <a:rPr lang="zh-CN" altLang="zh-CN" sz="1800">
                            <a:latin typeface="Cambria Math" panose="02040503050406030204" pitchFamily="18" charset="0"/>
                          </a:rPr>
                          <m:t>,</m:t>
                        </m:r>
                        <m:r>
                          <a:rPr lang="zh-CN" altLang="zh-CN" sz="1800">
                            <a:latin typeface="Cambria Math" panose="02040503050406030204" pitchFamily="18" charset="0"/>
                          </a:rPr>
                          <m:t>𝜓</m:t>
                        </m:r>
                      </m:e>
                    </m:d>
                  </m:oMath>
                </a14:m>
                <a:r>
                  <a:rPr lang="zh-CN" altLang="zh-CN" sz="1800" dirty="0"/>
                  <a:t>是</a:t>
                </a:r>
                <a14:m>
                  <m:oMath xmlns:m="http://schemas.openxmlformats.org/officeDocument/2006/math">
                    <m:r>
                      <a:rPr lang="zh-CN" altLang="zh-CN" sz="1800">
                        <a:latin typeface="Cambria Math" panose="02040503050406030204" pitchFamily="18" charset="0"/>
                      </a:rPr>
                      <m:t>𝜓</m:t>
                    </m:r>
                  </m:oMath>
                </a14:m>
                <a:r>
                  <a:rPr lang="zh-CN" altLang="zh-CN" sz="1800" dirty="0"/>
                  <a:t>在</a:t>
                </a:r>
                <a14:m>
                  <m:oMath xmlns:m="http://schemas.openxmlformats.org/officeDocument/2006/math">
                    <m:sSub>
                      <m:sSubPr>
                        <m:ctrlPr>
                          <a:rPr lang="zh-CN" altLang="zh-CN" sz="1800" i="1">
                            <a:latin typeface="Cambria Math" panose="02040503050406030204" pitchFamily="18" charset="0"/>
                          </a:rPr>
                        </m:ctrlPr>
                      </m:sSubPr>
                      <m:e>
                        <m:r>
                          <a:rPr lang="zh-CN" altLang="zh-CN" sz="1800">
                            <a:latin typeface="Cambria Math" panose="02040503050406030204" pitchFamily="18" charset="0"/>
                          </a:rPr>
                          <m:t>𝜓</m:t>
                        </m:r>
                      </m:e>
                      <m:sub>
                        <m:r>
                          <a:rPr lang="zh-CN" altLang="zh-CN" sz="1800">
                            <a:latin typeface="Cambria Math" panose="02040503050406030204" pitchFamily="18" charset="0"/>
                          </a:rPr>
                          <m:t>𝑚</m:t>
                        </m:r>
                      </m:sub>
                    </m:sSub>
                  </m:oMath>
                </a14:m>
                <a:r>
                  <a:rPr lang="zh-CN" altLang="zh-CN" sz="1600" dirty="0">
                    <a:effectLst/>
                    <a:ea typeface="Microsoft YaHei" panose="020B0503020204020204" pitchFamily="34" charset="-122"/>
                  </a:rPr>
                  <a:t>上的投影，也可以被称作概率幅，其模平方表示量子态处于某一本征态上的概率</a:t>
                </a:r>
                <a:endParaRPr lang="zh-CN" altLang="zh-CN" sz="1800" dirty="0"/>
              </a:p>
              <a:p>
                <a:pPr marL="0" marR="0">
                  <a:spcBef>
                    <a:spcPts val="0"/>
                  </a:spcBef>
                  <a:spcAft>
                    <a:spcPts val="0"/>
                  </a:spcAft>
                </a:pPr>
                <a:r>
                  <a:rPr lang="zh-CN" altLang="zh-CN" dirty="0">
                    <a:solidFill>
                      <a:srgbClr val="C00000"/>
                    </a:solidFill>
                    <a:ea typeface="Microsoft YaHei" panose="020B0503020204020204" pitchFamily="34" charset="-122"/>
                  </a:rPr>
                  <a:t>这与平面空间里的基矢相类似，定义这一正交完备基矢的空间为</a:t>
                </a:r>
                <a:r>
                  <a:rPr lang="zh-CN" altLang="zh-CN" dirty="0">
                    <a:solidFill>
                      <a:srgbClr val="C00000"/>
                    </a:solidFill>
                    <a:ea typeface="Calibri" panose="020F0502020204030204" pitchFamily="34" charset="0"/>
                  </a:rPr>
                  <a:t>Hilbert</a:t>
                </a:r>
                <a:r>
                  <a:rPr lang="zh-CN" altLang="zh-CN" dirty="0">
                    <a:solidFill>
                      <a:srgbClr val="C00000"/>
                    </a:solidFill>
                    <a:ea typeface="Microsoft YaHei" panose="020B0503020204020204" pitchFamily="34" charset="-122"/>
                  </a:rPr>
                  <a:t>空间（可以使无穷维）</a:t>
                </a:r>
                <a:endParaRPr lang="zh-CN" altLang="zh-CN" dirty="0">
                  <a:solidFill>
                    <a:srgbClr val="C00000"/>
                  </a:solidFill>
                </a:endParaRP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1" t="-809"/>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11904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352425" y="1261170"/>
                <a:ext cx="8686800" cy="5501580"/>
              </a:xfrm>
            </p:spPr>
            <p:txBody>
              <a:bodyPr/>
              <a:lstStyle/>
              <a:p>
                <a:pPr marL="0" marR="0">
                  <a:spcBef>
                    <a:spcPts val="0"/>
                  </a:spcBef>
                  <a:spcAft>
                    <a:spcPts val="0"/>
                  </a:spcAft>
                </a:pPr>
                <a:r>
                  <a:rPr lang="zh-CN" altLang="zh-CN" sz="2800" b="1" dirty="0">
                    <a:solidFill>
                      <a:srgbClr val="2E75B5"/>
                    </a:solidFill>
                    <a:ea typeface="Microsoft YaHei" panose="020B0503020204020204" pitchFamily="34" charset="-122"/>
                  </a:rPr>
                  <a:t>算符作用在量子态上等于什么</a:t>
                </a:r>
              </a:p>
              <a:p>
                <a:pPr marL="342900" indent="-34290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𝜙</m:t>
                    </m:r>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r>
                      <a:rPr lang="x-IV_mathan" altLang="zh-CN">
                        <a:latin typeface="Cambria Math" panose="02040503050406030204" pitchFamily="18" charset="0"/>
                        <a:ea typeface="Cambria Math" panose="02040503050406030204" pitchFamily="18" charset="0"/>
                      </a:rPr>
                      <m:t>𝜑</m:t>
                    </m:r>
                  </m:oMath>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按照态叠加原理，如果有一组正交完备基矢</a:t>
                </a:r>
                <a14:m>
                  <m:oMath xmlns:m="http://schemas.openxmlformats.org/officeDocument/2006/math">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𝑘</m:t>
                        </m:r>
                      </m:sub>
                    </m:sSub>
                    <m:r>
                      <a:rPr lang="zh-CN" altLang="zh-CN">
                        <a:latin typeface="Cambria Math" panose="02040503050406030204" pitchFamily="18" charset="0"/>
                      </a:rPr>
                      <m:t>}</m:t>
                    </m:r>
                  </m:oMath>
                </a14:m>
                <a:r>
                  <a:rPr lang="en-US" altLang="zh-CN" dirty="0">
                    <a:ea typeface="Cambria Math" panose="02040503050406030204" pitchFamily="18" charset="0"/>
                  </a:rPr>
                  <a:t>,</a:t>
                </a:r>
                <a:r>
                  <a:rPr lang="zh-CN" altLang="zh-CN" dirty="0"/>
                  <a:t>则可表示为</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x-IV_mathan" altLang="zh-CN">
                          <a:latin typeface="Cambria Math" panose="02040503050406030204" pitchFamily="18" charset="0"/>
                          <a:ea typeface="Cambria Math" panose="02040503050406030204" pitchFamily="18" charset="0"/>
                        </a:rPr>
                        <m:t>𝜙</m:t>
                      </m:r>
                      <m:r>
                        <a:rPr lang="x-IV_mathan" altLang="zh-CN">
                          <a:latin typeface="Cambria Math" panose="02040503050406030204" pitchFamily="18" charset="0"/>
                          <a:ea typeface="Cambria Math" panose="02040503050406030204" pitchFamily="18" charset="0"/>
                        </a:rPr>
                        <m:t>=</m:t>
                      </m:r>
                      <m:nary>
                        <m:naryPr>
                          <m:chr m:val="∑"/>
                          <m:supHide m:val="on"/>
                          <m:ctrlPr>
                            <a:rPr lang="x-IV_mathan" altLang="zh-CN" i="1">
                              <a:latin typeface="Cambria Math" panose="02040503050406030204" pitchFamily="18" charset="0"/>
                              <a:ea typeface="Cambria Math" panose="02040503050406030204" pitchFamily="18" charset="0"/>
                            </a:rPr>
                          </m:ctrlPr>
                        </m:naryPr>
                        <m:sub>
                          <m:r>
                            <m:rPr>
                              <m:sty m:val="p"/>
                            </m:rPr>
                            <a:rPr lang="x-IV_mathan" altLang="zh-CN">
                              <a:latin typeface="Cambria Math" panose="02040503050406030204" pitchFamily="18" charset="0"/>
                              <a:ea typeface="Cambria Math" panose="02040503050406030204" pitchFamily="18" charset="0"/>
                            </a:rPr>
                            <m:t>k</m:t>
                          </m:r>
                        </m:sub>
                        <m:sup/>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𝑏</m:t>
                              </m:r>
                            </m:e>
                            <m:sub>
                              <m:r>
                                <a:rPr lang="x-IV_mathan" altLang="zh-CN">
                                  <a:latin typeface="Cambria Math" panose="02040503050406030204" pitchFamily="18" charset="0"/>
                                  <a:ea typeface="Cambria Math" panose="02040503050406030204" pitchFamily="18" charset="0"/>
                                </a:rPr>
                                <m:t>𝑘</m:t>
                              </m:r>
                            </m:sub>
                          </m:sSub>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𝑘</m:t>
                              </m:r>
                            </m:sub>
                          </m:sSub>
                        </m:e>
                      </m:nary>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r>
                        <a:rPr lang="x-IV_mathan" altLang="zh-CN">
                          <a:latin typeface="Cambria Math" panose="02040503050406030204" pitchFamily="18" charset="0"/>
                          <a:ea typeface="Cambria Math" panose="02040503050406030204" pitchFamily="18" charset="0"/>
                        </a:rPr>
                        <m:t>𝜑</m:t>
                      </m:r>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nary>
                        <m:naryPr>
                          <m:chr m:val="∑"/>
                          <m:supHide m:val="on"/>
                          <m:ctrlPr>
                            <a:rPr lang="x-IV_mathan" altLang="zh-CN" i="1">
                              <a:latin typeface="Cambria Math" panose="02040503050406030204" pitchFamily="18" charset="0"/>
                              <a:ea typeface="Cambria Math" panose="02040503050406030204" pitchFamily="18" charset="0"/>
                            </a:rPr>
                          </m:ctrlPr>
                        </m:naryPr>
                        <m:sub>
                          <m:r>
                            <a:rPr lang="x-IV_mathan" altLang="zh-CN">
                              <a:latin typeface="Cambria Math" panose="02040503050406030204" pitchFamily="18" charset="0"/>
                              <a:ea typeface="Cambria Math" panose="02040503050406030204" pitchFamily="18" charset="0"/>
                            </a:rPr>
                            <m:t>𝑘</m:t>
                          </m:r>
                        </m:sub>
                        <m:sup/>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𝑘</m:t>
                              </m:r>
                            </m:sub>
                          </m:sSub>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𝑘</m:t>
                              </m:r>
                            </m:sub>
                          </m:sSub>
                        </m:e>
                      </m:nary>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左乘</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𝑗</m:t>
                        </m:r>
                      </m:sub>
                    </m:sSub>
                  </m:oMath>
                </a14:m>
                <a:r>
                  <a:rPr lang="zh-CN" altLang="zh-CN" dirty="0">
                    <a:ea typeface="Microsoft YaHei" panose="020B0503020204020204" pitchFamily="34" charset="-122"/>
                  </a:rPr>
                  <a:t>取标积可得</a:t>
                </a:r>
                <a:endParaRPr lang="zh-CN" altLang="zh-CN" dirty="0"/>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𝑏</m:t>
                          </m:r>
                        </m:e>
                        <m:sub>
                          <m:r>
                            <a:rPr lang="x-IV_mathan" altLang="zh-CN">
                              <a:latin typeface="Cambria Math" panose="02040503050406030204" pitchFamily="18" charset="0"/>
                              <a:ea typeface="Cambria Math" panose="02040503050406030204" pitchFamily="18" charset="0"/>
                            </a:rPr>
                            <m:t>𝑗</m:t>
                          </m:r>
                        </m:sub>
                      </m:sSub>
                      <m:r>
                        <a:rPr lang="x-IV_mathan" altLang="zh-CN">
                          <a:latin typeface="Cambria Math" panose="02040503050406030204" pitchFamily="18" charset="0"/>
                          <a:ea typeface="Cambria Math" panose="02040503050406030204" pitchFamily="18" charset="0"/>
                        </a:rPr>
                        <m:t>=</m:t>
                      </m:r>
                      <m:nary>
                        <m:naryPr>
                          <m:chr m:val="∑"/>
                          <m:supHide m:val="on"/>
                          <m:ctrlPr>
                            <a:rPr lang="x-IV_mathan" altLang="zh-CN" i="1">
                              <a:latin typeface="Cambria Math" panose="02040503050406030204" pitchFamily="18" charset="0"/>
                              <a:ea typeface="Cambria Math" panose="02040503050406030204" pitchFamily="18" charset="0"/>
                            </a:rPr>
                          </m:ctrlPr>
                        </m:naryPr>
                        <m:sub>
                          <m:r>
                            <a:rPr lang="x-IV_mathan" altLang="zh-CN">
                              <a:latin typeface="Cambria Math" panose="02040503050406030204" pitchFamily="18" charset="0"/>
                              <a:ea typeface="Cambria Math" panose="02040503050406030204" pitchFamily="18" charset="0"/>
                            </a:rPr>
                            <m:t>𝑘</m:t>
                          </m:r>
                        </m:sub>
                        <m:sup/>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𝑘</m:t>
                              </m:r>
                            </m:sub>
                          </m:sSub>
                          <m:r>
                            <a:rPr lang="x-IV_mathan" altLang="zh-CN">
                              <a:latin typeface="Cambria Math" panose="02040503050406030204" pitchFamily="18" charset="0"/>
                              <a:ea typeface="Cambria Math" panose="02040503050406030204" pitchFamily="18" charset="0"/>
                            </a:rPr>
                            <m:t>(</m:t>
                          </m:r>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𝑗</m:t>
                              </m:r>
                            </m:sub>
                          </m:sSub>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𝑘</m:t>
                              </m:r>
                            </m:sub>
                          </m:sSub>
                          <m:r>
                            <a:rPr lang="x-IV_mathan" altLang="zh-CN">
                              <a:latin typeface="Cambria Math" panose="02040503050406030204" pitchFamily="18" charset="0"/>
                              <a:ea typeface="Cambria Math" panose="02040503050406030204" pitchFamily="18" charset="0"/>
                            </a:rPr>
                            <m:t>)</m:t>
                          </m:r>
                        </m:e>
                      </m:nary>
                    </m:oMath>
                  </m:oMathPara>
                </a14:m>
                <a:endParaRPr lang="x-IV_mathan" altLang="zh-CN" dirty="0">
                  <a:ea typeface="Cambria Math" panose="02040503050406030204" pitchFamily="18" charset="0"/>
                </a:endParaRP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d>
                        <m:dPr>
                          <m:ctrlPr>
                            <a:rPr lang="x-IV_mathan" altLang="zh-CN" i="1">
                              <a:latin typeface="Cambria Math" panose="02040503050406030204" pitchFamily="18" charset="0"/>
                              <a:ea typeface="Cambria Math" panose="02040503050406030204" pitchFamily="18" charset="0"/>
                            </a:rPr>
                          </m:ctrlPr>
                        </m:dPr>
                        <m:e>
                          <m:m>
                            <m:mPr>
                              <m:mcs>
                                <m:mc>
                                  <m:mcPr>
                                    <m:count m:val="1"/>
                                    <m:mcJc m:val="center"/>
                                  </m:mcPr>
                                </m:mc>
                              </m:mcs>
                              <m:ctrlPr>
                                <a:rPr lang="x-IV_mathan" altLang="zh-CN" i="1">
                                  <a:latin typeface="Cambria Math" panose="02040503050406030204" pitchFamily="18" charset="0"/>
                                  <a:ea typeface="Cambria Math" panose="02040503050406030204" pitchFamily="18" charset="0"/>
                                </a:rPr>
                              </m:ctrlPr>
                            </m:mPr>
                            <m:m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𝑏</m:t>
                                    </m:r>
                                  </m:e>
                                  <m:sub>
                                    <m:r>
                                      <a:rPr lang="x-IV_mathan" altLang="zh-CN">
                                        <a:latin typeface="Cambria Math" panose="02040503050406030204" pitchFamily="18" charset="0"/>
                                        <a:ea typeface="Cambria Math" panose="02040503050406030204" pitchFamily="18" charset="0"/>
                                      </a:rPr>
                                      <m:t>1</m:t>
                                    </m:r>
                                  </m:sub>
                                </m:sSub>
                              </m:e>
                            </m:mr>
                            <m:m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𝑏</m:t>
                                    </m:r>
                                  </m:e>
                                  <m:sub>
                                    <m:r>
                                      <a:rPr lang="x-IV_mathan" altLang="zh-CN">
                                        <a:latin typeface="Cambria Math" panose="02040503050406030204" pitchFamily="18" charset="0"/>
                                        <a:ea typeface="Cambria Math" panose="02040503050406030204" pitchFamily="18" charset="0"/>
                                      </a:rPr>
                                      <m:t>2</m:t>
                                    </m:r>
                                  </m:sub>
                                </m:sSub>
                              </m:e>
                            </m:mr>
                            <m:mr>
                              <m:e>
                                <m:r>
                                  <a:rPr lang="x-IV_mathan" altLang="zh-CN">
                                    <a:latin typeface="Cambria Math" panose="02040503050406030204" pitchFamily="18" charset="0"/>
                                    <a:ea typeface="Cambria Math" panose="02040503050406030204" pitchFamily="18" charset="0"/>
                                  </a:rPr>
                                  <m:t>⋮</m:t>
                                </m:r>
                              </m:e>
                            </m:mr>
                          </m:m>
                        </m:e>
                      </m:d>
                      <m:r>
                        <a:rPr lang="x-IV_mathan" altLang="zh-CN">
                          <a:latin typeface="Cambria Math" panose="02040503050406030204" pitchFamily="18" charset="0"/>
                          <a:ea typeface="Cambria Math" panose="02040503050406030204" pitchFamily="18" charset="0"/>
                        </a:rPr>
                        <m:t>=</m:t>
                      </m:r>
                      <m:d>
                        <m:dPr>
                          <m:ctrlPr>
                            <a:rPr lang="x-IV_mathan" altLang="zh-CN" i="1">
                              <a:latin typeface="Cambria Math" panose="02040503050406030204" pitchFamily="18" charset="0"/>
                              <a:ea typeface="Cambria Math" panose="02040503050406030204" pitchFamily="18" charset="0"/>
                            </a:rPr>
                          </m:ctrlPr>
                        </m:dPr>
                        <m:e>
                          <m:m>
                            <m:mPr>
                              <m:mcs>
                                <m:mc>
                                  <m:mcPr>
                                    <m:count m:val="3"/>
                                    <m:mcJc m:val="center"/>
                                  </m:mcPr>
                                </m:mc>
                              </m:mcs>
                              <m:ctrlPr>
                                <a:rPr lang="x-IV_mathan" altLang="zh-CN" i="1">
                                  <a:latin typeface="Cambria Math" panose="02040503050406030204" pitchFamily="18" charset="0"/>
                                  <a:ea typeface="Cambria Math" panose="02040503050406030204" pitchFamily="18" charset="0"/>
                                </a:rPr>
                              </m:ctrlPr>
                            </m:mPr>
                            <m:m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𝐿</m:t>
                                    </m:r>
                                  </m:e>
                                  <m:sub>
                                    <m:r>
                                      <a:rPr lang="x-IV_mathan" altLang="zh-CN">
                                        <a:latin typeface="Cambria Math" panose="02040503050406030204" pitchFamily="18" charset="0"/>
                                        <a:ea typeface="Cambria Math" panose="02040503050406030204" pitchFamily="18" charset="0"/>
                                      </a:rPr>
                                      <m:t>11</m:t>
                                    </m:r>
                                  </m:sub>
                                </m:sSub>
                              </m:e>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𝐿</m:t>
                                    </m:r>
                                  </m:e>
                                  <m:sub>
                                    <m:r>
                                      <a:rPr lang="x-IV_mathan" altLang="zh-CN">
                                        <a:latin typeface="Cambria Math" panose="02040503050406030204" pitchFamily="18" charset="0"/>
                                        <a:ea typeface="Cambria Math" panose="02040503050406030204" pitchFamily="18" charset="0"/>
                                      </a:rPr>
                                      <m:t>12</m:t>
                                    </m:r>
                                  </m:sub>
                                </m:sSub>
                              </m:e>
                              <m:e>
                                <m:r>
                                  <a:rPr lang="x-IV_mathan" altLang="zh-CN">
                                    <a:latin typeface="Cambria Math" panose="02040503050406030204" pitchFamily="18" charset="0"/>
                                    <a:ea typeface="Cambria Math" panose="02040503050406030204" pitchFamily="18" charset="0"/>
                                  </a:rPr>
                                  <m:t>…</m:t>
                                </m:r>
                              </m:e>
                            </m:mr>
                            <m:m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𝐿</m:t>
                                    </m:r>
                                  </m:e>
                                  <m:sub>
                                    <m:r>
                                      <a:rPr lang="x-IV_mathan" altLang="zh-CN">
                                        <a:latin typeface="Cambria Math" panose="02040503050406030204" pitchFamily="18" charset="0"/>
                                        <a:ea typeface="Cambria Math" panose="02040503050406030204" pitchFamily="18" charset="0"/>
                                      </a:rPr>
                                      <m:t>21</m:t>
                                    </m:r>
                                  </m:sub>
                                </m:sSub>
                              </m:e>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𝐿</m:t>
                                    </m:r>
                                  </m:e>
                                  <m:sub>
                                    <m:r>
                                      <a:rPr lang="x-IV_mathan" altLang="zh-CN">
                                        <a:latin typeface="Cambria Math" panose="02040503050406030204" pitchFamily="18" charset="0"/>
                                        <a:ea typeface="Cambria Math" panose="02040503050406030204" pitchFamily="18" charset="0"/>
                                      </a:rPr>
                                      <m:t>22</m:t>
                                    </m:r>
                                  </m:sub>
                                </m:sSub>
                              </m:e>
                              <m:e>
                                <m:r>
                                  <a:rPr lang="x-IV_mathan" altLang="zh-CN">
                                    <a:latin typeface="Cambria Math" panose="02040503050406030204" pitchFamily="18" charset="0"/>
                                    <a:ea typeface="Cambria Math" panose="02040503050406030204" pitchFamily="18" charset="0"/>
                                  </a:rPr>
                                  <m:t>…</m:t>
                                </m:r>
                              </m:e>
                            </m:mr>
                            <m:mr>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mr>
                          </m:m>
                        </m:e>
                      </m:d>
                      <m:d>
                        <m:dPr>
                          <m:ctrlPr>
                            <a:rPr lang="x-IV_mathan" altLang="zh-CN" i="1">
                              <a:latin typeface="Cambria Math" panose="02040503050406030204" pitchFamily="18" charset="0"/>
                              <a:ea typeface="Cambria Math" panose="02040503050406030204" pitchFamily="18" charset="0"/>
                            </a:rPr>
                          </m:ctrlPr>
                        </m:dPr>
                        <m:e>
                          <m:m>
                            <m:mPr>
                              <m:mcs>
                                <m:mc>
                                  <m:mcPr>
                                    <m:count m:val="1"/>
                                    <m:mcJc m:val="center"/>
                                  </m:mcPr>
                                </m:mc>
                              </m:mcs>
                              <m:ctrlPr>
                                <a:rPr lang="x-IV_mathan" altLang="zh-CN" i="1">
                                  <a:latin typeface="Cambria Math" panose="02040503050406030204" pitchFamily="18" charset="0"/>
                                  <a:ea typeface="Cambria Math" panose="02040503050406030204" pitchFamily="18" charset="0"/>
                                </a:rPr>
                              </m:ctrlPr>
                            </m:mPr>
                            <m:m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1</m:t>
                                    </m:r>
                                  </m:sub>
                                </m:sSub>
                              </m:e>
                            </m:mr>
                            <m:m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2</m:t>
                                    </m:r>
                                  </m:sub>
                                </m:sSub>
                              </m:e>
                            </m:mr>
                            <m:mr>
                              <m:e>
                                <m:r>
                                  <a:rPr lang="x-IV_mathan" altLang="zh-CN">
                                    <a:latin typeface="Cambria Math" panose="02040503050406030204" pitchFamily="18" charset="0"/>
                                    <a:ea typeface="Cambria Math" panose="02040503050406030204" pitchFamily="18" charset="0"/>
                                  </a:rPr>
                                  <m:t>⋮</m:t>
                                </m:r>
                              </m:e>
                            </m:mr>
                          </m:m>
                        </m:e>
                      </m:d>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矩阵</a:t>
                </a:r>
                <a:r>
                  <a:rPr lang="en-US" altLang="zh-CN" dirty="0">
                    <a:ea typeface="Calibri" panose="020F0502020204030204" pitchFamily="34" charset="0"/>
                  </a:rPr>
                  <a:t> </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𝐿</m:t>
                        </m:r>
                      </m:e>
                      <m:sub>
                        <m:r>
                          <a:rPr lang="zh-CN" altLang="zh-CN">
                            <a:latin typeface="Cambria Math" panose="02040503050406030204" pitchFamily="18" charset="0"/>
                          </a:rPr>
                          <m:t>𝑗𝑘</m:t>
                        </m:r>
                      </m:sub>
                    </m:sSub>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𝑗</m:t>
                        </m:r>
                      </m:sub>
                    </m:sSub>
                    <m:r>
                      <a:rPr lang="zh-CN" altLang="zh-CN">
                        <a:latin typeface="Cambria Math" panose="02040503050406030204" pitchFamily="18" charset="0"/>
                      </a:rPr>
                      <m:t>,</m:t>
                    </m:r>
                    <m:acc>
                      <m:accPr>
                        <m:chr m:val="̂"/>
                        <m:ctrlPr>
                          <a:rPr lang="zh-CN" altLang="zh-CN" i="1">
                            <a:latin typeface="Cambria Math" panose="02040503050406030204" pitchFamily="18" charset="0"/>
                          </a:rPr>
                        </m:ctrlPr>
                      </m:accPr>
                      <m:e>
                        <m:r>
                          <a:rPr lang="zh-CN" altLang="zh-CN">
                            <a:latin typeface="Cambria Math" panose="02040503050406030204" pitchFamily="18" charset="0"/>
                          </a:rPr>
                          <m:t>𝐿</m:t>
                        </m:r>
                      </m:e>
                    </m:acc>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𝑘</m:t>
                        </m:r>
                      </m:sub>
                    </m:sSub>
                    <m:r>
                      <a:rPr lang="zh-CN" altLang="zh-CN">
                        <a:latin typeface="Cambria Math" panose="02040503050406030204" pitchFamily="18" charset="0"/>
                      </a:rPr>
                      <m:t>)</m:t>
                    </m:r>
                  </m:oMath>
                </a14:m>
                <a:r>
                  <a:rPr lang="zh-CN" altLang="zh-CN" dirty="0">
                    <a:ea typeface="Microsoft YaHei" panose="020B0503020204020204" pitchFamily="34" charset="-122"/>
                  </a:rPr>
                  <a:t>称为</a:t>
                </a:r>
                <a:r>
                  <a:rPr lang="en-US" altLang="zh-CN" dirty="0">
                    <a:ea typeface="Cambria Math" panose="02040503050406030204" pitchFamily="18" charset="0"/>
                  </a:rPr>
                  <a:t> </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𝐿</m:t>
                        </m:r>
                      </m:e>
                    </m:acc>
                  </m:oMath>
                </a14:m>
                <a:r>
                  <a:rPr lang="en-US" altLang="zh-CN" dirty="0">
                    <a:ea typeface="Cambria Math" panose="02040503050406030204" pitchFamily="18" charset="0"/>
                  </a:rPr>
                  <a:t> </a:t>
                </a:r>
                <a:r>
                  <a:rPr lang="zh-CN" altLang="zh-CN" dirty="0"/>
                  <a:t>在</a:t>
                </a:r>
                <a:r>
                  <a:rPr lang="en-US" altLang="zh-CN" dirty="0">
                    <a:ea typeface="Cambria Math" panose="02040503050406030204" pitchFamily="18" charset="0"/>
                  </a:rPr>
                  <a:t> </a:t>
                </a:r>
                <a:r>
                  <a:rPr lang="en-US" altLang="zh-CN" i="1" dirty="0">
                    <a:ea typeface="Cambria Math" panose="02040503050406030204" pitchFamily="18" charset="0"/>
                  </a:rPr>
                  <a:t>F </a:t>
                </a:r>
                <a:r>
                  <a:rPr lang="zh-CN" altLang="zh-CN" dirty="0"/>
                  <a:t>表象中的表示（基矢由完全集</a:t>
                </a:r>
                <a:r>
                  <a:rPr lang="en-US" altLang="zh-CN" dirty="0">
                    <a:ea typeface="Cambria Math" panose="02040503050406030204" pitchFamily="18" charset="0"/>
                  </a:rPr>
                  <a:t> </a:t>
                </a:r>
                <a:r>
                  <a:rPr lang="en-US" altLang="zh-CN" i="1" dirty="0">
                    <a:ea typeface="Cambria Math" panose="02040503050406030204" pitchFamily="18" charset="0"/>
                  </a:rPr>
                  <a:t>F </a:t>
                </a:r>
                <a:r>
                  <a:rPr lang="zh-CN" altLang="zh-CN" dirty="0"/>
                  <a:t>确定）</a:t>
                </a:r>
                <a:endParaRPr lang="en-US" altLang="zh-CN" dirty="0"/>
              </a:p>
              <a:p>
                <a:pPr marL="0" marR="0">
                  <a:spcBef>
                    <a:spcPts val="0"/>
                  </a:spcBef>
                  <a:spcAft>
                    <a:spcPts val="0"/>
                  </a:spcAft>
                </a:pPr>
                <a:r>
                  <a:rPr lang="zh-CN" altLang="zh-CN" dirty="0"/>
                  <a:t>第k个基矢的矩阵表示</a:t>
                </a:r>
              </a:p>
              <a:p>
                <a:pPr marL="0" marR="0">
                  <a:spcBef>
                    <a:spcPts val="0"/>
                  </a:spcBef>
                  <a:spcAft>
                    <a:spcPts val="0"/>
                  </a:spcAft>
                </a:pPr>
                <a14:m>
                  <m:oMath xmlns:m="http://schemas.openxmlformats.org/officeDocument/2006/math">
                    <m:d>
                      <m:dPr>
                        <m:ctrlPr>
                          <a:rPr lang="x-IV_mathan" altLang="zh-CN" i="1">
                            <a:latin typeface="Cambria Math" panose="02040503050406030204" pitchFamily="18" charset="0"/>
                          </a:rPr>
                        </m:ctrlPr>
                      </m:dPr>
                      <m:e>
                        <m:m>
                          <m:mPr>
                            <m:mcs>
                              <m:mc>
                                <m:mcPr>
                                  <m:count m:val="1"/>
                                  <m:mcJc m:val="center"/>
                                </m:mcPr>
                              </m:mc>
                            </m:mcs>
                            <m:ctrlPr>
                              <a:rPr lang="x-IV_mathan" altLang="zh-CN" i="1">
                                <a:latin typeface="Cambria Math" panose="02040503050406030204" pitchFamily="18" charset="0"/>
                              </a:rPr>
                            </m:ctrlPr>
                          </m:mPr>
                          <m:mr>
                            <m:e>
                              <m:r>
                                <a:rPr lang="x-IV_mathan" altLang="zh-CN">
                                  <a:latin typeface="Cambria Math" panose="02040503050406030204" pitchFamily="18" charset="0"/>
                                </a:rPr>
                                <m:t>⋮</m:t>
                              </m:r>
                            </m:e>
                          </m:mr>
                          <m:mr>
                            <m:e>
                              <m:r>
                                <a:rPr lang="x-IV_mathan" altLang="zh-CN">
                                  <a:latin typeface="Cambria Math" panose="02040503050406030204" pitchFamily="18" charset="0"/>
                                </a:rPr>
                                <m:t>1(</m:t>
                              </m:r>
                              <m:r>
                                <a:rPr lang="x-IV_mathan" altLang="zh-CN">
                                  <a:latin typeface="Cambria Math" panose="02040503050406030204" pitchFamily="18" charset="0"/>
                                </a:rPr>
                                <m:t>第</m:t>
                              </m:r>
                              <m:r>
                                <a:rPr lang="x-IV_mathan" altLang="zh-CN">
                                  <a:latin typeface="Cambria Math" panose="02040503050406030204" pitchFamily="18" charset="0"/>
                                </a:rPr>
                                <m:t>𝑘</m:t>
                              </m:r>
                              <m:r>
                                <a:rPr lang="x-IV_mathan" altLang="zh-CN">
                                  <a:latin typeface="Cambria Math" panose="02040503050406030204" pitchFamily="18" charset="0"/>
                                </a:rPr>
                                <m:t>行</m:t>
                              </m:r>
                              <m:r>
                                <a:rPr lang="x-IV_mathan" altLang="zh-CN">
                                  <a:latin typeface="Cambria Math" panose="02040503050406030204" pitchFamily="18" charset="0"/>
                                </a:rPr>
                                <m:t>)</m:t>
                              </m:r>
                            </m:e>
                          </m:mr>
                          <m:mr>
                            <m:e>
                              <m:r>
                                <a:rPr lang="x-IV_mathan" altLang="zh-CN">
                                  <a:latin typeface="Cambria Math" panose="02040503050406030204" pitchFamily="18" charset="0"/>
                                </a:rPr>
                                <m:t>⋮</m:t>
                              </m:r>
                            </m:e>
                          </m:mr>
                        </m:m>
                      </m:e>
                    </m:d>
                  </m:oMath>
                </a14:m>
                <a:endParaRPr lang="x-IV_mathan" altLang="zh-CN" dirty="0"/>
              </a:p>
              <a:p>
                <a:pPr marL="0" marR="0">
                  <a:spcBef>
                    <a:spcPts val="0"/>
                  </a:spcBef>
                  <a:spcAft>
                    <a:spcPts val="0"/>
                  </a:spcAft>
                </a:pPr>
                <a:endParaRPr lang="x-IV_mathan" altLang="zh-CN" dirty="0">
                  <a:ea typeface="Cambria Math" panose="02040503050406030204" pitchFamily="18" charset="0"/>
                </a:endParaRPr>
              </a:p>
              <a:p>
                <a:pPr marL="0" marR="0">
                  <a:spcBef>
                    <a:spcPts val="0"/>
                  </a:spcBef>
                  <a:spcAft>
                    <a:spcPts val="0"/>
                  </a:spcAft>
                </a:pPr>
                <a:endParaRPr lang="zh-CN" altLang="zh-CN" dirty="0"/>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352425" y="1261170"/>
                <a:ext cx="8686800" cy="5501580"/>
              </a:xfrm>
              <a:blipFill>
                <a:blip r:embed="rId2"/>
                <a:stretch>
                  <a:fillRect l="-561" t="-1220"/>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力学量（算符）的矩阵表示与表象变换</a:t>
            </a:r>
          </a:p>
        </p:txBody>
      </p:sp>
      <mc:AlternateContent xmlns:mc="http://schemas.openxmlformats.org/markup-compatibility/2006" xmlns:a14="http://schemas.microsoft.com/office/drawing/2010/main">
        <mc:Choice Requires="a14">
          <p:sp>
            <p:nvSpPr>
              <p:cNvPr id="4" name="矩形 3"/>
              <p:cNvSpPr/>
              <p:nvPr/>
            </p:nvSpPr>
            <p:spPr>
              <a:xfrm>
                <a:off x="3609975" y="5349066"/>
                <a:ext cx="4572000" cy="1112869"/>
              </a:xfrm>
              <a:prstGeom prst="rect">
                <a:avLst/>
              </a:prstGeom>
            </p:spPr>
            <p:txBody>
              <a:bodyPr>
                <a:spAutoFit/>
              </a:bodyPr>
              <a:lstStyle/>
              <a:p>
                <a:r>
                  <a:rPr lang="zh-CN" altLang="zh-CN" dirty="0">
                    <a:ea typeface="Microsoft YaHei" panose="020B0503020204020204" pitchFamily="34" charset="-122"/>
                  </a:rPr>
                  <a:t>则在</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𝐿</m:t>
                        </m:r>
                      </m:e>
                    </m:acc>
                  </m:oMath>
                </a14:m>
                <a:r>
                  <a:rPr lang="zh-CN" altLang="zh-CN" dirty="0"/>
                  <a:t>操作后变为</a:t>
                </a:r>
              </a:p>
              <a:p>
                <a:pPr/>
                <a14:m>
                  <m:oMathPara xmlns:m="http://schemas.openxmlformats.org/officeDocument/2006/math">
                    <m:oMathParaPr>
                      <m:jc m:val="centerGroup"/>
                    </m:oMathParaPr>
                    <m:oMath xmlns:m="http://schemas.openxmlformats.org/officeDocument/2006/math">
                      <m:d>
                        <m:dPr>
                          <m:ctrlPr>
                            <a:rPr lang="x-IV_mathan" altLang="zh-CN" i="1">
                              <a:latin typeface="Cambria Math" panose="02040503050406030204" pitchFamily="18" charset="0"/>
                              <a:ea typeface="Cambria Math" panose="02040503050406030204" pitchFamily="18" charset="0"/>
                            </a:rPr>
                          </m:ctrlPr>
                        </m:dPr>
                        <m:e>
                          <m:m>
                            <m:mPr>
                              <m:mcs>
                                <m:mc>
                                  <m:mcPr>
                                    <m:count m:val="1"/>
                                    <m:mcJc m:val="center"/>
                                  </m:mcPr>
                                </m:mc>
                              </m:mcs>
                              <m:ctrlPr>
                                <a:rPr lang="x-IV_mathan" altLang="zh-CN" i="1">
                                  <a:latin typeface="Cambria Math" panose="02040503050406030204" pitchFamily="18" charset="0"/>
                                  <a:ea typeface="Cambria Math" panose="02040503050406030204" pitchFamily="18" charset="0"/>
                                </a:rPr>
                              </m:ctrlPr>
                            </m:mPr>
                            <m:m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𝐿</m:t>
                                    </m:r>
                                  </m:e>
                                  <m:sub>
                                    <m:r>
                                      <a:rPr lang="x-IV_mathan" altLang="zh-CN">
                                        <a:latin typeface="Cambria Math" panose="02040503050406030204" pitchFamily="18" charset="0"/>
                                        <a:ea typeface="Cambria Math" panose="02040503050406030204" pitchFamily="18" charset="0"/>
                                      </a:rPr>
                                      <m:t>1</m:t>
                                    </m:r>
                                    <m:r>
                                      <a:rPr lang="x-IV_mathan" altLang="zh-CN">
                                        <a:latin typeface="Cambria Math" panose="02040503050406030204" pitchFamily="18" charset="0"/>
                                        <a:ea typeface="Cambria Math" panose="02040503050406030204" pitchFamily="18" charset="0"/>
                                      </a:rPr>
                                      <m:t>𝑘</m:t>
                                    </m:r>
                                  </m:sub>
                                </m:sSub>
                              </m:e>
                            </m:mr>
                            <m:mr>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𝐿</m:t>
                                    </m:r>
                                  </m:e>
                                  <m:sub>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𝑘</m:t>
                                    </m:r>
                                  </m:sub>
                                </m:sSub>
                              </m:e>
                            </m:mr>
                            <m:mr>
                              <m:e>
                                <m:r>
                                  <a:rPr lang="x-IV_mathan" altLang="zh-CN">
                                    <a:latin typeface="Cambria Math" panose="02040503050406030204" pitchFamily="18" charset="0"/>
                                    <a:ea typeface="Cambria Math" panose="02040503050406030204" pitchFamily="18" charset="0"/>
                                  </a:rPr>
                                  <m:t>⋮</m:t>
                                </m:r>
                              </m:e>
                            </m:mr>
                          </m:m>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3609975" y="5349066"/>
                <a:ext cx="4572000" cy="1112869"/>
              </a:xfrm>
              <a:prstGeom prst="rect">
                <a:avLst/>
              </a:prstGeom>
              <a:blipFill>
                <a:blip r:embed="rId3"/>
                <a:stretch>
                  <a:fillRect l="-1067" t="-32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0285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一维谐振子坐标和动量在能量表象下的矩阵表示</a:t>
            </a:r>
          </a:p>
        </p:txBody>
      </p:sp>
      <p:pic>
        <p:nvPicPr>
          <p:cNvPr id="1027" name="Picture 3" descr="mn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25" y="2328761"/>
            <a:ext cx="3457575" cy="22669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liuhd\AppData\Local\Temp\msohtmlclip1\02\clip_image001.pn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25" y="1268760"/>
            <a:ext cx="3562350" cy="125730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 iha "/>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36975" y="1268760"/>
            <a:ext cx="3441700" cy="332695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冖 十 u) Ⅱ Ⅱ 冖 “ 一 Ⅱ 冖 uriH : 一 Ⅱ ' ' H &#10;, 0 &#10;'774 Ⅱ ( uwH ) "/>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17975" y="4595711"/>
            <a:ext cx="4026802" cy="21301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61950" y="5439460"/>
            <a:ext cx="4572000" cy="646331"/>
          </a:xfrm>
          <a:prstGeom prst="rect">
            <a:avLst/>
          </a:prstGeom>
        </p:spPr>
        <p:txBody>
          <a:bodyPr>
            <a:spAutoFit/>
          </a:bodyPr>
          <a:lstStyle/>
          <a:p>
            <a:r>
              <a:rPr lang="zh-CN" altLang="zh-CN" dirty="0">
                <a:solidFill>
                  <a:srgbClr val="C00000"/>
                </a:solidFill>
                <a:ea typeface="Microsoft YaHei" panose="020B0503020204020204" pitchFamily="34" charset="-122"/>
              </a:rPr>
              <a:t>任何一个算符在其自身本征本征矢为基矢的表象下的矩阵形式是对角矩阵</a:t>
            </a:r>
          </a:p>
        </p:txBody>
      </p:sp>
    </p:spTree>
    <p:extLst>
      <p:ext uri="{BB962C8B-B14F-4D97-AF65-F5344CB8AC3E}">
        <p14:creationId xmlns:p14="http://schemas.microsoft.com/office/powerpoint/2010/main" val="4249499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力学量的表象变换</a:t>
            </a:r>
          </a:p>
        </p:txBody>
      </p:sp>
      <p:pic>
        <p:nvPicPr>
          <p:cNvPr id="2050" name="Picture 2" descr="在 F 表 象 中 （ 基 矢 ） ， 力 学 量 L 表 示 成 矩 阵 （ ‰ ） ， &#10;（ ， L ） &#10;设 另 有 一 个 表 象 F 气 基 矢 ） ， 类 似 可 把 L 表 示 成 矩 阵 （ L ， &#10;利 用 &#10;L'ap= （ ， L ） 一 ES„Lk,S+jß 一 (SLS+)ap &#10;L' 一 SLS+= SLS-I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 y="1481138"/>
            <a:ext cx="7010400" cy="479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73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199" y="1481138"/>
                <a:ext cx="8448239" cy="4525962"/>
              </a:xfrm>
            </p:spPr>
            <p:txBody>
              <a:bodyPr/>
              <a:lstStyle/>
              <a:p>
                <a:pPr marL="342900" indent="-342900">
                  <a:spcBef>
                    <a:spcPts val="0"/>
                  </a:spcBef>
                  <a:spcAft>
                    <a:spcPts val="0"/>
                  </a:spcAft>
                </a:pPr>
                <a14:m>
                  <m:oMath xmlns:m="http://schemas.openxmlformats.org/officeDocument/2006/math">
                    <m:acc>
                      <m:accPr>
                        <m:chr m:val="̂"/>
                        <m:ctrlPr>
                          <a:rPr lang="x-IV_mathan" altLang="zh-CN" i="1" smtClean="0">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r>
                      <a:rPr lang="x-IV_mathan" altLang="zh-CN">
                        <a:latin typeface="Cambria Math" panose="02040503050406030204" pitchFamily="18" charset="0"/>
                        <a:ea typeface="Cambria Math" panose="02040503050406030204" pitchFamily="18" charset="0"/>
                      </a:rPr>
                      <m:t>𝜓</m:t>
                    </m:r>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𝐿</m:t>
                        </m:r>
                      </m:e>
                      <m:sup>
                        <m:r>
                          <a:rPr lang="x-IV_mathan" altLang="zh-CN">
                            <a:latin typeface="Cambria Math" panose="02040503050406030204" pitchFamily="18" charset="0"/>
                            <a:ea typeface="Cambria Math" panose="02040503050406030204" pitchFamily="18" charset="0"/>
                          </a:rPr>
                          <m:t>′</m:t>
                        </m:r>
                      </m:sup>
                    </m:sSup>
                    <m:r>
                      <a:rPr lang="x-IV_mathan" altLang="zh-CN">
                        <a:latin typeface="Cambria Math" panose="02040503050406030204" pitchFamily="18" charset="0"/>
                        <a:ea typeface="Cambria Math" panose="02040503050406030204" pitchFamily="18" charset="0"/>
                      </a:rPr>
                      <m:t>𝜓</m:t>
                    </m:r>
                  </m:oMath>
                </a14:m>
                <a:r>
                  <a:rPr lang="zh-CN" altLang="en-US" dirty="0"/>
                  <a:t>，</a:t>
                </a:r>
                <a:r>
                  <a:rPr lang="zh-CN" altLang="zh-CN" dirty="0"/>
                  <a:t>如果有</a:t>
                </a:r>
                <a14:m>
                  <m:oMath xmlns:m="http://schemas.openxmlformats.org/officeDocument/2006/math">
                    <m:r>
                      <a:rPr lang="zh-CN" altLang="zh-CN">
                        <a:latin typeface="Cambria Math" panose="02040503050406030204" pitchFamily="18" charset="0"/>
                      </a:rPr>
                      <m:t>𝜓</m:t>
                    </m:r>
                    <m:r>
                      <a:rPr lang="zh-CN" altLang="zh-CN">
                        <a:latin typeface="Cambria Math" panose="02040503050406030204" pitchFamily="18" charset="0"/>
                      </a:rPr>
                      <m:t>=</m:t>
                    </m:r>
                    <m:nary>
                      <m:naryPr>
                        <m:chr m:val="∑"/>
                        <m:supHide m:val="on"/>
                        <m:ctrlPr>
                          <a:rPr lang="zh-CN" altLang="zh-CN" i="1">
                            <a:latin typeface="Cambria Math" panose="02040503050406030204" pitchFamily="18" charset="0"/>
                          </a:rPr>
                        </m:ctrlPr>
                      </m:naryPr>
                      <m:sub>
                        <m:r>
                          <a:rPr lang="zh-CN" altLang="zh-CN">
                            <a:latin typeface="Cambria Math" panose="02040503050406030204" pitchFamily="18" charset="0"/>
                          </a:rPr>
                          <m:t>𝑘</m:t>
                        </m:r>
                      </m:sub>
                      <m:sup/>
                      <m:e>
                        <m:sSub>
                          <m:sSubPr>
                            <m:ctrlPr>
                              <a:rPr lang="zh-CN" altLang="zh-CN" i="1">
                                <a:latin typeface="Cambria Math" panose="02040503050406030204" pitchFamily="18" charset="0"/>
                              </a:rPr>
                            </m:ctrlPr>
                          </m:sSubPr>
                          <m:e>
                            <m:r>
                              <a:rPr lang="zh-CN" altLang="zh-CN">
                                <a:latin typeface="Cambria Math" panose="02040503050406030204" pitchFamily="18" charset="0"/>
                              </a:rPr>
                              <m:t>𝑎</m:t>
                            </m:r>
                          </m:e>
                          <m:sub>
                            <m:r>
                              <a:rPr lang="zh-CN" altLang="zh-CN">
                                <a:latin typeface="Cambria Math" panose="02040503050406030204" pitchFamily="18" charset="0"/>
                              </a:rPr>
                              <m:t>𝑘</m:t>
                            </m:r>
                          </m:sub>
                        </m:sSub>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𝑘</m:t>
                            </m:r>
                          </m:sub>
                        </m:sSub>
                      </m:e>
                    </m:nary>
                  </m:oMath>
                </a14:m>
                <a:endParaRPr lang="zh-CN" altLang="zh-CN" dirty="0"/>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supHide m:val="on"/>
                          <m:ctrlPr>
                            <a:rPr lang="x-IV_mathan" altLang="zh-CN" sz="1800" i="1">
                              <a:effectLst/>
                              <a:latin typeface="Cambria Math" panose="02040503050406030204" pitchFamily="18" charset="0"/>
                              <a:ea typeface="Cambria Math" panose="02040503050406030204" pitchFamily="18" charset="0"/>
                            </a:rPr>
                          </m:ctrlPr>
                        </m:naryPr>
                        <m:sub>
                          <m:r>
                            <a:rPr lang="x-IV_mathan" altLang="zh-CN" sz="1800">
                              <a:effectLst/>
                              <a:latin typeface="Cambria Math" panose="02040503050406030204" pitchFamily="18" charset="0"/>
                              <a:ea typeface="Cambria Math" panose="02040503050406030204" pitchFamily="18" charset="0"/>
                            </a:rPr>
                            <m:t>𝑘</m:t>
                          </m:r>
                        </m:sub>
                        <m:sup/>
                        <m:e>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𝑎</m:t>
                              </m:r>
                            </m:e>
                            <m:sub>
                              <m:r>
                                <a:rPr lang="x-IV_mathan" altLang="zh-CN" sz="1800">
                                  <a:effectLst/>
                                  <a:latin typeface="Cambria Math" panose="02040503050406030204" pitchFamily="18" charset="0"/>
                                  <a:ea typeface="Cambria Math" panose="02040503050406030204" pitchFamily="18" charset="0"/>
                                </a:rPr>
                                <m:t>𝑘</m:t>
                              </m:r>
                            </m:sub>
                          </m:sSub>
                          <m:acc>
                            <m:accPr>
                              <m:chr m:val="̂"/>
                              <m:ctrlPr>
                                <a:rPr lang="x-IV_mathan" altLang="zh-CN" sz="1800" i="1">
                                  <a:effectLst/>
                                  <a:latin typeface="Cambria Math" panose="02040503050406030204" pitchFamily="18" charset="0"/>
                                  <a:ea typeface="Cambria Math" panose="02040503050406030204" pitchFamily="18" charset="0"/>
                                </a:rPr>
                              </m:ctrlPr>
                            </m:accPr>
                            <m:e>
                              <m:r>
                                <a:rPr lang="x-IV_mathan" altLang="zh-CN" sz="1800">
                                  <a:effectLst/>
                                  <a:latin typeface="Cambria Math" panose="02040503050406030204" pitchFamily="18" charset="0"/>
                                  <a:ea typeface="Cambria Math" panose="02040503050406030204" pitchFamily="18" charset="0"/>
                                </a:rPr>
                                <m:t>𝐿</m:t>
                              </m:r>
                            </m:e>
                          </m:acc>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𝜓</m:t>
                              </m:r>
                            </m:e>
                            <m:sub>
                              <m:r>
                                <a:rPr lang="x-IV_mathan" altLang="zh-CN" sz="1800">
                                  <a:effectLst/>
                                  <a:latin typeface="Cambria Math" panose="02040503050406030204" pitchFamily="18" charset="0"/>
                                  <a:ea typeface="Cambria Math" panose="02040503050406030204" pitchFamily="18" charset="0"/>
                                </a:rPr>
                                <m:t>𝑘</m:t>
                              </m:r>
                            </m:sub>
                          </m:sSub>
                        </m:e>
                      </m:nary>
                      <m:r>
                        <a:rPr lang="x-IV_mathan" altLang="zh-CN" sz="1800">
                          <a:effectLst/>
                          <a:latin typeface="Cambria Math" panose="02040503050406030204" pitchFamily="18" charset="0"/>
                          <a:ea typeface="Cambria Math" panose="02040503050406030204" pitchFamily="18" charset="0"/>
                        </a:rPr>
                        <m:t>=</m:t>
                      </m:r>
                      <m:r>
                        <a:rPr lang="x-IV_mathan" altLang="zh-CN" sz="1800">
                          <a:effectLst/>
                          <a:latin typeface="Cambria Math" panose="02040503050406030204" pitchFamily="18" charset="0"/>
                          <a:ea typeface="Cambria Math" panose="02040503050406030204" pitchFamily="18" charset="0"/>
                        </a:rPr>
                        <m:t>𝐿</m:t>
                      </m:r>
                      <m:r>
                        <a:rPr lang="x-IV_mathan" altLang="zh-CN" sz="1800">
                          <a:effectLst/>
                          <a:latin typeface="Cambria Math" panose="02040503050406030204" pitchFamily="18" charset="0"/>
                          <a:ea typeface="Cambria Math" panose="02040503050406030204" pitchFamily="18" charset="0"/>
                        </a:rPr>
                        <m:t>′</m:t>
                      </m:r>
                      <m:nary>
                        <m:naryPr>
                          <m:chr m:val="∑"/>
                          <m:supHide m:val="on"/>
                          <m:ctrlPr>
                            <a:rPr lang="x-IV_mathan" altLang="zh-CN" sz="1800" i="1">
                              <a:effectLst/>
                              <a:latin typeface="Cambria Math" panose="02040503050406030204" pitchFamily="18" charset="0"/>
                              <a:ea typeface="Cambria Math" panose="02040503050406030204" pitchFamily="18" charset="0"/>
                            </a:rPr>
                          </m:ctrlPr>
                        </m:naryPr>
                        <m:sub>
                          <m:r>
                            <a:rPr lang="x-IV_mathan" altLang="zh-CN" sz="1800">
                              <a:effectLst/>
                              <a:latin typeface="Cambria Math" panose="02040503050406030204" pitchFamily="18" charset="0"/>
                              <a:ea typeface="Cambria Math" panose="02040503050406030204" pitchFamily="18" charset="0"/>
                            </a:rPr>
                            <m:t>𝑘</m:t>
                          </m:r>
                        </m:sub>
                        <m:sup/>
                        <m:e>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𝑎</m:t>
                              </m:r>
                            </m:e>
                            <m:sub>
                              <m:r>
                                <a:rPr lang="x-IV_mathan" altLang="zh-CN" sz="1800">
                                  <a:effectLst/>
                                  <a:latin typeface="Cambria Math" panose="02040503050406030204" pitchFamily="18" charset="0"/>
                                  <a:ea typeface="Cambria Math" panose="02040503050406030204" pitchFamily="18" charset="0"/>
                                </a:rPr>
                                <m:t>𝑘</m:t>
                              </m:r>
                            </m:sub>
                          </m:sSub>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𝜓</m:t>
                              </m:r>
                            </m:e>
                            <m:sub>
                              <m:r>
                                <a:rPr lang="x-IV_mathan" altLang="zh-CN" sz="1800">
                                  <a:effectLst/>
                                  <a:latin typeface="Cambria Math" panose="02040503050406030204" pitchFamily="18" charset="0"/>
                                  <a:ea typeface="Cambria Math" panose="02040503050406030204" pitchFamily="18" charset="0"/>
                                </a:rPr>
                                <m:t>𝑘</m:t>
                              </m:r>
                            </m:sub>
                          </m:sSub>
                        </m:e>
                      </m:nary>
                    </m:oMath>
                  </m:oMathPara>
                </a14:m>
                <a:endParaRPr lang="x-IV_mathan" altLang="zh-CN" sz="1800" dirty="0">
                  <a:effectLst/>
                  <a:ea typeface="Cambria Math" panose="02040503050406030204" pitchFamily="18" charset="0"/>
                </a:endParaRPr>
              </a:p>
              <a:p>
                <a:pPr marL="0" marR="0">
                  <a:spcBef>
                    <a:spcPts val="0"/>
                  </a:spcBef>
                  <a:spcAft>
                    <a:spcPts val="0"/>
                  </a:spcAft>
                </a:pPr>
                <a:r>
                  <a:rPr lang="zh-CN" altLang="zh-CN" sz="1800" dirty="0">
                    <a:effectLst/>
                    <a:ea typeface="Microsoft YaHei" panose="020B0503020204020204" pitchFamily="34" charset="-122"/>
                  </a:rPr>
                  <a:t>于是有本征方程的矩阵形式</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nary>
                        <m:naryPr>
                          <m:chr m:val="∑"/>
                          <m:supHide m:val="on"/>
                          <m:ctrlPr>
                            <a:rPr lang="x-IV_mathan" altLang="zh-CN" sz="1800" i="1">
                              <a:effectLst/>
                              <a:latin typeface="Cambria Math" panose="02040503050406030204" pitchFamily="18" charset="0"/>
                              <a:ea typeface="Cambria Math" panose="02040503050406030204" pitchFamily="18" charset="0"/>
                            </a:rPr>
                          </m:ctrlPr>
                        </m:naryPr>
                        <m:sub>
                          <m:r>
                            <a:rPr lang="x-IV_mathan" altLang="zh-CN" sz="1800">
                              <a:effectLst/>
                              <a:latin typeface="Cambria Math" panose="02040503050406030204" pitchFamily="18" charset="0"/>
                              <a:ea typeface="Cambria Math" panose="02040503050406030204" pitchFamily="18" charset="0"/>
                            </a:rPr>
                            <m:t>𝑘</m:t>
                          </m:r>
                        </m:sub>
                        <m:sup/>
                        <m:e>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𝐿</m:t>
                              </m:r>
                            </m:e>
                            <m:sub>
                              <m:r>
                                <a:rPr lang="x-IV_mathan" altLang="zh-CN" sz="1800">
                                  <a:effectLst/>
                                  <a:latin typeface="Cambria Math" panose="02040503050406030204" pitchFamily="18" charset="0"/>
                                  <a:ea typeface="Cambria Math" panose="02040503050406030204" pitchFamily="18" charset="0"/>
                                </a:rPr>
                                <m:t>𝑗𝑘</m:t>
                              </m:r>
                            </m:sub>
                          </m:sSub>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𝑎</m:t>
                              </m:r>
                            </m:e>
                            <m:sub>
                              <m:r>
                                <a:rPr lang="x-IV_mathan" altLang="zh-CN" sz="1800">
                                  <a:effectLst/>
                                  <a:latin typeface="Cambria Math" panose="02040503050406030204" pitchFamily="18" charset="0"/>
                                  <a:ea typeface="Cambria Math" panose="02040503050406030204" pitchFamily="18" charset="0"/>
                                </a:rPr>
                                <m:t>𝑘</m:t>
                              </m:r>
                            </m:sub>
                          </m:sSub>
                        </m:e>
                      </m:nary>
                      <m:r>
                        <a:rPr lang="x-IV_mathan" altLang="zh-CN" sz="1800">
                          <a:effectLst/>
                          <a:latin typeface="Cambria Math" panose="02040503050406030204" pitchFamily="18" charset="0"/>
                          <a:ea typeface="Cambria Math" panose="02040503050406030204" pitchFamily="18" charset="0"/>
                        </a:rPr>
                        <m:t>=</m:t>
                      </m:r>
                      <m:sSup>
                        <m:sSupPr>
                          <m:ctrlPr>
                            <a:rPr lang="x-IV_mathan" altLang="zh-CN" sz="1800" i="1">
                              <a:effectLst/>
                              <a:latin typeface="Cambria Math" panose="02040503050406030204" pitchFamily="18" charset="0"/>
                              <a:ea typeface="Cambria Math" panose="02040503050406030204" pitchFamily="18" charset="0"/>
                            </a:rPr>
                          </m:ctrlPr>
                        </m:sSupPr>
                        <m:e>
                          <m:r>
                            <a:rPr lang="x-IV_mathan" altLang="zh-CN" sz="1800">
                              <a:effectLst/>
                              <a:latin typeface="Cambria Math" panose="02040503050406030204" pitchFamily="18" charset="0"/>
                              <a:ea typeface="Cambria Math" panose="02040503050406030204" pitchFamily="18" charset="0"/>
                            </a:rPr>
                            <m:t>𝐿</m:t>
                          </m:r>
                        </m:e>
                        <m:sup>
                          <m:r>
                            <a:rPr lang="x-IV_mathan" altLang="zh-CN" sz="1800">
                              <a:effectLst/>
                              <a:latin typeface="Cambria Math" panose="02040503050406030204" pitchFamily="18" charset="0"/>
                              <a:ea typeface="Cambria Math" panose="02040503050406030204" pitchFamily="18" charset="0"/>
                            </a:rPr>
                            <m:t>′</m:t>
                          </m:r>
                        </m:sup>
                      </m:sSup>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𝑎</m:t>
                          </m:r>
                        </m:e>
                        <m:sub>
                          <m:r>
                            <a:rPr lang="x-IV_mathan" altLang="zh-CN" sz="1800">
                              <a:effectLst/>
                              <a:latin typeface="Cambria Math" panose="02040503050406030204" pitchFamily="18" charset="0"/>
                              <a:ea typeface="Cambria Math" panose="02040503050406030204" pitchFamily="18" charset="0"/>
                            </a:rPr>
                            <m:t>𝑗</m:t>
                          </m:r>
                        </m:sub>
                      </m:sSub>
                      <m:r>
                        <a:rPr lang="en-US" altLang="zh-CN" sz="1800" b="0" i="1" smtClean="0">
                          <a:effectLst/>
                          <a:latin typeface="Cambria Math" panose="02040503050406030204" pitchFamily="18" charset="0"/>
                          <a:ea typeface="Cambria Math" panose="02040503050406030204" pitchFamily="18" charset="0"/>
                        </a:rPr>
                        <m:t>   </m:t>
                      </m:r>
                      <m:nary>
                        <m:naryPr>
                          <m:chr m:val="∑"/>
                          <m:supHide m:val="on"/>
                          <m:ctrlPr>
                            <a:rPr lang="x-IV_mathan" altLang="zh-CN" sz="1800" i="1">
                              <a:effectLst/>
                              <a:latin typeface="Cambria Math" panose="02040503050406030204" pitchFamily="18" charset="0"/>
                              <a:ea typeface="Cambria Math" panose="02040503050406030204" pitchFamily="18" charset="0"/>
                            </a:rPr>
                          </m:ctrlPr>
                        </m:naryPr>
                        <m:sub>
                          <m:r>
                            <a:rPr lang="x-IV_mathan" altLang="zh-CN" sz="1800">
                              <a:effectLst/>
                              <a:latin typeface="Cambria Math" panose="02040503050406030204" pitchFamily="18" charset="0"/>
                              <a:ea typeface="Cambria Math" panose="02040503050406030204" pitchFamily="18" charset="0"/>
                            </a:rPr>
                            <m:t>𝑘</m:t>
                          </m:r>
                        </m:sub>
                        <m:sup/>
                        <m:e>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m:t>
                              </m:r>
                              <m:r>
                                <a:rPr lang="x-IV_mathan" altLang="zh-CN" sz="1800">
                                  <a:effectLst/>
                                  <a:latin typeface="Cambria Math" panose="02040503050406030204" pitchFamily="18" charset="0"/>
                                  <a:ea typeface="Cambria Math" panose="02040503050406030204" pitchFamily="18" charset="0"/>
                                </a:rPr>
                                <m:t>𝐿</m:t>
                              </m:r>
                            </m:e>
                            <m:sub>
                              <m:r>
                                <a:rPr lang="x-IV_mathan" altLang="zh-CN" sz="1800">
                                  <a:effectLst/>
                                  <a:latin typeface="Cambria Math" panose="02040503050406030204" pitchFamily="18" charset="0"/>
                                  <a:ea typeface="Cambria Math" panose="02040503050406030204" pitchFamily="18" charset="0"/>
                                </a:rPr>
                                <m:t>𝑗𝑘</m:t>
                              </m:r>
                            </m:sub>
                          </m:sSub>
                          <m:r>
                            <a:rPr lang="x-IV_mathan" altLang="zh-CN" sz="1800">
                              <a:effectLst/>
                              <a:latin typeface="Cambria Math" panose="02040503050406030204" pitchFamily="18" charset="0"/>
                              <a:ea typeface="Cambria Math" panose="02040503050406030204" pitchFamily="18" charset="0"/>
                            </a:rPr>
                            <m:t>−</m:t>
                          </m:r>
                          <m:sSup>
                            <m:sSupPr>
                              <m:ctrlPr>
                                <a:rPr lang="x-IV_mathan" altLang="zh-CN" sz="1800" i="1">
                                  <a:effectLst/>
                                  <a:latin typeface="Cambria Math" panose="02040503050406030204" pitchFamily="18" charset="0"/>
                                  <a:ea typeface="Cambria Math" panose="02040503050406030204" pitchFamily="18" charset="0"/>
                                </a:rPr>
                              </m:ctrlPr>
                            </m:sSupPr>
                            <m:e>
                              <m:r>
                                <a:rPr lang="x-IV_mathan" altLang="zh-CN" sz="1800">
                                  <a:effectLst/>
                                  <a:latin typeface="Cambria Math" panose="02040503050406030204" pitchFamily="18" charset="0"/>
                                  <a:ea typeface="Cambria Math" panose="02040503050406030204" pitchFamily="18" charset="0"/>
                                </a:rPr>
                                <m:t>𝐿</m:t>
                              </m:r>
                            </m:e>
                            <m:sup>
                              <m:r>
                                <a:rPr lang="x-IV_mathan" altLang="zh-CN" sz="1800">
                                  <a:effectLst/>
                                  <a:latin typeface="Cambria Math" panose="02040503050406030204" pitchFamily="18" charset="0"/>
                                  <a:ea typeface="Cambria Math" panose="02040503050406030204" pitchFamily="18" charset="0"/>
                                </a:rPr>
                                <m:t>′</m:t>
                              </m:r>
                            </m:sup>
                          </m:sSup>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𝛿</m:t>
                              </m:r>
                            </m:e>
                            <m:sub>
                              <m:r>
                                <a:rPr lang="x-IV_mathan" altLang="zh-CN" sz="1800">
                                  <a:effectLst/>
                                  <a:latin typeface="Cambria Math" panose="02040503050406030204" pitchFamily="18" charset="0"/>
                                  <a:ea typeface="Cambria Math" panose="02040503050406030204" pitchFamily="18" charset="0"/>
                                </a:rPr>
                                <m:t>𝑗𝑘</m:t>
                              </m:r>
                            </m:sub>
                          </m:sSub>
                          <m:r>
                            <a:rPr lang="x-IV_mathan" altLang="zh-CN" sz="1800">
                              <a:effectLst/>
                              <a:latin typeface="Cambria Math" panose="02040503050406030204" pitchFamily="18" charset="0"/>
                              <a:ea typeface="Cambria Math" panose="02040503050406030204" pitchFamily="18" charset="0"/>
                            </a:rPr>
                            <m:t>)</m:t>
                          </m:r>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𝑎</m:t>
                              </m:r>
                            </m:e>
                            <m:sub>
                              <m:r>
                                <a:rPr lang="x-IV_mathan" altLang="zh-CN" sz="1800">
                                  <a:effectLst/>
                                  <a:latin typeface="Cambria Math" panose="02040503050406030204" pitchFamily="18" charset="0"/>
                                  <a:ea typeface="Cambria Math" panose="02040503050406030204" pitchFamily="18" charset="0"/>
                                </a:rPr>
                                <m:t>𝑘</m:t>
                              </m:r>
                            </m:sub>
                          </m:sSub>
                        </m:e>
                      </m:nary>
                      <m:r>
                        <a:rPr lang="x-IV_mathan" altLang="zh-CN" sz="1800">
                          <a:effectLst/>
                          <a:latin typeface="Cambria Math" panose="02040503050406030204" pitchFamily="18" charset="0"/>
                          <a:ea typeface="Cambria Math" panose="02040503050406030204" pitchFamily="18" charset="0"/>
                        </a:rPr>
                        <m:t>=</m:t>
                      </m:r>
                      <m:r>
                        <a:rPr lang="x-IV_mathan" altLang="zh-CN" sz="1800">
                          <a:effectLst/>
                          <a:latin typeface="Cambria Math" panose="02040503050406030204" pitchFamily="18" charset="0"/>
                          <a:ea typeface="Cambria Math" panose="02040503050406030204" pitchFamily="18" charset="0"/>
                        </a:rPr>
                        <m:t>0</m:t>
                      </m:r>
                    </m:oMath>
                  </m:oMathPara>
                </a14:m>
                <a:endParaRPr lang="x-IV_mathan" altLang="zh-CN" sz="1800" dirty="0">
                  <a:effectLst/>
                  <a:ea typeface="Cambria Math" panose="02040503050406030204" pitchFamily="18" charset="0"/>
                </a:endParaRPr>
              </a:p>
              <a:p>
                <a:pPr marL="0" marR="0">
                  <a:spcBef>
                    <a:spcPts val="0"/>
                  </a:spcBef>
                  <a:spcAft>
                    <a:spcPts val="0"/>
                  </a:spcAft>
                </a:pPr>
                <a:r>
                  <a:rPr lang="zh-CN" altLang="zh-CN" sz="1800" dirty="0">
                    <a:effectLst/>
                    <a:ea typeface="Microsoft YaHei" panose="020B0503020204020204" pitchFamily="34" charset="-122"/>
                  </a:rPr>
                  <a:t>上式为线性齐次代数方程组，其有非平庸解的充要条件为</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func>
                        <m:funcPr>
                          <m:ctrlPr>
                            <a:rPr lang="x-IV_mathan" altLang="zh-CN" sz="1800" i="1">
                              <a:effectLst/>
                              <a:latin typeface="Cambria Math" panose="02040503050406030204" pitchFamily="18" charset="0"/>
                              <a:ea typeface="Cambria Math" panose="02040503050406030204" pitchFamily="18" charset="0"/>
                            </a:rPr>
                          </m:ctrlPr>
                        </m:funcPr>
                        <m:fName>
                          <m:r>
                            <m:rPr>
                              <m:sty m:val="p"/>
                            </m:rPr>
                            <a:rPr lang="x-IV_mathan" altLang="zh-CN" sz="1800">
                              <a:effectLst/>
                              <a:latin typeface="Cambria Math" panose="02040503050406030204" pitchFamily="18" charset="0"/>
                              <a:ea typeface="Cambria Math" panose="02040503050406030204" pitchFamily="18" charset="0"/>
                            </a:rPr>
                            <m:t>det</m:t>
                          </m:r>
                        </m:fName>
                        <m:e>
                          <m:d>
                            <m:dPr>
                              <m:begChr m:val="|"/>
                              <m:endChr m:val="|"/>
                              <m:ctrlPr>
                                <a:rPr lang="x-IV_mathan" altLang="zh-CN" sz="1800" i="1">
                                  <a:effectLst/>
                                  <a:latin typeface="Cambria Math" panose="02040503050406030204" pitchFamily="18" charset="0"/>
                                  <a:ea typeface="Cambria Math" panose="02040503050406030204" pitchFamily="18" charset="0"/>
                                </a:rPr>
                              </m:ctrlPr>
                            </m:dPr>
                            <m:e>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𝐿</m:t>
                                  </m:r>
                                </m:e>
                                <m:sub>
                                  <m:r>
                                    <a:rPr lang="x-IV_mathan" altLang="zh-CN" sz="1800">
                                      <a:effectLst/>
                                      <a:latin typeface="Cambria Math" panose="02040503050406030204" pitchFamily="18" charset="0"/>
                                      <a:ea typeface="Cambria Math" panose="02040503050406030204" pitchFamily="18" charset="0"/>
                                    </a:rPr>
                                    <m:t>𝑗𝑘</m:t>
                                  </m:r>
                                </m:sub>
                              </m:sSub>
                              <m:r>
                                <a:rPr lang="x-IV_mathan" altLang="zh-CN" sz="1800">
                                  <a:effectLst/>
                                  <a:latin typeface="Cambria Math" panose="02040503050406030204" pitchFamily="18" charset="0"/>
                                  <a:ea typeface="Cambria Math" panose="02040503050406030204" pitchFamily="18" charset="0"/>
                                </a:rPr>
                                <m:t>−</m:t>
                              </m:r>
                              <m:sSup>
                                <m:sSupPr>
                                  <m:ctrlPr>
                                    <a:rPr lang="x-IV_mathan" altLang="zh-CN" sz="1800" i="1">
                                      <a:effectLst/>
                                      <a:latin typeface="Cambria Math" panose="02040503050406030204" pitchFamily="18" charset="0"/>
                                      <a:ea typeface="Cambria Math" panose="02040503050406030204" pitchFamily="18" charset="0"/>
                                    </a:rPr>
                                  </m:ctrlPr>
                                </m:sSupPr>
                                <m:e>
                                  <m:r>
                                    <a:rPr lang="x-IV_mathan" altLang="zh-CN" sz="1800">
                                      <a:effectLst/>
                                      <a:latin typeface="Cambria Math" panose="02040503050406030204" pitchFamily="18" charset="0"/>
                                      <a:ea typeface="Cambria Math" panose="02040503050406030204" pitchFamily="18" charset="0"/>
                                    </a:rPr>
                                    <m:t>𝐿</m:t>
                                  </m:r>
                                </m:e>
                                <m:sup>
                                  <m:r>
                                    <a:rPr lang="x-IV_mathan" altLang="zh-CN" sz="1800">
                                      <a:effectLst/>
                                      <a:latin typeface="Cambria Math" panose="02040503050406030204" pitchFamily="18" charset="0"/>
                                      <a:ea typeface="Cambria Math" panose="02040503050406030204" pitchFamily="18" charset="0"/>
                                    </a:rPr>
                                    <m:t>′</m:t>
                                  </m:r>
                                </m:sup>
                              </m:sSup>
                              <m:sSub>
                                <m:sSubPr>
                                  <m:ctrlPr>
                                    <a:rPr lang="x-IV_mathan" altLang="zh-CN" sz="1800" i="1">
                                      <a:effectLst/>
                                      <a:latin typeface="Cambria Math" panose="02040503050406030204" pitchFamily="18" charset="0"/>
                                      <a:ea typeface="Cambria Math" panose="02040503050406030204" pitchFamily="18" charset="0"/>
                                    </a:rPr>
                                  </m:ctrlPr>
                                </m:sSubPr>
                                <m:e>
                                  <m:r>
                                    <a:rPr lang="x-IV_mathan" altLang="zh-CN" sz="1800">
                                      <a:effectLst/>
                                      <a:latin typeface="Cambria Math" panose="02040503050406030204" pitchFamily="18" charset="0"/>
                                      <a:ea typeface="Cambria Math" panose="02040503050406030204" pitchFamily="18" charset="0"/>
                                    </a:rPr>
                                    <m:t>𝛿</m:t>
                                  </m:r>
                                </m:e>
                                <m:sub>
                                  <m:r>
                                    <a:rPr lang="x-IV_mathan" altLang="zh-CN" sz="1800">
                                      <a:effectLst/>
                                      <a:latin typeface="Cambria Math" panose="02040503050406030204" pitchFamily="18" charset="0"/>
                                      <a:ea typeface="Cambria Math" panose="02040503050406030204" pitchFamily="18" charset="0"/>
                                    </a:rPr>
                                    <m:t>𝑗𝑘</m:t>
                                  </m:r>
                                </m:sub>
                              </m:sSub>
                            </m:e>
                          </m:d>
                        </m:e>
                      </m:func>
                      <m:r>
                        <a:rPr lang="x-IV_mathan" altLang="zh-CN" sz="1800">
                          <a:effectLst/>
                          <a:latin typeface="Cambria Math" panose="02040503050406030204" pitchFamily="18" charset="0"/>
                          <a:ea typeface="Cambria Math" panose="02040503050406030204" pitchFamily="18" charset="0"/>
                        </a:rPr>
                        <m:t>=</m:t>
                      </m:r>
                      <m:r>
                        <a:rPr lang="x-IV_mathan" altLang="zh-CN" sz="1800">
                          <a:effectLst/>
                          <a:latin typeface="Cambria Math" panose="02040503050406030204" pitchFamily="18" charset="0"/>
                          <a:ea typeface="Cambria Math" panose="02040503050406030204" pitchFamily="18" charset="0"/>
                        </a:rPr>
                        <m:t>0</m:t>
                      </m:r>
                    </m:oMath>
                  </m:oMathPara>
                </a14:m>
                <a:endParaRPr lang="x-IV_mathan" altLang="zh-CN" sz="1800" dirty="0">
                  <a:effectLst/>
                  <a:ea typeface="Cambria Math" panose="02040503050406030204" pitchFamily="18" charset="0"/>
                </a:endParaRPr>
              </a:p>
              <a:p>
                <a:pPr marL="0" marR="0">
                  <a:spcBef>
                    <a:spcPts val="0"/>
                  </a:spcBef>
                  <a:spcAft>
                    <a:spcPts val="0"/>
                  </a:spcAft>
                </a:pPr>
                <a:r>
                  <a:rPr lang="zh-CN" altLang="zh-CN" sz="1800" dirty="0">
                    <a:effectLst/>
                    <a:ea typeface="Microsoft YaHei" panose="020B0503020204020204" pitchFamily="34" charset="-122"/>
                  </a:rPr>
                  <a:t>即</a:t>
                </a: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199" y="1481138"/>
                <a:ext cx="8448239" cy="4525962"/>
              </a:xfrm>
              <a:blipFill>
                <a:blip r:embed="rId2"/>
                <a:stretch>
                  <a:fillRect l="-72" t="-10647"/>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zh-CN" dirty="0">
                <a:effectLst/>
              </a:rPr>
              <a:t>量子力学的矩阵表示</a:t>
            </a:r>
            <a:r>
              <a:rPr lang="en-US" altLang="zh-CN" dirty="0">
                <a:effectLst/>
              </a:rPr>
              <a:t>——</a:t>
            </a:r>
            <a:r>
              <a:rPr lang="zh-CN" altLang="zh-CN" dirty="0">
                <a:solidFill>
                  <a:srgbClr val="2E75B5"/>
                </a:solidFill>
                <a:ea typeface="Microsoft YaHei" panose="020B0503020204020204" pitchFamily="34" charset="-122"/>
              </a:rPr>
              <a:t>本征方程</a:t>
            </a:r>
            <a:r>
              <a:rPr lang="zh-CN" altLang="en-US" dirty="0">
                <a:solidFill>
                  <a:srgbClr val="2E75B5"/>
                </a:solidFill>
                <a:ea typeface="Microsoft YaHei" panose="020B0503020204020204" pitchFamily="34" charset="-122"/>
              </a:rPr>
              <a:t>（久期方程）</a:t>
            </a:r>
            <a:endParaRPr lang="zh-CN" altLang="en-US" dirty="0"/>
          </a:p>
        </p:txBody>
      </p:sp>
      <p:pic>
        <p:nvPicPr>
          <p:cNvPr id="3074" name="Picture 2" descr="C:\Users\liuhd\AppData\Local\Temp\msohtmlclip1\02\clip_image001.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0524" y="4438649"/>
            <a:ext cx="4267974" cy="14763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矩形 3"/>
              <p:cNvSpPr/>
              <p:nvPr/>
            </p:nvSpPr>
            <p:spPr>
              <a:xfrm>
                <a:off x="4837826" y="4106660"/>
                <a:ext cx="4067612" cy="1242391"/>
              </a:xfrm>
              <a:prstGeom prst="rect">
                <a:avLst/>
              </a:prstGeom>
            </p:spPr>
            <p:txBody>
              <a:bodyPr wrap="square">
                <a:spAutoFit/>
              </a:bodyPr>
              <a:lstStyle/>
              <a:p>
                <a:r>
                  <a:rPr lang="zh-CN" altLang="zh-CN" dirty="0">
                    <a:solidFill>
                      <a:srgbClr val="7030A0"/>
                    </a:solidFill>
                    <a:ea typeface="Microsoft YaHei" panose="020B0503020204020204" pitchFamily="34" charset="-122"/>
                  </a:rPr>
                  <a:t>由此，如果</a:t>
                </a:r>
                <a14:m>
                  <m:oMath xmlns:m="http://schemas.openxmlformats.org/officeDocument/2006/math">
                    <m:acc>
                      <m:accPr>
                        <m:chr m:val="̂"/>
                        <m:ctrlPr>
                          <a:rPr lang="zh-CN" altLang="zh-CN" i="1">
                            <a:solidFill>
                              <a:srgbClr val="7030A0"/>
                            </a:solidFill>
                            <a:latin typeface="Cambria Math" panose="02040503050406030204" pitchFamily="18" charset="0"/>
                            <a:ea typeface="微软雅黑" panose="020B0503020204020204" pitchFamily="34" charset="-122"/>
                          </a:rPr>
                        </m:ctrlPr>
                      </m:accPr>
                      <m:e>
                        <m:r>
                          <a:rPr lang="zh-CN" altLang="zh-CN">
                            <a:solidFill>
                              <a:srgbClr val="7030A0"/>
                            </a:solidFill>
                            <a:latin typeface="Cambria Math" panose="02040503050406030204" pitchFamily="18" charset="0"/>
                            <a:ea typeface="微软雅黑" panose="020B0503020204020204" pitchFamily="34" charset="-122"/>
                          </a:rPr>
                          <m:t>𝐿</m:t>
                        </m:r>
                      </m:e>
                    </m:acc>
                  </m:oMath>
                </a14:m>
                <a:r>
                  <a:rPr lang="en-US" altLang="zh-CN" dirty="0">
                    <a:solidFill>
                      <a:srgbClr val="7030A0"/>
                    </a:solidFill>
                    <a:ea typeface="Cambria Math" panose="02040503050406030204" pitchFamily="18" charset="0"/>
                  </a:rPr>
                  <a:t> </a:t>
                </a:r>
                <a:r>
                  <a:rPr lang="zh-CN" altLang="zh-CN" dirty="0">
                    <a:solidFill>
                      <a:srgbClr val="7030A0"/>
                    </a:solidFill>
                    <a:ea typeface="Microsoft YaHei" panose="020B0503020204020204" pitchFamily="34" charset="-122"/>
                  </a:rPr>
                  <a:t>是厄米算符，那么</a:t>
                </a:r>
                <a14:m>
                  <m:oMath xmlns:m="http://schemas.openxmlformats.org/officeDocument/2006/math">
                    <m:d>
                      <m:dPr>
                        <m:ctrlPr>
                          <a:rPr lang="zh-CN" altLang="zh-CN" i="1">
                            <a:solidFill>
                              <a:srgbClr val="7030A0"/>
                            </a:solidFill>
                            <a:latin typeface="Cambria Math" panose="02040503050406030204" pitchFamily="18" charset="0"/>
                            <a:ea typeface="微软雅黑" panose="020B0503020204020204" pitchFamily="34" charset="-122"/>
                          </a:rPr>
                        </m:ctrlPr>
                      </m:dPr>
                      <m:e>
                        <m:sSub>
                          <m:sSubPr>
                            <m:ctrlPr>
                              <a:rPr lang="zh-CN" altLang="zh-CN" i="1">
                                <a:solidFill>
                                  <a:srgbClr val="7030A0"/>
                                </a:solidFill>
                                <a:latin typeface="Cambria Math" panose="02040503050406030204" pitchFamily="18" charset="0"/>
                                <a:ea typeface="微软雅黑" panose="020B0503020204020204" pitchFamily="34" charset="-122"/>
                              </a:rPr>
                            </m:ctrlPr>
                          </m:sSubPr>
                          <m:e>
                            <m:r>
                              <a:rPr lang="zh-CN" altLang="zh-CN">
                                <a:solidFill>
                                  <a:srgbClr val="7030A0"/>
                                </a:solidFill>
                                <a:latin typeface="Cambria Math" panose="02040503050406030204" pitchFamily="18" charset="0"/>
                                <a:ea typeface="微软雅黑" panose="020B0503020204020204" pitchFamily="34" charset="-122"/>
                              </a:rPr>
                              <m:t>𝐿</m:t>
                            </m:r>
                          </m:e>
                          <m:sub>
                            <m:r>
                              <a:rPr lang="zh-CN" altLang="zh-CN">
                                <a:solidFill>
                                  <a:srgbClr val="7030A0"/>
                                </a:solidFill>
                                <a:latin typeface="Cambria Math" panose="02040503050406030204" pitchFamily="18" charset="0"/>
                                <a:ea typeface="微软雅黑" panose="020B0503020204020204" pitchFamily="34" charset="-122"/>
                              </a:rPr>
                              <m:t>𝑗𝑘</m:t>
                            </m:r>
                          </m:sub>
                        </m:sSub>
                      </m:e>
                    </m:d>
                  </m:oMath>
                </a14:m>
                <a:r>
                  <a:rPr lang="zh-CN" altLang="zh-CN" dirty="0">
                    <a:solidFill>
                      <a:srgbClr val="7030A0"/>
                    </a:solidFill>
                    <a:ea typeface="Microsoft YaHei" panose="020B0503020204020204" pitchFamily="34" charset="-122"/>
                  </a:rPr>
                  <a:t>是厄米矩阵</a:t>
                </a:r>
                <a:r>
                  <a:rPr lang="en-US" altLang="zh-CN" dirty="0">
                    <a:solidFill>
                      <a:srgbClr val="7030A0"/>
                    </a:solidFill>
                    <a:ea typeface="Cambria Math" panose="02040503050406030204" pitchFamily="18" charset="0"/>
                  </a:rPr>
                  <a:t>,</a:t>
                </a:r>
                <a:r>
                  <a:rPr lang="zh-CN" altLang="zh-CN" dirty="0">
                    <a:solidFill>
                      <a:srgbClr val="7030A0"/>
                    </a:solidFill>
                    <a:ea typeface="Microsoft YaHei" panose="020B0503020204020204" pitchFamily="34" charset="-122"/>
                  </a:rPr>
                  <a:t>可以得出</a:t>
                </a:r>
                <a:r>
                  <a:rPr lang="en-US" altLang="zh-CN" dirty="0">
                    <a:solidFill>
                      <a:srgbClr val="7030A0"/>
                    </a:solidFill>
                    <a:ea typeface="Microsoft YaHei" panose="020B0503020204020204" pitchFamily="34" charset="-122"/>
                  </a:rPr>
                  <a:t>N</a:t>
                </a:r>
                <a:r>
                  <a:rPr lang="zh-CN" altLang="zh-CN" dirty="0">
                    <a:solidFill>
                      <a:srgbClr val="7030A0"/>
                    </a:solidFill>
                    <a:ea typeface="Microsoft YaHei" panose="020B0503020204020204" pitchFamily="34" charset="-122"/>
                  </a:rPr>
                  <a:t>个实根</a:t>
                </a:r>
                <a:r>
                  <a:rPr lang="en-US" altLang="zh-CN" dirty="0">
                    <a:solidFill>
                      <a:srgbClr val="7030A0"/>
                    </a:solidFill>
                    <a:ea typeface="Microsoft YaHei" panose="020B0503020204020204" pitchFamily="34" charset="-122"/>
                  </a:rPr>
                  <a:t>,</a:t>
                </a:r>
                <a:r>
                  <a:rPr lang="zh-CN" altLang="zh-CN" dirty="0">
                    <a:solidFill>
                      <a:srgbClr val="7030A0"/>
                    </a:solidFill>
                    <a:ea typeface="Microsoft YaHei" panose="020B0503020204020204" pitchFamily="34" charset="-122"/>
                  </a:rPr>
                  <a:t>对应</a:t>
                </a:r>
                <a14:m>
                  <m:oMath xmlns:m="http://schemas.openxmlformats.org/officeDocument/2006/math">
                    <m:r>
                      <a:rPr lang="zh-CN" altLang="zh-CN">
                        <a:solidFill>
                          <a:srgbClr val="7030A0"/>
                        </a:solidFill>
                        <a:latin typeface="Cambria Math" panose="02040503050406030204" pitchFamily="18" charset="0"/>
                        <a:ea typeface="微软雅黑" panose="020B0503020204020204" pitchFamily="34" charset="-122"/>
                      </a:rPr>
                      <m:t>𝑁</m:t>
                    </m:r>
                  </m:oMath>
                </a14:m>
                <a:r>
                  <a:rPr lang="zh-CN" altLang="zh-CN" dirty="0">
                    <a:solidFill>
                      <a:srgbClr val="7030A0"/>
                    </a:solidFill>
                    <a:ea typeface="Microsoft YaHei" panose="020B0503020204020204" pitchFamily="34" charset="-122"/>
                  </a:rPr>
                  <a:t>个本征值。</a:t>
                </a:r>
                <a:r>
                  <a:rPr lang="zh-CN" altLang="en-US" dirty="0">
                    <a:solidFill>
                      <a:srgbClr val="7030A0"/>
                    </a:solidFill>
                    <a:ea typeface="Microsoft YaHei" panose="020B0503020204020204" pitchFamily="34" charset="-122"/>
                  </a:rPr>
                  <a:t>把</a:t>
                </a:r>
                <a:r>
                  <a:rPr lang="zh-CN" altLang="zh-CN" dirty="0">
                    <a:solidFill>
                      <a:srgbClr val="7030A0"/>
                    </a:solidFill>
                    <a:ea typeface="Microsoft YaHei" panose="020B0503020204020204" pitchFamily="34" charset="-122"/>
                  </a:rPr>
                  <a:t>本征值代入</a:t>
                </a:r>
                <a:r>
                  <a:rPr lang="zh-CN" altLang="en-US" dirty="0">
                    <a:solidFill>
                      <a:srgbClr val="7030A0"/>
                    </a:solidFill>
                    <a:ea typeface="Microsoft YaHei" panose="020B0503020204020204" pitchFamily="34" charset="-122"/>
                  </a:rPr>
                  <a:t>上面的矩阵方程</a:t>
                </a:r>
                <a:r>
                  <a:rPr lang="zh-CN" altLang="zh-CN" dirty="0">
                    <a:solidFill>
                      <a:srgbClr val="7030A0"/>
                    </a:solidFill>
                    <a:ea typeface="Microsoft YaHei" panose="020B0503020204020204" pitchFamily="34" charset="-122"/>
                  </a:rPr>
                  <a:t>可求出相应的本征态矢</a:t>
                </a:r>
                <a:endParaRPr lang="zh-CN" altLang="en-US" dirty="0">
                  <a:solidFill>
                    <a:srgbClr val="7030A0"/>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4837826" y="4106660"/>
                <a:ext cx="4067612" cy="1242391"/>
              </a:xfrm>
              <a:prstGeom prst="rect">
                <a:avLst/>
              </a:prstGeom>
              <a:blipFill>
                <a:blip r:embed="rId4"/>
                <a:stretch>
                  <a:fillRect l="-1349" t="-1478" r="-1199" b="-7389"/>
                </a:stretch>
              </a:blipFill>
            </p:spPr>
            <p:txBody>
              <a:bodyPr/>
              <a:lstStyle/>
              <a:p>
                <a:r>
                  <a:rPr lang="zh-CN" altLang="en-US">
                    <a:noFill/>
                  </a:rPr>
                  <a:t> </a:t>
                </a:r>
              </a:p>
            </p:txBody>
          </p:sp>
        </mc:Fallback>
      </mc:AlternateContent>
      <p:pic>
        <p:nvPicPr>
          <p:cNvPr id="3076" name="Picture 4" descr="C:\Users\liuhd\AppData\Local\Temp\msohtmlclip1\02\clip_image001.pn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6068" y="5368102"/>
            <a:ext cx="2971800" cy="1277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218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久期方程</a:t>
            </a:r>
            <a:r>
              <a:rPr lang="en-US" altLang="zh-CN" dirty="0"/>
              <a:t>——</a:t>
            </a:r>
            <a:r>
              <a:rPr lang="zh-CN" altLang="en-US" dirty="0"/>
              <a:t>特征方程</a:t>
            </a:r>
          </a:p>
        </p:txBody>
      </p:sp>
      <p:pic>
        <p:nvPicPr>
          <p:cNvPr id="4" name="图片 3"/>
          <p:cNvPicPr>
            <a:picLocks noChangeAspect="1"/>
          </p:cNvPicPr>
          <p:nvPr/>
        </p:nvPicPr>
        <p:blipFill>
          <a:blip r:embed="rId2"/>
          <a:stretch>
            <a:fillRect/>
          </a:stretch>
        </p:blipFill>
        <p:spPr>
          <a:xfrm>
            <a:off x="457200" y="1390706"/>
            <a:ext cx="4329953" cy="1161993"/>
          </a:xfrm>
          <a:prstGeom prst="rect">
            <a:avLst/>
          </a:prstGeom>
        </p:spPr>
      </p:pic>
      <p:pic>
        <p:nvPicPr>
          <p:cNvPr id="6" name="图片 5"/>
          <p:cNvPicPr>
            <a:picLocks noChangeAspect="1"/>
          </p:cNvPicPr>
          <p:nvPr/>
        </p:nvPicPr>
        <p:blipFill>
          <a:blip r:embed="rId3"/>
          <a:stretch>
            <a:fillRect/>
          </a:stretch>
        </p:blipFill>
        <p:spPr>
          <a:xfrm>
            <a:off x="167234" y="2986199"/>
            <a:ext cx="8752381" cy="1780952"/>
          </a:xfrm>
          <a:prstGeom prst="rect">
            <a:avLst/>
          </a:prstGeom>
        </p:spPr>
      </p:pic>
    </p:spTree>
    <p:extLst>
      <p:ext uri="{BB962C8B-B14F-4D97-AF65-F5344CB8AC3E}">
        <p14:creationId xmlns:p14="http://schemas.microsoft.com/office/powerpoint/2010/main" val="3407729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计算机生成了可选文字:&#10;j二＋i;',&#10;jx一ljy&#10;一a士aZ&#10;=a才al&#10;一一一一&#10;＋一&#10;:，甘。，'"/>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35207"/>
          <a:stretch/>
        </p:blipFill>
        <p:spPr bwMode="auto">
          <a:xfrm>
            <a:off x="457200" y="1814969"/>
            <a:ext cx="1487010" cy="7448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计算机生成了可选文字:&#10;j+},'m＞一丫（j+m+1)(j一m)}jm+1&gt;&#10;j一｝;'m＞一丫（'’一m千i)‘访千m)-}jm一1&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2543175"/>
            <a:ext cx="3786882" cy="76819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文本框 4"/>
              <p:cNvSpPr txBox="1"/>
              <p:nvPr/>
            </p:nvSpPr>
            <p:spPr>
              <a:xfrm flipH="1">
                <a:off x="368423" y="3496471"/>
                <a:ext cx="5557421" cy="405176"/>
              </a:xfrm>
              <a:prstGeom prst="rect">
                <a:avLst/>
              </a:prstGeom>
              <a:noFill/>
            </p:spPr>
            <p:txBody>
              <a:bodyPr wrap="square" rtlCol="0">
                <a:spAutoFit/>
              </a:bodyPr>
              <a:lstStyle/>
              <a:p>
                <a:r>
                  <a:rPr lang="zh-CN" altLang="en-US" dirty="0"/>
                  <a:t>求</a:t>
                </a:r>
                <a14:m>
                  <m:oMath xmlns:m="http://schemas.openxmlformats.org/officeDocument/2006/math">
                    <m:r>
                      <a:rPr lang="en-US" altLang="zh-CN" b="0" i="1" smtClean="0">
                        <a:latin typeface="Cambria Math" panose="02040503050406030204" pitchFamily="18" charset="0"/>
                      </a:rPr>
                      <m:t>𝑗</m:t>
                    </m:r>
                    <m:r>
                      <a:rPr lang="en-US" altLang="zh-CN" b="0" i="1" smtClean="0">
                        <a:latin typeface="Cambria Math" panose="02040503050406030204" pitchFamily="18" charset="0"/>
                      </a:rPr>
                      <m:t>=1</m:t>
                    </m:r>
                    <m:r>
                      <a:rPr lang="zh-CN" altLang="en-US" i="1">
                        <a:latin typeface="Cambria Math" panose="02040503050406030204" pitchFamily="18" charset="0"/>
                      </a:rPr>
                      <m:t>时</m:t>
                    </m:r>
                  </m:oMath>
                </a14:m>
                <a:r>
                  <a:rPr lang="zh-CN" altLang="en-US" dirty="0"/>
                  <a:t> </a:t>
                </a:r>
                <a14:m>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𝐽</m:t>
                            </m:r>
                          </m:e>
                        </m:acc>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𝐽</m:t>
                            </m:r>
                          </m:e>
                        </m:acc>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𝐽</m:t>
                            </m:r>
                          </m:e>
                        </m:acc>
                      </m:e>
                      <m:sub>
                        <m:r>
                          <a:rPr lang="en-US" altLang="zh-CN" b="0" i="1" smtClean="0">
                            <a:latin typeface="Cambria Math" panose="02040503050406030204" pitchFamily="18" charset="0"/>
                          </a:rPr>
                          <m:t>𝑧</m:t>
                        </m:r>
                      </m:sub>
                    </m:sSub>
                  </m:oMath>
                </a14:m>
                <a:r>
                  <a:rPr lang="zh-CN" altLang="en-US" dirty="0"/>
                  <a:t>的矩阵形式 及其本征态，本征值</a:t>
                </a:r>
              </a:p>
            </p:txBody>
          </p:sp>
        </mc:Choice>
        <mc:Fallback>
          <p:sp>
            <p:nvSpPr>
              <p:cNvPr id="5" name="文本框 4"/>
              <p:cNvSpPr txBox="1">
                <a:spLocks noRot="1" noChangeAspect="1" noMove="1" noResize="1" noEditPoints="1" noAdjustHandles="1" noChangeArrowheads="1" noChangeShapeType="1" noTextEdit="1"/>
              </p:cNvSpPr>
              <p:nvPr/>
            </p:nvSpPr>
            <p:spPr>
              <a:xfrm flipH="1">
                <a:off x="368423" y="3496471"/>
                <a:ext cx="5557421" cy="405176"/>
              </a:xfrm>
              <a:prstGeom prst="rect">
                <a:avLst/>
              </a:prstGeom>
              <a:blipFill>
                <a:blip r:embed="rId4"/>
                <a:stretch>
                  <a:fillRect l="-877" t="-10606" b="-18182"/>
                </a:stretch>
              </a:blipFill>
            </p:spPr>
            <p:txBody>
              <a:bodyPr/>
              <a:lstStyle/>
              <a:p>
                <a:r>
                  <a:rPr lang="zh-CN" altLang="en-US">
                    <a:noFill/>
                  </a:rPr>
                  <a:t> </a:t>
                </a:r>
              </a:p>
            </p:txBody>
          </p:sp>
        </mc:Fallback>
      </mc:AlternateContent>
      <p:sp>
        <p:nvSpPr>
          <p:cNvPr id="6" name="标题 5"/>
          <p:cNvSpPr>
            <a:spLocks noGrp="1"/>
          </p:cNvSpPr>
          <p:nvPr>
            <p:ph type="title"/>
          </p:nvPr>
        </p:nvSpPr>
        <p:spPr>
          <a:xfrm>
            <a:off x="368423" y="456744"/>
            <a:ext cx="8229600" cy="994122"/>
          </a:xfrm>
        </p:spPr>
        <p:txBody>
          <a:bodyPr/>
          <a:lstStyle/>
          <a:p>
            <a:r>
              <a:rPr lang="zh-CN" altLang="en-US" dirty="0"/>
              <a:t>角动量的性质</a:t>
            </a:r>
          </a:p>
        </p:txBody>
      </p:sp>
      <p:pic>
        <p:nvPicPr>
          <p:cNvPr id="8" name="图片 7"/>
          <p:cNvPicPr>
            <a:picLocks noChangeAspect="1"/>
          </p:cNvPicPr>
          <p:nvPr/>
        </p:nvPicPr>
        <p:blipFill>
          <a:blip r:embed="rId5">
            <a:clrChange>
              <a:clrFrom>
                <a:srgbClr val="FFFFFF"/>
              </a:clrFrom>
              <a:clrTo>
                <a:srgbClr val="FFFFFF">
                  <a:alpha val="0"/>
                </a:srgbClr>
              </a:clrTo>
            </a:clrChange>
          </a:blip>
          <a:stretch>
            <a:fillRect/>
          </a:stretch>
        </p:blipFill>
        <p:spPr>
          <a:xfrm>
            <a:off x="88776" y="4039577"/>
            <a:ext cx="8913181" cy="2319071"/>
          </a:xfrm>
          <a:prstGeom prst="rect">
            <a:avLst/>
          </a:prstGeom>
        </p:spPr>
      </p:pic>
    </p:spTree>
    <p:extLst>
      <p:ext uri="{BB962C8B-B14F-4D97-AF65-F5344CB8AC3E}">
        <p14:creationId xmlns:p14="http://schemas.microsoft.com/office/powerpoint/2010/main" val="239819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zh-CN" dirty="0">
                <a:effectLst/>
              </a:rPr>
              <a:t>Sch</a:t>
            </a:r>
            <a:r>
              <a:rPr lang="en-US" altLang="zh-CN" dirty="0" err="1">
                <a:effectLst/>
              </a:rPr>
              <a:t>rödinger</a:t>
            </a:r>
            <a:r>
              <a:rPr lang="en-US" altLang="zh-CN" dirty="0">
                <a:effectLst/>
              </a:rPr>
              <a:t> </a:t>
            </a:r>
            <a:r>
              <a:rPr lang="zh-CN" altLang="zh-CN" dirty="0">
                <a:effectLst/>
              </a:rPr>
              <a:t>方程</a:t>
            </a:r>
            <a:endParaRPr lang="zh-CN" altLang="en-US" dirty="0"/>
          </a:p>
        </p:txBody>
      </p:sp>
      <p:pic>
        <p:nvPicPr>
          <p:cNvPr id="4098" name="Picture 2" descr="一 H'P &#10;在 以 为 基 矢 的 F 表 象 中 （ 不 含 ， 令 &#10;(P(t) 一 习 （ t) &#10;代 人 式 （ 8 · 3 · 8 ） 得 &#10;一 H &#10;左 乘 （ 取 标 积 ） ， 得 &#10;H 龔 幻 ， &#10;Hik 一 （ ， H ） &#10;或 写 成 &#10;H12 &#10;F121 &#10;1--122 &#10;这 就 是 F 表 象 中 的 Schrödinger 方 程 ·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7725" y="1240926"/>
            <a:ext cx="5318125" cy="5006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233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4370388"/>
                <a:ext cx="8229600" cy="1636712"/>
              </a:xfrm>
            </p:spPr>
            <p:txBody>
              <a:bodyPr/>
              <a:lstStyle/>
              <a:p>
                <a:r>
                  <a:rPr lang="zh-CN" altLang="zh-CN" dirty="0"/>
                  <a:t>特殊情况：若采用</a:t>
                </a:r>
                <a14:m>
                  <m:oMath xmlns:m="http://schemas.openxmlformats.org/officeDocument/2006/math">
                    <m:r>
                      <a:rPr lang="zh-CN" altLang="zh-CN">
                        <a:latin typeface="Cambria Math" panose="02040503050406030204" pitchFamily="18" charset="0"/>
                      </a:rPr>
                      <m:t>𝐿</m:t>
                    </m:r>
                  </m:oMath>
                </a14:m>
                <a:r>
                  <a:rPr lang="zh-CN" altLang="zh-CN" dirty="0"/>
                  <a:t>表象（以</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𝐿</m:t>
                        </m:r>
                      </m:e>
                    </m:acc>
                  </m:oMath>
                </a14:m>
                <a:r>
                  <a:rPr lang="zh-CN" altLang="zh-CN" dirty="0"/>
                  <a:t>自己的本征矢为基矢的表象）。</a:t>
                </a:r>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zh-CN" altLang="zh-CN">
                                <a:latin typeface="Cambria Math" panose="02040503050406030204" pitchFamily="18" charset="0"/>
                              </a:rPr>
                              <m:t>𝐿</m:t>
                            </m:r>
                          </m:e>
                          <m:sub>
                            <m:r>
                              <a:rPr lang="zh-CN" altLang="zh-CN">
                                <a:latin typeface="Cambria Math" panose="02040503050406030204" pitchFamily="18" charset="0"/>
                              </a:rPr>
                              <m:t>𝑗𝑘</m:t>
                            </m:r>
                          </m:sub>
                        </m:sSub>
                      </m:e>
                    </m:d>
                  </m:oMath>
                </a14:m>
                <a:r>
                  <a:rPr lang="zh-CN" altLang="zh-CN" dirty="0"/>
                  <a:t>是对角矩阵</a:t>
                </a:r>
              </a:p>
              <a:p>
                <a:pPr marL="82153" indent="0">
                  <a:buNone/>
                </a:pPr>
                <a14:m>
                  <m:oMathPara xmlns:m="http://schemas.openxmlformats.org/officeDocument/2006/math">
                    <m:oMathParaPr>
                      <m:jc m:val="centerGroup"/>
                    </m:oMathParaPr>
                    <m:oMath xmlns:m="http://schemas.openxmlformats.org/officeDocument/2006/math">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𝐿</m:t>
                          </m:r>
                        </m:e>
                        <m:sub>
                          <m:r>
                            <a:rPr lang="x-IV_mathan" altLang="zh-CN">
                              <a:latin typeface="Cambria Math" panose="02040503050406030204" pitchFamily="18" charset="0"/>
                            </a:rPr>
                            <m:t>𝑗𝑘</m:t>
                          </m:r>
                        </m:sub>
                      </m:sSub>
                      <m:r>
                        <a:rPr lang="x-IV_mathan" altLang="zh-CN">
                          <a:latin typeface="Cambria Math" panose="02040503050406030204" pitchFamily="18" charset="0"/>
                        </a:rPr>
                        <m:t>=</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𝐿</m:t>
                          </m:r>
                        </m:e>
                        <m:sub>
                          <m:r>
                            <a:rPr lang="x-IV_mathan" altLang="zh-CN">
                              <a:latin typeface="Cambria Math" panose="02040503050406030204" pitchFamily="18" charset="0"/>
                            </a:rPr>
                            <m:t>𝑘</m:t>
                          </m:r>
                        </m:sub>
                      </m:sSub>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𝛿</m:t>
                          </m:r>
                        </m:e>
                        <m:sub>
                          <m:r>
                            <a:rPr lang="x-IV_mathan" altLang="zh-CN">
                              <a:latin typeface="Cambria Math" panose="02040503050406030204" pitchFamily="18" charset="0"/>
                            </a:rPr>
                            <m:t>𝑗𝑘</m:t>
                          </m:r>
                        </m:sub>
                      </m:sSub>
                    </m:oMath>
                  </m:oMathPara>
                </a14:m>
                <a:endParaRPr lang="x-IV_mathan" altLang="zh-CN" dirty="0"/>
              </a:p>
              <a:p>
                <a:r>
                  <a:rPr lang="zh-CN" altLang="zh-CN" dirty="0"/>
                  <a:t>其平均值可表示为</a:t>
                </a:r>
              </a:p>
              <a:p>
                <a:pPr marL="82153" indent="0">
                  <a:buNone/>
                </a:pPr>
                <a14:m>
                  <m:oMathPara xmlns:m="http://schemas.openxmlformats.org/officeDocument/2006/math">
                    <m:oMathParaPr>
                      <m:jc m:val="centerGroup"/>
                    </m:oMathParaPr>
                    <m:oMath xmlns:m="http://schemas.openxmlformats.org/officeDocument/2006/math">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𝐿</m:t>
                          </m:r>
                        </m:e>
                      </m:acc>
                      <m:r>
                        <a:rPr lang="x-IV_mathan" altLang="zh-CN">
                          <a:latin typeface="Cambria Math" panose="02040503050406030204" pitchFamily="18" charset="0"/>
                        </a:rPr>
                        <m:t>=</m:t>
                      </m:r>
                      <m:nary>
                        <m:naryPr>
                          <m:chr m:val="∑"/>
                          <m:supHide m:val="on"/>
                          <m:ctrlPr>
                            <a:rPr lang="x-IV_mathan" altLang="zh-CN" i="1">
                              <a:latin typeface="Cambria Math" panose="02040503050406030204" pitchFamily="18" charset="0"/>
                            </a:rPr>
                          </m:ctrlPr>
                        </m:naryPr>
                        <m:sub>
                          <m:r>
                            <a:rPr lang="x-IV_mathan" altLang="zh-CN">
                              <a:latin typeface="Cambria Math" panose="02040503050406030204" pitchFamily="18" charset="0"/>
                            </a:rPr>
                            <m:t>𝑘</m:t>
                          </m:r>
                        </m:sub>
                        <m:sup/>
                        <m:e>
                          <m:sSup>
                            <m:sSupPr>
                              <m:ctrlPr>
                                <a:rPr lang="x-IV_mathan" altLang="zh-CN" i="1">
                                  <a:latin typeface="Cambria Math" panose="02040503050406030204" pitchFamily="18" charset="0"/>
                                </a:rPr>
                              </m:ctrlPr>
                            </m:sSupPr>
                            <m:e>
                              <m:d>
                                <m:dPr>
                                  <m:begChr m:val="|"/>
                                  <m:endChr m:val="|"/>
                                  <m:ctrlPr>
                                    <a:rPr lang="x-IV_mathan" altLang="zh-CN" i="1">
                                      <a:latin typeface="Cambria Math" panose="02040503050406030204" pitchFamily="18" charset="0"/>
                                    </a:rPr>
                                  </m:ctrlPr>
                                </m:d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𝑎</m:t>
                                      </m:r>
                                    </m:e>
                                    <m:sub>
                                      <m:r>
                                        <a:rPr lang="x-IV_mathan" altLang="zh-CN">
                                          <a:latin typeface="Cambria Math" panose="02040503050406030204" pitchFamily="18" charset="0"/>
                                        </a:rPr>
                                        <m:t>𝑘</m:t>
                                      </m:r>
                                    </m:sub>
                                  </m:sSub>
                                </m:e>
                              </m:d>
                            </m:e>
                            <m:sup>
                              <m:r>
                                <a:rPr lang="x-IV_mathan" altLang="zh-CN">
                                  <a:latin typeface="Cambria Math" panose="02040503050406030204" pitchFamily="18" charset="0"/>
                                </a:rPr>
                                <m:t>2</m:t>
                              </m:r>
                            </m:sup>
                          </m:sSup>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𝐿</m:t>
                              </m:r>
                            </m:e>
                            <m:sub>
                              <m:r>
                                <a:rPr lang="x-IV_mathan" altLang="zh-CN">
                                  <a:latin typeface="Cambria Math" panose="02040503050406030204" pitchFamily="18" charset="0"/>
                                </a:rPr>
                                <m:t>𝑘</m:t>
                              </m:r>
                            </m:sub>
                          </m:sSub>
                        </m:e>
                      </m:nary>
                    </m:oMath>
                  </m:oMathPara>
                </a14:m>
                <a:endParaRPr lang="x-IV_mathan" altLang="zh-CN" dirty="0"/>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200" y="4370388"/>
                <a:ext cx="8229600" cy="1636712"/>
              </a:xfrm>
              <a:blipFill>
                <a:blip r:embed="rId2"/>
                <a:stretch>
                  <a:fillRect t="-1493" b="-29478"/>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平均值</a:t>
            </a:r>
          </a:p>
        </p:txBody>
      </p:sp>
      <p:pic>
        <p:nvPicPr>
          <p:cNvPr id="6146" name="Picture 2" descr="在 态 一 习 下 ， 力 学 量 L 的 平 均 值 表 示 为 &#10;L= ((P'L9b) 一 习 （ ， L ） 一 习 好 L &#10;· · · ） L21 &#10;12 &#10;L22 "/>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0549" y="1348869"/>
            <a:ext cx="6657975" cy="302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1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4097" name="Picture 1" descr="能 量 量 子 化 &#10;傅 立 叶 分 解 &#10;矩 阵 力 学 &#10;对 易 关 系 &#10;不 确 定 性 关 系 &#10;算 符 ， 对 易 关 系 &#10;厄 米 算 符 一 一 可 观 测 量 &#10;力 学 量 随 时 间 变 化 &#10;物 质 波 &#10;驻 波 条 件 &#10;波 动 方 程 &#10;统 计 诠 释 &#10;测 量 ， 平 均 值 &#10;态 叠 加 原 理 &#10;℃ 匕 ' 到 &#10;． 疋 “ 亡 、 ， 月 匕 里 亻 正 ， &#10;能 量 本 征 值 &#10;量 子 态 的 含 时 演 化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51" y="771699"/>
            <a:ext cx="8814698" cy="485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357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k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09675" y="274638"/>
            <a:ext cx="7372350" cy="644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000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marR="0">
                  <a:spcBef>
                    <a:spcPts val="0"/>
                  </a:spcBef>
                  <a:spcAft>
                    <a:spcPts val="0"/>
                  </a:spcAft>
                </a:pPr>
                <a:r>
                  <a:rPr lang="zh-CN" altLang="zh-CN" dirty="0">
                    <a:ea typeface="Microsoft YaHei" panose="020B0503020204020204" pitchFamily="34" charset="-122"/>
                  </a:rPr>
                  <a:t>既然</a:t>
                </a:r>
                <a:r>
                  <a:rPr lang="en-US" altLang="zh-CN" dirty="0">
                    <a:ea typeface="Calibri" panose="020F0502020204030204" pitchFamily="34" charset="0"/>
                  </a:rPr>
                  <a:t>Hilbert</a:t>
                </a:r>
                <a:r>
                  <a:rPr lang="zh-CN" altLang="zh-CN" dirty="0">
                    <a:ea typeface="Microsoft YaHei" panose="020B0503020204020204" pitchFamily="34" charset="-122"/>
                  </a:rPr>
                  <a:t>空间里表象是不重要的，所以如果将波函数正交归一</a:t>
                </a:r>
                <a14:m>
                  <m:oMath xmlns:m="http://schemas.openxmlformats.org/officeDocument/2006/math">
                    <m:r>
                      <a:rPr lang="zh-CN" altLang="en-US" i="1">
                        <a:latin typeface="Cambria Math" panose="02040503050406030204" pitchFamily="18" charset="0"/>
                      </a:rPr>
                      <m:t> </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𝑗</m:t>
                            </m:r>
                          </m:sub>
                        </m:sSub>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𝑘</m:t>
                            </m:r>
                          </m:sub>
                        </m:sSub>
                      </m:e>
                    </m:d>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zh-CN" altLang="zh-CN">
                            <a:latin typeface="Cambria Math" panose="02040503050406030204" pitchFamily="18" charset="0"/>
                          </a:rPr>
                          <m:t>𝛿</m:t>
                        </m:r>
                      </m:e>
                      <m:sub>
                        <m:r>
                          <a:rPr lang="zh-CN" altLang="zh-CN">
                            <a:latin typeface="Cambria Math" panose="02040503050406030204" pitchFamily="18" charset="0"/>
                          </a:rPr>
                          <m:t>𝑗𝑘</m:t>
                        </m:r>
                      </m:sub>
                    </m:sSub>
                  </m:oMath>
                </a14:m>
                <a:r>
                  <a:rPr lang="en-US" altLang="zh-CN" dirty="0">
                    <a:ea typeface="Cambria Math" panose="02040503050406030204" pitchFamily="18" charset="0"/>
                  </a:rPr>
                  <a:t> </a:t>
                </a:r>
                <a:r>
                  <a:rPr lang="zh-CN" altLang="zh-CN" dirty="0"/>
                  <a:t>理解为两个矢量的内积，不涉及具体表象（如坐标，动量，能量）的话，可以定义</a:t>
                </a:r>
              </a:p>
              <a:p>
                <a:pPr marL="0" marR="0">
                  <a:spcBef>
                    <a:spcPts val="0"/>
                  </a:spcBef>
                  <a:spcAft>
                    <a:spcPts val="0"/>
                  </a:spcAft>
                </a:pPr>
                <a14:m>
                  <m:oMath xmlns:m="http://schemas.openxmlformats.org/officeDocument/2006/math">
                    <m:limUpp>
                      <m:limUppPr>
                        <m:ctrlPr>
                          <a:rPr lang="zh-CN" altLang="zh-CN" sz="2400" i="1">
                            <a:solidFill>
                              <a:srgbClr val="7030A0"/>
                            </a:solidFill>
                            <a:latin typeface="Cambria Math" panose="02040503050406030204" pitchFamily="18" charset="0"/>
                          </a:rPr>
                        </m:ctrlPr>
                      </m:limUppPr>
                      <m:e>
                        <m:groupChr>
                          <m:groupChrPr>
                            <m:chr m:val="⏞"/>
                            <m:pos m:val="top"/>
                            <m:vertJc m:val="bot"/>
                            <m:ctrlPr>
                              <a:rPr lang="zh-CN" altLang="zh-CN" sz="2400" i="1">
                                <a:solidFill>
                                  <a:srgbClr val="7030A0"/>
                                </a:solidFill>
                                <a:latin typeface="Cambria Math" panose="02040503050406030204" pitchFamily="18" charset="0"/>
                              </a:rPr>
                            </m:ctrlPr>
                          </m:groupChrPr>
                          <m:e>
                            <m:m>
                              <m:mPr>
                                <m:mcs>
                                  <m:mc>
                                    <m:mcPr>
                                      <m:count m:val="2"/>
                                      <m:mcJc m:val="center"/>
                                    </m:mcPr>
                                  </m:mc>
                                </m:mcs>
                                <m:ctrlPr>
                                  <a:rPr lang="zh-CN" altLang="zh-CN" sz="2400" i="1">
                                    <a:solidFill>
                                      <a:srgbClr val="7030A0"/>
                                    </a:solidFill>
                                    <a:latin typeface="Cambria Math" panose="02040503050406030204" pitchFamily="18" charset="0"/>
                                  </a:rPr>
                                </m:ctrlPr>
                              </m:mPr>
                              <m:mr>
                                <m:e>
                                  <m:r>
                                    <m:rPr>
                                      <m:sty m:val="p"/>
                                    </m:rPr>
                                    <a:rPr lang="zh-CN" altLang="zh-CN" sz="2400">
                                      <a:solidFill>
                                        <a:srgbClr val="7030A0"/>
                                      </a:solidFill>
                                      <a:latin typeface="Cambria Math" panose="02040503050406030204" pitchFamily="18" charset="0"/>
                                    </a:rPr>
                                    <m:t>Bra</m:t>
                                  </m:r>
                                </m:e>
                                <m:e>
                                  <m:r>
                                    <m:rPr>
                                      <m:sty m:val="p"/>
                                    </m:rPr>
                                    <a:rPr lang="zh-CN" altLang="zh-CN" sz="2400">
                                      <a:solidFill>
                                        <a:srgbClr val="7030A0"/>
                                      </a:solidFill>
                                      <a:latin typeface="Cambria Math" panose="02040503050406030204" pitchFamily="18" charset="0"/>
                                    </a:rPr>
                                    <m:t>Ket</m:t>
                                  </m:r>
                                </m:e>
                              </m:mr>
                              <m:mr>
                                <m:e>
                                  <m:eqArr>
                                    <m:eqArrPr>
                                      <m:ctrlPr>
                                        <a:rPr lang="zh-CN" altLang="zh-CN" sz="2400" i="1">
                                          <a:solidFill>
                                            <a:srgbClr val="7030A0"/>
                                          </a:solidFill>
                                          <a:latin typeface="Cambria Math" panose="02040503050406030204" pitchFamily="18" charset="0"/>
                                        </a:rPr>
                                      </m:ctrlPr>
                                    </m:eqArrPr>
                                    <m:e>
                                      <m:r>
                                        <a:rPr lang="zh-CN" altLang="zh-CN" sz="2400">
                                          <a:solidFill>
                                            <a:srgbClr val="7030A0"/>
                                          </a:solidFill>
                                          <a:latin typeface="Cambria Math" panose="02040503050406030204" pitchFamily="18" charset="0"/>
                                        </a:rPr>
                                        <m:t>〈</m:t>
                                      </m:r>
                                      <m:r>
                                        <a:rPr lang="zh-CN" altLang="zh-CN" sz="2400">
                                          <a:solidFill>
                                            <a:srgbClr val="7030A0"/>
                                          </a:solidFill>
                                          <a:latin typeface="Cambria Math" panose="02040503050406030204" pitchFamily="18" charset="0"/>
                                        </a:rPr>
                                        <m:t>𝜓</m:t>
                                      </m:r>
                                      <m:r>
                                        <a:rPr lang="zh-CN" altLang="zh-CN" sz="2400">
                                          <a:solidFill>
                                            <a:srgbClr val="7030A0"/>
                                          </a:solidFill>
                                          <a:latin typeface="Cambria Math" panose="02040503050406030204" pitchFamily="18" charset="0"/>
                                        </a:rPr>
                                        <m:t>|</m:t>
                                      </m:r>
                                    </m:e>
                                    <m:e>
                                      <m:r>
                                        <a:rPr lang="zh-CN" altLang="zh-CN" sz="2400">
                                          <a:solidFill>
                                            <a:srgbClr val="7030A0"/>
                                          </a:solidFill>
                                          <a:latin typeface="Cambria Math" panose="02040503050406030204" pitchFamily="18" charset="0"/>
                                        </a:rPr>
                                        <m:t>行矢量</m:t>
                                      </m:r>
                                    </m:e>
                                  </m:eqArr>
                                </m:e>
                                <m:e>
                                  <m:eqArr>
                                    <m:eqArrPr>
                                      <m:ctrlPr>
                                        <a:rPr lang="zh-CN" altLang="zh-CN" sz="2400" i="1">
                                          <a:solidFill>
                                            <a:srgbClr val="7030A0"/>
                                          </a:solidFill>
                                          <a:latin typeface="Cambria Math" panose="02040503050406030204" pitchFamily="18" charset="0"/>
                                        </a:rPr>
                                      </m:ctrlPr>
                                    </m:eqArrPr>
                                    <m:e>
                                      <m:r>
                                        <a:rPr lang="zh-CN" altLang="zh-CN" sz="2400">
                                          <a:solidFill>
                                            <a:srgbClr val="7030A0"/>
                                          </a:solidFill>
                                          <a:latin typeface="Cambria Math" panose="02040503050406030204" pitchFamily="18" charset="0"/>
                                        </a:rPr>
                                        <m:t>|</m:t>
                                      </m:r>
                                      <m:r>
                                        <a:rPr lang="zh-CN" altLang="zh-CN" sz="2400">
                                          <a:solidFill>
                                            <a:srgbClr val="7030A0"/>
                                          </a:solidFill>
                                          <a:latin typeface="Cambria Math" panose="02040503050406030204" pitchFamily="18" charset="0"/>
                                        </a:rPr>
                                        <m:t>𝜙</m:t>
                                      </m:r>
                                      <m:r>
                                        <a:rPr lang="zh-CN" altLang="zh-CN" sz="2400">
                                          <a:solidFill>
                                            <a:srgbClr val="7030A0"/>
                                          </a:solidFill>
                                          <a:latin typeface="Cambria Math" panose="02040503050406030204" pitchFamily="18" charset="0"/>
                                        </a:rPr>
                                        <m:t>〉</m:t>
                                      </m:r>
                                    </m:e>
                                    <m:e>
                                      <m:r>
                                        <a:rPr lang="zh-CN" altLang="zh-CN" sz="2400">
                                          <a:solidFill>
                                            <a:srgbClr val="7030A0"/>
                                          </a:solidFill>
                                          <a:latin typeface="Cambria Math" panose="02040503050406030204" pitchFamily="18" charset="0"/>
                                        </a:rPr>
                                        <m:t>列矢量</m:t>
                                      </m:r>
                                    </m:e>
                                  </m:eqArr>
                                </m:e>
                              </m:mr>
                            </m:m>
                          </m:e>
                        </m:groupChr>
                      </m:e>
                      <m:lim>
                        <m:r>
                          <m:rPr>
                            <m:sty m:val="p"/>
                          </m:rPr>
                          <a:rPr lang="zh-CN" altLang="zh-CN" sz="2400">
                            <a:solidFill>
                              <a:srgbClr val="7030A0"/>
                            </a:solidFill>
                            <a:latin typeface="Cambria Math" panose="02040503050406030204" pitchFamily="18" charset="0"/>
                          </a:rPr>
                          <m:t>Braket</m:t>
                        </m:r>
                      </m:lim>
                    </m:limUpp>
                  </m:oMath>
                </a14:m>
                <a:endParaRPr lang="zh-CN" altLang="zh-CN" sz="2400" dirty="0">
                  <a:solidFill>
                    <a:srgbClr val="7030A0"/>
                  </a:solidFill>
                </a:endParaRPr>
              </a:p>
              <a:p>
                <a:pPr marL="0" marR="0">
                  <a:spcBef>
                    <a:spcPts val="0"/>
                  </a:spcBef>
                  <a:spcAft>
                    <a:spcPts val="0"/>
                  </a:spcAft>
                </a:pPr>
                <a:r>
                  <a:rPr lang="zh-CN" altLang="zh-CN" dirty="0"/>
                  <a:t>内积：标量积</a:t>
                </a:r>
                <a:r>
                  <a:rPr lang="en-US" altLang="zh-CN" dirty="0">
                    <a:ea typeface="Calibri" panose="020F0502020204030204" pitchFamily="34" charset="0"/>
                  </a:rPr>
                  <a:t>(Scalar product)</a:t>
                </a:r>
                <a:endParaRPr lang="zh-CN" altLang="zh-CN" dirty="0"/>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𝜓</m:t>
                          </m:r>
                        </m:e>
                        <m:e>
                          <m:r>
                            <a:rPr lang="x-IV_mathan" altLang="zh-CN">
                              <a:latin typeface="Cambria Math" panose="02040503050406030204" pitchFamily="18" charset="0"/>
                              <a:ea typeface="Cambria Math" panose="02040503050406030204" pitchFamily="18" charset="0"/>
                            </a:rPr>
                            <m:t>𝜙</m:t>
                          </m:r>
                        </m:e>
                      </m:d>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𝜙</m:t>
                              </m:r>
                            </m:e>
                            <m:e>
                              <m:r>
                                <a:rPr lang="x-IV_mathan" altLang="zh-CN">
                                  <a:latin typeface="Cambria Math" panose="02040503050406030204" pitchFamily="18" charset="0"/>
                                  <a:ea typeface="Cambria Math" panose="02040503050406030204" pitchFamily="18" charset="0"/>
                                </a:rPr>
                                <m:t>𝜓</m:t>
                              </m:r>
                            </m:e>
                          </m:d>
                        </m:e>
                        <m:sup>
                          <m:r>
                            <a:rPr lang="x-IV_mathan" altLang="zh-CN">
                              <a:latin typeface="Cambria Math" panose="02040503050406030204" pitchFamily="18" charset="0"/>
                              <a:ea typeface="Cambria Math" panose="02040503050406030204" pitchFamily="18" charset="0"/>
                            </a:rPr>
                            <m:t>∗</m:t>
                          </m:r>
                        </m:sup>
                      </m:sSup>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t>正交：</a:t>
                </a:r>
                <a14:m>
                  <m:oMath xmlns:m="http://schemas.openxmlformats.org/officeDocument/2006/math">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𝜓</m:t>
                        </m:r>
                      </m:e>
                      <m:e>
                        <m:r>
                          <a:rPr lang="zh-CN" altLang="zh-CN">
                            <a:latin typeface="Cambria Math" panose="02040503050406030204" pitchFamily="18" charset="0"/>
                          </a:rPr>
                          <m:t>𝜙</m:t>
                        </m:r>
                      </m:e>
                    </m:d>
                    <m:r>
                      <a:rPr lang="zh-CN" altLang="zh-CN">
                        <a:latin typeface="Cambria Math" panose="02040503050406030204" pitchFamily="18" charset="0"/>
                      </a:rPr>
                      <m:t>=0</m:t>
                    </m:r>
                  </m:oMath>
                </a14:m>
                <a:endParaRPr lang="zh-CN" altLang="zh-CN" dirty="0"/>
              </a:p>
              <a:p>
                <a:pPr marL="0" marR="0">
                  <a:spcBef>
                    <a:spcPts val="0"/>
                  </a:spcBef>
                  <a:spcAft>
                    <a:spcPts val="0"/>
                  </a:spcAft>
                </a:pPr>
                <a:r>
                  <a:rPr lang="zh-CN" altLang="zh-CN" dirty="0"/>
                  <a:t>归一：</a:t>
                </a:r>
                <a14:m>
                  <m:oMath xmlns:m="http://schemas.openxmlformats.org/officeDocument/2006/math">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𝜓</m:t>
                        </m:r>
                      </m:e>
                      <m:e>
                        <m:r>
                          <a:rPr lang="zh-CN" altLang="zh-CN">
                            <a:latin typeface="Cambria Math" panose="02040503050406030204" pitchFamily="18" charset="0"/>
                          </a:rPr>
                          <m:t>𝜓</m:t>
                        </m:r>
                      </m:e>
                    </m:d>
                    <m:r>
                      <a:rPr lang="zh-CN" altLang="zh-CN">
                        <a:latin typeface="Cambria Math" panose="02040503050406030204" pitchFamily="18" charset="0"/>
                      </a:rPr>
                      <m:t>=1</m:t>
                    </m:r>
                  </m:oMath>
                </a14:m>
                <a:endParaRPr lang="zh-CN" altLang="zh-CN" dirty="0"/>
              </a:p>
              <a:p>
                <a:pPr marL="0" marR="0">
                  <a:spcBef>
                    <a:spcPts val="0"/>
                  </a:spcBef>
                  <a:spcAft>
                    <a:spcPts val="0"/>
                  </a:spcAft>
                </a:pPr>
                <a:r>
                  <a:rPr lang="zh-CN" altLang="zh-CN" dirty="0">
                    <a:ea typeface="Microsoft YaHei" panose="020B0503020204020204" pitchFamily="34" charset="-122"/>
                  </a:rPr>
                  <a:t>分离谱正交归一：</a:t>
                </a:r>
                <a14:m>
                  <m:oMath xmlns:m="http://schemas.openxmlformats.org/officeDocument/2006/math">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𝑘</m:t>
                        </m:r>
                      </m:e>
                      <m:e>
                        <m:r>
                          <a:rPr lang="zh-CN" altLang="zh-CN">
                            <a:latin typeface="Cambria Math" panose="02040503050406030204" pitchFamily="18" charset="0"/>
                          </a:rPr>
                          <m:t>𝑗</m:t>
                        </m:r>
                      </m:e>
                    </m:d>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zh-CN" altLang="zh-CN">
                            <a:latin typeface="Cambria Math" panose="02040503050406030204" pitchFamily="18" charset="0"/>
                          </a:rPr>
                          <m:t>𝛿</m:t>
                        </m:r>
                      </m:e>
                      <m:sub>
                        <m:r>
                          <a:rPr lang="zh-CN" altLang="zh-CN">
                            <a:latin typeface="Cambria Math" panose="02040503050406030204" pitchFamily="18" charset="0"/>
                          </a:rPr>
                          <m:t>𝑗𝑘</m:t>
                        </m:r>
                      </m:sub>
                    </m:sSub>
                  </m:oMath>
                </a14:m>
                <a:endParaRPr lang="zh-CN" altLang="zh-CN" dirty="0"/>
              </a:p>
              <a:p>
                <a:pPr marL="0" marR="0">
                  <a:spcBef>
                    <a:spcPts val="0"/>
                  </a:spcBef>
                  <a:spcAft>
                    <a:spcPts val="0"/>
                  </a:spcAft>
                </a:pPr>
                <a:r>
                  <a:rPr lang="zh-CN" altLang="zh-CN" dirty="0">
                    <a:ea typeface="Microsoft YaHei" panose="020B0503020204020204" pitchFamily="34" charset="-122"/>
                  </a:rPr>
                  <a:t>连续谱正交归一：</a:t>
                </a:r>
                <a14:m>
                  <m:oMath xmlns:m="http://schemas.openxmlformats.org/officeDocument/2006/math">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𝑥</m:t>
                        </m:r>
                      </m:e>
                      <m:e>
                        <m:sSup>
                          <m:sSupPr>
                            <m:ctrlPr>
                              <a:rPr lang="zh-CN" altLang="zh-CN" i="1">
                                <a:latin typeface="Cambria Math" panose="02040503050406030204" pitchFamily="18" charset="0"/>
                              </a:rPr>
                            </m:ctrlPr>
                          </m:sSupPr>
                          <m:e>
                            <m:r>
                              <a:rPr lang="zh-CN" altLang="zh-CN">
                                <a:latin typeface="Cambria Math" panose="02040503050406030204" pitchFamily="18" charset="0"/>
                              </a:rPr>
                              <m:t>𝑥</m:t>
                            </m:r>
                          </m:e>
                          <m:sup>
                            <m:r>
                              <a:rPr lang="zh-CN" altLang="zh-CN">
                                <a:latin typeface="Cambria Math" panose="02040503050406030204" pitchFamily="18" charset="0"/>
                              </a:rPr>
                              <m:t>′</m:t>
                            </m:r>
                          </m:sup>
                        </m:sSup>
                      </m:e>
                    </m:d>
                    <m:r>
                      <a:rPr lang="zh-CN" altLang="zh-CN">
                        <a:latin typeface="Cambria Math" panose="02040503050406030204" pitchFamily="18" charset="0"/>
                      </a:rPr>
                      <m:t>=</m:t>
                    </m:r>
                    <m:r>
                      <a:rPr lang="zh-CN" altLang="zh-CN">
                        <a:latin typeface="Cambria Math" panose="02040503050406030204" pitchFamily="18" charset="0"/>
                      </a:rPr>
                      <m:t>𝛿</m:t>
                    </m:r>
                    <m:d>
                      <m:dPr>
                        <m:ctrlPr>
                          <a:rPr lang="zh-CN" altLang="zh-CN" i="1">
                            <a:latin typeface="Cambria Math" panose="02040503050406030204" pitchFamily="18" charset="0"/>
                          </a:rPr>
                        </m:ctrlPr>
                      </m:dPr>
                      <m:e>
                        <m:r>
                          <a:rPr lang="zh-CN" altLang="zh-CN">
                            <a:latin typeface="Cambria Math" panose="02040503050406030204" pitchFamily="18" charset="0"/>
                          </a:rPr>
                          <m:t>𝑥</m:t>
                        </m:r>
                        <m:r>
                          <a:rPr lang="zh-CN" altLang="zh-CN">
                            <a:latin typeface="Cambria Math" panose="02040503050406030204" pitchFamily="18" charset="0"/>
                          </a:rPr>
                          <m:t>−</m:t>
                        </m:r>
                        <m:sSup>
                          <m:sSupPr>
                            <m:ctrlPr>
                              <a:rPr lang="zh-CN" altLang="zh-CN" i="1">
                                <a:latin typeface="Cambria Math" panose="02040503050406030204" pitchFamily="18" charset="0"/>
                              </a:rPr>
                            </m:ctrlPr>
                          </m:sSupPr>
                          <m:e>
                            <m:r>
                              <a:rPr lang="zh-CN" altLang="zh-CN">
                                <a:latin typeface="Cambria Math" panose="02040503050406030204" pitchFamily="18" charset="0"/>
                              </a:rPr>
                              <m:t>𝑥</m:t>
                            </m:r>
                          </m:e>
                          <m:sup>
                            <m:r>
                              <a:rPr lang="zh-CN" altLang="zh-CN">
                                <a:latin typeface="Cambria Math" panose="02040503050406030204" pitchFamily="18" charset="0"/>
                              </a:rPr>
                              <m:t>′</m:t>
                            </m:r>
                          </m:sup>
                        </m:sSup>
                      </m:e>
                    </m:d>
                    <m:r>
                      <a:rPr lang="zh-CN" altLang="zh-CN">
                        <a:latin typeface="Cambria Math" panose="02040503050406030204" pitchFamily="18" charset="0"/>
                      </a:rPr>
                      <m:t>,</m:t>
                    </m:r>
                    <m:r>
                      <a:rPr lang="zh-CN" altLang="en-US" i="1">
                        <a:latin typeface="Cambria Math" panose="02040503050406030204" pitchFamily="18" charset="0"/>
                      </a:rPr>
                      <m:t> </m:t>
                    </m:r>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𝑝</m:t>
                        </m:r>
                      </m:e>
                      <m:e>
                        <m:sSup>
                          <m:sSupPr>
                            <m:ctrlPr>
                              <a:rPr lang="zh-CN" altLang="zh-CN" i="1">
                                <a:latin typeface="Cambria Math" panose="02040503050406030204" pitchFamily="18" charset="0"/>
                              </a:rPr>
                            </m:ctrlPr>
                          </m:sSupPr>
                          <m:e>
                            <m:r>
                              <a:rPr lang="zh-CN" altLang="zh-CN">
                                <a:latin typeface="Cambria Math" panose="02040503050406030204" pitchFamily="18" charset="0"/>
                              </a:rPr>
                              <m:t>𝑝</m:t>
                            </m:r>
                          </m:e>
                          <m:sup>
                            <m:r>
                              <a:rPr lang="zh-CN" altLang="zh-CN">
                                <a:latin typeface="Cambria Math" panose="02040503050406030204" pitchFamily="18" charset="0"/>
                              </a:rPr>
                              <m:t>′</m:t>
                            </m:r>
                          </m:sup>
                        </m:sSup>
                      </m:e>
                    </m:d>
                    <m:r>
                      <a:rPr lang="zh-CN" altLang="zh-CN">
                        <a:latin typeface="Cambria Math" panose="02040503050406030204" pitchFamily="18" charset="0"/>
                      </a:rPr>
                      <m:t>=</m:t>
                    </m:r>
                    <m:r>
                      <a:rPr lang="zh-CN" altLang="zh-CN">
                        <a:latin typeface="Cambria Math" panose="02040503050406030204" pitchFamily="18" charset="0"/>
                      </a:rPr>
                      <m:t>𝛿</m:t>
                    </m:r>
                    <m:d>
                      <m:dPr>
                        <m:ctrlPr>
                          <a:rPr lang="zh-CN" altLang="zh-CN" i="1">
                            <a:latin typeface="Cambria Math" panose="02040503050406030204" pitchFamily="18" charset="0"/>
                          </a:rPr>
                        </m:ctrlPr>
                      </m:dPr>
                      <m:e>
                        <m:r>
                          <a:rPr lang="zh-CN" altLang="zh-CN">
                            <a:latin typeface="Cambria Math" panose="02040503050406030204" pitchFamily="18" charset="0"/>
                          </a:rPr>
                          <m:t>𝑝</m:t>
                        </m:r>
                        <m:r>
                          <a:rPr lang="zh-CN" altLang="zh-CN">
                            <a:latin typeface="Cambria Math" panose="02040503050406030204" pitchFamily="18" charset="0"/>
                          </a:rPr>
                          <m:t>−</m:t>
                        </m:r>
                        <m:sSup>
                          <m:sSupPr>
                            <m:ctrlPr>
                              <a:rPr lang="zh-CN" altLang="zh-CN" i="1">
                                <a:latin typeface="Cambria Math" panose="02040503050406030204" pitchFamily="18" charset="0"/>
                              </a:rPr>
                            </m:ctrlPr>
                          </m:sSupPr>
                          <m:e>
                            <m:r>
                              <a:rPr lang="zh-CN" altLang="zh-CN">
                                <a:latin typeface="Cambria Math" panose="02040503050406030204" pitchFamily="18" charset="0"/>
                              </a:rPr>
                              <m:t>𝑝</m:t>
                            </m:r>
                          </m:e>
                          <m:sup>
                            <m:r>
                              <a:rPr lang="zh-CN" altLang="zh-CN">
                                <a:latin typeface="Cambria Math" panose="02040503050406030204" pitchFamily="18" charset="0"/>
                              </a:rPr>
                              <m:t>′</m:t>
                            </m:r>
                          </m:sup>
                        </m:sSup>
                      </m:e>
                    </m:d>
                  </m:oMath>
                </a14:m>
                <a:endParaRPr lang="zh-CN" altLang="zh-CN" dirty="0"/>
              </a:p>
              <a:p>
                <a:pPr marL="0" marR="0">
                  <a:spcBef>
                    <a:spcPts val="0"/>
                  </a:spcBef>
                  <a:spcAft>
                    <a:spcPts val="0"/>
                  </a:spcAft>
                </a:pPr>
                <a:r>
                  <a:rPr lang="zh-CN" altLang="zh-CN" dirty="0">
                    <a:ea typeface="Microsoft YaHei" panose="020B0503020204020204" pitchFamily="34" charset="-122"/>
                  </a:rPr>
                  <a:t>态叠加原理：</a:t>
                </a:r>
                <a14:m>
                  <m:oMath xmlns:m="http://schemas.openxmlformats.org/officeDocument/2006/math">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𝜓</m:t>
                        </m:r>
                      </m:e>
                    </m:d>
                    <m:r>
                      <a:rPr lang="zh-CN" altLang="zh-CN">
                        <a:latin typeface="Cambria Math" panose="02040503050406030204" pitchFamily="18" charset="0"/>
                      </a:rPr>
                      <m:t>=</m:t>
                    </m:r>
                    <m:nary>
                      <m:naryPr>
                        <m:chr m:val="∑"/>
                        <m:supHide m:val="on"/>
                        <m:ctrlPr>
                          <a:rPr lang="zh-CN" altLang="zh-CN" i="1">
                            <a:latin typeface="Cambria Math" panose="02040503050406030204" pitchFamily="18" charset="0"/>
                          </a:rPr>
                        </m:ctrlPr>
                      </m:naryPr>
                      <m:sub>
                        <m:r>
                          <a:rPr lang="zh-CN" altLang="zh-CN">
                            <a:latin typeface="Cambria Math" panose="02040503050406030204" pitchFamily="18" charset="0"/>
                          </a:rPr>
                          <m:t>𝑘</m:t>
                        </m:r>
                      </m:sub>
                      <m:sup/>
                      <m:e>
                        <m:sSub>
                          <m:sSubPr>
                            <m:ctrlPr>
                              <a:rPr lang="zh-CN" altLang="zh-CN" i="1">
                                <a:latin typeface="Cambria Math" panose="02040503050406030204" pitchFamily="18" charset="0"/>
                              </a:rPr>
                            </m:ctrlPr>
                          </m:sSubPr>
                          <m:e>
                            <m:r>
                              <a:rPr lang="zh-CN" altLang="zh-CN">
                                <a:latin typeface="Cambria Math" panose="02040503050406030204" pitchFamily="18" charset="0"/>
                              </a:rPr>
                              <m:t>𝑎</m:t>
                            </m:r>
                          </m:e>
                          <m:sub>
                            <m:r>
                              <a:rPr lang="zh-CN" altLang="zh-CN">
                                <a:latin typeface="Cambria Math" panose="02040503050406030204" pitchFamily="18" charset="0"/>
                              </a:rPr>
                              <m:t>𝑘</m:t>
                            </m:r>
                          </m:sub>
                        </m:sSub>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𝑘</m:t>
                            </m:r>
                          </m:e>
                        </m:d>
                        <m:r>
                          <a:rPr lang="zh-CN" altLang="en-US" i="1">
                            <a:latin typeface="Cambria Math" panose="02040503050406030204" pitchFamily="18" charset="0"/>
                          </a:rPr>
                          <m:t>  </m:t>
                        </m:r>
                        <m:sSub>
                          <m:sSubPr>
                            <m:ctrlPr>
                              <a:rPr lang="zh-CN" altLang="zh-CN" i="1">
                                <a:latin typeface="Cambria Math" panose="02040503050406030204" pitchFamily="18" charset="0"/>
                              </a:rPr>
                            </m:ctrlPr>
                          </m:sSubPr>
                          <m:e>
                            <m:r>
                              <a:rPr lang="zh-CN" altLang="zh-CN">
                                <a:latin typeface="Cambria Math" panose="02040503050406030204" pitchFamily="18" charset="0"/>
                              </a:rPr>
                              <m:t>𝑎</m:t>
                            </m:r>
                          </m:e>
                          <m:sub>
                            <m:r>
                              <a:rPr lang="zh-CN" altLang="zh-CN">
                                <a:latin typeface="Cambria Math" panose="02040503050406030204" pitchFamily="18" charset="0"/>
                              </a:rPr>
                              <m:t>𝑘</m:t>
                            </m:r>
                          </m:sub>
                        </m:sSub>
                        <m:r>
                          <a:rPr lang="zh-CN" altLang="zh-CN">
                            <a:latin typeface="Cambria Math" panose="02040503050406030204" pitchFamily="18" charset="0"/>
                          </a:rPr>
                          <m:t>=〈</m:t>
                        </m:r>
                        <m:r>
                          <a:rPr lang="zh-CN" altLang="zh-CN">
                            <a:latin typeface="Cambria Math" panose="02040503050406030204" pitchFamily="18" charset="0"/>
                          </a:rPr>
                          <m:t>𝑘</m:t>
                        </m:r>
                        <m:r>
                          <a:rPr lang="zh-CN" altLang="zh-CN">
                            <a:latin typeface="Cambria Math" panose="02040503050406030204" pitchFamily="18" charset="0"/>
                          </a:rPr>
                          <m:t>|</m:t>
                        </m:r>
                        <m:r>
                          <a:rPr lang="zh-CN" altLang="zh-CN">
                            <a:latin typeface="Cambria Math" panose="02040503050406030204" pitchFamily="18" charset="0"/>
                          </a:rPr>
                          <m:t>𝜓</m:t>
                        </m:r>
                        <m:r>
                          <a:rPr lang="zh-CN" altLang="zh-CN">
                            <a:latin typeface="Cambria Math" panose="02040503050406030204" pitchFamily="18" charset="0"/>
                          </a:rPr>
                          <m:t>〉</m:t>
                        </m:r>
                      </m:e>
                    </m:nary>
                  </m:oMath>
                </a14:m>
                <a:endParaRPr lang="zh-CN" altLang="zh-CN" dirty="0"/>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1" t="-809" r="-3778" b="-17655"/>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en-US" altLang="zh-CN" dirty="0"/>
              <a:t>Dirac </a:t>
            </a:r>
            <a:r>
              <a:rPr lang="zh-CN" altLang="en-US" dirty="0"/>
              <a:t>符号</a:t>
            </a:r>
          </a:p>
        </p:txBody>
      </p:sp>
    </p:spTree>
    <p:extLst>
      <p:ext uri="{BB962C8B-B14F-4D97-AF65-F5344CB8AC3E}">
        <p14:creationId xmlns:p14="http://schemas.microsoft.com/office/powerpoint/2010/main" val="383471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476250"/>
                <a:ext cx="8229600" cy="5530850"/>
              </a:xfrm>
            </p:spPr>
            <p:txBody>
              <a:bodyPr/>
              <a:lstStyle/>
              <a:p>
                <a:pPr marL="0" marR="0">
                  <a:spcBef>
                    <a:spcPts val="0"/>
                  </a:spcBef>
                  <a:spcAft>
                    <a:spcPts val="0"/>
                  </a:spcAft>
                </a:pPr>
                <a:r>
                  <a:rPr lang="zh-CN" altLang="zh-CN" dirty="0"/>
                  <a:t>于是有</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𝜓</m:t>
                          </m:r>
                        </m:e>
                      </m:d>
                      <m:r>
                        <a:rPr lang="x-IV_mathan" altLang="zh-CN">
                          <a:latin typeface="Cambria Math" panose="02040503050406030204" pitchFamily="18" charset="0"/>
                          <a:ea typeface="Cambria Math" panose="02040503050406030204" pitchFamily="18" charset="0"/>
                        </a:rPr>
                        <m:t>=</m:t>
                      </m:r>
                      <m:nary>
                        <m:naryPr>
                          <m:chr m:val="∑"/>
                          <m:supHide m:val="on"/>
                          <m:ctrlPr>
                            <a:rPr lang="x-IV_mathan" altLang="zh-CN" i="1">
                              <a:latin typeface="Cambria Math" panose="02040503050406030204" pitchFamily="18" charset="0"/>
                              <a:ea typeface="Cambria Math" panose="02040503050406030204" pitchFamily="18" charset="0"/>
                            </a:rPr>
                          </m:ctrlPr>
                        </m:naryPr>
                        <m:sub>
                          <m:r>
                            <a:rPr lang="x-IV_mathan" altLang="zh-CN">
                              <a:latin typeface="Cambria Math" panose="02040503050406030204" pitchFamily="18" charset="0"/>
                              <a:ea typeface="Cambria Math" panose="02040503050406030204" pitchFamily="18" charset="0"/>
                            </a:rPr>
                            <m:t>𝑘</m:t>
                          </m:r>
                        </m:sub>
                        <m:sup/>
                        <m:e>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𝑘</m:t>
                              </m:r>
                            </m:e>
                            <m:e>
                              <m:r>
                                <a:rPr lang="x-IV_mathan" altLang="zh-CN">
                                  <a:latin typeface="Cambria Math" panose="02040503050406030204" pitchFamily="18" charset="0"/>
                                  <a:ea typeface="Cambria Math" panose="02040503050406030204" pitchFamily="18" charset="0"/>
                                </a:rPr>
                                <m:t>𝜓</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𝑘</m:t>
                          </m:r>
                          <m:r>
                            <a:rPr lang="x-IV_mathan" altLang="zh-CN">
                              <a:latin typeface="Cambria Math" panose="02040503050406030204" pitchFamily="18" charset="0"/>
                              <a:ea typeface="Cambria Math" panose="02040503050406030204" pitchFamily="18" charset="0"/>
                            </a:rPr>
                            <m:t>〉</m:t>
                          </m:r>
                        </m:e>
                      </m:nary>
                      <m:r>
                        <a:rPr lang="x-IV_mathan" altLang="zh-CN">
                          <a:latin typeface="Cambria Math" panose="02040503050406030204" pitchFamily="18" charset="0"/>
                          <a:ea typeface="Cambria Math" panose="02040503050406030204" pitchFamily="18" charset="0"/>
                        </a:rPr>
                        <m:t>=</m:t>
                      </m:r>
                      <m:nary>
                        <m:naryPr>
                          <m:chr m:val="∑"/>
                          <m:supHide m:val="on"/>
                          <m:ctrlPr>
                            <a:rPr lang="x-IV_mathan" altLang="zh-CN" i="1">
                              <a:latin typeface="Cambria Math" panose="02040503050406030204" pitchFamily="18" charset="0"/>
                              <a:ea typeface="Cambria Math" panose="02040503050406030204" pitchFamily="18" charset="0"/>
                            </a:rPr>
                          </m:ctrlPr>
                        </m:naryPr>
                        <m:sub>
                          <m:r>
                            <a:rPr lang="x-IV_mathan" altLang="zh-CN">
                              <a:latin typeface="Cambria Math" panose="02040503050406030204" pitchFamily="18" charset="0"/>
                              <a:ea typeface="Cambria Math" panose="02040503050406030204" pitchFamily="18" charset="0"/>
                            </a:rPr>
                            <m:t>𝑘</m:t>
                          </m:r>
                        </m:sub>
                        <m:sup/>
                        <m:e>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𝑘</m:t>
                          </m:r>
                          <m:r>
                            <a:rPr lang="x-IV_mathan" altLang="zh-CN">
                              <a:latin typeface="Cambria Math" panose="02040503050406030204" pitchFamily="18" charset="0"/>
                              <a:ea typeface="Cambria Math" panose="02040503050406030204" pitchFamily="18" charset="0"/>
                            </a:rPr>
                            <m:t>〉</m:t>
                          </m:r>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𝑘</m:t>
                              </m:r>
                            </m:e>
                            <m:e>
                              <m:r>
                                <a:rPr lang="x-IV_mathan" altLang="zh-CN">
                                  <a:latin typeface="Cambria Math" panose="02040503050406030204" pitchFamily="18" charset="0"/>
                                  <a:ea typeface="Cambria Math" panose="02040503050406030204" pitchFamily="18" charset="0"/>
                                </a:rPr>
                                <m:t>𝜓</m:t>
                              </m:r>
                            </m:e>
                          </m:d>
                        </m:e>
                      </m:nary>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t>于是可以定义投影算符</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𝑃</m:t>
                          </m:r>
                        </m:e>
                        <m:sub>
                          <m:r>
                            <a:rPr lang="x-IV_mathan" altLang="zh-CN">
                              <a:latin typeface="Cambria Math" panose="02040503050406030204" pitchFamily="18" charset="0"/>
                              <a:ea typeface="Cambria Math" panose="02040503050406030204" pitchFamily="18" charset="0"/>
                            </a:rPr>
                            <m:t>𝑘</m:t>
                          </m:r>
                        </m:sub>
                      </m:sSub>
                      <m:r>
                        <a:rPr lang="x-IV_mathan" altLang="zh-CN">
                          <a:latin typeface="Cambria Math" panose="02040503050406030204" pitchFamily="18" charset="0"/>
                          <a:ea typeface="Cambria Math" panose="02040503050406030204" pitchFamily="18" charset="0"/>
                        </a:rPr>
                        <m:t>=</m:t>
                      </m:r>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𝑘</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𝑘</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𝐼</m:t>
                      </m:r>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t>满足</a:t>
                </a:r>
              </a:p>
              <a:p>
                <a:pPr marL="0" marR="0" indent="0" algn="ctr">
                  <a:spcBef>
                    <a:spcPts val="0"/>
                  </a:spcBef>
                  <a:spcAft>
                    <a:spcPts val="0"/>
                  </a:spcAft>
                  <a:buNone/>
                </a:pPr>
                <a14:m>
                  <m:oMath xmlns:m="http://schemas.openxmlformats.org/officeDocument/2006/math">
                    <m:nary>
                      <m:naryPr>
                        <m:chr m:val="∑"/>
                        <m:supHide m:val="on"/>
                        <m:ctrlPr>
                          <a:rPr lang="zh-CN" altLang="zh-CN" i="1">
                            <a:latin typeface="Cambria Math" panose="02040503050406030204" pitchFamily="18" charset="0"/>
                          </a:rPr>
                        </m:ctrlPr>
                      </m:naryPr>
                      <m:sub>
                        <m:r>
                          <a:rPr lang="zh-CN" altLang="zh-CN">
                            <a:latin typeface="Cambria Math" panose="02040503050406030204" pitchFamily="18" charset="0"/>
                          </a:rPr>
                          <m:t>𝑘</m:t>
                        </m:r>
                      </m:sub>
                      <m:sup/>
                      <m:e>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𝑘</m:t>
                            </m:r>
                          </m:e>
                        </m:d>
                        <m:r>
                          <a:rPr lang="zh-CN" altLang="zh-CN">
                            <a:latin typeface="Cambria Math" panose="02040503050406030204" pitchFamily="18" charset="0"/>
                          </a:rPr>
                          <m:t>〈</m:t>
                        </m:r>
                        <m:r>
                          <a:rPr lang="zh-CN" altLang="zh-CN">
                            <a:latin typeface="Cambria Math" panose="02040503050406030204" pitchFamily="18" charset="0"/>
                          </a:rPr>
                          <m:t>𝑘</m:t>
                        </m:r>
                        <m:r>
                          <a:rPr lang="zh-CN" altLang="zh-CN">
                            <a:latin typeface="Cambria Math" panose="02040503050406030204" pitchFamily="18" charset="0"/>
                          </a:rPr>
                          <m:t>|</m:t>
                        </m:r>
                      </m:e>
                    </m:nary>
                    <m:r>
                      <a:rPr lang="zh-CN" altLang="zh-CN">
                        <a:latin typeface="Cambria Math" panose="02040503050406030204" pitchFamily="18" charset="0"/>
                      </a:rPr>
                      <m:t>=</m:t>
                    </m:r>
                    <m:r>
                      <a:rPr lang="zh-CN" altLang="zh-CN">
                        <a:latin typeface="Cambria Math" panose="02040503050406030204" pitchFamily="18" charset="0"/>
                      </a:rPr>
                      <m:t>𝐼</m:t>
                    </m:r>
                  </m:oMath>
                </a14:m>
                <a:r>
                  <a:rPr lang="en-US" altLang="zh-CN" dirty="0">
                    <a:ea typeface="Cambria Math" panose="02040503050406030204" pitchFamily="18" charset="0"/>
                  </a:rPr>
                  <a:t> </a:t>
                </a:r>
                <a:r>
                  <a:rPr lang="en-US" altLang="zh-CN" dirty="0"/>
                  <a:t>(</a:t>
                </a:r>
                <a:r>
                  <a:rPr lang="zh-CN" altLang="zh-CN" dirty="0"/>
                  <a:t>单位算符</a:t>
                </a:r>
                <a:r>
                  <a:rPr lang="en-US" altLang="zh-CN" dirty="0"/>
                  <a:t>)</a:t>
                </a:r>
                <a:endParaRPr lang="zh-CN" altLang="zh-CN" dirty="0"/>
              </a:p>
              <a:p>
                <a:pPr marL="0" marR="0">
                  <a:spcBef>
                    <a:spcPts val="0"/>
                  </a:spcBef>
                  <a:spcAft>
                    <a:spcPts val="0"/>
                  </a:spcAft>
                </a:pPr>
                <a:r>
                  <a:rPr lang="zh-CN" altLang="zh-CN" dirty="0">
                    <a:ea typeface="Microsoft YaHei" panose="020B0503020204020204" pitchFamily="34" charset="-122"/>
                  </a:rPr>
                  <a:t>对连续谱有</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x-IV_mathan" altLang="zh-CN">
                          <a:latin typeface="Cambria Math" panose="02040503050406030204" pitchFamily="18" charset="0"/>
                          <a:ea typeface="Cambria Math" panose="02040503050406030204" pitchFamily="18" charset="0"/>
                        </a:rPr>
                        <m:t>∫</m:t>
                      </m:r>
                      <m:r>
                        <m:rPr>
                          <m:sty m:val="p"/>
                        </m:rPr>
                        <a:rPr lang="x-IV_mathan" altLang="zh-CN">
                          <a:latin typeface="Cambria Math" panose="02040503050406030204" pitchFamily="18" charset="0"/>
                          <a:ea typeface="Cambria Math" panose="02040503050406030204" pitchFamily="18" charset="0"/>
                        </a:rPr>
                        <m:t>d</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𝑥</m:t>
                          </m:r>
                        </m:e>
                        <m:sup>
                          <m:r>
                            <a:rPr lang="x-IV_mathan" altLang="zh-CN">
                              <a:latin typeface="Cambria Math" panose="02040503050406030204" pitchFamily="18" charset="0"/>
                              <a:ea typeface="Cambria Math" panose="02040503050406030204" pitchFamily="18" charset="0"/>
                            </a:rPr>
                            <m:t>′</m:t>
                          </m:r>
                        </m:sup>
                      </m:sSup>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𝑥</m:t>
                          </m:r>
                        </m:e>
                        <m:sup>
                          <m:r>
                            <a:rPr lang="x-IV_mathan" altLang="zh-CN">
                              <a:latin typeface="Cambria Math" panose="02040503050406030204" pitchFamily="18" charset="0"/>
                              <a:ea typeface="Cambria Math" panose="02040503050406030204" pitchFamily="18" charset="0"/>
                            </a:rPr>
                            <m:t>′</m:t>
                          </m:r>
                        </m:sup>
                      </m:sSup>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𝑥</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𝐼</m:t>
                      </m:r>
                    </m:oMath>
                  </m:oMathPara>
                </a14:m>
                <a:endParaRPr lang="x-IV_mathan" altLang="zh-CN" dirty="0">
                  <a:ea typeface="Cambria Math" panose="02040503050406030204" pitchFamily="18" charset="0"/>
                </a:endParaRP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x-IV_mathan" altLang="zh-CN">
                          <a:latin typeface="Cambria Math" panose="02040503050406030204" pitchFamily="18" charset="0"/>
                          <a:ea typeface="Cambria Math" panose="02040503050406030204" pitchFamily="18" charset="0"/>
                        </a:rPr>
                        <m:t>∫</m:t>
                      </m:r>
                      <m:r>
                        <m:rPr>
                          <m:sty m:val="p"/>
                        </m:rPr>
                        <a:rPr lang="x-IV_mathan" altLang="zh-CN">
                          <a:latin typeface="Cambria Math" panose="02040503050406030204" pitchFamily="18" charset="0"/>
                          <a:ea typeface="Cambria Math" panose="02040503050406030204" pitchFamily="18" charset="0"/>
                        </a:rPr>
                        <m:t>d</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𝑝</m:t>
                          </m:r>
                        </m:e>
                        <m:sup>
                          <m:r>
                            <a:rPr lang="x-IV_mathan" altLang="zh-CN">
                              <a:latin typeface="Cambria Math" panose="02040503050406030204" pitchFamily="18" charset="0"/>
                              <a:ea typeface="Cambria Math" panose="02040503050406030204" pitchFamily="18" charset="0"/>
                            </a:rPr>
                            <m:t>′</m:t>
                          </m:r>
                        </m:sup>
                      </m:sSup>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𝑝</m:t>
                          </m:r>
                        </m:e>
                        <m:sup>
                          <m:r>
                            <a:rPr lang="x-IV_mathan" altLang="zh-CN">
                              <a:latin typeface="Cambria Math" panose="02040503050406030204" pitchFamily="18" charset="0"/>
                              <a:ea typeface="Cambria Math" panose="02040503050406030204" pitchFamily="18" charset="0"/>
                            </a:rPr>
                            <m:t>′</m:t>
                          </m:r>
                        </m:sup>
                      </m:sSup>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𝑝</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𝐼</m:t>
                      </m:r>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t>内积的态矢量表示</a:t>
                </a: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200" y="476250"/>
                <a:ext cx="8229600" cy="5530850"/>
              </a:xfrm>
              <a:blipFill>
                <a:blip r:embed="rId2"/>
                <a:stretch>
                  <a:fillRect l="-74" t="-551"/>
                </a:stretch>
              </a:blipFill>
            </p:spPr>
            <p:txBody>
              <a:bodyPr/>
              <a:lstStyle/>
              <a:p>
                <a:r>
                  <a:rPr lang="zh-CN" altLang="en-US">
                    <a:noFill/>
                  </a:rPr>
                  <a:t> </a:t>
                </a:r>
              </a:p>
            </p:txBody>
          </p:sp>
        </mc:Fallback>
      </mc:AlternateContent>
      <p:pic>
        <p:nvPicPr>
          <p:cNvPr id="8194" name="Picture 2" descr="Y../bj* lk&gt;ak &#10;bjkak "/>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38475" y="3928110"/>
            <a:ext cx="3729038" cy="277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54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marR="0">
                  <a:spcBef>
                    <a:spcPts val="0"/>
                  </a:spcBef>
                  <a:spcAft>
                    <a:spcPts val="0"/>
                  </a:spcAft>
                </a:pPr>
                <a14:m>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𝜙</m:t>
                        </m:r>
                      </m:e>
                    </m:d>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𝜓</m:t>
                        </m:r>
                      </m:e>
                    </m:d>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𝑘</m:t>
                        </m:r>
                      </m:e>
                      <m:e>
                        <m:r>
                          <a:rPr lang="x-IV_mathan" altLang="zh-CN">
                            <a:latin typeface="Cambria Math" panose="02040503050406030204" pitchFamily="18" charset="0"/>
                            <a:ea typeface="Cambria Math" panose="02040503050406030204" pitchFamily="18" charset="0"/>
                          </a:rPr>
                          <m:t>𝜙</m:t>
                        </m:r>
                      </m:e>
                    </m:d>
                    <m:r>
                      <a:rPr lang="x-IV_mathan" altLang="zh-CN">
                        <a:latin typeface="Cambria Math" panose="02040503050406030204" pitchFamily="18" charset="0"/>
                        <a:ea typeface="Cambria Math" panose="02040503050406030204" pitchFamily="18" charset="0"/>
                      </a:rPr>
                      <m:t>=</m:t>
                    </m:r>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𝑘</m:t>
                        </m:r>
                        <m:d>
                          <m:dPr>
                            <m:begChr m:val="|"/>
                            <m:endChr m:val="|"/>
                            <m:ctrlPr>
                              <a:rPr lang="x-IV_mathan" altLang="zh-CN" i="1">
                                <a:latin typeface="Cambria Math" panose="02040503050406030204" pitchFamily="18" charset="0"/>
                                <a:ea typeface="Cambria Math" panose="02040503050406030204" pitchFamily="18" charset="0"/>
                              </a:rPr>
                            </m:ctrlPr>
                          </m:d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e>
                        </m:d>
                        <m:r>
                          <a:rPr lang="x-IV_mathan" altLang="zh-CN">
                            <a:latin typeface="Cambria Math" panose="02040503050406030204" pitchFamily="18" charset="0"/>
                            <a:ea typeface="Cambria Math" panose="02040503050406030204" pitchFamily="18" charset="0"/>
                          </a:rPr>
                          <m:t>𝜓</m:t>
                        </m:r>
                      </m:e>
                    </m:d>
                    <m:r>
                      <a:rPr lang="x-IV_mathan" altLang="zh-CN">
                        <a:latin typeface="Cambria Math" panose="02040503050406030204" pitchFamily="18" charset="0"/>
                        <a:ea typeface="Cambria Math" panose="02040503050406030204" pitchFamily="18" charset="0"/>
                      </a:rPr>
                      <m:t>=</m:t>
                    </m:r>
                    <m:nary>
                      <m:naryPr>
                        <m:chr m:val="∑"/>
                        <m:supHide m:val="on"/>
                        <m:ctrlPr>
                          <a:rPr lang="x-IV_mathan" altLang="zh-CN" i="1">
                            <a:latin typeface="Cambria Math" panose="02040503050406030204" pitchFamily="18" charset="0"/>
                            <a:ea typeface="Cambria Math" panose="02040503050406030204" pitchFamily="18" charset="0"/>
                          </a:rPr>
                        </m:ctrlPr>
                      </m:naryPr>
                      <m:sub>
                        <m:r>
                          <a:rPr lang="x-IV_mathan" altLang="zh-CN">
                            <a:latin typeface="Cambria Math" panose="02040503050406030204" pitchFamily="18" charset="0"/>
                            <a:ea typeface="Cambria Math" panose="02040503050406030204" pitchFamily="18" charset="0"/>
                          </a:rPr>
                          <m:t>𝑗</m:t>
                        </m:r>
                      </m:sub>
                      <m:sup/>
                      <m:e>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𝑘</m:t>
                            </m:r>
                            <m:d>
                              <m:dPr>
                                <m:begChr m:val="|"/>
                                <m:endChr m:val="|"/>
                                <m:ctrlPr>
                                  <a:rPr lang="x-IV_mathan" altLang="zh-CN" i="1">
                                    <a:latin typeface="Cambria Math" panose="02040503050406030204" pitchFamily="18" charset="0"/>
                                    <a:ea typeface="Cambria Math" panose="02040503050406030204" pitchFamily="18" charset="0"/>
                                  </a:rPr>
                                </m:ctrlPr>
                              </m:d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e>
                            </m:d>
                            <m:r>
                              <a:rPr lang="x-IV_mathan" altLang="zh-CN">
                                <a:latin typeface="Cambria Math" panose="02040503050406030204" pitchFamily="18" charset="0"/>
                                <a:ea typeface="Cambria Math" panose="02040503050406030204" pitchFamily="18" charset="0"/>
                              </a:rPr>
                              <m:t>𝑗</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𝑗</m:t>
                        </m:r>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𝜓</m:t>
                        </m:r>
                        <m:r>
                          <a:rPr lang="x-IV_mathan" altLang="zh-CN">
                            <a:latin typeface="Cambria Math" panose="02040503050406030204" pitchFamily="18" charset="0"/>
                            <a:ea typeface="Cambria Math" panose="02040503050406030204" pitchFamily="18" charset="0"/>
                          </a:rPr>
                          <m:t>〉</m:t>
                        </m:r>
                      </m:e>
                    </m:nary>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𝑏</m:t>
                        </m:r>
                      </m:e>
                      <m:sub>
                        <m:r>
                          <a:rPr lang="x-IV_mathan" altLang="zh-CN">
                            <a:latin typeface="Cambria Math" panose="02040503050406030204" pitchFamily="18" charset="0"/>
                            <a:ea typeface="Cambria Math" panose="02040503050406030204" pitchFamily="18" charset="0"/>
                          </a:rPr>
                          <m:t>𝑘</m:t>
                        </m:r>
                      </m:sub>
                    </m:sSub>
                    <m:r>
                      <a:rPr lang="x-IV_mathan" altLang="zh-CN">
                        <a:latin typeface="Cambria Math" panose="02040503050406030204" pitchFamily="18" charset="0"/>
                        <a:ea typeface="Cambria Math" panose="02040503050406030204" pitchFamily="18" charset="0"/>
                      </a:rPr>
                      <m:t>=</m:t>
                    </m:r>
                    <m:nary>
                      <m:naryPr>
                        <m:chr m:val="∑"/>
                        <m:supHide m:val="on"/>
                        <m:ctrlPr>
                          <a:rPr lang="x-IV_mathan" altLang="zh-CN" i="1">
                            <a:latin typeface="Cambria Math" panose="02040503050406030204" pitchFamily="18" charset="0"/>
                            <a:ea typeface="Cambria Math" panose="02040503050406030204" pitchFamily="18" charset="0"/>
                          </a:rPr>
                        </m:ctrlPr>
                      </m:naryPr>
                      <m:sub>
                        <m:r>
                          <a:rPr lang="x-IV_mathan" altLang="zh-CN">
                            <a:latin typeface="Cambria Math" panose="02040503050406030204" pitchFamily="18" charset="0"/>
                            <a:ea typeface="Cambria Math" panose="02040503050406030204" pitchFamily="18" charset="0"/>
                          </a:rPr>
                          <m:t>𝑗</m:t>
                        </m:r>
                      </m:sub>
                      <m:sup/>
                      <m:e>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𝐿</m:t>
                            </m:r>
                          </m:e>
                          <m:sub>
                            <m:r>
                              <a:rPr lang="x-IV_mathan" altLang="zh-CN">
                                <a:latin typeface="Cambria Math" panose="02040503050406030204" pitchFamily="18" charset="0"/>
                                <a:ea typeface="Cambria Math" panose="02040503050406030204" pitchFamily="18" charset="0"/>
                              </a:rPr>
                              <m:t>𝑘𝑗</m:t>
                            </m:r>
                          </m:sub>
                        </m:sSub>
                      </m:e>
                    </m:nary>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𝑎</m:t>
                        </m:r>
                      </m:e>
                      <m:sub>
                        <m:r>
                          <a:rPr lang="x-IV_mathan" altLang="zh-CN">
                            <a:latin typeface="Cambria Math" panose="02040503050406030204" pitchFamily="18" charset="0"/>
                            <a:ea typeface="Cambria Math" panose="02040503050406030204" pitchFamily="18" charset="0"/>
                          </a:rPr>
                          <m:t>𝑗</m:t>
                        </m:r>
                      </m:sub>
                    </m:sSub>
                  </m:oMath>
                </a14:m>
                <a:endParaRPr lang="x-IV_mathan" altLang="zh-CN" dirty="0">
                  <a:ea typeface="Cambria Math" panose="02040503050406030204" pitchFamily="18" charset="0"/>
                </a:endParaRPr>
              </a:p>
              <a:p>
                <a:pPr marL="0" marR="0">
                  <a:spcBef>
                    <a:spcPts val="0"/>
                  </a:spcBef>
                  <a:spcAft>
                    <a:spcPts val="0"/>
                  </a:spcAft>
                </a:pPr>
                <a14:m>
                  <m:oMath xmlns:m="http://schemas.openxmlformats.org/officeDocument/2006/math">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𝐿</m:t>
                        </m:r>
                      </m:e>
                      <m:sub>
                        <m:r>
                          <a:rPr lang="x-IV_mathan" altLang="zh-CN">
                            <a:latin typeface="Cambria Math" panose="02040503050406030204" pitchFamily="18" charset="0"/>
                            <a:ea typeface="Cambria Math" panose="02040503050406030204" pitchFamily="18" charset="0"/>
                          </a:rPr>
                          <m:t>𝑘𝑗</m:t>
                        </m:r>
                      </m:sub>
                    </m:sSub>
                    <m:r>
                      <a:rPr lang="x-IV_mathan" altLang="zh-CN">
                        <a:latin typeface="Cambria Math" panose="02040503050406030204" pitchFamily="18" charset="0"/>
                        <a:ea typeface="Cambria Math" panose="02040503050406030204" pitchFamily="18" charset="0"/>
                      </a:rPr>
                      <m:t>=</m:t>
                    </m:r>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𝑘</m:t>
                        </m:r>
                        <m:d>
                          <m:dPr>
                            <m:begChr m:val="|"/>
                            <m:endChr m:val="|"/>
                            <m:ctrlPr>
                              <a:rPr lang="x-IV_mathan" altLang="zh-CN" i="1">
                                <a:latin typeface="Cambria Math" panose="02040503050406030204" pitchFamily="18" charset="0"/>
                                <a:ea typeface="Cambria Math" panose="02040503050406030204" pitchFamily="18" charset="0"/>
                              </a:rPr>
                            </m:ctrlPr>
                          </m:d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e>
                        </m:d>
                        <m:r>
                          <a:rPr lang="x-IV_mathan" altLang="zh-CN">
                            <a:latin typeface="Cambria Math" panose="02040503050406030204" pitchFamily="18" charset="0"/>
                            <a:ea typeface="Cambria Math" panose="02040503050406030204" pitchFamily="18" charset="0"/>
                          </a:rPr>
                          <m:t>𝑗</m:t>
                        </m:r>
                      </m:e>
                    </m:d>
                  </m:oMath>
                </a14:m>
                <a:endParaRPr lang="x-IV_mathan" altLang="zh-CN" dirty="0">
                  <a:ea typeface="Cambria Math" panose="02040503050406030204" pitchFamily="18" charset="0"/>
                </a:endParaRPr>
              </a:p>
              <a:p>
                <a:pPr marL="0" marR="0">
                  <a:spcBef>
                    <a:spcPts val="0"/>
                  </a:spcBef>
                  <a:spcAft>
                    <a:spcPts val="0"/>
                  </a:spcAft>
                </a:pPr>
                <a:r>
                  <a:rPr lang="zh-CN" altLang="zh-CN" b="1" dirty="0">
                    <a:solidFill>
                      <a:srgbClr val="7030A0"/>
                    </a:solidFill>
                    <a:ea typeface="Microsoft YaHei" panose="020B0503020204020204" pitchFamily="34" charset="-122"/>
                  </a:rPr>
                  <a:t>不需要具体的量子态能否构造算符的矩阵形式</a:t>
                </a:r>
              </a:p>
              <a:p>
                <a:pPr marL="0" marR="0">
                  <a:spcBef>
                    <a:spcPts val="0"/>
                  </a:spcBef>
                  <a:spcAft>
                    <a:spcPts val="0"/>
                  </a:spcAft>
                </a:pPr>
                <a:r>
                  <a:rPr lang="zh-CN" altLang="zh-CN" dirty="0">
                    <a:ea typeface="Microsoft YaHei" panose="020B0503020204020204" pitchFamily="34" charset="-122"/>
                  </a:rPr>
                  <a:t>利用投影算符</a:t>
                </a:r>
              </a:p>
              <a:p>
                <a:pPr marL="0" marR="0">
                  <a:spcBef>
                    <a:spcPts val="0"/>
                  </a:spcBef>
                  <a:spcAft>
                    <a:spcPts val="0"/>
                  </a:spcAft>
                </a:pPr>
                <a14:m>
                  <m:oMath xmlns:m="http://schemas.openxmlformats.org/officeDocument/2006/math">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r>
                      <a:rPr lang="x-IV_mathan" altLang="zh-CN">
                        <a:latin typeface="Cambria Math" panose="02040503050406030204" pitchFamily="18" charset="0"/>
                        <a:ea typeface="Cambria Math" panose="02040503050406030204" pitchFamily="18" charset="0"/>
                      </a:rPr>
                      <m:t>=</m:t>
                    </m:r>
                    <m:nary>
                      <m:naryPr>
                        <m:chr m:val="∑"/>
                        <m:supHide m:val="on"/>
                        <m:ctrlPr>
                          <a:rPr lang="x-IV_mathan" altLang="zh-CN" i="1">
                            <a:latin typeface="Cambria Math" panose="02040503050406030204" pitchFamily="18" charset="0"/>
                            <a:ea typeface="Cambria Math" panose="02040503050406030204" pitchFamily="18" charset="0"/>
                          </a:rPr>
                        </m:ctrlPr>
                      </m:naryPr>
                      <m:sub>
                        <m:r>
                          <a:rPr lang="x-IV_mathan" altLang="zh-CN">
                            <a:latin typeface="Cambria Math" panose="02040503050406030204" pitchFamily="18" charset="0"/>
                            <a:ea typeface="Cambria Math" panose="02040503050406030204" pitchFamily="18" charset="0"/>
                          </a:rPr>
                          <m:t>𝑗</m:t>
                        </m:r>
                      </m:sub>
                      <m:sup/>
                      <m:e>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𝑗</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𝑗</m:t>
                        </m:r>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e>
                    </m:nary>
                    <m:nary>
                      <m:naryPr>
                        <m:chr m:val="∑"/>
                        <m:supHide m:val="on"/>
                        <m:ctrlPr>
                          <a:rPr lang="x-IV_mathan" altLang="zh-CN" i="1">
                            <a:latin typeface="Cambria Math" panose="02040503050406030204" pitchFamily="18" charset="0"/>
                            <a:ea typeface="Cambria Math" panose="02040503050406030204" pitchFamily="18" charset="0"/>
                          </a:rPr>
                        </m:ctrlPr>
                      </m:naryPr>
                      <m:sub>
                        <m:r>
                          <a:rPr lang="x-IV_mathan" altLang="zh-CN">
                            <a:latin typeface="Cambria Math" panose="02040503050406030204" pitchFamily="18" charset="0"/>
                            <a:ea typeface="Cambria Math" panose="02040503050406030204" pitchFamily="18" charset="0"/>
                          </a:rPr>
                          <m:t>𝑘</m:t>
                        </m:r>
                      </m:sub>
                      <m:sup/>
                      <m:e>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𝑘</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𝑘</m:t>
                        </m:r>
                        <m:r>
                          <a:rPr lang="x-IV_mathan" altLang="zh-CN">
                            <a:latin typeface="Cambria Math" panose="02040503050406030204" pitchFamily="18" charset="0"/>
                            <a:ea typeface="Cambria Math" panose="02040503050406030204" pitchFamily="18" charset="0"/>
                          </a:rPr>
                          <m:t>|</m:t>
                        </m:r>
                      </m:e>
                    </m:nary>
                    <m:r>
                      <a:rPr lang="x-IV_mathan" altLang="zh-CN">
                        <a:latin typeface="Cambria Math" panose="02040503050406030204" pitchFamily="18" charset="0"/>
                        <a:ea typeface="Cambria Math" panose="02040503050406030204" pitchFamily="18" charset="0"/>
                      </a:rPr>
                      <m:t>=</m:t>
                    </m:r>
                    <m:nary>
                      <m:naryPr>
                        <m:chr m:val="∑"/>
                        <m:supHide m:val="on"/>
                        <m:ctrlPr>
                          <a:rPr lang="x-IV_mathan" altLang="zh-CN" i="1">
                            <a:latin typeface="Cambria Math" panose="02040503050406030204" pitchFamily="18" charset="0"/>
                            <a:ea typeface="Cambria Math" panose="02040503050406030204" pitchFamily="18" charset="0"/>
                          </a:rPr>
                        </m:ctrlPr>
                      </m:naryPr>
                      <m:sub>
                        <m:r>
                          <a:rPr lang="x-IV_mathan" altLang="zh-CN">
                            <a:latin typeface="Cambria Math" panose="02040503050406030204" pitchFamily="18" charset="0"/>
                            <a:ea typeface="Cambria Math" panose="02040503050406030204" pitchFamily="18" charset="0"/>
                          </a:rPr>
                          <m:t>𝑗𝑘</m:t>
                        </m:r>
                      </m:sub>
                      <m:sup/>
                      <m:e>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𝑗</m:t>
                            </m:r>
                            <m:d>
                              <m:dPr>
                                <m:begChr m:val="|"/>
                                <m:endChr m:val="|"/>
                                <m:ctrlPr>
                                  <a:rPr lang="x-IV_mathan" altLang="zh-CN" i="1">
                                    <a:latin typeface="Cambria Math" panose="02040503050406030204" pitchFamily="18" charset="0"/>
                                    <a:ea typeface="Cambria Math" panose="02040503050406030204" pitchFamily="18" charset="0"/>
                                  </a:rPr>
                                </m:ctrlPr>
                              </m:dPr>
                              <m:e>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𝐿</m:t>
                                    </m:r>
                                  </m:e>
                                </m:acc>
                              </m:e>
                            </m:d>
                            <m:r>
                              <a:rPr lang="x-IV_mathan" altLang="zh-CN">
                                <a:latin typeface="Cambria Math" panose="02040503050406030204" pitchFamily="18" charset="0"/>
                                <a:ea typeface="Cambria Math" panose="02040503050406030204" pitchFamily="18" charset="0"/>
                              </a:rPr>
                              <m:t>𝑘</m:t>
                            </m:r>
                          </m:e>
                        </m:d>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𝑗</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𝑘</m:t>
                        </m:r>
                        <m:r>
                          <a:rPr lang="x-IV_mathan" altLang="zh-CN">
                            <a:latin typeface="Cambria Math" panose="02040503050406030204" pitchFamily="18" charset="0"/>
                            <a:ea typeface="Cambria Math" panose="02040503050406030204" pitchFamily="18" charset="0"/>
                          </a:rPr>
                          <m:t>|</m:t>
                        </m:r>
                      </m:e>
                    </m:nary>
                  </m:oMath>
                </a14:m>
                <a:endParaRPr lang="x-IV_mathan" altLang="zh-CN" dirty="0">
                  <a:ea typeface="Cambria Math" panose="02040503050406030204" pitchFamily="18" charset="0"/>
                </a:endParaRPr>
              </a:p>
              <a:p>
                <a:pPr marL="0" marR="0">
                  <a:spcBef>
                    <a:spcPts val="0"/>
                  </a:spcBef>
                  <a:spcAft>
                    <a:spcPts val="0"/>
                  </a:spcAft>
                </a:pPr>
                <a:r>
                  <a:rPr lang="zh-CN" altLang="zh-CN" dirty="0"/>
                  <a:t>矩阵元</a:t>
                </a:r>
                <a:r>
                  <a:rPr lang="en-US" altLang="zh-CN" dirty="0">
                    <a:ea typeface="Calibri" panose="020F0502020204030204" pitchFamily="34" charset="0"/>
                  </a:rPr>
                  <a:t> </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𝐿</m:t>
                        </m:r>
                      </m:e>
                      <m:sub>
                        <m:r>
                          <a:rPr lang="zh-CN" altLang="zh-CN">
                            <a:latin typeface="Cambria Math" panose="02040503050406030204" pitchFamily="18" charset="0"/>
                          </a:rPr>
                          <m:t>𝑗𝑘</m:t>
                        </m:r>
                      </m:sub>
                    </m:sSub>
                    <m:r>
                      <a:rPr lang="zh-CN" altLang="zh-CN">
                        <a:latin typeface="Cambria Math" panose="02040503050406030204" pitchFamily="18" charset="0"/>
                      </a:rPr>
                      <m:t>=</m:t>
                    </m:r>
                    <m:d>
                      <m:dPr>
                        <m:begChr m:val="〈"/>
                        <m:endChr m:val="〉"/>
                        <m:ctrlPr>
                          <a:rPr lang="zh-CN" altLang="zh-CN" i="1">
                            <a:latin typeface="Cambria Math" panose="02040503050406030204" pitchFamily="18" charset="0"/>
                          </a:rPr>
                        </m:ctrlPr>
                      </m:dPr>
                      <m:e>
                        <m:r>
                          <a:rPr lang="zh-CN" altLang="zh-CN">
                            <a:latin typeface="Cambria Math" panose="02040503050406030204" pitchFamily="18" charset="0"/>
                          </a:rPr>
                          <m:t>𝑗</m:t>
                        </m:r>
                        <m:d>
                          <m:dPr>
                            <m:begChr m:val="|"/>
                            <m:endChr m:val="|"/>
                            <m:ctrlPr>
                              <a:rPr lang="zh-CN" altLang="zh-CN" i="1">
                                <a:latin typeface="Cambria Math" panose="02040503050406030204" pitchFamily="18" charset="0"/>
                              </a:rPr>
                            </m:ctrlPr>
                          </m:d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𝐿</m:t>
                                </m:r>
                              </m:e>
                            </m:acc>
                          </m:e>
                        </m:d>
                        <m:r>
                          <a:rPr lang="zh-CN" altLang="zh-CN">
                            <a:latin typeface="Cambria Math" panose="02040503050406030204" pitchFamily="18" charset="0"/>
                          </a:rPr>
                          <m:t>𝑘</m:t>
                        </m:r>
                      </m:e>
                    </m:d>
                    <m:r>
                      <a:rPr lang="zh-CN" altLang="zh-CN">
                        <a:latin typeface="Cambria Math" panose="02040503050406030204" pitchFamily="18" charset="0"/>
                      </a:rPr>
                      <m:t>,</m:t>
                    </m:r>
                  </m:oMath>
                </a14:m>
                <a:endParaRPr lang="zh-CN" altLang="zh-CN" dirty="0"/>
              </a:p>
              <a:p>
                <a:pPr marL="0" marR="0">
                  <a:spcBef>
                    <a:spcPts val="0"/>
                  </a:spcBef>
                  <a:spcAft>
                    <a:spcPts val="0"/>
                  </a:spcAft>
                </a:pPr>
                <a14:m>
                  <m:oMath xmlns:m="http://schemas.openxmlformats.org/officeDocument/2006/math">
                    <m:d>
                      <m:dPr>
                        <m:begChr m:val="|"/>
                        <m:endChr m:val="〉"/>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𝑗</m:t>
                        </m:r>
                      </m:e>
                    </m:d>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𝑘</m:t>
                    </m:r>
                    <m:r>
                      <a:rPr lang="x-IV_mathan" altLang="zh-CN">
                        <a:latin typeface="Cambria Math" panose="02040503050406030204" pitchFamily="18" charset="0"/>
                        <a:ea typeface="Cambria Math" panose="02040503050406030204" pitchFamily="18" charset="0"/>
                      </a:rPr>
                      <m:t>|=</m:t>
                    </m:r>
                    <m:d>
                      <m:dPr>
                        <m:ctrlPr>
                          <a:rPr lang="x-IV_mathan" altLang="zh-CN" i="1">
                            <a:latin typeface="Cambria Math" panose="02040503050406030204" pitchFamily="18" charset="0"/>
                            <a:ea typeface="Cambria Math" panose="02040503050406030204" pitchFamily="18" charset="0"/>
                          </a:rPr>
                        </m:ctrlPr>
                      </m:dPr>
                      <m:e>
                        <m:m>
                          <m:mPr>
                            <m:mcs>
                              <m:mc>
                                <m:mcPr>
                                  <m:count m:val="1"/>
                                  <m:mcJc m:val="center"/>
                                </m:mcPr>
                              </m:mc>
                            </m:mcs>
                            <m:ctrlPr>
                              <a:rPr lang="x-IV_mathan" altLang="zh-CN" i="1">
                                <a:latin typeface="Cambria Math" panose="02040503050406030204" pitchFamily="18" charset="0"/>
                                <a:ea typeface="Cambria Math" panose="02040503050406030204" pitchFamily="18" charset="0"/>
                              </a:rPr>
                            </m:ctrlPr>
                          </m:mPr>
                          <m:mr>
                            <m:e>
                              <m:r>
                                <a:rPr lang="x-IV_mathan" altLang="zh-CN">
                                  <a:latin typeface="Cambria Math" panose="02040503050406030204" pitchFamily="18" charset="0"/>
                                  <a:ea typeface="Cambria Math" panose="02040503050406030204" pitchFamily="18" charset="0"/>
                                </a:rPr>
                                <m:t>⋮</m:t>
                              </m:r>
                            </m:e>
                          </m:mr>
                          <m:mr>
                            <m:e>
                              <m:limLow>
                                <m:limLowPr>
                                  <m:ctrlPr>
                                    <a:rPr lang="x-IV_mathan" altLang="zh-CN" i="1">
                                      <a:latin typeface="Cambria Math" panose="02040503050406030204" pitchFamily="18" charset="0"/>
                                      <a:ea typeface="Cambria Math" panose="02040503050406030204" pitchFamily="18" charset="0"/>
                                    </a:rPr>
                                  </m:ctrlPr>
                                </m:limLowPr>
                                <m:e>
                                  <m:groupChr>
                                    <m:groupChrPr>
                                      <m:chr m:val="⏟"/>
                                      <m:ctrlPr>
                                        <a:rPr lang="x-IV_mathan" altLang="zh-CN" i="1">
                                          <a:latin typeface="Cambria Math" panose="02040503050406030204" pitchFamily="18" charset="0"/>
                                          <a:ea typeface="Cambria Math" panose="02040503050406030204" pitchFamily="18" charset="0"/>
                                        </a:rPr>
                                      </m:ctrlPr>
                                    </m:groupChrPr>
                                    <m:e>
                                      <m:r>
                                        <a:rPr lang="x-IV_mathan" altLang="zh-CN">
                                          <a:latin typeface="Cambria Math" panose="02040503050406030204" pitchFamily="18" charset="0"/>
                                          <a:ea typeface="Cambria Math" panose="02040503050406030204" pitchFamily="18" charset="0"/>
                                        </a:rPr>
                                        <m:t>1</m:t>
                                      </m:r>
                                    </m:e>
                                  </m:groupChr>
                                </m:e>
                                <m:lim>
                                  <m:r>
                                    <m:rPr>
                                      <m:sty m:val="p"/>
                                    </m:rPr>
                                    <a:rPr lang="x-IV_mathan" altLang="zh-CN">
                                      <a:latin typeface="Cambria Math" panose="02040503050406030204" pitchFamily="18" charset="0"/>
                                      <a:ea typeface="Cambria Math" panose="02040503050406030204" pitchFamily="18" charset="0"/>
                                    </a:rPr>
                                    <m:t>row</m:t>
                                  </m:r>
                                  <m:r>
                                    <a:rPr lang="x-IV_mathan" altLang="zh-CN" i="1">
                                      <a:latin typeface="Cambria Math" panose="02040503050406030204" pitchFamily="18" charset="0"/>
                                      <a:ea typeface="Cambria Math" panose="02040503050406030204" pitchFamily="18" charset="0"/>
                                    </a:rPr>
                                    <m:t> </m:t>
                                  </m:r>
                                  <m:r>
                                    <m:rPr>
                                      <m:sty m:val="p"/>
                                    </m:rPr>
                                    <a:rPr lang="x-IV_mathan" altLang="zh-CN">
                                      <a:latin typeface="Cambria Math" panose="02040503050406030204" pitchFamily="18" charset="0"/>
                                      <a:ea typeface="Cambria Math" panose="02040503050406030204" pitchFamily="18" charset="0"/>
                                    </a:rPr>
                                    <m:t>j</m:t>
                                  </m:r>
                                </m:lim>
                              </m:limLow>
                            </m:e>
                          </m:mr>
                          <m:mr>
                            <m:e>
                              <m:r>
                                <a:rPr lang="x-IV_mathan" altLang="zh-CN">
                                  <a:latin typeface="Cambria Math" panose="02040503050406030204" pitchFamily="18" charset="0"/>
                                  <a:ea typeface="Cambria Math" panose="02040503050406030204" pitchFamily="18" charset="0"/>
                                </a:rPr>
                                <m:t>⋮</m:t>
                              </m:r>
                            </m:e>
                          </m:mr>
                        </m:m>
                      </m:e>
                    </m:d>
                    <m:d>
                      <m:dPr>
                        <m:ctrlPr>
                          <a:rPr lang="x-IV_mathan" altLang="zh-CN" i="1">
                            <a:latin typeface="Cambria Math" panose="02040503050406030204" pitchFamily="18" charset="0"/>
                            <a:ea typeface="Cambria Math" panose="02040503050406030204" pitchFamily="18" charset="0"/>
                          </a:rPr>
                        </m:ctrlPr>
                      </m:dPr>
                      <m:e>
                        <m:m>
                          <m:mPr>
                            <m:mcs>
                              <m:mc>
                                <m:mcPr>
                                  <m:count m:val="3"/>
                                  <m:mcJc m:val="center"/>
                                </m:mcPr>
                              </m:mc>
                            </m:mcs>
                            <m:ctrlPr>
                              <a:rPr lang="x-IV_mathan" altLang="zh-CN" i="1">
                                <a:latin typeface="Cambria Math" panose="02040503050406030204" pitchFamily="18" charset="0"/>
                                <a:ea typeface="Cambria Math" panose="02040503050406030204" pitchFamily="18" charset="0"/>
                              </a:rPr>
                            </m:ctrlPr>
                          </m:mPr>
                          <m:mr>
                            <m:e>
                              <m:r>
                                <a:rPr lang="x-IV_mathan" altLang="zh-CN">
                                  <a:latin typeface="Cambria Math" panose="02040503050406030204" pitchFamily="18" charset="0"/>
                                  <a:ea typeface="Cambria Math" panose="02040503050406030204" pitchFamily="18" charset="0"/>
                                </a:rPr>
                                <m:t>…</m:t>
                              </m:r>
                            </m:e>
                            <m:e>
                              <m:limLow>
                                <m:limLowPr>
                                  <m:ctrlPr>
                                    <a:rPr lang="x-IV_mathan" altLang="zh-CN" i="1">
                                      <a:latin typeface="Cambria Math" panose="02040503050406030204" pitchFamily="18" charset="0"/>
                                      <a:ea typeface="Cambria Math" panose="02040503050406030204" pitchFamily="18" charset="0"/>
                                    </a:rPr>
                                  </m:ctrlPr>
                                </m:limLowPr>
                                <m:e>
                                  <m:groupChr>
                                    <m:groupChrPr>
                                      <m:chr m:val="⏟"/>
                                      <m:ctrlPr>
                                        <a:rPr lang="x-IV_mathan" altLang="zh-CN" i="1">
                                          <a:latin typeface="Cambria Math" panose="02040503050406030204" pitchFamily="18" charset="0"/>
                                          <a:ea typeface="Cambria Math" panose="02040503050406030204" pitchFamily="18" charset="0"/>
                                        </a:rPr>
                                      </m:ctrlPr>
                                    </m:groupChrPr>
                                    <m:e>
                                      <m:r>
                                        <a:rPr lang="x-IV_mathan" altLang="zh-CN">
                                          <a:latin typeface="Cambria Math" panose="02040503050406030204" pitchFamily="18" charset="0"/>
                                          <a:ea typeface="Cambria Math" panose="02040503050406030204" pitchFamily="18" charset="0"/>
                                        </a:rPr>
                                        <m:t>1</m:t>
                                      </m:r>
                                    </m:e>
                                  </m:groupChr>
                                </m:e>
                                <m:lim>
                                  <m:r>
                                    <m:rPr>
                                      <m:sty m:val="p"/>
                                    </m:rPr>
                                    <a:rPr lang="x-IV_mathan" altLang="zh-CN">
                                      <a:latin typeface="Cambria Math" panose="02040503050406030204" pitchFamily="18" charset="0"/>
                                      <a:ea typeface="Cambria Math" panose="02040503050406030204" pitchFamily="18" charset="0"/>
                                    </a:rPr>
                                    <m:t>line</m:t>
                                  </m:r>
                                  <m:r>
                                    <a:rPr lang="x-IV_mathan" altLang="zh-CN" i="1">
                                      <a:latin typeface="Cambria Math" panose="02040503050406030204" pitchFamily="18" charset="0"/>
                                      <a:ea typeface="Cambria Math" panose="02040503050406030204" pitchFamily="18" charset="0"/>
                                    </a:rPr>
                                    <m:t> </m:t>
                                  </m:r>
                                  <m:r>
                                    <m:rPr>
                                      <m:sty m:val="p"/>
                                    </m:rPr>
                                    <a:rPr lang="x-IV_mathan" altLang="zh-CN">
                                      <a:latin typeface="Cambria Math" panose="02040503050406030204" pitchFamily="18" charset="0"/>
                                      <a:ea typeface="Cambria Math" panose="02040503050406030204" pitchFamily="18" charset="0"/>
                                    </a:rPr>
                                    <m:t>k</m:t>
                                  </m:r>
                                </m:lim>
                              </m:limLow>
                            </m:e>
                            <m:e>
                              <m:r>
                                <a:rPr lang="x-IV_mathan" altLang="zh-CN">
                                  <a:latin typeface="Cambria Math" panose="02040503050406030204" pitchFamily="18" charset="0"/>
                                  <a:ea typeface="Cambria Math" panose="02040503050406030204" pitchFamily="18" charset="0"/>
                                </a:rPr>
                                <m:t>…</m:t>
                              </m:r>
                            </m:e>
                          </m:mr>
                        </m:m>
                      </m:e>
                    </m:d>
                    <m:r>
                      <a:rPr lang="x-IV_mathan" altLang="zh-CN">
                        <a:latin typeface="Cambria Math" panose="02040503050406030204" pitchFamily="18" charset="0"/>
                        <a:ea typeface="Cambria Math" panose="02040503050406030204" pitchFamily="18" charset="0"/>
                      </a:rPr>
                      <m:t>=</m:t>
                    </m:r>
                    <m:d>
                      <m:dPr>
                        <m:ctrlPr>
                          <a:rPr lang="x-IV_mathan" altLang="zh-CN" i="1">
                            <a:latin typeface="Cambria Math" panose="02040503050406030204" pitchFamily="18" charset="0"/>
                            <a:ea typeface="Cambria Math" panose="02040503050406030204" pitchFamily="18" charset="0"/>
                          </a:rPr>
                        </m:ctrlPr>
                      </m:dPr>
                      <m:e>
                        <m:m>
                          <m:mPr>
                            <m:mcs>
                              <m:mc>
                                <m:mcPr>
                                  <m:count m:val="5"/>
                                  <m:mcJc m:val="center"/>
                                </m:mcPr>
                              </m:mc>
                            </m:mcs>
                            <m:ctrlPr>
                              <a:rPr lang="x-IV_mathan" altLang="zh-CN" i="1">
                                <a:latin typeface="Cambria Math" panose="02040503050406030204" pitchFamily="18" charset="0"/>
                                <a:ea typeface="Cambria Math" panose="02040503050406030204" pitchFamily="18" charset="0"/>
                              </a:rPr>
                            </m:ctrlPr>
                          </m:mPr>
                          <m:mr>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mr>
                          <m:mr>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0</m:t>
                              </m:r>
                            </m:e>
                            <m:e>
                              <m:r>
                                <a:rPr lang="x-IV_mathan" altLang="zh-CN">
                                  <a:latin typeface="Cambria Math" panose="02040503050406030204" pitchFamily="18" charset="0"/>
                                  <a:ea typeface="Cambria Math" panose="02040503050406030204" pitchFamily="18" charset="0"/>
                                </a:rPr>
                                <m:t>0</m:t>
                              </m:r>
                            </m:e>
                            <m:e>
                              <m:r>
                                <a:rPr lang="x-IV_mathan" altLang="zh-CN">
                                  <a:latin typeface="Cambria Math" panose="02040503050406030204" pitchFamily="18" charset="0"/>
                                  <a:ea typeface="Cambria Math" panose="02040503050406030204" pitchFamily="18" charset="0"/>
                                </a:rPr>
                                <m:t>0</m:t>
                              </m:r>
                            </m:e>
                            <m:e>
                              <m:r>
                                <a:rPr lang="x-IV_mathan" altLang="zh-CN">
                                  <a:latin typeface="Cambria Math" panose="02040503050406030204" pitchFamily="18" charset="0"/>
                                  <a:ea typeface="Cambria Math" panose="02040503050406030204" pitchFamily="18" charset="0"/>
                                </a:rPr>
                                <m:t>⋯</m:t>
                              </m:r>
                            </m:e>
                          </m:mr>
                          <m:mr>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0</m:t>
                              </m:r>
                            </m:e>
                            <m:e>
                              <m:limLow>
                                <m:limLowPr>
                                  <m:ctrlPr>
                                    <a:rPr lang="x-IV_mathan" altLang="zh-CN" i="1">
                                      <a:latin typeface="Cambria Math" panose="02040503050406030204" pitchFamily="18" charset="0"/>
                                      <a:ea typeface="Cambria Math" panose="02040503050406030204" pitchFamily="18" charset="0"/>
                                    </a:rPr>
                                  </m:ctrlPr>
                                </m:limLowPr>
                                <m:e>
                                  <m:groupChr>
                                    <m:groupChrPr>
                                      <m:chr m:val="⏟"/>
                                      <m:ctrlPr>
                                        <a:rPr lang="x-IV_mathan" altLang="zh-CN" i="1">
                                          <a:latin typeface="Cambria Math" panose="02040503050406030204" pitchFamily="18" charset="0"/>
                                          <a:ea typeface="Cambria Math" panose="02040503050406030204" pitchFamily="18" charset="0"/>
                                        </a:rPr>
                                      </m:ctrlPr>
                                    </m:groupChrPr>
                                    <m:e>
                                      <m:r>
                                        <a:rPr lang="x-IV_mathan" altLang="zh-CN">
                                          <a:latin typeface="Cambria Math" panose="02040503050406030204" pitchFamily="18" charset="0"/>
                                          <a:ea typeface="Cambria Math" panose="02040503050406030204" pitchFamily="18" charset="0"/>
                                        </a:rPr>
                                        <m:t>1</m:t>
                                      </m:r>
                                    </m:e>
                                  </m:groupChr>
                                </m:e>
                                <m:lim>
                                  <m:eqArr>
                                    <m:eqArrPr>
                                      <m:ctrlPr>
                                        <a:rPr lang="x-IV_mathan" altLang="zh-CN" i="1">
                                          <a:latin typeface="Cambria Math" panose="02040503050406030204" pitchFamily="18" charset="0"/>
                                          <a:ea typeface="Cambria Math" panose="02040503050406030204" pitchFamily="18" charset="0"/>
                                        </a:rPr>
                                      </m:ctrlPr>
                                    </m:eqArrPr>
                                    <m:e>
                                      <m:r>
                                        <m:rPr>
                                          <m:sty m:val="p"/>
                                        </m:rPr>
                                        <a:rPr lang="x-IV_mathan" altLang="zh-CN">
                                          <a:latin typeface="Cambria Math" panose="02040503050406030204" pitchFamily="18" charset="0"/>
                                          <a:ea typeface="Cambria Math" panose="02040503050406030204" pitchFamily="18" charset="0"/>
                                        </a:rPr>
                                        <m:t>row</m:t>
                                      </m:r>
                                      <m:r>
                                        <a:rPr lang="x-IV_mathan" altLang="zh-CN" i="1">
                                          <a:latin typeface="Cambria Math" panose="02040503050406030204" pitchFamily="18" charset="0"/>
                                          <a:ea typeface="Cambria Math" panose="02040503050406030204" pitchFamily="18" charset="0"/>
                                        </a:rPr>
                                        <m:t> </m:t>
                                      </m:r>
                                      <m:r>
                                        <m:rPr>
                                          <m:sty m:val="p"/>
                                        </m:rPr>
                                        <a:rPr lang="x-IV_mathan" altLang="zh-CN">
                                          <a:latin typeface="Cambria Math" panose="02040503050406030204" pitchFamily="18" charset="0"/>
                                          <a:ea typeface="Cambria Math" panose="02040503050406030204" pitchFamily="18" charset="0"/>
                                        </a:rPr>
                                        <m:t>j</m:t>
                                      </m:r>
                                    </m:e>
                                    <m:e>
                                      <m:r>
                                        <m:rPr>
                                          <m:sty m:val="p"/>
                                        </m:rPr>
                                        <a:rPr lang="x-IV_mathan" altLang="zh-CN">
                                          <a:latin typeface="Cambria Math" panose="02040503050406030204" pitchFamily="18" charset="0"/>
                                          <a:ea typeface="Cambria Math" panose="02040503050406030204" pitchFamily="18" charset="0"/>
                                        </a:rPr>
                                        <m:t>line</m:t>
                                      </m:r>
                                      <m:r>
                                        <a:rPr lang="x-IV_mathan" altLang="zh-CN" i="1">
                                          <a:latin typeface="Cambria Math" panose="02040503050406030204" pitchFamily="18" charset="0"/>
                                          <a:ea typeface="Cambria Math" panose="02040503050406030204" pitchFamily="18" charset="0"/>
                                        </a:rPr>
                                        <m:t> </m:t>
                                      </m:r>
                                      <m:r>
                                        <m:rPr>
                                          <m:sty m:val="p"/>
                                        </m:rPr>
                                        <a:rPr lang="x-IV_mathan" altLang="zh-CN">
                                          <a:latin typeface="Cambria Math" panose="02040503050406030204" pitchFamily="18" charset="0"/>
                                          <a:ea typeface="Cambria Math" panose="02040503050406030204" pitchFamily="18" charset="0"/>
                                        </a:rPr>
                                        <m:t>k</m:t>
                                      </m:r>
                                    </m:e>
                                  </m:eqArr>
                                </m:lim>
                              </m:limLow>
                            </m:e>
                            <m:e>
                              <m:r>
                                <a:rPr lang="x-IV_mathan" altLang="zh-CN">
                                  <a:latin typeface="Cambria Math" panose="02040503050406030204" pitchFamily="18" charset="0"/>
                                  <a:ea typeface="Cambria Math" panose="02040503050406030204" pitchFamily="18" charset="0"/>
                                </a:rPr>
                                <m:t>0</m:t>
                              </m:r>
                            </m:e>
                            <m:e>
                              <m:r>
                                <a:rPr lang="x-IV_mathan" altLang="zh-CN">
                                  <a:latin typeface="Cambria Math" panose="02040503050406030204" pitchFamily="18" charset="0"/>
                                  <a:ea typeface="Cambria Math" panose="02040503050406030204" pitchFamily="18" charset="0"/>
                                </a:rPr>
                                <m:t>⋯</m:t>
                              </m:r>
                            </m:e>
                          </m:mr>
                          <m:mr>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0</m:t>
                              </m:r>
                            </m:e>
                            <m:e>
                              <m:r>
                                <a:rPr lang="x-IV_mathan" altLang="zh-CN">
                                  <a:latin typeface="Cambria Math" panose="02040503050406030204" pitchFamily="18" charset="0"/>
                                  <a:ea typeface="Cambria Math" panose="02040503050406030204" pitchFamily="18" charset="0"/>
                                </a:rPr>
                                <m:t>0</m:t>
                              </m:r>
                            </m:e>
                            <m:e>
                              <m:r>
                                <a:rPr lang="x-IV_mathan" altLang="zh-CN">
                                  <a:latin typeface="Cambria Math" panose="02040503050406030204" pitchFamily="18" charset="0"/>
                                  <a:ea typeface="Cambria Math" panose="02040503050406030204" pitchFamily="18" charset="0"/>
                                </a:rPr>
                                <m:t>0</m:t>
                              </m:r>
                            </m:e>
                            <m:e>
                              <m:r>
                                <a:rPr lang="x-IV_mathan" altLang="zh-CN">
                                  <a:latin typeface="Cambria Math" panose="02040503050406030204" pitchFamily="18" charset="0"/>
                                  <a:ea typeface="Cambria Math" panose="02040503050406030204" pitchFamily="18" charset="0"/>
                                </a:rPr>
                                <m:t>⋯</m:t>
                              </m:r>
                            </m:e>
                          </m:mr>
                          <m:mr>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e>
                              <m:r>
                                <a:rPr lang="x-IV_mathan" altLang="zh-CN">
                                  <a:latin typeface="Cambria Math" panose="02040503050406030204" pitchFamily="18" charset="0"/>
                                  <a:ea typeface="Cambria Math" panose="02040503050406030204" pitchFamily="18" charset="0"/>
                                </a:rPr>
                                <m:t>⋱</m:t>
                              </m:r>
                            </m:e>
                          </m:mr>
                        </m:m>
                      </m:e>
                    </m:d>
                  </m:oMath>
                </a14:m>
                <a:endParaRPr lang="x-IV_mathan" altLang="zh-CN" dirty="0">
                  <a:ea typeface="Cambria Math" panose="02040503050406030204" pitchFamily="18" charset="0"/>
                </a:endParaRPr>
              </a:p>
              <a:p>
                <a:pPr marL="0" marR="0">
                  <a:spcBef>
                    <a:spcPts val="0"/>
                  </a:spcBef>
                  <a:spcAft>
                    <a:spcPts val="0"/>
                  </a:spcAft>
                </a:pPr>
                <a:r>
                  <a:rPr lang="zh-CN" altLang="zh-CN" dirty="0">
                    <a:ea typeface="Microsoft YaHei" panose="020B0503020204020204" pitchFamily="34" charset="-122"/>
                  </a:rPr>
                  <a:t>求和以后正好是算符</a:t>
                </a:r>
                <a:r>
                  <a:rPr lang="en-US" altLang="zh-CN" dirty="0">
                    <a:ea typeface="Calibri" panose="020F0502020204030204" pitchFamily="34" charset="0"/>
                  </a:rPr>
                  <a:t> </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𝐿</m:t>
                        </m:r>
                      </m:e>
                    </m:acc>
                  </m:oMath>
                </a14:m>
                <a:r>
                  <a:rPr lang="en-US" altLang="zh-CN" dirty="0">
                    <a:ea typeface="Cambria Math" panose="02040503050406030204" pitchFamily="18" charset="0"/>
                  </a:rPr>
                  <a:t> </a:t>
                </a:r>
                <a:r>
                  <a:rPr lang="zh-CN" altLang="zh-CN" dirty="0"/>
                  <a:t>的矩阵形式</a:t>
                </a: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 t="-3369" b="-11590"/>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en-US" dirty="0"/>
              <a:t>算符在具体表象中的表示</a:t>
            </a:r>
          </a:p>
        </p:txBody>
      </p:sp>
    </p:spTree>
    <p:extLst>
      <p:ext uri="{BB962C8B-B14F-4D97-AF65-F5344CB8AC3E}">
        <p14:creationId xmlns:p14="http://schemas.microsoft.com/office/powerpoint/2010/main" val="1918837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zh-CN" dirty="0">
                <a:effectLst/>
              </a:rPr>
              <a:t>本征方程</a:t>
            </a:r>
            <a:r>
              <a:rPr lang="zh-CN" altLang="en-US" dirty="0">
                <a:effectLst/>
              </a:rPr>
              <a:t>，</a:t>
            </a:r>
            <a:r>
              <a:rPr lang="zh-CN" altLang="zh-CN" dirty="0">
                <a:effectLst/>
              </a:rPr>
              <a:t>Sch</a:t>
            </a:r>
            <a:r>
              <a:rPr lang="en-US" altLang="zh-CN" dirty="0" err="1">
                <a:effectLst/>
              </a:rPr>
              <a:t>rödinger</a:t>
            </a:r>
            <a:r>
              <a:rPr lang="en-US" altLang="zh-CN" dirty="0">
                <a:effectLst/>
              </a:rPr>
              <a:t> </a:t>
            </a:r>
            <a:r>
              <a:rPr lang="zh-CN" altLang="zh-CN" dirty="0">
                <a:effectLst/>
              </a:rPr>
              <a:t>方程</a:t>
            </a:r>
            <a:r>
              <a:rPr lang="zh-CN" altLang="en-US" dirty="0">
                <a:effectLst/>
              </a:rPr>
              <a:t>，</a:t>
            </a:r>
            <a:r>
              <a:rPr lang="zh-CN" altLang="zh-CN" dirty="0">
                <a:effectLst/>
              </a:rPr>
              <a:t>力学量平均值</a:t>
            </a:r>
            <a:endParaRPr lang="zh-CN" altLang="en-US" dirty="0"/>
          </a:p>
        </p:txBody>
      </p:sp>
      <p:pic>
        <p:nvPicPr>
          <p:cNvPr id="9218" name="Picture 2" descr="= Lak &#10;—Ľôkj)a &#10;—o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26" y="1525936"/>
            <a:ext cx="4341600" cy="236979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h —ak = EH kjaj "/>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21982" y="1525934"/>
            <a:ext cx="4652002" cy="236979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C:\Users\liuhd\AppData\Local\Temp\msohtmlclip1\02\clip_image001.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4250977"/>
            <a:ext cx="6319131" cy="759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000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表象变换</a:t>
            </a:r>
          </a:p>
        </p:txBody>
      </p:sp>
      <p:pic>
        <p:nvPicPr>
          <p:cNvPr id="10242" name="Picture 2" descr="Sak "/>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7176" y="1185864"/>
            <a:ext cx="2995612" cy="226904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s 一 + 一 I （ 单 位 算 符 ） "/>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3776" y="1185864"/>
            <a:ext cx="3767137" cy="460356"/>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Dstsx &#10;— Dsqs( "/>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52788" y="1728398"/>
            <a:ext cx="3486149" cy="591987"/>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Ⅱ Ij 一 "/>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81376" y="2179986"/>
            <a:ext cx="5638800" cy="638281"/>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L'ap &#10;&lt;aIÊ P) = &#10;— (SLS "/>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1932" y="3537084"/>
            <a:ext cx="5205412" cy="1958960"/>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C:\Users\liuhd\AppData\Local\Temp\msohtmlclip1\02\clip_image001.png"/>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38800" y="3528233"/>
            <a:ext cx="2838450" cy="402519"/>
          </a:xfrm>
          <a:prstGeom prst="rect">
            <a:avLst/>
          </a:prstGeom>
          <a:noFill/>
          <a:extLst>
            <a:ext uri="{909E8E84-426E-40DD-AFC4-6F175D3DCCD1}">
              <a14:hiddenFill xmlns:a14="http://schemas.microsoft.com/office/drawing/2010/main">
                <a:solidFill>
                  <a:srgbClr val="FFFFFF"/>
                </a:solidFill>
              </a14:hiddenFill>
            </a:ext>
          </a:extLst>
        </p:spPr>
      </p:pic>
      <p:pic>
        <p:nvPicPr>
          <p:cNvPr id="10254" name="Picture 14" descr="C:\Users\liuhd\AppData\Local\Temp\msohtmlclip1\02\clip_image001.pn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3520" y="4026810"/>
            <a:ext cx="3726656" cy="2099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496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5750" y="84138"/>
            <a:ext cx="8229600" cy="994122"/>
          </a:xfrm>
        </p:spPr>
        <p:txBody>
          <a:bodyPr>
            <a:normAutofit/>
          </a:bodyPr>
          <a:lstStyle/>
          <a:p>
            <a:r>
              <a:rPr lang="zh-CN" altLang="zh-CN" dirty="0">
                <a:effectLst/>
              </a:rPr>
              <a:t>坐标表象和动量表象</a:t>
            </a:r>
            <a:endParaRPr lang="zh-CN" altLang="en-US" dirty="0"/>
          </a:p>
        </p:txBody>
      </p:sp>
      <p:pic>
        <p:nvPicPr>
          <p:cNvPr id="11266" name="Picture 2" descr="首 先 讨 论 坐 标 工 ， 其 本 征 方 程 为 &#10;本 征 态 的 正 交 “ 归 一 ” 关 系 为 &#10;任 一 量 子 态 〉 在 工 表 象 中 表 示 为 〈 到 归 ， 通 常 记 为 &#10;例 如 在 工 表 象 中 ， 坐 标 本 征 态 （ 本 征 值 x ' ） 表 示 为 &#10;〈 到 〉 &#10;而 动 量 本 征 态 （ 本 征 值 下 ） 表 示 为 "/>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0975" y="916335"/>
            <a:ext cx="4981575" cy="244754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 到 〉 &#10;ip'z/i &#10;（ 8 ． 4 · 30 ） &#10;2 &#10;与 此 类 似 ， 动 量 力 的 本 征 方 程 和 本 征 态 的 正 交 “ 归 一 &quot; 关 系 为 &#10;（ 8 · 4 · 31) &#10;（ &amp; 4 · 32 ） &#10;任 一 量 子 态 〉 在 动 量 表 豪 中 表 示 为 〈 p 〉 · 为 了 跟 〉 在 坐 标 表 象 中 的 函 数 表 示 &#10;一 〈 划 归 相 区 别 ， 通 常 把 〈 归 记 为 ） ， 这 是 通 常 用 函 数 来 表 示 量 子 态 的 缺 &#10;点 在 Dirac 符 号 中 ， 这 种 混 淆 不 再 出 现 · &#10;在 表 象 中 ， 动 量 本 征 态 （ 本 征 值 下 ） 表 示 为 &#10;而 坐 标 本 征 态 （ 本 征 值 ） 表 示 为 &#10;1 &#10;2 &#10;（ &amp; 4 · 33 ） &#10;（ 8 · 4 · 34 ） "/>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27256" y="3363880"/>
            <a:ext cx="6412774" cy="341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817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Dirac</a:t>
            </a:r>
            <a:r>
              <a:rPr lang="zh-CN" altLang="en-US" dirty="0"/>
              <a:t>符号做表象变换很方便</a:t>
            </a:r>
          </a:p>
        </p:txBody>
      </p:sp>
      <p:pic>
        <p:nvPicPr>
          <p:cNvPr id="12290" name="Picture 2" descr="dp'&lt;xlP')&lt;P'l(P&gt; &#10;1 &#10;1 &#10;eip'x/hp(p') &#10;(p) &#10;2 k &#10;27th &#10;1 &#10;—i.z'p/k &#10;2 h "/>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338264"/>
            <a:ext cx="4286250" cy="195932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力 学 量 的 “ 矩 阵 &quot; 表 示 如 下 ， 例 如 ， 坐 标 “ 矩 阵 &quot; 表 示 为 "/>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86250" y="1576389"/>
            <a:ext cx="4591050" cy="1217107"/>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而 动 量 的 “ 矩 阵 ” 表 示 为 &#10;dp'dp&quot;eip'z'/k &#10;dp'p'e &#10;与 此 类 似 ， 可 以 计 算 出 ， 在 动 量 表 象 中 动 量 的 “ 矩 阵 &quot; 表 示 为 &#10;（ 8 · 4 · 39 ） &#10;（ 8 · 4 · 40 ） "/>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535711"/>
            <a:ext cx="5355597" cy="2341214"/>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而 坐 标 工 的 “ 矩 阵 ” 表 示 为 &#10;类 似 ， "/>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76799" y="3535710"/>
            <a:ext cx="4073647" cy="141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53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x-IV_mathan" altLang="zh-CN">
                          <a:latin typeface="Cambria Math" panose="02040503050406030204" pitchFamily="18" charset="0"/>
                          <a:ea typeface="Cambria Math" panose="02040503050406030204" pitchFamily="18" charset="0"/>
                        </a:rPr>
                        <m:t>𝑖</m:t>
                      </m:r>
                      <m:r>
                        <a:rPr lang="x-IV_mathan" altLang="zh-CN">
                          <a:latin typeface="Cambria Math" panose="02040503050406030204" pitchFamily="18" charset="0"/>
                          <a:ea typeface="Cambria Math" panose="02040503050406030204" pitchFamily="18" charset="0"/>
                        </a:rPr>
                        <m:t>ℏ</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𝑡</m:t>
                              </m:r>
                            </m:e>
                          </m:d>
                        </m:num>
                        <m:den>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𝑡</m:t>
                          </m:r>
                        </m:den>
                      </m:f>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𝐻</m:t>
                          </m:r>
                        </m:e>
                      </m:acc>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𝑡</m:t>
                          </m:r>
                        </m:e>
                      </m:d>
                    </m:oMath>
                  </m:oMathPara>
                </a14:m>
                <a:endParaRPr lang="x-IV_mathan" altLang="zh-CN" dirty="0">
                  <a:ea typeface="Cambria Math" panose="02040503050406030204" pitchFamily="18" charset="0"/>
                </a:endParaRPr>
              </a:p>
              <a:p>
                <a:pPr marL="0" marR="0">
                  <a:spcBef>
                    <a:spcPts val="0"/>
                  </a:spcBef>
                  <a:spcAft>
                    <a:spcPts val="0"/>
                  </a:spcAft>
                </a:pPr>
                <a:r>
                  <a:rPr lang="zh-CN" altLang="zh-CN" dirty="0"/>
                  <a:t>假设有时间演化算符</a:t>
                </a:r>
                <a:r>
                  <a:rPr lang="en-US" altLang="zh-CN" dirty="0">
                    <a:ea typeface="Calibri" panose="020F0502020204030204" pitchFamily="34" charset="0"/>
                  </a:rPr>
                  <a:t> </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𝑈</m:t>
                        </m:r>
                      </m:e>
                    </m:acc>
                    <m:r>
                      <a:rPr lang="zh-CN" altLang="zh-CN">
                        <a:latin typeface="Cambria Math" panose="02040503050406030204" pitchFamily="18" charset="0"/>
                      </a:rPr>
                      <m:t>(</m:t>
                    </m:r>
                    <m:r>
                      <a:rPr lang="zh-CN" altLang="zh-CN">
                        <a:latin typeface="Cambria Math" panose="02040503050406030204" pitchFamily="18" charset="0"/>
                      </a:rPr>
                      <m:t>𝑡</m:t>
                    </m:r>
                    <m:r>
                      <a:rPr lang="zh-CN" altLang="zh-CN">
                        <a:latin typeface="Cambria Math" panose="02040503050406030204" pitchFamily="18" charset="0"/>
                      </a:rPr>
                      <m:t>)</m:t>
                    </m:r>
                  </m:oMath>
                </a14:m>
                <a:r>
                  <a:rPr lang="en-US" altLang="zh-CN" dirty="0">
                    <a:ea typeface="Cambria Math" panose="02040503050406030204" pitchFamily="18" charset="0"/>
                  </a:rPr>
                  <a:t>, </a:t>
                </a:r>
                <a:r>
                  <a:rPr lang="zh-CN" altLang="zh-CN" dirty="0"/>
                  <a:t>使得</a:t>
                </a:r>
                <a:r>
                  <a:rPr lang="en-US" altLang="zh-CN" dirty="0">
                    <a:ea typeface="Cambria Math" panose="02040503050406030204" pitchFamily="18" charset="0"/>
                  </a:rPr>
                  <a:t> </a:t>
                </a:r>
                <a14:m>
                  <m:oMath xmlns:m="http://schemas.openxmlformats.org/officeDocument/2006/math">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𝑡</m:t>
                        </m:r>
                      </m:e>
                    </m:d>
                    <m:r>
                      <a:rPr lang="zh-CN" altLang="zh-CN">
                        <a:latin typeface="Cambria Math" panose="02040503050406030204" pitchFamily="18" charset="0"/>
                      </a:rPr>
                      <m:t>=</m:t>
                    </m:r>
                    <m:acc>
                      <m:accPr>
                        <m:chr m:val="̂"/>
                        <m:ctrlPr>
                          <a:rPr lang="zh-CN" altLang="zh-CN" i="1">
                            <a:latin typeface="Cambria Math" panose="02040503050406030204" pitchFamily="18" charset="0"/>
                          </a:rPr>
                        </m:ctrlPr>
                      </m:accPr>
                      <m:e>
                        <m:r>
                          <a:rPr lang="zh-CN" altLang="zh-CN">
                            <a:latin typeface="Cambria Math" panose="02040503050406030204" pitchFamily="18" charset="0"/>
                          </a:rPr>
                          <m:t>𝑈</m:t>
                        </m:r>
                      </m:e>
                    </m:acc>
                    <m:d>
                      <m:dPr>
                        <m:ctrlPr>
                          <a:rPr lang="zh-CN" altLang="zh-CN" i="1">
                            <a:latin typeface="Cambria Math" panose="02040503050406030204" pitchFamily="18" charset="0"/>
                          </a:rPr>
                        </m:ctrlPr>
                      </m:dPr>
                      <m:e>
                        <m:r>
                          <a:rPr lang="zh-CN" altLang="zh-CN">
                            <a:latin typeface="Cambria Math" panose="02040503050406030204" pitchFamily="18" charset="0"/>
                          </a:rPr>
                          <m:t>𝑡</m:t>
                        </m:r>
                        <m:r>
                          <a:rPr lang="zh-CN" altLang="zh-CN">
                            <a:latin typeface="Cambria Math" panose="02040503050406030204" pitchFamily="18" charset="0"/>
                          </a:rPr>
                          <m:t>,0</m:t>
                        </m:r>
                      </m:e>
                    </m:d>
                    <m:r>
                      <a:rPr lang="zh-CN" altLang="zh-CN">
                        <a:latin typeface="Cambria Math" panose="02040503050406030204" pitchFamily="18" charset="0"/>
                      </a:rPr>
                      <m:t>𝜓</m:t>
                    </m:r>
                    <m:d>
                      <m:dPr>
                        <m:ctrlPr>
                          <a:rPr lang="zh-CN" altLang="zh-CN" i="1">
                            <a:latin typeface="Cambria Math" panose="02040503050406030204" pitchFamily="18" charset="0"/>
                          </a:rPr>
                        </m:ctrlPr>
                      </m:dPr>
                      <m:e>
                        <m:r>
                          <a:rPr lang="zh-CN" altLang="zh-CN">
                            <a:latin typeface="Cambria Math" panose="02040503050406030204" pitchFamily="18" charset="0"/>
                          </a:rPr>
                          <m:t>0</m:t>
                        </m:r>
                      </m:e>
                    </m:d>
                  </m:oMath>
                </a14:m>
                <a:r>
                  <a:rPr lang="en-US" altLang="zh-CN" dirty="0">
                    <a:ea typeface="Cambria Math" panose="02040503050406030204" pitchFamily="18" charset="0"/>
                  </a:rPr>
                  <a:t>, </a:t>
                </a:r>
                <a:r>
                  <a:rPr lang="zh-CN" altLang="zh-CN" dirty="0"/>
                  <a:t>则有</a:t>
                </a:r>
              </a:p>
              <a:p>
                <a:pPr marL="342900" indent="-34290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𝑖</m:t>
                    </m:r>
                    <m:r>
                      <a:rPr lang="x-IV_mathan" altLang="zh-CN">
                        <a:latin typeface="Cambria Math" panose="02040503050406030204" pitchFamily="18" charset="0"/>
                        <a:ea typeface="Cambria Math" panose="02040503050406030204" pitchFamily="18" charset="0"/>
                      </a:rPr>
                      <m:t>ℏ</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𝑈</m:t>
                            </m:r>
                          </m:e>
                        </m:acc>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𝑡</m:t>
                        </m:r>
                        <m:r>
                          <a:rPr lang="x-IV_mathan" altLang="zh-CN">
                            <a:latin typeface="Cambria Math" panose="02040503050406030204" pitchFamily="18" charset="0"/>
                            <a:ea typeface="Cambria Math" panose="02040503050406030204" pitchFamily="18" charset="0"/>
                          </a:rPr>
                          <m:t>,0)</m:t>
                        </m:r>
                      </m:num>
                      <m:den>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𝑡</m:t>
                        </m:r>
                      </m:den>
                    </m:f>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0</m:t>
                        </m:r>
                      </m:e>
                    </m:d>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𝐻</m:t>
                        </m:r>
                      </m:e>
                    </m:acc>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𝑈</m:t>
                        </m:r>
                      </m:e>
                    </m:acc>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𝑡</m:t>
                    </m:r>
                    <m:r>
                      <a:rPr lang="x-IV_mathan" altLang="zh-CN">
                        <a:latin typeface="Cambria Math" panose="02040503050406030204" pitchFamily="18" charset="0"/>
                        <a:ea typeface="Cambria Math" panose="02040503050406030204" pitchFamily="18" charset="0"/>
                      </a:rPr>
                      <m:t>,0)</m:t>
                    </m:r>
                    <m:r>
                      <a:rPr lang="x-IV_mathan" altLang="zh-CN">
                        <a:latin typeface="Cambria Math" panose="02040503050406030204" pitchFamily="18" charset="0"/>
                        <a:ea typeface="Cambria Math" panose="02040503050406030204" pitchFamily="18" charset="0"/>
                      </a:rPr>
                      <m:t>𝜓</m:t>
                    </m:r>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0</m:t>
                        </m:r>
                      </m:e>
                    </m:d>
                  </m:oMath>
                </a14:m>
                <a:endParaRPr lang="x-IV_mathan" altLang="zh-CN" dirty="0">
                  <a:ea typeface="Cambria Math" panose="02040503050406030204" pitchFamily="18" charset="0"/>
                </a:endParaRPr>
              </a:p>
              <a:p>
                <a:pPr marL="342900" indent="-34290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𝑖</m:t>
                    </m:r>
                    <m:r>
                      <a:rPr lang="x-IV_mathan" altLang="zh-CN">
                        <a:latin typeface="Cambria Math" panose="02040503050406030204" pitchFamily="18" charset="0"/>
                        <a:ea typeface="Cambria Math" panose="02040503050406030204" pitchFamily="18" charset="0"/>
                      </a:rPr>
                      <m:t>ℏ</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𝑈</m:t>
                            </m:r>
                            <m:r>
                              <a:rPr lang="x-IV_mathan" altLang="zh-CN" i="1">
                                <a:latin typeface="Cambria Math" panose="02040503050406030204" pitchFamily="18" charset="0"/>
                                <a:ea typeface="Cambria Math" panose="02040503050406030204" pitchFamily="18" charset="0"/>
                              </a:rPr>
                              <m:t> </m:t>
                            </m:r>
                          </m:e>
                        </m:acc>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𝑡</m:t>
                            </m:r>
                            <m:r>
                              <a:rPr lang="x-IV_mathan" altLang="zh-CN">
                                <a:latin typeface="Cambria Math" panose="02040503050406030204" pitchFamily="18" charset="0"/>
                                <a:ea typeface="Cambria Math" panose="02040503050406030204" pitchFamily="18" charset="0"/>
                              </a:rPr>
                              <m:t>,0</m:t>
                            </m:r>
                          </m:e>
                        </m:d>
                      </m:num>
                      <m:den>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𝑡</m:t>
                        </m:r>
                      </m:den>
                    </m:f>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𝐻</m:t>
                        </m:r>
                      </m:e>
                    </m:acc>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𝑈</m:t>
                        </m:r>
                        <m:r>
                          <a:rPr lang="x-IV_mathan" altLang="zh-CN" i="1">
                            <a:latin typeface="Cambria Math" panose="02040503050406030204" pitchFamily="18" charset="0"/>
                            <a:ea typeface="Cambria Math" panose="02040503050406030204" pitchFamily="18" charset="0"/>
                          </a:rPr>
                          <m:t> </m:t>
                        </m:r>
                      </m:e>
                    </m:acc>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𝑡</m:t>
                        </m:r>
                        <m:r>
                          <a:rPr lang="x-IV_mathan" altLang="zh-CN">
                            <a:latin typeface="Cambria Math" panose="02040503050406030204" pitchFamily="18" charset="0"/>
                            <a:ea typeface="Cambria Math" panose="02040503050406030204" pitchFamily="18" charset="0"/>
                          </a:rPr>
                          <m:t>,0</m:t>
                        </m:r>
                      </m:e>
                    </m:d>
                  </m:oMath>
                </a14:m>
                <a:endParaRPr lang="x-IV_mathan" altLang="zh-CN" dirty="0">
                  <a:ea typeface="Cambria Math" panose="02040503050406030204" pitchFamily="18" charset="0"/>
                </a:endParaRPr>
              </a:p>
              <a:p>
                <a:pPr marL="342900" indent="-34290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1</m:t>
                        </m:r>
                      </m:num>
                      <m:den>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𝑈</m:t>
                            </m:r>
                          </m:e>
                        </m:acc>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𝑡</m:t>
                            </m:r>
                          </m:e>
                        </m:d>
                      </m:den>
                    </m:f>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𝑈</m:t>
                            </m:r>
                            <m:r>
                              <a:rPr lang="x-IV_mathan" altLang="zh-CN" i="1">
                                <a:latin typeface="Cambria Math" panose="02040503050406030204" pitchFamily="18" charset="0"/>
                                <a:ea typeface="Cambria Math" panose="02040503050406030204" pitchFamily="18" charset="0"/>
                              </a:rPr>
                              <m:t> </m:t>
                            </m:r>
                          </m:e>
                        </m:acc>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𝑡</m:t>
                            </m:r>
                            <m:r>
                              <a:rPr lang="x-IV_mathan" altLang="zh-CN">
                                <a:latin typeface="Cambria Math" panose="02040503050406030204" pitchFamily="18" charset="0"/>
                                <a:ea typeface="Cambria Math" panose="02040503050406030204" pitchFamily="18" charset="0"/>
                              </a:rPr>
                              <m:t>,0</m:t>
                            </m:r>
                          </m:e>
                        </m:d>
                      </m:num>
                      <m:den>
                        <m:r>
                          <a:rPr lang="x-IV_mathan" altLang="zh-CN">
                            <a:latin typeface="Cambria Math" panose="02040503050406030204" pitchFamily="18" charset="0"/>
                            <a:ea typeface="Cambria Math" panose="02040503050406030204" pitchFamily="18" charset="0"/>
                          </a:rPr>
                          <m:t>𝜕</m:t>
                        </m:r>
                        <m:r>
                          <a:rPr lang="x-IV_mathan" altLang="zh-CN">
                            <a:latin typeface="Cambria Math" panose="02040503050406030204" pitchFamily="18" charset="0"/>
                            <a:ea typeface="Cambria Math" panose="02040503050406030204" pitchFamily="18" charset="0"/>
                          </a:rPr>
                          <m:t>𝑡</m:t>
                        </m:r>
                      </m:den>
                    </m:f>
                    <m:r>
                      <a:rPr lang="x-IV_mathan" altLang="zh-CN">
                        <a:latin typeface="Cambria Math" panose="02040503050406030204" pitchFamily="18" charset="0"/>
                        <a:ea typeface="Cambria Math" panose="02040503050406030204" pitchFamily="18" charset="0"/>
                      </a:rPr>
                      <m:t>=−</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𝑖</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𝐻</m:t>
                            </m:r>
                            <m:r>
                              <a:rPr lang="x-IV_mathan" altLang="zh-CN" i="1">
                                <a:latin typeface="Cambria Math" panose="02040503050406030204" pitchFamily="18" charset="0"/>
                                <a:ea typeface="Cambria Math" panose="02040503050406030204" pitchFamily="18" charset="0"/>
                              </a:rPr>
                              <m:t> </m:t>
                            </m:r>
                          </m:e>
                        </m:acc>
                      </m:num>
                      <m:den>
                        <m:r>
                          <a:rPr lang="x-IV_mathan" altLang="zh-CN">
                            <a:latin typeface="Cambria Math" panose="02040503050406030204" pitchFamily="18" charset="0"/>
                            <a:ea typeface="Cambria Math" panose="02040503050406030204" pitchFamily="18" charset="0"/>
                          </a:rPr>
                          <m:t>ℏ</m:t>
                        </m:r>
                      </m:den>
                    </m:f>
                  </m:oMath>
                </a14:m>
                <a:endParaRPr lang="x-IV_mathan" altLang="zh-CN" dirty="0">
                  <a:ea typeface="Cambria Math" panose="02040503050406030204" pitchFamily="18" charset="0"/>
                </a:endParaRPr>
              </a:p>
              <a:p>
                <a:pPr marL="342900" indent="-34290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m:t>
                    </m:r>
                    <m:acc>
                      <m:accPr>
                        <m:chr m:val="̂"/>
                        <m:ctrlPr>
                          <a:rPr lang="x-IV_mathan" altLang="zh-CN" i="1">
                            <a:latin typeface="Cambria Math" panose="02040503050406030204" pitchFamily="18" charset="0"/>
                            <a:ea typeface="Cambria Math" panose="02040503050406030204" pitchFamily="18" charset="0"/>
                          </a:rPr>
                        </m:ctrlPr>
                      </m:accPr>
                      <m:e>
                        <m:r>
                          <a:rPr lang="x-IV_mathan" altLang="zh-CN">
                            <a:latin typeface="Cambria Math" panose="02040503050406030204" pitchFamily="18" charset="0"/>
                            <a:ea typeface="Cambria Math" panose="02040503050406030204" pitchFamily="18" charset="0"/>
                          </a:rPr>
                          <m:t>𝑈</m:t>
                        </m:r>
                      </m:e>
                    </m:acc>
                    <m:d>
                      <m:dPr>
                        <m:ctrlPr>
                          <a:rPr lang="x-IV_mathan" altLang="zh-CN" i="1">
                            <a:latin typeface="Cambria Math" panose="02040503050406030204" pitchFamily="18" charset="0"/>
                            <a:ea typeface="Cambria Math" panose="02040503050406030204" pitchFamily="18" charset="0"/>
                          </a:rPr>
                        </m:ctrlPr>
                      </m:dPr>
                      <m:e>
                        <m:r>
                          <a:rPr lang="x-IV_mathan" altLang="zh-CN">
                            <a:latin typeface="Cambria Math" panose="02040503050406030204" pitchFamily="18" charset="0"/>
                            <a:ea typeface="Cambria Math" panose="02040503050406030204" pitchFamily="18" charset="0"/>
                          </a:rPr>
                          <m:t>𝑡</m:t>
                        </m:r>
                        <m:r>
                          <a:rPr lang="x-IV_mathan" altLang="zh-CN">
                            <a:latin typeface="Cambria Math" panose="02040503050406030204" pitchFamily="18" charset="0"/>
                            <a:ea typeface="Cambria Math" panose="02040503050406030204" pitchFamily="18" charset="0"/>
                          </a:rPr>
                          <m:t>,0</m:t>
                        </m:r>
                      </m:e>
                    </m:d>
                    <m:r>
                      <a:rPr lang="x-IV_mathan" altLang="zh-CN">
                        <a:latin typeface="Cambria Math" panose="02040503050406030204" pitchFamily="18" charset="0"/>
                        <a:ea typeface="Cambria Math" panose="02040503050406030204" pitchFamily="18" charset="0"/>
                      </a:rPr>
                      <m:t>=</m:t>
                    </m:r>
                    <m:sSup>
                      <m:sSupPr>
                        <m:ctrlPr>
                          <a:rPr lang="x-IV_mathan" altLang="zh-CN" i="1">
                            <a:latin typeface="Cambria Math" panose="02040503050406030204" pitchFamily="18" charset="0"/>
                            <a:ea typeface="Cambria Math" panose="02040503050406030204" pitchFamily="18" charset="0"/>
                          </a:rPr>
                        </m:ctrlPr>
                      </m:sSupPr>
                      <m:e>
                        <m:r>
                          <a:rPr lang="x-IV_mathan" altLang="zh-CN">
                            <a:latin typeface="Cambria Math" panose="02040503050406030204" pitchFamily="18" charset="0"/>
                            <a:ea typeface="Cambria Math" panose="02040503050406030204" pitchFamily="18" charset="0"/>
                          </a:rPr>
                          <m:t>𝑒</m:t>
                        </m:r>
                      </m:e>
                      <m:sup>
                        <m:r>
                          <a:rPr lang="x-IV_mathan" altLang="zh-CN">
                            <a:latin typeface="Cambria Math" panose="02040503050406030204" pitchFamily="18" charset="0"/>
                            <a:ea typeface="Cambria Math" panose="02040503050406030204" pitchFamily="18" charset="0"/>
                          </a:rPr>
                          <m:t>−</m:t>
                        </m:r>
                        <m:r>
                          <a:rPr lang="x-IV_mathan" altLang="zh-CN" i="1">
                            <a:latin typeface="Cambria Math" panose="02040503050406030204" pitchFamily="18" charset="0"/>
                            <a:ea typeface="Cambria Math" panose="02040503050406030204" pitchFamily="18" charset="0"/>
                          </a:rPr>
                          <m:t> </m:t>
                        </m:r>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𝑖𝐻𝑡</m:t>
                            </m:r>
                          </m:num>
                          <m:den>
                            <m:r>
                              <a:rPr lang="x-IV_mathan" altLang="zh-CN">
                                <a:latin typeface="Cambria Math" panose="02040503050406030204" pitchFamily="18" charset="0"/>
                                <a:ea typeface="Cambria Math" panose="02040503050406030204" pitchFamily="18" charset="0"/>
                              </a:rPr>
                              <m:t>ℏ</m:t>
                            </m:r>
                          </m:den>
                        </m:f>
                      </m:sup>
                    </m:sSup>
                  </m:oMath>
                </a14:m>
                <a:endParaRPr lang="x-IV_mathan" altLang="zh-CN" dirty="0">
                  <a:ea typeface="Cambria Math" panose="02040503050406030204" pitchFamily="18" charset="0"/>
                </a:endParaRPr>
              </a:p>
              <a:p>
                <a:pPr marL="0" marR="0">
                  <a:spcBef>
                    <a:spcPts val="0"/>
                  </a:spcBef>
                  <a:spcAft>
                    <a:spcPts val="0"/>
                  </a:spcAft>
                </a:pPr>
                <a:r>
                  <a:rPr lang="zh-CN" altLang="zh-CN" dirty="0"/>
                  <a:t>由于</a:t>
                </a:r>
                <a:r>
                  <a:rPr lang="en-US" altLang="zh-CN" dirty="0">
                    <a:ea typeface="Calibri" panose="020F0502020204030204" pitchFamily="34" charset="0"/>
                  </a:rPr>
                  <a:t> </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𝐻</m:t>
                        </m:r>
                      </m:e>
                    </m:acc>
                    <m:r>
                      <a:rPr lang="zh-CN" altLang="zh-CN">
                        <a:latin typeface="Cambria Math" panose="02040503050406030204" pitchFamily="18" charset="0"/>
                      </a:rPr>
                      <m:t>=</m:t>
                    </m:r>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𝐻</m:t>
                            </m:r>
                          </m:e>
                        </m:acc>
                      </m:e>
                      <m:sup>
                        <m:r>
                          <a:rPr lang="zh-CN" altLang="zh-CN">
                            <a:latin typeface="Cambria Math" panose="02040503050406030204" pitchFamily="18" charset="0"/>
                          </a:rPr>
                          <m:t>†</m:t>
                        </m:r>
                      </m:sup>
                    </m:sSup>
                  </m:oMath>
                </a14:m>
                <a:r>
                  <a:rPr lang="en-US" altLang="zh-CN" dirty="0">
                    <a:ea typeface="Cambria Math" panose="02040503050406030204" pitchFamily="18" charset="0"/>
                  </a:rPr>
                  <a:t>, </a:t>
                </a:r>
                <a:r>
                  <a:rPr lang="zh-CN" altLang="zh-CN" dirty="0"/>
                  <a:t>所以</a:t>
                </a:r>
                <a14:m>
                  <m:oMath xmlns:m="http://schemas.openxmlformats.org/officeDocument/2006/math">
                    <m:acc>
                      <m:accPr>
                        <m:chr m:val="̂"/>
                        <m:ctrlPr>
                          <a:rPr lang="zh-CN" altLang="zh-CN" i="1">
                            <a:latin typeface="Cambria Math" panose="02040503050406030204" pitchFamily="18" charset="0"/>
                          </a:rPr>
                        </m:ctrlPr>
                      </m:accPr>
                      <m:e>
                        <m:r>
                          <a:rPr lang="zh-CN" altLang="zh-CN">
                            <a:latin typeface="Cambria Math" panose="02040503050406030204" pitchFamily="18" charset="0"/>
                          </a:rPr>
                          <m:t>𝑈</m:t>
                        </m:r>
                      </m:e>
                    </m:acc>
                    <m:sSup>
                      <m:sSupPr>
                        <m:ctrlPr>
                          <a:rPr lang="zh-CN" altLang="zh-CN" i="1">
                            <a:latin typeface="Cambria Math" panose="02040503050406030204" pitchFamily="18" charset="0"/>
                          </a:rPr>
                        </m:ctrlPr>
                      </m:sSupPr>
                      <m:e>
                        <m:acc>
                          <m:accPr>
                            <m:chr m:val="̂"/>
                            <m:ctrlPr>
                              <a:rPr lang="zh-CN" altLang="zh-CN" i="1">
                                <a:latin typeface="Cambria Math" panose="02040503050406030204" pitchFamily="18" charset="0"/>
                              </a:rPr>
                            </m:ctrlPr>
                          </m:accPr>
                          <m:e>
                            <m:r>
                              <a:rPr lang="zh-CN" altLang="zh-CN">
                                <a:latin typeface="Cambria Math" panose="02040503050406030204" pitchFamily="18" charset="0"/>
                              </a:rPr>
                              <m:t>𝑈</m:t>
                            </m:r>
                          </m:e>
                        </m:acc>
                      </m:e>
                      <m:sup>
                        <m:r>
                          <a:rPr lang="zh-CN" altLang="zh-CN">
                            <a:latin typeface="Cambria Math" panose="02040503050406030204" pitchFamily="18" charset="0"/>
                          </a:rPr>
                          <m:t>†</m:t>
                        </m:r>
                      </m:sup>
                    </m:sSup>
                    <m:r>
                      <a:rPr lang="zh-CN" altLang="zh-CN">
                        <a:latin typeface="Cambria Math" panose="02040503050406030204" pitchFamily="18" charset="0"/>
                      </a:rPr>
                      <m:t>=1</m:t>
                    </m:r>
                  </m:oMath>
                </a14:m>
                <a:endParaRPr lang="zh-CN" altLang="zh-CN" dirty="0"/>
              </a:p>
              <a:p>
                <a:pPr marL="0" marR="0">
                  <a:spcBef>
                    <a:spcPts val="0"/>
                  </a:spcBef>
                  <a:spcAft>
                    <a:spcPts val="0"/>
                  </a:spcAft>
                </a:pPr>
                <a:r>
                  <a:rPr lang="zh-CN" altLang="zh-CN" dirty="0">
                    <a:solidFill>
                      <a:srgbClr val="C00000"/>
                    </a:solidFill>
                  </a:rPr>
                  <a:t>时间演化算符</a:t>
                </a:r>
                <a:r>
                  <a:rPr lang="en-US" altLang="zh-CN" dirty="0">
                    <a:solidFill>
                      <a:srgbClr val="C00000"/>
                    </a:solidFill>
                    <a:ea typeface="Calibri" panose="020F0502020204030204" pitchFamily="34" charset="0"/>
                  </a:rPr>
                  <a:t> </a:t>
                </a:r>
                <a14:m>
                  <m:oMath xmlns:m="http://schemas.openxmlformats.org/officeDocument/2006/math">
                    <m:acc>
                      <m:accPr>
                        <m:chr m:val="̂"/>
                        <m:ctrlPr>
                          <a:rPr lang="zh-CN" altLang="zh-CN" i="1">
                            <a:solidFill>
                              <a:srgbClr val="C00000"/>
                            </a:solidFill>
                            <a:latin typeface="Cambria Math" panose="02040503050406030204" pitchFamily="18" charset="0"/>
                          </a:rPr>
                        </m:ctrlPr>
                      </m:accPr>
                      <m:e>
                        <m:r>
                          <a:rPr lang="zh-CN" altLang="zh-CN">
                            <a:solidFill>
                              <a:srgbClr val="C00000"/>
                            </a:solidFill>
                            <a:latin typeface="Cambria Math" panose="02040503050406030204" pitchFamily="18" charset="0"/>
                          </a:rPr>
                          <m:t>𝑈</m:t>
                        </m:r>
                      </m:e>
                    </m:acc>
                    <m:d>
                      <m:dPr>
                        <m:ctrlPr>
                          <a:rPr lang="zh-CN" altLang="zh-CN" i="1">
                            <a:solidFill>
                              <a:srgbClr val="C00000"/>
                            </a:solidFill>
                            <a:latin typeface="Cambria Math" panose="02040503050406030204" pitchFamily="18" charset="0"/>
                          </a:rPr>
                        </m:ctrlPr>
                      </m:dPr>
                      <m:e>
                        <m:r>
                          <a:rPr lang="zh-CN" altLang="zh-CN">
                            <a:solidFill>
                              <a:srgbClr val="C00000"/>
                            </a:solidFill>
                            <a:latin typeface="Cambria Math" panose="02040503050406030204" pitchFamily="18" charset="0"/>
                          </a:rPr>
                          <m:t>𝑡</m:t>
                        </m:r>
                        <m:r>
                          <a:rPr lang="zh-CN" altLang="zh-CN">
                            <a:solidFill>
                              <a:srgbClr val="C00000"/>
                            </a:solidFill>
                            <a:latin typeface="Cambria Math" panose="02040503050406030204" pitchFamily="18" charset="0"/>
                          </a:rPr>
                          <m:t>,0</m:t>
                        </m:r>
                      </m:e>
                    </m:d>
                    <m:r>
                      <a:rPr lang="zh-CN" altLang="zh-CN">
                        <a:solidFill>
                          <a:srgbClr val="C00000"/>
                        </a:solidFill>
                        <a:latin typeface="Cambria Math" panose="02040503050406030204" pitchFamily="18" charset="0"/>
                      </a:rPr>
                      <m:t>=</m:t>
                    </m:r>
                    <m:sSup>
                      <m:sSupPr>
                        <m:ctrlPr>
                          <a:rPr lang="zh-CN" altLang="zh-CN" i="1">
                            <a:solidFill>
                              <a:srgbClr val="C00000"/>
                            </a:solidFill>
                            <a:latin typeface="Cambria Math" panose="02040503050406030204" pitchFamily="18" charset="0"/>
                          </a:rPr>
                        </m:ctrlPr>
                      </m:sSupPr>
                      <m:e>
                        <m:r>
                          <a:rPr lang="zh-CN" altLang="zh-CN">
                            <a:solidFill>
                              <a:srgbClr val="C00000"/>
                            </a:solidFill>
                            <a:latin typeface="Cambria Math" panose="02040503050406030204" pitchFamily="18" charset="0"/>
                          </a:rPr>
                          <m:t>𝑒</m:t>
                        </m:r>
                      </m:e>
                      <m:sup>
                        <m:r>
                          <a:rPr lang="zh-CN" altLang="zh-CN">
                            <a:solidFill>
                              <a:srgbClr val="C00000"/>
                            </a:solidFill>
                            <a:latin typeface="Cambria Math" panose="02040503050406030204" pitchFamily="18" charset="0"/>
                          </a:rPr>
                          <m:t>−</m:t>
                        </m:r>
                        <m:r>
                          <a:rPr lang="zh-CN" altLang="en-US" i="1">
                            <a:solidFill>
                              <a:srgbClr val="C00000"/>
                            </a:solidFill>
                            <a:latin typeface="Cambria Math" panose="02040503050406030204" pitchFamily="18" charset="0"/>
                          </a:rPr>
                          <m:t> </m:t>
                        </m:r>
                        <m:f>
                          <m:fPr>
                            <m:type m:val="lin"/>
                            <m:ctrlPr>
                              <a:rPr lang="zh-CN" altLang="zh-CN" i="1">
                                <a:solidFill>
                                  <a:srgbClr val="C00000"/>
                                </a:solidFill>
                                <a:latin typeface="Cambria Math" panose="02040503050406030204" pitchFamily="18" charset="0"/>
                              </a:rPr>
                            </m:ctrlPr>
                          </m:fPr>
                          <m:num>
                            <m:r>
                              <a:rPr lang="zh-CN" altLang="zh-CN">
                                <a:solidFill>
                                  <a:srgbClr val="C00000"/>
                                </a:solidFill>
                                <a:latin typeface="Cambria Math" panose="02040503050406030204" pitchFamily="18" charset="0"/>
                              </a:rPr>
                              <m:t>𝑖𝐻𝑡</m:t>
                            </m:r>
                          </m:num>
                          <m:den>
                            <m:r>
                              <a:rPr lang="zh-CN" altLang="zh-CN">
                                <a:solidFill>
                                  <a:srgbClr val="C00000"/>
                                </a:solidFill>
                                <a:latin typeface="Cambria Math" panose="02040503050406030204" pitchFamily="18" charset="0"/>
                              </a:rPr>
                              <m:t>ℏ</m:t>
                            </m:r>
                          </m:den>
                        </m:f>
                      </m:sup>
                    </m:sSup>
                    <m:r>
                      <a:rPr lang="zh-CN" altLang="en-US" i="1">
                        <a:solidFill>
                          <a:srgbClr val="C00000"/>
                        </a:solidFill>
                        <a:latin typeface="Cambria Math" panose="02040503050406030204" pitchFamily="18" charset="0"/>
                      </a:rPr>
                      <m:t> </m:t>
                    </m:r>
                  </m:oMath>
                </a14:m>
                <a:r>
                  <a:rPr lang="zh-CN" altLang="zh-CN" dirty="0">
                    <a:solidFill>
                      <a:srgbClr val="C00000"/>
                    </a:solidFill>
                  </a:rPr>
                  <a:t>是幺正算符</a:t>
                </a:r>
              </a:p>
              <a:p>
                <a:pPr marL="0" marR="0">
                  <a:spcBef>
                    <a:spcPts val="0"/>
                  </a:spcBef>
                  <a:spcAft>
                    <a:spcPts val="0"/>
                  </a:spcAft>
                </a:pPr>
                <a:r>
                  <a:rPr lang="en-US" altLang="zh-CN" dirty="0">
                    <a:solidFill>
                      <a:srgbClr val="7030A0"/>
                    </a:solidFill>
                  </a:rPr>
                  <a:t>Schrödinger</a:t>
                </a:r>
                <a:r>
                  <a:rPr lang="zh-CN" altLang="zh-CN" dirty="0">
                    <a:solidFill>
                      <a:srgbClr val="7030A0"/>
                    </a:solidFill>
                  </a:rPr>
                  <a:t>图像中波函数显含时间，力学量算符不显含时间</a:t>
                </a:r>
              </a:p>
              <a:p>
                <a:pPr marL="0" marR="0">
                  <a:spcBef>
                    <a:spcPts val="0"/>
                  </a:spcBef>
                  <a:spcAft>
                    <a:spcPts val="0"/>
                  </a:spcAft>
                </a:pPr>
                <a:r>
                  <a:rPr lang="zh-CN" altLang="zh-CN" b="1" dirty="0">
                    <a:solidFill>
                      <a:srgbClr val="000000"/>
                    </a:solidFill>
                    <a:ea typeface="Microsoft YaHei" panose="020B0503020204020204" pitchFamily="34" charset="-122"/>
                  </a:rPr>
                  <a:t>但是力学量平均值含时</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x-IV_mathan" altLang="zh-CN" i="1">
                              <a:solidFill>
                                <a:srgbClr val="0070C0"/>
                              </a:solidFill>
                              <a:latin typeface="Cambria Math" panose="02040503050406030204" pitchFamily="18" charset="0"/>
                              <a:ea typeface="Cambria Math" panose="02040503050406030204" pitchFamily="18" charset="0"/>
                            </a:rPr>
                          </m:ctrlPr>
                        </m:fPr>
                        <m:num>
                          <m:r>
                            <a:rPr lang="x-IV_mathan" altLang="zh-CN">
                              <a:solidFill>
                                <a:srgbClr val="0070C0"/>
                              </a:solidFill>
                              <a:latin typeface="Cambria Math" panose="02040503050406030204" pitchFamily="18" charset="0"/>
                              <a:ea typeface="Cambria Math" panose="02040503050406030204" pitchFamily="18" charset="0"/>
                            </a:rPr>
                            <m:t>𝑑</m:t>
                          </m:r>
                        </m:num>
                        <m:den>
                          <m:r>
                            <a:rPr lang="x-IV_mathan" altLang="zh-CN">
                              <a:solidFill>
                                <a:srgbClr val="0070C0"/>
                              </a:solidFill>
                              <a:latin typeface="Cambria Math" panose="02040503050406030204" pitchFamily="18" charset="0"/>
                              <a:ea typeface="Cambria Math" panose="02040503050406030204" pitchFamily="18" charset="0"/>
                            </a:rPr>
                            <m:t>𝑑𝑡</m:t>
                          </m:r>
                        </m:den>
                      </m:f>
                      <m:acc>
                        <m:accPr>
                          <m:chr m:val="̅"/>
                          <m:ctrlPr>
                            <a:rPr lang="x-IV_mathan" altLang="zh-CN" i="1">
                              <a:solidFill>
                                <a:srgbClr val="0070C0"/>
                              </a:solidFill>
                              <a:latin typeface="Cambria Math" panose="02040503050406030204" pitchFamily="18" charset="0"/>
                              <a:ea typeface="Cambria Math" panose="02040503050406030204" pitchFamily="18" charset="0"/>
                            </a:rPr>
                          </m:ctrlPr>
                        </m:accPr>
                        <m:e>
                          <m:r>
                            <a:rPr lang="x-IV_mathan" altLang="zh-CN">
                              <a:solidFill>
                                <a:srgbClr val="0070C0"/>
                              </a:solidFill>
                              <a:latin typeface="Cambria Math" panose="02040503050406030204" pitchFamily="18" charset="0"/>
                              <a:ea typeface="Cambria Math" panose="02040503050406030204" pitchFamily="18" charset="0"/>
                            </a:rPr>
                            <m:t>𝐹</m:t>
                          </m:r>
                        </m:e>
                      </m:acc>
                      <m:d>
                        <m:dPr>
                          <m:ctrlPr>
                            <a:rPr lang="x-IV_mathan" altLang="zh-CN" i="1">
                              <a:solidFill>
                                <a:srgbClr val="0070C0"/>
                              </a:solidFill>
                              <a:latin typeface="Cambria Math" panose="02040503050406030204" pitchFamily="18" charset="0"/>
                              <a:ea typeface="Cambria Math" panose="02040503050406030204" pitchFamily="18" charset="0"/>
                            </a:rPr>
                          </m:ctrlPr>
                        </m:dPr>
                        <m:e>
                          <m:r>
                            <a:rPr lang="x-IV_mathan" altLang="zh-CN">
                              <a:solidFill>
                                <a:srgbClr val="0070C0"/>
                              </a:solidFill>
                              <a:latin typeface="Cambria Math" panose="02040503050406030204" pitchFamily="18" charset="0"/>
                              <a:ea typeface="Cambria Math" panose="02040503050406030204" pitchFamily="18" charset="0"/>
                            </a:rPr>
                            <m:t>𝑡</m:t>
                          </m:r>
                        </m:e>
                      </m:d>
                      <m:r>
                        <a:rPr lang="x-IV_mathan" altLang="zh-CN">
                          <a:solidFill>
                            <a:srgbClr val="0070C0"/>
                          </a:solidFill>
                          <a:latin typeface="Cambria Math" panose="02040503050406030204" pitchFamily="18" charset="0"/>
                          <a:ea typeface="Cambria Math" panose="02040503050406030204" pitchFamily="18" charset="0"/>
                        </a:rPr>
                        <m:t>=</m:t>
                      </m:r>
                      <m:f>
                        <m:fPr>
                          <m:ctrlPr>
                            <a:rPr lang="x-IV_mathan" altLang="zh-CN" i="1">
                              <a:solidFill>
                                <a:srgbClr val="0070C0"/>
                              </a:solidFill>
                              <a:latin typeface="Cambria Math" panose="02040503050406030204" pitchFamily="18" charset="0"/>
                              <a:ea typeface="Cambria Math" panose="02040503050406030204" pitchFamily="18" charset="0"/>
                            </a:rPr>
                          </m:ctrlPr>
                        </m:fPr>
                        <m:num>
                          <m:r>
                            <a:rPr lang="x-IV_mathan" altLang="zh-CN">
                              <a:solidFill>
                                <a:srgbClr val="0070C0"/>
                              </a:solidFill>
                              <a:latin typeface="Cambria Math" panose="02040503050406030204" pitchFamily="18" charset="0"/>
                              <a:ea typeface="Cambria Math" panose="02040503050406030204" pitchFamily="18" charset="0"/>
                            </a:rPr>
                            <m:t>1</m:t>
                          </m:r>
                        </m:num>
                        <m:den>
                          <m:r>
                            <a:rPr lang="x-IV_mathan" altLang="zh-CN">
                              <a:solidFill>
                                <a:srgbClr val="0070C0"/>
                              </a:solidFill>
                              <a:latin typeface="Cambria Math" panose="02040503050406030204" pitchFamily="18" charset="0"/>
                              <a:ea typeface="Cambria Math" panose="02040503050406030204" pitchFamily="18" charset="0"/>
                            </a:rPr>
                            <m:t>𝑖</m:t>
                          </m:r>
                          <m:r>
                            <a:rPr lang="x-IV_mathan" altLang="zh-CN">
                              <a:solidFill>
                                <a:srgbClr val="0070C0"/>
                              </a:solidFill>
                              <a:latin typeface="Cambria Math" panose="02040503050406030204" pitchFamily="18" charset="0"/>
                              <a:ea typeface="Cambria Math" panose="02040503050406030204" pitchFamily="18" charset="0"/>
                            </a:rPr>
                            <m:t>ℏ</m:t>
                          </m:r>
                        </m:den>
                      </m:f>
                      <m:r>
                        <a:rPr lang="x-IV_mathan" altLang="zh-CN" i="1">
                          <a:solidFill>
                            <a:srgbClr val="0070C0"/>
                          </a:solidFill>
                          <a:latin typeface="Cambria Math" panose="02040503050406030204" pitchFamily="18" charset="0"/>
                          <a:ea typeface="Cambria Math" panose="02040503050406030204" pitchFamily="18" charset="0"/>
                        </a:rPr>
                        <m:t> </m:t>
                      </m:r>
                      <m:acc>
                        <m:accPr>
                          <m:chr m:val="̅"/>
                          <m:ctrlPr>
                            <a:rPr lang="x-IV_mathan" altLang="zh-CN" i="1">
                              <a:solidFill>
                                <a:srgbClr val="0070C0"/>
                              </a:solidFill>
                              <a:latin typeface="Cambria Math" panose="02040503050406030204" pitchFamily="18" charset="0"/>
                              <a:ea typeface="Cambria Math" panose="02040503050406030204" pitchFamily="18" charset="0"/>
                            </a:rPr>
                          </m:ctrlPr>
                        </m:accPr>
                        <m:e>
                          <m:r>
                            <a:rPr lang="x-IV_mathan" altLang="zh-CN">
                              <a:solidFill>
                                <a:srgbClr val="0070C0"/>
                              </a:solidFill>
                              <a:latin typeface="Cambria Math" panose="02040503050406030204" pitchFamily="18" charset="0"/>
                              <a:ea typeface="Cambria Math" panose="02040503050406030204" pitchFamily="18" charset="0"/>
                            </a:rPr>
                            <m:t>[</m:t>
                          </m:r>
                          <m:acc>
                            <m:accPr>
                              <m:chr m:val="̂"/>
                              <m:ctrlPr>
                                <a:rPr lang="x-IV_mathan" altLang="zh-CN" i="1">
                                  <a:solidFill>
                                    <a:srgbClr val="0070C0"/>
                                  </a:solidFill>
                                  <a:latin typeface="Cambria Math" panose="02040503050406030204" pitchFamily="18" charset="0"/>
                                  <a:ea typeface="Cambria Math" panose="02040503050406030204" pitchFamily="18" charset="0"/>
                                </a:rPr>
                              </m:ctrlPr>
                            </m:accPr>
                            <m:e>
                              <m:r>
                                <a:rPr lang="x-IV_mathan" altLang="zh-CN">
                                  <a:solidFill>
                                    <a:srgbClr val="0070C0"/>
                                  </a:solidFill>
                                  <a:latin typeface="Cambria Math" panose="02040503050406030204" pitchFamily="18" charset="0"/>
                                  <a:ea typeface="Cambria Math" panose="02040503050406030204" pitchFamily="18" charset="0"/>
                                </a:rPr>
                                <m:t>𝐹</m:t>
                              </m:r>
                            </m:e>
                          </m:acc>
                          <m:r>
                            <a:rPr lang="x-IV_mathan" altLang="zh-CN">
                              <a:solidFill>
                                <a:srgbClr val="0070C0"/>
                              </a:solidFill>
                              <a:latin typeface="Cambria Math" panose="02040503050406030204" pitchFamily="18" charset="0"/>
                              <a:ea typeface="Cambria Math" panose="02040503050406030204" pitchFamily="18" charset="0"/>
                            </a:rPr>
                            <m:t>,</m:t>
                          </m:r>
                          <m:acc>
                            <m:accPr>
                              <m:chr m:val="̂"/>
                              <m:ctrlPr>
                                <a:rPr lang="x-IV_mathan" altLang="zh-CN" i="1">
                                  <a:solidFill>
                                    <a:srgbClr val="0070C0"/>
                                  </a:solidFill>
                                  <a:latin typeface="Cambria Math" panose="02040503050406030204" pitchFamily="18" charset="0"/>
                                  <a:ea typeface="Cambria Math" panose="02040503050406030204" pitchFamily="18" charset="0"/>
                                </a:rPr>
                              </m:ctrlPr>
                            </m:accPr>
                            <m:e>
                              <m:r>
                                <a:rPr lang="x-IV_mathan" altLang="zh-CN">
                                  <a:solidFill>
                                    <a:srgbClr val="0070C0"/>
                                  </a:solidFill>
                                  <a:latin typeface="Cambria Math" panose="02040503050406030204" pitchFamily="18" charset="0"/>
                                  <a:ea typeface="Cambria Math" panose="02040503050406030204" pitchFamily="18" charset="0"/>
                                </a:rPr>
                                <m:t>𝐻</m:t>
                              </m:r>
                            </m:e>
                          </m:acc>
                          <m:r>
                            <a:rPr lang="x-IV_mathan" altLang="zh-CN">
                              <a:solidFill>
                                <a:srgbClr val="0070C0"/>
                              </a:solidFill>
                              <a:latin typeface="Cambria Math" panose="02040503050406030204" pitchFamily="18" charset="0"/>
                              <a:ea typeface="Cambria Math" panose="02040503050406030204" pitchFamily="18" charset="0"/>
                            </a:rPr>
                            <m:t>]</m:t>
                          </m:r>
                        </m:e>
                      </m:acc>
                    </m:oMath>
                  </m:oMathPara>
                </a14:m>
                <a:endParaRPr lang="x-IV_mathan" altLang="zh-CN" dirty="0">
                  <a:solidFill>
                    <a:srgbClr val="0070C0"/>
                  </a:solidFill>
                  <a:ea typeface="Cambria Math" panose="02040503050406030204" pitchFamily="18" charset="0"/>
                </a:endParaRPr>
              </a:p>
              <a:p>
                <a:pPr marL="82153" indent="0">
                  <a:buNone/>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 b="-2830"/>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effectLst/>
              </a:rPr>
              <a:t>Schrödinger</a:t>
            </a:r>
            <a:r>
              <a:rPr lang="zh-CN" altLang="zh-CN" dirty="0">
                <a:effectLst/>
              </a:rPr>
              <a:t>图像，时间演化算符</a:t>
            </a:r>
            <a:endParaRPr lang="zh-CN" altLang="en-US" dirty="0"/>
          </a:p>
        </p:txBody>
      </p:sp>
    </p:spTree>
    <p:extLst>
      <p:ext uri="{BB962C8B-B14F-4D97-AF65-F5344CB8AC3E}">
        <p14:creationId xmlns:p14="http://schemas.microsoft.com/office/powerpoint/2010/main" val="688602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82153" indent="0">
                  <a:buNone/>
                </a:pPr>
                <a14:m>
                  <m:oMathPara xmlns:m="http://schemas.openxmlformats.org/officeDocument/2006/math">
                    <m:oMathParaPr>
                      <m:jc m:val="centerGroup"/>
                    </m:oMathParaPr>
                    <m:oMath xmlns:m="http://schemas.openxmlformats.org/officeDocument/2006/math">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𝐹</m:t>
                          </m:r>
                        </m:e>
                      </m:acc>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e>
                      </m:d>
                      <m:r>
                        <a:rPr lang="x-IV_mathan" altLang="zh-CN">
                          <a:latin typeface="Cambria Math" panose="02040503050406030204" pitchFamily="18" charset="0"/>
                        </a:rPr>
                        <m:t>=</m:t>
                      </m:r>
                      <m:d>
                        <m:dPr>
                          <m:ctrlPr>
                            <a:rPr lang="x-IV_mathan" altLang="zh-CN" i="1">
                              <a:latin typeface="Cambria Math" panose="02040503050406030204" pitchFamily="18" charset="0"/>
                            </a:rPr>
                          </m:ctrlPr>
                        </m:dPr>
                        <m:e>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e>
                          </m:d>
                          <m:r>
                            <a:rPr lang="x-IV_mathan" altLang="zh-CN">
                              <a:latin typeface="Cambria Math" panose="02040503050406030204" pitchFamily="18" charset="0"/>
                            </a:rPr>
                            <m:t>,</m:t>
                          </m:r>
                          <m:r>
                            <a:rPr lang="x-IV_mathan" altLang="zh-CN">
                              <a:latin typeface="Cambria Math" panose="02040503050406030204" pitchFamily="18" charset="0"/>
                            </a:rPr>
                            <m:t>𝐹</m:t>
                          </m:r>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e>
                          </m:d>
                        </m:e>
                      </m:d>
                      <m:r>
                        <a:rPr lang="x-IV_mathan" altLang="zh-CN">
                          <a:latin typeface="Cambria Math" panose="02040503050406030204" pitchFamily="18" charset="0"/>
                        </a:rPr>
                        <m:t>=</m:t>
                      </m:r>
                      <m:d>
                        <m:dPr>
                          <m:ctrlPr>
                            <a:rPr lang="x-IV_mathan" altLang="zh-CN" i="1">
                              <a:latin typeface="Cambria Math" panose="02040503050406030204" pitchFamily="18" charset="0"/>
                            </a:rPr>
                          </m:ctrlPr>
                        </m:dPr>
                        <m:e>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𝑈</m:t>
                              </m:r>
                            </m:e>
                          </m:acc>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r>
                                <a:rPr lang="x-IV_mathan" altLang="zh-CN">
                                  <a:latin typeface="Cambria Math" panose="02040503050406030204" pitchFamily="18" charset="0"/>
                                </a:rPr>
                                <m:t>,0</m:t>
                              </m:r>
                            </m:e>
                          </m:d>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0</m:t>
                              </m:r>
                            </m:e>
                          </m:d>
                          <m:r>
                            <a:rPr lang="x-IV_mathan" altLang="zh-CN">
                              <a:latin typeface="Cambria Math" panose="02040503050406030204" pitchFamily="18" charset="0"/>
                            </a:rPr>
                            <m:t>,</m:t>
                          </m:r>
                          <m:r>
                            <a:rPr lang="x-IV_mathan" altLang="zh-CN">
                              <a:latin typeface="Cambria Math" panose="02040503050406030204" pitchFamily="18" charset="0"/>
                            </a:rPr>
                            <m:t>𝐹</m:t>
                          </m:r>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𝑈</m:t>
                              </m:r>
                            </m:e>
                          </m:acc>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r>
                                <a:rPr lang="x-IV_mathan" altLang="zh-CN">
                                  <a:latin typeface="Cambria Math" panose="02040503050406030204" pitchFamily="18" charset="0"/>
                                </a:rPr>
                                <m:t>,0</m:t>
                              </m:r>
                            </m:e>
                          </m:d>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0</m:t>
                              </m:r>
                            </m:e>
                          </m:d>
                        </m:e>
                      </m:d>
                    </m:oMath>
                  </m:oMathPara>
                </a14:m>
                <a:endParaRPr lang="x-IV_mathan" altLang="zh-CN" dirty="0"/>
              </a:p>
              <a:p>
                <a:pPr marL="82153" indent="0">
                  <a:buNone/>
                </a:pPr>
                <a14:m>
                  <m:oMathPara xmlns:m="http://schemas.openxmlformats.org/officeDocument/2006/math">
                    <m:oMathParaPr>
                      <m:jc m:val="centerGroup"/>
                    </m:oMathParaPr>
                    <m:oMath xmlns:m="http://schemas.openxmlformats.org/officeDocument/2006/math">
                      <m:r>
                        <a:rPr lang="x-IV_mathan" altLang="zh-CN">
                          <a:latin typeface="Cambria Math" panose="02040503050406030204" pitchFamily="18" charset="0"/>
                        </a:rPr>
                        <m:t>=</m:t>
                      </m:r>
                      <m:d>
                        <m:dPr>
                          <m:ctrlPr>
                            <a:rPr lang="x-IV_mathan" altLang="zh-CN" i="1">
                              <a:latin typeface="Cambria Math" panose="02040503050406030204" pitchFamily="18" charset="0"/>
                            </a:rPr>
                          </m:ctrlPr>
                        </m:dPr>
                        <m:e>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0</m:t>
                              </m:r>
                            </m:e>
                          </m:d>
                          <m:r>
                            <a:rPr lang="x-IV_mathan" altLang="zh-CN">
                              <a:latin typeface="Cambria Math" panose="02040503050406030204" pitchFamily="18" charset="0"/>
                            </a:rPr>
                            <m:t>,</m:t>
                          </m:r>
                          <m:sSup>
                            <m:sSupPr>
                              <m:ctrlPr>
                                <a:rPr lang="x-IV_mathan" altLang="zh-CN" i="1">
                                  <a:latin typeface="Cambria Math" panose="02040503050406030204" pitchFamily="18" charset="0"/>
                                </a:rPr>
                              </m:ctrlPr>
                            </m:sSupPr>
                            <m:e>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𝑈</m:t>
                                  </m:r>
                                </m:e>
                              </m:acc>
                            </m:e>
                            <m:sup>
                              <m:r>
                                <a:rPr lang="x-IV_mathan" altLang="zh-CN">
                                  <a:latin typeface="Cambria Math" panose="02040503050406030204" pitchFamily="18" charset="0"/>
                                </a:rPr>
                                <m:t>†</m:t>
                              </m:r>
                            </m:sup>
                          </m:sSup>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r>
                                <a:rPr lang="x-IV_mathan" altLang="zh-CN">
                                  <a:latin typeface="Cambria Math" panose="02040503050406030204" pitchFamily="18" charset="0"/>
                                </a:rPr>
                                <m:t>,0</m:t>
                              </m:r>
                            </m:e>
                          </m:d>
                          <m:r>
                            <a:rPr lang="x-IV_mathan" altLang="zh-CN">
                              <a:latin typeface="Cambria Math" panose="02040503050406030204" pitchFamily="18" charset="0"/>
                            </a:rPr>
                            <m:t>𝐹</m:t>
                          </m:r>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𝑈</m:t>
                              </m:r>
                            </m:e>
                          </m:acc>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r>
                                <a:rPr lang="x-IV_mathan" altLang="zh-CN">
                                  <a:latin typeface="Cambria Math" panose="02040503050406030204" pitchFamily="18" charset="0"/>
                                </a:rPr>
                                <m:t>,0</m:t>
                              </m:r>
                            </m:e>
                          </m:d>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0</m:t>
                              </m:r>
                            </m:e>
                          </m:d>
                        </m:e>
                      </m:d>
                    </m:oMath>
                  </m:oMathPara>
                </a14:m>
                <a:endParaRPr lang="x-IV_mathan" altLang="zh-CN" dirty="0"/>
              </a:p>
              <a:p>
                <a:pPr marL="82153" indent="0">
                  <a:buNone/>
                </a:pPr>
                <a14:m>
                  <m:oMathPara xmlns:m="http://schemas.openxmlformats.org/officeDocument/2006/math">
                    <m:oMathParaPr>
                      <m:jc m:val="centerGroup"/>
                    </m:oMathParaPr>
                    <m:oMath xmlns:m="http://schemas.openxmlformats.org/officeDocument/2006/math">
                      <m:r>
                        <a:rPr lang="x-IV_mathan" altLang="zh-CN">
                          <a:latin typeface="Cambria Math" panose="02040503050406030204" pitchFamily="18" charset="0"/>
                        </a:rPr>
                        <m:t>=</m:t>
                      </m:r>
                      <m:d>
                        <m:dPr>
                          <m:ctrlPr>
                            <a:rPr lang="x-IV_mathan" altLang="zh-CN" i="1">
                              <a:latin typeface="Cambria Math" panose="02040503050406030204" pitchFamily="18" charset="0"/>
                            </a:rPr>
                          </m:ctrlPr>
                        </m:dPr>
                        <m:e>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0</m:t>
                              </m:r>
                            </m:e>
                          </m:d>
                          <m:r>
                            <a:rPr lang="x-IV_mathan" altLang="zh-CN">
                              <a:latin typeface="Cambria Math" panose="02040503050406030204" pitchFamily="18" charset="0"/>
                            </a:rPr>
                            <m:t>,</m:t>
                          </m:r>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𝐹</m:t>
                              </m:r>
                            </m:e>
                          </m:acc>
                          <m:r>
                            <a:rPr lang="x-IV_mathan" altLang="zh-CN">
                              <a:latin typeface="Cambria Math" panose="02040503050406030204" pitchFamily="18" charset="0"/>
                            </a:rPr>
                            <m:t>(</m:t>
                          </m:r>
                          <m:r>
                            <a:rPr lang="x-IV_mathan" altLang="zh-CN">
                              <a:latin typeface="Cambria Math" panose="02040503050406030204" pitchFamily="18" charset="0"/>
                            </a:rPr>
                            <m:t>𝑡</m:t>
                          </m:r>
                          <m:r>
                            <a:rPr lang="x-IV_mathan" altLang="zh-CN">
                              <a:latin typeface="Cambria Math" panose="02040503050406030204" pitchFamily="18" charset="0"/>
                            </a:rPr>
                            <m:t>)</m:t>
                          </m:r>
                          <m:r>
                            <a:rPr lang="x-IV_mathan" altLang="zh-CN">
                              <a:latin typeface="Cambria Math" panose="02040503050406030204" pitchFamily="18" charset="0"/>
                            </a:rPr>
                            <m:t>𝜓</m:t>
                          </m:r>
                          <m:d>
                            <m:dPr>
                              <m:ctrlPr>
                                <a:rPr lang="x-IV_mathan" altLang="zh-CN" i="1">
                                  <a:latin typeface="Cambria Math" panose="02040503050406030204" pitchFamily="18" charset="0"/>
                                </a:rPr>
                              </m:ctrlPr>
                            </m:dPr>
                            <m:e>
                              <m:r>
                                <a:rPr lang="x-IV_mathan" altLang="zh-CN">
                                  <a:latin typeface="Cambria Math" panose="02040503050406030204" pitchFamily="18" charset="0"/>
                                </a:rPr>
                                <m:t>0</m:t>
                              </m:r>
                            </m:e>
                          </m:d>
                        </m:e>
                      </m:d>
                    </m:oMath>
                  </m:oMathPara>
                </a14:m>
                <a:endParaRPr lang="x-IV_mathan" altLang="zh-CN" dirty="0"/>
              </a:p>
              <a:p>
                <a:pPr marL="82153" indent="0">
                  <a:buNone/>
                </a:pPr>
                <a14:m>
                  <m:oMathPara xmlns:m="http://schemas.openxmlformats.org/officeDocument/2006/math">
                    <m:oMathParaPr>
                      <m:jc m:val="centerGroup"/>
                    </m:oMathParaPr>
                    <m:oMath xmlns:m="http://schemas.openxmlformats.org/officeDocument/2006/math">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𝐹</m:t>
                          </m:r>
                        </m:e>
                      </m:acc>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e>
                      </m:d>
                      <m:r>
                        <a:rPr lang="x-IV_mathan" altLang="zh-CN">
                          <a:latin typeface="Cambria Math" panose="02040503050406030204" pitchFamily="18" charset="0"/>
                        </a:rPr>
                        <m:t>=</m:t>
                      </m:r>
                      <m:sSup>
                        <m:sSupPr>
                          <m:ctrlPr>
                            <a:rPr lang="x-IV_mathan" altLang="zh-CN" i="1">
                              <a:latin typeface="Cambria Math" panose="02040503050406030204" pitchFamily="18" charset="0"/>
                            </a:rPr>
                          </m:ctrlPr>
                        </m:sSupPr>
                        <m:e>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𝑈</m:t>
                              </m:r>
                            </m:e>
                          </m:acc>
                        </m:e>
                        <m:sup>
                          <m:r>
                            <a:rPr lang="x-IV_mathan" altLang="zh-CN">
                              <a:latin typeface="Cambria Math" panose="02040503050406030204" pitchFamily="18" charset="0"/>
                            </a:rPr>
                            <m:t>†</m:t>
                          </m:r>
                        </m:sup>
                      </m:sSup>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r>
                            <a:rPr lang="x-IV_mathan" altLang="zh-CN">
                              <a:latin typeface="Cambria Math" panose="02040503050406030204" pitchFamily="18" charset="0"/>
                            </a:rPr>
                            <m:t>,0</m:t>
                          </m:r>
                        </m:e>
                      </m:d>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𝐹</m:t>
                          </m:r>
                        </m:e>
                      </m:acc>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𝑈</m:t>
                          </m:r>
                        </m:e>
                      </m:acc>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r>
                            <a:rPr lang="x-IV_mathan" altLang="zh-CN">
                              <a:latin typeface="Cambria Math" panose="02040503050406030204" pitchFamily="18" charset="0"/>
                            </a:rPr>
                            <m:t>,0</m:t>
                          </m:r>
                        </m:e>
                      </m:d>
                      <m:r>
                        <a:rPr lang="x-IV_mathan" altLang="zh-CN">
                          <a:latin typeface="Cambria Math" panose="02040503050406030204" pitchFamily="18" charset="0"/>
                        </a:rPr>
                        <m:t>=</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f>
                            <m:fPr>
                              <m:type m:val="lin"/>
                              <m:ctrlPr>
                                <a:rPr lang="x-IV_mathan" altLang="zh-CN" i="1">
                                  <a:latin typeface="Cambria Math" panose="02040503050406030204" pitchFamily="18" charset="0"/>
                                </a:rPr>
                              </m:ctrlPr>
                            </m:fPr>
                            <m:num>
                              <m:r>
                                <a:rPr lang="x-IV_mathan" altLang="zh-CN">
                                  <a:latin typeface="Cambria Math" panose="02040503050406030204" pitchFamily="18" charset="0"/>
                                </a:rPr>
                                <m:t>𝑖𝐻𝑡</m:t>
                              </m:r>
                            </m:num>
                            <m:den>
                              <m:r>
                                <a:rPr lang="x-IV_mathan" altLang="zh-CN">
                                  <a:latin typeface="Cambria Math" panose="02040503050406030204" pitchFamily="18" charset="0"/>
                                </a:rPr>
                                <m:t>ℏ</m:t>
                              </m:r>
                            </m:den>
                          </m:f>
                        </m:sup>
                      </m:sSup>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𝐹</m:t>
                          </m:r>
                        </m:e>
                      </m:acc>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𝑒</m:t>
                          </m:r>
                        </m:e>
                        <m:sup>
                          <m:r>
                            <a:rPr lang="x-IV_mathan" altLang="zh-CN">
                              <a:latin typeface="Cambria Math" panose="02040503050406030204" pitchFamily="18" charset="0"/>
                            </a:rPr>
                            <m:t>−</m:t>
                          </m:r>
                          <m:r>
                            <a:rPr lang="x-IV_mathan" altLang="zh-CN" i="1">
                              <a:latin typeface="Cambria Math" panose="02040503050406030204" pitchFamily="18" charset="0"/>
                            </a:rPr>
                            <m:t> </m:t>
                          </m:r>
                          <m:f>
                            <m:fPr>
                              <m:type m:val="lin"/>
                              <m:ctrlPr>
                                <a:rPr lang="x-IV_mathan" altLang="zh-CN" i="1">
                                  <a:latin typeface="Cambria Math" panose="02040503050406030204" pitchFamily="18" charset="0"/>
                                </a:rPr>
                              </m:ctrlPr>
                            </m:fPr>
                            <m:num>
                              <m:r>
                                <a:rPr lang="x-IV_mathan" altLang="zh-CN">
                                  <a:latin typeface="Cambria Math" panose="02040503050406030204" pitchFamily="18" charset="0"/>
                                </a:rPr>
                                <m:t>𝑖𝐻𝑡</m:t>
                              </m:r>
                            </m:num>
                            <m:den>
                              <m:r>
                                <a:rPr lang="x-IV_mathan" altLang="zh-CN">
                                  <a:latin typeface="Cambria Math" panose="02040503050406030204" pitchFamily="18" charset="0"/>
                                </a:rPr>
                                <m:t>ℏ</m:t>
                              </m:r>
                            </m:den>
                          </m:f>
                        </m:sup>
                      </m:sSup>
                    </m:oMath>
                  </m:oMathPara>
                </a14:m>
                <a:endParaRPr lang="x-IV_mathan" altLang="zh-CN" dirty="0"/>
              </a:p>
              <a:p>
                <a:pPr marL="82153" indent="0">
                  <a:buNone/>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zh-CN" dirty="0">
                <a:solidFill>
                  <a:srgbClr val="5B9BD5"/>
                </a:solidFill>
                <a:ea typeface="Microsoft YaHei" panose="020B0503020204020204" pitchFamily="34" charset="-122"/>
              </a:rPr>
              <a:t>能否让波函数不显含时间，力学量显含时间</a:t>
            </a:r>
            <a:endParaRPr lang="zh-CN" altLang="en-US" dirty="0"/>
          </a:p>
        </p:txBody>
      </p:sp>
    </p:spTree>
    <p:extLst>
      <p:ext uri="{BB962C8B-B14F-4D97-AF65-F5344CB8AC3E}">
        <p14:creationId xmlns:p14="http://schemas.microsoft.com/office/powerpoint/2010/main" val="283692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14:m>
                  <m:oMath xmlns:m="http://schemas.openxmlformats.org/officeDocument/2006/math">
                    <m:f>
                      <m:fPr>
                        <m:ctrlPr>
                          <a:rPr lang="x-IV_mathan" altLang="zh-CN" i="1">
                            <a:latin typeface="Cambria Math" panose="02040503050406030204" pitchFamily="18" charset="0"/>
                          </a:rPr>
                        </m:ctrlPr>
                      </m:fPr>
                      <m:num>
                        <m:r>
                          <a:rPr lang="x-IV_mathan" altLang="zh-CN">
                            <a:latin typeface="Cambria Math" panose="02040503050406030204" pitchFamily="18" charset="0"/>
                          </a:rPr>
                          <m:t>𝑑</m:t>
                        </m:r>
                      </m:num>
                      <m:den>
                        <m:r>
                          <a:rPr lang="x-IV_mathan" altLang="zh-CN">
                            <a:latin typeface="Cambria Math" panose="02040503050406030204" pitchFamily="18" charset="0"/>
                          </a:rPr>
                          <m:t>𝑑𝑡</m:t>
                        </m:r>
                      </m:den>
                    </m:f>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𝐹</m:t>
                        </m:r>
                      </m:e>
                    </m:acc>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e>
                    </m:d>
                    <m:r>
                      <a:rPr lang="x-IV_mathan" altLang="zh-CN">
                        <a:latin typeface="Cambria Math" panose="02040503050406030204" pitchFamily="18" charset="0"/>
                      </a:rPr>
                      <m:t>=</m:t>
                    </m:r>
                    <m:f>
                      <m:fPr>
                        <m:ctrlPr>
                          <a:rPr lang="x-IV_mathan" altLang="zh-CN" i="1">
                            <a:latin typeface="Cambria Math" panose="02040503050406030204" pitchFamily="18" charset="0"/>
                          </a:rPr>
                        </m:ctrlPr>
                      </m:fPr>
                      <m:num>
                        <m:r>
                          <a:rPr lang="x-IV_mathan" altLang="zh-CN">
                            <a:latin typeface="Cambria Math" panose="02040503050406030204" pitchFamily="18" charset="0"/>
                          </a:rPr>
                          <m:t>1</m:t>
                        </m:r>
                      </m:num>
                      <m:den>
                        <m:r>
                          <m:rPr>
                            <m:sty m:val="p"/>
                          </m:rPr>
                          <a:rPr lang="x-IV_mathan" altLang="zh-CN">
                            <a:latin typeface="Cambria Math" panose="02040503050406030204" pitchFamily="18" charset="0"/>
                          </a:rPr>
                          <m:t>i</m:t>
                        </m:r>
                        <m:r>
                          <a:rPr lang="x-IV_mathan" altLang="zh-CN">
                            <a:latin typeface="Cambria Math" panose="02040503050406030204" pitchFamily="18" charset="0"/>
                          </a:rPr>
                          <m:t>ℏ</m:t>
                        </m:r>
                      </m:den>
                    </m:f>
                    <m:d>
                      <m:dPr>
                        <m:begChr m:val="["/>
                        <m:endChr m:val="]"/>
                        <m:ctrlPr>
                          <a:rPr lang="x-IV_mathan" altLang="zh-CN" i="1">
                            <a:latin typeface="Cambria Math" panose="02040503050406030204" pitchFamily="18" charset="0"/>
                          </a:rPr>
                        </m:ctrlPr>
                      </m:dPr>
                      <m:e>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𝐹</m:t>
                            </m:r>
                          </m:e>
                        </m:acc>
                        <m:d>
                          <m:dPr>
                            <m:ctrlPr>
                              <a:rPr lang="x-IV_mathan" altLang="zh-CN" i="1">
                                <a:latin typeface="Cambria Math" panose="02040503050406030204" pitchFamily="18" charset="0"/>
                              </a:rPr>
                            </m:ctrlPr>
                          </m:dPr>
                          <m:e>
                            <m:r>
                              <a:rPr lang="x-IV_mathan" altLang="zh-CN">
                                <a:latin typeface="Cambria Math" panose="02040503050406030204" pitchFamily="18" charset="0"/>
                              </a:rPr>
                              <m:t>𝑡</m:t>
                            </m:r>
                          </m:e>
                        </m:d>
                        <m:r>
                          <a:rPr lang="x-IV_mathan" altLang="zh-CN">
                            <a:latin typeface="Cambria Math" panose="02040503050406030204" pitchFamily="18" charset="0"/>
                          </a:rPr>
                          <m:t>,</m:t>
                        </m:r>
                        <m:acc>
                          <m:accPr>
                            <m:chr m:val="̂"/>
                            <m:ctrlPr>
                              <a:rPr lang="x-IV_mathan" altLang="zh-CN" i="1">
                                <a:latin typeface="Cambria Math" panose="02040503050406030204" pitchFamily="18" charset="0"/>
                              </a:rPr>
                            </m:ctrlPr>
                          </m:accPr>
                          <m:e>
                            <m:r>
                              <a:rPr lang="x-IV_mathan" altLang="zh-CN">
                                <a:latin typeface="Cambria Math" panose="02040503050406030204" pitchFamily="18" charset="0"/>
                              </a:rPr>
                              <m:t>𝐻</m:t>
                            </m:r>
                          </m:e>
                        </m:acc>
                      </m:e>
                    </m:d>
                  </m:oMath>
                </a14:m>
                <a:endParaRPr lang="x-IV_mathan" altLang="zh-CN" dirty="0"/>
              </a:p>
              <a:p>
                <a:r>
                  <a:rPr lang="zh-CN" altLang="zh-CN" b="1" dirty="0"/>
                  <a:t>两种图像是等价的，凡物理上可测的结果都不会因所采取图像不同而异。例如，力学量的平均值和概率分布。守恒量在两个表象中也是等价的。</a:t>
                </a:r>
              </a:p>
              <a:p>
                <a:r>
                  <a:rPr lang="zh-CN" altLang="zh-CN" dirty="0"/>
                  <a:t>处理具体问题时，可根据情况采用较方便的图像</a:t>
                </a: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effectLst/>
              </a:rPr>
              <a:t>Heisenberg </a:t>
            </a:r>
            <a:r>
              <a:rPr lang="zh-CN" altLang="zh-CN" dirty="0">
                <a:effectLst/>
              </a:rPr>
              <a:t>图像</a:t>
            </a:r>
            <a:endParaRPr lang="zh-CN" altLang="en-US" dirty="0"/>
          </a:p>
        </p:txBody>
      </p:sp>
      <p:pic>
        <p:nvPicPr>
          <p:cNvPr id="5122" name="Picture 2" descr="Fs(t) — Fs(0) &#10;— —CFR (t) &#10;äNH(t) —0 "/>
          <p:cNvPicPr>
            <a:picLocks noChangeAspect="1" noChangeArrowheads="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00856" y="3413177"/>
            <a:ext cx="4033376" cy="3194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03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1114425"/>
                <a:ext cx="8229600" cy="733425"/>
              </a:xfrm>
            </p:spPr>
            <p:txBody>
              <a:bodyPr/>
              <a:lstStyle/>
              <a:p>
                <a14:m>
                  <m:oMath xmlns:m="http://schemas.openxmlformats.org/officeDocument/2006/math">
                    <m:r>
                      <a:rPr lang="x-IV_mathan" altLang="zh-CN">
                        <a:latin typeface="Cambria Math" panose="02040503050406030204" pitchFamily="18" charset="0"/>
                      </a:rPr>
                      <m:t>𝐻</m:t>
                    </m:r>
                    <m:r>
                      <a:rPr lang="x-IV_mathan" altLang="zh-CN">
                        <a:latin typeface="Cambria Math" panose="02040503050406030204" pitchFamily="18" charset="0"/>
                      </a:rPr>
                      <m:t>=</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𝐻</m:t>
                        </m:r>
                      </m:e>
                      <m:sub>
                        <m:r>
                          <a:rPr lang="x-IV_mathan" altLang="zh-CN">
                            <a:latin typeface="Cambria Math" panose="02040503050406030204" pitchFamily="18" charset="0"/>
                          </a:rPr>
                          <m:t>0</m:t>
                        </m:r>
                      </m:sub>
                    </m:sSub>
                    <m:r>
                      <a:rPr lang="x-IV_mathan" altLang="zh-CN">
                        <a:latin typeface="Cambria Math" panose="02040503050406030204" pitchFamily="18" charset="0"/>
                      </a:rPr>
                      <m:t>+</m:t>
                    </m:r>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𝐻</m:t>
                        </m:r>
                      </m:e>
                      <m:sup>
                        <m:r>
                          <a:rPr lang="x-IV_mathan" altLang="zh-CN">
                            <a:latin typeface="Cambria Math" panose="02040503050406030204" pitchFamily="18" charset="0"/>
                          </a:rPr>
                          <m:t>′</m:t>
                        </m:r>
                      </m:sup>
                    </m:sSup>
                  </m:oMath>
                </a14:m>
                <a:endParaRPr lang="x-IV_mathan" altLang="zh-CN" dirty="0"/>
              </a:p>
              <a:p>
                <a:r>
                  <a:rPr lang="zh-CN" altLang="zh-CN" dirty="0"/>
                  <a:t>通常</a:t>
                </a:r>
                <a14:m>
                  <m:oMath xmlns:m="http://schemas.openxmlformats.org/officeDocument/2006/math">
                    <m:r>
                      <a:rPr lang="zh-CN" altLang="zh-CN">
                        <a:latin typeface="Cambria Math" panose="02040503050406030204" pitchFamily="18" charset="0"/>
                      </a:rPr>
                      <m:t>𝐻</m:t>
                    </m:r>
                    <m:r>
                      <a:rPr lang="zh-CN" altLang="zh-CN">
                        <a:latin typeface="Cambria Math" panose="02040503050406030204" pitchFamily="18" charset="0"/>
                      </a:rPr>
                      <m:t>′</m:t>
                    </m:r>
                  </m:oMath>
                </a14:m>
                <a:r>
                  <a:rPr lang="zh-CN" altLang="zh-CN" dirty="0"/>
                  <a:t>表示体系与外界的相互作用，而</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𝐻</m:t>
                        </m:r>
                      </m:e>
                      <m:sub>
                        <m:r>
                          <a:rPr lang="zh-CN" altLang="zh-CN">
                            <a:latin typeface="Cambria Math" panose="02040503050406030204" pitchFamily="18" charset="0"/>
                          </a:rPr>
                          <m:t>0</m:t>
                        </m:r>
                      </m:sub>
                    </m:sSub>
                  </m:oMath>
                </a14:m>
                <a:r>
                  <a:rPr lang="zh-CN" altLang="zh-CN" dirty="0"/>
                  <a:t>表示体系本身</a:t>
                </a: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457200" y="1114425"/>
                <a:ext cx="8229600" cy="733425"/>
              </a:xfrm>
              <a:blipFill>
                <a:blip r:embed="rId2"/>
                <a:stretch>
                  <a:fillRect b="-19167"/>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zh-CN" dirty="0">
                <a:effectLst/>
              </a:rPr>
              <a:t>相互作用图像</a:t>
            </a:r>
            <a:endParaRPr lang="zh-CN" altLang="en-US" dirty="0"/>
          </a:p>
        </p:txBody>
      </p:sp>
      <p:pic>
        <p:nvPicPr>
          <p:cNvPr id="6146" name="Picture 2" descr="—ΨΙ(Ι)— &#10;αι &#10;— exp(— (Ι) (5.3. 21) &#10;4- Η)ΜΙ) — &#10;(5.3. ΖΖ) &#10;(5. 3. 23) "/>
          <p:cNvPicPr>
            <a:picLocks noChangeAspect="1" noChangeArrowheads="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52426" y="1929017"/>
            <a:ext cx="6467376" cy="266025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t(t) — iHot/h) &#10;d "/>
          <p:cNvPicPr>
            <a:picLocks noChangeAspect="1" noChangeArrowheads="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5263" y="4811175"/>
            <a:ext cx="3712980" cy="12610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矩形 3"/>
              <p:cNvSpPr/>
              <p:nvPr/>
            </p:nvSpPr>
            <p:spPr>
              <a:xfrm>
                <a:off x="4114800" y="4811175"/>
                <a:ext cx="4572000" cy="1761764"/>
              </a:xfrm>
              <a:prstGeom prst="rect">
                <a:avLst/>
              </a:prstGeom>
            </p:spPr>
            <p:txBody>
              <a:bodyPr>
                <a:spAutoFit/>
              </a:bodyPr>
              <a:lstStyle/>
              <a:p>
                <a:r>
                  <a:rPr lang="zh-CN" altLang="zh-CN" dirty="0">
                    <a:ea typeface="微软雅黑" panose="020B0503020204020204" pitchFamily="34" charset="-122"/>
                  </a:rPr>
                  <a:t>在相互作用图像中，态矢 </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zh-CN" altLang="zh-CN">
                            <a:latin typeface="Cambria Math" panose="02040503050406030204" pitchFamily="18" charset="0"/>
                            <a:ea typeface="微软雅黑" panose="020B0503020204020204" pitchFamily="34" charset="-122"/>
                          </a:rPr>
                          <m:t>𝜓</m:t>
                        </m:r>
                      </m:e>
                      <m:sub>
                        <m:r>
                          <a:rPr lang="zh-CN" altLang="zh-CN">
                            <a:latin typeface="Cambria Math" panose="02040503050406030204" pitchFamily="18" charset="0"/>
                            <a:ea typeface="微软雅黑" panose="020B0503020204020204" pitchFamily="34" charset="-122"/>
                          </a:rPr>
                          <m:t>𝐼</m:t>
                        </m:r>
                      </m:sub>
                    </m:sSub>
                    <m:r>
                      <a:rPr lang="zh-CN" altLang="zh-CN">
                        <a:latin typeface="Cambria Math" panose="02040503050406030204" pitchFamily="18" charset="0"/>
                        <a:ea typeface="微软雅黑" panose="020B0503020204020204" pitchFamily="34" charset="-122"/>
                      </a:rPr>
                      <m:t>(</m:t>
                    </m:r>
                    <m:r>
                      <a:rPr lang="zh-CN" altLang="zh-CN">
                        <a:latin typeface="Cambria Math" panose="02040503050406030204" pitchFamily="18" charset="0"/>
                        <a:ea typeface="微软雅黑" panose="020B0503020204020204" pitchFamily="34" charset="-122"/>
                      </a:rPr>
                      <m:t>𝑡</m:t>
                    </m:r>
                    <m:r>
                      <a:rPr lang="zh-CN" altLang="zh-CN">
                        <a:latin typeface="Cambria Math" panose="02040503050406030204" pitchFamily="18" charset="0"/>
                        <a:ea typeface="微软雅黑" panose="020B0503020204020204" pitchFamily="34" charset="-122"/>
                      </a:rPr>
                      <m:t>)</m:t>
                    </m:r>
                  </m:oMath>
                </a14:m>
                <a:r>
                  <a:rPr lang="en-US" altLang="zh-CN" dirty="0">
                    <a:ea typeface="Calibri" panose="020F0502020204030204" pitchFamily="34" charset="0"/>
                  </a:rPr>
                  <a:t> </a:t>
                </a:r>
                <a:r>
                  <a:rPr lang="zh-CN" altLang="zh-CN" dirty="0">
                    <a:ea typeface="微软雅黑" panose="020B0503020204020204" pitchFamily="34" charset="-122"/>
                  </a:rPr>
                  <a:t>和力学量（算符）</a:t>
                </a:r>
                <a14:m>
                  <m:oMath xmlns:m="http://schemas.openxmlformats.org/officeDocument/2006/math">
                    <m:r>
                      <a:rPr lang="zh-CN" altLang="en-US" i="1">
                        <a:latin typeface="Cambria Math" panose="02040503050406030204" pitchFamily="18" charset="0"/>
                        <a:ea typeface="微软雅黑" panose="020B0503020204020204" pitchFamily="34" charset="-122"/>
                      </a:rPr>
                      <m:t> </m:t>
                    </m:r>
                    <m:sSub>
                      <m:sSubPr>
                        <m:ctrlPr>
                          <a:rPr lang="zh-CN" altLang="zh-CN" i="1">
                            <a:latin typeface="Cambria Math" panose="02040503050406030204" pitchFamily="18" charset="0"/>
                            <a:ea typeface="微软雅黑" panose="020B0503020204020204" pitchFamily="34" charset="-122"/>
                          </a:rPr>
                        </m:ctrlPr>
                      </m:sSubPr>
                      <m:e>
                        <m:acc>
                          <m:accPr>
                            <m:chr m:val="̂"/>
                            <m:ctrlPr>
                              <a:rPr lang="zh-CN" altLang="zh-CN" i="1">
                                <a:latin typeface="Cambria Math" panose="02040503050406030204" pitchFamily="18" charset="0"/>
                                <a:ea typeface="微软雅黑" panose="020B0503020204020204" pitchFamily="34" charset="-122"/>
                              </a:rPr>
                            </m:ctrlPr>
                          </m:accPr>
                          <m:e>
                            <m:r>
                              <a:rPr lang="zh-CN" altLang="zh-CN">
                                <a:latin typeface="Cambria Math" panose="02040503050406030204" pitchFamily="18" charset="0"/>
                                <a:ea typeface="微软雅黑" panose="020B0503020204020204" pitchFamily="34" charset="-122"/>
                              </a:rPr>
                              <m:t>𝐹</m:t>
                            </m:r>
                          </m:e>
                        </m:acc>
                      </m:e>
                      <m:sub>
                        <m:r>
                          <a:rPr lang="zh-CN" altLang="zh-CN">
                            <a:latin typeface="Cambria Math" panose="02040503050406030204" pitchFamily="18" charset="0"/>
                            <a:ea typeface="微软雅黑" panose="020B0503020204020204" pitchFamily="34" charset="-122"/>
                          </a:rPr>
                          <m:t>1</m:t>
                        </m:r>
                      </m:sub>
                    </m:sSub>
                    <m:r>
                      <a:rPr lang="zh-CN" altLang="zh-CN">
                        <a:latin typeface="Cambria Math" panose="02040503050406030204" pitchFamily="18" charset="0"/>
                        <a:ea typeface="微软雅黑" panose="020B0503020204020204" pitchFamily="34" charset="-122"/>
                      </a:rPr>
                      <m:t>(</m:t>
                    </m:r>
                    <m:r>
                      <a:rPr lang="zh-CN" altLang="zh-CN">
                        <a:latin typeface="Cambria Math" panose="02040503050406030204" pitchFamily="18" charset="0"/>
                        <a:ea typeface="微软雅黑" panose="020B0503020204020204" pitchFamily="34" charset="-122"/>
                      </a:rPr>
                      <m:t>𝑡</m:t>
                    </m:r>
                    <m:r>
                      <a:rPr lang="zh-CN" altLang="zh-CN">
                        <a:latin typeface="Cambria Math" panose="02040503050406030204" pitchFamily="18" charset="0"/>
                        <a:ea typeface="微软雅黑" panose="020B0503020204020204" pitchFamily="34" charset="-122"/>
                      </a:rPr>
                      <m:t>)</m:t>
                    </m:r>
                  </m:oMath>
                </a14:m>
                <a:r>
                  <a:rPr lang="zh-CN" altLang="zh-CN" dirty="0">
                    <a:ea typeface="微软雅黑" panose="020B0503020204020204" pitchFamily="34" charset="-122"/>
                  </a:rPr>
                  <a:t>都随时间而演化．态矢的演化由相互作用</a:t>
                </a:r>
                <a14:m>
                  <m:oMath xmlns:m="http://schemas.openxmlformats.org/officeDocument/2006/math">
                    <m:r>
                      <a:rPr lang="zh-CN" altLang="zh-CN">
                        <a:latin typeface="Cambria Math" panose="02040503050406030204" pitchFamily="18" charset="0"/>
                        <a:ea typeface="微软雅黑" panose="020B0503020204020204" pitchFamily="34" charset="-122"/>
                      </a:rPr>
                      <m:t>𝐻</m:t>
                    </m:r>
                    <m:r>
                      <a:rPr lang="zh-CN" altLang="zh-CN">
                        <a:latin typeface="Cambria Math" panose="02040503050406030204" pitchFamily="18" charset="0"/>
                        <a:ea typeface="微软雅黑" panose="020B0503020204020204" pitchFamily="34" charset="-122"/>
                      </a:rPr>
                      <m:t>′</m:t>
                    </m:r>
                    <m:r>
                      <a:rPr lang="zh-CN" altLang="zh-CN">
                        <a:latin typeface="Cambria Math" panose="02040503050406030204" pitchFamily="18" charset="0"/>
                        <a:ea typeface="微软雅黑" panose="020B0503020204020204" pitchFamily="34" charset="-122"/>
                      </a:rPr>
                      <m:t>(</m:t>
                    </m:r>
                    <m:r>
                      <a:rPr lang="zh-CN" altLang="zh-CN">
                        <a:latin typeface="Cambria Math" panose="02040503050406030204" pitchFamily="18" charset="0"/>
                        <a:ea typeface="微软雅黑" panose="020B0503020204020204" pitchFamily="34" charset="-122"/>
                      </a:rPr>
                      <m:t>𝑡</m:t>
                    </m:r>
                    <m:r>
                      <a:rPr lang="zh-CN" altLang="zh-CN">
                        <a:latin typeface="Cambria Math" panose="02040503050406030204" pitchFamily="18" charset="0"/>
                        <a:ea typeface="微软雅黑" panose="020B0503020204020204" pitchFamily="34" charset="-122"/>
                      </a:rPr>
                      <m:t>)</m:t>
                    </m:r>
                  </m:oMath>
                </a14:m>
                <a:r>
                  <a:rPr lang="zh-CN" altLang="zh-CN" dirty="0">
                    <a:ea typeface="微软雅黑" panose="020B0503020204020204" pitchFamily="34" charset="-122"/>
                  </a:rPr>
                  <a:t>来支配，而力学量（算符）随时间的演化则由</a:t>
                </a:r>
                <a14:m>
                  <m:oMath xmlns:m="http://schemas.openxmlformats.org/officeDocument/2006/math">
                    <m:sSub>
                      <m:sSubPr>
                        <m:ctrlPr>
                          <a:rPr lang="zh-CN" altLang="zh-CN" i="1">
                            <a:latin typeface="Cambria Math" panose="02040503050406030204" pitchFamily="18" charset="0"/>
                            <a:ea typeface="微软雅黑" panose="020B0503020204020204" pitchFamily="34" charset="-122"/>
                          </a:rPr>
                        </m:ctrlPr>
                      </m:sSubPr>
                      <m:e>
                        <m:r>
                          <a:rPr lang="zh-CN" altLang="zh-CN">
                            <a:latin typeface="Cambria Math" panose="02040503050406030204" pitchFamily="18" charset="0"/>
                            <a:ea typeface="微软雅黑" panose="020B0503020204020204" pitchFamily="34" charset="-122"/>
                          </a:rPr>
                          <m:t>𝐻</m:t>
                        </m:r>
                      </m:e>
                      <m:sub>
                        <m:r>
                          <a:rPr lang="zh-CN" altLang="zh-CN">
                            <a:latin typeface="Cambria Math" panose="02040503050406030204" pitchFamily="18" charset="0"/>
                            <a:ea typeface="微软雅黑" panose="020B0503020204020204" pitchFamily="34" charset="-122"/>
                          </a:rPr>
                          <m:t>0</m:t>
                        </m:r>
                      </m:sub>
                    </m:sSub>
                  </m:oMath>
                </a14:m>
                <a:r>
                  <a:rPr lang="zh-CN" altLang="zh-CN" dirty="0">
                    <a:ea typeface="微软雅黑" panose="020B0503020204020204" pitchFamily="34" charset="-122"/>
                  </a:rPr>
                  <a:t>支配．相互作用图像是介于 Schrodinger 图像和 Heisenberg图像之间的一种图像。</a:t>
                </a:r>
              </a:p>
            </p:txBody>
          </p:sp>
        </mc:Choice>
        <mc:Fallback xmlns="">
          <p:sp>
            <p:nvSpPr>
              <p:cNvPr id="4" name="矩形 3"/>
              <p:cNvSpPr>
                <a:spLocks noRot="1" noChangeAspect="1" noMove="1" noResize="1" noEditPoints="1" noAdjustHandles="1" noChangeArrowheads="1" noChangeShapeType="1" noTextEdit="1"/>
              </p:cNvSpPr>
              <p:nvPr/>
            </p:nvSpPr>
            <p:spPr>
              <a:xfrm>
                <a:off x="4114800" y="4811175"/>
                <a:ext cx="4572000" cy="1761764"/>
              </a:xfrm>
              <a:prstGeom prst="rect">
                <a:avLst/>
              </a:prstGeom>
              <a:blipFill>
                <a:blip r:embed="rId7"/>
                <a:stretch>
                  <a:fillRect l="-1067" t="-1730" r="-1067" b="-44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638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marR="0">
                  <a:spcBef>
                    <a:spcPts val="0"/>
                  </a:spcBef>
                  <a:spcAft>
                    <a:spcPts val="0"/>
                  </a:spcAft>
                </a:pPr>
                <a:r>
                  <a:rPr lang="zh-CN" altLang="zh-CN" dirty="0"/>
                  <a:t>图像：含时演化的三种图像</a:t>
                </a:r>
              </a:p>
              <a:p>
                <a:pPr marL="0" marR="0">
                  <a:spcBef>
                    <a:spcPts val="0"/>
                  </a:spcBef>
                  <a:spcAft>
                    <a:spcPts val="0"/>
                  </a:spcAft>
                </a:pPr>
                <a:r>
                  <a:rPr lang="zh-CN" altLang="zh-CN" dirty="0"/>
                  <a:t>表象：基矢选择的不同，构造出不同的表象：坐标表象，动量表象</a:t>
                </a:r>
              </a:p>
              <a:p>
                <a:pPr marL="0" marR="0">
                  <a:spcBef>
                    <a:spcPts val="0"/>
                  </a:spcBef>
                  <a:spcAft>
                    <a:spcPts val="0"/>
                  </a:spcAft>
                </a:pPr>
                <a:r>
                  <a:rPr lang="zh-CN" altLang="zh-CN" dirty="0"/>
                  <a:t>例如，一维无限深势阱有一系列本征函数</a:t>
                </a:r>
                <a:r>
                  <a:rPr lang="en-US" altLang="zh-CN" dirty="0">
                    <a:ea typeface="Calibri" panose="020F0502020204030204" pitchFamily="34" charset="0"/>
                  </a:rPr>
                  <a:t> </a:t>
                </a:r>
                <a:br>
                  <a:rPr lang="en-US" altLang="zh-CN" dirty="0">
                    <a:ea typeface="Calibri" panose="020F0502020204030204" pitchFamily="34" charset="0"/>
                  </a:rPr>
                </a:b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𝑛</m:t>
                        </m:r>
                      </m:sub>
                    </m:sSub>
                    <m:r>
                      <a:rPr lang="zh-CN" altLang="zh-CN">
                        <a:latin typeface="Cambria Math" panose="02040503050406030204" pitchFamily="18" charset="0"/>
                      </a:rPr>
                      <m:t>=</m:t>
                    </m:r>
                    <m:rad>
                      <m:radPr>
                        <m:degHide m:val="on"/>
                        <m:ctrlPr>
                          <a:rPr lang="zh-CN" altLang="zh-CN" i="1">
                            <a:latin typeface="Cambria Math" panose="02040503050406030204" pitchFamily="18" charset="0"/>
                          </a:rPr>
                        </m:ctrlPr>
                      </m:radPr>
                      <m:deg/>
                      <m:e>
                        <m:f>
                          <m:fPr>
                            <m:ctrlPr>
                              <a:rPr lang="zh-CN" altLang="zh-CN" i="1">
                                <a:latin typeface="Cambria Math" panose="02040503050406030204" pitchFamily="18" charset="0"/>
                              </a:rPr>
                            </m:ctrlPr>
                          </m:fPr>
                          <m:num>
                            <m:r>
                              <a:rPr lang="zh-CN" altLang="zh-CN">
                                <a:latin typeface="Cambria Math" panose="02040503050406030204" pitchFamily="18" charset="0"/>
                              </a:rPr>
                              <m:t>2</m:t>
                            </m:r>
                          </m:num>
                          <m:den>
                            <m:r>
                              <a:rPr lang="zh-CN" altLang="zh-CN">
                                <a:latin typeface="Cambria Math" panose="02040503050406030204" pitchFamily="18" charset="0"/>
                              </a:rPr>
                              <m:t>𝑎</m:t>
                            </m:r>
                          </m:den>
                        </m:f>
                      </m:e>
                    </m:rad>
                    <m:func>
                      <m:funcPr>
                        <m:ctrlPr>
                          <a:rPr lang="zh-CN" altLang="zh-CN" i="1">
                            <a:latin typeface="Cambria Math" panose="02040503050406030204" pitchFamily="18" charset="0"/>
                          </a:rPr>
                        </m:ctrlPr>
                      </m:funcPr>
                      <m:fName>
                        <m:r>
                          <m:rPr>
                            <m:sty m:val="p"/>
                          </m:rPr>
                          <a:rPr lang="zh-CN" altLang="zh-CN">
                            <a:latin typeface="Cambria Math" panose="02040503050406030204" pitchFamily="18" charset="0"/>
                          </a:rPr>
                          <m:t>sin</m:t>
                        </m:r>
                      </m:fName>
                      <m:e>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zh-CN" altLang="zh-CN">
                                    <a:latin typeface="Cambria Math" panose="02040503050406030204" pitchFamily="18" charset="0"/>
                                  </a:rPr>
                                  <m:t>𝑛</m:t>
                                </m:r>
                                <m:r>
                                  <a:rPr lang="zh-CN" altLang="zh-CN">
                                    <a:latin typeface="Cambria Math" panose="02040503050406030204" pitchFamily="18" charset="0"/>
                                  </a:rPr>
                                  <m:t>𝜋</m:t>
                                </m:r>
                                <m:r>
                                  <a:rPr lang="zh-CN" altLang="zh-CN">
                                    <a:latin typeface="Cambria Math" panose="02040503050406030204" pitchFamily="18" charset="0"/>
                                  </a:rPr>
                                  <m:t>𝑥</m:t>
                                </m:r>
                              </m:num>
                              <m:den>
                                <m:r>
                                  <a:rPr lang="zh-CN" altLang="zh-CN">
                                    <a:latin typeface="Cambria Math" panose="02040503050406030204" pitchFamily="18" charset="0"/>
                                  </a:rPr>
                                  <m:t>𝑎</m:t>
                                </m:r>
                              </m:den>
                            </m:f>
                          </m:e>
                        </m:d>
                      </m:e>
                    </m:func>
                    <m:r>
                      <a:rPr lang="zh-CN" altLang="zh-CN">
                        <a:latin typeface="Cambria Math" panose="02040503050406030204" pitchFamily="18" charset="0"/>
                      </a:rPr>
                      <m:t>,</m:t>
                    </m:r>
                  </m:oMath>
                </a14:m>
                <a:endParaRPr lang="zh-CN" altLang="zh-CN" dirty="0"/>
              </a:p>
              <a:p>
                <a:pPr marL="0" marR="0">
                  <a:spcBef>
                    <a:spcPts val="0"/>
                  </a:spcBef>
                  <a:spcAft>
                    <a:spcPts val="0"/>
                  </a:spcAft>
                </a:pPr>
                <a:r>
                  <a:rPr lang="zh-CN" altLang="zh-CN" dirty="0"/>
                  <a:t>如果势阱宽度增加一倍，则变为</a:t>
                </a:r>
              </a:p>
              <a:p>
                <a:pPr marL="0" marR="0">
                  <a:spcBef>
                    <a:spcPts val="0"/>
                  </a:spcBef>
                  <a:spcAft>
                    <a:spcPts val="0"/>
                  </a:spcAft>
                </a:pPr>
                <a14:m>
                  <m:oMath xmlns:m="http://schemas.openxmlformats.org/officeDocument/2006/math">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𝜙</m:t>
                        </m:r>
                      </m:e>
                      <m:sub>
                        <m:r>
                          <a:rPr lang="x-IV_mathan" altLang="zh-CN">
                            <a:latin typeface="Cambria Math" panose="02040503050406030204" pitchFamily="18" charset="0"/>
                            <a:ea typeface="Cambria Math" panose="02040503050406030204" pitchFamily="18" charset="0"/>
                          </a:rPr>
                          <m:t>𝑛</m:t>
                        </m:r>
                      </m:sub>
                    </m:sSub>
                    <m:r>
                      <a:rPr lang="x-IV_mathan" altLang="zh-CN">
                        <a:latin typeface="Cambria Math" panose="02040503050406030204" pitchFamily="18" charset="0"/>
                        <a:ea typeface="Cambria Math" panose="02040503050406030204" pitchFamily="18" charset="0"/>
                      </a:rPr>
                      <m:t>=</m:t>
                    </m:r>
                    <m:rad>
                      <m:radPr>
                        <m:degHide m:val="on"/>
                        <m:ctrlPr>
                          <a:rPr lang="x-IV_mathan" altLang="zh-CN" i="1">
                            <a:latin typeface="Cambria Math" panose="02040503050406030204" pitchFamily="18" charset="0"/>
                            <a:ea typeface="Cambria Math" panose="02040503050406030204" pitchFamily="18" charset="0"/>
                          </a:rPr>
                        </m:ctrlPr>
                      </m:radPr>
                      <m:deg/>
                      <m:e>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1</m:t>
                            </m:r>
                          </m:num>
                          <m:den>
                            <m:r>
                              <a:rPr lang="x-IV_mathan" altLang="zh-CN">
                                <a:latin typeface="Cambria Math" panose="02040503050406030204" pitchFamily="18" charset="0"/>
                                <a:ea typeface="Cambria Math" panose="02040503050406030204" pitchFamily="18" charset="0"/>
                              </a:rPr>
                              <m:t>𝑎</m:t>
                            </m:r>
                          </m:den>
                        </m:f>
                      </m:e>
                    </m:rad>
                    <m:func>
                      <m:funcPr>
                        <m:ctrlPr>
                          <a:rPr lang="x-IV_mathan" altLang="zh-CN" i="1">
                            <a:latin typeface="Cambria Math" panose="02040503050406030204" pitchFamily="18" charset="0"/>
                            <a:ea typeface="Cambria Math" panose="02040503050406030204" pitchFamily="18" charset="0"/>
                          </a:rPr>
                        </m:ctrlPr>
                      </m:funcPr>
                      <m:fName>
                        <m:r>
                          <m:rPr>
                            <m:sty m:val="p"/>
                          </m:rPr>
                          <a:rPr lang="x-IV_mathan" altLang="zh-CN">
                            <a:latin typeface="Cambria Math" panose="02040503050406030204" pitchFamily="18" charset="0"/>
                            <a:ea typeface="Cambria Math" panose="02040503050406030204" pitchFamily="18" charset="0"/>
                          </a:rPr>
                          <m:t>sin</m:t>
                        </m:r>
                      </m:fName>
                      <m:e>
                        <m:d>
                          <m:dPr>
                            <m:ctrlPr>
                              <a:rPr lang="x-IV_mathan" altLang="zh-CN" i="1">
                                <a:latin typeface="Cambria Math" panose="02040503050406030204" pitchFamily="18" charset="0"/>
                                <a:ea typeface="Cambria Math" panose="02040503050406030204" pitchFamily="18" charset="0"/>
                              </a:rPr>
                            </m:ctrlPr>
                          </m:dPr>
                          <m:e>
                            <m:f>
                              <m:fPr>
                                <m:ctrlPr>
                                  <a:rPr lang="x-IV_mathan" altLang="zh-CN" i="1">
                                    <a:latin typeface="Cambria Math" panose="02040503050406030204" pitchFamily="18" charset="0"/>
                                    <a:ea typeface="Cambria Math" panose="02040503050406030204" pitchFamily="18" charset="0"/>
                                  </a:rPr>
                                </m:ctrlPr>
                              </m:fPr>
                              <m:num>
                                <m:r>
                                  <a:rPr lang="x-IV_mathan" altLang="zh-CN">
                                    <a:latin typeface="Cambria Math" panose="02040503050406030204" pitchFamily="18" charset="0"/>
                                    <a:ea typeface="Cambria Math" panose="02040503050406030204" pitchFamily="18" charset="0"/>
                                  </a:rPr>
                                  <m:t>𝑛</m:t>
                                </m:r>
                                <m:r>
                                  <a:rPr lang="x-IV_mathan" altLang="zh-CN">
                                    <a:latin typeface="Cambria Math" panose="02040503050406030204" pitchFamily="18" charset="0"/>
                                    <a:ea typeface="Cambria Math" panose="02040503050406030204" pitchFamily="18" charset="0"/>
                                  </a:rPr>
                                  <m:t>𝜋</m:t>
                                </m:r>
                                <m:r>
                                  <a:rPr lang="x-IV_mathan" altLang="zh-CN">
                                    <a:latin typeface="Cambria Math" panose="02040503050406030204" pitchFamily="18" charset="0"/>
                                    <a:ea typeface="Cambria Math" panose="02040503050406030204" pitchFamily="18" charset="0"/>
                                  </a:rPr>
                                  <m:t>𝑥</m:t>
                                </m:r>
                              </m:num>
                              <m:den>
                                <m:r>
                                  <a:rPr lang="x-IV_mathan" altLang="zh-CN">
                                    <a:latin typeface="Cambria Math" panose="02040503050406030204" pitchFamily="18" charset="0"/>
                                    <a:ea typeface="Cambria Math" panose="02040503050406030204" pitchFamily="18" charset="0"/>
                                  </a:rPr>
                                  <m:t>2</m:t>
                                </m:r>
                                <m:r>
                                  <a:rPr lang="x-IV_mathan" altLang="zh-CN">
                                    <a:latin typeface="Cambria Math" panose="02040503050406030204" pitchFamily="18" charset="0"/>
                                    <a:ea typeface="Cambria Math" panose="02040503050406030204" pitchFamily="18" charset="0"/>
                                  </a:rPr>
                                  <m:t>𝑎</m:t>
                                </m:r>
                              </m:den>
                            </m:f>
                          </m:e>
                        </m:d>
                      </m:e>
                    </m:func>
                  </m:oMath>
                </a14:m>
                <a:endParaRPr lang="x-IV_mathan" altLang="zh-CN" dirty="0">
                  <a:ea typeface="Cambria Math" panose="02040503050406030204" pitchFamily="18" charset="0"/>
                </a:endParaRPr>
              </a:p>
              <a:p>
                <a:pPr marL="0" marR="0">
                  <a:spcBef>
                    <a:spcPts val="0"/>
                  </a:spcBef>
                  <a:spcAft>
                    <a:spcPts val="0"/>
                  </a:spcAft>
                </a:pPr>
                <a:r>
                  <a:rPr lang="zh-CN" altLang="zh-CN" dirty="0"/>
                  <a:t>两组都是一系列正交归一的完备本征函数系。如果一个量子态可以表示为</a:t>
                </a:r>
              </a:p>
              <a:p>
                <a:pPr marL="0" marR="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𝜓</m:t>
                    </m:r>
                    <m:r>
                      <a:rPr lang="x-IV_mathan" altLang="zh-CN">
                        <a:latin typeface="Cambria Math" panose="02040503050406030204" pitchFamily="18" charset="0"/>
                        <a:ea typeface="Cambria Math" panose="02040503050406030204" pitchFamily="18" charset="0"/>
                      </a:rPr>
                      <m:t>=∑</m:t>
                    </m:r>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𝐶</m:t>
                        </m:r>
                      </m:e>
                      <m:sub>
                        <m:r>
                          <a:rPr lang="x-IV_mathan" altLang="zh-CN">
                            <a:latin typeface="Cambria Math" panose="02040503050406030204" pitchFamily="18" charset="0"/>
                            <a:ea typeface="Cambria Math" panose="02040503050406030204" pitchFamily="18" charset="0"/>
                          </a:rPr>
                          <m:t>𝑚</m:t>
                        </m:r>
                      </m:sub>
                    </m:sSub>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𝜓</m:t>
                        </m:r>
                      </m:e>
                      <m:sub>
                        <m:r>
                          <a:rPr lang="x-IV_mathan" altLang="zh-CN">
                            <a:latin typeface="Cambria Math" panose="02040503050406030204" pitchFamily="18" charset="0"/>
                            <a:ea typeface="Cambria Math" panose="02040503050406030204" pitchFamily="18" charset="0"/>
                          </a:rPr>
                          <m:t>𝑚</m:t>
                        </m:r>
                      </m:sub>
                    </m:sSub>
                  </m:oMath>
                </a14:m>
                <a:endParaRPr lang="x-IV_mathan" altLang="zh-CN" dirty="0">
                  <a:ea typeface="Cambria Math" panose="02040503050406030204" pitchFamily="18" charset="0"/>
                </a:endParaRPr>
              </a:p>
              <a:p>
                <a:pPr marL="0" marR="0">
                  <a:spcBef>
                    <a:spcPts val="0"/>
                  </a:spcBef>
                  <a:spcAft>
                    <a:spcPts val="0"/>
                  </a:spcAft>
                </a:pPr>
                <a:r>
                  <a:rPr lang="zh-CN" altLang="zh-CN" dirty="0"/>
                  <a:t>那必然也可以表示为</a:t>
                </a:r>
              </a:p>
              <a:p>
                <a:pPr marL="0" marR="0">
                  <a:spcBef>
                    <a:spcPts val="0"/>
                  </a:spcBef>
                  <a:spcAft>
                    <a:spcPts val="0"/>
                  </a:spcAft>
                </a:pPr>
                <a14:m>
                  <m:oMath xmlns:m="http://schemas.openxmlformats.org/officeDocument/2006/math">
                    <m:r>
                      <a:rPr lang="x-IV_mathan" altLang="zh-CN">
                        <a:latin typeface="Cambria Math" panose="02040503050406030204" pitchFamily="18" charset="0"/>
                        <a:ea typeface="Cambria Math" panose="02040503050406030204" pitchFamily="18" charset="0"/>
                      </a:rPr>
                      <m:t>𝜓</m:t>
                    </m:r>
                    <m:r>
                      <a:rPr lang="x-IV_mathan" altLang="zh-CN">
                        <a:latin typeface="Cambria Math" panose="02040503050406030204" pitchFamily="18" charset="0"/>
                        <a:ea typeface="Cambria Math" panose="02040503050406030204" pitchFamily="18" charset="0"/>
                      </a:rPr>
                      <m:t>=∑</m:t>
                    </m:r>
                    <m:sSubSup>
                      <m:sSubSupPr>
                        <m:ctrlPr>
                          <a:rPr lang="x-IV_mathan" altLang="zh-CN" i="1">
                            <a:latin typeface="Cambria Math" panose="02040503050406030204" pitchFamily="18" charset="0"/>
                            <a:ea typeface="Cambria Math" panose="02040503050406030204" pitchFamily="18" charset="0"/>
                          </a:rPr>
                        </m:ctrlPr>
                      </m:sSubSupPr>
                      <m:e>
                        <m:r>
                          <a:rPr lang="x-IV_mathan" altLang="zh-CN">
                            <a:latin typeface="Cambria Math" panose="02040503050406030204" pitchFamily="18" charset="0"/>
                            <a:ea typeface="Cambria Math" panose="02040503050406030204" pitchFamily="18" charset="0"/>
                          </a:rPr>
                          <m:t>𝐶</m:t>
                        </m:r>
                      </m:e>
                      <m:sub>
                        <m:r>
                          <a:rPr lang="x-IV_mathan" altLang="zh-CN">
                            <a:latin typeface="Cambria Math" panose="02040503050406030204" pitchFamily="18" charset="0"/>
                            <a:ea typeface="Cambria Math" panose="02040503050406030204" pitchFamily="18" charset="0"/>
                          </a:rPr>
                          <m:t>𝑚</m:t>
                        </m:r>
                      </m:sub>
                      <m:sup>
                        <m:r>
                          <a:rPr lang="x-IV_mathan" altLang="zh-CN">
                            <a:latin typeface="Cambria Math" panose="02040503050406030204" pitchFamily="18" charset="0"/>
                            <a:ea typeface="Cambria Math" panose="02040503050406030204" pitchFamily="18" charset="0"/>
                          </a:rPr>
                          <m:t>′</m:t>
                        </m:r>
                      </m:sup>
                    </m:sSubSup>
                    <m:sSub>
                      <m:sSubPr>
                        <m:ctrlPr>
                          <a:rPr lang="x-IV_mathan" altLang="zh-CN" i="1">
                            <a:latin typeface="Cambria Math" panose="02040503050406030204" pitchFamily="18" charset="0"/>
                            <a:ea typeface="Cambria Math" panose="02040503050406030204" pitchFamily="18" charset="0"/>
                          </a:rPr>
                        </m:ctrlPr>
                      </m:sSubPr>
                      <m:e>
                        <m:r>
                          <a:rPr lang="x-IV_mathan" altLang="zh-CN">
                            <a:latin typeface="Cambria Math" panose="02040503050406030204" pitchFamily="18" charset="0"/>
                            <a:ea typeface="Cambria Math" panose="02040503050406030204" pitchFamily="18" charset="0"/>
                          </a:rPr>
                          <m:t>𝜙</m:t>
                        </m:r>
                      </m:e>
                      <m:sub>
                        <m:r>
                          <a:rPr lang="x-IV_mathan" altLang="zh-CN">
                            <a:latin typeface="Cambria Math" panose="02040503050406030204" pitchFamily="18" charset="0"/>
                            <a:ea typeface="Cambria Math" panose="02040503050406030204" pitchFamily="18" charset="0"/>
                          </a:rPr>
                          <m:t>𝑚</m:t>
                        </m:r>
                      </m:sub>
                    </m:sSub>
                  </m:oMath>
                </a14:m>
                <a:endParaRPr lang="x-IV_mathan" altLang="zh-CN" dirty="0">
                  <a:ea typeface="Cambria Math" panose="02040503050406030204" pitchFamily="18" charset="0"/>
                </a:endParaRP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1" t="-809"/>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zh-CN" dirty="0">
                <a:effectLst/>
              </a:rPr>
              <a:t>量子态的不同表象，么正变换</a:t>
            </a:r>
            <a:endParaRPr lang="zh-CN" altLang="en-US" dirty="0"/>
          </a:p>
        </p:txBody>
      </p:sp>
    </p:spTree>
    <p:extLst>
      <p:ext uri="{BB962C8B-B14F-4D97-AF65-F5344CB8AC3E}">
        <p14:creationId xmlns:p14="http://schemas.microsoft.com/office/powerpoint/2010/main" val="274472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82153" indent="0">
                  <a:buNone/>
                </a:pPr>
                <a14:m>
                  <m:oMathPara xmlns:m="http://schemas.openxmlformats.org/officeDocument/2006/math">
                    <m:oMathParaPr>
                      <m:jc m:val="centerGroup"/>
                    </m:oMathParaPr>
                    <m:oMath xmlns:m="http://schemas.openxmlformats.org/officeDocument/2006/math">
                      <m:r>
                        <a:rPr lang="x-IV_mathan" altLang="zh-CN">
                          <a:latin typeface="Cambria Math" panose="02040503050406030204" pitchFamily="18" charset="0"/>
                        </a:rPr>
                        <m:t>∑</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𝐶</m:t>
                          </m:r>
                        </m:e>
                        <m:sub>
                          <m:r>
                            <a:rPr lang="x-IV_mathan" altLang="zh-CN">
                              <a:latin typeface="Cambria Math" panose="02040503050406030204" pitchFamily="18" charset="0"/>
                            </a:rPr>
                            <m:t>𝑚</m:t>
                          </m:r>
                        </m:sub>
                      </m:sSub>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𝜓</m:t>
                          </m:r>
                        </m:e>
                        <m:sub>
                          <m:r>
                            <a:rPr lang="x-IV_mathan" altLang="zh-CN">
                              <a:latin typeface="Cambria Math" panose="02040503050406030204" pitchFamily="18" charset="0"/>
                            </a:rPr>
                            <m:t>𝑚</m:t>
                          </m:r>
                        </m:sub>
                      </m:sSub>
                      <m:r>
                        <a:rPr lang="x-IV_mathan" altLang="zh-CN">
                          <a:latin typeface="Cambria Math" panose="02040503050406030204" pitchFamily="18" charset="0"/>
                        </a:rPr>
                        <m:t>=∑</m:t>
                      </m:r>
                      <m:sSubSup>
                        <m:sSubSupPr>
                          <m:ctrlPr>
                            <a:rPr lang="x-IV_mathan" altLang="zh-CN" i="1">
                              <a:latin typeface="Cambria Math" panose="02040503050406030204" pitchFamily="18" charset="0"/>
                            </a:rPr>
                          </m:ctrlPr>
                        </m:sSubSupPr>
                        <m:e>
                          <m:r>
                            <a:rPr lang="x-IV_mathan" altLang="zh-CN">
                              <a:latin typeface="Cambria Math" panose="02040503050406030204" pitchFamily="18" charset="0"/>
                            </a:rPr>
                            <m:t>𝐶</m:t>
                          </m:r>
                        </m:e>
                        <m:sub>
                          <m:r>
                            <a:rPr lang="x-IV_mathan" altLang="zh-CN">
                              <a:latin typeface="Cambria Math" panose="02040503050406030204" pitchFamily="18" charset="0"/>
                            </a:rPr>
                            <m:t>𝑚</m:t>
                          </m:r>
                        </m:sub>
                        <m:sup>
                          <m:r>
                            <a:rPr lang="x-IV_mathan" altLang="zh-CN">
                              <a:latin typeface="Cambria Math" panose="02040503050406030204" pitchFamily="18" charset="0"/>
                            </a:rPr>
                            <m:t>′</m:t>
                          </m:r>
                        </m:sup>
                      </m:sSubSup>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𝜙</m:t>
                          </m:r>
                        </m:e>
                        <m:sub>
                          <m:r>
                            <a:rPr lang="x-IV_mathan" altLang="zh-CN">
                              <a:latin typeface="Cambria Math" panose="02040503050406030204" pitchFamily="18" charset="0"/>
                            </a:rPr>
                            <m:t>𝑚</m:t>
                          </m:r>
                        </m:sub>
                      </m:sSub>
                    </m:oMath>
                  </m:oMathPara>
                </a14:m>
                <a:endParaRPr lang="x-IV_mathan" altLang="zh-CN" dirty="0"/>
              </a:p>
              <a:p>
                <a:r>
                  <a:rPr lang="zh-CN" altLang="zh-CN" dirty="0"/>
                  <a:t>左乘</a:t>
                </a:r>
                <a14:m>
                  <m:oMath xmlns:m="http://schemas.openxmlformats.org/officeDocument/2006/math">
                    <m:r>
                      <a:rPr lang="zh-CN" altLang="en-US" i="1">
                        <a:latin typeface="Cambria Math" panose="02040503050406030204" pitchFamily="18" charset="0"/>
                      </a:rPr>
                      <m:t> </m:t>
                    </m:r>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sSup>
                          <m:sSupPr>
                            <m:ctrlPr>
                              <a:rPr lang="zh-CN" altLang="zh-CN" i="1">
                                <a:latin typeface="Cambria Math" panose="02040503050406030204" pitchFamily="18" charset="0"/>
                              </a:rPr>
                            </m:ctrlPr>
                          </m:sSupPr>
                          <m:e>
                            <m:r>
                              <a:rPr lang="zh-CN" altLang="zh-CN">
                                <a:latin typeface="Cambria Math" panose="02040503050406030204" pitchFamily="18" charset="0"/>
                              </a:rPr>
                              <m:t>𝑛</m:t>
                            </m:r>
                          </m:e>
                          <m:sup>
                            <m:r>
                              <a:rPr lang="zh-CN" altLang="zh-CN">
                                <a:latin typeface="Cambria Math" panose="02040503050406030204" pitchFamily="18" charset="0"/>
                              </a:rPr>
                              <m:t>∗</m:t>
                            </m:r>
                          </m:sup>
                        </m:sSup>
                      </m:sub>
                    </m:sSub>
                  </m:oMath>
                </a14:m>
                <a:r>
                  <a:rPr lang="zh-CN" altLang="zh-CN" dirty="0"/>
                  <a:t>然后积分</a:t>
                </a:r>
              </a:p>
              <a:p>
                <a:pPr marL="82153" indent="0">
                  <a:buNone/>
                </a:pPr>
                <a14:m>
                  <m:oMathPara xmlns:m="http://schemas.openxmlformats.org/officeDocument/2006/math">
                    <m:oMathParaPr>
                      <m:jc m:val="centerGroup"/>
                    </m:oMathParaPr>
                    <m:oMath xmlns:m="http://schemas.openxmlformats.org/officeDocument/2006/math">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𝐶</m:t>
                          </m:r>
                        </m:e>
                        <m:sub>
                          <m:r>
                            <a:rPr lang="x-IV_mathan" altLang="zh-CN">
                              <a:latin typeface="Cambria Math" panose="02040503050406030204" pitchFamily="18" charset="0"/>
                            </a:rPr>
                            <m:t>𝑛</m:t>
                          </m:r>
                        </m:sub>
                      </m:sSub>
                      <m:r>
                        <a:rPr lang="x-IV_mathan" altLang="zh-CN">
                          <a:latin typeface="Cambria Math" panose="02040503050406030204" pitchFamily="18" charset="0"/>
                        </a:rPr>
                        <m:t>=∑</m:t>
                      </m:r>
                      <m:sSubSup>
                        <m:sSubSupPr>
                          <m:ctrlPr>
                            <a:rPr lang="x-IV_mathan" altLang="zh-CN" i="1">
                              <a:latin typeface="Cambria Math" panose="02040503050406030204" pitchFamily="18" charset="0"/>
                            </a:rPr>
                          </m:ctrlPr>
                        </m:sSubSupPr>
                        <m:e>
                          <m:r>
                            <a:rPr lang="x-IV_mathan" altLang="zh-CN">
                              <a:latin typeface="Cambria Math" panose="02040503050406030204" pitchFamily="18" charset="0"/>
                            </a:rPr>
                            <m:t>𝐶</m:t>
                          </m:r>
                        </m:e>
                        <m:sub>
                          <m:r>
                            <a:rPr lang="x-IV_mathan" altLang="zh-CN">
                              <a:latin typeface="Cambria Math" panose="02040503050406030204" pitchFamily="18" charset="0"/>
                            </a:rPr>
                            <m:t>𝑚</m:t>
                          </m:r>
                        </m:sub>
                        <m:sup>
                          <m:r>
                            <a:rPr lang="x-IV_mathan" altLang="zh-CN">
                              <a:latin typeface="Cambria Math" panose="02040503050406030204" pitchFamily="18" charset="0"/>
                            </a:rPr>
                            <m:t>′</m:t>
                          </m:r>
                        </m:sup>
                      </m:sSubSup>
                      <m:d>
                        <m:dPr>
                          <m:ctrlPr>
                            <a:rPr lang="x-IV_mathan" altLang="zh-CN" i="1">
                              <a:latin typeface="Cambria Math" panose="02040503050406030204" pitchFamily="18" charset="0"/>
                            </a:rPr>
                          </m:ctrlPr>
                        </m:d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𝜓</m:t>
                              </m:r>
                            </m:e>
                            <m:sub>
                              <m:r>
                                <a:rPr lang="x-IV_mathan" altLang="zh-CN">
                                  <a:latin typeface="Cambria Math" panose="02040503050406030204" pitchFamily="18" charset="0"/>
                                </a:rPr>
                                <m:t>𝑛</m:t>
                              </m:r>
                            </m:sub>
                          </m:sSub>
                          <m:r>
                            <a:rPr lang="x-IV_mathan" altLang="zh-CN">
                              <a:latin typeface="Cambria Math" panose="02040503050406030204" pitchFamily="18" charset="0"/>
                            </a:rPr>
                            <m:t>,</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𝜙</m:t>
                              </m:r>
                            </m:e>
                            <m:sub>
                              <m:r>
                                <a:rPr lang="x-IV_mathan" altLang="zh-CN">
                                  <a:latin typeface="Cambria Math" panose="02040503050406030204" pitchFamily="18" charset="0"/>
                                </a:rPr>
                                <m:t>𝑚</m:t>
                              </m:r>
                            </m:sub>
                          </m:sSub>
                        </m:e>
                      </m:d>
                    </m:oMath>
                  </m:oMathPara>
                </a14:m>
                <a:endParaRPr lang="x-IV_mathan" altLang="zh-CN" dirty="0"/>
              </a:p>
              <a:p>
                <a:r>
                  <a:rPr lang="zh-CN" altLang="zh-CN" dirty="0"/>
                  <a:t>如果定义矩阵元</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𝑆</m:t>
                        </m:r>
                      </m:e>
                      <m:sub>
                        <m:r>
                          <a:rPr lang="zh-CN" altLang="zh-CN">
                            <a:latin typeface="Cambria Math" panose="02040503050406030204" pitchFamily="18" charset="0"/>
                          </a:rPr>
                          <m:t>𝑛𝑚</m:t>
                        </m:r>
                      </m:sub>
                    </m:sSub>
                    <m:r>
                      <a:rPr lang="zh-CN" altLang="zh-CN">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zh-CN" altLang="zh-CN">
                                <a:latin typeface="Cambria Math" panose="02040503050406030204" pitchFamily="18" charset="0"/>
                              </a:rPr>
                              <m:t>𝜓</m:t>
                            </m:r>
                          </m:e>
                          <m:sub>
                            <m:r>
                              <a:rPr lang="zh-CN" altLang="zh-CN">
                                <a:latin typeface="Cambria Math" panose="02040503050406030204" pitchFamily="18" charset="0"/>
                              </a:rPr>
                              <m:t>𝑛</m:t>
                            </m:r>
                          </m:sub>
                        </m:sSub>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zh-CN" altLang="zh-CN">
                                <a:latin typeface="Cambria Math" panose="02040503050406030204" pitchFamily="18" charset="0"/>
                              </a:rPr>
                              <m:t>𝜙</m:t>
                            </m:r>
                          </m:e>
                          <m:sub>
                            <m:r>
                              <a:rPr lang="zh-CN" altLang="zh-CN">
                                <a:latin typeface="Cambria Math" panose="02040503050406030204" pitchFamily="18" charset="0"/>
                              </a:rPr>
                              <m:t>𝑚</m:t>
                            </m:r>
                          </m:sub>
                        </m:sSub>
                      </m:e>
                    </m:d>
                  </m:oMath>
                </a14:m>
                <a:endParaRPr lang="zh-CN" altLang="zh-CN" dirty="0"/>
              </a:p>
              <a:p>
                <a14:m>
                  <m:oMath xmlns:m="http://schemas.openxmlformats.org/officeDocument/2006/math">
                    <m:d>
                      <m:dPr>
                        <m:ctrlPr>
                          <a:rPr lang="x-IV_mathan" altLang="zh-CN" i="1">
                            <a:latin typeface="Cambria Math" panose="02040503050406030204" pitchFamily="18" charset="0"/>
                          </a:rPr>
                        </m:ctrlPr>
                      </m:dPr>
                      <m:e>
                        <m:eqArr>
                          <m:eqArrPr>
                            <m:ctrlPr>
                              <a:rPr lang="x-IV_mathan" altLang="zh-CN" i="1">
                                <a:latin typeface="Cambria Math" panose="02040503050406030204" pitchFamily="18" charset="0"/>
                              </a:rPr>
                            </m:ctrlPr>
                          </m:eqArr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𝐶</m:t>
                                </m:r>
                              </m:e>
                              <m:sub>
                                <m:r>
                                  <a:rPr lang="x-IV_mathan" altLang="zh-CN">
                                    <a:latin typeface="Cambria Math" panose="02040503050406030204" pitchFamily="18" charset="0"/>
                                  </a:rPr>
                                  <m:t>1</m:t>
                                </m:r>
                              </m:sub>
                            </m:sSub>
                          </m:e>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𝐶</m:t>
                                </m:r>
                              </m:e>
                              <m:sub>
                                <m:r>
                                  <a:rPr lang="x-IV_mathan" altLang="zh-CN">
                                    <a:latin typeface="Cambria Math" panose="02040503050406030204" pitchFamily="18" charset="0"/>
                                  </a:rPr>
                                  <m:t>2</m:t>
                                </m:r>
                              </m:sub>
                            </m:sSub>
                          </m:e>
                          <m:e>
                            <m:r>
                              <a:rPr lang="x-IV_mathan" altLang="zh-CN">
                                <a:latin typeface="Cambria Math" panose="02040503050406030204" pitchFamily="18" charset="0"/>
                              </a:rPr>
                              <m:t>.</m:t>
                            </m:r>
                          </m:e>
                          <m:e>
                            <m:r>
                              <a:rPr lang="x-IV_mathan" altLang="zh-CN">
                                <a:latin typeface="Cambria Math" panose="02040503050406030204" pitchFamily="18" charset="0"/>
                              </a:rPr>
                              <m:t>.</m:t>
                            </m:r>
                          </m:e>
                          <m:e>
                            <m:r>
                              <a:rPr lang="x-IV_mathan" altLang="zh-CN">
                                <a:latin typeface="Cambria Math" panose="02040503050406030204" pitchFamily="18" charset="0"/>
                              </a:rPr>
                              <m:t>.</m:t>
                            </m:r>
                          </m:e>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𝐶</m:t>
                                </m:r>
                              </m:e>
                              <m:sub>
                                <m:r>
                                  <a:rPr lang="x-IV_mathan" altLang="zh-CN">
                                    <a:latin typeface="Cambria Math" panose="02040503050406030204" pitchFamily="18" charset="0"/>
                                  </a:rPr>
                                  <m:t>𝑛</m:t>
                                </m:r>
                              </m:sub>
                            </m:sSub>
                          </m:e>
                        </m:eqArr>
                      </m:e>
                    </m:d>
                    <m:r>
                      <a:rPr lang="x-IV_mathan" altLang="zh-CN">
                        <a:latin typeface="Cambria Math" panose="02040503050406030204" pitchFamily="18" charset="0"/>
                      </a:rPr>
                      <m:t>=</m:t>
                    </m:r>
                    <m:r>
                      <m:rPr>
                        <m:brk m:alnAt="1"/>
                      </m:rPr>
                      <a:rPr lang="x-IV_mathan" altLang="zh-CN">
                        <a:latin typeface="Cambria Math" panose="02040503050406030204" pitchFamily="18" charset="0"/>
                      </a:rPr>
                      <m:t>𝑆</m:t>
                    </m:r>
                    <m:d>
                      <m:dPr>
                        <m:ctrlPr>
                          <a:rPr lang="x-IV_mathan" altLang="zh-CN" i="1">
                            <a:latin typeface="Cambria Math" panose="02040503050406030204" pitchFamily="18" charset="0"/>
                          </a:rPr>
                        </m:ctrlPr>
                      </m:dPr>
                      <m:e>
                        <m:eqArr>
                          <m:eqArrPr>
                            <m:ctrlPr>
                              <a:rPr lang="x-IV_mathan" altLang="zh-CN" i="1">
                                <a:latin typeface="Cambria Math" panose="02040503050406030204" pitchFamily="18" charset="0"/>
                              </a:rPr>
                            </m:ctrlPr>
                          </m:eqArr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𝐶</m:t>
                                </m:r>
                              </m:e>
                              <m:sub>
                                <m:r>
                                  <a:rPr lang="x-IV_mathan" altLang="zh-CN">
                                    <a:latin typeface="Cambria Math" panose="02040503050406030204" pitchFamily="18" charset="0"/>
                                  </a:rPr>
                                  <m:t>1</m:t>
                                </m:r>
                              </m:sub>
                            </m:sSub>
                          </m:e>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𝐶</m:t>
                                </m:r>
                              </m:e>
                              <m:sub>
                                <m:r>
                                  <a:rPr lang="x-IV_mathan" altLang="zh-CN">
                                    <a:latin typeface="Cambria Math" panose="02040503050406030204" pitchFamily="18" charset="0"/>
                                  </a:rPr>
                                  <m:t>2</m:t>
                                </m:r>
                              </m:sub>
                            </m:sSub>
                          </m:e>
                          <m:e>
                            <m:r>
                              <a:rPr lang="x-IV_mathan" altLang="zh-CN">
                                <a:latin typeface="Cambria Math" panose="02040503050406030204" pitchFamily="18" charset="0"/>
                              </a:rPr>
                              <m:t>.</m:t>
                            </m:r>
                          </m:e>
                          <m:e>
                            <m:r>
                              <a:rPr lang="x-IV_mathan" altLang="zh-CN">
                                <a:latin typeface="Cambria Math" panose="02040503050406030204" pitchFamily="18" charset="0"/>
                              </a:rPr>
                              <m:t>.</m:t>
                            </m:r>
                          </m:e>
                          <m:e>
                            <m:r>
                              <a:rPr lang="x-IV_mathan" altLang="zh-CN">
                                <a:latin typeface="Cambria Math" panose="02040503050406030204" pitchFamily="18" charset="0"/>
                              </a:rPr>
                              <m:t>.</m:t>
                            </m:r>
                          </m:e>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𝐶</m:t>
                                </m:r>
                              </m:e>
                              <m:sub>
                                <m:r>
                                  <a:rPr lang="x-IV_mathan" altLang="zh-CN">
                                    <a:latin typeface="Cambria Math" panose="02040503050406030204" pitchFamily="18" charset="0"/>
                                  </a:rPr>
                                  <m:t>𝑛</m:t>
                                </m:r>
                              </m:sub>
                            </m:sSub>
                          </m:e>
                        </m:eqArr>
                      </m:e>
                    </m:d>
                  </m:oMath>
                </a14:m>
                <a:endParaRPr lang="x-IV_mathan" altLang="zh-CN" dirty="0"/>
              </a:p>
              <a:p>
                <a14:m>
                  <m:oMath xmlns:m="http://schemas.openxmlformats.org/officeDocument/2006/math">
                    <m:r>
                      <a:rPr lang="zh-CN" altLang="zh-CN">
                        <a:latin typeface="Cambria Math" panose="02040503050406030204" pitchFamily="18" charset="0"/>
                      </a:rPr>
                      <m:t>𝑆</m:t>
                    </m:r>
                  </m:oMath>
                </a14:m>
                <a:r>
                  <a:rPr lang="zh-CN" altLang="zh-CN" dirty="0"/>
                  <a:t>是幺正矩阵</a:t>
                </a:r>
              </a:p>
              <a:p>
                <a:pPr marL="82153" indent="0">
                  <a:buNone/>
                </a:pPr>
                <a14:m>
                  <m:oMathPara xmlns:m="http://schemas.openxmlformats.org/officeDocument/2006/math">
                    <m:oMathParaPr>
                      <m:jc m:val="centerGroup"/>
                    </m:oMathParaPr>
                    <m:oMath xmlns:m="http://schemas.openxmlformats.org/officeDocument/2006/math">
                      <m:sSub>
                        <m:sSubPr>
                          <m:ctrlPr>
                            <a:rPr lang="x-IV_mathan" altLang="zh-CN" i="1">
                              <a:latin typeface="Cambria Math" panose="02040503050406030204" pitchFamily="18" charset="0"/>
                            </a:rPr>
                          </m:ctrlPr>
                        </m:sSubPr>
                        <m:e>
                          <m:d>
                            <m:dPr>
                              <m:ctrlPr>
                                <a:rPr lang="x-IV_mathan" altLang="zh-CN" i="1">
                                  <a:latin typeface="Cambria Math" panose="02040503050406030204" pitchFamily="18" charset="0"/>
                                </a:rPr>
                              </m:ctrlPr>
                            </m:dPr>
                            <m:e>
                              <m:sSup>
                                <m:sSupPr>
                                  <m:ctrlPr>
                                    <a:rPr lang="x-IV_mathan" altLang="zh-CN" i="1">
                                      <a:latin typeface="Cambria Math" panose="02040503050406030204" pitchFamily="18" charset="0"/>
                                    </a:rPr>
                                  </m:ctrlPr>
                                </m:sSupPr>
                                <m:e>
                                  <m:r>
                                    <a:rPr lang="x-IV_mathan" altLang="zh-CN">
                                      <a:latin typeface="Cambria Math" panose="02040503050406030204" pitchFamily="18" charset="0"/>
                                    </a:rPr>
                                    <m:t>𝑆</m:t>
                                  </m:r>
                                </m:e>
                                <m:sup>
                                  <m:r>
                                    <a:rPr lang="x-IV_mathan" altLang="zh-CN">
                                      <a:latin typeface="Cambria Math" panose="02040503050406030204" pitchFamily="18" charset="0"/>
                                    </a:rPr>
                                    <m:t>†</m:t>
                                  </m:r>
                                </m:sup>
                              </m:sSup>
                              <m:r>
                                <a:rPr lang="x-IV_mathan" altLang="zh-CN">
                                  <a:latin typeface="Cambria Math" panose="02040503050406030204" pitchFamily="18" charset="0"/>
                                </a:rPr>
                                <m:t>𝑆</m:t>
                              </m:r>
                            </m:e>
                          </m:d>
                        </m:e>
                        <m:sub>
                          <m:r>
                            <a:rPr lang="x-IV_mathan" altLang="zh-CN">
                              <a:latin typeface="Cambria Math" panose="02040503050406030204" pitchFamily="18" charset="0"/>
                            </a:rPr>
                            <m:t>𝑚𝑛</m:t>
                          </m:r>
                        </m:sub>
                      </m:sSub>
                      <m:r>
                        <a:rPr lang="x-IV_mathan" altLang="zh-CN">
                          <a:latin typeface="Cambria Math" panose="02040503050406030204" pitchFamily="18" charset="0"/>
                        </a:rPr>
                        <m:t>==</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𝛿</m:t>
                          </m:r>
                        </m:e>
                        <m:sub>
                          <m:r>
                            <a:rPr lang="x-IV_mathan" altLang="zh-CN">
                              <a:latin typeface="Cambria Math" panose="02040503050406030204" pitchFamily="18" charset="0"/>
                            </a:rPr>
                            <m:t>𝑚𝑛</m:t>
                          </m:r>
                        </m:sub>
                      </m:sSub>
                    </m:oMath>
                  </m:oMathPara>
                </a14:m>
                <a:endParaRPr lang="x-IV_mathan" altLang="zh-CN"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zh-CN" dirty="0">
                <a:effectLst/>
              </a:rPr>
              <a:t>如何从一套本征函数系到另外一套本征函数系</a:t>
            </a:r>
            <a:endParaRPr lang="zh-CN" altLang="en-US" dirty="0"/>
          </a:p>
        </p:txBody>
      </p:sp>
    </p:spTree>
    <p:extLst>
      <p:ext uri="{BB962C8B-B14F-4D97-AF65-F5344CB8AC3E}">
        <p14:creationId xmlns:p14="http://schemas.microsoft.com/office/powerpoint/2010/main" val="4184680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0" y="1466850"/>
                <a:ext cx="5329238" cy="4525962"/>
              </a:xfrm>
            </p:spPr>
            <p:txBody>
              <a:bodyPr/>
              <a:lstStyle/>
              <a:p>
                <a:r>
                  <a:rPr lang="zh-CN" altLang="zh-CN" dirty="0"/>
                  <a:t>如图，平面直角坐标系基矢为</a:t>
                </a:r>
                <a14:m>
                  <m:oMath xmlns:m="http://schemas.openxmlformats.org/officeDocument/2006/math">
                    <m:sSub>
                      <m:sSubPr>
                        <m:ctrlPr>
                          <a:rPr lang="zh-CN" altLang="zh-CN" i="1">
                            <a:latin typeface="Cambria Math" panose="02040503050406030204" pitchFamily="18" charset="0"/>
                          </a:rPr>
                        </m:ctrlPr>
                      </m:sSubPr>
                      <m:e>
                        <m:r>
                          <a:rPr lang="zh-CN" altLang="zh-CN">
                            <a:latin typeface="Cambria Math" panose="02040503050406030204" pitchFamily="18" charset="0"/>
                          </a:rPr>
                          <m:t>𝒆</m:t>
                        </m:r>
                      </m:e>
                      <m:sub>
                        <m:r>
                          <a:rPr lang="zh-CN" altLang="zh-CN">
                            <a:latin typeface="Cambria Math" panose="02040503050406030204" pitchFamily="18" charset="0"/>
                          </a:rPr>
                          <m:t>𝟏</m:t>
                        </m:r>
                      </m:sub>
                    </m:sSub>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zh-CN" altLang="zh-CN">
                            <a:latin typeface="Cambria Math" panose="02040503050406030204" pitchFamily="18" charset="0"/>
                          </a:rPr>
                          <m:t>𝒆</m:t>
                        </m:r>
                      </m:e>
                      <m:sub>
                        <m:r>
                          <a:rPr lang="zh-CN" altLang="zh-CN">
                            <a:latin typeface="Cambria Math" panose="02040503050406030204" pitchFamily="18" charset="0"/>
                          </a:rPr>
                          <m:t>𝟐</m:t>
                        </m:r>
                      </m:sub>
                    </m:sSub>
                  </m:oMath>
                </a14:m>
                <a:r>
                  <a:rPr lang="en-US" altLang="zh-CN" dirty="0"/>
                  <a:t>, </a:t>
                </a:r>
                <a:r>
                  <a:rPr lang="zh-CN" altLang="zh-CN" dirty="0"/>
                  <a:t>彼此正交</a:t>
                </a:r>
                <a:r>
                  <a:rPr lang="en-US" altLang="zh-CN" dirty="0"/>
                  <a:t> </a:t>
                </a:r>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zh-CN" altLang="zh-CN">
                                <a:latin typeface="Cambria Math" panose="02040503050406030204" pitchFamily="18" charset="0"/>
                              </a:rPr>
                              <m:t>𝒆</m:t>
                            </m:r>
                          </m:e>
                          <m:sub>
                            <m:r>
                              <a:rPr lang="zh-CN" altLang="zh-CN">
                                <a:latin typeface="Cambria Math" panose="02040503050406030204" pitchFamily="18" charset="0"/>
                              </a:rPr>
                              <m:t>𝒊</m:t>
                            </m:r>
                          </m:sub>
                        </m:sSub>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zh-CN" altLang="zh-CN">
                                <a:latin typeface="Cambria Math" panose="02040503050406030204" pitchFamily="18" charset="0"/>
                              </a:rPr>
                              <m:t>𝒆</m:t>
                            </m:r>
                          </m:e>
                          <m:sub>
                            <m:r>
                              <a:rPr lang="zh-CN" altLang="zh-CN">
                                <a:latin typeface="Cambria Math" panose="02040503050406030204" pitchFamily="18" charset="0"/>
                              </a:rPr>
                              <m:t>𝑗</m:t>
                            </m:r>
                          </m:sub>
                        </m:sSub>
                      </m:e>
                    </m:d>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zh-CN" altLang="zh-CN">
                            <a:latin typeface="Cambria Math" panose="02040503050406030204" pitchFamily="18" charset="0"/>
                          </a:rPr>
                          <m:t>𝛿</m:t>
                        </m:r>
                      </m:e>
                      <m:sub>
                        <m:r>
                          <a:rPr lang="zh-CN" altLang="zh-CN">
                            <a:latin typeface="Cambria Math" panose="02040503050406030204" pitchFamily="18" charset="0"/>
                          </a:rPr>
                          <m:t>𝑖𝑗</m:t>
                        </m:r>
                      </m:sub>
                    </m:sSub>
                  </m:oMath>
                </a14:m>
                <a:endParaRPr lang="zh-CN" altLang="zh-CN" dirty="0"/>
              </a:p>
              <a:p>
                <a:r>
                  <a:rPr lang="zh-CN" altLang="zh-CN" dirty="0"/>
                  <a:t>平面上任意矢量可以表示为</a:t>
                </a:r>
              </a:p>
              <a:p>
                <a:pPr marL="82153" indent="0">
                  <a:buNone/>
                </a:pPr>
                <a14:m>
                  <m:oMathPara xmlns:m="http://schemas.openxmlformats.org/officeDocument/2006/math">
                    <m:oMathParaPr>
                      <m:jc m:val="centerGroup"/>
                    </m:oMathParaPr>
                    <m:oMath xmlns:m="http://schemas.openxmlformats.org/officeDocument/2006/math">
                      <m:r>
                        <a:rPr lang="x-IV_mathan" altLang="zh-CN">
                          <a:latin typeface="Cambria Math" panose="02040503050406030204" pitchFamily="18" charset="0"/>
                        </a:rPr>
                        <m:t>𝑨</m:t>
                      </m:r>
                      <m:r>
                        <a:rPr lang="x-IV_mathan" altLang="zh-CN">
                          <a:latin typeface="Cambria Math" panose="02040503050406030204" pitchFamily="18" charset="0"/>
                        </a:rPr>
                        <m:t>=</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𝐴</m:t>
                          </m:r>
                        </m:e>
                        <m:sub>
                          <m:r>
                            <a:rPr lang="x-IV_mathan" altLang="zh-CN">
                              <a:latin typeface="Cambria Math" panose="02040503050406030204" pitchFamily="18" charset="0"/>
                            </a:rPr>
                            <m:t>1</m:t>
                          </m:r>
                        </m:sub>
                      </m:sSub>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𝒆</m:t>
                          </m:r>
                        </m:e>
                        <m:sub>
                          <m:r>
                            <a:rPr lang="x-IV_mathan" altLang="zh-CN">
                              <a:latin typeface="Cambria Math" panose="02040503050406030204" pitchFamily="18" charset="0"/>
                            </a:rPr>
                            <m:t>1</m:t>
                          </m:r>
                        </m:sub>
                      </m:sSub>
                      <m:r>
                        <a:rPr lang="x-IV_mathan" altLang="zh-CN">
                          <a:latin typeface="Cambria Math" panose="02040503050406030204" pitchFamily="18" charset="0"/>
                        </a:rPr>
                        <m:t>+</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𝐴</m:t>
                          </m:r>
                        </m:e>
                        <m:sub>
                          <m:r>
                            <a:rPr lang="x-IV_mathan" altLang="zh-CN">
                              <a:latin typeface="Cambria Math" panose="02040503050406030204" pitchFamily="18" charset="0"/>
                            </a:rPr>
                            <m:t>2</m:t>
                          </m:r>
                        </m:sub>
                      </m:sSub>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𝒆</m:t>
                          </m:r>
                        </m:e>
                        <m:sub>
                          <m:r>
                            <a:rPr lang="x-IV_mathan" altLang="zh-CN">
                              <a:latin typeface="Cambria Math" panose="02040503050406030204" pitchFamily="18" charset="0"/>
                            </a:rPr>
                            <m:t>2</m:t>
                          </m:r>
                        </m:sub>
                      </m:sSub>
                    </m:oMath>
                  </m:oMathPara>
                </a14:m>
                <a:endParaRPr lang="x-IV_mathan" altLang="zh-CN" dirty="0"/>
              </a:p>
              <a:p>
                <a:pPr marL="82153" indent="0">
                  <a:buNone/>
                </a:pPr>
                <a14:m>
                  <m:oMathPara xmlns:m="http://schemas.openxmlformats.org/officeDocument/2006/math">
                    <m:oMathParaPr>
                      <m:jc m:val="centerGroup"/>
                    </m:oMathParaPr>
                    <m:oMath xmlns:m="http://schemas.openxmlformats.org/officeDocument/2006/math">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𝐴</m:t>
                          </m:r>
                        </m:e>
                        <m:sub>
                          <m:r>
                            <a:rPr lang="x-IV_mathan" altLang="zh-CN">
                              <a:latin typeface="Cambria Math" panose="02040503050406030204" pitchFamily="18" charset="0"/>
                            </a:rPr>
                            <m:t>1</m:t>
                          </m:r>
                        </m:sub>
                      </m:sSub>
                      <m:r>
                        <a:rPr lang="x-IV_mathan" altLang="zh-CN">
                          <a:latin typeface="Cambria Math" panose="02040503050406030204" pitchFamily="18" charset="0"/>
                        </a:rPr>
                        <m:t>=</m:t>
                      </m:r>
                      <m:d>
                        <m:dPr>
                          <m:ctrlPr>
                            <a:rPr lang="x-IV_mathan" altLang="zh-CN" i="1">
                              <a:latin typeface="Cambria Math" panose="02040503050406030204" pitchFamily="18" charset="0"/>
                            </a:rPr>
                          </m:ctrlPr>
                        </m:d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𝒆</m:t>
                              </m:r>
                            </m:e>
                            <m:sub>
                              <m:r>
                                <a:rPr lang="x-IV_mathan" altLang="zh-CN">
                                  <a:latin typeface="Cambria Math" panose="02040503050406030204" pitchFamily="18" charset="0"/>
                                </a:rPr>
                                <m:t>1</m:t>
                              </m:r>
                            </m:sub>
                          </m:sSub>
                          <m:r>
                            <a:rPr lang="x-IV_mathan" altLang="zh-CN">
                              <a:latin typeface="Cambria Math" panose="02040503050406030204" pitchFamily="18" charset="0"/>
                            </a:rPr>
                            <m:t>,</m:t>
                          </m:r>
                          <m:r>
                            <a:rPr lang="x-IV_mathan" altLang="zh-CN">
                              <a:latin typeface="Cambria Math" panose="02040503050406030204" pitchFamily="18" charset="0"/>
                            </a:rPr>
                            <m:t>𝑨</m:t>
                          </m:r>
                        </m:e>
                      </m:d>
                      <m:r>
                        <a:rPr lang="x-IV_mathan" altLang="zh-CN">
                          <a:latin typeface="Cambria Math" panose="02040503050406030204" pitchFamily="18" charset="0"/>
                        </a:rPr>
                        <m:t>,</m:t>
                      </m:r>
                      <m:r>
                        <a:rPr lang="x-IV_mathan" altLang="zh-CN" i="1">
                          <a:latin typeface="Cambria Math" panose="02040503050406030204" pitchFamily="18" charset="0"/>
                        </a:rPr>
                        <m:t> </m:t>
                      </m:r>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𝐴</m:t>
                          </m:r>
                        </m:e>
                        <m:sub>
                          <m:r>
                            <a:rPr lang="x-IV_mathan" altLang="zh-CN">
                              <a:latin typeface="Cambria Math" panose="02040503050406030204" pitchFamily="18" charset="0"/>
                            </a:rPr>
                            <m:t>2</m:t>
                          </m:r>
                        </m:sub>
                      </m:sSub>
                      <m:r>
                        <a:rPr lang="x-IV_mathan" altLang="zh-CN">
                          <a:latin typeface="Cambria Math" panose="02040503050406030204" pitchFamily="18" charset="0"/>
                        </a:rPr>
                        <m:t>=</m:t>
                      </m:r>
                      <m:d>
                        <m:dPr>
                          <m:ctrlPr>
                            <a:rPr lang="x-IV_mathan" altLang="zh-CN" i="1">
                              <a:latin typeface="Cambria Math" panose="02040503050406030204" pitchFamily="18" charset="0"/>
                            </a:rPr>
                          </m:ctrlPr>
                        </m:dPr>
                        <m:e>
                          <m:sSub>
                            <m:sSubPr>
                              <m:ctrlPr>
                                <a:rPr lang="x-IV_mathan" altLang="zh-CN" i="1">
                                  <a:latin typeface="Cambria Math" panose="02040503050406030204" pitchFamily="18" charset="0"/>
                                </a:rPr>
                              </m:ctrlPr>
                            </m:sSubPr>
                            <m:e>
                              <m:r>
                                <a:rPr lang="x-IV_mathan" altLang="zh-CN">
                                  <a:latin typeface="Cambria Math" panose="02040503050406030204" pitchFamily="18" charset="0"/>
                                </a:rPr>
                                <m:t>𝒆</m:t>
                              </m:r>
                            </m:e>
                            <m:sub>
                              <m:r>
                                <a:rPr lang="x-IV_mathan" altLang="zh-CN">
                                  <a:latin typeface="Cambria Math" panose="02040503050406030204" pitchFamily="18" charset="0"/>
                                </a:rPr>
                                <m:t>2</m:t>
                              </m:r>
                            </m:sub>
                          </m:sSub>
                          <m:r>
                            <a:rPr lang="x-IV_mathan" altLang="zh-CN">
                              <a:latin typeface="Cambria Math" panose="02040503050406030204" pitchFamily="18" charset="0"/>
                            </a:rPr>
                            <m:t>,</m:t>
                          </m:r>
                          <m:r>
                            <a:rPr lang="x-IV_mathan" altLang="zh-CN">
                              <a:latin typeface="Cambria Math" panose="02040503050406030204" pitchFamily="18" charset="0"/>
                            </a:rPr>
                            <m:t>𝑨</m:t>
                          </m:r>
                        </m:e>
                      </m:d>
                    </m:oMath>
                  </m:oMathPara>
                </a14:m>
                <a:endParaRPr lang="x-IV_mathan" altLang="zh-CN" dirty="0"/>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0" y="1466850"/>
                <a:ext cx="5329238" cy="4525962"/>
              </a:xfrm>
              <a:blipFill>
                <a:blip r:embed="rId2"/>
                <a:stretch>
                  <a:fillRect t="-809" r="-229"/>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a:bodyPr>
          <a:lstStyle/>
          <a:p>
            <a:r>
              <a:rPr lang="zh-CN" altLang="zh-CN" dirty="0">
                <a:effectLst/>
              </a:rPr>
              <a:t>一套完备的正交归一</a:t>
            </a:r>
            <a:r>
              <a:rPr lang="zh-CN" altLang="en-US" dirty="0">
                <a:effectLst/>
              </a:rPr>
              <a:t>本征</a:t>
            </a:r>
            <a:r>
              <a:rPr lang="zh-CN" altLang="zh-CN" dirty="0">
                <a:effectLst/>
              </a:rPr>
              <a:t>函数系有何意义</a:t>
            </a:r>
            <a:endParaRPr lang="zh-CN" altLang="en-US" dirty="0"/>
          </a:p>
        </p:txBody>
      </p:sp>
      <p:pic>
        <p:nvPicPr>
          <p:cNvPr id="7172" name="Picture 4" descr="C:\Users\liuhd\AppData\Local\Temp\msohtmlclip1\02\clip_image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238" y="2324100"/>
            <a:ext cx="3129711" cy="346233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现 在 假 设 另 取 一 个 直 角 坐 标 系 £ ， 相 当 &#10;于 原 来 坐 标 系 顺 时 针 转 过 9 角 ， 其 基 矢 分 别 用 叾 、 叾 表 不 ， 而 &#10;同 一 个 矢 量 A ， 在 此 新 坐 标 系 中 表 示 为 "/>
          <p:cNvPicPr>
            <a:picLocks noChangeAspect="1" noChangeArrowheads="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0" y="3521868"/>
            <a:ext cx="5460313" cy="2093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077760"/>
      </p:ext>
    </p:extLst>
  </p:cSld>
  <p:clrMapOvr>
    <a:masterClrMapping/>
  </p:clrMapOvr>
</p:sld>
</file>

<file path=ppt/theme/_rels/theme7.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untia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untian top" id="{379B01D1-CBBF-45AF-A54B-B40B69C98B7F}" vid="{C7FC04EE-FCF3-40E5-8787-E350F9FD009F}"/>
    </a:ext>
  </a:extLst>
</a:theme>
</file>

<file path=ppt/theme/theme2.xml><?xml version="1.0" encoding="utf-8"?>
<a:theme xmlns:a="http://schemas.openxmlformats.org/drawingml/2006/main" name="16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7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mountia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untian top" id="{379B01D1-CBBF-45AF-A54B-B40B69C98B7F}" vid="{C7FC04EE-FCF3-40E5-8787-E350F9FD009F}"/>
    </a:ext>
  </a:extLst>
</a:theme>
</file>

<file path=ppt/theme/theme5.xml><?xml version="1.0" encoding="utf-8"?>
<a:theme xmlns:a="http://schemas.openxmlformats.org/drawingml/2006/main" name="18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9_Mountain Top">
  <a:themeElements>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fontScheme name="11_Mountain Top">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19050" cap="flat" cmpd="sng" algn="ctr">
          <a:solidFill>
            <a:srgbClr val="800000"/>
          </a:solidFill>
          <a:prstDash val="solid"/>
          <a:round/>
          <a:headEnd type="none" w="med" len="med"/>
          <a:tailEnd type="none" w="med" len="lg"/>
        </a:ln>
        <a:effectLst/>
      </a:spPr>
      <a:bodyPr vert="horz" wrap="square" lIns="91440" tIns="45720" rIns="91440" bIns="45720" numCol="1" anchor="t" anchorCtr="0" compatLnSpc="1">
        <a:prstTxWarp prst="textNoShape">
          <a:avLst/>
        </a:prstTxWarp>
      </a:bodyPr>
      <a:lstStyle>
        <a:defPPr marL="0" marR="0" indent="0" algn="l" defTabSz="915988"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1_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11_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11_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11_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11_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11_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11_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11_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11_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
      <a:clrScheme name="11_Mountain Top 10">
        <a:dk1>
          <a:srgbClr val="000000"/>
        </a:dk1>
        <a:lt1>
          <a:srgbClr val="CCECFF"/>
        </a:lt1>
        <a:dk2>
          <a:srgbClr val="000099"/>
        </a:dk2>
        <a:lt2>
          <a:srgbClr val="463416"/>
        </a:lt2>
        <a:accent1>
          <a:srgbClr val="3399FF"/>
        </a:accent1>
        <a:accent2>
          <a:srgbClr val="33CCCC"/>
        </a:accent2>
        <a:accent3>
          <a:srgbClr val="E2F4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1">
        <a:dk1>
          <a:srgbClr val="000000"/>
        </a:dk1>
        <a:lt1>
          <a:srgbClr val="FFFFFF"/>
        </a:lt1>
        <a:dk2>
          <a:srgbClr val="000099"/>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
      <a:clrScheme name="11_Mountain Top 12">
        <a:dk1>
          <a:srgbClr val="000000"/>
        </a:dk1>
        <a:lt1>
          <a:srgbClr val="FFFFFF"/>
        </a:lt1>
        <a:dk2>
          <a:srgbClr val="FFFFFF"/>
        </a:dk2>
        <a:lt2>
          <a:srgbClr val="463416"/>
        </a:lt2>
        <a:accent1>
          <a:srgbClr val="3399FF"/>
        </a:accent1>
        <a:accent2>
          <a:srgbClr val="33CCCC"/>
        </a:accent2>
        <a:accent3>
          <a:srgbClr val="FFFFFF"/>
        </a:accent3>
        <a:accent4>
          <a:srgbClr val="000000"/>
        </a:accent4>
        <a:accent5>
          <a:srgbClr val="ADCAFF"/>
        </a:accent5>
        <a:accent6>
          <a:srgbClr val="2DB9B9"/>
        </a:accent6>
        <a:hlink>
          <a:srgbClr val="00FFCC"/>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微软雅黑"/>
        <a:cs typeface=""/>
      </a:majorFont>
      <a:minorFont>
        <a:latin typeface="Times New Roman"/>
        <a:ea typeface="黑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主题1" id="{53DC2220-3434-419D-9210-E9FE3546A59C}" vid="{07DED40F-BE99-4C5A-9505-9CB02F53FA72}"/>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mountian top</Template>
  <TotalTime>11075</TotalTime>
  <Words>2033</Words>
  <Application>Microsoft Office PowerPoint</Application>
  <PresentationFormat>全屏显示(4:3)</PresentationFormat>
  <Paragraphs>129</Paragraphs>
  <Slides>27</Slides>
  <Notes>0</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27</vt:i4>
      </vt:variant>
    </vt:vector>
  </HeadingPairs>
  <TitlesOfParts>
    <vt:vector size="51" baseType="lpstr">
      <vt:lpstr>新細明體</vt:lpstr>
      <vt:lpstr>黑体</vt:lpstr>
      <vt:lpstr>华文细黑</vt:lpstr>
      <vt:lpstr>宋体</vt:lpstr>
      <vt:lpstr>微软雅黑</vt:lpstr>
      <vt:lpstr>微软雅黑</vt:lpstr>
      <vt:lpstr>Arial</vt:lpstr>
      <vt:lpstr>Calibri</vt:lpstr>
      <vt:lpstr>Cambria Math</vt:lpstr>
      <vt:lpstr>Garamond</vt:lpstr>
      <vt:lpstr>Impact</vt:lpstr>
      <vt:lpstr>Lucida Sans Unicode</vt:lpstr>
      <vt:lpstr>Times New Roman</vt:lpstr>
      <vt:lpstr>Verdana</vt:lpstr>
      <vt:lpstr>Wingdings</vt:lpstr>
      <vt:lpstr>Wingdings 2</vt:lpstr>
      <vt:lpstr>Wingdings 3</vt:lpstr>
      <vt:lpstr>mountian top</vt:lpstr>
      <vt:lpstr>16_Mountain Top</vt:lpstr>
      <vt:lpstr>17_Mountain Top</vt:lpstr>
      <vt:lpstr>1_mountian top</vt:lpstr>
      <vt:lpstr>18_Mountain Top</vt:lpstr>
      <vt:lpstr>19_Mountain Top</vt:lpstr>
      <vt:lpstr>主题1</vt:lpstr>
      <vt:lpstr>第8章：表象变换与量子力学的矩阵形式</vt:lpstr>
      <vt:lpstr>PowerPoint 演示文稿</vt:lpstr>
      <vt:lpstr>Schrödinger图像，时间演化算符</vt:lpstr>
      <vt:lpstr>能否让波函数不显含时间，力学量显含时间</vt:lpstr>
      <vt:lpstr>Heisenberg 图像</vt:lpstr>
      <vt:lpstr>相互作用图像</vt:lpstr>
      <vt:lpstr>量子态的不同表象，么正变换</vt:lpstr>
      <vt:lpstr>如何从一套本征函数系到另外一套本征函数系</vt:lpstr>
      <vt:lpstr>一套完备的正交归一本征函数系有何意义</vt:lpstr>
      <vt:lpstr>PowerPoint 演示文稿</vt:lpstr>
      <vt:lpstr>PowerPoint 演示文稿</vt:lpstr>
      <vt:lpstr>力学量（算符）的矩阵表示与表象变换</vt:lpstr>
      <vt:lpstr>一维谐振子坐标和动量在能量表象下的矩阵表示</vt:lpstr>
      <vt:lpstr>力学量的表象变换</vt:lpstr>
      <vt:lpstr>量子力学的矩阵表示——本征方程（久期方程）</vt:lpstr>
      <vt:lpstr>久期方程——特征方程</vt:lpstr>
      <vt:lpstr>角动量的性质</vt:lpstr>
      <vt:lpstr>Schrödinger 方程</vt:lpstr>
      <vt:lpstr>平均值</vt:lpstr>
      <vt:lpstr>PowerPoint 演示文稿</vt:lpstr>
      <vt:lpstr>Dirac 符号</vt:lpstr>
      <vt:lpstr>PowerPoint 演示文稿</vt:lpstr>
      <vt:lpstr>算符在具体表象中的表示</vt:lpstr>
      <vt:lpstr>本征方程，Schrödinger 方程，力学量平均值</vt:lpstr>
      <vt:lpstr>表象变换</vt:lpstr>
      <vt:lpstr>坐标表象和动量表象</vt:lpstr>
      <vt:lpstr>Dirac符号做表象变换很方便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刘昊迪</dc:creator>
  <cp:lastModifiedBy>刘昊迪</cp:lastModifiedBy>
  <cp:revision>337</cp:revision>
  <dcterms:created xsi:type="dcterms:W3CDTF">2015-02-16T02:36:18Z</dcterms:created>
  <dcterms:modified xsi:type="dcterms:W3CDTF">2017-06-06T15:06:41Z</dcterms:modified>
</cp:coreProperties>
</file>