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3"/>
  </p:notesMasterIdLst>
  <p:handoutMasterIdLst>
    <p:handoutMasterId r:id="rId24"/>
  </p:handoutMasterIdLst>
  <p:sldIdLst>
    <p:sldId id="310" r:id="rId2"/>
    <p:sldId id="311" r:id="rId3"/>
    <p:sldId id="317" r:id="rId4"/>
    <p:sldId id="312" r:id="rId5"/>
    <p:sldId id="327" r:id="rId6"/>
    <p:sldId id="313" r:id="rId7"/>
    <p:sldId id="314" r:id="rId8"/>
    <p:sldId id="315" r:id="rId9"/>
    <p:sldId id="316" r:id="rId10"/>
    <p:sldId id="318" r:id="rId11"/>
    <p:sldId id="319" r:id="rId12"/>
    <p:sldId id="320" r:id="rId13"/>
    <p:sldId id="321" r:id="rId14"/>
    <p:sldId id="322" r:id="rId15"/>
    <p:sldId id="324" r:id="rId16"/>
    <p:sldId id="325" r:id="rId17"/>
    <p:sldId id="326" r:id="rId18"/>
    <p:sldId id="323" r:id="rId19"/>
    <p:sldId id="328" r:id="rId20"/>
    <p:sldId id="329" r:id="rId21"/>
    <p:sldId id="330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3300"/>
    <a:srgbClr val="FFFF66"/>
    <a:srgbClr val="FF3300"/>
    <a:srgbClr val="CC0000"/>
    <a:srgbClr val="FF0000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1" autoAdjust="0"/>
    <p:restoredTop sz="94859" autoAdjust="0"/>
  </p:normalViewPr>
  <p:slideViewPr>
    <p:cSldViewPr>
      <p:cViewPr varScale="1">
        <p:scale>
          <a:sx n="83" d="100"/>
          <a:sy n="83" d="100"/>
        </p:scale>
        <p:origin x="1488" y="91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16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e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BCDF509A-FD8B-48C7-8758-51633D2D1E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5FE97668-F402-40A8-9145-83A3D2522B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6612" name="Rectangle 4">
            <a:extLst>
              <a:ext uri="{FF2B5EF4-FFF2-40B4-BE49-F238E27FC236}">
                <a16:creationId xmlns:a16="http://schemas.microsoft.com/office/drawing/2014/main" id="{9155B679-3EFA-4E50-A6CA-B528103B798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6613" name="Rectangle 5">
            <a:extLst>
              <a:ext uri="{FF2B5EF4-FFF2-40B4-BE49-F238E27FC236}">
                <a16:creationId xmlns:a16="http://schemas.microsoft.com/office/drawing/2014/main" id="{4F5008E5-974D-410E-BD8D-C1B03E6AE8B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</a:defRPr>
            </a:lvl1pPr>
          </a:lstStyle>
          <a:p>
            <a:fld id="{2F4A23D8-68CF-4355-B3ED-A47FF08475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E12ED134-1E36-4F35-B83E-6CBADF4364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F95212E-AB93-4CA6-A313-6ADF15DE497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2B31BED2-5544-4A15-9FF7-53E2F0FC65E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A60BA55F-8DA6-46A0-BD78-A6DC0D8D4E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FC785853-B3AC-4C6E-AB55-4F90378B6F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4E866F20-517E-4A65-A489-5829706E0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0B39C4-D37A-484B-9F5A-7C73BB9B78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>
            <a:extLst>
              <a:ext uri="{FF2B5EF4-FFF2-40B4-BE49-F238E27FC236}">
                <a16:creationId xmlns:a16="http://schemas.microsoft.com/office/drawing/2014/main" id="{71EF17E7-ECE5-40CC-B9C9-06AF1E6BFAF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3251" name="Group 3">
              <a:extLst>
                <a:ext uri="{FF2B5EF4-FFF2-40B4-BE49-F238E27FC236}">
                  <a16:creationId xmlns:a16="http://schemas.microsoft.com/office/drawing/2014/main" id="{6C1C4CCC-0FD2-46C3-9A61-822E20DCBC1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53252" name="Freeform 4">
                <a:extLst>
                  <a:ext uri="{FF2B5EF4-FFF2-40B4-BE49-F238E27FC236}">
                    <a16:creationId xmlns:a16="http://schemas.microsoft.com/office/drawing/2014/main" id="{58BCACEB-672A-4F87-9C62-B8A3B8AF1DF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3" name="Freeform 5">
                <a:extLst>
                  <a:ext uri="{FF2B5EF4-FFF2-40B4-BE49-F238E27FC236}">
                    <a16:creationId xmlns:a16="http://schemas.microsoft.com/office/drawing/2014/main" id="{D4D55F8C-4A49-4A38-8CD2-AF4576A06459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4" name="Freeform 6">
                <a:extLst>
                  <a:ext uri="{FF2B5EF4-FFF2-40B4-BE49-F238E27FC236}">
                    <a16:creationId xmlns:a16="http://schemas.microsoft.com/office/drawing/2014/main" id="{9DB6713C-5832-4ADA-BEE8-6DB80FFA5B4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5" name="Freeform 7">
                <a:extLst>
                  <a:ext uri="{FF2B5EF4-FFF2-40B4-BE49-F238E27FC236}">
                    <a16:creationId xmlns:a16="http://schemas.microsoft.com/office/drawing/2014/main" id="{ED2C0B0C-B4C6-4EA0-82ED-F3945B8255C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6" name="Freeform 8">
                <a:extLst>
                  <a:ext uri="{FF2B5EF4-FFF2-40B4-BE49-F238E27FC236}">
                    <a16:creationId xmlns:a16="http://schemas.microsoft.com/office/drawing/2014/main" id="{355C33E6-AB17-47C8-A0D4-E48D27B283E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7" name="Freeform 9">
                <a:extLst>
                  <a:ext uri="{FF2B5EF4-FFF2-40B4-BE49-F238E27FC236}">
                    <a16:creationId xmlns:a16="http://schemas.microsoft.com/office/drawing/2014/main" id="{31D1DFF2-BD7B-4944-9101-42AA1C90E29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8" name="Freeform 10">
                <a:extLst>
                  <a:ext uri="{FF2B5EF4-FFF2-40B4-BE49-F238E27FC236}">
                    <a16:creationId xmlns:a16="http://schemas.microsoft.com/office/drawing/2014/main" id="{39772C2C-D648-45B8-A657-86346B2FC6D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59" name="Freeform 11">
              <a:extLst>
                <a:ext uri="{FF2B5EF4-FFF2-40B4-BE49-F238E27FC236}">
                  <a16:creationId xmlns:a16="http://schemas.microsoft.com/office/drawing/2014/main" id="{F5E4BAEE-7717-41EF-B340-8A889D8177C2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Freeform 12">
              <a:extLst>
                <a:ext uri="{FF2B5EF4-FFF2-40B4-BE49-F238E27FC236}">
                  <a16:creationId xmlns:a16="http://schemas.microsoft.com/office/drawing/2014/main" id="{E7402D8A-F3C8-4BE0-B67A-F41684F839EC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Freeform 13">
              <a:extLst>
                <a:ext uri="{FF2B5EF4-FFF2-40B4-BE49-F238E27FC236}">
                  <a16:creationId xmlns:a16="http://schemas.microsoft.com/office/drawing/2014/main" id="{F660841B-8D9F-46DC-8591-FFCAEE3BBC89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Freeform 14">
              <a:extLst>
                <a:ext uri="{FF2B5EF4-FFF2-40B4-BE49-F238E27FC236}">
                  <a16:creationId xmlns:a16="http://schemas.microsoft.com/office/drawing/2014/main" id="{AEB544C6-FB62-42C2-AB51-AFB159D986C0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Freeform 15">
              <a:extLst>
                <a:ext uri="{FF2B5EF4-FFF2-40B4-BE49-F238E27FC236}">
                  <a16:creationId xmlns:a16="http://schemas.microsoft.com/office/drawing/2014/main" id="{1F891175-C752-4974-9E9E-58F38A65A78B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Freeform 16">
              <a:extLst>
                <a:ext uri="{FF2B5EF4-FFF2-40B4-BE49-F238E27FC236}">
                  <a16:creationId xmlns:a16="http://schemas.microsoft.com/office/drawing/2014/main" id="{91ED034C-4E6A-4857-A394-DCD5A092D02A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65" name="Group 17">
              <a:extLst>
                <a:ext uri="{FF2B5EF4-FFF2-40B4-BE49-F238E27FC236}">
                  <a16:creationId xmlns:a16="http://schemas.microsoft.com/office/drawing/2014/main" id="{B80A9B93-EE4E-42EC-9A23-F783C80378C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53266" name="Freeform 18">
                <a:extLst>
                  <a:ext uri="{FF2B5EF4-FFF2-40B4-BE49-F238E27FC236}">
                    <a16:creationId xmlns:a16="http://schemas.microsoft.com/office/drawing/2014/main" id="{FF1AD3AB-7CC2-49EF-B1C0-01D14A2B74B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7" name="Freeform 19">
                <a:extLst>
                  <a:ext uri="{FF2B5EF4-FFF2-40B4-BE49-F238E27FC236}">
                    <a16:creationId xmlns:a16="http://schemas.microsoft.com/office/drawing/2014/main" id="{6CF652F6-E73F-4A1C-8832-F63E975353A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8" name="Freeform 20">
                <a:extLst>
                  <a:ext uri="{FF2B5EF4-FFF2-40B4-BE49-F238E27FC236}">
                    <a16:creationId xmlns:a16="http://schemas.microsoft.com/office/drawing/2014/main" id="{248D2950-07A9-432E-A8E6-D40E42B21A4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69" name="Group 21">
              <a:extLst>
                <a:ext uri="{FF2B5EF4-FFF2-40B4-BE49-F238E27FC236}">
                  <a16:creationId xmlns:a16="http://schemas.microsoft.com/office/drawing/2014/main" id="{C0C8C655-4ECC-4206-8B5A-9384A55753E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53270" name="Freeform 22">
                <a:extLst>
                  <a:ext uri="{FF2B5EF4-FFF2-40B4-BE49-F238E27FC236}">
                    <a16:creationId xmlns:a16="http://schemas.microsoft.com/office/drawing/2014/main" id="{052B6C30-7E3D-4188-9AD8-88414263DD8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1" name="Freeform 23">
                <a:extLst>
                  <a:ext uri="{FF2B5EF4-FFF2-40B4-BE49-F238E27FC236}">
                    <a16:creationId xmlns:a16="http://schemas.microsoft.com/office/drawing/2014/main" id="{EE5F5A70-C5E9-40F6-A3CC-0302978CD11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2" name="Freeform 24">
                <a:extLst>
                  <a:ext uri="{FF2B5EF4-FFF2-40B4-BE49-F238E27FC236}">
                    <a16:creationId xmlns:a16="http://schemas.microsoft.com/office/drawing/2014/main" id="{6FA51D70-5B37-4D22-8138-374F2CD5273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3" name="Group 25">
              <a:extLst>
                <a:ext uri="{FF2B5EF4-FFF2-40B4-BE49-F238E27FC236}">
                  <a16:creationId xmlns:a16="http://schemas.microsoft.com/office/drawing/2014/main" id="{A0A71FED-B489-421F-9FE5-76E8ED70AAF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53274" name="Freeform 26">
                <a:extLst>
                  <a:ext uri="{FF2B5EF4-FFF2-40B4-BE49-F238E27FC236}">
                    <a16:creationId xmlns:a16="http://schemas.microsoft.com/office/drawing/2014/main" id="{1F502D42-E9A4-4900-B072-ADFCEB8A604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5" name="Freeform 27">
                <a:extLst>
                  <a:ext uri="{FF2B5EF4-FFF2-40B4-BE49-F238E27FC236}">
                    <a16:creationId xmlns:a16="http://schemas.microsoft.com/office/drawing/2014/main" id="{9060E27E-731D-49F3-9FB2-561C5915539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6" name="Freeform 28">
                <a:extLst>
                  <a:ext uri="{FF2B5EF4-FFF2-40B4-BE49-F238E27FC236}">
                    <a16:creationId xmlns:a16="http://schemas.microsoft.com/office/drawing/2014/main" id="{C8D6E816-E104-421A-9E34-982EE871E489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7" name="Group 29">
              <a:extLst>
                <a:ext uri="{FF2B5EF4-FFF2-40B4-BE49-F238E27FC236}">
                  <a16:creationId xmlns:a16="http://schemas.microsoft.com/office/drawing/2014/main" id="{6810953A-A6D7-4FEF-BCC6-F2821DBF843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53278" name="Freeform 30">
                <a:extLst>
                  <a:ext uri="{FF2B5EF4-FFF2-40B4-BE49-F238E27FC236}">
                    <a16:creationId xmlns:a16="http://schemas.microsoft.com/office/drawing/2014/main" id="{2311AF11-4D23-4AB8-AE5D-27C0E0D20B0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9" name="Freeform 31">
                <a:extLst>
                  <a:ext uri="{FF2B5EF4-FFF2-40B4-BE49-F238E27FC236}">
                    <a16:creationId xmlns:a16="http://schemas.microsoft.com/office/drawing/2014/main" id="{DC4EAB8E-198B-4CEA-B480-0449B404BFE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0" name="Freeform 32">
                <a:extLst>
                  <a:ext uri="{FF2B5EF4-FFF2-40B4-BE49-F238E27FC236}">
                    <a16:creationId xmlns:a16="http://schemas.microsoft.com/office/drawing/2014/main" id="{F5C710DD-2595-4A6A-8A3B-70E3D596D43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81" name="Group 33">
              <a:extLst>
                <a:ext uri="{FF2B5EF4-FFF2-40B4-BE49-F238E27FC236}">
                  <a16:creationId xmlns:a16="http://schemas.microsoft.com/office/drawing/2014/main" id="{5E100BD2-53E7-4A27-BA5C-CEA378BFC62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53282" name="Freeform 34">
                <a:extLst>
                  <a:ext uri="{FF2B5EF4-FFF2-40B4-BE49-F238E27FC236}">
                    <a16:creationId xmlns:a16="http://schemas.microsoft.com/office/drawing/2014/main" id="{06A01FC6-506F-42EC-A532-5AB4DF0E25A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3" name="Freeform 35">
                <a:extLst>
                  <a:ext uri="{FF2B5EF4-FFF2-40B4-BE49-F238E27FC236}">
                    <a16:creationId xmlns:a16="http://schemas.microsoft.com/office/drawing/2014/main" id="{FE97AF3B-75E8-4366-86B2-977EC850FC9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Freeform 36">
                <a:extLst>
                  <a:ext uri="{FF2B5EF4-FFF2-40B4-BE49-F238E27FC236}">
                    <a16:creationId xmlns:a16="http://schemas.microsoft.com/office/drawing/2014/main" id="{1055F7CC-AEF5-448D-857A-1998C497930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85" name="Freeform 37">
              <a:extLst>
                <a:ext uri="{FF2B5EF4-FFF2-40B4-BE49-F238E27FC236}">
                  <a16:creationId xmlns:a16="http://schemas.microsoft.com/office/drawing/2014/main" id="{A171ED39-E299-40E5-A945-AE08A917DFB4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Freeform 38">
              <a:extLst>
                <a:ext uri="{FF2B5EF4-FFF2-40B4-BE49-F238E27FC236}">
                  <a16:creationId xmlns:a16="http://schemas.microsoft.com/office/drawing/2014/main" id="{DC4FAF5E-BFB4-4CAC-9234-852F2006CDF3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Freeform 39">
              <a:extLst>
                <a:ext uri="{FF2B5EF4-FFF2-40B4-BE49-F238E27FC236}">
                  <a16:creationId xmlns:a16="http://schemas.microsoft.com/office/drawing/2014/main" id="{741567F7-587A-4934-A869-A7D2207F0CD8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Freeform 40">
              <a:extLst>
                <a:ext uri="{FF2B5EF4-FFF2-40B4-BE49-F238E27FC236}">
                  <a16:creationId xmlns:a16="http://schemas.microsoft.com/office/drawing/2014/main" id="{FBB744A6-6962-4D5D-ADF5-E88FFAA6D359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Freeform 41">
              <a:extLst>
                <a:ext uri="{FF2B5EF4-FFF2-40B4-BE49-F238E27FC236}">
                  <a16:creationId xmlns:a16="http://schemas.microsoft.com/office/drawing/2014/main" id="{EFDFB840-E66A-4E5E-B6D7-578658B619BA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0" name="Freeform 42">
              <a:extLst>
                <a:ext uri="{FF2B5EF4-FFF2-40B4-BE49-F238E27FC236}">
                  <a16:creationId xmlns:a16="http://schemas.microsoft.com/office/drawing/2014/main" id="{E6E69140-9435-43A4-BD8B-0B958B8BD11D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Freeform 43">
              <a:extLst>
                <a:ext uri="{FF2B5EF4-FFF2-40B4-BE49-F238E27FC236}">
                  <a16:creationId xmlns:a16="http://schemas.microsoft.com/office/drawing/2014/main" id="{F41797E2-78F0-4AAB-864F-0B7E4A33427C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2" name="Rectangle 44">
            <a:extLst>
              <a:ext uri="{FF2B5EF4-FFF2-40B4-BE49-F238E27FC236}">
                <a16:creationId xmlns:a16="http://schemas.microsoft.com/office/drawing/2014/main" id="{BF4A2248-70DD-45DA-AA4F-9323F4DA1A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93" name="Rectangle 45">
            <a:extLst>
              <a:ext uri="{FF2B5EF4-FFF2-40B4-BE49-F238E27FC236}">
                <a16:creationId xmlns:a16="http://schemas.microsoft.com/office/drawing/2014/main" id="{F3371E52-70D1-4C6D-847F-8E468629FC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94" name="Rectangle 46">
            <a:extLst>
              <a:ext uri="{FF2B5EF4-FFF2-40B4-BE49-F238E27FC236}">
                <a16:creationId xmlns:a16="http://schemas.microsoft.com/office/drawing/2014/main" id="{2D1AEC8A-34D6-43D3-A904-2237D69867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74E26F6-C23C-4FA3-B3EB-A1E5B3103EE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3295" name="Rectangle 47">
            <a:extLst>
              <a:ext uri="{FF2B5EF4-FFF2-40B4-BE49-F238E27FC236}">
                <a16:creationId xmlns:a16="http://schemas.microsoft.com/office/drawing/2014/main" id="{09841B97-E098-4BE4-BBD0-B39B10CB8B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3296" name="Rectangle 48">
            <a:extLst>
              <a:ext uri="{FF2B5EF4-FFF2-40B4-BE49-F238E27FC236}">
                <a16:creationId xmlns:a16="http://schemas.microsoft.com/office/drawing/2014/main" id="{A23F7618-C0F3-41C7-92B4-B7C7389DE4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7200B-87B4-4FD4-B795-C04AB6DC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2CC96A-0567-47B0-A485-601815E16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81FCB-B27C-43C3-8DFF-707C761C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5C668-A632-4646-A351-095064E1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C1AE8-F738-4D14-9260-D2485203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14C79-C346-4DE9-B762-26CCC9F7A7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19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089FC1-49BD-4DCC-9F03-F00E5A43A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B3BA1E-04F7-48B6-A000-7FA6E3544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0C459-6F02-4BCB-B3D3-3699B612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EF893-C051-43AE-8869-FA0591F4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15005-A4DC-4C41-8C57-B8D2AD09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D7E0D-A875-40C3-962B-89667DA820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566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F9935F-0D91-4133-ACED-1C4C67B6669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939CF6-637F-456B-82C2-73A70692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10A49-F43F-4840-8B71-2241C05D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66D40F-16BF-4398-866A-7261F33F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58369F6-308F-4F52-8434-475B4CF5A3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160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80BE1-0E19-4960-8E33-455EEF6776A2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92362-8D16-4107-BC70-9F91B3DF5E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0C7E1F-4A5B-4D23-9580-B3D17660B06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E37E10-974F-4C67-B88C-33C18383DAF0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FD5D65-10EB-4723-970D-1031402E8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4EA0D6-7F13-4629-8C07-E61C7A4C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999FC7-EF21-418B-AB8A-DEACA7D4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E96E17-1EF9-4D60-AB5C-75382A36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7676AF9-7A46-49F9-B526-CE17C4DFE9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209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808F7-FFF5-4137-8F21-37AD440F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D97DB7-8CA5-4F6E-8AA7-E5850BB4D34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903720-DCE8-4B96-8692-DB1422DE1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264461-C0A2-4318-BA31-6E5CCFC3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B7E639-0DCB-457B-A1A8-D3AD923E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51FF9-2155-423D-BB13-872157E2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472F070-9D06-496B-8417-5EB9909962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175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379A4-7232-428E-995A-1E5B3B95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383999-FD09-4741-8EAA-30B685A7859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C7BFC0-C11A-4CB8-B013-FC106A5F43E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AD56C2D-CB3D-4CD4-94D6-6A00EED0A92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7AB0A9A-23B9-493D-87B1-71D73C0F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A483DA7-3D75-4A22-BE8B-0D4CC040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59ABF9A-8145-4BC6-A789-D35991F2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55B98-8832-48FA-84BC-9CF2080018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28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7F4-016B-4AE7-A33B-90CA326D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5A091-82DC-404B-89E6-2B941B047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92878-4BA9-4E27-BC66-EC02DECC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E3CEE-4FD7-428E-90D4-819E7E23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34EE8-21C0-4439-993D-347DD466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6CE57-963B-4B9E-BC2D-BB5DBDD35F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343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BA197-99F7-4F9E-9BD6-773A734E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15F28-F4E2-454F-87DC-1A36A84D6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B74A2-CAB6-4DB9-9FEC-08355B2F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34C09-7731-4671-AF6A-A5FB6A81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583C6-0105-40A5-9673-1D7F448A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C33C3-E4AF-419F-A2C9-5A65CBA665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46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E8D33-7315-45AA-B03C-271FEDC3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F1CF0-E371-4E5B-B298-14852E2B6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29E2F9-D33F-42CD-9387-5897B5D75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94308-CA12-42D8-BAFF-D498BFB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9048FB-BEFA-4FC4-B7E3-ACCAB44D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3C70D-A81B-499B-A3A5-7E4E4A66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D5B12-B2DF-456C-922B-56F737F191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67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901F6-0051-44FB-A8D1-FFC4F5D3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377D0-F9D5-4CB0-9489-DF643CA2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554DCD-88CD-483D-8D25-37A714C1C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E11D29-0B14-47F0-8D03-1319A696E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CF3726-23C8-4FBB-B5C2-27F2E8752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E46A53-F0DD-43A4-9002-8987734E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5F9BA8-953F-4133-88D5-80D784B5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EE30E8-1083-445F-8BC5-650FDF68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865E2-9DEB-4598-A285-EDA2F3298B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99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BCF0B-E662-45F0-8A8C-6503D36A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0FAAA-7A63-4730-A827-5CFE44BC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9A7D11-A0A9-43C3-8369-F38E83FF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091C7E-C3F2-4565-997F-151037CC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4D4AC-6963-429D-9F95-91FFA1BDED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93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4630C4-F0D5-4402-B112-E365D170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5FB488-ABE8-44A2-B3C6-AE4ECA7B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75524F-9EC8-4B73-B637-B7671056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39644-D9CD-40B2-A858-A38FF8E980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98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23470-6345-46E3-8C41-B5EAC7C6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EA142-D2CE-4493-B7ED-CC5B17627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7EB6DB-7A1B-437E-8754-C39D54382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6B4EC4-5817-466C-BD27-D187D924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213755-B810-403A-96A4-890DC92F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399EA2-6890-4035-AB98-7139DFEF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523D4-3E72-4A90-99FE-32B58E4148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67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69C81-C1F3-454D-9354-F2A7FA04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42DB30-06D7-41FD-B33F-FC2B00F62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C11717-EBE9-487E-9765-BE0C03FB4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E78046-129C-4936-8EA4-1B176CDB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13A2D-624D-4008-B460-3A6D452F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4FFFF2-A648-432C-B6F4-8A50EFBA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8A4D8-92AD-42E2-890B-633D4DC838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50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>
            <a:extLst>
              <a:ext uri="{FF2B5EF4-FFF2-40B4-BE49-F238E27FC236}">
                <a16:creationId xmlns:a16="http://schemas.microsoft.com/office/drawing/2014/main" id="{8DDEA532-F608-47B4-9543-C78FB6A46256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52227" name="Freeform 3">
              <a:extLst>
                <a:ext uri="{FF2B5EF4-FFF2-40B4-BE49-F238E27FC236}">
                  <a16:creationId xmlns:a16="http://schemas.microsoft.com/office/drawing/2014/main" id="{67ABCFED-E9BE-4783-BB3E-73A2D03B970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28" name="Group 4">
              <a:extLst>
                <a:ext uri="{FF2B5EF4-FFF2-40B4-BE49-F238E27FC236}">
                  <a16:creationId xmlns:a16="http://schemas.microsoft.com/office/drawing/2014/main" id="{4D9085BF-4199-49C1-9A09-4856499C0EFE}"/>
                </a:ext>
              </a:extLst>
            </p:cNvPr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2229" name="Freeform 5">
                <a:extLst>
                  <a:ext uri="{FF2B5EF4-FFF2-40B4-BE49-F238E27FC236}">
                    <a16:creationId xmlns:a16="http://schemas.microsoft.com/office/drawing/2014/main" id="{A784C494-8DDE-4847-98DA-2B6C6C7CB5D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0" name="Freeform 6">
                <a:extLst>
                  <a:ext uri="{FF2B5EF4-FFF2-40B4-BE49-F238E27FC236}">
                    <a16:creationId xmlns:a16="http://schemas.microsoft.com/office/drawing/2014/main" id="{DBE485F9-01C4-489F-83CD-0C01CC3B515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1" name="Freeform 7">
                <a:extLst>
                  <a:ext uri="{FF2B5EF4-FFF2-40B4-BE49-F238E27FC236}">
                    <a16:creationId xmlns:a16="http://schemas.microsoft.com/office/drawing/2014/main" id="{72B5EE06-66AE-4F88-B72F-C0B428682BF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32" name="Freeform 8">
              <a:extLst>
                <a:ext uri="{FF2B5EF4-FFF2-40B4-BE49-F238E27FC236}">
                  <a16:creationId xmlns:a16="http://schemas.microsoft.com/office/drawing/2014/main" id="{1E214968-6A68-40B9-9450-456968E3622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33" name="Group 9">
              <a:extLst>
                <a:ext uri="{FF2B5EF4-FFF2-40B4-BE49-F238E27FC236}">
                  <a16:creationId xmlns:a16="http://schemas.microsoft.com/office/drawing/2014/main" id="{9A45AE6B-C7AC-4DE6-8EC1-CFBC37AA3F36}"/>
                </a:ext>
              </a:extLst>
            </p:cNvPr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2234" name="Freeform 10">
                <a:extLst>
                  <a:ext uri="{FF2B5EF4-FFF2-40B4-BE49-F238E27FC236}">
                    <a16:creationId xmlns:a16="http://schemas.microsoft.com/office/drawing/2014/main" id="{1A279B45-0D55-47E8-AA85-BB95598B419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5" name="Freeform 11">
                <a:extLst>
                  <a:ext uri="{FF2B5EF4-FFF2-40B4-BE49-F238E27FC236}">
                    <a16:creationId xmlns:a16="http://schemas.microsoft.com/office/drawing/2014/main" id="{B0AAF5B6-2199-4879-822D-B3B49146663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6" name="Freeform 12">
                <a:extLst>
                  <a:ext uri="{FF2B5EF4-FFF2-40B4-BE49-F238E27FC236}">
                    <a16:creationId xmlns:a16="http://schemas.microsoft.com/office/drawing/2014/main" id="{541F51A8-7904-4301-BC9C-D394FBEA709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7" name="Freeform 13">
                <a:extLst>
                  <a:ext uri="{FF2B5EF4-FFF2-40B4-BE49-F238E27FC236}">
                    <a16:creationId xmlns:a16="http://schemas.microsoft.com/office/drawing/2014/main" id="{640686F7-5073-4F61-B311-45791532B96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8" name="Freeform 14">
                <a:extLst>
                  <a:ext uri="{FF2B5EF4-FFF2-40B4-BE49-F238E27FC236}">
                    <a16:creationId xmlns:a16="http://schemas.microsoft.com/office/drawing/2014/main" id="{72F54742-94C0-4D33-A384-CE16FB5B574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239" name="Group 15">
                <a:extLst>
                  <a:ext uri="{FF2B5EF4-FFF2-40B4-BE49-F238E27FC236}">
                    <a16:creationId xmlns:a16="http://schemas.microsoft.com/office/drawing/2014/main" id="{3376B97F-BF5C-4212-98D6-C8534DACC3CE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2240" name="Freeform 16">
                  <a:extLst>
                    <a:ext uri="{FF2B5EF4-FFF2-40B4-BE49-F238E27FC236}">
                      <a16:creationId xmlns:a16="http://schemas.microsoft.com/office/drawing/2014/main" id="{69AA6DFC-7B35-4BEB-988F-80275BDE3C63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1" name="Freeform 17">
                  <a:extLst>
                    <a:ext uri="{FF2B5EF4-FFF2-40B4-BE49-F238E27FC236}">
                      <a16:creationId xmlns:a16="http://schemas.microsoft.com/office/drawing/2014/main" id="{8516556B-6321-4DED-9EAB-E12551E3455A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2" name="Freeform 18">
                  <a:extLst>
                    <a:ext uri="{FF2B5EF4-FFF2-40B4-BE49-F238E27FC236}">
                      <a16:creationId xmlns:a16="http://schemas.microsoft.com/office/drawing/2014/main" id="{DDFCD4E2-E2ED-41DE-BC64-E1051FB690F8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243" name="Group 19">
              <a:extLst>
                <a:ext uri="{FF2B5EF4-FFF2-40B4-BE49-F238E27FC236}">
                  <a16:creationId xmlns:a16="http://schemas.microsoft.com/office/drawing/2014/main" id="{568AE649-478E-49A7-B9F8-E1494376E285}"/>
                </a:ext>
              </a:extLst>
            </p:cNvPr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2244" name="Freeform 20">
                <a:extLst>
                  <a:ext uri="{FF2B5EF4-FFF2-40B4-BE49-F238E27FC236}">
                    <a16:creationId xmlns:a16="http://schemas.microsoft.com/office/drawing/2014/main" id="{49132E3D-F97F-466E-9BBE-28D9E334D55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5" name="Freeform 21">
                <a:extLst>
                  <a:ext uri="{FF2B5EF4-FFF2-40B4-BE49-F238E27FC236}">
                    <a16:creationId xmlns:a16="http://schemas.microsoft.com/office/drawing/2014/main" id="{0AB7440B-7D81-4691-90C8-57B044DB19E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6" name="Freeform 22">
                <a:extLst>
                  <a:ext uri="{FF2B5EF4-FFF2-40B4-BE49-F238E27FC236}">
                    <a16:creationId xmlns:a16="http://schemas.microsoft.com/office/drawing/2014/main" id="{89523CBE-CF7D-4A11-8E6B-84E1BECE035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47" name="Group 23">
              <a:extLst>
                <a:ext uri="{FF2B5EF4-FFF2-40B4-BE49-F238E27FC236}">
                  <a16:creationId xmlns:a16="http://schemas.microsoft.com/office/drawing/2014/main" id="{DF249AF6-10E9-4962-BB1D-3BC1D8C49E0E}"/>
                </a:ext>
              </a:extLst>
            </p:cNvPr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2248" name="Freeform 24">
                <a:extLst>
                  <a:ext uri="{FF2B5EF4-FFF2-40B4-BE49-F238E27FC236}">
                    <a16:creationId xmlns:a16="http://schemas.microsoft.com/office/drawing/2014/main" id="{3D18765B-3294-46B9-B419-BC90AC1159E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9" name="Freeform 25">
                <a:extLst>
                  <a:ext uri="{FF2B5EF4-FFF2-40B4-BE49-F238E27FC236}">
                    <a16:creationId xmlns:a16="http://schemas.microsoft.com/office/drawing/2014/main" id="{F338201E-27F5-48B1-9F00-071BAD0EAC4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0" name="Freeform 26">
                <a:extLst>
                  <a:ext uri="{FF2B5EF4-FFF2-40B4-BE49-F238E27FC236}">
                    <a16:creationId xmlns:a16="http://schemas.microsoft.com/office/drawing/2014/main" id="{7EDD8B77-8CC7-474E-ACA2-EB36BA6D8FE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51" name="Group 27">
              <a:extLst>
                <a:ext uri="{FF2B5EF4-FFF2-40B4-BE49-F238E27FC236}">
                  <a16:creationId xmlns:a16="http://schemas.microsoft.com/office/drawing/2014/main" id="{3C8FC00C-7183-43A6-A6AB-6791017F56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2252" name="Freeform 28">
                <a:extLst>
                  <a:ext uri="{FF2B5EF4-FFF2-40B4-BE49-F238E27FC236}">
                    <a16:creationId xmlns:a16="http://schemas.microsoft.com/office/drawing/2014/main" id="{0D689E3E-DCDB-4DD1-8E2E-2D451AD569D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3" name="Freeform 29">
                <a:extLst>
                  <a:ext uri="{FF2B5EF4-FFF2-40B4-BE49-F238E27FC236}">
                    <a16:creationId xmlns:a16="http://schemas.microsoft.com/office/drawing/2014/main" id="{D2136F2D-5168-478B-BEC8-676EE1779AB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4" name="Freeform 30">
                <a:extLst>
                  <a:ext uri="{FF2B5EF4-FFF2-40B4-BE49-F238E27FC236}">
                    <a16:creationId xmlns:a16="http://schemas.microsoft.com/office/drawing/2014/main" id="{5FCE905C-7BD2-4CCE-B100-3694548221D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55" name="Freeform 31">
              <a:extLst>
                <a:ext uri="{FF2B5EF4-FFF2-40B4-BE49-F238E27FC236}">
                  <a16:creationId xmlns:a16="http://schemas.microsoft.com/office/drawing/2014/main" id="{C156CB3A-3EB6-4772-9880-DD99A8ABDF6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Freeform 32">
              <a:extLst>
                <a:ext uri="{FF2B5EF4-FFF2-40B4-BE49-F238E27FC236}">
                  <a16:creationId xmlns:a16="http://schemas.microsoft.com/office/drawing/2014/main" id="{481EE7B9-9866-4F83-B5B8-90F5607D9E55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Freeform 33">
              <a:extLst>
                <a:ext uri="{FF2B5EF4-FFF2-40B4-BE49-F238E27FC236}">
                  <a16:creationId xmlns:a16="http://schemas.microsoft.com/office/drawing/2014/main" id="{B447C159-AB6E-4D3C-AA38-D37D446D0BE3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Freeform 34">
              <a:extLst>
                <a:ext uri="{FF2B5EF4-FFF2-40B4-BE49-F238E27FC236}">
                  <a16:creationId xmlns:a16="http://schemas.microsoft.com/office/drawing/2014/main" id="{691A9EB4-336A-4664-9ADC-0B4357C182D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Freeform 35">
              <a:extLst>
                <a:ext uri="{FF2B5EF4-FFF2-40B4-BE49-F238E27FC236}">
                  <a16:creationId xmlns:a16="http://schemas.microsoft.com/office/drawing/2014/main" id="{7253465D-4DCC-460E-BC80-43C13525D18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Freeform 36">
              <a:extLst>
                <a:ext uri="{FF2B5EF4-FFF2-40B4-BE49-F238E27FC236}">
                  <a16:creationId xmlns:a16="http://schemas.microsoft.com/office/drawing/2014/main" id="{683AB5C5-71D6-44B6-9238-DE31C12E074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Freeform 37">
              <a:extLst>
                <a:ext uri="{FF2B5EF4-FFF2-40B4-BE49-F238E27FC236}">
                  <a16:creationId xmlns:a16="http://schemas.microsoft.com/office/drawing/2014/main" id="{AD266FAA-1A40-4A05-AAC0-B7F3469EF5A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Freeform 38">
              <a:extLst>
                <a:ext uri="{FF2B5EF4-FFF2-40B4-BE49-F238E27FC236}">
                  <a16:creationId xmlns:a16="http://schemas.microsoft.com/office/drawing/2014/main" id="{CB80AC80-B579-4439-AED6-A3F450FD7C42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Freeform 39">
              <a:extLst>
                <a:ext uri="{FF2B5EF4-FFF2-40B4-BE49-F238E27FC236}">
                  <a16:creationId xmlns:a16="http://schemas.microsoft.com/office/drawing/2014/main" id="{91243DBC-9266-4CA1-A3C9-2771799091CF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Freeform 40">
              <a:extLst>
                <a:ext uri="{FF2B5EF4-FFF2-40B4-BE49-F238E27FC236}">
                  <a16:creationId xmlns:a16="http://schemas.microsoft.com/office/drawing/2014/main" id="{350482AD-35C9-46E1-B4B1-D2B268165101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Freeform 41">
              <a:extLst>
                <a:ext uri="{FF2B5EF4-FFF2-40B4-BE49-F238E27FC236}">
                  <a16:creationId xmlns:a16="http://schemas.microsoft.com/office/drawing/2014/main" id="{7C056988-4794-4FC0-8037-1297B02FB3F6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6" name="Freeform 42">
              <a:extLst>
                <a:ext uri="{FF2B5EF4-FFF2-40B4-BE49-F238E27FC236}">
                  <a16:creationId xmlns:a16="http://schemas.microsoft.com/office/drawing/2014/main" id="{8981FE22-586E-403F-AA1F-0286EC2A7C1D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Freeform 43">
              <a:extLst>
                <a:ext uri="{FF2B5EF4-FFF2-40B4-BE49-F238E27FC236}">
                  <a16:creationId xmlns:a16="http://schemas.microsoft.com/office/drawing/2014/main" id="{7F386E7B-27F3-41ED-AE97-CDB2207B161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8" name="Freeform 44">
              <a:extLst>
                <a:ext uri="{FF2B5EF4-FFF2-40B4-BE49-F238E27FC236}">
                  <a16:creationId xmlns:a16="http://schemas.microsoft.com/office/drawing/2014/main" id="{A6E4CBB1-8C69-474D-A05A-ACCC251ADBCF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69" name="Rectangle 45">
            <a:extLst>
              <a:ext uri="{FF2B5EF4-FFF2-40B4-BE49-F238E27FC236}">
                <a16:creationId xmlns:a16="http://schemas.microsoft.com/office/drawing/2014/main" id="{AFF6B857-98B9-49FB-8C18-41BDA3C49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2270" name="Rectangle 46">
            <a:extLst>
              <a:ext uri="{FF2B5EF4-FFF2-40B4-BE49-F238E27FC236}">
                <a16:creationId xmlns:a16="http://schemas.microsoft.com/office/drawing/2014/main" id="{125C3A12-EA5B-432B-9906-16F959B06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71" name="Rectangle 47">
            <a:extLst>
              <a:ext uri="{FF2B5EF4-FFF2-40B4-BE49-F238E27FC236}">
                <a16:creationId xmlns:a16="http://schemas.microsoft.com/office/drawing/2014/main" id="{5E3FC717-59A6-4CEA-9914-6332683DFAF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2272" name="Rectangle 48">
            <a:extLst>
              <a:ext uri="{FF2B5EF4-FFF2-40B4-BE49-F238E27FC236}">
                <a16:creationId xmlns:a16="http://schemas.microsoft.com/office/drawing/2014/main" id="{C4046A1A-754E-41ED-BBEC-8A5F506F92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2273" name="Rectangle 49">
            <a:extLst>
              <a:ext uri="{FF2B5EF4-FFF2-40B4-BE49-F238E27FC236}">
                <a16:creationId xmlns:a16="http://schemas.microsoft.com/office/drawing/2014/main" id="{2C547875-3702-4253-A6D6-2D6912DDC2E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D60BD87C-E6B0-40D5-AC6D-625BA861A02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2274" name="Rectangle 50">
            <a:extLst>
              <a:ext uri="{FF2B5EF4-FFF2-40B4-BE49-F238E27FC236}">
                <a16:creationId xmlns:a16="http://schemas.microsoft.com/office/drawing/2014/main" id="{F12751E0-A4A5-4EF0-BAA5-1561848987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533400"/>
          </a:xfrm>
          <a:prstGeom prst="rect">
            <a:avLst/>
          </a:prstGeom>
          <a:gradFill rotWithShape="0">
            <a:gsLst>
              <a:gs pos="0">
                <a:srgbClr val="0000FF">
                  <a:gamma/>
                  <a:shade val="56078"/>
                  <a:invGamma/>
                </a:srgbClr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5" name="Rectangle 51">
            <a:extLst>
              <a:ext uri="{FF2B5EF4-FFF2-40B4-BE49-F238E27FC236}">
                <a16:creationId xmlns:a16="http://schemas.microsoft.com/office/drawing/2014/main" id="{BDBE03DF-29EA-452C-8531-4271AF2DB31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66FF">
                  <a:gamma/>
                  <a:shade val="56078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0" name="Rectangle 56">
            <a:extLst>
              <a:ext uri="{FF2B5EF4-FFF2-40B4-BE49-F238E27FC236}">
                <a16:creationId xmlns:a16="http://schemas.microsoft.com/office/drawing/2014/main" id="{67D24C3F-2234-42F9-B337-9EDCD980E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200" y="-1588"/>
            <a:ext cx="737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原子核物理概论  </a:t>
            </a: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§</a:t>
            </a: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核反应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2.w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6" name="Rectangle 6">
            <a:extLst>
              <a:ext uri="{FF2B5EF4-FFF2-40B4-BE49-F238E27FC236}">
                <a16:creationId xmlns:a16="http://schemas.microsoft.com/office/drawing/2014/main" id="{4BFE0210-1BBD-4CD7-B452-A9971CB78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88975"/>
            <a:ext cx="2425700" cy="579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fontAlgn="t"/>
            <a:r>
              <a:rPr lang="en-US" altLang="zh-CN"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§10  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核反应</a:t>
            </a:r>
          </a:p>
        </p:txBody>
      </p:sp>
      <p:sp>
        <p:nvSpPr>
          <p:cNvPr id="199691" name="Rectangle 11">
            <a:extLst>
              <a:ext uri="{FF2B5EF4-FFF2-40B4-BE49-F238E27FC236}">
                <a16:creationId xmlns:a16="http://schemas.microsoft.com/office/drawing/2014/main" id="{2875F0E5-E4E9-4EE5-96E2-85D3B9A51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84313"/>
            <a:ext cx="2665412" cy="5794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1.</a:t>
            </a:r>
            <a:r>
              <a:rPr kumimoji="1" lang="zh-CN" altLang="en-US" sz="32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核反应概述</a:t>
            </a:r>
            <a:endParaRPr lang="zh-CN" altLang="en-US" sz="3200">
              <a:solidFill>
                <a:schemeClr val="bg2">
                  <a:lumMod val="10000"/>
                </a:schemeClr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99692" name="Rectangle 12">
            <a:extLst>
              <a:ext uri="{FF2B5EF4-FFF2-40B4-BE49-F238E27FC236}">
                <a16:creationId xmlns:a16="http://schemas.microsoft.com/office/drawing/2014/main" id="{7AEF7D03-2C7E-4218-9673-72A8A0BE0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349500"/>
            <a:ext cx="7705725" cy="3081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       </a:t>
            </a:r>
            <a:r>
              <a:rPr kumimoji="1"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放射性核衰变是不稳定核的自发转变（不可逆）；核反应是核在外界作用下的转变过程（可逆）。研究核反应的重要目的之一是获取核能。核反应研究的问题为两类：一是反应运动学，研究在能、动量守恒下，核反应服从的一般规律；二是反应动力学，研究参加核反应的各粒子间相互作用的机制。</a:t>
            </a:r>
          </a:p>
        </p:txBody>
      </p:sp>
      <p:graphicFrame>
        <p:nvGraphicFramePr>
          <p:cNvPr id="199693" name="Object 13">
            <a:extLst>
              <a:ext uri="{FF2B5EF4-FFF2-40B4-BE49-F238E27FC236}">
                <a16:creationId xmlns:a16="http://schemas.microsoft.com/office/drawing/2014/main" id="{51804BBA-0C38-4EBD-8FE4-20B3680480FD}"/>
              </a:ext>
            </a:extLst>
          </p:cNvPr>
          <p:cNvGraphicFramePr>
            <a:graphicFrameLocks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308242036"/>
              </p:ext>
            </p:extLst>
          </p:nvPr>
        </p:nvGraphicFramePr>
        <p:xfrm>
          <a:off x="1547813" y="5661025"/>
          <a:ext cx="60960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95" name="公式" r:id="rId3" imgW="2145960" imgH="215640" progId="Equation.3">
                  <p:embed/>
                </p:oleObj>
              </mc:Choice>
              <mc:Fallback>
                <p:oleObj name="公式" r:id="rId3" imgW="214596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661025"/>
                        <a:ext cx="6096000" cy="6127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1" grpId="0" animBg="1"/>
      <p:bldP spid="1996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988" name="Group 4">
            <a:extLst>
              <a:ext uri="{FF2B5EF4-FFF2-40B4-BE49-F238E27FC236}">
                <a16:creationId xmlns:a16="http://schemas.microsoft.com/office/drawing/2014/main" id="{26596433-68ED-4DF3-A847-D47F8C8B111C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620713"/>
            <a:ext cx="2951162" cy="2219325"/>
            <a:chOff x="2925" y="1979"/>
            <a:chExt cx="1859" cy="1398"/>
          </a:xfrm>
        </p:grpSpPr>
        <p:sp>
          <p:nvSpPr>
            <p:cNvPr id="297989" name="Text Box 5">
              <a:extLst>
                <a:ext uri="{FF2B5EF4-FFF2-40B4-BE49-F238E27FC236}">
                  <a16:creationId xmlns:a16="http://schemas.microsoft.com/office/drawing/2014/main" id="{CAAA8336-A210-4928-9A88-AEA0BD20A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3" y="3127"/>
              <a:ext cx="15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t"/>
              <a:r>
                <a:rPr lang="zh-CN" altLang="en-US" sz="200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核反应中的动量守恒</a:t>
              </a:r>
            </a:p>
          </p:txBody>
        </p:sp>
        <p:sp>
          <p:nvSpPr>
            <p:cNvPr id="297990" name="Line 6">
              <a:extLst>
                <a:ext uri="{FF2B5EF4-FFF2-40B4-BE49-F238E27FC236}">
                  <a16:creationId xmlns:a16="http://schemas.microsoft.com/office/drawing/2014/main" id="{7E9CAB9D-DEA2-4FC7-A6EA-06E5C452F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2568"/>
              <a:ext cx="7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7991" name="Line 7">
              <a:extLst>
                <a:ext uri="{FF2B5EF4-FFF2-40B4-BE49-F238E27FC236}">
                  <a16:creationId xmlns:a16="http://schemas.microsoft.com/office/drawing/2014/main" id="{2F1C2AF7-1987-429E-92AC-C3925BCA96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5" y="2263"/>
              <a:ext cx="544" cy="2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7992" name="Line 8">
              <a:extLst>
                <a:ext uri="{FF2B5EF4-FFF2-40B4-BE49-F238E27FC236}">
                  <a16:creationId xmlns:a16="http://schemas.microsoft.com/office/drawing/2014/main" id="{4DAB9306-D41A-42BE-AF5B-98E7F1F2D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5" y="2555"/>
              <a:ext cx="256" cy="2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7993" name="Line 9">
              <a:extLst>
                <a:ext uri="{FF2B5EF4-FFF2-40B4-BE49-F238E27FC236}">
                  <a16:creationId xmlns:a16="http://schemas.microsoft.com/office/drawing/2014/main" id="{A138E0AF-004D-46D8-819E-30EE0CE0EA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1" y="2551"/>
              <a:ext cx="52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7994" name="Line 10">
              <a:extLst>
                <a:ext uri="{FF2B5EF4-FFF2-40B4-BE49-F238E27FC236}">
                  <a16:creationId xmlns:a16="http://schemas.microsoft.com/office/drawing/2014/main" id="{62E4B417-8D09-41F8-A776-37EDE591C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19" y="2263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aphicFrame>
          <p:nvGraphicFramePr>
            <p:cNvPr id="297995" name="Object 11">
              <a:extLst>
                <a:ext uri="{FF2B5EF4-FFF2-40B4-BE49-F238E27FC236}">
                  <a16:creationId xmlns:a16="http://schemas.microsoft.com/office/drawing/2014/main" id="{2DA093FB-0345-4C1A-B7D8-2E30BF90C7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1979"/>
            <a:ext cx="22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05" name="公式" r:id="rId3" imgW="177480" imgH="228600" progId="Equation.3">
                    <p:embed/>
                  </p:oleObj>
                </mc:Choice>
                <mc:Fallback>
                  <p:oleObj name="公式" r:id="rId3" imgW="17748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1979"/>
                          <a:ext cx="22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996" name="Object 12">
              <a:extLst>
                <a:ext uri="{FF2B5EF4-FFF2-40B4-BE49-F238E27FC236}">
                  <a16:creationId xmlns:a16="http://schemas.microsoft.com/office/drawing/2014/main" id="{18BA453D-31D7-4118-BE96-EFD19676E1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1" y="2839"/>
            <a:ext cx="29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06" name="公式" r:id="rId5" imgW="215640" imgH="215640" progId="Equation.3">
                    <p:embed/>
                  </p:oleObj>
                </mc:Choice>
                <mc:Fallback>
                  <p:oleObj name="公式" r:id="rId5" imgW="21564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839"/>
                          <a:ext cx="29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997" name="Object 13">
              <a:extLst>
                <a:ext uri="{FF2B5EF4-FFF2-40B4-BE49-F238E27FC236}">
                  <a16:creationId xmlns:a16="http://schemas.microsoft.com/office/drawing/2014/main" id="{DE655940-7757-43F4-A8A7-B3EBD55A04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5" y="2455"/>
            <a:ext cx="22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07" name="公式" r:id="rId7" imgW="177480" imgH="228600" progId="Equation.3">
                    <p:embed/>
                  </p:oleObj>
                </mc:Choice>
                <mc:Fallback>
                  <p:oleObj name="公式" r:id="rId7" imgW="17748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5" y="2455"/>
                          <a:ext cx="22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998" name="Object 14">
              <a:extLst>
                <a:ext uri="{FF2B5EF4-FFF2-40B4-BE49-F238E27FC236}">
                  <a16:creationId xmlns:a16="http://schemas.microsoft.com/office/drawing/2014/main" id="{22045F4A-1D9F-4B43-AFA0-FFF14DEE0C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5" y="2299"/>
            <a:ext cx="229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08" name="公式" r:id="rId9" imgW="177480" imgH="228600" progId="Equation.3">
                    <p:embed/>
                  </p:oleObj>
                </mc:Choice>
                <mc:Fallback>
                  <p:oleObj name="公式" r:id="rId9" imgW="17748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5" y="2299"/>
                          <a:ext cx="229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999" name="Object 15">
              <a:extLst>
                <a:ext uri="{FF2B5EF4-FFF2-40B4-BE49-F238E27FC236}">
                  <a16:creationId xmlns:a16="http://schemas.microsoft.com/office/drawing/2014/main" id="{1AD4D6B8-6F06-4500-809E-0A2CAEBDC9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2363"/>
            <a:ext cx="13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09" name="公式" r:id="rId11" imgW="215640" imgH="279360" progId="Equation.3">
                    <p:embed/>
                  </p:oleObj>
                </mc:Choice>
                <mc:Fallback>
                  <p:oleObj name="公式" r:id="rId11" imgW="215640" imgH="2793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363"/>
                          <a:ext cx="13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8000" name="Arc 16">
              <a:extLst>
                <a:ext uri="{FF2B5EF4-FFF2-40B4-BE49-F238E27FC236}">
                  <a16:creationId xmlns:a16="http://schemas.microsoft.com/office/drawing/2014/main" id="{33B74C44-4F69-42CE-8E65-882AA4B96860}"/>
                </a:ext>
              </a:extLst>
            </p:cNvPr>
            <p:cNvSpPr>
              <a:spLocks/>
            </p:cNvSpPr>
            <p:nvPr/>
          </p:nvSpPr>
          <p:spPr bwMode="auto">
            <a:xfrm rot="2118964">
              <a:off x="3915" y="2411"/>
              <a:ext cx="129" cy="14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9134"/>
                <a:gd name="T1" fmla="*/ 0 h 21600"/>
                <a:gd name="T2" fmla="*/ 19134 w 19134"/>
                <a:gd name="T3" fmla="*/ 11578 h 21600"/>
                <a:gd name="T4" fmla="*/ 0 w 1913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134" h="21600" fill="none" extrusionOk="0">
                  <a:moveTo>
                    <a:pt x="-1" y="0"/>
                  </a:moveTo>
                  <a:cubicBezTo>
                    <a:pt x="8035" y="0"/>
                    <a:pt x="15406" y="4460"/>
                    <a:pt x="19134" y="11577"/>
                  </a:cubicBezTo>
                </a:path>
                <a:path w="19134" h="21600" stroke="0" extrusionOk="0">
                  <a:moveTo>
                    <a:pt x="-1" y="0"/>
                  </a:moveTo>
                  <a:cubicBezTo>
                    <a:pt x="8035" y="0"/>
                    <a:pt x="15406" y="4460"/>
                    <a:pt x="19134" y="115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8001" name="Line 17">
              <a:extLst>
                <a:ext uri="{FF2B5EF4-FFF2-40B4-BE49-F238E27FC236}">
                  <a16:creationId xmlns:a16="http://schemas.microsoft.com/office/drawing/2014/main" id="{55DC3BCF-A9A2-4306-826F-295C62BF3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1" y="2551"/>
              <a:ext cx="7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aphicFrame>
        <p:nvGraphicFramePr>
          <p:cNvPr id="298002" name="Object 18">
            <a:extLst>
              <a:ext uri="{FF2B5EF4-FFF2-40B4-BE49-F238E27FC236}">
                <a16:creationId xmlns:a16="http://schemas.microsoft.com/office/drawing/2014/main" id="{DC82AC83-06EA-4F1D-83E3-A12EFB54F771}"/>
              </a:ext>
            </a:extLst>
          </p:cNvPr>
          <p:cNvGraphicFramePr>
            <a:graphicFrameLocks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63854781"/>
              </p:ext>
            </p:extLst>
          </p:nvPr>
        </p:nvGraphicFramePr>
        <p:xfrm>
          <a:off x="827088" y="1484313"/>
          <a:ext cx="6840537" cy="501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0" name="公式" r:id="rId13" imgW="3377880" imgH="2476440" progId="Equation.3">
                  <p:embed/>
                </p:oleObj>
              </mc:Choice>
              <mc:Fallback>
                <p:oleObj name="公式" r:id="rId13" imgW="3377880" imgH="24764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84313"/>
                        <a:ext cx="6840537" cy="501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004" name="Text Box 20">
            <a:extLst>
              <a:ext uri="{FF2B5EF4-FFF2-40B4-BE49-F238E27FC236}">
                <a16:creationId xmlns:a16="http://schemas.microsoft.com/office/drawing/2014/main" id="{8E9DA448-3A49-4DB9-8A1F-4B302D200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3744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在实验室坐标系下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8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80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8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98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26" name="Rectangle 18">
            <a:extLst>
              <a:ext uri="{FF2B5EF4-FFF2-40B4-BE49-F238E27FC236}">
                <a16:creationId xmlns:a16="http://schemas.microsoft.com/office/drawing/2014/main" id="{B94F890D-E383-4770-B06B-491FD08793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765175"/>
            <a:ext cx="8147050" cy="5761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若剩余核处于激发态， </a:t>
            </a:r>
            <a:r>
              <a:rPr lang="en-US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用</a:t>
            </a:r>
            <a:r>
              <a:rPr lang="en-US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Q’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代替；此时，在同一角度下可以测量到几个</a:t>
            </a:r>
            <a:r>
              <a:rPr lang="en-US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进而计算不同激发态的激发能。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若方程右面各参数已知，可以求反应能；</a:t>
            </a:r>
          </a:p>
          <a:p>
            <a:r>
              <a:rPr lang="en-US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方程可以用于靶核质量的测量；</a:t>
            </a:r>
          </a:p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原则上，</a:t>
            </a:r>
            <a:r>
              <a:rPr lang="en-US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&gt;0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的放能反应只要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能够达到核力作用范围之内就可进行，对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的能量没有要求；但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Q&lt;0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的吸能反应如何呢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?</a:t>
            </a:r>
          </a:p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例如，在                                                    反应中，当入射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粒子的动能为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1.1933MeV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时，这个反应是否可以发生？</a:t>
            </a:r>
          </a:p>
        </p:txBody>
      </p:sp>
      <p:graphicFrame>
        <p:nvGraphicFramePr>
          <p:cNvPr id="299027" name="Object 19">
            <a:extLst>
              <a:ext uri="{FF2B5EF4-FFF2-40B4-BE49-F238E27FC236}">
                <a16:creationId xmlns:a16="http://schemas.microsoft.com/office/drawing/2014/main" id="{C8001DB0-83B9-43C7-84B3-B0D74C2A3613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339975" y="4516438"/>
          <a:ext cx="46434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30" name="公式" r:id="rId3" imgW="2197080" imgH="241200" progId="Equation.3">
                  <p:embed/>
                </p:oleObj>
              </mc:Choice>
              <mc:Fallback>
                <p:oleObj name="公式" r:id="rId3" imgW="2197080" imgH="241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516438"/>
                        <a:ext cx="464343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036" name="Object 4">
            <a:extLst>
              <a:ext uri="{FF2B5EF4-FFF2-40B4-BE49-F238E27FC236}">
                <a16:creationId xmlns:a16="http://schemas.microsoft.com/office/drawing/2014/main" id="{47015AA1-D5BD-4EDD-963C-D92F0138CAB2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827088" y="692150"/>
          <a:ext cx="7812087" cy="336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43" name="公式" r:id="rId3" imgW="3454200" imgH="1485720" progId="Equation.3">
                  <p:embed/>
                </p:oleObj>
              </mc:Choice>
              <mc:Fallback>
                <p:oleObj name="公式" r:id="rId3" imgW="3454200" imgH="1485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92150"/>
                        <a:ext cx="7812087" cy="336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8" name="Rectangle 6">
            <a:extLst>
              <a:ext uri="{FF2B5EF4-FFF2-40B4-BE49-F238E27FC236}">
                <a16:creationId xmlns:a16="http://schemas.microsoft.com/office/drawing/2014/main" id="{58612E1D-53FF-43D1-87EF-E1358CF52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4203700"/>
            <a:ext cx="8064500" cy="231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前例，在                                                    反应中，当入射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α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粒子的动能为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1.53MeV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时，这个反应才能够发生；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Q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方程的应用：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1.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识别靶核；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2.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减少运动学变宽。</a:t>
            </a:r>
          </a:p>
          <a:p>
            <a:pPr fontAlgn="t"/>
            <a:endParaRPr lang="en-US" altLang="zh-CN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300039" name="Object 7">
            <a:extLst>
              <a:ext uri="{FF2B5EF4-FFF2-40B4-BE49-F238E27FC236}">
                <a16:creationId xmlns:a16="http://schemas.microsoft.com/office/drawing/2014/main" id="{5CE6B69E-2709-4B31-8AF5-8EE14D32AFB7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195513" y="4203700"/>
          <a:ext cx="46799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44" name="公式" r:id="rId5" imgW="2197080" imgH="241200" progId="Equation.3">
                  <p:embed/>
                </p:oleObj>
              </mc:Choice>
              <mc:Fallback>
                <p:oleObj name="公式" r:id="rId5" imgW="219708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03700"/>
                        <a:ext cx="46799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42" name="AutoShape 10">
            <a:extLst>
              <a:ext uri="{FF2B5EF4-FFF2-40B4-BE49-F238E27FC236}">
                <a16:creationId xmlns:a16="http://schemas.microsoft.com/office/drawing/2014/main" id="{885DFFFD-01D8-47BC-84AC-146567CFA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2349500"/>
            <a:ext cx="1079500" cy="719138"/>
          </a:xfrm>
          <a:prstGeom prst="wedgeEllipseCallout">
            <a:avLst>
              <a:gd name="adj1" fmla="val -137648"/>
              <a:gd name="adj2" fmla="val 100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FF3300"/>
                </a:solidFill>
                <a:ea typeface="楷体_GB2312" pitchFamily="49" charset="-122"/>
              </a:rPr>
              <a:t>阈能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0" name="Rectangle 4">
            <a:extLst>
              <a:ext uri="{FF2B5EF4-FFF2-40B4-BE49-F238E27FC236}">
                <a16:creationId xmlns:a16="http://schemas.microsoft.com/office/drawing/2014/main" id="{1D77933A-54DA-44C4-883E-E7AFE2D7A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36613"/>
            <a:ext cx="2592387" cy="579437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  <a:ea typeface="楷体_GB2312" pitchFamily="49" charset="-122"/>
              </a:rPr>
              <a:t>4.</a:t>
            </a:r>
            <a:r>
              <a:rPr lang="zh-CN" altLang="en-US" sz="3200">
                <a:solidFill>
                  <a:schemeClr val="tx1"/>
                </a:solidFill>
                <a:ea typeface="楷体_GB2312" pitchFamily="49" charset="-122"/>
              </a:rPr>
              <a:t>核反应截面</a:t>
            </a:r>
          </a:p>
        </p:txBody>
      </p:sp>
      <p:sp>
        <p:nvSpPr>
          <p:cNvPr id="301065" name="Rectangle 9">
            <a:extLst>
              <a:ext uri="{FF2B5EF4-FFF2-40B4-BE49-F238E27FC236}">
                <a16:creationId xmlns:a16="http://schemas.microsoft.com/office/drawing/2014/main" id="{FDFAB62E-AA03-4092-B21C-B660F9FED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765175"/>
            <a:ext cx="577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rPr>
              <a:t>　</a:t>
            </a:r>
            <a:r>
              <a:rPr lang="zh-CN" altLang="en-US" sz="2000">
                <a:solidFill>
                  <a:schemeClr val="tx1"/>
                </a:solidFill>
                <a:ea typeface="楷体_GB2312" pitchFamily="49" charset="-122"/>
              </a:rPr>
              <a:t>设靶核占有一个有效面积</a:t>
            </a:r>
            <a:r>
              <a:rPr lang="en-US" altLang="zh-CN" sz="2000">
                <a:solidFill>
                  <a:schemeClr val="tx1"/>
                </a:solidFill>
                <a:ea typeface="楷体_GB2312" pitchFamily="49" charset="-122"/>
              </a:rPr>
              <a:t>σ,</a:t>
            </a:r>
            <a:r>
              <a:rPr lang="zh-CN" altLang="en-US" sz="2000">
                <a:solidFill>
                  <a:schemeClr val="tx1"/>
                </a:solidFill>
                <a:ea typeface="楷体_GB2312" pitchFamily="49" charset="-122"/>
              </a:rPr>
              <a:t>则在厚度为</a:t>
            </a:r>
            <a:r>
              <a:rPr lang="en-US" altLang="zh-CN" sz="2000">
                <a:solidFill>
                  <a:schemeClr val="tx1"/>
                </a:solidFill>
                <a:ea typeface="楷体_GB2312" pitchFamily="49" charset="-122"/>
              </a:rPr>
              <a:t>t,</a:t>
            </a:r>
            <a:r>
              <a:rPr lang="zh-CN" altLang="en-US" sz="2000">
                <a:solidFill>
                  <a:schemeClr val="tx1"/>
                </a:solidFill>
                <a:ea typeface="楷体_GB2312" pitchFamily="49" charset="-122"/>
              </a:rPr>
              <a:t>面积为</a:t>
            </a:r>
            <a:r>
              <a:rPr lang="en-US" altLang="zh-CN" sz="200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a typeface="楷体_GB2312" pitchFamily="49" charset="-122"/>
              </a:rPr>
              <a:t>薄箔靶内总的有效面积为 ：</a:t>
            </a:r>
          </a:p>
        </p:txBody>
      </p:sp>
      <p:graphicFrame>
        <p:nvGraphicFramePr>
          <p:cNvPr id="301066" name="Object 10">
            <a:extLst>
              <a:ext uri="{FF2B5EF4-FFF2-40B4-BE49-F238E27FC236}">
                <a16:creationId xmlns:a16="http://schemas.microsoft.com/office/drawing/2014/main" id="{C34061E6-42CA-4200-8E38-7E34CC5C68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1196975"/>
          <a:ext cx="71913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40" name="公式" r:id="rId3" imgW="799920" imgH="279360" progId="Equation.3">
                  <p:embed/>
                </p:oleObj>
              </mc:Choice>
              <mc:Fallback>
                <p:oleObj name="公式" r:id="rId3" imgW="799920" imgH="279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196975"/>
                        <a:ext cx="719138" cy="254000"/>
                      </a:xfrm>
                      <a:prstGeom prst="rect">
                        <a:avLst/>
                      </a:prstGeom>
                      <a:solidFill>
                        <a:srgbClr val="F9FD55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67" name="AutoShape 11">
            <a:extLst>
              <a:ext uri="{FF2B5EF4-FFF2-40B4-BE49-F238E27FC236}">
                <a16:creationId xmlns:a16="http://schemas.microsoft.com/office/drawing/2014/main" id="{55D2ED6C-4221-4B68-B1A9-945455046572}"/>
              </a:ext>
            </a:extLst>
          </p:cNvPr>
          <p:cNvSpPr>
            <a:spLocks/>
          </p:cNvSpPr>
          <p:nvPr/>
        </p:nvSpPr>
        <p:spPr bwMode="auto">
          <a:xfrm flipV="1">
            <a:off x="7162800" y="1628775"/>
            <a:ext cx="1447800" cy="558800"/>
          </a:xfrm>
          <a:prstGeom prst="borderCallout1">
            <a:avLst>
              <a:gd name="adj1" fmla="val 79542"/>
              <a:gd name="adj2" fmla="val -5264"/>
              <a:gd name="adj3" fmla="val 132667"/>
              <a:gd name="adj4" fmla="val -53074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pPr algn="ctr" fontAlgn="t"/>
            <a:r>
              <a:rPr lang="en-US" altLang="zh-CN" sz="160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lang="zh-CN" altLang="en-US" sz="1600">
                <a:solidFill>
                  <a:schemeClr val="tx1"/>
                </a:solidFill>
                <a:ea typeface="楷体_GB2312" pitchFamily="49" charset="-122"/>
              </a:rPr>
              <a:t>为单位体积内的核数目</a:t>
            </a:r>
          </a:p>
        </p:txBody>
      </p:sp>
      <p:sp>
        <p:nvSpPr>
          <p:cNvPr id="301068" name="Rectangle 12">
            <a:extLst>
              <a:ext uri="{FF2B5EF4-FFF2-40B4-BE49-F238E27FC236}">
                <a16:creationId xmlns:a16="http://schemas.microsoft.com/office/drawing/2014/main" id="{F8C94465-37F2-4542-8A07-0F78950D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00213"/>
            <a:ext cx="31829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a typeface="楷体_GB2312" pitchFamily="49" charset="-122"/>
              </a:rPr>
              <a:t>入射粒子打到面积为</a:t>
            </a:r>
            <a:r>
              <a:rPr lang="en-US" altLang="zh-CN" sz="200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a typeface="楷体_GB2312" pitchFamily="49" charset="-122"/>
              </a:rPr>
              <a:t>的靶上发生核反应的几率为</a:t>
            </a:r>
            <a:r>
              <a:rPr lang="en-US" altLang="zh-CN" sz="2000">
                <a:solidFill>
                  <a:schemeClr val="tx1"/>
                </a:solidFill>
                <a:ea typeface="楷体_GB2312" pitchFamily="49" charset="-122"/>
              </a:rPr>
              <a:t>:</a:t>
            </a:r>
            <a:r>
              <a:rPr lang="en-US" altLang="zh-CN" sz="2400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301069" name="Object 13">
            <a:extLst>
              <a:ext uri="{FF2B5EF4-FFF2-40B4-BE49-F238E27FC236}">
                <a16:creationId xmlns:a16="http://schemas.microsoft.com/office/drawing/2014/main" id="{71202054-2329-4E28-A006-ECD4FD9274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1773238"/>
          <a:ext cx="16954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41" name="公式" r:id="rId5" imgW="1701720" imgH="711000" progId="Equation.3">
                  <p:embed/>
                </p:oleObj>
              </mc:Choice>
              <mc:Fallback>
                <p:oleObj name="公式" r:id="rId5" imgW="1701720" imgH="711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773238"/>
                        <a:ext cx="169545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70" name="Rectangle 14">
            <a:extLst>
              <a:ext uri="{FF2B5EF4-FFF2-40B4-BE49-F238E27FC236}">
                <a16:creationId xmlns:a16="http://schemas.microsoft.com/office/drawing/2014/main" id="{1CD36108-6D81-4E78-934C-E0AFD8E11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90800"/>
            <a:ext cx="614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这个几率必然等于出射粒子数和入射粒子数之比，即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rPr>
              <a:t> </a:t>
            </a:r>
          </a:p>
        </p:txBody>
      </p:sp>
      <p:graphicFrame>
        <p:nvGraphicFramePr>
          <p:cNvPr id="301071" name="Object 15">
            <a:extLst>
              <a:ext uri="{FF2B5EF4-FFF2-40B4-BE49-F238E27FC236}">
                <a16:creationId xmlns:a16="http://schemas.microsoft.com/office/drawing/2014/main" id="{6E45A6DA-FF65-4AB1-BE70-3510BD6701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2492375"/>
          <a:ext cx="12065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42" name="公式" r:id="rId7" imgW="1206360" imgH="799920" progId="Equation.3">
                  <p:embed/>
                </p:oleObj>
              </mc:Choice>
              <mc:Fallback>
                <p:oleObj name="公式" r:id="rId7" imgW="1206360" imgH="799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492375"/>
                        <a:ext cx="1206500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72" name="AutoShape 16">
            <a:extLst>
              <a:ext uri="{FF2B5EF4-FFF2-40B4-BE49-F238E27FC236}">
                <a16:creationId xmlns:a16="http://schemas.microsoft.com/office/drawing/2014/main" id="{5E19968F-6474-4FCE-B8EE-54937055E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048000"/>
            <a:ext cx="3124200" cy="762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t"/>
            <a:r>
              <a:rPr lang="zh-CN" altLang="en-US" sz="2000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rPr>
              <a:t>核反应截面定义式</a:t>
            </a:r>
          </a:p>
        </p:txBody>
      </p:sp>
      <p:graphicFrame>
        <p:nvGraphicFramePr>
          <p:cNvPr id="301073" name="Object 17">
            <a:extLst>
              <a:ext uri="{FF2B5EF4-FFF2-40B4-BE49-F238E27FC236}">
                <a16:creationId xmlns:a16="http://schemas.microsoft.com/office/drawing/2014/main" id="{E67406B2-7262-4ACC-A932-A9B9A3FC2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048000"/>
          <a:ext cx="11874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43" name="公式" r:id="rId9" imgW="1180800" imgH="799920" progId="Equation.3">
                  <p:embed/>
                </p:oleObj>
              </mc:Choice>
              <mc:Fallback>
                <p:oleObj name="公式" r:id="rId9" imgW="1180800" imgH="7999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048000"/>
                        <a:ext cx="118745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4" name="Object 18">
            <a:extLst>
              <a:ext uri="{FF2B5EF4-FFF2-40B4-BE49-F238E27FC236}">
                <a16:creationId xmlns:a16="http://schemas.microsoft.com/office/drawing/2014/main" id="{B2B5D8B4-55D8-463F-A7F9-1CBE58F8D6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1400" y="4337050"/>
          <a:ext cx="2184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44" name="公式" r:id="rId11" imgW="2184120" imgH="927000" progId="Equation.3">
                  <p:embed/>
                </p:oleObj>
              </mc:Choice>
              <mc:Fallback>
                <p:oleObj name="公式" r:id="rId11" imgW="2184120" imgH="927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337050"/>
                        <a:ext cx="2184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75" name="Rectangle 19">
            <a:extLst>
              <a:ext uri="{FF2B5EF4-FFF2-40B4-BE49-F238E27FC236}">
                <a16:creationId xmlns:a16="http://schemas.microsoft.com/office/drawing/2014/main" id="{0BBF6135-AF5D-4462-9C90-67F667A61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86200"/>
            <a:ext cx="3560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楷体_GB2312" pitchFamily="49" charset="-122"/>
              </a:rPr>
              <a:t>σ</a:t>
            </a:r>
            <a:r>
              <a:rPr lang="zh-CN" altLang="en-US" sz="2000">
                <a:solidFill>
                  <a:schemeClr val="tx1"/>
                </a:solidFill>
                <a:ea typeface="楷体_GB2312" pitchFamily="49" charset="-122"/>
              </a:rPr>
              <a:t>有面积的量纲，单位为靶</a:t>
            </a:r>
            <a:r>
              <a:rPr lang="en-US" altLang="zh-CN" sz="2000">
                <a:solidFill>
                  <a:schemeClr val="tx1"/>
                </a:solidFill>
                <a:ea typeface="楷体_GB2312" pitchFamily="49" charset="-122"/>
              </a:rPr>
              <a:t>(b)</a:t>
            </a:r>
          </a:p>
        </p:txBody>
      </p:sp>
      <p:sp>
        <p:nvSpPr>
          <p:cNvPr id="301076" name="AutoShape 20">
            <a:extLst>
              <a:ext uri="{FF2B5EF4-FFF2-40B4-BE49-F238E27FC236}">
                <a16:creationId xmlns:a16="http://schemas.microsoft.com/office/drawing/2014/main" id="{F6974486-032D-46C7-BBC3-E5827968C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72000"/>
            <a:ext cx="939800" cy="304800"/>
          </a:xfrm>
          <a:prstGeom prst="rightArrow">
            <a:avLst>
              <a:gd name="adj1" fmla="val 50000"/>
              <a:gd name="adj2" fmla="val 7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77" name="Text Box 21">
            <a:extLst>
              <a:ext uri="{FF2B5EF4-FFF2-40B4-BE49-F238E27FC236}">
                <a16:creationId xmlns:a16="http://schemas.microsoft.com/office/drawing/2014/main" id="{22D657B8-22A1-4F28-9353-745F02AB2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0" y="5724525"/>
            <a:ext cx="1462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fontAlgn="t"/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rPr>
              <a:t>截面的概念</a:t>
            </a:r>
          </a:p>
        </p:txBody>
      </p:sp>
      <p:grpSp>
        <p:nvGrpSpPr>
          <p:cNvPr id="301078" name="Group 22">
            <a:extLst>
              <a:ext uri="{FF2B5EF4-FFF2-40B4-BE49-F238E27FC236}">
                <a16:creationId xmlns:a16="http://schemas.microsoft.com/office/drawing/2014/main" id="{04D22349-82CF-4750-A06B-DB229511C693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352800"/>
            <a:ext cx="1524000" cy="1752600"/>
            <a:chOff x="4368" y="2256"/>
            <a:chExt cx="960" cy="1104"/>
          </a:xfrm>
        </p:grpSpPr>
        <p:sp>
          <p:nvSpPr>
            <p:cNvPr id="301079" name="Line 23">
              <a:extLst>
                <a:ext uri="{FF2B5EF4-FFF2-40B4-BE49-F238E27FC236}">
                  <a16:creationId xmlns:a16="http://schemas.microsoft.com/office/drawing/2014/main" id="{A25155B0-A139-4D69-B29F-3D9CB2ECE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35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080" name="Line 24">
              <a:extLst>
                <a:ext uri="{FF2B5EF4-FFF2-40B4-BE49-F238E27FC236}">
                  <a16:creationId xmlns:a16="http://schemas.microsoft.com/office/drawing/2014/main" id="{45F11D4A-A833-4B61-950A-B85157A55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352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081" name="Line 25">
              <a:extLst>
                <a:ext uri="{FF2B5EF4-FFF2-40B4-BE49-F238E27FC236}">
                  <a16:creationId xmlns:a16="http://schemas.microsoft.com/office/drawing/2014/main" id="{5821BBC8-731B-4EFC-90A9-819AC3FF3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256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082" name="Line 26">
              <a:extLst>
                <a:ext uri="{FF2B5EF4-FFF2-40B4-BE49-F238E27FC236}">
                  <a16:creationId xmlns:a16="http://schemas.microsoft.com/office/drawing/2014/main" id="{F1F449FB-C830-44E9-A45C-853424244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249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083" name="Line 27">
              <a:extLst>
                <a:ext uri="{FF2B5EF4-FFF2-40B4-BE49-F238E27FC236}">
                  <a16:creationId xmlns:a16="http://schemas.microsoft.com/office/drawing/2014/main" id="{A916207F-7557-4DCD-9302-6B075719C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59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084" name="Line 28">
              <a:extLst>
                <a:ext uri="{FF2B5EF4-FFF2-40B4-BE49-F238E27FC236}">
                  <a16:creationId xmlns:a16="http://schemas.microsoft.com/office/drawing/2014/main" id="{305F79E3-CC90-4678-80D8-8880B9D4C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120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085" name="Line 29">
              <a:extLst>
                <a:ext uri="{FF2B5EF4-FFF2-40B4-BE49-F238E27FC236}">
                  <a16:creationId xmlns:a16="http://schemas.microsoft.com/office/drawing/2014/main" id="{E354CC26-1604-4887-B81B-61D4FD1EC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6" y="326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086" name="Oval 30">
              <a:extLst>
                <a:ext uri="{FF2B5EF4-FFF2-40B4-BE49-F238E27FC236}">
                  <a16:creationId xmlns:a16="http://schemas.microsoft.com/office/drawing/2014/main" id="{DB3E2EC2-A32D-4C6C-B220-9D2DDCD640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4416" y="2448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87" name="Oval 31">
              <a:extLst>
                <a:ext uri="{FF2B5EF4-FFF2-40B4-BE49-F238E27FC236}">
                  <a16:creationId xmlns:a16="http://schemas.microsoft.com/office/drawing/2014/main" id="{1FE22CBD-2A7F-41D8-89A8-E31B6706B0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4560" y="2496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88" name="Oval 32">
              <a:extLst>
                <a:ext uri="{FF2B5EF4-FFF2-40B4-BE49-F238E27FC236}">
                  <a16:creationId xmlns:a16="http://schemas.microsoft.com/office/drawing/2014/main" id="{8837160E-7FED-4982-B7FA-6FD7B877CA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4704" y="2544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89" name="Oval 33">
              <a:extLst>
                <a:ext uri="{FF2B5EF4-FFF2-40B4-BE49-F238E27FC236}">
                  <a16:creationId xmlns:a16="http://schemas.microsoft.com/office/drawing/2014/main" id="{289A29DB-F169-4632-BC01-3B4AEB813A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4848" y="2592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90" name="Oval 34">
              <a:extLst>
                <a:ext uri="{FF2B5EF4-FFF2-40B4-BE49-F238E27FC236}">
                  <a16:creationId xmlns:a16="http://schemas.microsoft.com/office/drawing/2014/main" id="{933A5614-B075-4247-9411-D965695646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4992" y="264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91" name="Oval 35">
              <a:extLst>
                <a:ext uri="{FF2B5EF4-FFF2-40B4-BE49-F238E27FC236}">
                  <a16:creationId xmlns:a16="http://schemas.microsoft.com/office/drawing/2014/main" id="{382ECBEF-8461-4DA6-AC5E-FA75D6CEF4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4416" y="264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92" name="Oval 36">
              <a:extLst>
                <a:ext uri="{FF2B5EF4-FFF2-40B4-BE49-F238E27FC236}">
                  <a16:creationId xmlns:a16="http://schemas.microsoft.com/office/drawing/2014/main" id="{1B183E5C-73E7-47E3-99A2-3C2F8F3E6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4560" y="2688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93" name="Oval 37">
              <a:extLst>
                <a:ext uri="{FF2B5EF4-FFF2-40B4-BE49-F238E27FC236}">
                  <a16:creationId xmlns:a16="http://schemas.microsoft.com/office/drawing/2014/main" id="{6D65F524-D687-45ED-BE72-9616CF5BBE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4704" y="2736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94" name="Oval 38">
              <a:extLst>
                <a:ext uri="{FF2B5EF4-FFF2-40B4-BE49-F238E27FC236}">
                  <a16:creationId xmlns:a16="http://schemas.microsoft.com/office/drawing/2014/main" id="{6292B626-A4AF-4968-8613-91C13A17A1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4848" y="2784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95" name="Oval 39">
              <a:extLst>
                <a:ext uri="{FF2B5EF4-FFF2-40B4-BE49-F238E27FC236}">
                  <a16:creationId xmlns:a16="http://schemas.microsoft.com/office/drawing/2014/main" id="{1062C922-7079-492B-8FAA-53A7B57D31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4992" y="2832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96" name="Oval 40">
              <a:extLst>
                <a:ext uri="{FF2B5EF4-FFF2-40B4-BE49-F238E27FC236}">
                  <a16:creationId xmlns:a16="http://schemas.microsoft.com/office/drawing/2014/main" id="{E28E6738-9EE6-4A81-8F5E-BF31F2E3FD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4416" y="2832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97" name="Oval 41">
              <a:extLst>
                <a:ext uri="{FF2B5EF4-FFF2-40B4-BE49-F238E27FC236}">
                  <a16:creationId xmlns:a16="http://schemas.microsoft.com/office/drawing/2014/main" id="{A9D2BA78-0C80-47B5-B66A-911FBDCA2D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4560" y="288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98" name="Oval 42">
              <a:extLst>
                <a:ext uri="{FF2B5EF4-FFF2-40B4-BE49-F238E27FC236}">
                  <a16:creationId xmlns:a16="http://schemas.microsoft.com/office/drawing/2014/main" id="{03642AC6-AD7F-4833-8466-8CC85E31B1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4704" y="2928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99" name="Oval 43">
              <a:extLst>
                <a:ext uri="{FF2B5EF4-FFF2-40B4-BE49-F238E27FC236}">
                  <a16:creationId xmlns:a16="http://schemas.microsoft.com/office/drawing/2014/main" id="{37D9B2DA-A4DD-407C-863F-BC1898010B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4848" y="2976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00" name="Oval 44">
              <a:extLst>
                <a:ext uri="{FF2B5EF4-FFF2-40B4-BE49-F238E27FC236}">
                  <a16:creationId xmlns:a16="http://schemas.microsoft.com/office/drawing/2014/main" id="{0A59EE42-9F71-491C-8C05-0B44AD7A49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4992" y="3024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01" name="Oval 45">
              <a:extLst>
                <a:ext uri="{FF2B5EF4-FFF2-40B4-BE49-F238E27FC236}">
                  <a16:creationId xmlns:a16="http://schemas.microsoft.com/office/drawing/2014/main" id="{18FF5380-DE7B-4519-805D-87B82150E6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4416" y="3024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02" name="Oval 46">
              <a:extLst>
                <a:ext uri="{FF2B5EF4-FFF2-40B4-BE49-F238E27FC236}">
                  <a16:creationId xmlns:a16="http://schemas.microsoft.com/office/drawing/2014/main" id="{1EB5B8AD-6F48-4993-8424-1DCBCA9DB9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4560" y="3072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03" name="Oval 47">
              <a:extLst>
                <a:ext uri="{FF2B5EF4-FFF2-40B4-BE49-F238E27FC236}">
                  <a16:creationId xmlns:a16="http://schemas.microsoft.com/office/drawing/2014/main" id="{DDD5FE71-A811-422A-A77D-23D16C88E8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4704" y="312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04" name="Oval 48">
              <a:extLst>
                <a:ext uri="{FF2B5EF4-FFF2-40B4-BE49-F238E27FC236}">
                  <a16:creationId xmlns:a16="http://schemas.microsoft.com/office/drawing/2014/main" id="{D1252695-895B-4056-A8D5-DAD6DF5588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4848" y="3168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05" name="Oval 49">
              <a:extLst>
                <a:ext uri="{FF2B5EF4-FFF2-40B4-BE49-F238E27FC236}">
                  <a16:creationId xmlns:a16="http://schemas.microsoft.com/office/drawing/2014/main" id="{5DFA40B4-E8AF-474E-B025-E71D136B99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4992" y="3216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06" name="Line 50">
              <a:extLst>
                <a:ext uri="{FF2B5EF4-FFF2-40B4-BE49-F238E27FC236}">
                  <a16:creationId xmlns:a16="http://schemas.microsoft.com/office/drawing/2014/main" id="{D6573C22-7A47-42BC-9722-3B3E33A646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6" y="249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107" name="Line 51">
              <a:extLst>
                <a:ext uri="{FF2B5EF4-FFF2-40B4-BE49-F238E27FC236}">
                  <a16:creationId xmlns:a16="http://schemas.microsoft.com/office/drawing/2014/main" id="{73146EA4-4B51-441C-BC24-F9EB09E59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225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1108" name="Group 52">
            <a:extLst>
              <a:ext uri="{FF2B5EF4-FFF2-40B4-BE49-F238E27FC236}">
                <a16:creationId xmlns:a16="http://schemas.microsoft.com/office/drawing/2014/main" id="{D896206B-EC38-4130-B725-97789F9BCC9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876800"/>
            <a:ext cx="1219200" cy="609600"/>
            <a:chOff x="4848" y="3216"/>
            <a:chExt cx="768" cy="384"/>
          </a:xfrm>
        </p:grpSpPr>
        <p:sp>
          <p:nvSpPr>
            <p:cNvPr id="301109" name="Line 53">
              <a:extLst>
                <a:ext uri="{FF2B5EF4-FFF2-40B4-BE49-F238E27FC236}">
                  <a16:creationId xmlns:a16="http://schemas.microsoft.com/office/drawing/2014/main" id="{6C588E08-E3FA-470F-92B0-2FF7E9AD0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110" name="Line 54">
              <a:extLst>
                <a:ext uri="{FF2B5EF4-FFF2-40B4-BE49-F238E27FC236}">
                  <a16:creationId xmlns:a16="http://schemas.microsoft.com/office/drawing/2014/main" id="{D86FCFD1-9878-4DEC-B4CD-8F3BEAD6B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111" name="Line 55">
              <a:extLst>
                <a:ext uri="{FF2B5EF4-FFF2-40B4-BE49-F238E27FC236}">
                  <a16:creationId xmlns:a16="http://schemas.microsoft.com/office/drawing/2014/main" id="{BF9DAFD4-149D-49B9-A82B-7001861C7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345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112" name="Line 56">
              <a:extLst>
                <a:ext uri="{FF2B5EF4-FFF2-40B4-BE49-F238E27FC236}">
                  <a16:creationId xmlns:a16="http://schemas.microsoft.com/office/drawing/2014/main" id="{C7B67179-F4FC-4139-806A-5A4BF94B3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321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113" name="Text Box 57">
              <a:extLst>
                <a:ext uri="{FF2B5EF4-FFF2-40B4-BE49-F238E27FC236}">
                  <a16:creationId xmlns:a16="http://schemas.microsoft.com/office/drawing/2014/main" id="{00C29E45-55D3-4413-9271-508A9F5BD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9" y="3302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fontAlgn="t"/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rPr>
                <a:t>t</a:t>
              </a:r>
            </a:p>
          </p:txBody>
        </p:sp>
      </p:grpSp>
      <p:grpSp>
        <p:nvGrpSpPr>
          <p:cNvPr id="301114" name="Group 58">
            <a:extLst>
              <a:ext uri="{FF2B5EF4-FFF2-40B4-BE49-F238E27FC236}">
                <a16:creationId xmlns:a16="http://schemas.microsoft.com/office/drawing/2014/main" id="{8C7ED110-0B51-4F19-97DE-9596EDA33BB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733800"/>
            <a:ext cx="914400" cy="457200"/>
            <a:chOff x="3840" y="2352"/>
            <a:chExt cx="576" cy="288"/>
          </a:xfrm>
        </p:grpSpPr>
        <p:sp>
          <p:nvSpPr>
            <p:cNvPr id="301115" name="Rectangle 59">
              <a:extLst>
                <a:ext uri="{FF2B5EF4-FFF2-40B4-BE49-F238E27FC236}">
                  <a16:creationId xmlns:a16="http://schemas.microsoft.com/office/drawing/2014/main" id="{F3A973F2-9BA9-4675-A2D3-3342B83FD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352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fontAlgn="t"/>
              <a:r>
                <a:rPr lang="en-US" altLang="zh-CN"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rPr>
                <a:t>σ</a:t>
              </a:r>
            </a:p>
          </p:txBody>
        </p:sp>
        <p:sp>
          <p:nvSpPr>
            <p:cNvPr id="301116" name="Line 60">
              <a:extLst>
                <a:ext uri="{FF2B5EF4-FFF2-40B4-BE49-F238E27FC236}">
                  <a16:creationId xmlns:a16="http://schemas.microsoft.com/office/drawing/2014/main" id="{3537087F-FDE8-46AA-849D-8391DF1B7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1117" name="Group 61">
            <a:extLst>
              <a:ext uri="{FF2B5EF4-FFF2-40B4-BE49-F238E27FC236}">
                <a16:creationId xmlns:a16="http://schemas.microsoft.com/office/drawing/2014/main" id="{D36CD867-1411-4602-9900-06CCC2443465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962400"/>
            <a:ext cx="2286000" cy="1828800"/>
            <a:chOff x="3552" y="2496"/>
            <a:chExt cx="1440" cy="1152"/>
          </a:xfrm>
        </p:grpSpPr>
        <p:sp>
          <p:nvSpPr>
            <p:cNvPr id="301118" name="Oval 62">
              <a:extLst>
                <a:ext uri="{FF2B5EF4-FFF2-40B4-BE49-F238E27FC236}">
                  <a16:creationId xmlns:a16="http://schemas.microsoft.com/office/drawing/2014/main" id="{27B1BBB1-F268-4215-855F-D5DE23B9D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496"/>
              <a:ext cx="480" cy="48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19" name="Oval 63">
              <a:extLst>
                <a:ext uri="{FF2B5EF4-FFF2-40B4-BE49-F238E27FC236}">
                  <a16:creationId xmlns:a16="http://schemas.microsoft.com/office/drawing/2014/main" id="{C297BA5D-29D1-4079-A601-5FA81C550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68"/>
              <a:ext cx="480" cy="48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20" name="Line 64">
              <a:extLst>
                <a:ext uri="{FF2B5EF4-FFF2-40B4-BE49-F238E27FC236}">
                  <a16:creationId xmlns:a16="http://schemas.microsoft.com/office/drawing/2014/main" id="{A2149A44-ECE0-46BB-8D46-9E569522E4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544"/>
              <a:ext cx="960" cy="67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121" name="Line 65">
              <a:extLst>
                <a:ext uri="{FF2B5EF4-FFF2-40B4-BE49-F238E27FC236}">
                  <a16:creationId xmlns:a16="http://schemas.microsoft.com/office/drawing/2014/main" id="{5BDD7103-9518-4074-A8D3-690925868C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928"/>
              <a:ext cx="960" cy="67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1122" name="Group 66">
            <a:extLst>
              <a:ext uri="{FF2B5EF4-FFF2-40B4-BE49-F238E27FC236}">
                <a16:creationId xmlns:a16="http://schemas.microsoft.com/office/drawing/2014/main" id="{CB90BFC5-08F3-47CE-899F-FEFF4B1A51A5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648200"/>
            <a:ext cx="1295400" cy="1066800"/>
            <a:chOff x="3648" y="3072"/>
            <a:chExt cx="816" cy="672"/>
          </a:xfrm>
        </p:grpSpPr>
        <p:sp>
          <p:nvSpPr>
            <p:cNvPr id="301123" name="Oval 67">
              <a:extLst>
                <a:ext uri="{FF2B5EF4-FFF2-40B4-BE49-F238E27FC236}">
                  <a16:creationId xmlns:a16="http://schemas.microsoft.com/office/drawing/2014/main" id="{E61187A4-7BD4-44CC-9753-E2C80C082D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3648" y="340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24" name="Oval 68">
              <a:extLst>
                <a:ext uri="{FF2B5EF4-FFF2-40B4-BE49-F238E27FC236}">
                  <a16:creationId xmlns:a16="http://schemas.microsoft.com/office/drawing/2014/main" id="{D311892F-E9C6-49D9-961C-4CDC22A4EE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3792" y="340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25" name="Oval 69">
              <a:extLst>
                <a:ext uri="{FF2B5EF4-FFF2-40B4-BE49-F238E27FC236}">
                  <a16:creationId xmlns:a16="http://schemas.microsoft.com/office/drawing/2014/main" id="{9F1E2A84-3A97-4750-BF88-7BFA178A15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3648" y="360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26" name="Oval 70">
              <a:extLst>
                <a:ext uri="{FF2B5EF4-FFF2-40B4-BE49-F238E27FC236}">
                  <a16:creationId xmlns:a16="http://schemas.microsoft.com/office/drawing/2014/main" id="{3A8E1371-41FC-4567-8B24-BCBE6A8B2B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3792" y="364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27" name="Oval 71">
              <a:extLst>
                <a:ext uri="{FF2B5EF4-FFF2-40B4-BE49-F238E27FC236}">
                  <a16:creationId xmlns:a16="http://schemas.microsoft.com/office/drawing/2014/main" id="{8C96337A-6708-4868-BAF9-989BD6C3BA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4032" y="316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28" name="Oval 72">
              <a:extLst>
                <a:ext uri="{FF2B5EF4-FFF2-40B4-BE49-F238E27FC236}">
                  <a16:creationId xmlns:a16="http://schemas.microsoft.com/office/drawing/2014/main" id="{4EB124A4-812C-41C7-BF66-E8C63D0EE2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4080" y="331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29" name="Oval 73">
              <a:extLst>
                <a:ext uri="{FF2B5EF4-FFF2-40B4-BE49-F238E27FC236}">
                  <a16:creationId xmlns:a16="http://schemas.microsoft.com/office/drawing/2014/main" id="{E3EFCA7E-18AD-4F11-ABD2-2815CC377D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45551">
              <a:off x="4224" y="336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30" name="Line 74">
              <a:extLst>
                <a:ext uri="{FF2B5EF4-FFF2-40B4-BE49-F238E27FC236}">
                  <a16:creationId xmlns:a16="http://schemas.microsoft.com/office/drawing/2014/main" id="{D716B190-71EA-4C1A-987F-4F308459F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31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131" name="Line 75">
              <a:extLst>
                <a:ext uri="{FF2B5EF4-FFF2-40B4-BE49-F238E27FC236}">
                  <a16:creationId xmlns:a16="http://schemas.microsoft.com/office/drawing/2014/main" id="{1A4569B2-03D7-4441-AC9D-CAA356898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350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132" name="Line 76">
              <a:extLst>
                <a:ext uri="{FF2B5EF4-FFF2-40B4-BE49-F238E27FC236}">
                  <a16:creationId xmlns:a16="http://schemas.microsoft.com/office/drawing/2014/main" id="{0274FB83-0117-4A71-8092-CF45FE73D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331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133" name="Line 77">
              <a:extLst>
                <a:ext uri="{FF2B5EF4-FFF2-40B4-BE49-F238E27FC236}">
                  <a16:creationId xmlns:a16="http://schemas.microsoft.com/office/drawing/2014/main" id="{FEFC7C8F-6E95-425E-B6E8-AADFF5808B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55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134" name="Line 78">
              <a:extLst>
                <a:ext uri="{FF2B5EF4-FFF2-40B4-BE49-F238E27FC236}">
                  <a16:creationId xmlns:a16="http://schemas.microsoft.com/office/drawing/2014/main" id="{3E3D1ACA-F25A-4185-AEE8-DD76A7884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321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135" name="Line 79">
              <a:extLst>
                <a:ext uri="{FF2B5EF4-FFF2-40B4-BE49-F238E27FC236}">
                  <a16:creationId xmlns:a16="http://schemas.microsoft.com/office/drawing/2014/main" id="{E89EEDD5-29A5-4BC0-AB84-A99122065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307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136" name="Line 80">
              <a:extLst>
                <a:ext uri="{FF2B5EF4-FFF2-40B4-BE49-F238E27FC236}">
                  <a16:creationId xmlns:a16="http://schemas.microsoft.com/office/drawing/2014/main" id="{169FDF8E-9E26-4615-BA70-363C24548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326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1137" name="Rectangle 81">
            <a:extLst>
              <a:ext uri="{FF2B5EF4-FFF2-40B4-BE49-F238E27FC236}">
                <a16:creationId xmlns:a16="http://schemas.microsoft.com/office/drawing/2014/main" id="{B6530002-25B4-4B03-97E3-A6A825613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5334000"/>
            <a:ext cx="476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a typeface="楷体_GB2312" pitchFamily="49" charset="-122"/>
              </a:rPr>
              <a:t>一个典型原子核的半径为</a:t>
            </a:r>
            <a:r>
              <a:rPr lang="en-US" altLang="zh-CN" sz="2000">
                <a:solidFill>
                  <a:schemeClr val="tx1"/>
                </a:solidFill>
                <a:ea typeface="楷体_GB2312" pitchFamily="49" charset="-122"/>
              </a:rPr>
              <a:t>6fm</a:t>
            </a:r>
            <a:r>
              <a:rPr lang="zh-CN" altLang="en-US" sz="2000">
                <a:solidFill>
                  <a:schemeClr val="tx1"/>
                </a:solidFill>
                <a:ea typeface="楷体_GB2312" pitchFamily="49" charset="-122"/>
              </a:rPr>
              <a:t>，经典截面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rPr>
              <a:t> </a:t>
            </a:r>
          </a:p>
        </p:txBody>
      </p:sp>
      <p:graphicFrame>
        <p:nvGraphicFramePr>
          <p:cNvPr id="301138" name="Object 82">
            <a:extLst>
              <a:ext uri="{FF2B5EF4-FFF2-40B4-BE49-F238E27FC236}">
                <a16:creationId xmlns:a16="http://schemas.microsoft.com/office/drawing/2014/main" id="{E8E5727D-D4A4-42A8-AA6A-2EDE6DAFC0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715000"/>
          <a:ext cx="33972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45" name="公式" r:id="rId13" imgW="3403440" imgH="342720" progId="Equation.3">
                  <p:embed/>
                </p:oleObj>
              </mc:Choice>
              <mc:Fallback>
                <p:oleObj name="公式" r:id="rId13" imgW="3403440" imgH="34272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715000"/>
                        <a:ext cx="339725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139" name="Rectangle 83">
            <a:extLst>
              <a:ext uri="{FF2B5EF4-FFF2-40B4-BE49-F238E27FC236}">
                <a16:creationId xmlns:a16="http://schemas.microsoft.com/office/drawing/2014/main" id="{F4169C92-E0A1-4A03-AB85-4B9C100ED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080125"/>
            <a:ext cx="5807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　由此知反应截面的单位与核的几何大小同数量级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0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0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0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0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0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0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0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0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30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30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30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30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30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5" grpId="0"/>
      <p:bldP spid="301067" grpId="0" animBg="1"/>
      <p:bldP spid="301068" grpId="0"/>
      <p:bldP spid="301070" grpId="0"/>
      <p:bldP spid="301072" grpId="0" animBg="1"/>
      <p:bldP spid="301075" grpId="0"/>
      <p:bldP spid="301077" grpId="0"/>
      <p:bldP spid="301137" grpId="0"/>
      <p:bldP spid="3011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7" name="Rectangle 7">
            <a:extLst>
              <a:ext uri="{FF2B5EF4-FFF2-40B4-BE49-F238E27FC236}">
                <a16:creationId xmlns:a16="http://schemas.microsoft.com/office/drawing/2014/main" id="{CA9C879B-F805-4527-A77E-F83912DA1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0861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t"/>
            <a:endParaRPr lang="zh-CN" altLang="zh-CN" sz="240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302088" name="Object 8">
            <a:extLst>
              <a:ext uri="{FF2B5EF4-FFF2-40B4-BE49-F238E27FC236}">
                <a16:creationId xmlns:a16="http://schemas.microsoft.com/office/drawing/2014/main" id="{16AD4B6E-90F3-4974-9C53-43C9699530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3150" y="1066800"/>
          <a:ext cx="1771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6" name="公式" r:id="rId3" imgW="1765080" imgH="406080" progId="Equation.3">
                  <p:embed/>
                </p:oleObj>
              </mc:Choice>
              <mc:Fallback>
                <p:oleObj name="公式" r:id="rId3" imgW="176508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1066800"/>
                        <a:ext cx="17716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89" name="Rectangle 9">
            <a:extLst>
              <a:ext uri="{FF2B5EF4-FFF2-40B4-BE49-F238E27FC236}">
                <a16:creationId xmlns:a16="http://schemas.microsoft.com/office/drawing/2014/main" id="{58216C69-1627-4A77-972E-33ED5B1D6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2090" name="Rectangle 10">
            <a:extLst>
              <a:ext uri="{FF2B5EF4-FFF2-40B4-BE49-F238E27FC236}">
                <a16:creationId xmlns:a16="http://schemas.microsoft.com/office/drawing/2014/main" id="{5742470B-4505-4567-B912-5D3293553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2091" name="Rectangle 11">
            <a:extLst>
              <a:ext uri="{FF2B5EF4-FFF2-40B4-BE49-F238E27FC236}">
                <a16:creationId xmlns:a16="http://schemas.microsoft.com/office/drawing/2014/main" id="{D0E94A03-B43E-45C9-AF3E-C4B5DA4AE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2092" name="Rectangle 12">
            <a:extLst>
              <a:ext uri="{FF2B5EF4-FFF2-40B4-BE49-F238E27FC236}">
                <a16:creationId xmlns:a16="http://schemas.microsoft.com/office/drawing/2014/main" id="{6A17405E-C9E9-4491-86BD-8242E216D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2093" name="Object 13">
            <a:extLst>
              <a:ext uri="{FF2B5EF4-FFF2-40B4-BE49-F238E27FC236}">
                <a16:creationId xmlns:a16="http://schemas.microsoft.com/office/drawing/2014/main" id="{2778577C-5B16-4EA8-91BC-99A26A4A9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981200"/>
          <a:ext cx="47180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7" name="公式" r:id="rId5" imgW="4711680" imgH="419040" progId="Equation.3">
                  <p:embed/>
                </p:oleObj>
              </mc:Choice>
              <mc:Fallback>
                <p:oleObj name="公式" r:id="rId5" imgW="471168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81200"/>
                        <a:ext cx="47180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94" name="Rectangle 14">
            <a:extLst>
              <a:ext uri="{FF2B5EF4-FFF2-40B4-BE49-F238E27FC236}">
                <a16:creationId xmlns:a16="http://schemas.microsoft.com/office/drawing/2014/main" id="{1F87EE1A-2BB6-4A0F-9FE4-FBC6814BD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066800"/>
            <a:ext cx="115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核反应 </a:t>
            </a:r>
          </a:p>
        </p:txBody>
      </p:sp>
      <p:sp>
        <p:nvSpPr>
          <p:cNvPr id="302095" name="Rectangle 15">
            <a:extLst>
              <a:ext uri="{FF2B5EF4-FFF2-40B4-BE49-F238E27FC236}">
                <a16:creationId xmlns:a16="http://schemas.microsoft.com/office/drawing/2014/main" id="{C2722A19-5ABF-442F-9D3A-DE4BBE6D6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5" y="1524000"/>
            <a:ext cx="669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已知反应截面、靶厚和入射中子数分别为分别为 </a:t>
            </a:r>
          </a:p>
        </p:txBody>
      </p:sp>
      <p:sp>
        <p:nvSpPr>
          <p:cNvPr id="302096" name="Rectangle 16">
            <a:extLst>
              <a:ext uri="{FF2B5EF4-FFF2-40B4-BE49-F238E27FC236}">
                <a16:creationId xmlns:a16="http://schemas.microsoft.com/office/drawing/2014/main" id="{FFA793CC-81B0-4BD5-A25E-2A803C642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981200"/>
            <a:ext cx="3324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试求出射的</a:t>
            </a:r>
            <a:r>
              <a:rPr lang="el-GR" altLang="zh-CN" sz="2400">
                <a:solidFill>
                  <a:schemeClr val="tx1"/>
                </a:solidFill>
                <a:ea typeface="楷体_GB2312" pitchFamily="49" charset="-122"/>
                <a:cs typeface="Arial" panose="020B0604020202020204" pitchFamily="34" charset="0"/>
              </a:rPr>
              <a:t>γ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光子数 。</a:t>
            </a:r>
          </a:p>
        </p:txBody>
      </p:sp>
      <p:sp>
        <p:nvSpPr>
          <p:cNvPr id="302097" name="Rectangle 17">
            <a:extLst>
              <a:ext uri="{FF2B5EF4-FFF2-40B4-BE49-F238E27FC236}">
                <a16:creationId xmlns:a16="http://schemas.microsoft.com/office/drawing/2014/main" id="{B4032D71-28AC-4434-B833-4E285DCEB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67000"/>
            <a:ext cx="3324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解：单位体积的靶核数 </a:t>
            </a:r>
          </a:p>
        </p:txBody>
      </p:sp>
      <p:sp>
        <p:nvSpPr>
          <p:cNvPr id="302098" name="Rectangle 18">
            <a:extLst>
              <a:ext uri="{FF2B5EF4-FFF2-40B4-BE49-F238E27FC236}">
                <a16:creationId xmlns:a16="http://schemas.microsoft.com/office/drawing/2014/main" id="{BABD1746-0944-4AE6-93F7-07441F5A8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2099" name="Object 19">
            <a:extLst>
              <a:ext uri="{FF2B5EF4-FFF2-40B4-BE49-F238E27FC236}">
                <a16:creationId xmlns:a16="http://schemas.microsoft.com/office/drawing/2014/main" id="{4F9C73EC-2E3B-4101-930D-874FB7298B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124200"/>
          <a:ext cx="61150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8" name="公式" r:id="rId7" imgW="6121080" imgH="711000" progId="Equation.3">
                  <p:embed/>
                </p:oleObj>
              </mc:Choice>
              <mc:Fallback>
                <p:oleObj name="公式" r:id="rId7" imgW="6121080" imgH="711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24200"/>
                        <a:ext cx="611505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00" name="Rectangle 20">
            <a:extLst>
              <a:ext uri="{FF2B5EF4-FFF2-40B4-BE49-F238E27FC236}">
                <a16:creationId xmlns:a16="http://schemas.microsoft.com/office/drawing/2014/main" id="{3C21FE54-9E84-458D-BB14-EA613B73A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2101" name="Object 21">
            <a:extLst>
              <a:ext uri="{FF2B5EF4-FFF2-40B4-BE49-F238E27FC236}">
                <a16:creationId xmlns:a16="http://schemas.microsoft.com/office/drawing/2014/main" id="{B3096855-1AC6-4B24-A521-A79F2C5B3F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038600"/>
          <a:ext cx="36893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9" name="公式" r:id="rId9" imgW="3695400" imgH="419040" progId="Equation.3">
                  <p:embed/>
                </p:oleObj>
              </mc:Choice>
              <mc:Fallback>
                <p:oleObj name="公式" r:id="rId9" imgW="3695400" imgH="419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38600"/>
                        <a:ext cx="3689350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02" name="Rectangle 22">
            <a:extLst>
              <a:ext uri="{FF2B5EF4-FFF2-40B4-BE49-F238E27FC236}">
                <a16:creationId xmlns:a16="http://schemas.microsoft.com/office/drawing/2014/main" id="{80B0BAB5-E800-47B8-B5D7-0C1762B7F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38600"/>
            <a:ext cx="56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则 </a:t>
            </a:r>
          </a:p>
        </p:txBody>
      </p:sp>
      <p:sp>
        <p:nvSpPr>
          <p:cNvPr id="302103" name="Rectangle 23">
            <a:extLst>
              <a:ext uri="{FF2B5EF4-FFF2-40B4-BE49-F238E27FC236}">
                <a16:creationId xmlns:a16="http://schemas.microsoft.com/office/drawing/2014/main" id="{03B9F48F-A2F7-425C-9088-C5566C273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502275"/>
            <a:ext cx="8153400" cy="8223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t"/>
            <a:r>
              <a:rPr kumimoji="0" lang="zh-CN" altLang="en-US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卢瑟福曾认为不可能从原子中获取能量：“任何相信能从原子中获取能量的人，是在说梦话</a:t>
            </a:r>
            <a:r>
              <a:rPr kumimoji="0" lang="en-US" altLang="zh-CN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……”</a:t>
            </a:r>
          </a:p>
        </p:txBody>
      </p:sp>
      <p:sp>
        <p:nvSpPr>
          <p:cNvPr id="302104" name="Rectangle 24">
            <a:extLst>
              <a:ext uri="{FF2B5EF4-FFF2-40B4-BE49-F238E27FC236}">
                <a16:creationId xmlns:a16="http://schemas.microsoft.com/office/drawing/2014/main" id="{E92A4441-C06A-4FA3-BEAC-C97A2320C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t"/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　可知，打进</a:t>
            </a:r>
            <a:r>
              <a:rPr lang="en-US" altLang="zh-CN" sz="240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百万个中子，只有</a:t>
            </a:r>
            <a:r>
              <a:rPr lang="en-US" altLang="zh-CN" sz="2400">
                <a:solidFill>
                  <a:schemeClr val="tx1"/>
                </a:solidFill>
                <a:ea typeface="楷体_GB2312" pitchFamily="49" charset="-122"/>
              </a:rPr>
              <a:t>2.4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个</a:t>
            </a:r>
            <a:r>
              <a:rPr lang="en-US" altLang="zh-CN" sz="2400">
                <a:solidFill>
                  <a:schemeClr val="tx1"/>
                </a:solidFill>
                <a:ea typeface="华文行楷" panose="02010800040101010101" pitchFamily="2" charset="-122"/>
              </a:rPr>
              <a:t>γ</a:t>
            </a:r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光子释出，可见反应几率甚小。</a:t>
            </a:r>
          </a:p>
        </p:txBody>
      </p:sp>
      <p:sp>
        <p:nvSpPr>
          <p:cNvPr id="302105" name="Rectangle 25">
            <a:extLst>
              <a:ext uri="{FF2B5EF4-FFF2-40B4-BE49-F238E27FC236}">
                <a16:creationId xmlns:a16="http://schemas.microsoft.com/office/drawing/2014/main" id="{7C6A2D4C-98DC-4515-B453-966660BB2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035050"/>
            <a:ext cx="642937" cy="64135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scene3d>
            <a:camera prst="legacyPerspectiveFront">
              <a:rot lat="20099999" lon="20099999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rgbClr val="CC0000"/>
            </a:extrusionClr>
            <a:contourClr>
              <a:srgbClr val="CC0000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r" fontAlgn="t"/>
            <a:r>
              <a:rPr lang="zh-CN" altLang="en-US" sz="3600">
                <a:solidFill>
                  <a:srgbClr val="FFFF00"/>
                </a:solidFill>
                <a:ea typeface="楷体_GB2312" pitchFamily="49" charset="-122"/>
              </a:rPr>
              <a:t>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0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0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0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0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4" grpId="0"/>
      <p:bldP spid="302095" grpId="0"/>
      <p:bldP spid="302096" grpId="0"/>
      <p:bldP spid="302097" grpId="0"/>
      <p:bldP spid="302102" grpId="0"/>
      <p:bldP spid="302103" grpId="0" animBg="1"/>
      <p:bldP spid="302104" grpId="0"/>
      <p:bldP spid="3021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324" name="Object 4">
            <a:extLst>
              <a:ext uri="{FF2B5EF4-FFF2-40B4-BE49-F238E27FC236}">
                <a16:creationId xmlns:a16="http://schemas.microsoft.com/office/drawing/2014/main" id="{A22C1B43-F944-478E-9D98-70129ACB659D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411413" y="1773238"/>
          <a:ext cx="33131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8" name="公式" r:id="rId3" imgW="1549080" imgH="444240" progId="Equation.3">
                  <p:embed/>
                </p:oleObj>
              </mc:Choice>
              <mc:Fallback>
                <p:oleObj name="公式" r:id="rId3" imgW="15490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773238"/>
                        <a:ext cx="3313112" cy="949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6" name="Rectangle 6">
            <a:extLst>
              <a:ext uri="{FF2B5EF4-FFF2-40B4-BE49-F238E27FC236}">
                <a16:creationId xmlns:a16="http://schemas.microsoft.com/office/drawing/2014/main" id="{202C5698-E395-4FFF-BCB6-679E74799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889000"/>
            <a:ext cx="78438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微分散射截面</a:t>
            </a:r>
            <a:r>
              <a:rPr kumimoji="1" lang="zh-CN" altLang="en-US" sz="24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kumimoji="1" lang="zh-CN" altLang="en-US" sz="2400">
                <a:solidFill>
                  <a:schemeClr val="tx1"/>
                </a:solidFill>
                <a:ea typeface="楷体_GB2312" pitchFamily="49" charset="-122"/>
              </a:rPr>
              <a:t>一个入射粒子到单位面积上，发生核反应</a:t>
            </a:r>
          </a:p>
          <a:p>
            <a:r>
              <a:rPr kumimoji="1" lang="zh-CN" altLang="en-US" sz="2400">
                <a:solidFill>
                  <a:schemeClr val="tx1"/>
                </a:solidFill>
                <a:ea typeface="楷体_GB2312" pitchFamily="49" charset="-122"/>
              </a:rPr>
              <a:t>后，在某一方向上的单位立体角内产生出射粒子的几率。</a:t>
            </a:r>
          </a:p>
          <a:p>
            <a:endParaRPr kumimoji="1" lang="zh-CN" altLang="en-US" sz="2400">
              <a:solidFill>
                <a:schemeClr val="tx1"/>
              </a:solidFill>
              <a:ea typeface="楷体_GB2312" pitchFamily="49" charset="-122"/>
            </a:endParaRPr>
          </a:p>
          <a:p>
            <a:endParaRPr kumimoji="1" lang="zh-CN" altLang="en-US" sz="2400">
              <a:solidFill>
                <a:schemeClr val="tx1"/>
              </a:solidFill>
              <a:ea typeface="楷体_GB2312" pitchFamily="49" charset="-122"/>
            </a:endParaRPr>
          </a:p>
          <a:p>
            <a:endParaRPr kumimoji="1" lang="zh-CN" altLang="en-US" sz="2400">
              <a:solidFill>
                <a:schemeClr val="tx1"/>
              </a:solidFill>
              <a:ea typeface="楷体_GB2312" pitchFamily="49" charset="-122"/>
            </a:endParaRPr>
          </a:p>
          <a:p>
            <a:r>
              <a:rPr kumimoji="1" lang="zh-CN" altLang="en-US" sz="240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激发曲线</a:t>
            </a:r>
            <a:r>
              <a:rPr kumimoji="1" lang="zh-CN" altLang="en-US" sz="2400">
                <a:solidFill>
                  <a:schemeClr val="tx1"/>
                </a:solidFill>
                <a:ea typeface="楷体_GB2312" pitchFamily="49" charset="-122"/>
              </a:rPr>
              <a:t>：反应截面随入射粒子能量的变化</a:t>
            </a:r>
          </a:p>
        </p:txBody>
      </p:sp>
      <p:pic>
        <p:nvPicPr>
          <p:cNvPr id="312327" name="Picture 7">
            <a:extLst>
              <a:ext uri="{FF2B5EF4-FFF2-40B4-BE49-F238E27FC236}">
                <a16:creationId xmlns:a16="http://schemas.microsoft.com/office/drawing/2014/main" id="{944B30FA-1D97-4496-BA60-EB22AC8EB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57563"/>
            <a:ext cx="8604250" cy="276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2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2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9" name="Line 5">
            <a:extLst>
              <a:ext uri="{FF2B5EF4-FFF2-40B4-BE49-F238E27FC236}">
                <a16:creationId xmlns:a16="http://schemas.microsoft.com/office/drawing/2014/main" id="{4094E9FC-8E5A-494E-BD79-E7673F499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2138" y="4132263"/>
            <a:ext cx="51419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350" name="Text Box 6">
            <a:extLst>
              <a:ext uri="{FF2B5EF4-FFF2-40B4-BE49-F238E27FC236}">
                <a16:creationId xmlns:a16="http://schemas.microsoft.com/office/drawing/2014/main" id="{62F4104D-5B47-475D-B639-3BE5F1ED0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1654175"/>
            <a:ext cx="2052638" cy="431800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独立粒子阶段</a:t>
            </a:r>
          </a:p>
        </p:txBody>
      </p:sp>
      <p:grpSp>
        <p:nvGrpSpPr>
          <p:cNvPr id="313351" name="Group 7">
            <a:extLst>
              <a:ext uri="{FF2B5EF4-FFF2-40B4-BE49-F238E27FC236}">
                <a16:creationId xmlns:a16="http://schemas.microsoft.com/office/drawing/2014/main" id="{1B5422AD-B798-4AD2-BAF1-A857365BAD18}"/>
              </a:ext>
            </a:extLst>
          </p:cNvPr>
          <p:cNvGrpSpPr>
            <a:grpSpLocks/>
          </p:cNvGrpSpPr>
          <p:nvPr/>
        </p:nvGrpSpPr>
        <p:grpSpPr bwMode="auto">
          <a:xfrm>
            <a:off x="4651375" y="3314700"/>
            <a:ext cx="2238375" cy="814388"/>
            <a:chOff x="2958" y="1382"/>
            <a:chExt cx="1410" cy="513"/>
          </a:xfrm>
        </p:grpSpPr>
        <p:sp>
          <p:nvSpPr>
            <p:cNvPr id="313352" name="Line 8">
              <a:extLst>
                <a:ext uri="{FF2B5EF4-FFF2-40B4-BE49-F238E27FC236}">
                  <a16:creationId xmlns:a16="http://schemas.microsoft.com/office/drawing/2014/main" id="{652A4E59-39DB-4532-806F-9744D84CB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8" y="1637"/>
              <a:ext cx="317" cy="2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53" name="Line 9">
              <a:extLst>
                <a:ext uri="{FF2B5EF4-FFF2-40B4-BE49-F238E27FC236}">
                  <a16:creationId xmlns:a16="http://schemas.microsoft.com/office/drawing/2014/main" id="{C6279C9B-8D47-48D5-92EA-F31C499C61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2" y="1637"/>
              <a:ext cx="1083" cy="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54" name="Text Box 10">
              <a:extLst>
                <a:ext uri="{FF2B5EF4-FFF2-40B4-BE49-F238E27FC236}">
                  <a16:creationId xmlns:a16="http://schemas.microsoft.com/office/drawing/2014/main" id="{6AE90490-B9AD-4A0F-B289-0D51B9A89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1382"/>
              <a:ext cx="1079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zh-CN" altLang="en-US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集体激发</a:t>
              </a:r>
            </a:p>
          </p:txBody>
        </p:sp>
      </p:grpSp>
      <p:grpSp>
        <p:nvGrpSpPr>
          <p:cNvPr id="313355" name="Group 11">
            <a:extLst>
              <a:ext uri="{FF2B5EF4-FFF2-40B4-BE49-F238E27FC236}">
                <a16:creationId xmlns:a16="http://schemas.microsoft.com/office/drawing/2014/main" id="{8B3036F5-5570-4C6A-95F7-A56DE324675F}"/>
              </a:ext>
            </a:extLst>
          </p:cNvPr>
          <p:cNvGrpSpPr>
            <a:grpSpLocks/>
          </p:cNvGrpSpPr>
          <p:nvPr/>
        </p:nvGrpSpPr>
        <p:grpSpPr bwMode="auto">
          <a:xfrm>
            <a:off x="3994150" y="2492375"/>
            <a:ext cx="2795588" cy="1636713"/>
            <a:chOff x="2544" y="864"/>
            <a:chExt cx="1761" cy="1031"/>
          </a:xfrm>
        </p:grpSpPr>
        <p:sp>
          <p:nvSpPr>
            <p:cNvPr id="313356" name="Line 12">
              <a:extLst>
                <a:ext uri="{FF2B5EF4-FFF2-40B4-BE49-F238E27FC236}">
                  <a16:creationId xmlns:a16="http://schemas.microsoft.com/office/drawing/2014/main" id="{639ACA24-D9EA-46FC-BA6A-33C7428DA2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3" y="1379"/>
              <a:ext cx="540" cy="5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57" name="Line 13">
              <a:extLst>
                <a:ext uri="{FF2B5EF4-FFF2-40B4-BE49-F238E27FC236}">
                  <a16:creationId xmlns:a16="http://schemas.microsoft.com/office/drawing/2014/main" id="{7A2E83F3-947F-46B4-9CB7-E10D0B019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3" y="1379"/>
              <a:ext cx="942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58" name="Text Box 14">
              <a:extLst>
                <a:ext uri="{FF2B5EF4-FFF2-40B4-BE49-F238E27FC236}">
                  <a16:creationId xmlns:a16="http://schemas.microsoft.com/office/drawing/2014/main" id="{71DE6E85-4F92-42AF-9C5C-BEBA3D617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124"/>
              <a:ext cx="809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zh-CN" altLang="en-US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多次碰撞</a:t>
              </a:r>
            </a:p>
          </p:txBody>
        </p:sp>
        <p:grpSp>
          <p:nvGrpSpPr>
            <p:cNvPr id="313359" name="Group 15">
              <a:extLst>
                <a:ext uri="{FF2B5EF4-FFF2-40B4-BE49-F238E27FC236}">
                  <a16:creationId xmlns:a16="http://schemas.microsoft.com/office/drawing/2014/main" id="{7B4BD13D-E8CE-40F4-B41F-A1FDBF5BA5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864"/>
              <a:ext cx="1761" cy="1013"/>
              <a:chOff x="2544" y="864"/>
              <a:chExt cx="1761" cy="1013"/>
            </a:xfrm>
          </p:grpSpPr>
          <p:sp>
            <p:nvSpPr>
              <p:cNvPr id="313360" name="Line 16">
                <a:extLst>
                  <a:ext uri="{FF2B5EF4-FFF2-40B4-BE49-F238E27FC236}">
                    <a16:creationId xmlns:a16="http://schemas.microsoft.com/office/drawing/2014/main" id="{9BA06032-3390-4D7F-81AB-6AD2A9E5B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4" y="1104"/>
                <a:ext cx="675" cy="77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61" name="Line 17">
                <a:extLst>
                  <a:ext uri="{FF2B5EF4-FFF2-40B4-BE49-F238E27FC236}">
                    <a16:creationId xmlns:a16="http://schemas.microsoft.com/office/drawing/2014/main" id="{57E86127-8F4C-4170-8357-4BFA62599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8" y="1122"/>
                <a:ext cx="1077" cy="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62" name="Text Box 18">
                <a:extLst>
                  <a:ext uri="{FF2B5EF4-FFF2-40B4-BE49-F238E27FC236}">
                    <a16:creationId xmlns:a16="http://schemas.microsoft.com/office/drawing/2014/main" id="{CCB9CCD7-DE3F-4CBC-8A48-42B1CABB5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864"/>
                <a:ext cx="1088" cy="3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kumimoji="1" lang="zh-CN" altLang="en-US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体内直接作用</a:t>
                </a:r>
              </a:p>
            </p:txBody>
          </p:sp>
        </p:grpSp>
      </p:grpSp>
      <p:grpSp>
        <p:nvGrpSpPr>
          <p:cNvPr id="313363" name="Group 19">
            <a:extLst>
              <a:ext uri="{FF2B5EF4-FFF2-40B4-BE49-F238E27FC236}">
                <a16:creationId xmlns:a16="http://schemas.microsoft.com/office/drawing/2014/main" id="{8041D818-D7E7-4438-887D-ECB90872029A}"/>
              </a:ext>
            </a:extLst>
          </p:cNvPr>
          <p:cNvGrpSpPr>
            <a:grpSpLocks/>
          </p:cNvGrpSpPr>
          <p:nvPr/>
        </p:nvGrpSpPr>
        <p:grpSpPr bwMode="auto">
          <a:xfrm>
            <a:off x="3384550" y="2087563"/>
            <a:ext cx="3405188" cy="2041525"/>
            <a:chOff x="2160" y="609"/>
            <a:chExt cx="2145" cy="1286"/>
          </a:xfrm>
        </p:grpSpPr>
        <p:sp>
          <p:nvSpPr>
            <p:cNvPr id="313364" name="Line 20">
              <a:extLst>
                <a:ext uri="{FF2B5EF4-FFF2-40B4-BE49-F238E27FC236}">
                  <a16:creationId xmlns:a16="http://schemas.microsoft.com/office/drawing/2014/main" id="{23D23CE2-730A-42F3-B9BB-BD14876A7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864"/>
              <a:ext cx="810" cy="103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65" name="Line 21">
              <a:extLst>
                <a:ext uri="{FF2B5EF4-FFF2-40B4-BE49-F238E27FC236}">
                  <a16:creationId xmlns:a16="http://schemas.microsoft.com/office/drawing/2014/main" id="{0417B322-F5C1-4578-A39A-8AD79CE1C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8" y="864"/>
              <a:ext cx="1347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66" name="Text Box 22">
              <a:extLst>
                <a:ext uri="{FF2B5EF4-FFF2-40B4-BE49-F238E27FC236}">
                  <a16:creationId xmlns:a16="http://schemas.microsoft.com/office/drawing/2014/main" id="{52F1C0C1-C018-4BA6-AD7B-E76522452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609"/>
              <a:ext cx="1109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zh-CN" altLang="en-US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表面直接作用</a:t>
              </a:r>
            </a:p>
          </p:txBody>
        </p:sp>
      </p:grpSp>
      <p:sp>
        <p:nvSpPr>
          <p:cNvPr id="313367" name="Text Box 23">
            <a:extLst>
              <a:ext uri="{FF2B5EF4-FFF2-40B4-BE49-F238E27FC236}">
                <a16:creationId xmlns:a16="http://schemas.microsoft.com/office/drawing/2014/main" id="{5179D36D-FE1F-4B3F-B9E0-F796A22B7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1654175"/>
            <a:ext cx="2041525" cy="431800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kumimoji="1"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复合系统阶段</a:t>
            </a:r>
          </a:p>
        </p:txBody>
      </p:sp>
      <p:sp>
        <p:nvSpPr>
          <p:cNvPr id="313368" name="Text Box 24">
            <a:extLst>
              <a:ext uri="{FF2B5EF4-FFF2-40B4-BE49-F238E27FC236}">
                <a16:creationId xmlns:a16="http://schemas.microsoft.com/office/drawing/2014/main" id="{FB9C3109-0DA7-4A18-A760-C2C10D751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950" y="1654175"/>
            <a:ext cx="1420813" cy="431800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kumimoji="1"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最后阶段</a:t>
            </a:r>
          </a:p>
        </p:txBody>
      </p:sp>
      <p:grpSp>
        <p:nvGrpSpPr>
          <p:cNvPr id="313369" name="Group 25">
            <a:extLst>
              <a:ext uri="{FF2B5EF4-FFF2-40B4-BE49-F238E27FC236}">
                <a16:creationId xmlns:a16="http://schemas.microsoft.com/office/drawing/2014/main" id="{CAAAE44A-72F5-4E8F-BBF4-2EFF531A6D23}"/>
              </a:ext>
            </a:extLst>
          </p:cNvPr>
          <p:cNvGrpSpPr>
            <a:grpSpLocks/>
          </p:cNvGrpSpPr>
          <p:nvPr/>
        </p:nvGrpSpPr>
        <p:grpSpPr bwMode="auto">
          <a:xfrm>
            <a:off x="4646613" y="4010025"/>
            <a:ext cx="1557337" cy="1546225"/>
            <a:chOff x="2955" y="1820"/>
            <a:chExt cx="981" cy="974"/>
          </a:xfrm>
        </p:grpSpPr>
        <p:sp>
          <p:nvSpPr>
            <p:cNvPr id="313370" name="Oval 26">
              <a:extLst>
                <a:ext uri="{FF2B5EF4-FFF2-40B4-BE49-F238E27FC236}">
                  <a16:creationId xmlns:a16="http://schemas.microsoft.com/office/drawing/2014/main" id="{9BBFCDF4-07E1-430F-837A-FAD298550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" y="1820"/>
              <a:ext cx="135" cy="1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71" name="Text Box 27">
              <a:extLst>
                <a:ext uri="{FF2B5EF4-FFF2-40B4-BE49-F238E27FC236}">
                  <a16:creationId xmlns:a16="http://schemas.microsoft.com/office/drawing/2014/main" id="{D39232F8-1608-4461-967C-559656B1E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5" y="2021"/>
              <a:ext cx="981" cy="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zh-CN" altLang="en-US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复合核</a:t>
              </a:r>
            </a:p>
            <a:p>
              <a:pPr algn="just"/>
              <a:r>
                <a:rPr kumimoji="1" lang="en-US" altLang="zh-CN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记忆消失</a:t>
              </a:r>
              <a:r>
                <a:rPr kumimoji="1" lang="en-US" altLang="zh-CN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</a:p>
          </p:txBody>
        </p:sp>
      </p:grpSp>
      <p:grpSp>
        <p:nvGrpSpPr>
          <p:cNvPr id="313372" name="Group 28">
            <a:extLst>
              <a:ext uri="{FF2B5EF4-FFF2-40B4-BE49-F238E27FC236}">
                <a16:creationId xmlns:a16="http://schemas.microsoft.com/office/drawing/2014/main" id="{CE2D15EB-7937-4D6F-836C-FD08076B0794}"/>
              </a:ext>
            </a:extLst>
          </p:cNvPr>
          <p:cNvGrpSpPr>
            <a:grpSpLocks/>
          </p:cNvGrpSpPr>
          <p:nvPr/>
        </p:nvGrpSpPr>
        <p:grpSpPr bwMode="auto">
          <a:xfrm>
            <a:off x="5049838" y="2301875"/>
            <a:ext cx="3643312" cy="3068638"/>
            <a:chOff x="3225" y="735"/>
            <a:chExt cx="2295" cy="1933"/>
          </a:xfrm>
        </p:grpSpPr>
        <p:sp>
          <p:nvSpPr>
            <p:cNvPr id="313373" name="Text Box 29">
              <a:extLst>
                <a:ext uri="{FF2B5EF4-FFF2-40B4-BE49-F238E27FC236}">
                  <a16:creationId xmlns:a16="http://schemas.microsoft.com/office/drawing/2014/main" id="{82BC7DBC-7895-4C89-B125-192B14184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152"/>
              <a:ext cx="96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zh-CN" altLang="en-US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复合核衰变</a:t>
              </a:r>
            </a:p>
          </p:txBody>
        </p:sp>
        <p:grpSp>
          <p:nvGrpSpPr>
            <p:cNvPr id="313374" name="Group 30">
              <a:extLst>
                <a:ext uri="{FF2B5EF4-FFF2-40B4-BE49-F238E27FC236}">
                  <a16:creationId xmlns:a16="http://schemas.microsoft.com/office/drawing/2014/main" id="{A442BDE0-6B2F-4304-9074-5D8DBE8680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5" y="735"/>
              <a:ext cx="1350" cy="1933"/>
              <a:chOff x="3225" y="735"/>
              <a:chExt cx="1350" cy="1933"/>
            </a:xfrm>
          </p:grpSpPr>
          <p:sp>
            <p:nvSpPr>
              <p:cNvPr id="313375" name="Line 31">
                <a:extLst>
                  <a:ext uri="{FF2B5EF4-FFF2-40B4-BE49-F238E27FC236}">
                    <a16:creationId xmlns:a16="http://schemas.microsoft.com/office/drawing/2014/main" id="{F901C459-137D-49BA-992E-685CCF609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5" y="735"/>
                <a:ext cx="0" cy="103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76" name="Line 32">
                <a:extLst>
                  <a:ext uri="{FF2B5EF4-FFF2-40B4-BE49-F238E27FC236}">
                    <a16:creationId xmlns:a16="http://schemas.microsoft.com/office/drawing/2014/main" id="{F297830D-BC80-435D-B6ED-850D6CC4C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5" y="1858"/>
                <a:ext cx="0" cy="81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77" name="AutoShape 33">
                <a:extLst>
                  <a:ext uri="{FF2B5EF4-FFF2-40B4-BE49-F238E27FC236}">
                    <a16:creationId xmlns:a16="http://schemas.microsoft.com/office/drawing/2014/main" id="{F8CB6342-CCA7-4897-A4C7-283D3E1384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0" y="1895"/>
                <a:ext cx="135" cy="773"/>
              </a:xfrm>
              <a:prstGeom prst="rightBrace">
                <a:avLst>
                  <a:gd name="adj1" fmla="val 47716"/>
                  <a:gd name="adj2" fmla="val 50000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78" name="Line 34">
                <a:extLst>
                  <a:ext uri="{FF2B5EF4-FFF2-40B4-BE49-F238E27FC236}">
                    <a16:creationId xmlns:a16="http://schemas.microsoft.com/office/drawing/2014/main" id="{5C837324-DC6D-49B3-9372-5715DB5B2B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5" y="1895"/>
                <a:ext cx="1215" cy="38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79" name="Line 35">
                <a:extLst>
                  <a:ext uri="{FF2B5EF4-FFF2-40B4-BE49-F238E27FC236}">
                    <a16:creationId xmlns:a16="http://schemas.microsoft.com/office/drawing/2014/main" id="{B0B135E0-3FD8-4EAE-B5CC-92726447C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5" y="1895"/>
                <a:ext cx="1215" cy="77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3380" name="Text Box 36">
            <a:extLst>
              <a:ext uri="{FF2B5EF4-FFF2-40B4-BE49-F238E27FC236}">
                <a16:creationId xmlns:a16="http://schemas.microsoft.com/office/drawing/2014/main" id="{09D7B73C-AA29-4674-AB5A-89C4B7BF5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6021388"/>
            <a:ext cx="2374900" cy="57626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核反应三阶段</a:t>
            </a:r>
          </a:p>
        </p:txBody>
      </p:sp>
      <p:grpSp>
        <p:nvGrpSpPr>
          <p:cNvPr id="313381" name="Group 37">
            <a:extLst>
              <a:ext uri="{FF2B5EF4-FFF2-40B4-BE49-F238E27FC236}">
                <a16:creationId xmlns:a16="http://schemas.microsoft.com/office/drawing/2014/main" id="{D19F2A81-03FF-4D1D-B400-B6C49BA0A04B}"/>
              </a:ext>
            </a:extLst>
          </p:cNvPr>
          <p:cNvGrpSpPr>
            <a:grpSpLocks/>
          </p:cNvGrpSpPr>
          <p:nvPr/>
        </p:nvGrpSpPr>
        <p:grpSpPr bwMode="auto">
          <a:xfrm>
            <a:off x="2241550" y="4102100"/>
            <a:ext cx="2743200" cy="1182688"/>
            <a:chOff x="1588" y="1895"/>
            <a:chExt cx="1502" cy="644"/>
          </a:xfrm>
        </p:grpSpPr>
        <p:sp>
          <p:nvSpPr>
            <p:cNvPr id="313382" name="Line 38">
              <a:extLst>
                <a:ext uri="{FF2B5EF4-FFF2-40B4-BE49-F238E27FC236}">
                  <a16:creationId xmlns:a16="http://schemas.microsoft.com/office/drawing/2014/main" id="{E42ACFB8-5576-4572-AED2-E505D96B6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6" y="1895"/>
              <a:ext cx="1484" cy="6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83" name="Text Box 39">
              <a:extLst>
                <a:ext uri="{FF2B5EF4-FFF2-40B4-BE49-F238E27FC236}">
                  <a16:creationId xmlns:a16="http://schemas.microsoft.com/office/drawing/2014/main" id="{2FFF3928-57C9-47DC-AC57-F2299D3BA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179323">
              <a:off x="1588" y="2300"/>
              <a:ext cx="1301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复合核弹性散射</a:t>
              </a:r>
            </a:p>
          </p:txBody>
        </p:sp>
      </p:grpSp>
      <p:grpSp>
        <p:nvGrpSpPr>
          <p:cNvPr id="313384" name="Group 40">
            <a:extLst>
              <a:ext uri="{FF2B5EF4-FFF2-40B4-BE49-F238E27FC236}">
                <a16:creationId xmlns:a16="http://schemas.microsoft.com/office/drawing/2014/main" id="{7EC1DB89-A5D6-492D-95E1-6F038D626686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2317750"/>
            <a:ext cx="2762250" cy="4014788"/>
            <a:chOff x="384" y="735"/>
            <a:chExt cx="1740" cy="2529"/>
          </a:xfrm>
        </p:grpSpPr>
        <p:sp>
          <p:nvSpPr>
            <p:cNvPr id="313385" name="Text Box 41">
              <a:extLst>
                <a:ext uri="{FF2B5EF4-FFF2-40B4-BE49-F238E27FC236}">
                  <a16:creationId xmlns:a16="http://schemas.microsoft.com/office/drawing/2014/main" id="{33E2BFF4-B2C9-4E8E-8B49-D121151C7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632"/>
              <a:ext cx="54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zh-CN" altLang="en-US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吸收</a:t>
              </a:r>
            </a:p>
          </p:txBody>
        </p:sp>
        <p:grpSp>
          <p:nvGrpSpPr>
            <p:cNvPr id="313386" name="Group 42">
              <a:extLst>
                <a:ext uri="{FF2B5EF4-FFF2-40B4-BE49-F238E27FC236}">
                  <a16:creationId xmlns:a16="http://schemas.microsoft.com/office/drawing/2014/main" id="{F80A97DE-4581-4DD7-A892-420787980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735"/>
              <a:ext cx="1494" cy="2529"/>
              <a:chOff x="384" y="735"/>
              <a:chExt cx="1494" cy="2529"/>
            </a:xfrm>
          </p:grpSpPr>
          <p:sp>
            <p:nvSpPr>
              <p:cNvPr id="313387" name="Line 43">
                <a:extLst>
                  <a:ext uri="{FF2B5EF4-FFF2-40B4-BE49-F238E27FC236}">
                    <a16:creationId xmlns:a16="http://schemas.microsoft.com/office/drawing/2014/main" id="{2094A811-FCCE-43BB-9F05-4977FD081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8" y="735"/>
                <a:ext cx="0" cy="90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88" name="Line 44">
                <a:extLst>
                  <a:ext uri="{FF2B5EF4-FFF2-40B4-BE49-F238E27FC236}">
                    <a16:creationId xmlns:a16="http://schemas.microsoft.com/office/drawing/2014/main" id="{E28E88BC-4945-4824-AAF1-84A63EF55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8" y="2024"/>
                <a:ext cx="0" cy="77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89" name="Line 45">
                <a:extLst>
                  <a:ext uri="{FF2B5EF4-FFF2-40B4-BE49-F238E27FC236}">
                    <a16:creationId xmlns:a16="http://schemas.microsoft.com/office/drawing/2014/main" id="{B0EEBA16-8FAF-4101-ABCB-DE7769996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993"/>
                <a:ext cx="675" cy="90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90" name="Text Box 46">
                <a:extLst>
                  <a:ext uri="{FF2B5EF4-FFF2-40B4-BE49-F238E27FC236}">
                    <a16:creationId xmlns:a16="http://schemas.microsoft.com/office/drawing/2014/main" id="{E4F5D1C8-EBAC-48FB-BDA0-745D8B0A84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910158">
                <a:off x="261" y="2490"/>
                <a:ext cx="12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形状弹性散射</a:t>
                </a:r>
              </a:p>
            </p:txBody>
          </p:sp>
          <p:sp>
            <p:nvSpPr>
              <p:cNvPr id="313391" name="Text Box 47">
                <a:extLst>
                  <a:ext uri="{FF2B5EF4-FFF2-40B4-BE49-F238E27FC236}">
                    <a16:creationId xmlns:a16="http://schemas.microsoft.com/office/drawing/2014/main" id="{9BDB98E6-74E5-4103-BF4C-3FAAD403CB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3198034">
                <a:off x="245" y="1483"/>
                <a:ext cx="10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入射粒子</a:t>
                </a:r>
              </a:p>
            </p:txBody>
          </p:sp>
          <p:sp>
            <p:nvSpPr>
              <p:cNvPr id="313392" name="Line 48">
                <a:extLst>
                  <a:ext uri="{FF2B5EF4-FFF2-40B4-BE49-F238E27FC236}">
                    <a16:creationId xmlns:a16="http://schemas.microsoft.com/office/drawing/2014/main" id="{BDCFF66E-77CF-4955-92B8-2B703B5A0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" y="1920"/>
                <a:ext cx="816" cy="91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13394" name="Rectangle 50">
            <a:extLst>
              <a:ext uri="{FF2B5EF4-FFF2-40B4-BE49-F238E27FC236}">
                <a16:creationId xmlns:a16="http://schemas.microsoft.com/office/drawing/2014/main" id="{9884EB0C-948B-4335-950A-C289D102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836613"/>
            <a:ext cx="4608512" cy="579437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  <a:ea typeface="楷体_GB2312" pitchFamily="49" charset="-122"/>
              </a:rPr>
              <a:t>5.</a:t>
            </a:r>
            <a:r>
              <a:rPr lang="zh-CN" altLang="en-US" sz="3200">
                <a:solidFill>
                  <a:schemeClr val="tx1"/>
                </a:solidFill>
                <a:ea typeface="楷体_GB2312" pitchFamily="49" charset="-122"/>
              </a:rPr>
              <a:t>核反应机制</a:t>
            </a:r>
            <a:r>
              <a:rPr kumimoji="1" lang="zh-CN" altLang="en-US" sz="2000">
                <a:solidFill>
                  <a:schemeClr val="bg1"/>
                </a:solidFill>
              </a:rPr>
              <a:t>（三阶段二机制）</a:t>
            </a:r>
            <a:endParaRPr lang="zh-CN" altLang="en-US" sz="200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13396" name="Text Box 52">
            <a:extLst>
              <a:ext uri="{FF2B5EF4-FFF2-40B4-BE49-F238E27FC236}">
                <a16:creationId xmlns:a16="http://schemas.microsoft.com/office/drawing/2014/main" id="{C77BAF95-3D99-4FD6-95A2-AA13E87EF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349500"/>
            <a:ext cx="1835150" cy="12811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_GB2312" pitchFamily="49" charset="-122"/>
              </a:rPr>
              <a:t>直接作用机制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ea typeface="楷体_GB2312" pitchFamily="49" charset="-122"/>
              </a:rPr>
              <a:t>角分布不对称</a:t>
            </a:r>
            <a:r>
              <a:rPr lang="en-US" altLang="zh-CN"/>
              <a:t>10</a:t>
            </a:r>
            <a:r>
              <a:rPr lang="en-US" altLang="zh-CN" baseline="30000"/>
              <a:t>-20~-22</a:t>
            </a:r>
            <a:r>
              <a:rPr lang="en-US" altLang="zh-CN"/>
              <a:t>s</a:t>
            </a:r>
          </a:p>
        </p:txBody>
      </p:sp>
      <p:sp>
        <p:nvSpPr>
          <p:cNvPr id="313397" name="Text Box 53">
            <a:extLst>
              <a:ext uri="{FF2B5EF4-FFF2-40B4-BE49-F238E27FC236}">
                <a16:creationId xmlns:a16="http://schemas.microsoft.com/office/drawing/2014/main" id="{E4E255CD-F321-4336-AE86-9C12FD2CA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5013325"/>
            <a:ext cx="1835150" cy="15859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_GB2312" pitchFamily="49" charset="-122"/>
              </a:rPr>
              <a:t>复合核机制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ea typeface="楷体_GB2312" pitchFamily="49" charset="-122"/>
              </a:rPr>
              <a:t>角分布各向同性或</a:t>
            </a:r>
            <a:r>
              <a:rPr lang="en-US" altLang="zh-CN" sz="2000">
                <a:ea typeface="楷体_GB2312" pitchFamily="49" charset="-122"/>
              </a:rPr>
              <a:t>90</a:t>
            </a:r>
            <a:r>
              <a:rPr lang="en-US" altLang="zh-CN" sz="2000" baseline="30000">
                <a:ea typeface="楷体_GB2312" pitchFamily="49" charset="-122"/>
              </a:rPr>
              <a:t>0</a:t>
            </a:r>
            <a:r>
              <a:rPr lang="zh-CN" altLang="en-US" sz="2000">
                <a:ea typeface="楷体_GB2312" pitchFamily="49" charset="-122"/>
              </a:rPr>
              <a:t>对称</a:t>
            </a:r>
            <a:r>
              <a:rPr lang="en-US" altLang="zh-CN"/>
              <a:t>10</a:t>
            </a:r>
            <a:r>
              <a:rPr lang="en-US" altLang="zh-CN" baseline="30000"/>
              <a:t>-15~-16</a:t>
            </a:r>
            <a:r>
              <a:rPr lang="en-US" altLang="zh-CN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9" dur="500"/>
                                        <p:tgtEl>
                                          <p:spTgt spid="3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3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3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3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3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3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3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3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3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0" grpId="0" animBg="1" autoUpdateAnimBg="0"/>
      <p:bldP spid="313367" grpId="0" animBg="1" autoUpdateAnimBg="0"/>
      <p:bldP spid="313368" grpId="0" animBg="1" autoUpdateAnimBg="0"/>
      <p:bldP spid="313380" grpId="0" animBg="1" autoUpdateAnimBg="0"/>
      <p:bldP spid="313396" grpId="0" animBg="1"/>
      <p:bldP spid="31339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2" name="Rectangle 4">
            <a:extLst>
              <a:ext uri="{FF2B5EF4-FFF2-40B4-BE49-F238E27FC236}">
                <a16:creationId xmlns:a16="http://schemas.microsoft.com/office/drawing/2014/main" id="{9408CD1B-A603-409E-B99D-B50A0A2F76E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908050"/>
            <a:ext cx="7848600" cy="3529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光学模型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入射粒子与原子核的相互作用类似于光波在半透明物质中的传播，一部分透过（散射），另一部分被吸收（核反应）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纯实数势不能产生入射粒子的吸收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3.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方阱复势：</a:t>
            </a:r>
          </a:p>
        </p:txBody>
      </p:sp>
      <p:graphicFrame>
        <p:nvGraphicFramePr>
          <p:cNvPr id="314373" name="Object 5">
            <a:extLst>
              <a:ext uri="{FF2B5EF4-FFF2-40B4-BE49-F238E27FC236}">
                <a16:creationId xmlns:a16="http://schemas.microsoft.com/office/drawing/2014/main" id="{B6042F5A-A371-438A-B6C3-165F3E66F4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63805"/>
              </p:ext>
            </p:extLst>
          </p:nvPr>
        </p:nvGraphicFramePr>
        <p:xfrm>
          <a:off x="1835150" y="4652963"/>
          <a:ext cx="52292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4" name="公式" r:id="rId3" imgW="1701720" imgH="457200" progId="Equation.3">
                  <p:embed/>
                </p:oleObj>
              </mc:Choice>
              <mc:Fallback>
                <p:oleObj name="公式" r:id="rId3" imgW="17017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652963"/>
                        <a:ext cx="522922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8" name="Picture 4" descr="f4-2">
            <a:extLst>
              <a:ext uri="{FF2B5EF4-FFF2-40B4-BE49-F238E27FC236}">
                <a16:creationId xmlns:a16="http://schemas.microsoft.com/office/drawing/2014/main" id="{35B11AF0-F7E1-45E0-97C1-15205C5FD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19113"/>
            <a:ext cx="492442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109" name="Picture 5" descr="f4-3">
            <a:extLst>
              <a:ext uri="{FF2B5EF4-FFF2-40B4-BE49-F238E27FC236}">
                <a16:creationId xmlns:a16="http://schemas.microsoft.com/office/drawing/2014/main" id="{51310131-63A5-449D-BDE0-223FB96E9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549275"/>
            <a:ext cx="2820988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3110" name="Text Box 6">
            <a:extLst>
              <a:ext uri="{FF2B5EF4-FFF2-40B4-BE49-F238E27FC236}">
                <a16:creationId xmlns:a16="http://schemas.microsoft.com/office/drawing/2014/main" id="{D85068A0-3992-408A-B383-88E3722F8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229225"/>
            <a:ext cx="3673475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</a:t>
            </a: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1954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年</a:t>
            </a: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H.Feshbach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计算了总截面随中子能量和靶核质量数的变化</a:t>
            </a:r>
          </a:p>
        </p:txBody>
      </p:sp>
      <p:sp>
        <p:nvSpPr>
          <p:cNvPr id="303111" name="Text Box 7">
            <a:extLst>
              <a:ext uri="{FF2B5EF4-FFF2-40B4-BE49-F238E27FC236}">
                <a16:creationId xmlns:a16="http://schemas.microsoft.com/office/drawing/2014/main" id="{5CB937A0-AF9A-4CF4-8537-1167934FB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5373688"/>
            <a:ext cx="3673475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质子在某些核上的弹性散射角分布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6" name="Rectangle 6">
            <a:extLst>
              <a:ext uri="{FF2B5EF4-FFF2-40B4-BE49-F238E27FC236}">
                <a16:creationId xmlns:a16="http://schemas.microsoft.com/office/drawing/2014/main" id="{CC319769-44B6-4671-8737-6F720082E29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692150"/>
            <a:ext cx="8064500" cy="3600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复合核模型</a:t>
            </a:r>
          </a:p>
          <a:p>
            <a:pPr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N.Bohr1936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年提出并成功解释了许多核反应</a:t>
            </a:r>
          </a:p>
          <a:p>
            <a:pPr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核反应过程：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复合核形成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复合核衰变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复合核处于激发态，并在外界入射粒子的作用下发生共振；</a:t>
            </a:r>
          </a:p>
          <a:p>
            <a:pPr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3.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复合核的衰变方式与形成无关；</a:t>
            </a:r>
          </a:p>
          <a:p>
            <a:pPr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4.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反应截面：</a:t>
            </a:r>
          </a:p>
        </p:txBody>
      </p:sp>
      <p:graphicFrame>
        <p:nvGraphicFramePr>
          <p:cNvPr id="317447" name="Object 7">
            <a:extLst>
              <a:ext uri="{FF2B5EF4-FFF2-40B4-BE49-F238E27FC236}">
                <a16:creationId xmlns:a16="http://schemas.microsoft.com/office/drawing/2014/main" id="{01C4598A-AB51-4DFF-B057-B187932564C0}"/>
              </a:ext>
            </a:extLst>
          </p:cNvPr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450253242"/>
              </p:ext>
            </p:extLst>
          </p:nvPr>
        </p:nvGraphicFramePr>
        <p:xfrm>
          <a:off x="971550" y="4365625"/>
          <a:ext cx="25209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4" name="公式" r:id="rId3" imgW="952200" imgH="228600" progId="Equation.3">
                  <p:embed/>
                </p:oleObj>
              </mc:Choice>
              <mc:Fallback>
                <p:oleObj name="公式" r:id="rId3" imgW="9522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25209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50" name="Object 10">
            <a:extLst>
              <a:ext uri="{FF2B5EF4-FFF2-40B4-BE49-F238E27FC236}">
                <a16:creationId xmlns:a16="http://schemas.microsoft.com/office/drawing/2014/main" id="{83ACDDAE-62DA-4F8B-9610-944F7371D6C9}"/>
              </a:ext>
            </a:extLst>
          </p:cNvPr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232457869"/>
              </p:ext>
            </p:extLst>
          </p:nvPr>
        </p:nvGraphicFramePr>
        <p:xfrm>
          <a:off x="3995738" y="3716338"/>
          <a:ext cx="4392612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5" name="公式" r:id="rId5" imgW="2006280" imgH="736560" progId="Equation.3">
                  <p:embed/>
                </p:oleObj>
              </mc:Choice>
              <mc:Fallback>
                <p:oleObj name="公式" r:id="rId5" imgW="2006280" imgH="736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716338"/>
                        <a:ext cx="4392612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53" name="Object 13">
            <a:extLst>
              <a:ext uri="{FF2B5EF4-FFF2-40B4-BE49-F238E27FC236}">
                <a16:creationId xmlns:a16="http://schemas.microsoft.com/office/drawing/2014/main" id="{445646D9-7437-49AE-86F6-E640CD46AC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888996"/>
              </p:ext>
            </p:extLst>
          </p:nvPr>
        </p:nvGraphicFramePr>
        <p:xfrm>
          <a:off x="1187450" y="5516563"/>
          <a:ext cx="72009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6" name="公式" r:id="rId7" imgW="3873240" imgH="444240" progId="Equation.3">
                  <p:embed/>
                </p:oleObj>
              </mc:Choice>
              <mc:Fallback>
                <p:oleObj name="公式" r:id="rId7" imgW="387324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516563"/>
                        <a:ext cx="72009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5" name="Rectangle 5">
            <a:extLst>
              <a:ext uri="{FF2B5EF4-FFF2-40B4-BE49-F238E27FC236}">
                <a16:creationId xmlns:a16="http://schemas.microsoft.com/office/drawing/2014/main" id="{5A71FBC1-81EF-41B5-8465-CE1DCB124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692150"/>
            <a:ext cx="8675687" cy="5905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实现核反应的途径：</a:t>
            </a: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）放射源（</a:t>
            </a:r>
            <a:r>
              <a:rPr lang="en-US" altLang="zh-CN" sz="2800" b="1" i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种类少、强度底、能量小且不可调）</a:t>
            </a: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）宇宙射线（能量高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lang="en-US" altLang="zh-CN" sz="2800" b="1" baseline="30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21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eV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、强度非常弱）</a:t>
            </a: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）加速器和反应堆（种类多、能区宽、束流强）</a:t>
            </a: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近期有望将</a:t>
            </a:r>
            <a:r>
              <a:rPr lang="en-US" altLang="zh-CN" sz="2800" b="1" baseline="30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197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Au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加速至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200GeV/A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>
              <a:buFontTx/>
              <a:buNone/>
            </a:pPr>
            <a:endParaRPr lang="zh-CN" altLang="en-US" sz="2800" b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核反应分类：</a:t>
            </a:r>
            <a:endParaRPr lang="zh-CN" altLang="zh-CN" sz="2800" b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）按入射粒子（</a:t>
            </a:r>
            <a:r>
              <a:rPr lang="en-US" altLang="zh-CN" sz="2800" b="1" i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）的能量分类：</a:t>
            </a: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低能（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&lt;140</a:t>
            </a:r>
            <a:r>
              <a:rPr lang="en-US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MeV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中能（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&lt;1</a:t>
            </a:r>
            <a:r>
              <a:rPr lang="en-US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GeV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高能（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&gt;1</a:t>
            </a:r>
            <a:r>
              <a:rPr lang="en-US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GeV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zh-CN" sz="2800" b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86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86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86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67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67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67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468" name="Picture 4" descr="f4-5">
            <a:extLst>
              <a:ext uri="{FF2B5EF4-FFF2-40B4-BE49-F238E27FC236}">
                <a16:creationId xmlns:a16="http://schemas.microsoft.com/office/drawing/2014/main" id="{6F5EC9D7-535C-465A-A4FF-4BB7840A4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49275"/>
            <a:ext cx="4932362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8469" name="Text Box 5">
            <a:extLst>
              <a:ext uri="{FF2B5EF4-FFF2-40B4-BE49-F238E27FC236}">
                <a16:creationId xmlns:a16="http://schemas.microsoft.com/office/drawing/2014/main" id="{AB7B45E0-0ED3-48D1-B4F9-0930C1BA4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81075"/>
            <a:ext cx="367347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         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其它还有黑核模型与核反应共振以及蒸发模型等。</a:t>
            </a:r>
          </a:p>
        </p:txBody>
      </p:sp>
      <p:pic>
        <p:nvPicPr>
          <p:cNvPr id="318471" name="Picture 7">
            <a:extLst>
              <a:ext uri="{FF2B5EF4-FFF2-40B4-BE49-F238E27FC236}">
                <a16:creationId xmlns:a16="http://schemas.microsoft.com/office/drawing/2014/main" id="{5E5CDA7D-34F7-4419-8B0E-594A38592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6444" y="2312194"/>
            <a:ext cx="2808287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2" name="Text Box 4">
            <a:extLst>
              <a:ext uri="{FF2B5EF4-FFF2-40B4-BE49-F238E27FC236}">
                <a16:creationId xmlns:a16="http://schemas.microsoft.com/office/drawing/2014/main" id="{30D071F8-2EF7-4C03-9EB1-B21F1F9AF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765175"/>
            <a:ext cx="7632700" cy="564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直接反应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1.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削裂反应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     （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）（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）（</a:t>
            </a:r>
            <a:r>
              <a:rPr lang="el-GR" altLang="zh-CN" i="1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）等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2.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拾取反应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     （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）（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）（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t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） （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el-GR" altLang="zh-CN" i="1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）等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3.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电荷交换反应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     （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） （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t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en-US" altLang="zh-CN" i="1" baseline="30000">
                <a:solidFill>
                  <a:schemeClr val="tx1"/>
                </a:solidFill>
                <a:ea typeface="楷体_GB2312" pitchFamily="49" charset="-122"/>
              </a:rPr>
              <a:t>3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He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）等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4.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非弹性散射 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 i="1">
                <a:solidFill>
                  <a:schemeClr val="tx1"/>
                </a:solidFill>
              </a:rPr>
              <a:t>i’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zh-CN" altLang="en-US"/>
              <a:t> </a:t>
            </a:r>
            <a:endParaRPr lang="zh-CN" altLang="en-US">
              <a:solidFill>
                <a:schemeClr val="tx1"/>
              </a:solidFill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5.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敲出反应（与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1.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不同，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l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中不包含</a:t>
            </a:r>
            <a:r>
              <a:rPr lang="en-US" altLang="zh-CN" i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的成分）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4CC43C5C-A858-414D-8988-68B4D8050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692150"/>
            <a:ext cx="8675687" cy="5905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b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）按入射粒子（</a:t>
            </a:r>
            <a:r>
              <a:rPr lang="en-US" altLang="zh-CN" sz="2800" b="1" i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）的种类分类：</a:t>
            </a:r>
            <a:endParaRPr lang="zh-CN" altLang="zh-CN" sz="2800" b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中子核反应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（</a:t>
            </a:r>
            <a:r>
              <a:rPr lang="en-US" altLang="zh-CN" sz="2800" b="1" i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，）</a:t>
            </a: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</a:t>
            </a:r>
            <a:r>
              <a:rPr lang="zh-CN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质子核反应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（</a:t>
            </a:r>
            <a:r>
              <a:rPr lang="en-US" altLang="zh-CN" sz="2800" b="1" i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，）</a:t>
            </a: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</a:t>
            </a:r>
            <a:r>
              <a:rPr lang="zh-CN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光核反应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（</a:t>
            </a:r>
            <a:r>
              <a:rPr lang="zh-CN" altLang="en-US" b="1" i="1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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，）（</a:t>
            </a:r>
            <a:r>
              <a:rPr lang="en-US" altLang="zh-CN" sz="2800" b="1" i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，）</a:t>
            </a: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         放射性束核反应 （</a:t>
            </a:r>
            <a:r>
              <a:rPr lang="en-US" altLang="zh-CN" sz="2800" b="1" i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RIB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，）</a:t>
            </a:r>
            <a:endParaRPr lang="zh-CN" altLang="en-US" sz="2800" b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</a:t>
            </a:r>
            <a:r>
              <a:rPr lang="zh-CN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轻离子核反应</a:t>
            </a:r>
            <a:endParaRPr lang="zh-CN" altLang="en-US" sz="2800" b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</a:t>
            </a:r>
            <a:r>
              <a:rPr lang="zh-CN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重离子核反应</a:t>
            </a:r>
            <a:endParaRPr lang="zh-CN" altLang="en-US" sz="2800" b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）按靶核（</a:t>
            </a:r>
            <a:r>
              <a:rPr lang="en-US" altLang="zh-CN" sz="2800" b="1" i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）的质量分类：</a:t>
            </a:r>
            <a:endParaRPr lang="zh-CN" altLang="zh-CN" sz="2800" b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轻核反应（</a:t>
            </a:r>
            <a:r>
              <a:rPr lang="en-US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30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中核反应（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30&lt;</a:t>
            </a:r>
            <a:r>
              <a:rPr lang="en-US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90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重核反应（</a:t>
            </a:r>
            <a:r>
              <a:rPr lang="en-US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&gt; 90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pPr>
              <a:buFontTx/>
              <a:buNone/>
            </a:pPr>
            <a:endParaRPr lang="zh-CN" altLang="zh-CN" sz="2800" b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3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3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3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3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3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3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3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3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93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93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8" name="Rectangle 4">
            <a:extLst>
              <a:ext uri="{FF2B5EF4-FFF2-40B4-BE49-F238E27FC236}">
                <a16:creationId xmlns:a16="http://schemas.microsoft.com/office/drawing/2014/main" id="{C1CD747B-6904-43E4-A26F-FC1D97C9E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36613"/>
            <a:ext cx="8675687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d</a:t>
            </a: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）按出射粒子（</a:t>
            </a:r>
            <a:r>
              <a:rPr lang="en-US" altLang="zh-CN" sz="2800" i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）的性质分类：</a:t>
            </a:r>
          </a:p>
          <a:p>
            <a:pPr>
              <a:buFontTx/>
              <a:buNone/>
            </a:pP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核散射    </a:t>
            </a:r>
            <a:r>
              <a:rPr lang="en-US" altLang="zh-CN" sz="2800" i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i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lang="en-US" altLang="zh-CN" sz="2800" i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800" i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T;    T</a:t>
            </a: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（ </a:t>
            </a:r>
            <a:r>
              <a:rPr lang="en-US" altLang="zh-CN" sz="2800" i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lang="en-US" altLang="zh-CN" sz="2800" i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’</a:t>
            </a: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800" i="1" baseline="30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i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endParaRPr lang="en-US" altLang="zh-CN" sz="280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</a:t>
            </a: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核转变    </a:t>
            </a:r>
            <a:r>
              <a:rPr lang="en-US" altLang="zh-CN" sz="2800" i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i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lang="en-US" altLang="zh-CN" sz="2800" i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800" i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e</a:t>
            </a: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）按</a:t>
            </a:r>
            <a:r>
              <a:rPr lang="zh-CN" altLang="zh-CN" sz="28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物理机制</a:t>
            </a:r>
            <a:endParaRPr lang="zh-CN" altLang="en-US" sz="2800">
              <a:solidFill>
                <a:schemeClr val="bg2">
                  <a:lumMod val="10000"/>
                </a:schemeClr>
              </a:solidFill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         </a:t>
            </a:r>
            <a:r>
              <a:rPr lang="zh-CN" altLang="zh-CN" sz="28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深度非弹反应</a:t>
            </a:r>
            <a:endParaRPr lang="zh-CN" altLang="en-US" sz="2800">
              <a:solidFill>
                <a:schemeClr val="bg2">
                  <a:lumMod val="10000"/>
                </a:schemeClr>
              </a:solidFill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         </a:t>
            </a:r>
            <a:r>
              <a:rPr lang="zh-CN" altLang="zh-CN" sz="28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碎裂反应</a:t>
            </a:r>
            <a:endParaRPr lang="zh-CN" altLang="en-US" sz="2800">
              <a:solidFill>
                <a:schemeClr val="bg2">
                  <a:lumMod val="10000"/>
                </a:schemeClr>
              </a:solidFill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         </a:t>
            </a:r>
            <a:r>
              <a:rPr lang="zh-CN" altLang="zh-CN" sz="28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直接核反应</a:t>
            </a:r>
            <a:endParaRPr lang="zh-CN" altLang="en-US" sz="2800">
              <a:solidFill>
                <a:schemeClr val="bg2">
                  <a:lumMod val="10000"/>
                </a:schemeClr>
              </a:solidFill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         </a:t>
            </a:r>
            <a:r>
              <a:rPr lang="zh-CN" altLang="zh-CN" sz="28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熔合反应</a:t>
            </a:r>
            <a:endParaRPr lang="zh-CN" altLang="en-US" sz="2800">
              <a:solidFill>
                <a:schemeClr val="bg2">
                  <a:lumMod val="10000"/>
                </a:schemeClr>
              </a:solidFill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        </a:t>
            </a:r>
            <a:r>
              <a:rPr lang="zh-CN" altLang="zh-CN" sz="28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复合核反应</a:t>
            </a:r>
            <a:endParaRPr lang="zh-CN" altLang="en-US" sz="2800">
              <a:solidFill>
                <a:schemeClr val="bg2">
                  <a:lumMod val="10000"/>
                </a:schemeClr>
              </a:solidFill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        </a:t>
            </a:r>
            <a:r>
              <a:rPr lang="zh-CN" altLang="zh-CN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…</a:t>
            </a:r>
            <a:endParaRPr lang="zh-CN" altLang="zh-CN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7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7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7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7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7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7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20" name="Rectangle 4">
            <a:extLst>
              <a:ext uri="{FF2B5EF4-FFF2-40B4-BE49-F238E27FC236}">
                <a16:creationId xmlns:a16="http://schemas.microsoft.com/office/drawing/2014/main" id="{D5CB212D-C977-4C8F-9729-50B6FF291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765175"/>
            <a:ext cx="8208962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核反应道：</a:t>
            </a:r>
          </a:p>
          <a:p>
            <a:pPr>
              <a:buFontTx/>
              <a:buNone/>
            </a:pP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在一定条件下，发生核反应的可能途径（对应于每一个核反应过程）称为反应道。反应前的称为入射道，反应后的称为出射道。</a:t>
            </a:r>
            <a:endParaRPr lang="zh-CN" altLang="zh-CN" sz="280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16421" name="Object 5">
            <a:extLst>
              <a:ext uri="{FF2B5EF4-FFF2-40B4-BE49-F238E27FC236}">
                <a16:creationId xmlns:a16="http://schemas.microsoft.com/office/drawing/2014/main" id="{212D74C9-50BA-4838-ACD3-842D3DA3A8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689856"/>
              </p:ext>
            </p:extLst>
          </p:nvPr>
        </p:nvGraphicFramePr>
        <p:xfrm>
          <a:off x="5148263" y="3357563"/>
          <a:ext cx="30956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3" name="公式" r:id="rId3" imgW="1257120" imgH="990360" progId="Equation.3">
                  <p:embed/>
                </p:oleObj>
              </mc:Choice>
              <mc:Fallback>
                <p:oleObj name="公式" r:id="rId3" imgW="1257120" imgH="990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357563"/>
                        <a:ext cx="309562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2" name="Object 6">
            <a:extLst>
              <a:ext uri="{FF2B5EF4-FFF2-40B4-BE49-F238E27FC236}">
                <a16:creationId xmlns:a16="http://schemas.microsoft.com/office/drawing/2014/main" id="{D2C710D7-8F90-4312-B2BF-DC16E207C8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894149"/>
              </p:ext>
            </p:extLst>
          </p:nvPr>
        </p:nvGraphicFramePr>
        <p:xfrm>
          <a:off x="900113" y="2781300"/>
          <a:ext cx="3308350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4" name="公式" r:id="rId5" imgW="1434960" imgH="1498320" progId="Equation.3">
                  <p:embed/>
                </p:oleObj>
              </mc:Choice>
              <mc:Fallback>
                <p:oleObj name="公式" r:id="rId5" imgW="1434960" imgH="1498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81300"/>
                        <a:ext cx="3308350" cy="345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16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16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16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3" name="Rectangle 5">
            <a:extLst>
              <a:ext uri="{FF2B5EF4-FFF2-40B4-BE49-F238E27FC236}">
                <a16:creationId xmlns:a16="http://schemas.microsoft.com/office/drawing/2014/main" id="{10D57788-DF55-457B-89D0-677DDED8C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36613"/>
            <a:ext cx="7488237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核反应遵从的守恒定律</a:t>
            </a:r>
            <a:r>
              <a:rPr kumimoji="1" lang="zh-CN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：</a:t>
            </a:r>
            <a:endParaRPr kumimoji="1" lang="zh-CN" altLang="en-US">
              <a:solidFill>
                <a:schemeClr val="bg2">
                  <a:lumMod val="10000"/>
                </a:schemeClr>
              </a:solidFill>
              <a:ea typeface="楷体_GB2312" pitchFamily="49" charset="-122"/>
            </a:endParaRPr>
          </a:p>
          <a:p>
            <a:r>
              <a:rPr kumimoji="1"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    </a:t>
            </a:r>
            <a:r>
              <a:rPr kumimoji="1" lang="en-US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a</a:t>
            </a:r>
            <a:r>
              <a:rPr kumimoji="1"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）</a:t>
            </a:r>
            <a:r>
              <a:rPr kumimoji="1" lang="zh-CN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电荷守恒</a:t>
            </a:r>
            <a:endParaRPr kumimoji="1" lang="zh-CN" altLang="en-US">
              <a:solidFill>
                <a:schemeClr val="bg2">
                  <a:lumMod val="10000"/>
                </a:schemeClr>
              </a:solidFill>
              <a:ea typeface="楷体_GB2312" pitchFamily="49" charset="-122"/>
            </a:endParaRPr>
          </a:p>
          <a:p>
            <a:r>
              <a:rPr kumimoji="1"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    </a:t>
            </a:r>
            <a:r>
              <a:rPr kumimoji="1" lang="en-US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b</a:t>
            </a:r>
            <a:r>
              <a:rPr kumimoji="1"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）</a:t>
            </a:r>
            <a:r>
              <a:rPr kumimoji="1" lang="zh-CN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核子数</a:t>
            </a:r>
            <a:r>
              <a:rPr kumimoji="1"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（质量数）</a:t>
            </a:r>
            <a:r>
              <a:rPr kumimoji="1" lang="zh-CN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守恒</a:t>
            </a:r>
            <a:endParaRPr kumimoji="1" lang="zh-CN" altLang="en-US">
              <a:solidFill>
                <a:schemeClr val="bg2">
                  <a:lumMod val="10000"/>
                </a:schemeClr>
              </a:solidFill>
              <a:ea typeface="楷体_GB2312" pitchFamily="49" charset="-122"/>
            </a:endParaRPr>
          </a:p>
          <a:p>
            <a:r>
              <a:rPr kumimoji="1"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    </a:t>
            </a:r>
            <a:r>
              <a:rPr kumimoji="1" lang="en-US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c</a:t>
            </a:r>
            <a:r>
              <a:rPr kumimoji="1"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）</a:t>
            </a:r>
            <a:r>
              <a:rPr kumimoji="1" lang="zh-CN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角动量守恒</a:t>
            </a:r>
            <a:endParaRPr kumimoji="1" lang="zh-CN" altLang="en-US">
              <a:solidFill>
                <a:schemeClr val="bg2">
                  <a:lumMod val="10000"/>
                </a:schemeClr>
              </a:solidFill>
              <a:ea typeface="楷体_GB2312" pitchFamily="49" charset="-122"/>
            </a:endParaRPr>
          </a:p>
          <a:p>
            <a:r>
              <a:rPr kumimoji="1"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    </a:t>
            </a:r>
            <a:r>
              <a:rPr kumimoji="1" lang="en-US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d</a:t>
            </a:r>
            <a:r>
              <a:rPr kumimoji="1"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）</a:t>
            </a:r>
            <a:r>
              <a:rPr kumimoji="1" lang="zh-CN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能量守恒</a:t>
            </a:r>
            <a:r>
              <a:rPr kumimoji="1"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（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按相对论质能关系确定）</a:t>
            </a:r>
            <a:endParaRPr kumimoji="1" lang="zh-CN" altLang="en-US">
              <a:solidFill>
                <a:schemeClr val="bg2">
                  <a:lumMod val="1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    </a:t>
            </a:r>
            <a:r>
              <a:rPr kumimoji="1" lang="en-US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e</a:t>
            </a:r>
            <a:r>
              <a:rPr kumimoji="1"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）</a:t>
            </a:r>
            <a:r>
              <a:rPr kumimoji="1" lang="zh-CN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动量守恒</a:t>
            </a:r>
            <a:endParaRPr kumimoji="1" lang="zh-CN" altLang="en-US">
              <a:solidFill>
                <a:schemeClr val="bg2">
                  <a:lumMod val="10000"/>
                </a:schemeClr>
              </a:solidFill>
              <a:ea typeface="楷体_GB2312" pitchFamily="49" charset="-122"/>
            </a:endParaRPr>
          </a:p>
          <a:p>
            <a:r>
              <a:rPr kumimoji="1"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    </a:t>
            </a:r>
            <a:r>
              <a:rPr kumimoji="1" lang="en-US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f</a:t>
            </a:r>
            <a:r>
              <a:rPr kumimoji="1"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）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宇称守恒</a:t>
            </a:r>
          </a:p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    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）统计性守恒</a:t>
            </a:r>
          </a:p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    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h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）同位旋守恒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7" name="Rectangle 5">
            <a:extLst>
              <a:ext uri="{FF2B5EF4-FFF2-40B4-BE49-F238E27FC236}">
                <a16:creationId xmlns:a16="http://schemas.microsoft.com/office/drawing/2014/main" id="{1FCCBB7E-4886-46A8-ABA0-29F62A758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836613"/>
            <a:ext cx="3887787" cy="5794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2.</a:t>
            </a:r>
            <a:r>
              <a:rPr kumimoji="1" lang="zh-CN" altLang="en-US" sz="32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几个著名的核反应</a:t>
            </a:r>
          </a:p>
        </p:txBody>
      </p:sp>
      <p:sp>
        <p:nvSpPr>
          <p:cNvPr id="289798" name="Rectangle 6">
            <a:extLst>
              <a:ext uri="{FF2B5EF4-FFF2-40B4-BE49-F238E27FC236}">
                <a16:creationId xmlns:a16="http://schemas.microsoft.com/office/drawing/2014/main" id="{A6E32CAE-77FA-47BF-82F1-E99B3B9F455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27088" y="1989138"/>
            <a:ext cx="8316912" cy="3825875"/>
          </a:xfrm>
          <a:solidFill>
            <a:schemeClr val="accent2"/>
          </a:solidFill>
          <a:ln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lang="zh-CN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第一个人工核反应：</a:t>
            </a:r>
            <a:endParaRPr lang="zh-CN" altLang="en-US" sz="2800" b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</a:t>
            </a:r>
            <a:r>
              <a:rPr lang="zh-CN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（1919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年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S.E.Rutherford</a:t>
            </a:r>
            <a:r>
              <a:rPr lang="zh-CN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endParaRPr lang="zh-CN" altLang="en-US" sz="2800" b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zh-CN" sz="2800" b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zh-CN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第一个在加速器上实现的核反应：</a:t>
            </a:r>
            <a:endParaRPr lang="zh-CN" altLang="en-US" sz="2800" b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</a:t>
            </a:r>
            <a:r>
              <a:rPr lang="zh-CN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（1932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年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J.D.Cockcroft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E.T.S.Walton</a:t>
            </a:r>
            <a:r>
              <a:rPr lang="zh-CN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pPr>
              <a:lnSpc>
                <a:spcPct val="150000"/>
              </a:lnSpc>
              <a:buFont typeface="Monotype Sorts" pitchFamily="2" charset="2"/>
              <a:buChar char="D"/>
            </a:pPr>
            <a:endParaRPr lang="en-US" altLang="zh-CN" sz="2800" b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89799" name="Object 7">
            <a:extLst>
              <a:ext uri="{FF2B5EF4-FFF2-40B4-BE49-F238E27FC236}">
                <a16:creationId xmlns:a16="http://schemas.microsoft.com/office/drawing/2014/main" id="{D0BFBEBF-55BE-4E6C-A190-DEDADE16AE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858345"/>
              </p:ext>
            </p:extLst>
          </p:nvPr>
        </p:nvGraphicFramePr>
        <p:xfrm>
          <a:off x="719138" y="3213100"/>
          <a:ext cx="79200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8" name="公式" r:id="rId3" imgW="2730240" imgH="228600" progId="Equation.3">
                  <p:embed/>
                </p:oleObj>
              </mc:Choice>
              <mc:Fallback>
                <p:oleObj name="公式" r:id="rId3" imgW="2730240" imgH="2286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213100"/>
                        <a:ext cx="7920037" cy="5937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9805" name="Group 13">
            <a:extLst>
              <a:ext uri="{FF2B5EF4-FFF2-40B4-BE49-F238E27FC236}">
                <a16:creationId xmlns:a16="http://schemas.microsoft.com/office/drawing/2014/main" id="{66417CA3-283C-40CC-A5FA-A790F6B140BC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5289550"/>
            <a:ext cx="7975600" cy="596900"/>
            <a:chOff x="453" y="3332"/>
            <a:chExt cx="5024" cy="376"/>
          </a:xfrm>
          <a:solidFill>
            <a:schemeClr val="accent2"/>
          </a:solidFill>
        </p:grpSpPr>
        <p:graphicFrame>
          <p:nvGraphicFramePr>
            <p:cNvPr id="289800" name="Object 8">
              <a:extLst>
                <a:ext uri="{FF2B5EF4-FFF2-40B4-BE49-F238E27FC236}">
                  <a16:creationId xmlns:a16="http://schemas.microsoft.com/office/drawing/2014/main" id="{F2A06042-DBE0-415F-8424-7FCAAC4A1F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0733071"/>
                </p:ext>
              </p:extLst>
            </p:nvPr>
          </p:nvGraphicFramePr>
          <p:xfrm>
            <a:off x="2947" y="3332"/>
            <a:ext cx="2530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809" name="公式" r:id="rId5" imgW="1282680" imgH="228600" progId="Equation.3">
                    <p:embed/>
                  </p:oleObj>
                </mc:Choice>
                <mc:Fallback>
                  <p:oleObj name="公式" r:id="rId5" imgW="128268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7" y="3332"/>
                          <a:ext cx="2530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9804" name="Text Box 12">
              <a:extLst>
                <a:ext uri="{FF2B5EF4-FFF2-40B4-BE49-F238E27FC236}">
                  <a16:creationId xmlns:a16="http://schemas.microsoft.com/office/drawing/2014/main" id="{5E10AAA9-AF91-42D1-8584-9719A08C3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3332"/>
              <a:ext cx="2540" cy="37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bg2">
                      <a:lumMod val="10000"/>
                    </a:schemeClr>
                  </a:solidFill>
                  <a:ea typeface="楷体_GB2312" pitchFamily="49" charset="-122"/>
                </a:rPr>
                <a:t>高压倍加器→</a:t>
              </a:r>
              <a:r>
                <a:rPr lang="en-US" altLang="zh-CN" i="1">
                  <a:solidFill>
                    <a:schemeClr val="bg2">
                      <a:lumMod val="10000"/>
                    </a:schemeClr>
                  </a:solidFill>
                  <a:ea typeface="楷体_GB2312" pitchFamily="49" charset="-122"/>
                </a:rPr>
                <a:t>p</a:t>
              </a:r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  <a:ea typeface="楷体_GB2312" pitchFamily="49" charset="-122"/>
                </a:rPr>
                <a:t>(</a:t>
              </a:r>
              <a:r>
                <a:rPr lang="en-US" altLang="zh-CN" i="1">
                  <a:solidFill>
                    <a:schemeClr val="bg2">
                      <a:lumMod val="10000"/>
                    </a:schemeClr>
                  </a:solidFill>
                  <a:ea typeface="楷体_GB2312" pitchFamily="49" charset="-122"/>
                </a:rPr>
                <a:t>500keV</a:t>
              </a:r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  <a:ea typeface="楷体_GB2312" pitchFamily="49" charset="-122"/>
                </a:rPr>
                <a:t>)</a:t>
              </a:r>
            </a:p>
          </p:txBody>
        </p:sp>
      </p:grpSp>
      <p:sp>
        <p:nvSpPr>
          <p:cNvPr id="289807" name="AutoShape 15">
            <a:extLst>
              <a:ext uri="{FF2B5EF4-FFF2-40B4-BE49-F238E27FC236}">
                <a16:creationId xmlns:a16="http://schemas.microsoft.com/office/drawing/2014/main" id="{0A29C722-524D-401A-B054-B4D726049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1052513"/>
            <a:ext cx="1223962" cy="504825"/>
          </a:xfrm>
          <a:prstGeom prst="wedgeRoundRectCallout">
            <a:avLst>
              <a:gd name="adj1" fmla="val 22245"/>
              <a:gd name="adj2" fmla="val 382389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zh-CN" altLang="en-US" sz="24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点金术</a:t>
            </a:r>
            <a:endParaRPr lang="zh-CN" altLang="en-US" sz="2400">
              <a:solidFill>
                <a:schemeClr val="bg2">
                  <a:lumMod val="10000"/>
                </a:schemeClr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9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9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9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8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>
            <a:extLst>
              <a:ext uri="{FF2B5EF4-FFF2-40B4-BE49-F238E27FC236}">
                <a16:creationId xmlns:a16="http://schemas.microsoft.com/office/drawing/2014/main" id="{FE857E8A-4B62-42FA-94E6-B5A7868426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712075" cy="3825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3.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产生第一个人工放射性核素的核反应：</a:t>
            </a: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（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1934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年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F.Curie-Joliot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I.Curie-Joliot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zh-CN" sz="2800" b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zh-CN" sz="2800" b="1" i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zh-CN" sz="2800" b="1" i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4.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导致中子发现的核反应：</a:t>
            </a: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（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1930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年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W.Bothe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H.Becker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pPr>
              <a:buFontTx/>
              <a:buNone/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（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1934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年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J.Chadwick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endParaRPr lang="zh-CN" altLang="en-US" sz="2800" b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sz="2800" b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buFont typeface="Monotype Sorts" pitchFamily="2" charset="2"/>
              <a:buChar char="D"/>
            </a:pPr>
            <a:endParaRPr lang="en-US" altLang="zh-CN" sz="2800" b="1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90821" name="Object 5">
            <a:extLst>
              <a:ext uri="{FF2B5EF4-FFF2-40B4-BE49-F238E27FC236}">
                <a16:creationId xmlns:a16="http://schemas.microsoft.com/office/drawing/2014/main" id="{72CEC76E-7494-4F16-ACB9-C04D1C679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69189"/>
              </p:ext>
            </p:extLst>
          </p:nvPr>
        </p:nvGraphicFramePr>
        <p:xfrm>
          <a:off x="827088" y="2276475"/>
          <a:ext cx="80279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3" name="公式" r:id="rId3" imgW="2971800" imgH="228600" progId="Equation.3">
                  <p:embed/>
                </p:oleObj>
              </mc:Choice>
              <mc:Fallback>
                <p:oleObj name="公式" r:id="rId3" imgW="2971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76475"/>
                        <a:ext cx="80279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2" name="Object 6">
            <a:extLst>
              <a:ext uri="{FF2B5EF4-FFF2-40B4-BE49-F238E27FC236}">
                <a16:creationId xmlns:a16="http://schemas.microsoft.com/office/drawing/2014/main" id="{428734B1-41D1-4657-B340-387347A1A7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46617"/>
              </p:ext>
            </p:extLst>
          </p:nvPr>
        </p:nvGraphicFramePr>
        <p:xfrm>
          <a:off x="1619250" y="4868863"/>
          <a:ext cx="24939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4" name="公式" r:id="rId5" imgW="863280" imgH="228600" progId="Equation.3">
                  <p:embed/>
                </p:oleObj>
              </mc:Choice>
              <mc:Fallback>
                <p:oleObj name="公式" r:id="rId5" imgW="8632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868863"/>
                        <a:ext cx="24939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0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0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0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" dur="10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Rectangle 4">
            <a:extLst>
              <a:ext uri="{FF2B5EF4-FFF2-40B4-BE49-F238E27FC236}">
                <a16:creationId xmlns:a16="http://schemas.microsoft.com/office/drawing/2014/main" id="{875CA005-1BF2-4D9B-B771-BA51AC98A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836613"/>
            <a:ext cx="1727200" cy="579437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3.</a:t>
            </a:r>
            <a:r>
              <a:rPr kumimoji="1" lang="en-US" altLang="zh-CN" sz="32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Q</a:t>
            </a:r>
            <a:r>
              <a:rPr kumimoji="1" lang="zh-CN" altLang="en-US" sz="32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方程</a:t>
            </a:r>
          </a:p>
        </p:txBody>
      </p:sp>
      <p:graphicFrame>
        <p:nvGraphicFramePr>
          <p:cNvPr id="291845" name="Object 5">
            <a:extLst>
              <a:ext uri="{FF2B5EF4-FFF2-40B4-BE49-F238E27FC236}">
                <a16:creationId xmlns:a16="http://schemas.microsoft.com/office/drawing/2014/main" id="{A991BE66-DD9D-4905-A41B-14E13CFC901C}"/>
              </a:ext>
            </a:extLst>
          </p:cNvPr>
          <p:cNvGraphicFramePr>
            <a:graphicFrameLocks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074361"/>
              </p:ext>
            </p:extLst>
          </p:nvPr>
        </p:nvGraphicFramePr>
        <p:xfrm>
          <a:off x="2916238" y="836613"/>
          <a:ext cx="49688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57" name="公式" r:id="rId3" imgW="2145960" imgH="215640" progId="Equation.3">
                  <p:embed/>
                </p:oleObj>
              </mc:Choice>
              <mc:Fallback>
                <p:oleObj name="公式" r:id="rId3" imgW="214596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836613"/>
                        <a:ext cx="4968875" cy="5000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7" name="Object 7">
            <a:extLst>
              <a:ext uri="{FF2B5EF4-FFF2-40B4-BE49-F238E27FC236}">
                <a16:creationId xmlns:a16="http://schemas.microsoft.com/office/drawing/2014/main" id="{D2113068-64E4-4606-8877-E9696E1B43F0}"/>
              </a:ext>
            </a:extLst>
          </p:cNvPr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92708249"/>
              </p:ext>
            </p:extLst>
          </p:nvPr>
        </p:nvGraphicFramePr>
        <p:xfrm>
          <a:off x="900113" y="1628775"/>
          <a:ext cx="4895850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58" name="公式" r:id="rId5" imgW="2095200" imgH="939600" progId="Equation.3">
                  <p:embed/>
                </p:oleObj>
              </mc:Choice>
              <mc:Fallback>
                <p:oleObj name="公式" r:id="rId5" imgW="2095200" imgH="93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4895850" cy="21955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0" name="Object 10">
            <a:extLst>
              <a:ext uri="{FF2B5EF4-FFF2-40B4-BE49-F238E27FC236}">
                <a16:creationId xmlns:a16="http://schemas.microsoft.com/office/drawing/2014/main" id="{1FFA2C78-B62C-40C7-95A7-54AA31BFD170}"/>
              </a:ext>
            </a:extLst>
          </p:cNvPr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98102014"/>
              </p:ext>
            </p:extLst>
          </p:nvPr>
        </p:nvGraphicFramePr>
        <p:xfrm>
          <a:off x="6011863" y="1916113"/>
          <a:ext cx="2663825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59" name="公式" r:id="rId7" imgW="1180800" imgH="672840" progId="Equation.3">
                  <p:embed/>
                </p:oleObj>
              </mc:Choice>
              <mc:Fallback>
                <p:oleObj name="公式" r:id="rId7" imgW="1180800" imgH="672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916113"/>
                        <a:ext cx="2663825" cy="151606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3" name="Object 13">
            <a:extLst>
              <a:ext uri="{FF2B5EF4-FFF2-40B4-BE49-F238E27FC236}">
                <a16:creationId xmlns:a16="http://schemas.microsoft.com/office/drawing/2014/main" id="{1B26436D-2D55-421D-B9F7-6EAAA922A10B}"/>
              </a:ext>
            </a:extLst>
          </p:cNvPr>
          <p:cNvGraphicFramePr>
            <a:graphicFrameLocks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64286152"/>
              </p:ext>
            </p:extLst>
          </p:nvPr>
        </p:nvGraphicFramePr>
        <p:xfrm>
          <a:off x="1258888" y="5013325"/>
          <a:ext cx="61928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60" name="公式" r:id="rId9" imgW="2197080" imgH="241200" progId="Equation.3">
                  <p:embed/>
                </p:oleObj>
              </mc:Choice>
              <mc:Fallback>
                <p:oleObj name="公式" r:id="rId9" imgW="219708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013325"/>
                        <a:ext cx="6192837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6" name="Object 16">
            <a:extLst>
              <a:ext uri="{FF2B5EF4-FFF2-40B4-BE49-F238E27FC236}">
                <a16:creationId xmlns:a16="http://schemas.microsoft.com/office/drawing/2014/main" id="{753D4ECB-B04F-4332-AD9C-4EAA9A341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592220"/>
              </p:ext>
            </p:extLst>
          </p:nvPr>
        </p:nvGraphicFramePr>
        <p:xfrm>
          <a:off x="1331913" y="4005263"/>
          <a:ext cx="6323012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61" name="公式" r:id="rId11" imgW="2171520" imgH="241200" progId="Equation.3">
                  <p:embed/>
                </p:oleObj>
              </mc:Choice>
              <mc:Fallback>
                <p:oleObj name="公式" r:id="rId11" imgW="217152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05263"/>
                        <a:ext cx="6323012" cy="709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5135</TotalTime>
  <Words>1196</Words>
  <Application>Microsoft Office PowerPoint</Application>
  <PresentationFormat>全屏显示(4:3)</PresentationFormat>
  <Paragraphs>142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Times New Roman</vt:lpstr>
      <vt:lpstr>宋体</vt:lpstr>
      <vt:lpstr>Verdana</vt:lpstr>
      <vt:lpstr>Arial</vt:lpstr>
      <vt:lpstr>楷体_GB2312</vt:lpstr>
      <vt:lpstr>Symbol</vt:lpstr>
      <vt:lpstr>Monotype Sorts</vt:lpstr>
      <vt:lpstr>仿宋_GB2312</vt:lpstr>
      <vt:lpstr>黑体</vt:lpstr>
      <vt:lpstr>华文行楷</vt:lpstr>
      <vt:lpstr>Balloons</vt:lpstr>
      <vt:lpstr>Microsoft 公式 3.0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东北师范大学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原子核概论</dc:title>
  <dc:subject>§10 核反应</dc:subject>
  <dc:creator>李明非 东北师范大学物理学院</dc:creator>
  <cp:lastModifiedBy>伯望 张</cp:lastModifiedBy>
  <cp:revision>329</cp:revision>
  <dcterms:created xsi:type="dcterms:W3CDTF">2001-03-15T01:39:43Z</dcterms:created>
  <dcterms:modified xsi:type="dcterms:W3CDTF">2018-12-25T13:22:48Z</dcterms:modified>
</cp:coreProperties>
</file>