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5"/>
  </p:notesMasterIdLst>
  <p:handoutMasterIdLst>
    <p:handoutMasterId r:id="rId16"/>
  </p:handoutMasterIdLst>
  <p:sldIdLst>
    <p:sldId id="310" r:id="rId2"/>
    <p:sldId id="309" r:id="rId3"/>
    <p:sldId id="311" r:id="rId4"/>
    <p:sldId id="312" r:id="rId5"/>
    <p:sldId id="313" r:id="rId6"/>
    <p:sldId id="314" r:id="rId7"/>
    <p:sldId id="317" r:id="rId8"/>
    <p:sldId id="315" r:id="rId9"/>
    <p:sldId id="318" r:id="rId10"/>
    <p:sldId id="319" r:id="rId11"/>
    <p:sldId id="316" r:id="rId12"/>
    <p:sldId id="324" r:id="rId13"/>
    <p:sldId id="320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3300"/>
    <a:srgbClr val="FFFF66"/>
    <a:srgbClr val="FF3300"/>
    <a:srgbClr val="CC0000"/>
    <a:srgbClr val="FF0000"/>
    <a:srgbClr val="33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1" autoAdjust="0"/>
    <p:restoredTop sz="94859" autoAdjust="0"/>
  </p:normalViewPr>
  <p:slideViewPr>
    <p:cSldViewPr>
      <p:cViewPr varScale="1">
        <p:scale>
          <a:sx n="83" d="100"/>
          <a:sy n="83" d="100"/>
        </p:scale>
        <p:origin x="1488" y="91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16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F052E7FA-0A9D-4C26-BF06-AB63B9CEF1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488A191A-48BB-492C-926F-370E874F08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6612" name="Rectangle 4">
            <a:extLst>
              <a:ext uri="{FF2B5EF4-FFF2-40B4-BE49-F238E27FC236}">
                <a16:creationId xmlns:a16="http://schemas.microsoft.com/office/drawing/2014/main" id="{EFC51757-6A87-435C-BAD8-55BD77A8733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6613" name="Rectangle 5">
            <a:extLst>
              <a:ext uri="{FF2B5EF4-FFF2-40B4-BE49-F238E27FC236}">
                <a16:creationId xmlns:a16="http://schemas.microsoft.com/office/drawing/2014/main" id="{EC652A3E-E084-413F-A09A-A6AE10641DE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</a:defRPr>
            </a:lvl1pPr>
          </a:lstStyle>
          <a:p>
            <a:fld id="{7F0B498B-6AC4-4836-B496-2C9F4D7B0D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B006DFC7-4B4D-43E2-8A7F-D11FD048D6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AD3757D0-78F6-44E9-A54A-C0DD8C4A1D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B67F6809-14ED-407E-85CF-AEF3D44C2C7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9CACDD92-ADEC-4B01-AE01-6A719F3D9AF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83D88F94-4BAA-478A-A25D-431AA534A6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1ED4B9AC-CD5A-46FE-AF0E-B1E934DBB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0D0702-08C4-4110-87D1-EA1B78C6F5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>
            <a:extLst>
              <a:ext uri="{FF2B5EF4-FFF2-40B4-BE49-F238E27FC236}">
                <a16:creationId xmlns:a16="http://schemas.microsoft.com/office/drawing/2014/main" id="{97F28111-F3BE-4EED-AC92-B1BABAB86BE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>
              <a:extLst>
                <a:ext uri="{FF2B5EF4-FFF2-40B4-BE49-F238E27FC236}">
                  <a16:creationId xmlns:a16="http://schemas.microsoft.com/office/drawing/2014/main" id="{80049A19-D605-46B6-B903-D80DD5529C8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>
                <a:extLst>
                  <a:ext uri="{FF2B5EF4-FFF2-40B4-BE49-F238E27FC236}">
                    <a16:creationId xmlns:a16="http://schemas.microsoft.com/office/drawing/2014/main" id="{F6F979D4-FC39-4BCC-A561-50EF7601536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3" name="Freeform 5">
                <a:extLst>
                  <a:ext uri="{FF2B5EF4-FFF2-40B4-BE49-F238E27FC236}">
                    <a16:creationId xmlns:a16="http://schemas.microsoft.com/office/drawing/2014/main" id="{D2C61F36-0CB7-4AE9-A389-C3E3011CDED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4" name="Freeform 6">
                <a:extLst>
                  <a:ext uri="{FF2B5EF4-FFF2-40B4-BE49-F238E27FC236}">
                    <a16:creationId xmlns:a16="http://schemas.microsoft.com/office/drawing/2014/main" id="{2B5528B1-3A72-4E9E-984C-B8404CCE2CF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5" name="Freeform 7">
                <a:extLst>
                  <a:ext uri="{FF2B5EF4-FFF2-40B4-BE49-F238E27FC236}">
                    <a16:creationId xmlns:a16="http://schemas.microsoft.com/office/drawing/2014/main" id="{D82A3D5D-C909-41BD-B998-70A91D819A5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6" name="Freeform 8">
                <a:extLst>
                  <a:ext uri="{FF2B5EF4-FFF2-40B4-BE49-F238E27FC236}">
                    <a16:creationId xmlns:a16="http://schemas.microsoft.com/office/drawing/2014/main" id="{02287DE4-BBCC-4C02-B75C-22F8AFAC144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7" name="Freeform 9">
                <a:extLst>
                  <a:ext uri="{FF2B5EF4-FFF2-40B4-BE49-F238E27FC236}">
                    <a16:creationId xmlns:a16="http://schemas.microsoft.com/office/drawing/2014/main" id="{F8B1529D-18C9-41C6-9538-42A37CB578E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8" name="Freeform 10">
                <a:extLst>
                  <a:ext uri="{FF2B5EF4-FFF2-40B4-BE49-F238E27FC236}">
                    <a16:creationId xmlns:a16="http://schemas.microsoft.com/office/drawing/2014/main" id="{F519415A-0252-44A5-9CF2-7BA1FE2A90B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59" name="Freeform 11">
              <a:extLst>
                <a:ext uri="{FF2B5EF4-FFF2-40B4-BE49-F238E27FC236}">
                  <a16:creationId xmlns:a16="http://schemas.microsoft.com/office/drawing/2014/main" id="{5A14103C-ACC7-4FF2-AD94-B85F01FA34CF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Freeform 12">
              <a:extLst>
                <a:ext uri="{FF2B5EF4-FFF2-40B4-BE49-F238E27FC236}">
                  <a16:creationId xmlns:a16="http://schemas.microsoft.com/office/drawing/2014/main" id="{76CC5937-9E4C-418A-AE2F-5DB5670F267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Freeform 13">
              <a:extLst>
                <a:ext uri="{FF2B5EF4-FFF2-40B4-BE49-F238E27FC236}">
                  <a16:creationId xmlns:a16="http://schemas.microsoft.com/office/drawing/2014/main" id="{7C330F59-D1FE-4979-A7CD-D92D295B4005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Freeform 14">
              <a:extLst>
                <a:ext uri="{FF2B5EF4-FFF2-40B4-BE49-F238E27FC236}">
                  <a16:creationId xmlns:a16="http://schemas.microsoft.com/office/drawing/2014/main" id="{95FA6DF3-625B-414F-B34F-95725A90477D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Freeform 15">
              <a:extLst>
                <a:ext uri="{FF2B5EF4-FFF2-40B4-BE49-F238E27FC236}">
                  <a16:creationId xmlns:a16="http://schemas.microsoft.com/office/drawing/2014/main" id="{5DE93E04-380C-483F-A761-F7D98F57B926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Freeform 16">
              <a:extLst>
                <a:ext uri="{FF2B5EF4-FFF2-40B4-BE49-F238E27FC236}">
                  <a16:creationId xmlns:a16="http://schemas.microsoft.com/office/drawing/2014/main" id="{40A28F53-00C3-420D-A99F-B77A9CDC5EA6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65" name="Group 17">
              <a:extLst>
                <a:ext uri="{FF2B5EF4-FFF2-40B4-BE49-F238E27FC236}">
                  <a16:creationId xmlns:a16="http://schemas.microsoft.com/office/drawing/2014/main" id="{B7A43B8E-7ED3-4C9C-B971-9E4B86F3F00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>
                <a:extLst>
                  <a:ext uri="{FF2B5EF4-FFF2-40B4-BE49-F238E27FC236}">
                    <a16:creationId xmlns:a16="http://schemas.microsoft.com/office/drawing/2014/main" id="{C175B391-777B-4DB4-AF39-A20E43FD5AF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7" name="Freeform 19">
                <a:extLst>
                  <a:ext uri="{FF2B5EF4-FFF2-40B4-BE49-F238E27FC236}">
                    <a16:creationId xmlns:a16="http://schemas.microsoft.com/office/drawing/2014/main" id="{07363C40-38C3-43A0-AB3A-CEB4037ED27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8" name="Freeform 20">
                <a:extLst>
                  <a:ext uri="{FF2B5EF4-FFF2-40B4-BE49-F238E27FC236}">
                    <a16:creationId xmlns:a16="http://schemas.microsoft.com/office/drawing/2014/main" id="{C943B1FE-2643-4FDF-A66D-1202B0D0A95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69" name="Group 21">
              <a:extLst>
                <a:ext uri="{FF2B5EF4-FFF2-40B4-BE49-F238E27FC236}">
                  <a16:creationId xmlns:a16="http://schemas.microsoft.com/office/drawing/2014/main" id="{CC5AFAAA-555E-4EEB-A5BB-7E7644D74B2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>
                <a:extLst>
                  <a:ext uri="{FF2B5EF4-FFF2-40B4-BE49-F238E27FC236}">
                    <a16:creationId xmlns:a16="http://schemas.microsoft.com/office/drawing/2014/main" id="{D2929102-D8B6-4D30-993B-DE89CD62E99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1" name="Freeform 23">
                <a:extLst>
                  <a:ext uri="{FF2B5EF4-FFF2-40B4-BE49-F238E27FC236}">
                    <a16:creationId xmlns:a16="http://schemas.microsoft.com/office/drawing/2014/main" id="{90C700D3-EAC2-4F73-9198-5C50A5BD044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2" name="Freeform 24">
                <a:extLst>
                  <a:ext uri="{FF2B5EF4-FFF2-40B4-BE49-F238E27FC236}">
                    <a16:creationId xmlns:a16="http://schemas.microsoft.com/office/drawing/2014/main" id="{050E8182-24E7-48CC-8E6F-89BB26B4062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3" name="Group 25">
              <a:extLst>
                <a:ext uri="{FF2B5EF4-FFF2-40B4-BE49-F238E27FC236}">
                  <a16:creationId xmlns:a16="http://schemas.microsoft.com/office/drawing/2014/main" id="{6B7C6C41-5F02-466B-9956-30C671CC982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>
                <a:extLst>
                  <a:ext uri="{FF2B5EF4-FFF2-40B4-BE49-F238E27FC236}">
                    <a16:creationId xmlns:a16="http://schemas.microsoft.com/office/drawing/2014/main" id="{09F3FB5F-B3F9-4C0B-8309-5F534E1BD35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5" name="Freeform 27">
                <a:extLst>
                  <a:ext uri="{FF2B5EF4-FFF2-40B4-BE49-F238E27FC236}">
                    <a16:creationId xmlns:a16="http://schemas.microsoft.com/office/drawing/2014/main" id="{1BDFDEBC-6227-407B-AC8A-45B1630D643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6" name="Freeform 28">
                <a:extLst>
                  <a:ext uri="{FF2B5EF4-FFF2-40B4-BE49-F238E27FC236}">
                    <a16:creationId xmlns:a16="http://schemas.microsoft.com/office/drawing/2014/main" id="{75BB4E60-140D-4F56-B48C-05DEB282036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7" name="Group 29">
              <a:extLst>
                <a:ext uri="{FF2B5EF4-FFF2-40B4-BE49-F238E27FC236}">
                  <a16:creationId xmlns:a16="http://schemas.microsoft.com/office/drawing/2014/main" id="{CDD28CA0-AF85-4DA1-9462-C05AB98A4F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>
                <a:extLst>
                  <a:ext uri="{FF2B5EF4-FFF2-40B4-BE49-F238E27FC236}">
                    <a16:creationId xmlns:a16="http://schemas.microsoft.com/office/drawing/2014/main" id="{AB9579FB-82E7-41DA-A0C1-2EA384870A7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9" name="Freeform 31">
                <a:extLst>
                  <a:ext uri="{FF2B5EF4-FFF2-40B4-BE49-F238E27FC236}">
                    <a16:creationId xmlns:a16="http://schemas.microsoft.com/office/drawing/2014/main" id="{09242E0E-93E2-4FA5-8CAB-F7F852164D9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0" name="Freeform 32">
                <a:extLst>
                  <a:ext uri="{FF2B5EF4-FFF2-40B4-BE49-F238E27FC236}">
                    <a16:creationId xmlns:a16="http://schemas.microsoft.com/office/drawing/2014/main" id="{3A86E8BD-D5EE-4C18-8ED3-E34BEBC9E09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81" name="Group 33">
              <a:extLst>
                <a:ext uri="{FF2B5EF4-FFF2-40B4-BE49-F238E27FC236}">
                  <a16:creationId xmlns:a16="http://schemas.microsoft.com/office/drawing/2014/main" id="{66308CB1-C710-413B-900E-D259BC9B824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>
                <a:extLst>
                  <a:ext uri="{FF2B5EF4-FFF2-40B4-BE49-F238E27FC236}">
                    <a16:creationId xmlns:a16="http://schemas.microsoft.com/office/drawing/2014/main" id="{7C1DD9E3-611E-4C60-9018-4A9AC8D36DB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3" name="Freeform 35">
                <a:extLst>
                  <a:ext uri="{FF2B5EF4-FFF2-40B4-BE49-F238E27FC236}">
                    <a16:creationId xmlns:a16="http://schemas.microsoft.com/office/drawing/2014/main" id="{6AEC773A-B2DA-4A3F-A521-D736FD16A66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Freeform 36">
                <a:extLst>
                  <a:ext uri="{FF2B5EF4-FFF2-40B4-BE49-F238E27FC236}">
                    <a16:creationId xmlns:a16="http://schemas.microsoft.com/office/drawing/2014/main" id="{B1051EE9-163B-4FC6-B642-5EB7F4AB974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85" name="Freeform 37">
              <a:extLst>
                <a:ext uri="{FF2B5EF4-FFF2-40B4-BE49-F238E27FC236}">
                  <a16:creationId xmlns:a16="http://schemas.microsoft.com/office/drawing/2014/main" id="{122452C0-6E4E-403B-9C27-47D663B0E50F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Freeform 38">
              <a:extLst>
                <a:ext uri="{FF2B5EF4-FFF2-40B4-BE49-F238E27FC236}">
                  <a16:creationId xmlns:a16="http://schemas.microsoft.com/office/drawing/2014/main" id="{A9AED070-EA06-4B76-9CC9-2FB48E0A4254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Freeform 39">
              <a:extLst>
                <a:ext uri="{FF2B5EF4-FFF2-40B4-BE49-F238E27FC236}">
                  <a16:creationId xmlns:a16="http://schemas.microsoft.com/office/drawing/2014/main" id="{1238115E-EB1D-4695-BBF6-F1BDA337DB61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Freeform 40">
              <a:extLst>
                <a:ext uri="{FF2B5EF4-FFF2-40B4-BE49-F238E27FC236}">
                  <a16:creationId xmlns:a16="http://schemas.microsoft.com/office/drawing/2014/main" id="{FE9F0F71-0D6F-4329-ACED-A47BA685591A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Freeform 41">
              <a:extLst>
                <a:ext uri="{FF2B5EF4-FFF2-40B4-BE49-F238E27FC236}">
                  <a16:creationId xmlns:a16="http://schemas.microsoft.com/office/drawing/2014/main" id="{D8C3CB29-3634-4D0C-9961-3DF350F43F25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Freeform 42">
              <a:extLst>
                <a:ext uri="{FF2B5EF4-FFF2-40B4-BE49-F238E27FC236}">
                  <a16:creationId xmlns:a16="http://schemas.microsoft.com/office/drawing/2014/main" id="{76939FA2-4202-42B4-BD6A-9B417745C410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Freeform 43">
              <a:extLst>
                <a:ext uri="{FF2B5EF4-FFF2-40B4-BE49-F238E27FC236}">
                  <a16:creationId xmlns:a16="http://schemas.microsoft.com/office/drawing/2014/main" id="{05BADBE7-99AB-4768-9A08-2F4AF9D5BC9A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2" name="Rectangle 44">
            <a:extLst>
              <a:ext uri="{FF2B5EF4-FFF2-40B4-BE49-F238E27FC236}">
                <a16:creationId xmlns:a16="http://schemas.microsoft.com/office/drawing/2014/main" id="{15628FB9-C17A-4741-AFB0-83FECD8632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93" name="Rectangle 45">
            <a:extLst>
              <a:ext uri="{FF2B5EF4-FFF2-40B4-BE49-F238E27FC236}">
                <a16:creationId xmlns:a16="http://schemas.microsoft.com/office/drawing/2014/main" id="{AD91D091-9B0F-4B4E-BE4A-9902D7C35ED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94" name="Rectangle 46">
            <a:extLst>
              <a:ext uri="{FF2B5EF4-FFF2-40B4-BE49-F238E27FC236}">
                <a16:creationId xmlns:a16="http://schemas.microsoft.com/office/drawing/2014/main" id="{7340BFF1-0335-4787-8D45-8AFB75ABD4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3FBB488-8D61-4DF8-AEB6-A89EC28DBE0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3295" name="Rectangle 47">
            <a:extLst>
              <a:ext uri="{FF2B5EF4-FFF2-40B4-BE49-F238E27FC236}">
                <a16:creationId xmlns:a16="http://schemas.microsoft.com/office/drawing/2014/main" id="{F84B1526-A622-4464-B7D4-23F3D69E09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3296" name="Rectangle 48">
            <a:extLst>
              <a:ext uri="{FF2B5EF4-FFF2-40B4-BE49-F238E27FC236}">
                <a16:creationId xmlns:a16="http://schemas.microsoft.com/office/drawing/2014/main" id="{4AA24E19-3C6E-4EF6-84E2-9C8F5258D4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7B3B5-DD13-4B62-BC82-52255B31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748399-85BE-442A-BCAF-C8D765ECE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035AA-83CD-423B-9DF7-4B1A7FEC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250F3-E36F-4E1C-9E7C-2F143FDB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5DE3C-6110-4D1C-9306-BD4C794C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BA13C-8A09-455F-9428-C63DC16A2C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29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276557-25C5-42C7-991A-290D731DB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77C696-78D9-468C-A1CE-5F7C02ED5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C5824-389F-4F50-9FE4-1AD15393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26DD8-C775-46C7-9E72-B010A7A3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327FD-B6AE-4F50-AD69-752C8824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42070-1B8A-4D3F-A4E6-5DD611D4F8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01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8EE2F0E-40AF-4A07-BAED-ED3BE7ECD00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35FD64-49B1-4D23-A4F7-0515FEBF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2A958-333C-4E6F-A14B-B84977FF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ECDAAE-ED6F-41DB-8102-3684CE51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7F6F77-A757-42A1-9B6B-61DE655067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852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A1131-B559-41B7-B325-34E9BCF7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DC99E-4F2B-48C8-963F-49596EACC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1F45BB-6EF4-4862-9F89-42F7FA14504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DAC81E5-7728-458B-ABF1-E5E96D1E071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10FDD0C-AA04-44EE-AD16-89AA9AAB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9C321F0-B343-4550-B5D4-C7A74859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0852E33-734A-4F04-82ED-A65DF34F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FE5EA65-AB36-4936-A01C-6FCCD60579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39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411A2-4B1A-44C1-B110-0ACA5004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A6D89-E4B7-48BA-B98D-89D5F21B8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7C235-A691-44CF-B32B-84A0325A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7DDA0-0CB9-4BE5-8E5D-377C2F49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98911-B065-45D5-90A3-FC5E94FC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EDE04-F407-4395-B091-946114E122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87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22EEF-F0BC-4775-8ACD-F7B47F18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7877C0-833D-4DD4-9953-667D4D687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F3D16-DAC7-4727-9684-C486340C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8C221-1CA3-4749-BB14-DDFD9F63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C9FC8-FE4C-4799-BB66-9EFCF3A4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A531C-822C-4C57-92BA-4FEC27F64C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33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C2707-E502-4235-874B-454444CA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62919-3E86-41B7-B399-6B08E81FA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402558-639F-438A-A784-262DC9881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66ED6E-6C19-40A8-B54A-AFEA15AB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025A1-7429-4F04-950D-107859C5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2B3B8-106B-4639-8666-BEFA18BB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8806F-92EA-48EE-A850-57D92F4F89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48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D70E8-84D6-46A0-A9D2-E9FFC4CD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35D88D-306A-42E2-ADDE-3C23D0684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D7124-7B42-4BD6-8A61-EA789455D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BC77B0-40C4-44F8-9830-85D8271F2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FABEFD-FF17-45E5-BCF0-983D08026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82458C-EAD8-48D7-95B7-059BE45A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EE5857-C170-410E-B4D3-38BDE47A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ECBC9B-0502-4850-988B-C3F38B0A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7D92D-2E49-4A6D-8C93-E4394FF310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34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24B88-12D4-4E77-8573-5EDD84B7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9A2FB3-9DDB-4857-867B-DAEAB8DD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308F64-266D-44B2-B330-85CB283D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F52203-5AB5-4639-982F-7D365A37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77870-626C-46D3-8A16-C158A484B9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0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CDD918-E7E3-4E26-AAF5-FDCF4150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BA8FB5-C35D-470D-A746-0A4CDFF7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574648-A1F8-493C-8103-0B059FC3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9F5F9-0416-49E0-906D-337C1E0055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67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CC5B4-F189-49D1-AB51-6D7B3110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B1A0F-CB08-4F0E-91BD-135A8766C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53081F-6EFC-4CEE-B249-6B6E072CC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0527DF-1766-4F8A-A970-807088C7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F79050-F7C9-42F4-836F-80213F5A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CE24B1-D3EF-4E0B-8766-45500E14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916EDD-E5F4-4F81-AA38-62D1D3CE34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55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8683F-4763-4341-93DA-89A65DB2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DC9140-4589-4FC8-8990-20BE58A76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5D7C23-36F4-48B5-8C6B-2C11D14CA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4F074B-4AE7-487D-8ADA-C4FA3735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A73DC-FF8A-4306-B1EC-62289058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F16FDE-4891-4205-BD93-DA194745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C15CE4-CAAE-4FA8-8A3F-C61D0C753F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88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>
            <a:extLst>
              <a:ext uri="{FF2B5EF4-FFF2-40B4-BE49-F238E27FC236}">
                <a16:creationId xmlns:a16="http://schemas.microsoft.com/office/drawing/2014/main" id="{2268D7A2-FAEC-40BF-B70B-D10BF2E32882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>
              <a:extLst>
                <a:ext uri="{FF2B5EF4-FFF2-40B4-BE49-F238E27FC236}">
                  <a16:creationId xmlns:a16="http://schemas.microsoft.com/office/drawing/2014/main" id="{1B26BAB6-A7D9-4C8A-8791-607F1CE3AE0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28" name="Group 4">
              <a:extLst>
                <a:ext uri="{FF2B5EF4-FFF2-40B4-BE49-F238E27FC236}">
                  <a16:creationId xmlns:a16="http://schemas.microsoft.com/office/drawing/2014/main" id="{46BB82D8-33DA-41CC-BFD8-45EEFF9508C6}"/>
                </a:ext>
              </a:extLst>
            </p:cNvPr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>
                <a:extLst>
                  <a:ext uri="{FF2B5EF4-FFF2-40B4-BE49-F238E27FC236}">
                    <a16:creationId xmlns:a16="http://schemas.microsoft.com/office/drawing/2014/main" id="{269DF32A-EE06-4518-8E8A-1E96A971883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0" name="Freeform 6">
                <a:extLst>
                  <a:ext uri="{FF2B5EF4-FFF2-40B4-BE49-F238E27FC236}">
                    <a16:creationId xmlns:a16="http://schemas.microsoft.com/office/drawing/2014/main" id="{4E14D4DD-B4B8-4838-AD24-F5FC43A9094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1" name="Freeform 7">
                <a:extLst>
                  <a:ext uri="{FF2B5EF4-FFF2-40B4-BE49-F238E27FC236}">
                    <a16:creationId xmlns:a16="http://schemas.microsoft.com/office/drawing/2014/main" id="{082FFB27-85D2-4D01-ADDC-38CA96717AA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32" name="Freeform 8">
              <a:extLst>
                <a:ext uri="{FF2B5EF4-FFF2-40B4-BE49-F238E27FC236}">
                  <a16:creationId xmlns:a16="http://schemas.microsoft.com/office/drawing/2014/main" id="{86444007-1BBE-42B2-A62F-A4AD404D060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33" name="Group 9">
              <a:extLst>
                <a:ext uri="{FF2B5EF4-FFF2-40B4-BE49-F238E27FC236}">
                  <a16:creationId xmlns:a16="http://schemas.microsoft.com/office/drawing/2014/main" id="{3BE4D0DE-C4D1-4AEF-A4F9-8629622C82AF}"/>
                </a:ext>
              </a:extLst>
            </p:cNvPr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>
                <a:extLst>
                  <a:ext uri="{FF2B5EF4-FFF2-40B4-BE49-F238E27FC236}">
                    <a16:creationId xmlns:a16="http://schemas.microsoft.com/office/drawing/2014/main" id="{157B1B0E-B4BC-4C25-BC15-1108575A3BC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5" name="Freeform 11">
                <a:extLst>
                  <a:ext uri="{FF2B5EF4-FFF2-40B4-BE49-F238E27FC236}">
                    <a16:creationId xmlns:a16="http://schemas.microsoft.com/office/drawing/2014/main" id="{50BC6B58-7DD8-4213-AA62-533AEEDD89F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6" name="Freeform 12">
                <a:extLst>
                  <a:ext uri="{FF2B5EF4-FFF2-40B4-BE49-F238E27FC236}">
                    <a16:creationId xmlns:a16="http://schemas.microsoft.com/office/drawing/2014/main" id="{000C65A7-BFCE-472F-9E70-6F6E439267F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7" name="Freeform 13">
                <a:extLst>
                  <a:ext uri="{FF2B5EF4-FFF2-40B4-BE49-F238E27FC236}">
                    <a16:creationId xmlns:a16="http://schemas.microsoft.com/office/drawing/2014/main" id="{148B4D43-87FE-4490-B7A8-741C776B8D1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8" name="Freeform 14">
                <a:extLst>
                  <a:ext uri="{FF2B5EF4-FFF2-40B4-BE49-F238E27FC236}">
                    <a16:creationId xmlns:a16="http://schemas.microsoft.com/office/drawing/2014/main" id="{E83F6B09-6C04-4239-B90C-025B8340B98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239" name="Group 15">
                <a:extLst>
                  <a:ext uri="{FF2B5EF4-FFF2-40B4-BE49-F238E27FC236}">
                    <a16:creationId xmlns:a16="http://schemas.microsoft.com/office/drawing/2014/main" id="{C0EE5722-618F-4EC7-8100-D8A73BDA8412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>
                  <a:extLst>
                    <a:ext uri="{FF2B5EF4-FFF2-40B4-BE49-F238E27FC236}">
                      <a16:creationId xmlns:a16="http://schemas.microsoft.com/office/drawing/2014/main" id="{192F05F4-A227-4FBA-9995-132965D5E905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1" name="Freeform 17">
                  <a:extLst>
                    <a:ext uri="{FF2B5EF4-FFF2-40B4-BE49-F238E27FC236}">
                      <a16:creationId xmlns:a16="http://schemas.microsoft.com/office/drawing/2014/main" id="{5789CE80-0774-4678-9061-CBD414699081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2" name="Freeform 18">
                  <a:extLst>
                    <a:ext uri="{FF2B5EF4-FFF2-40B4-BE49-F238E27FC236}">
                      <a16:creationId xmlns:a16="http://schemas.microsoft.com/office/drawing/2014/main" id="{9317626C-224C-46B1-925D-6CB9AA2DEA3F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243" name="Group 19">
              <a:extLst>
                <a:ext uri="{FF2B5EF4-FFF2-40B4-BE49-F238E27FC236}">
                  <a16:creationId xmlns:a16="http://schemas.microsoft.com/office/drawing/2014/main" id="{2450571F-B277-4E4C-8BA7-CD43E22087A0}"/>
                </a:ext>
              </a:extLst>
            </p:cNvPr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>
                <a:extLst>
                  <a:ext uri="{FF2B5EF4-FFF2-40B4-BE49-F238E27FC236}">
                    <a16:creationId xmlns:a16="http://schemas.microsoft.com/office/drawing/2014/main" id="{CE9341D1-656D-4DD0-94BC-392C3A9B8D3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5" name="Freeform 21">
                <a:extLst>
                  <a:ext uri="{FF2B5EF4-FFF2-40B4-BE49-F238E27FC236}">
                    <a16:creationId xmlns:a16="http://schemas.microsoft.com/office/drawing/2014/main" id="{AEFCFFA3-73E2-41E1-B872-2DB5C4F17BD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6" name="Freeform 22">
                <a:extLst>
                  <a:ext uri="{FF2B5EF4-FFF2-40B4-BE49-F238E27FC236}">
                    <a16:creationId xmlns:a16="http://schemas.microsoft.com/office/drawing/2014/main" id="{163D3403-26DF-43CD-A8C9-5E8AA787D40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47" name="Group 23">
              <a:extLst>
                <a:ext uri="{FF2B5EF4-FFF2-40B4-BE49-F238E27FC236}">
                  <a16:creationId xmlns:a16="http://schemas.microsoft.com/office/drawing/2014/main" id="{116B42C4-3FE2-4A6A-A79B-51305F6C4517}"/>
                </a:ext>
              </a:extLst>
            </p:cNvPr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>
                <a:extLst>
                  <a:ext uri="{FF2B5EF4-FFF2-40B4-BE49-F238E27FC236}">
                    <a16:creationId xmlns:a16="http://schemas.microsoft.com/office/drawing/2014/main" id="{58D6A385-7EE1-484A-BCFD-6A77C0B2A02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9" name="Freeform 25">
                <a:extLst>
                  <a:ext uri="{FF2B5EF4-FFF2-40B4-BE49-F238E27FC236}">
                    <a16:creationId xmlns:a16="http://schemas.microsoft.com/office/drawing/2014/main" id="{18650DB4-FD72-4E42-9196-B37E36BABBE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0" name="Freeform 26">
                <a:extLst>
                  <a:ext uri="{FF2B5EF4-FFF2-40B4-BE49-F238E27FC236}">
                    <a16:creationId xmlns:a16="http://schemas.microsoft.com/office/drawing/2014/main" id="{C4FEFC06-4375-4791-8CD4-C2C6D002441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51" name="Group 27">
              <a:extLst>
                <a:ext uri="{FF2B5EF4-FFF2-40B4-BE49-F238E27FC236}">
                  <a16:creationId xmlns:a16="http://schemas.microsoft.com/office/drawing/2014/main" id="{7740B180-BF65-49BB-8565-BD94A48F1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>
                <a:extLst>
                  <a:ext uri="{FF2B5EF4-FFF2-40B4-BE49-F238E27FC236}">
                    <a16:creationId xmlns:a16="http://schemas.microsoft.com/office/drawing/2014/main" id="{79CBB5C9-A8B0-4930-BE45-22239848610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3" name="Freeform 29">
                <a:extLst>
                  <a:ext uri="{FF2B5EF4-FFF2-40B4-BE49-F238E27FC236}">
                    <a16:creationId xmlns:a16="http://schemas.microsoft.com/office/drawing/2014/main" id="{31C040D1-F8D7-453F-8F4A-FBFAEE23C45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4" name="Freeform 30">
                <a:extLst>
                  <a:ext uri="{FF2B5EF4-FFF2-40B4-BE49-F238E27FC236}">
                    <a16:creationId xmlns:a16="http://schemas.microsoft.com/office/drawing/2014/main" id="{6A749FCE-E8B7-4904-8B5B-2DC48E0E251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55" name="Freeform 31">
              <a:extLst>
                <a:ext uri="{FF2B5EF4-FFF2-40B4-BE49-F238E27FC236}">
                  <a16:creationId xmlns:a16="http://schemas.microsoft.com/office/drawing/2014/main" id="{97DAB9F9-185F-474A-BC5A-C150A6E96DB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Freeform 32">
              <a:extLst>
                <a:ext uri="{FF2B5EF4-FFF2-40B4-BE49-F238E27FC236}">
                  <a16:creationId xmlns:a16="http://schemas.microsoft.com/office/drawing/2014/main" id="{52EA7B99-95C6-4067-88A7-833845FB1494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Freeform 33">
              <a:extLst>
                <a:ext uri="{FF2B5EF4-FFF2-40B4-BE49-F238E27FC236}">
                  <a16:creationId xmlns:a16="http://schemas.microsoft.com/office/drawing/2014/main" id="{8B041962-F912-43F9-AE4B-D7EF7BD77163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Freeform 34">
              <a:extLst>
                <a:ext uri="{FF2B5EF4-FFF2-40B4-BE49-F238E27FC236}">
                  <a16:creationId xmlns:a16="http://schemas.microsoft.com/office/drawing/2014/main" id="{F9D76271-1023-443B-804C-A1896E9EBB1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Freeform 35">
              <a:extLst>
                <a:ext uri="{FF2B5EF4-FFF2-40B4-BE49-F238E27FC236}">
                  <a16:creationId xmlns:a16="http://schemas.microsoft.com/office/drawing/2014/main" id="{AF0FAB12-D7CC-4099-8595-C81A052BD20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Freeform 36">
              <a:extLst>
                <a:ext uri="{FF2B5EF4-FFF2-40B4-BE49-F238E27FC236}">
                  <a16:creationId xmlns:a16="http://schemas.microsoft.com/office/drawing/2014/main" id="{548E12EE-6748-4C1A-8DE8-4EF59A21E11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Freeform 37">
              <a:extLst>
                <a:ext uri="{FF2B5EF4-FFF2-40B4-BE49-F238E27FC236}">
                  <a16:creationId xmlns:a16="http://schemas.microsoft.com/office/drawing/2014/main" id="{F4E13C59-B7D9-4487-ACA1-E6B93DC2144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Freeform 38">
              <a:extLst>
                <a:ext uri="{FF2B5EF4-FFF2-40B4-BE49-F238E27FC236}">
                  <a16:creationId xmlns:a16="http://schemas.microsoft.com/office/drawing/2014/main" id="{627D7A3B-2C18-4039-9780-CEE5C6D7E7A9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Freeform 39">
              <a:extLst>
                <a:ext uri="{FF2B5EF4-FFF2-40B4-BE49-F238E27FC236}">
                  <a16:creationId xmlns:a16="http://schemas.microsoft.com/office/drawing/2014/main" id="{D594A29D-D5EE-4A33-AD25-C1E7E2DEBF46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Freeform 40">
              <a:extLst>
                <a:ext uri="{FF2B5EF4-FFF2-40B4-BE49-F238E27FC236}">
                  <a16:creationId xmlns:a16="http://schemas.microsoft.com/office/drawing/2014/main" id="{0465D6B5-61A0-4CB2-B700-A6528F222B3E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Freeform 41">
              <a:extLst>
                <a:ext uri="{FF2B5EF4-FFF2-40B4-BE49-F238E27FC236}">
                  <a16:creationId xmlns:a16="http://schemas.microsoft.com/office/drawing/2014/main" id="{E2A9ABFE-FC65-4AA3-ADC1-F19DFC94A2AF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Freeform 42">
              <a:extLst>
                <a:ext uri="{FF2B5EF4-FFF2-40B4-BE49-F238E27FC236}">
                  <a16:creationId xmlns:a16="http://schemas.microsoft.com/office/drawing/2014/main" id="{5D835D14-07D3-4090-88FD-813D02CAFA3C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Freeform 43">
              <a:extLst>
                <a:ext uri="{FF2B5EF4-FFF2-40B4-BE49-F238E27FC236}">
                  <a16:creationId xmlns:a16="http://schemas.microsoft.com/office/drawing/2014/main" id="{96B3FDF2-7789-41D7-916A-D9F15EC5113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Freeform 44">
              <a:extLst>
                <a:ext uri="{FF2B5EF4-FFF2-40B4-BE49-F238E27FC236}">
                  <a16:creationId xmlns:a16="http://schemas.microsoft.com/office/drawing/2014/main" id="{C45E3635-21AF-41B5-A380-6BDA08C52574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69" name="Rectangle 45">
            <a:extLst>
              <a:ext uri="{FF2B5EF4-FFF2-40B4-BE49-F238E27FC236}">
                <a16:creationId xmlns:a16="http://schemas.microsoft.com/office/drawing/2014/main" id="{DAA422C7-80E5-4E3B-9741-199B115A8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2270" name="Rectangle 46">
            <a:extLst>
              <a:ext uri="{FF2B5EF4-FFF2-40B4-BE49-F238E27FC236}">
                <a16:creationId xmlns:a16="http://schemas.microsoft.com/office/drawing/2014/main" id="{1E2D56CE-6AB3-4B47-851C-0173D252C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71" name="Rectangle 47">
            <a:extLst>
              <a:ext uri="{FF2B5EF4-FFF2-40B4-BE49-F238E27FC236}">
                <a16:creationId xmlns:a16="http://schemas.microsoft.com/office/drawing/2014/main" id="{35717827-5CBB-492C-A9A8-3F604CF4EC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2272" name="Rectangle 48">
            <a:extLst>
              <a:ext uri="{FF2B5EF4-FFF2-40B4-BE49-F238E27FC236}">
                <a16:creationId xmlns:a16="http://schemas.microsoft.com/office/drawing/2014/main" id="{4ED2C755-6F38-4D60-BEEC-F2BC4BC442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2273" name="Rectangle 49">
            <a:extLst>
              <a:ext uri="{FF2B5EF4-FFF2-40B4-BE49-F238E27FC236}">
                <a16:creationId xmlns:a16="http://schemas.microsoft.com/office/drawing/2014/main" id="{ED0EBEDD-9B5C-4DA6-88B8-82F2CA6CF6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E8702B3B-26AE-489B-8535-84634F666B8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2274" name="Rectangle 50">
            <a:extLst>
              <a:ext uri="{FF2B5EF4-FFF2-40B4-BE49-F238E27FC236}">
                <a16:creationId xmlns:a16="http://schemas.microsoft.com/office/drawing/2014/main" id="{AA4D5B9C-7DED-46A3-AA3D-FE7D53564A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0">
            <a:gsLst>
              <a:gs pos="0">
                <a:srgbClr val="0000FF">
                  <a:gamma/>
                  <a:shade val="56078"/>
                  <a:invGamma/>
                </a:srgbClr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5" name="Rectangle 51">
            <a:extLst>
              <a:ext uri="{FF2B5EF4-FFF2-40B4-BE49-F238E27FC236}">
                <a16:creationId xmlns:a16="http://schemas.microsoft.com/office/drawing/2014/main" id="{760F4C45-91B9-48BB-BA35-3EC769CD96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66FF">
                  <a:gamma/>
                  <a:shade val="56078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0" name="Rectangle 56">
            <a:extLst>
              <a:ext uri="{FF2B5EF4-FFF2-40B4-BE49-F238E27FC236}">
                <a16:creationId xmlns:a16="http://schemas.microsoft.com/office/drawing/2014/main" id="{3BCF17AA-862C-42B4-80AB-767F0C42B5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200" y="-1588"/>
            <a:ext cx="737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原子核物理概论 </a:t>
            </a: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§</a:t>
            </a: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核的基态特性之一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emf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93" name="Picture 13">
            <a:extLst>
              <a:ext uri="{FF2B5EF4-FFF2-40B4-BE49-F238E27FC236}">
                <a16:creationId xmlns:a16="http://schemas.microsoft.com/office/drawing/2014/main" id="{57BD6D75-E533-4789-8D9D-45C7B8616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"/>
          <a:stretch>
            <a:fillRect/>
          </a:stretch>
        </p:blipFill>
        <p:spPr bwMode="auto">
          <a:xfrm>
            <a:off x="5148263" y="549275"/>
            <a:ext cx="4267200" cy="36258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9688" name="Rectangle 8">
            <a:extLst>
              <a:ext uri="{FF2B5EF4-FFF2-40B4-BE49-F238E27FC236}">
                <a16:creationId xmlns:a16="http://schemas.microsoft.com/office/drawing/2014/main" id="{0FC6DE62-9FE1-4F6A-8D7A-B9488B0C9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765175"/>
            <a:ext cx="65532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§2  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核的基态特性之一：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691" name="Object 11">
                <a:extLst>
                  <a:ext uri="{FF2B5EF4-FFF2-40B4-BE49-F238E27FC236}">
                    <a16:creationId xmlns:a16="http://schemas.microsoft.com/office/drawing/2014/main" id="{648E1E72-0610-48ED-8754-9A9846BA5216}"/>
                  </a:ext>
                </a:extLst>
              </p:cNvPr>
              <p:cNvSpPr txBox="1"/>
              <p:nvPr>
                <p:ph sz="half" idx="1"/>
              </p:nvPr>
            </p:nvSpPr>
            <p:spPr bwMode="auto">
              <a:xfrm>
                <a:off x="349250" y="2420938"/>
                <a:ext cx="5310188" cy="10556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sPre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𝑒𝑖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9691" name="Object 11">
                <a:extLst>
                  <a:ext uri="{FF2B5EF4-FFF2-40B4-BE49-F238E27FC236}">
                    <a16:creationId xmlns:a16="http://schemas.microsoft.com/office/drawing/2014/main" id="{648E1E72-0610-48ED-8754-9A9846BA5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349250" y="2420938"/>
                <a:ext cx="5310188" cy="1055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695" name="Rectangle 15">
            <a:extLst>
              <a:ext uri="{FF2B5EF4-FFF2-40B4-BE49-F238E27FC236}">
                <a16:creationId xmlns:a16="http://schemas.microsoft.com/office/drawing/2014/main" id="{C0F16610-D751-4C62-8867-FB2D91659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860800"/>
            <a:ext cx="8135938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质谱仪原理：</a:t>
            </a: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真空盒、均匀磁场、离子源、加速电极、接收极等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707" name="Object 27">
                <a:extLst>
                  <a:ext uri="{FF2B5EF4-FFF2-40B4-BE49-F238E27FC236}">
                    <a16:creationId xmlns:a16="http://schemas.microsoft.com/office/drawing/2014/main" id="{57530DAA-6109-481A-8635-E7C37A4CABAB}"/>
                  </a:ext>
                </a:extLst>
              </p:cNvPr>
              <p:cNvSpPr txBox="1"/>
              <p:nvPr/>
            </p:nvSpPr>
            <p:spPr bwMode="auto">
              <a:xfrm>
                <a:off x="1665288" y="4451350"/>
                <a:ext cx="1844675" cy="19145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𝑞𝑉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𝑞𝐵𝑣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9707" name="Object 27">
                <a:extLst>
                  <a:ext uri="{FF2B5EF4-FFF2-40B4-BE49-F238E27FC236}">
                    <a16:creationId xmlns:a16="http://schemas.microsoft.com/office/drawing/2014/main" id="{57530DAA-6109-481A-8635-E7C37A4CA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5288" y="4451350"/>
                <a:ext cx="1844675" cy="1914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716" name="Rectangle 36">
            <a:extLst>
              <a:ext uri="{FF2B5EF4-FFF2-40B4-BE49-F238E27FC236}">
                <a16:creationId xmlns:a16="http://schemas.microsoft.com/office/drawing/2014/main" id="{A9031998-AAC7-4871-834A-F673D013A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57338"/>
            <a:ext cx="1439863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13500000" sx="125000" sy="125000" algn="b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fontAlgn="t"/>
            <a:r>
              <a:rPr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核质量</a:t>
            </a:r>
          </a:p>
        </p:txBody>
      </p:sp>
      <p:grpSp>
        <p:nvGrpSpPr>
          <p:cNvPr id="199718" name="Group 38">
            <a:extLst>
              <a:ext uri="{FF2B5EF4-FFF2-40B4-BE49-F238E27FC236}">
                <a16:creationId xmlns:a16="http://schemas.microsoft.com/office/drawing/2014/main" id="{42B7FB52-49BE-4CC2-AD70-9127AE4A221D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4797425"/>
            <a:ext cx="3168650" cy="936625"/>
            <a:chOff x="2472" y="3022"/>
            <a:chExt cx="2203" cy="692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711" name="Object 31">
                  <a:extLst>
                    <a:ext uri="{FF2B5EF4-FFF2-40B4-BE49-F238E27FC236}">
                      <a16:creationId xmlns:a16="http://schemas.microsoft.com/office/drawing/2014/main" id="{DC22B54D-D715-4D1E-8A4F-E1DB0A20D0B1}"/>
                    </a:ext>
                  </a:extLst>
                </p:cNvPr>
                <p:cNvSpPr txBox="1"/>
                <p:nvPr/>
              </p:nvSpPr>
              <p:spPr bwMode="auto">
                <a:xfrm>
                  <a:off x="3354" y="3022"/>
                  <a:ext cx="1321" cy="692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zh-CN" altLang="en-US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99711" name="Object 31">
                  <a:extLst>
                    <a:ext uri="{FF2B5EF4-FFF2-40B4-BE49-F238E27FC236}">
                      <a16:creationId xmlns:a16="http://schemas.microsoft.com/office/drawing/2014/main" id="{DC22B54D-D715-4D1E-8A4F-E1DB0A20D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54" y="3022"/>
                  <a:ext cx="1321" cy="69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717" name="AutoShape 37">
              <a:extLst>
                <a:ext uri="{FF2B5EF4-FFF2-40B4-BE49-F238E27FC236}">
                  <a16:creationId xmlns:a16="http://schemas.microsoft.com/office/drawing/2014/main" id="{E3CDD10F-C04B-4D1E-A4BC-3908392DD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3203"/>
              <a:ext cx="680" cy="408"/>
            </a:xfrm>
            <a:prstGeom prst="rightArrow">
              <a:avLst>
                <a:gd name="adj1" fmla="val 50000"/>
                <a:gd name="adj2" fmla="val 41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5" grpId="0" animBg="1" autoUpdateAnimBg="0"/>
      <p:bldP spid="1997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Rectangle 3">
            <a:extLst>
              <a:ext uri="{FF2B5EF4-FFF2-40B4-BE49-F238E27FC236}">
                <a16:creationId xmlns:a16="http://schemas.microsoft.com/office/drawing/2014/main" id="{278B47EF-07C5-4218-B480-1A33BBD13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75460" name="Picture 4" descr="Nuclear">
            <a:extLst>
              <a:ext uri="{FF2B5EF4-FFF2-40B4-BE49-F238E27FC236}">
                <a16:creationId xmlns:a16="http://schemas.microsoft.com/office/drawing/2014/main" id="{2C1EBE5B-816E-4FA1-8D25-BE12A747D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0" y="548680"/>
            <a:ext cx="8892480" cy="613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8" name="Rectangle 4">
            <a:extLst>
              <a:ext uri="{FF2B5EF4-FFF2-40B4-BE49-F238E27FC236}">
                <a16:creationId xmlns:a16="http://schemas.microsoft.com/office/drawing/2014/main" id="{E6279317-48AF-473B-BC52-1ECB98384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0203"/>
            <a:ext cx="18473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2389" name="Object 5">
                <a:extLst>
                  <a:ext uri="{FF2B5EF4-FFF2-40B4-BE49-F238E27FC236}">
                    <a16:creationId xmlns:a16="http://schemas.microsoft.com/office/drawing/2014/main" id="{90F9E51A-056E-4744-B22D-3C12505E2D18}"/>
                  </a:ext>
                </a:extLst>
              </p:cNvPr>
              <p:cNvSpPr txBox="1"/>
              <p:nvPr/>
            </p:nvSpPr>
            <p:spPr bwMode="auto">
              <a:xfrm>
                <a:off x="5410200" y="914400"/>
                <a:ext cx="2209800" cy="14922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=15.8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𝑀𝑒𝑉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=18.3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𝑀𝑒𝑉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=0.72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𝑀𝑒𝑉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2389" name="Object 5">
                <a:extLst>
                  <a:ext uri="{FF2B5EF4-FFF2-40B4-BE49-F238E27FC236}">
                    <a16:creationId xmlns:a16="http://schemas.microsoft.com/office/drawing/2014/main" id="{90F9E51A-056E-4744-B22D-3C12505E2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200" y="914400"/>
                <a:ext cx="2209800" cy="14922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393" name="Line 9">
            <a:extLst>
              <a:ext uri="{FF2B5EF4-FFF2-40B4-BE49-F238E27FC236}">
                <a16:creationId xmlns:a16="http://schemas.microsoft.com/office/drawing/2014/main" id="{C245704B-70B6-4CB2-8006-49B223D3C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419600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2394" name="Line 10">
            <a:extLst>
              <a:ext uri="{FF2B5EF4-FFF2-40B4-BE49-F238E27FC236}">
                <a16:creationId xmlns:a16="http://schemas.microsoft.com/office/drawing/2014/main" id="{5CBBA924-1AFC-40F8-A95D-C82EFB892A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5908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2395" name="Freeform 11">
            <a:extLst>
              <a:ext uri="{FF2B5EF4-FFF2-40B4-BE49-F238E27FC236}">
                <a16:creationId xmlns:a16="http://schemas.microsoft.com/office/drawing/2014/main" id="{1164EF7E-B0D7-4315-A041-A7AFB827B7D4}"/>
              </a:ext>
            </a:extLst>
          </p:cNvPr>
          <p:cNvSpPr>
            <a:spLocks/>
          </p:cNvSpPr>
          <p:nvPr/>
        </p:nvSpPr>
        <p:spPr bwMode="auto">
          <a:xfrm>
            <a:off x="914400" y="4419600"/>
            <a:ext cx="2895600" cy="609600"/>
          </a:xfrm>
          <a:custGeom>
            <a:avLst/>
            <a:gdLst>
              <a:gd name="T0" fmla="*/ 0 w 1968"/>
              <a:gd name="T1" fmla="*/ 0 h 384"/>
              <a:gd name="T2" fmla="*/ 816 w 1968"/>
              <a:gd name="T3" fmla="*/ 288 h 384"/>
              <a:gd name="T4" fmla="*/ 1968 w 1968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8" h="384">
                <a:moveTo>
                  <a:pt x="0" y="0"/>
                </a:moveTo>
                <a:cubicBezTo>
                  <a:pt x="244" y="112"/>
                  <a:pt x="488" y="224"/>
                  <a:pt x="816" y="288"/>
                </a:cubicBezTo>
                <a:cubicBezTo>
                  <a:pt x="1144" y="352"/>
                  <a:pt x="1556" y="368"/>
                  <a:pt x="1968" y="384"/>
                </a:cubicBezTo>
              </a:path>
            </a:pathLst>
          </a:custGeom>
          <a:solidFill>
            <a:schemeClr val="bg1"/>
          </a:solidFill>
          <a:ln w="57150" cmpd="sng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2396" name="Freeform 12">
            <a:extLst>
              <a:ext uri="{FF2B5EF4-FFF2-40B4-BE49-F238E27FC236}">
                <a16:creationId xmlns:a16="http://schemas.microsoft.com/office/drawing/2014/main" id="{25D64D93-A059-4385-86CB-6411310EB17F}"/>
              </a:ext>
            </a:extLst>
          </p:cNvPr>
          <p:cNvSpPr>
            <a:spLocks/>
          </p:cNvSpPr>
          <p:nvPr/>
        </p:nvSpPr>
        <p:spPr bwMode="auto">
          <a:xfrm>
            <a:off x="990600" y="4495800"/>
            <a:ext cx="2819400" cy="1066800"/>
          </a:xfrm>
          <a:custGeom>
            <a:avLst/>
            <a:gdLst>
              <a:gd name="T0" fmla="*/ 0 w 1776"/>
              <a:gd name="T1" fmla="*/ 672 h 672"/>
              <a:gd name="T2" fmla="*/ 240 w 1776"/>
              <a:gd name="T3" fmla="*/ 192 h 672"/>
              <a:gd name="T4" fmla="*/ 720 w 1776"/>
              <a:gd name="T5" fmla="*/ 48 h 672"/>
              <a:gd name="T6" fmla="*/ 1776 w 1776"/>
              <a:gd name="T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672">
                <a:moveTo>
                  <a:pt x="0" y="672"/>
                </a:moveTo>
                <a:cubicBezTo>
                  <a:pt x="60" y="484"/>
                  <a:pt x="120" y="296"/>
                  <a:pt x="240" y="192"/>
                </a:cubicBezTo>
                <a:cubicBezTo>
                  <a:pt x="360" y="88"/>
                  <a:pt x="464" y="80"/>
                  <a:pt x="720" y="48"/>
                </a:cubicBezTo>
                <a:cubicBezTo>
                  <a:pt x="976" y="16"/>
                  <a:pt x="1608" y="8"/>
                  <a:pt x="1776" y="0"/>
                </a:cubicBezTo>
              </a:path>
            </a:pathLst>
          </a:custGeom>
          <a:solidFill>
            <a:schemeClr val="bg1"/>
          </a:solidFill>
          <a:ln w="57150" cmpd="sng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2397" name="Freeform 13">
            <a:extLst>
              <a:ext uri="{FF2B5EF4-FFF2-40B4-BE49-F238E27FC236}">
                <a16:creationId xmlns:a16="http://schemas.microsoft.com/office/drawing/2014/main" id="{24E727FB-2648-4E43-A5B7-15C16D140468}"/>
              </a:ext>
            </a:extLst>
          </p:cNvPr>
          <p:cNvSpPr>
            <a:spLocks/>
          </p:cNvSpPr>
          <p:nvPr/>
        </p:nvSpPr>
        <p:spPr bwMode="auto">
          <a:xfrm>
            <a:off x="914400" y="3352800"/>
            <a:ext cx="2895600" cy="1066800"/>
          </a:xfrm>
          <a:custGeom>
            <a:avLst/>
            <a:gdLst>
              <a:gd name="T0" fmla="*/ 0 w 1824"/>
              <a:gd name="T1" fmla="*/ 744 h 744"/>
              <a:gd name="T2" fmla="*/ 288 w 1824"/>
              <a:gd name="T3" fmla="*/ 72 h 744"/>
              <a:gd name="T4" fmla="*/ 1152 w 1824"/>
              <a:gd name="T5" fmla="*/ 312 h 744"/>
              <a:gd name="T6" fmla="*/ 1824 w 1824"/>
              <a:gd name="T7" fmla="*/ 408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4" h="744">
                <a:moveTo>
                  <a:pt x="0" y="744"/>
                </a:moveTo>
                <a:cubicBezTo>
                  <a:pt x="48" y="444"/>
                  <a:pt x="96" y="144"/>
                  <a:pt x="288" y="72"/>
                </a:cubicBezTo>
                <a:cubicBezTo>
                  <a:pt x="480" y="0"/>
                  <a:pt x="896" y="256"/>
                  <a:pt x="1152" y="312"/>
                </a:cubicBezTo>
                <a:cubicBezTo>
                  <a:pt x="1408" y="368"/>
                  <a:pt x="1712" y="384"/>
                  <a:pt x="1824" y="408"/>
                </a:cubicBezTo>
              </a:path>
            </a:pathLst>
          </a:custGeom>
          <a:solidFill>
            <a:schemeClr val="bg1"/>
          </a:solidFill>
          <a:ln w="57150" cmpd="sng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2398" name="Line 14">
            <a:extLst>
              <a:ext uri="{FF2B5EF4-FFF2-40B4-BE49-F238E27FC236}">
                <a16:creationId xmlns:a16="http://schemas.microsoft.com/office/drawing/2014/main" id="{05DC5925-5928-4D97-8DBB-AAAF9D3F2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124200"/>
            <a:ext cx="2895600" cy="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2399" name="Text Box 15">
            <a:extLst>
              <a:ext uri="{FF2B5EF4-FFF2-40B4-BE49-F238E27FC236}">
                <a16:creationId xmlns:a16="http://schemas.microsoft.com/office/drawing/2014/main" id="{E6AC96A2-566A-4793-B05B-845F3E4F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181600"/>
            <a:ext cx="95091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表面能</a:t>
            </a:r>
          </a:p>
        </p:txBody>
      </p:sp>
      <p:sp>
        <p:nvSpPr>
          <p:cNvPr id="272400" name="Text Box 16">
            <a:extLst>
              <a:ext uri="{FF2B5EF4-FFF2-40B4-BE49-F238E27FC236}">
                <a16:creationId xmlns:a16="http://schemas.microsoft.com/office/drawing/2014/main" id="{91EBAF02-53B2-4198-8484-AB39F9970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080000"/>
            <a:ext cx="95091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库仑能</a:t>
            </a:r>
          </a:p>
        </p:txBody>
      </p:sp>
      <p:sp>
        <p:nvSpPr>
          <p:cNvPr id="272401" name="Text Box 17">
            <a:extLst>
              <a:ext uri="{FF2B5EF4-FFF2-40B4-BE49-F238E27FC236}">
                <a16:creationId xmlns:a16="http://schemas.microsoft.com/office/drawing/2014/main" id="{70396F0D-0344-4E20-A42E-80A47727A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050" y="2641600"/>
            <a:ext cx="95091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体积能</a:t>
            </a:r>
          </a:p>
        </p:txBody>
      </p:sp>
      <p:sp>
        <p:nvSpPr>
          <p:cNvPr id="272402" name="Text Box 18">
            <a:extLst>
              <a:ext uri="{FF2B5EF4-FFF2-40B4-BE49-F238E27FC236}">
                <a16:creationId xmlns:a16="http://schemas.microsoft.com/office/drawing/2014/main" id="{1331ED2B-7261-499A-8BA1-8CCF11AA2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403600"/>
            <a:ext cx="95091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总能量</a:t>
            </a:r>
          </a:p>
        </p:txBody>
      </p:sp>
      <p:sp>
        <p:nvSpPr>
          <p:cNvPr id="272403" name="Text Box 19">
            <a:extLst>
              <a:ext uri="{FF2B5EF4-FFF2-40B4-BE49-F238E27FC236}">
                <a16:creationId xmlns:a16="http://schemas.microsoft.com/office/drawing/2014/main" id="{318001DA-F966-4D39-8ACE-618C64015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419600"/>
            <a:ext cx="3365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2404" name="Object 20">
                <a:extLst>
                  <a:ext uri="{FF2B5EF4-FFF2-40B4-BE49-F238E27FC236}">
                    <a16:creationId xmlns:a16="http://schemas.microsoft.com/office/drawing/2014/main" id="{70B5CE8E-A292-40FB-9231-83DD72784739}"/>
                  </a:ext>
                </a:extLst>
              </p:cNvPr>
              <p:cNvSpPr txBox="1"/>
              <p:nvPr/>
            </p:nvSpPr>
            <p:spPr bwMode="auto">
              <a:xfrm>
                <a:off x="1001713" y="2297113"/>
                <a:ext cx="1576387" cy="741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𝑀𝑒𝑉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2404" name="Object 20">
                <a:extLst>
                  <a:ext uri="{FF2B5EF4-FFF2-40B4-BE49-F238E27FC236}">
                    <a16:creationId xmlns:a16="http://schemas.microsoft.com/office/drawing/2014/main" id="{70B5CE8E-A292-40FB-9231-83DD72784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713" y="2297113"/>
                <a:ext cx="1576387" cy="7413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405" name="Text Box 21">
            <a:extLst>
              <a:ext uri="{FF2B5EF4-FFF2-40B4-BE49-F238E27FC236}">
                <a16:creationId xmlns:a16="http://schemas.microsoft.com/office/drawing/2014/main" id="{D0ADDCB7-2C80-494D-9490-18B5666D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43400"/>
            <a:ext cx="3619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O</a:t>
            </a:r>
          </a:p>
        </p:txBody>
      </p:sp>
      <p:sp>
        <p:nvSpPr>
          <p:cNvPr id="272406" name="Text Box 22">
            <a:extLst>
              <a:ext uri="{FF2B5EF4-FFF2-40B4-BE49-F238E27FC236}">
                <a16:creationId xmlns:a16="http://schemas.microsoft.com/office/drawing/2014/main" id="{86A44F13-E5E9-4674-AD85-26DCB0845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867400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结合能的主要部分</a:t>
            </a:r>
          </a:p>
        </p:txBody>
      </p:sp>
      <p:sp>
        <p:nvSpPr>
          <p:cNvPr id="272407" name="Rectangle 23">
            <a:extLst>
              <a:ext uri="{FF2B5EF4-FFF2-40B4-BE49-F238E27FC236}">
                <a16:creationId xmlns:a16="http://schemas.microsoft.com/office/drawing/2014/main" id="{5DD0175A-E355-4F90-A486-1A5EC4CEA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46150"/>
            <a:ext cx="4800600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　在魏扎克半经验质量公式中，起主导作用的是前三项中。相关系数可由实验或计算得出。分别为：</a:t>
            </a:r>
          </a:p>
        </p:txBody>
      </p:sp>
      <p:sp>
        <p:nvSpPr>
          <p:cNvPr id="272408" name="Rectangle 24">
            <a:extLst>
              <a:ext uri="{FF2B5EF4-FFF2-40B4-BE49-F238E27FC236}">
                <a16:creationId xmlns:a16="http://schemas.microsoft.com/office/drawing/2014/main" id="{30ED37B9-E40C-43A2-9259-E8A503B52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51125"/>
            <a:ext cx="4038600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第一性原理：某些硬性规定或推演得出的结论</a:t>
            </a:r>
            <a:r>
              <a:rPr lang="en-US" altLang="zh-CN" sz="200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理论性统计数据</a:t>
            </a: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en-US" altLang="zh-CN" sz="200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272409" name="Rectangle 25">
            <a:extLst>
              <a:ext uri="{FF2B5EF4-FFF2-40B4-BE49-F238E27FC236}">
                <a16:creationId xmlns:a16="http://schemas.microsoft.com/office/drawing/2014/main" id="{B49D748A-AD2B-433C-977D-CB0DF744B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94125"/>
            <a:ext cx="4038600" cy="1311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经验参数：大量实例得出的规律性数据</a:t>
            </a:r>
            <a:r>
              <a:rPr lang="en-US" altLang="zh-CN" sz="200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这些数据可来源于第一性原理</a:t>
            </a:r>
            <a:r>
              <a:rPr lang="en-US" altLang="zh-CN" sz="200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也可来自于实验</a:t>
            </a:r>
            <a:r>
              <a:rPr lang="en-US" altLang="zh-CN" sz="200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实验统计数据</a:t>
            </a: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en-US" altLang="zh-CN" sz="200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272410" name="Rectangle 26">
            <a:extLst>
              <a:ext uri="{FF2B5EF4-FFF2-40B4-BE49-F238E27FC236}">
                <a16:creationId xmlns:a16="http://schemas.microsoft.com/office/drawing/2014/main" id="{DE616740-BC71-443B-A5A3-2C377C316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241925"/>
            <a:ext cx="4038600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半经验：某些原理或数据来源于第一性原理</a:t>
            </a:r>
            <a:r>
              <a:rPr lang="en-US" altLang="zh-CN" sz="200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但推演过程中加入了一些假设</a:t>
            </a:r>
            <a:r>
              <a:rPr lang="en-US" altLang="zh-CN" sz="200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7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7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7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7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7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9" grpId="0" animBg="1"/>
      <p:bldP spid="272400" grpId="0" animBg="1"/>
      <p:bldP spid="272401" grpId="0" animBg="1"/>
      <p:bldP spid="272402" grpId="0" animBg="1"/>
      <p:bldP spid="272403" grpId="0" animBg="1"/>
      <p:bldP spid="272405" grpId="0" animBg="1"/>
      <p:bldP spid="272406" grpId="0" animBg="1"/>
      <p:bldP spid="272407" grpId="0" animBg="1"/>
      <p:bldP spid="272408" grpId="0" animBg="1"/>
      <p:bldP spid="272409" grpId="0" animBg="1"/>
      <p:bldP spid="2724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4" name="Rectangle 6">
            <a:extLst>
              <a:ext uri="{FF2B5EF4-FFF2-40B4-BE49-F238E27FC236}">
                <a16:creationId xmlns:a16="http://schemas.microsoft.com/office/drawing/2014/main" id="{198B5DB1-07D1-4CF2-A8F9-DB04EB0D6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052513"/>
            <a:ext cx="5113337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）解释说明重核的裂变；</a:t>
            </a:r>
            <a:br>
              <a:rPr lang="zh-CN" altLang="en-US" dirty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）导出结合能半经验公式。</a:t>
            </a:r>
          </a:p>
        </p:txBody>
      </p:sp>
      <p:sp>
        <p:nvSpPr>
          <p:cNvPr id="288775" name="AutoShape 7">
            <a:extLst>
              <a:ext uri="{FF2B5EF4-FFF2-40B4-BE49-F238E27FC236}">
                <a16:creationId xmlns:a16="http://schemas.microsoft.com/office/drawing/2014/main" id="{DF67C8BA-B007-4036-827A-51D76B42C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781300"/>
            <a:ext cx="1800225" cy="1584325"/>
          </a:xfrm>
          <a:prstGeom prst="rightArrow">
            <a:avLst>
              <a:gd name="adj1" fmla="val 66731"/>
              <a:gd name="adj2" fmla="val 28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液滴模型</a:t>
            </a:r>
          </a:p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不足之处</a:t>
            </a:r>
          </a:p>
        </p:txBody>
      </p:sp>
      <p:sp>
        <p:nvSpPr>
          <p:cNvPr id="288776" name="AutoShape 8">
            <a:extLst>
              <a:ext uri="{FF2B5EF4-FFF2-40B4-BE49-F238E27FC236}">
                <a16:creationId xmlns:a16="http://schemas.microsoft.com/office/drawing/2014/main" id="{6777E510-D369-4C52-891F-BAE04C4AF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92150"/>
            <a:ext cx="1800225" cy="1584325"/>
          </a:xfrm>
          <a:prstGeom prst="rightArrow">
            <a:avLst>
              <a:gd name="adj1" fmla="val 66731"/>
              <a:gd name="adj2" fmla="val 28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液滴模型</a:t>
            </a:r>
          </a:p>
          <a:p>
            <a:pPr algn="ctr"/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成功之处</a:t>
            </a:r>
          </a:p>
        </p:txBody>
      </p:sp>
      <p:sp>
        <p:nvSpPr>
          <p:cNvPr id="288777" name="Rectangle 9">
            <a:extLst>
              <a:ext uri="{FF2B5EF4-FFF2-40B4-BE49-F238E27FC236}">
                <a16:creationId xmlns:a16="http://schemas.microsoft.com/office/drawing/2014/main" id="{C8522BC9-9DDA-47A7-A820-27B3081D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420938"/>
            <a:ext cx="6875462" cy="2654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）简单地把原子核当作液滴来处理，</a:t>
            </a:r>
          </a:p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    是很粗糙的，忽略了原子核内部结</a:t>
            </a:r>
          </a:p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    构的细节，不能给出核内核子运动</a:t>
            </a:r>
          </a:p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    变化情况。</a:t>
            </a:r>
          </a:p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）无法解释和说明核的角动量，宇称，</a:t>
            </a:r>
          </a:p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    磁矩等性质。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4" grpId="0" animBg="1"/>
      <p:bldP spid="288775" grpId="0" animBg="1"/>
      <p:bldP spid="2887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Rectangle 4">
            <a:extLst>
              <a:ext uri="{FF2B5EF4-FFF2-40B4-BE49-F238E27FC236}">
                <a16:creationId xmlns:a16="http://schemas.microsoft.com/office/drawing/2014/main" id="{47438EC1-EEF6-4AA2-B958-96FFAAF6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620688"/>
            <a:ext cx="8280722" cy="436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17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1936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年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N.Bohr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用这个模型计算核反应截面，由此说明了一些核现象。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1939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年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N.Bohr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J. A. Wheeler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在解释重核裂变时，又用上了液滴模型。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但是早期的液滴模型没有考虑核子运动，所以不能说明核的自旋等重要性质。后来加进某些新的自由度，液滴模型又有新的发展，为核的集体运动和裂变提供了形象化的几何模型。即使在今天，液滴模型仍然经常被使用，特别是在超重核的研究中，它依然在发挥作用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8" name="Rectangle 14">
            <a:extLst>
              <a:ext uri="{FF2B5EF4-FFF2-40B4-BE49-F238E27FC236}">
                <a16:creationId xmlns:a16="http://schemas.microsoft.com/office/drawing/2014/main" id="{31382E94-7DFC-46FD-82A1-2C6284DA4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1728787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2">
                    <a:lumMod val="10000"/>
                  </a:schemeClr>
                </a:solidFill>
              </a:rPr>
              <a:t>“1+1≠2”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479" name="Object 15">
                <a:extLst>
                  <a:ext uri="{FF2B5EF4-FFF2-40B4-BE49-F238E27FC236}">
                    <a16:creationId xmlns:a16="http://schemas.microsoft.com/office/drawing/2014/main" id="{CF7B78B3-E803-4873-9C3C-9934851C8D1B}"/>
                  </a:ext>
                </a:extLst>
              </p:cNvPr>
              <p:cNvSpPr txBox="1"/>
              <p:nvPr>
                <p:ph/>
              </p:nvPr>
            </p:nvSpPr>
            <p:spPr bwMode="auto">
              <a:xfrm>
                <a:off x="3132138" y="765175"/>
                <a:ext cx="4248150" cy="7096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sPre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0479" name="Object 15">
                <a:extLst>
                  <a:ext uri="{FF2B5EF4-FFF2-40B4-BE49-F238E27FC236}">
                    <a16:creationId xmlns:a16="http://schemas.microsoft.com/office/drawing/2014/main" id="{CF7B78B3-E803-4873-9C3C-9934851C8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3132138" y="765175"/>
                <a:ext cx="4248150" cy="709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481" name="Rectangle 17">
            <a:extLst>
              <a:ext uri="{FF2B5EF4-FFF2-40B4-BE49-F238E27FC236}">
                <a16:creationId xmlns:a16="http://schemas.microsoft.com/office/drawing/2014/main" id="{2AB3AB94-16F4-4CE3-9FD0-49955D708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2238375"/>
            <a:ext cx="10668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13500000" sx="125000" sy="125000" algn="b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fontAlgn="t"/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质量亏损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482" name="Object 18">
                <a:extLst>
                  <a:ext uri="{FF2B5EF4-FFF2-40B4-BE49-F238E27FC236}">
                    <a16:creationId xmlns:a16="http://schemas.microsoft.com/office/drawing/2014/main" id="{B3B44841-F87E-4F2C-91B1-1EB3A6D13247}"/>
                  </a:ext>
                </a:extLst>
              </p:cNvPr>
              <p:cNvSpPr txBox="1"/>
              <p:nvPr/>
            </p:nvSpPr>
            <p:spPr bwMode="auto">
              <a:xfrm>
                <a:off x="1908175" y="2420938"/>
                <a:ext cx="5126038" cy="6096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</m:oMath>
                  </m:oMathPara>
                </a14:m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0482" name="Object 18">
                <a:extLst>
                  <a:ext uri="{FF2B5EF4-FFF2-40B4-BE49-F238E27FC236}">
                    <a16:creationId xmlns:a16="http://schemas.microsoft.com/office/drawing/2014/main" id="{B3B44841-F87E-4F2C-91B1-1EB3A6D13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8175" y="2420938"/>
                <a:ext cx="5126038" cy="609600"/>
              </a:xfrm>
              <a:prstGeom prst="rect">
                <a:avLst/>
              </a:prstGeom>
              <a:blipFill>
                <a:blip r:embed="rId3"/>
                <a:stretch>
                  <a:fillRect l="-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483" name="Rectangle 19">
            <a:extLst>
              <a:ext uri="{FF2B5EF4-FFF2-40B4-BE49-F238E27FC236}">
                <a16:creationId xmlns:a16="http://schemas.microsoft.com/office/drawing/2014/main" id="{D51EAA2D-84A0-4379-A4F0-D6D5FC44A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1933575"/>
            <a:ext cx="63325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原子核的质量与组成它的核子质量之和的差值</a:t>
            </a:r>
          </a:p>
        </p:txBody>
      </p:sp>
      <p:sp>
        <p:nvSpPr>
          <p:cNvPr id="190484" name="AutoShape 20">
            <a:extLst>
              <a:ext uri="{FF2B5EF4-FFF2-40B4-BE49-F238E27FC236}">
                <a16:creationId xmlns:a16="http://schemas.microsoft.com/office/drawing/2014/main" id="{E128B5E9-29B4-41EC-870B-6DD44F1F4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924175"/>
            <a:ext cx="2819400" cy="792163"/>
          </a:xfrm>
          <a:prstGeom prst="rightArrow">
            <a:avLst>
              <a:gd name="adj1" fmla="val 50000"/>
              <a:gd name="adj2" fmla="val 8897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用原子质量可表示为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485" name="Object 21">
                <a:extLst>
                  <a:ext uri="{FF2B5EF4-FFF2-40B4-BE49-F238E27FC236}">
                    <a16:creationId xmlns:a16="http://schemas.microsoft.com/office/drawing/2014/main" id="{24B456B2-ACEB-46A4-8C63-CAFD51A09A62}"/>
                  </a:ext>
                </a:extLst>
              </p:cNvPr>
              <p:cNvSpPr txBox="1"/>
              <p:nvPr/>
            </p:nvSpPr>
            <p:spPr bwMode="auto">
              <a:xfrm>
                <a:off x="4643438" y="3068638"/>
                <a:ext cx="3600450" cy="514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0485" name="Object 21">
                <a:extLst>
                  <a:ext uri="{FF2B5EF4-FFF2-40B4-BE49-F238E27FC236}">
                    <a16:creationId xmlns:a16="http://schemas.microsoft.com/office/drawing/2014/main" id="{24B456B2-ACEB-46A4-8C63-CAFD51A09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3438" y="3068638"/>
                <a:ext cx="3600450" cy="514350"/>
              </a:xfrm>
              <a:prstGeom prst="rect">
                <a:avLst/>
              </a:prstGeom>
              <a:blipFill>
                <a:blip r:embed="rId4"/>
                <a:stretch>
                  <a:fillRect l="-1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486" name="AutoShape 22">
            <a:extLst>
              <a:ext uri="{FF2B5EF4-FFF2-40B4-BE49-F238E27FC236}">
                <a16:creationId xmlns:a16="http://schemas.microsoft.com/office/drawing/2014/main" id="{47EA5345-CFAC-46EF-A8FC-76D70388C073}"/>
              </a:ext>
            </a:extLst>
          </p:cNvPr>
          <p:cNvSpPr>
            <a:spLocks/>
          </p:cNvSpPr>
          <p:nvPr/>
        </p:nvSpPr>
        <p:spPr bwMode="auto">
          <a:xfrm>
            <a:off x="7467600" y="1341438"/>
            <a:ext cx="1676400" cy="381000"/>
          </a:xfrm>
          <a:prstGeom prst="borderCallout1">
            <a:avLst>
              <a:gd name="adj1" fmla="val 30000"/>
              <a:gd name="adj2" fmla="val -4546"/>
              <a:gd name="adj3" fmla="val 477083"/>
              <a:gd name="adj4" fmla="val -7973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1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氢原子的质量</a:t>
            </a:r>
          </a:p>
        </p:txBody>
      </p:sp>
      <p:sp>
        <p:nvSpPr>
          <p:cNvPr id="190497" name="Rectangle 33">
            <a:extLst>
              <a:ext uri="{FF2B5EF4-FFF2-40B4-BE49-F238E27FC236}">
                <a16:creationId xmlns:a16="http://schemas.microsoft.com/office/drawing/2014/main" id="{9C6780CE-DF09-403B-A120-1459C141F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4002088"/>
            <a:ext cx="2216150" cy="52863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t"/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核的结合能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B</a:t>
            </a:r>
          </a:p>
        </p:txBody>
      </p:sp>
      <p:sp>
        <p:nvSpPr>
          <p:cNvPr id="190498" name="Rectangle 34">
            <a:extLst>
              <a:ext uri="{FF2B5EF4-FFF2-40B4-BE49-F238E27FC236}">
                <a16:creationId xmlns:a16="http://schemas.microsoft.com/office/drawing/2014/main" id="{FF58302E-B3D0-4750-B91B-066BB41C0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005263"/>
            <a:ext cx="4537075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仿宋_GB2312" pitchFamily="49" charset="-122"/>
              </a:rPr>
              <a:t>核子结合为某种核时释放的能量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499" name="Object 35">
                <a:extLst>
                  <a:ext uri="{FF2B5EF4-FFF2-40B4-BE49-F238E27FC236}">
                    <a16:creationId xmlns:a16="http://schemas.microsoft.com/office/drawing/2014/main" id="{CC516EA2-E611-4FD3-B82F-14B8E7F52F6D}"/>
                  </a:ext>
                </a:extLst>
              </p:cNvPr>
              <p:cNvSpPr txBox="1"/>
              <p:nvPr/>
            </p:nvSpPr>
            <p:spPr bwMode="auto">
              <a:xfrm>
                <a:off x="354013" y="4797425"/>
                <a:ext cx="4251325" cy="1724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0499" name="Object 35">
                <a:extLst>
                  <a:ext uri="{FF2B5EF4-FFF2-40B4-BE49-F238E27FC236}">
                    <a16:creationId xmlns:a16="http://schemas.microsoft.com/office/drawing/2014/main" id="{CC516EA2-E611-4FD3-B82F-14B8E7F52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013" y="4797425"/>
                <a:ext cx="4251325" cy="1724025"/>
              </a:xfrm>
              <a:prstGeom prst="rect">
                <a:avLst/>
              </a:prstGeom>
              <a:blipFill>
                <a:blip r:embed="rId5"/>
                <a:stretch>
                  <a:fillRect l="-2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500" name="Rectangle 36">
            <a:extLst>
              <a:ext uri="{FF2B5EF4-FFF2-40B4-BE49-F238E27FC236}">
                <a16:creationId xmlns:a16="http://schemas.microsoft.com/office/drawing/2014/main" id="{2DD83A93-7078-4E34-8A94-A43EC6F3C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868863"/>
            <a:ext cx="3887788" cy="1373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表明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: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亏损的质量转化为能量的释放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. 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or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: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核能的释放以质量亏损为代价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.</a:t>
            </a:r>
          </a:p>
        </p:txBody>
      </p:sp>
      <p:sp>
        <p:nvSpPr>
          <p:cNvPr id="190501" name="AutoShape 37">
            <a:extLst>
              <a:ext uri="{FF2B5EF4-FFF2-40B4-BE49-F238E27FC236}">
                <a16:creationId xmlns:a16="http://schemas.microsoft.com/office/drawing/2014/main" id="{8DD2E134-8AD2-4528-8342-1B054B18F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3" y="2565400"/>
            <a:ext cx="1366837" cy="433388"/>
          </a:xfrm>
          <a:prstGeom prst="wedgeRoundRectCallout">
            <a:avLst>
              <a:gd name="adj1" fmla="val -138384"/>
              <a:gd name="adj2" fmla="val 6428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忽略了</a:t>
            </a:r>
            <a:r>
              <a:rPr lang="en-US" altLang="zh-CN" sz="2000" i="1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Be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9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9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9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19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19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1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81" grpId="0" animBg="1"/>
      <p:bldP spid="190483" grpId="0" animBg="1"/>
      <p:bldP spid="190484" grpId="0" animBg="1"/>
      <p:bldP spid="190486" grpId="0" animBg="1"/>
      <p:bldP spid="190497" grpId="0" animBg="1"/>
      <p:bldP spid="190498" grpId="0" animBg="1"/>
      <p:bldP spid="190500" grpId="0" animBg="1"/>
      <p:bldP spid="19050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Rectangle 4">
            <a:extLst>
              <a:ext uri="{FF2B5EF4-FFF2-40B4-BE49-F238E27FC236}">
                <a16:creationId xmlns:a16="http://schemas.microsoft.com/office/drawing/2014/main" id="{FA120EDC-471D-42AE-B309-4E14C9672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765175"/>
            <a:ext cx="8229600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　   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通过实验测出原子的质量</a:t>
            </a:r>
            <a:r>
              <a:rPr lang="en-US" altLang="zh-CN" sz="2400" i="1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M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，即可由上式求出各种核素的结合能，反之亦然。因此，核的质量和结合能两词经常可等价使用。但至今仍无法从第一性原理导出核质量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(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或结合能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)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公式，以算出其它核素的质量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(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或结合能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)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。</a:t>
            </a:r>
          </a:p>
        </p:txBody>
      </p:sp>
      <p:grpSp>
        <p:nvGrpSpPr>
          <p:cNvPr id="267269" name="Group 5">
            <a:extLst>
              <a:ext uri="{FF2B5EF4-FFF2-40B4-BE49-F238E27FC236}">
                <a16:creationId xmlns:a16="http://schemas.microsoft.com/office/drawing/2014/main" id="{39872AD5-61E0-40B3-B54B-6A7178E98148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506663"/>
            <a:ext cx="3124200" cy="957262"/>
            <a:chOff x="336" y="3408"/>
            <a:chExt cx="1968" cy="603"/>
          </a:xfrm>
          <a:solidFill>
            <a:schemeClr val="bg1"/>
          </a:solidFill>
        </p:grpSpPr>
        <p:sp>
          <p:nvSpPr>
            <p:cNvPr id="267270" name="Rectangle 6">
              <a:extLst>
                <a:ext uri="{FF2B5EF4-FFF2-40B4-BE49-F238E27FC236}">
                  <a16:creationId xmlns:a16="http://schemas.microsoft.com/office/drawing/2014/main" id="{640ABAAE-7257-4B9C-BF4E-CD399979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408"/>
              <a:ext cx="1344" cy="59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10000"/>
                    </a:schemeClr>
                  </a:solidFill>
                  <a:latin typeface="仿宋_GB2312" pitchFamily="49" charset="-122"/>
                  <a:ea typeface="仿宋_GB2312" pitchFamily="49" charset="-122"/>
                </a:rPr>
                <a:t>平均结合能</a:t>
              </a:r>
            </a:p>
            <a:p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  <a:latin typeface="仿宋_GB2312" pitchFamily="49" charset="-122"/>
                  <a:ea typeface="仿宋_GB2312" pitchFamily="49" charset="-122"/>
                </a:rPr>
                <a:t>(</a:t>
              </a:r>
              <a:r>
                <a:rPr lang="zh-CN" altLang="en-US" dirty="0">
                  <a:solidFill>
                    <a:schemeClr val="bg2">
                      <a:lumMod val="10000"/>
                    </a:schemeClr>
                  </a:solidFill>
                  <a:latin typeface="仿宋_GB2312" pitchFamily="49" charset="-122"/>
                  <a:ea typeface="仿宋_GB2312" pitchFamily="49" charset="-122"/>
                </a:rPr>
                <a:t>比结合能</a:t>
              </a:r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  <a:latin typeface="仿宋_GB2312" pitchFamily="49" charset="-122"/>
                  <a:ea typeface="仿宋_GB2312" pitchFamily="49" charset="-122"/>
                </a:rPr>
                <a:t>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271" name="Object 7">
                  <a:extLst>
                    <a:ext uri="{FF2B5EF4-FFF2-40B4-BE49-F238E27FC236}">
                      <a16:creationId xmlns:a16="http://schemas.microsoft.com/office/drawing/2014/main" id="{D366562D-8330-4549-8D7C-5CC47CCC91E8}"/>
                    </a:ext>
                  </a:extLst>
                </p:cNvPr>
                <p:cNvSpPr txBox="1"/>
                <p:nvPr/>
              </p:nvSpPr>
              <p:spPr bwMode="auto">
                <a:xfrm>
                  <a:off x="1680" y="3408"/>
                  <a:ext cx="624" cy="60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zh-CN" altLang="en-US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oMath>
                    </m:oMathPara>
                  </a14:m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67271" name="Object 7">
                  <a:extLst>
                    <a:ext uri="{FF2B5EF4-FFF2-40B4-BE49-F238E27FC236}">
                      <a16:creationId xmlns:a16="http://schemas.microsoft.com/office/drawing/2014/main" id="{D366562D-8330-4549-8D7C-5CC47CCC9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80" y="3408"/>
                  <a:ext cx="624" cy="60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7272" name="Rectangle 8">
            <a:extLst>
              <a:ext uri="{FF2B5EF4-FFF2-40B4-BE49-F238E27FC236}">
                <a16:creationId xmlns:a16="http://schemas.microsoft.com/office/drawing/2014/main" id="{A773F0F6-830F-44CC-8FC2-AC09E2437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565400"/>
            <a:ext cx="4648200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原子核中每个核子结合能的贡献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,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标志核子结合的松紧程度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.</a:t>
            </a:r>
          </a:p>
        </p:txBody>
      </p:sp>
      <p:sp>
        <p:nvSpPr>
          <p:cNvPr id="267274" name="Line 10">
            <a:extLst>
              <a:ext uri="{FF2B5EF4-FFF2-40B4-BE49-F238E27FC236}">
                <a16:creationId xmlns:a16="http://schemas.microsoft.com/office/drawing/2014/main" id="{20BF003A-CD03-4A3E-A2BE-BFF9A8532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4414838"/>
            <a:ext cx="381000" cy="1587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67275" name="Picture 11">
            <a:extLst>
              <a:ext uri="{FF2B5EF4-FFF2-40B4-BE49-F238E27FC236}">
                <a16:creationId xmlns:a16="http://schemas.microsoft.com/office/drawing/2014/main" id="{F2957AD8-A81B-4DED-A644-3E6F89BD1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724400"/>
            <a:ext cx="1981200" cy="15652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267276" name="Picture 12">
            <a:extLst>
              <a:ext uri="{FF2B5EF4-FFF2-40B4-BE49-F238E27FC236}">
                <a16:creationId xmlns:a16="http://schemas.microsoft.com/office/drawing/2014/main" id="{2E68E938-348C-4F88-96DE-E7844B879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3825"/>
            <a:ext cx="1957388" cy="179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267277" name="Text Box 13">
            <a:extLst>
              <a:ext uri="{FF2B5EF4-FFF2-40B4-BE49-F238E27FC236}">
                <a16:creationId xmlns:a16="http://schemas.microsoft.com/office/drawing/2014/main" id="{FAFE456A-EC80-4235-96E8-549D66E8A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005263"/>
            <a:ext cx="2159000" cy="3731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</a:t>
            </a:r>
            <a:r>
              <a:rPr kumimoji="1" lang="zh-CN" altLang="en-US" sz="24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质量亏损△</a:t>
            </a:r>
            <a:r>
              <a:rPr kumimoji="1" lang="en-US" altLang="zh-CN" sz="2400" i="1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m</a:t>
            </a:r>
            <a:endParaRPr kumimoji="1" lang="en-US" altLang="zh-CN" sz="2400">
              <a:solidFill>
                <a:schemeClr val="bg2">
                  <a:lumMod val="10000"/>
                </a:schemeClr>
              </a:solidFill>
              <a:ea typeface="楷体_GB2312" pitchFamily="49" charset="-122"/>
            </a:endParaRPr>
          </a:p>
        </p:txBody>
      </p:sp>
      <p:grpSp>
        <p:nvGrpSpPr>
          <p:cNvPr id="267278" name="Group 14">
            <a:extLst>
              <a:ext uri="{FF2B5EF4-FFF2-40B4-BE49-F238E27FC236}">
                <a16:creationId xmlns:a16="http://schemas.microsoft.com/office/drawing/2014/main" id="{46009C89-4DF8-4BF3-A8E1-81CFC88F7428}"/>
              </a:ext>
            </a:extLst>
          </p:cNvPr>
          <p:cNvGrpSpPr>
            <a:grpSpLocks/>
          </p:cNvGrpSpPr>
          <p:nvPr/>
        </p:nvGrpSpPr>
        <p:grpSpPr bwMode="auto">
          <a:xfrm>
            <a:off x="6846888" y="4727575"/>
            <a:ext cx="1244600" cy="1147762"/>
            <a:chOff x="4288" y="1198"/>
            <a:chExt cx="784" cy="723"/>
          </a:xfrm>
          <a:solidFill>
            <a:schemeClr val="bg1"/>
          </a:solidFill>
        </p:grpSpPr>
        <p:sp>
          <p:nvSpPr>
            <p:cNvPr id="267279" name="AutoShape 15">
              <a:extLst>
                <a:ext uri="{FF2B5EF4-FFF2-40B4-BE49-F238E27FC236}">
                  <a16:creationId xmlns:a16="http://schemas.microsoft.com/office/drawing/2014/main" id="{D76E9637-8681-4CFD-A108-51EFC34EFF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18" y="1232"/>
              <a:ext cx="723" cy="65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rgbClr val="0054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280" name="Object 16">
                  <a:extLst>
                    <a:ext uri="{FF2B5EF4-FFF2-40B4-BE49-F238E27FC236}">
                      <a16:creationId xmlns:a16="http://schemas.microsoft.com/office/drawing/2014/main" id="{F69A3997-6362-4F94-8F30-4E740F0714A9}"/>
                    </a:ext>
                  </a:extLst>
                </p:cNvPr>
                <p:cNvSpPr txBox="1"/>
                <p:nvPr/>
              </p:nvSpPr>
              <p:spPr bwMode="auto">
                <a:xfrm>
                  <a:off x="4288" y="1344"/>
                  <a:ext cx="784" cy="248"/>
                </a:xfrm>
                <a:prstGeom prst="rect">
                  <a:avLst/>
                </a:prstGeom>
                <a:grpFill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zh-CN" altLang="en-US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CN" altLang="en-US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67280" name="Object 16">
                  <a:extLst>
                    <a:ext uri="{FF2B5EF4-FFF2-40B4-BE49-F238E27FC236}">
                      <a16:creationId xmlns:a16="http://schemas.microsoft.com/office/drawing/2014/main" id="{F69A3997-6362-4F94-8F30-4E740F071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8" y="1344"/>
                  <a:ext cx="784" cy="24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7281" name="Rectangle 17">
            <a:extLst>
              <a:ext uri="{FF2B5EF4-FFF2-40B4-BE49-F238E27FC236}">
                <a16:creationId xmlns:a16="http://schemas.microsoft.com/office/drawing/2014/main" id="{49AFA509-FD20-4A6E-883D-42C518540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5949950"/>
            <a:ext cx="20161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核的结合能</a:t>
            </a:r>
            <a:r>
              <a:rPr lang="en-US" altLang="zh-CN" sz="2400" i="1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B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267282" name="Rectangle 18">
            <a:extLst>
              <a:ext uri="{FF2B5EF4-FFF2-40B4-BE49-F238E27FC236}">
                <a16:creationId xmlns:a16="http://schemas.microsoft.com/office/drawing/2014/main" id="{13EDA617-511B-4823-8778-A3EEFC2A3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789363"/>
            <a:ext cx="647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PerspectiveFront">
              <a:rot lat="1500000" lon="20099999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</p:spPr>
        <p:txBody>
          <a:bodyPr>
            <a:spAutoFit/>
            <a:flatTx/>
          </a:bodyPr>
          <a:lstStyle/>
          <a:p>
            <a:pPr algn="r" fontAlgn="t"/>
            <a:r>
              <a:rPr lang="zh-CN" altLang="en-US" sz="36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例</a:t>
            </a:r>
          </a:p>
        </p:txBody>
      </p:sp>
      <p:grpSp>
        <p:nvGrpSpPr>
          <p:cNvPr id="267283" name="Group 19">
            <a:extLst>
              <a:ext uri="{FF2B5EF4-FFF2-40B4-BE49-F238E27FC236}">
                <a16:creationId xmlns:a16="http://schemas.microsoft.com/office/drawing/2014/main" id="{B735C6D9-9D79-40CE-BE4E-240BD41393B8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4176713"/>
            <a:ext cx="2057400" cy="1039813"/>
            <a:chOff x="2880" y="727"/>
            <a:chExt cx="1296" cy="655"/>
          </a:xfrm>
          <a:solidFill>
            <a:schemeClr val="bg1"/>
          </a:solidFill>
        </p:grpSpPr>
        <p:sp>
          <p:nvSpPr>
            <p:cNvPr id="267284" name="AutoShape 20">
              <a:extLst>
                <a:ext uri="{FF2B5EF4-FFF2-40B4-BE49-F238E27FC236}">
                  <a16:creationId xmlns:a16="http://schemas.microsoft.com/office/drawing/2014/main" id="{AA8F189F-4AEF-4499-AAA0-CA02FF28B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27"/>
              <a:ext cx="1296" cy="65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267285" name="Group 21">
              <a:extLst>
                <a:ext uri="{FF2B5EF4-FFF2-40B4-BE49-F238E27FC236}">
                  <a16:creationId xmlns:a16="http://schemas.microsoft.com/office/drawing/2014/main" id="{F9C3A68B-4740-4286-BF8A-FCD49C988D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1" y="861"/>
              <a:ext cx="960" cy="408"/>
              <a:chOff x="3024" y="2006"/>
              <a:chExt cx="960" cy="408"/>
            </a:xfrm>
            <a:grpFill/>
          </p:grpSpPr>
          <p:sp>
            <p:nvSpPr>
              <p:cNvPr id="267286" name="Text Box 22">
                <a:extLst>
                  <a:ext uri="{FF2B5EF4-FFF2-40B4-BE49-F238E27FC236}">
                    <a16:creationId xmlns:a16="http://schemas.microsoft.com/office/drawing/2014/main" id="{45C6EF4D-D814-481F-97DA-C23774943C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006"/>
                <a:ext cx="960" cy="20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50000"/>
                  </a:spcBef>
                </a:pPr>
                <a:r>
                  <a:rPr kumimoji="1" lang="en-US" altLang="zh-CN" sz="2000">
                    <a:solidFill>
                      <a:schemeClr val="bg2">
                        <a:lumMod val="10000"/>
                      </a:schemeClr>
                    </a:solidFill>
                  </a:rPr>
                  <a:t>0.0023893u</a:t>
                </a:r>
              </a:p>
            </p:txBody>
          </p:sp>
          <p:sp>
            <p:nvSpPr>
              <p:cNvPr id="267287" name="Text Box 23">
                <a:extLst>
                  <a:ext uri="{FF2B5EF4-FFF2-40B4-BE49-F238E27FC236}">
                    <a16:creationId xmlns:a16="http://schemas.microsoft.com/office/drawing/2014/main" id="{40E42D58-FA90-4AC6-B6A4-866026CF0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208"/>
                <a:ext cx="960" cy="20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chemeClr val="bg2">
                        <a:lumMod val="10000"/>
                      </a:schemeClr>
                    </a:solidFill>
                    <a:ea typeface="楷体_GB2312" pitchFamily="49" charset="-122"/>
                  </a:rPr>
                  <a:t>减少的质量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6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6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6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6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/>
      <p:bldP spid="267272" grpId="0" animBg="1"/>
      <p:bldP spid="267277" grpId="0" animBg="1"/>
      <p:bldP spid="267281" grpId="0" animBg="1"/>
      <p:bldP spid="2672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292" name="Group 4">
            <a:extLst>
              <a:ext uri="{FF2B5EF4-FFF2-40B4-BE49-F238E27FC236}">
                <a16:creationId xmlns:a16="http://schemas.microsoft.com/office/drawing/2014/main" id="{4865985C-758C-4855-BF6A-BF973533547D}"/>
              </a:ext>
            </a:extLst>
          </p:cNvPr>
          <p:cNvGrpSpPr>
            <a:grpSpLocks/>
          </p:cNvGrpSpPr>
          <p:nvPr/>
        </p:nvGrpSpPr>
        <p:grpSpPr bwMode="auto">
          <a:xfrm>
            <a:off x="522288" y="917575"/>
            <a:ext cx="8305800" cy="701675"/>
            <a:chOff x="288" y="2294"/>
            <a:chExt cx="5232" cy="4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293" name="Object 5">
                  <a:extLst>
                    <a:ext uri="{FF2B5EF4-FFF2-40B4-BE49-F238E27FC236}">
                      <a16:creationId xmlns:a16="http://schemas.microsoft.com/office/drawing/2014/main" id="{186EB624-B5F6-4847-B792-C4FA9C4523AC}"/>
                    </a:ext>
                  </a:extLst>
                </p:cNvPr>
                <p:cNvSpPr txBox="1"/>
                <p:nvPr/>
              </p:nvSpPr>
              <p:spPr bwMode="auto">
                <a:xfrm>
                  <a:off x="960" y="2294"/>
                  <a:ext cx="240" cy="193"/>
                </a:xfrm>
                <a:prstGeom prst="rect">
                  <a:avLst/>
                </a:prstGeom>
                <a:noFill/>
              </p:spPr>
              <p:txBody>
                <a:bodyPr>
                  <a:normAutofit fontScale="4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sPre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68293" name="Object 5">
                  <a:extLst>
                    <a:ext uri="{FF2B5EF4-FFF2-40B4-BE49-F238E27FC236}">
                      <a16:creationId xmlns:a16="http://schemas.microsoft.com/office/drawing/2014/main" id="{186EB624-B5F6-4847-B792-C4FA9C452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0" y="2294"/>
                  <a:ext cx="240" cy="1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8294" name="Rectangle 6">
              <a:extLst>
                <a:ext uri="{FF2B5EF4-FFF2-40B4-BE49-F238E27FC236}">
                  <a16:creationId xmlns:a16="http://schemas.microsoft.com/office/drawing/2014/main" id="{BF1A361D-41AB-454A-9FE8-9028740CB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294"/>
              <a:ext cx="484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氘</a:t>
              </a: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(       )</a:t>
              </a: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为氢的同位素</a:t>
              </a: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,</a:t>
              </a: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在海水中每</a:t>
              </a: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100</a:t>
              </a: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万个氢原子中约有</a:t>
              </a: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150</a:t>
              </a: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个氘原子</a:t>
              </a: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,</a:t>
              </a: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它由</a:t>
              </a: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1</a:t>
              </a: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个质子和</a:t>
              </a: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1</a:t>
              </a: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个中子组成</a:t>
              </a: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. </a:t>
              </a: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计算氘原子的结合能</a:t>
              </a: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.</a:t>
              </a:r>
            </a:p>
          </p:txBody>
        </p:sp>
        <p:sp>
          <p:nvSpPr>
            <p:cNvPr id="268295" name="Rectangle 7">
              <a:extLst>
                <a:ext uri="{FF2B5EF4-FFF2-40B4-BE49-F238E27FC236}">
                  <a16:creationId xmlns:a16="http://schemas.microsoft.com/office/drawing/2014/main" id="{33AFA7F5-2548-4AAB-877C-C7F4080D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294"/>
              <a:ext cx="5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fontAlgn="t"/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例</a:t>
              </a: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1</a:t>
              </a: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：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8296" name="Object 8">
                <a:extLst>
                  <a:ext uri="{FF2B5EF4-FFF2-40B4-BE49-F238E27FC236}">
                    <a16:creationId xmlns:a16="http://schemas.microsoft.com/office/drawing/2014/main" id="{D48A8EA0-C682-4182-BA3A-7EECA88B5037}"/>
                  </a:ext>
                </a:extLst>
              </p:cNvPr>
              <p:cNvSpPr txBox="1"/>
              <p:nvPr/>
            </p:nvSpPr>
            <p:spPr bwMode="auto">
              <a:xfrm>
                <a:off x="971550" y="1641475"/>
                <a:ext cx="6840538" cy="1663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=1.008665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=1.007277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Pre>
                                    <m:sPre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sPr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=2.013552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eqAr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Pre>
                            <m:sPre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sPr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68296" name="Object 8">
                <a:extLst>
                  <a:ext uri="{FF2B5EF4-FFF2-40B4-BE49-F238E27FC236}">
                    <a16:creationId xmlns:a16="http://schemas.microsoft.com/office/drawing/2014/main" id="{D48A8EA0-C682-4182-BA3A-7EECA88B5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550" y="1641475"/>
                <a:ext cx="6840538" cy="166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297" name="Object 9">
                <a:extLst>
                  <a:ext uri="{FF2B5EF4-FFF2-40B4-BE49-F238E27FC236}">
                    <a16:creationId xmlns:a16="http://schemas.microsoft.com/office/drawing/2014/main" id="{A7FF23F8-AF04-45BD-B0E7-39912C01629B}"/>
                  </a:ext>
                </a:extLst>
              </p:cNvPr>
              <p:cNvSpPr txBox="1"/>
              <p:nvPr/>
            </p:nvSpPr>
            <p:spPr bwMode="auto">
              <a:xfrm>
                <a:off x="3635375" y="2708275"/>
                <a:ext cx="5257800" cy="3825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=0.002390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×931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𝑀𝑒𝑉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=2.225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𝑀𝑒𝑉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68297" name="Object 9">
                <a:extLst>
                  <a:ext uri="{FF2B5EF4-FFF2-40B4-BE49-F238E27FC236}">
                    <a16:creationId xmlns:a16="http://schemas.microsoft.com/office/drawing/2014/main" id="{A7FF23F8-AF04-45BD-B0E7-39912C016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375" y="2708275"/>
                <a:ext cx="5257800" cy="382588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299" name="Object 11">
                <a:extLst>
                  <a:ext uri="{FF2B5EF4-FFF2-40B4-BE49-F238E27FC236}">
                    <a16:creationId xmlns:a16="http://schemas.microsoft.com/office/drawing/2014/main" id="{7CC80AD8-5A8A-4781-B704-DE7DF31D4C92}"/>
                  </a:ext>
                </a:extLst>
              </p:cNvPr>
              <p:cNvSpPr txBox="1"/>
              <p:nvPr/>
            </p:nvSpPr>
            <p:spPr bwMode="auto">
              <a:xfrm>
                <a:off x="684213" y="3357563"/>
                <a:ext cx="4752975" cy="29845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2.225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≈1.11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𝑀𝑒𝑉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sPre>
                        <m:sPre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28.296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≈7.07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𝑀𝑒𝑉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sPre>
                        <m:sPre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sPre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58.165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≈6.46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𝑀𝑒𝑉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68299" name="Object 11">
                <a:extLst>
                  <a:ext uri="{FF2B5EF4-FFF2-40B4-BE49-F238E27FC236}">
                    <a16:creationId xmlns:a16="http://schemas.microsoft.com/office/drawing/2014/main" id="{7CC80AD8-5A8A-4781-B704-DE7DF31D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3357563"/>
                <a:ext cx="4752975" cy="2984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321" name="Picture 9">
            <a:extLst>
              <a:ext uri="{FF2B5EF4-FFF2-40B4-BE49-F238E27FC236}">
                <a16:creationId xmlns:a16="http://schemas.microsoft.com/office/drawing/2014/main" id="{21FDF190-86D6-4F36-A7BD-3C3D0E2C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" y="3111103"/>
            <a:ext cx="5257800" cy="35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322" name="Rectangle 10">
            <a:extLst>
              <a:ext uri="{FF2B5EF4-FFF2-40B4-BE49-F238E27FC236}">
                <a16:creationId xmlns:a16="http://schemas.microsoft.com/office/drawing/2014/main" id="{1955AC12-6C99-4F52-8472-F81F909C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69762"/>
            <a:ext cx="762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  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2)A=40~120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的中等核</a:t>
            </a:r>
            <a:r>
              <a:rPr lang="el-GR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ε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较高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,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几乎为一常量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.</a:t>
            </a:r>
          </a:p>
        </p:txBody>
      </p:sp>
      <p:sp>
        <p:nvSpPr>
          <p:cNvPr id="269323" name="Rectangle 11">
            <a:extLst>
              <a:ext uri="{FF2B5EF4-FFF2-40B4-BE49-F238E27FC236}">
                <a16:creationId xmlns:a16="http://schemas.microsoft.com/office/drawing/2014/main" id="{75B04028-0835-458C-8247-7D89BCDFA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81" y="2527681"/>
            <a:ext cx="7772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3)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轻核和重核的</a:t>
            </a:r>
            <a:r>
              <a:rPr lang="el-GR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ε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较中等核低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(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中高边低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)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。</a:t>
            </a:r>
          </a:p>
        </p:txBody>
      </p:sp>
      <p:sp>
        <p:nvSpPr>
          <p:cNvPr id="269325" name="Rectangle 13">
            <a:extLst>
              <a:ext uri="{FF2B5EF4-FFF2-40B4-BE49-F238E27FC236}">
                <a16:creationId xmlns:a16="http://schemas.microsoft.com/office/drawing/2014/main" id="{E72F4ED9-7792-4811-AD85-8F2248850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406922"/>
            <a:ext cx="86407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　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1)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当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A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＜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30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时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,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曲线波浪上升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.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其中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,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ee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核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(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oo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核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)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的</a:t>
            </a:r>
            <a:r>
              <a:rPr lang="el-GR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ε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有极大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(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小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)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值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,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具有较高</a:t>
            </a:r>
          </a:p>
          <a:p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         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(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低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)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的稳定性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,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峰的位置在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A=4n;</a:t>
            </a:r>
          </a:p>
        </p:txBody>
      </p:sp>
      <p:sp>
        <p:nvSpPr>
          <p:cNvPr id="269329" name="Rectangle 17">
            <a:extLst>
              <a:ext uri="{FF2B5EF4-FFF2-40B4-BE49-F238E27FC236}">
                <a16:creationId xmlns:a16="http://schemas.microsoft.com/office/drawing/2014/main" id="{C4CC4B44-7292-4062-8478-6199E507E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445125"/>
            <a:ext cx="2133600" cy="984250"/>
          </a:xfrm>
          <a:prstGeom prst="rect">
            <a:avLst/>
          </a:prstGeom>
          <a:solidFill>
            <a:srgbClr val="F9FD55">
              <a:alpha val="71001"/>
            </a:srgbClr>
          </a:solidFill>
          <a:ln w="38100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1)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重核裂变</a:t>
            </a:r>
          </a:p>
          <a:p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2)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轻核聚变</a:t>
            </a:r>
          </a:p>
        </p:txBody>
      </p:sp>
      <p:sp>
        <p:nvSpPr>
          <p:cNvPr id="269327" name="Rectangle 15">
            <a:extLst>
              <a:ext uri="{FF2B5EF4-FFF2-40B4-BE49-F238E27FC236}">
                <a16:creationId xmlns:a16="http://schemas.microsoft.com/office/drawing/2014/main" id="{59C0E780-B21C-49E0-9806-3858B390F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2743200" cy="830997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原子核结合能发生变化时释放的能量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BE5B6A-C92A-4C28-A197-4F68F64E584B}"/>
              </a:ext>
            </a:extLst>
          </p:cNvPr>
          <p:cNvSpPr/>
          <p:nvPr/>
        </p:nvSpPr>
        <p:spPr>
          <a:xfrm>
            <a:off x="251520" y="70008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比结合能图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C5CD4A-3900-4BCE-872C-DE9D2D45C79A}"/>
              </a:ext>
            </a:extLst>
          </p:cNvPr>
          <p:cNvSpPr/>
          <p:nvPr/>
        </p:nvSpPr>
        <p:spPr>
          <a:xfrm>
            <a:off x="5791200" y="2942849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t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原子能（核能）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98437C-BD3A-45BC-8FE2-79A5B302EA4C}"/>
              </a:ext>
            </a:extLst>
          </p:cNvPr>
          <p:cNvSpPr/>
          <p:nvPr/>
        </p:nvSpPr>
        <p:spPr>
          <a:xfrm>
            <a:off x="5508104" y="2069762"/>
            <a:ext cx="3886990" cy="878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lnSpc>
                <a:spcPct val="90000"/>
              </a:lnSpc>
            </a:pPr>
            <a:r>
              <a:rPr lang="el-GR" altLang="zh-CN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ε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≈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8.6MeV </a:t>
            </a:r>
            <a:r>
              <a:rPr lang="zh-CN" altLang="zh-CN" b="0" dirty="0">
                <a:solidFill>
                  <a:schemeClr val="bg2">
                    <a:lumMod val="10000"/>
                  </a:schemeClr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核力的饱和性</a:t>
            </a:r>
            <a:endParaRPr lang="zh-CN" altLang="en-US" b="0" dirty="0">
              <a:solidFill>
                <a:schemeClr val="bg2">
                  <a:lumMod val="10000"/>
                </a:schemeClr>
              </a:solidFill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D17EF2-B7DD-475F-B79B-20CCA9E0CAEE}"/>
              </a:ext>
            </a:extLst>
          </p:cNvPr>
          <p:cNvSpPr/>
          <p:nvPr/>
        </p:nvSpPr>
        <p:spPr>
          <a:xfrm>
            <a:off x="5453152" y="4743351"/>
            <a:ext cx="3724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获得核能的两个途径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2" grpId="0"/>
      <p:bldP spid="269323" grpId="0"/>
      <p:bldP spid="269325" grpId="0"/>
      <p:bldP spid="269329" grpId="0" animBg="1"/>
      <p:bldP spid="2693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0387" name="Object 51">
                <a:extLst>
                  <a:ext uri="{FF2B5EF4-FFF2-40B4-BE49-F238E27FC236}">
                    <a16:creationId xmlns:a16="http://schemas.microsoft.com/office/drawing/2014/main" id="{5008B35A-DA86-4FF0-BF6C-1A37B4BF90EE}"/>
                  </a:ext>
                </a:extLst>
              </p:cNvPr>
              <p:cNvSpPr txBox="1"/>
              <p:nvPr>
                <p:ph/>
              </p:nvPr>
            </p:nvSpPr>
            <p:spPr bwMode="auto">
              <a:xfrm>
                <a:off x="2339975" y="1557338"/>
                <a:ext cx="3617913" cy="5730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Pre>
                        <m:sPre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235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sPre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−→</m:t>
                      </m:r>
                      <m:sPre>
                        <m:sPre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236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sPre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−→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0387" name="Object 51">
                <a:extLst>
                  <a:ext uri="{FF2B5EF4-FFF2-40B4-BE49-F238E27FC236}">
                    <a16:creationId xmlns:a16="http://schemas.microsoft.com/office/drawing/2014/main" id="{5008B35A-DA86-4FF0-BF6C-1A37B4BF9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2339975" y="1557338"/>
                <a:ext cx="3617913" cy="5730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18FC139E-8969-4562-8497-5F2FEFA2BA89}"/>
              </a:ext>
            </a:extLst>
          </p:cNvPr>
          <p:cNvSpPr/>
          <p:nvPr/>
        </p:nvSpPr>
        <p:spPr>
          <a:xfrm>
            <a:off x="351930" y="853143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裂变能诂算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EBBA08-C03E-4C2D-B22C-6ADD0C67F7FB}"/>
              </a:ext>
            </a:extLst>
          </p:cNvPr>
          <p:cNvSpPr/>
          <p:nvPr/>
        </p:nvSpPr>
        <p:spPr>
          <a:xfrm>
            <a:off x="800584" y="5230813"/>
            <a:ext cx="7974632" cy="97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sym typeface="Symbol" panose="05050102010706020507" pitchFamily="18" charset="2"/>
              </a:rPr>
              <a:t>一克</a:t>
            </a:r>
            <a:r>
              <a:rPr kumimoji="1" lang="en-US" altLang="zh-CN" baseline="30000" dirty="0">
                <a:solidFill>
                  <a:schemeClr val="bg2">
                    <a:lumMod val="10000"/>
                  </a:schemeClr>
                </a:solidFill>
                <a:sym typeface="Symbol" panose="05050102010706020507" pitchFamily="18" charset="2"/>
              </a:rPr>
              <a:t>23</a:t>
            </a:r>
            <a:r>
              <a:rPr kumimoji="1" lang="zh-CN" altLang="zh-CN" baseline="30000" dirty="0">
                <a:solidFill>
                  <a:schemeClr val="bg2">
                    <a:lumMod val="10000"/>
                  </a:schemeClr>
                </a:solidFill>
                <a:sym typeface="Symbol" panose="05050102010706020507" pitchFamily="18" charset="2"/>
              </a:rPr>
              <a:t>5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  <a:sym typeface="Symbol" panose="05050102010706020507" pitchFamily="18" charset="2"/>
              </a:rPr>
              <a:t>U</a:t>
            </a:r>
            <a:r>
              <a:rPr kumimoji="1" lang="zh-CN" altLang="zh-CN" dirty="0">
                <a:solidFill>
                  <a:schemeClr val="bg2">
                    <a:lumMod val="10000"/>
                  </a:schemeClr>
                </a:solidFill>
                <a:sym typeface="Symbol" panose="05050102010706020507" pitchFamily="18" charset="2"/>
              </a:rPr>
              <a:t>全部裂变时约放出的能量约为</a:t>
            </a:r>
          </a:p>
          <a:p>
            <a:r>
              <a:rPr kumimoji="1" lang="zh-CN" altLang="zh-CN" dirty="0">
                <a:solidFill>
                  <a:schemeClr val="bg2">
                    <a:lumMod val="10000"/>
                  </a:schemeClr>
                </a:solidFill>
                <a:sym typeface="Symbol" panose="05050102010706020507" pitchFamily="18" charset="2"/>
              </a:rPr>
              <a:t>  810</a:t>
            </a:r>
            <a:r>
              <a:rPr kumimoji="1" lang="zh-CN" altLang="zh-CN" baseline="30000" dirty="0">
                <a:solidFill>
                  <a:schemeClr val="bg2">
                    <a:lumMod val="10000"/>
                  </a:schemeClr>
                </a:solidFill>
                <a:sym typeface="Symbol" panose="05050102010706020507" pitchFamily="18" charset="2"/>
              </a:rPr>
              <a:t>10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  <a:sym typeface="Symbol" panose="05050102010706020507" pitchFamily="18" charset="2"/>
              </a:rPr>
              <a:t>J 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sym typeface="Symbol" panose="05050102010706020507" pitchFamily="18" charset="2"/>
              </a:rPr>
              <a:t>，</a:t>
            </a:r>
            <a:r>
              <a:rPr kumimoji="1" lang="zh-CN" altLang="zh-CN" dirty="0">
                <a:solidFill>
                  <a:schemeClr val="bg2">
                    <a:lumMod val="10000"/>
                  </a:schemeClr>
                </a:solidFill>
                <a:sym typeface="Symbol" panose="05050102010706020507" pitchFamily="18" charset="2"/>
              </a:rPr>
              <a:t>相当于2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  <a:sym typeface="Symbol" panose="05050102010706020507" pitchFamily="18" charset="2"/>
              </a:rPr>
              <a:t>.5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sym typeface="Symbol" panose="05050102010706020507" pitchFamily="18" charset="2"/>
              </a:rPr>
              <a:t>吨煤燃烧的能量。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3C238A-A055-441D-8CAB-07298D2E780E}"/>
              </a:ext>
            </a:extLst>
          </p:cNvPr>
          <p:cNvSpPr/>
          <p:nvPr/>
        </p:nvSpPr>
        <p:spPr>
          <a:xfrm>
            <a:off x="1143000" y="2762231"/>
            <a:ext cx="685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</a:rPr>
              <a:t>一个</a:t>
            </a:r>
            <a:r>
              <a:rPr kumimoji="1" lang="en-US" altLang="zh-CN" baseline="30000" dirty="0">
                <a:solidFill>
                  <a:schemeClr val="bg2">
                    <a:lumMod val="10000"/>
                  </a:schemeClr>
                </a:solidFill>
              </a:rPr>
              <a:t>236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U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</a:rPr>
              <a:t>核裂变为两个质量相等的原子核时所放出的能量为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74EB9B-8DC6-480D-AC21-2ED6098C8650}"/>
              </a:ext>
            </a:extLst>
          </p:cNvPr>
          <p:cNvSpPr/>
          <p:nvPr/>
        </p:nvSpPr>
        <p:spPr>
          <a:xfrm>
            <a:off x="1259632" y="4177329"/>
            <a:ext cx="6102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i="1" dirty="0">
                <a:solidFill>
                  <a:srgbClr val="3333CC"/>
                </a:solidFill>
              </a:rPr>
              <a:t>E</a:t>
            </a:r>
            <a:r>
              <a:rPr kumimoji="1" lang="en-US" altLang="zh-CN" dirty="0">
                <a:solidFill>
                  <a:srgbClr val="3333CC"/>
                </a:solidFill>
              </a:rPr>
              <a:t>=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236/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8.5-2367 .6=210(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MeV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Rectangle 4">
            <a:extLst>
              <a:ext uri="{FF2B5EF4-FFF2-40B4-BE49-F238E27FC236}">
                <a16:creationId xmlns:a16="http://schemas.microsoft.com/office/drawing/2014/main" id="{D48918C4-5534-4A92-B4A0-384FDBB398A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9750" y="4935449"/>
            <a:ext cx="83121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　   </a:t>
            </a:r>
            <a:r>
              <a:rPr kumimoji="1" lang="en-US" altLang="zh-CN" sz="2400" dirty="0" err="1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C.F.von.Weiszacker</a:t>
            </a: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考虑到核密度与</a:t>
            </a:r>
            <a:r>
              <a:rPr kumimoji="1" lang="en-US" altLang="zh-CN" sz="24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A</a:t>
            </a: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无关而近似为常数</a:t>
            </a:r>
            <a:r>
              <a:rPr kumimoji="1" lang="en-US" altLang="zh-CN" sz="24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,</a:t>
            </a: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比结合能随</a:t>
            </a:r>
            <a:r>
              <a:rPr kumimoji="1" lang="en-US" altLang="zh-CN" sz="24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A</a:t>
            </a: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的变化也不大</a:t>
            </a:r>
            <a:r>
              <a:rPr kumimoji="1" lang="en-US" altLang="zh-CN" sz="24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(</a:t>
            </a: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轻核除外</a:t>
            </a:r>
            <a:r>
              <a:rPr kumimoji="1" lang="en-US" altLang="zh-CN" sz="24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),</a:t>
            </a: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这些特征表明原子核尤如荷电液滴</a:t>
            </a:r>
            <a:r>
              <a:rPr kumimoji="1" lang="en-US" altLang="zh-CN" sz="24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(</a:t>
            </a: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一种近似的唯象的模型</a:t>
            </a:r>
            <a:r>
              <a:rPr kumimoji="1" lang="en-US" altLang="zh-CN" sz="24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).</a:t>
            </a:r>
          </a:p>
        </p:txBody>
      </p:sp>
      <p:sp>
        <p:nvSpPr>
          <p:cNvPr id="273418" name="Rectangle 10">
            <a:extLst>
              <a:ext uri="{FF2B5EF4-FFF2-40B4-BE49-F238E27FC236}">
                <a16:creationId xmlns:a16="http://schemas.microsoft.com/office/drawing/2014/main" id="{783BEA18-757F-46A5-986C-A326FB584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565400"/>
            <a:ext cx="770413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arenBoth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大多数原子核比结合能</a:t>
            </a:r>
            <a:r>
              <a:rPr lang="el-GR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ε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几乎相同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总结合能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B 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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A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。</a:t>
            </a:r>
          </a:p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 说明核子间作用力具有短程性和饱和性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;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液滴分子间的作用力也具有短程性和饱和性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.</a:t>
            </a:r>
          </a:p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(2)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除轻核外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原子核的体积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V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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A,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大多数原子核的密度接近于一个常数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;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这也和液体的密度是常数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不随液滴体积大小而改变是相同的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73416" name="Rectangle 8">
            <a:extLst>
              <a:ext uri="{FF2B5EF4-FFF2-40B4-BE49-F238E27FC236}">
                <a16:creationId xmlns:a16="http://schemas.microsoft.com/office/drawing/2014/main" id="{FBB0F72C-7FB5-4A0C-B244-565941FD0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6" y="620713"/>
            <a:ext cx="5903913" cy="12618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是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N.Bohr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和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Я.И.френке</a:t>
            </a:r>
            <a:r>
              <a:rPr lang="ru-RU" altLang="zh-CN" sz="24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л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在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1935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年提出的。将原子核比作一个密度极大的、不可压缩的核液滴，而将核子比作液滴中的分子</a:t>
            </a:r>
            <a:r>
              <a:rPr lang="zh-CN" altLang="en-US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BFCC2A0-9893-4733-957F-06156976C70F}"/>
              </a:ext>
            </a:extLst>
          </p:cNvPr>
          <p:cNvSpPr/>
          <p:nvPr/>
        </p:nvSpPr>
        <p:spPr>
          <a:xfrm>
            <a:off x="539750" y="1020092"/>
            <a:ext cx="1727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液滴模型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A4E407-9448-40E8-9594-F887D19E49F4}"/>
              </a:ext>
            </a:extLst>
          </p:cNvPr>
          <p:cNvSpPr/>
          <p:nvPr/>
        </p:nvSpPr>
        <p:spPr>
          <a:xfrm>
            <a:off x="555626" y="2671344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/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依</a:t>
            </a:r>
          </a:p>
          <a:p>
            <a:pPr marL="457200" indent="-457200"/>
            <a:endParaRPr kumimoji="1" lang="zh-CN" altLang="en-US" dirty="0">
              <a:solidFill>
                <a:schemeClr val="bg2">
                  <a:lumMod val="10000"/>
                </a:schemeClr>
              </a:solidFill>
              <a:ea typeface="楷体_GB2312" pitchFamily="49" charset="-122"/>
            </a:endParaRPr>
          </a:p>
          <a:p>
            <a:pPr marL="457200" indent="-457200"/>
            <a:endParaRPr kumimoji="1" lang="zh-CN" altLang="en-US" dirty="0">
              <a:solidFill>
                <a:schemeClr val="bg2">
                  <a:lumMod val="10000"/>
                </a:schemeClr>
              </a:solidFill>
              <a:ea typeface="楷体_GB2312" pitchFamily="49" charset="-122"/>
            </a:endParaRPr>
          </a:p>
          <a:p>
            <a:pPr marL="457200" indent="-457200"/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3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70" name="Text Box 10">
            <a:extLst>
              <a:ext uri="{FF2B5EF4-FFF2-40B4-BE49-F238E27FC236}">
                <a16:creationId xmlns:a16="http://schemas.microsoft.com/office/drawing/2014/main" id="{F3EFA2FF-C53C-4502-BE52-9AE7220BC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2520950"/>
            <a:ext cx="1533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t"/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体积能：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1371" name="Object 11">
                <a:extLst>
                  <a:ext uri="{FF2B5EF4-FFF2-40B4-BE49-F238E27FC236}">
                    <a16:creationId xmlns:a16="http://schemas.microsoft.com/office/drawing/2014/main" id="{685821C8-585A-42D3-AE94-C3605838D3DA}"/>
                  </a:ext>
                </a:extLst>
              </p:cNvPr>
              <p:cNvSpPr txBox="1"/>
              <p:nvPr/>
            </p:nvSpPr>
            <p:spPr bwMode="auto">
              <a:xfrm>
                <a:off x="2132013" y="2565400"/>
                <a:ext cx="1377950" cy="46831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1371" name="Object 11">
                <a:extLst>
                  <a:ext uri="{FF2B5EF4-FFF2-40B4-BE49-F238E27FC236}">
                    <a16:creationId xmlns:a16="http://schemas.microsoft.com/office/drawing/2014/main" id="{685821C8-585A-42D3-AE94-C3605838D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2013" y="2565400"/>
                <a:ext cx="1377950" cy="468313"/>
              </a:xfrm>
              <a:prstGeom prst="rect">
                <a:avLst/>
              </a:prstGeom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372" name="Rectangle 12">
            <a:extLst>
              <a:ext uri="{FF2B5EF4-FFF2-40B4-BE49-F238E27FC236}">
                <a16:creationId xmlns:a16="http://schemas.microsoft.com/office/drawing/2014/main" id="{C361A775-4A0A-400E-BF29-C9470B278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997200"/>
            <a:ext cx="1512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t"/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表面能：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1373" name="Object 13">
                <a:extLst>
                  <a:ext uri="{FF2B5EF4-FFF2-40B4-BE49-F238E27FC236}">
                    <a16:creationId xmlns:a16="http://schemas.microsoft.com/office/drawing/2014/main" id="{C0E9A6A7-04F2-487E-87E4-58EB1422E0BF}"/>
                  </a:ext>
                </a:extLst>
              </p:cNvPr>
              <p:cNvSpPr txBox="1"/>
              <p:nvPr/>
            </p:nvSpPr>
            <p:spPr bwMode="auto">
              <a:xfrm>
                <a:off x="2195513" y="2997200"/>
                <a:ext cx="1595437" cy="4683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2/3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1373" name="Object 13">
                <a:extLst>
                  <a:ext uri="{FF2B5EF4-FFF2-40B4-BE49-F238E27FC236}">
                    <a16:creationId xmlns:a16="http://schemas.microsoft.com/office/drawing/2014/main" id="{C0E9A6A7-04F2-487E-87E4-58EB1422E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513" y="2997200"/>
                <a:ext cx="1595437" cy="468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374" name="Rectangle 14">
            <a:extLst>
              <a:ext uri="{FF2B5EF4-FFF2-40B4-BE49-F238E27FC236}">
                <a16:creationId xmlns:a16="http://schemas.microsoft.com/office/drawing/2014/main" id="{53421CA6-3FB7-4125-8CF1-46993D0FD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500438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t"/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库仑能：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1376" name="Object 16">
                <a:extLst>
                  <a:ext uri="{FF2B5EF4-FFF2-40B4-BE49-F238E27FC236}">
                    <a16:creationId xmlns:a16="http://schemas.microsoft.com/office/drawing/2014/main" id="{E86F76E7-85B7-4754-B0DD-B5C56D789BE7}"/>
                  </a:ext>
                </a:extLst>
              </p:cNvPr>
              <p:cNvSpPr txBox="1"/>
              <p:nvPr/>
            </p:nvSpPr>
            <p:spPr bwMode="auto">
              <a:xfrm>
                <a:off x="2206625" y="3500438"/>
                <a:ext cx="1998663" cy="468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−1/3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1376" name="Object 16">
                <a:extLst>
                  <a:ext uri="{FF2B5EF4-FFF2-40B4-BE49-F238E27FC236}">
                    <a16:creationId xmlns:a16="http://schemas.microsoft.com/office/drawing/2014/main" id="{E86F76E7-85B7-4754-B0DD-B5C56D789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6625" y="3500438"/>
                <a:ext cx="1998663" cy="468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377" name="Rectangle 17">
            <a:extLst>
              <a:ext uri="{FF2B5EF4-FFF2-40B4-BE49-F238E27FC236}">
                <a16:creationId xmlns:a16="http://schemas.microsoft.com/office/drawing/2014/main" id="{242A1EAF-5CC5-41B5-B7DD-280ACA790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4019550"/>
            <a:ext cx="1533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t"/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对称能：</a:t>
            </a:r>
            <a:endParaRPr lang="zh-CN" altLang="en-US" sz="2400">
              <a:solidFill>
                <a:schemeClr val="bg2">
                  <a:lumMod val="10000"/>
                </a:schemeClr>
              </a:solidFill>
              <a:ea typeface="仿宋_GB2312" pitchFamily="49" charset="-122"/>
            </a:endParaRPr>
          </a:p>
        </p:txBody>
      </p:sp>
      <p:sp>
        <p:nvSpPr>
          <p:cNvPr id="271378" name="Rectangle 18">
            <a:extLst>
              <a:ext uri="{FF2B5EF4-FFF2-40B4-BE49-F238E27FC236}">
                <a16:creationId xmlns:a16="http://schemas.microsoft.com/office/drawing/2014/main" id="{74C9D302-7887-4C4A-9A36-DAFF6AEDE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013325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t"/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对能项：</a:t>
            </a:r>
          </a:p>
        </p:txBody>
      </p:sp>
      <p:sp>
        <p:nvSpPr>
          <p:cNvPr id="271381" name="Rectangle 21">
            <a:extLst>
              <a:ext uri="{FF2B5EF4-FFF2-40B4-BE49-F238E27FC236}">
                <a16:creationId xmlns:a16="http://schemas.microsoft.com/office/drawing/2014/main" id="{3BA14633-C317-4F27-8ED2-DF3B8CC8F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021388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t"/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壳效应：一般不考虑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1383" name="Object 23">
                <a:extLst>
                  <a:ext uri="{FF2B5EF4-FFF2-40B4-BE49-F238E27FC236}">
                    <a16:creationId xmlns:a16="http://schemas.microsoft.com/office/drawing/2014/main" id="{3FD15F26-73F2-4AB9-8E27-8C00AE85C72E}"/>
                  </a:ext>
                </a:extLst>
              </p:cNvPr>
              <p:cNvSpPr txBox="1"/>
              <p:nvPr>
                <p:ph/>
              </p:nvPr>
            </p:nvSpPr>
            <p:spPr bwMode="auto">
              <a:xfrm>
                <a:off x="2268538" y="4006850"/>
                <a:ext cx="5167312" cy="465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𝑆𝑦𝑚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𝑆𝑦𝑚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𝑆𝑦𝑚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1383" name="Object 23">
                <a:extLst>
                  <a:ext uri="{FF2B5EF4-FFF2-40B4-BE49-F238E27FC236}">
                    <a16:creationId xmlns:a16="http://schemas.microsoft.com/office/drawing/2014/main" id="{3FD15F26-73F2-4AB9-8E27-8C00AE85C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2268538" y="4006850"/>
                <a:ext cx="5167312" cy="465138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380" name="Object 20">
                <a:extLst>
                  <a:ext uri="{FF2B5EF4-FFF2-40B4-BE49-F238E27FC236}">
                    <a16:creationId xmlns:a16="http://schemas.microsoft.com/office/drawing/2014/main" id="{B299DD92-E562-432F-985C-D29C454CE78C}"/>
                  </a:ext>
                </a:extLst>
              </p:cNvPr>
              <p:cNvSpPr txBox="1"/>
              <p:nvPr/>
            </p:nvSpPr>
            <p:spPr bwMode="auto">
              <a:xfrm>
                <a:off x="2268538" y="4581525"/>
                <a:ext cx="5846762" cy="1395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−1/2(3/4)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&amp;+1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</m: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</m:m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𝑒𝑒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核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,166,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最稳定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</m: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</m: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</m:m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核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</m: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</m:m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𝑜𝑜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核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,9,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最不稳定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1380" name="Object 20">
                <a:extLst>
                  <a:ext uri="{FF2B5EF4-FFF2-40B4-BE49-F238E27FC236}">
                    <a16:creationId xmlns:a16="http://schemas.microsoft.com/office/drawing/2014/main" id="{B299DD92-E562-432F-985C-D29C454CE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8538" y="4581525"/>
                <a:ext cx="5846762" cy="13954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3FF6CC7-5A6B-402D-B2AF-EF27E77A7CD9}"/>
              </a:ext>
            </a:extLst>
          </p:cNvPr>
          <p:cNvSpPr/>
          <p:nvPr/>
        </p:nvSpPr>
        <p:spPr>
          <a:xfrm>
            <a:off x="520700" y="764957"/>
            <a:ext cx="8102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</a:rPr>
              <a:t>半经验质量公式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(1935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Weiszacker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公式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8C80036-DCBC-4F92-B903-BCE7B7B6AED9}"/>
                  </a:ext>
                </a:extLst>
              </p:cNvPr>
              <p:cNvSpPr/>
              <p:nvPr/>
            </p:nvSpPr>
            <p:spPr>
              <a:xfrm>
                <a:off x="806450" y="1747846"/>
                <a:ext cx="8046640" cy="557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8C80036-DCBC-4F92-B903-BCE7B7B6A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0" y="1747846"/>
                <a:ext cx="8046640" cy="557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76633125-2ABA-4DB0-8702-07460A503F8D}"/>
              </a:ext>
            </a:extLst>
          </p:cNvPr>
          <p:cNvSpPr/>
          <p:nvPr/>
        </p:nvSpPr>
        <p:spPr>
          <a:xfrm>
            <a:off x="7259637" y="2409825"/>
            <a:ext cx="17113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自然界中有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280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多种稳定核素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0" grpId="0"/>
      <p:bldP spid="271372" grpId="0"/>
      <p:bldP spid="271374" grpId="0"/>
      <p:bldP spid="271377" grpId="0"/>
      <p:bldP spid="271378" grpId="0"/>
      <p:bldP spid="2713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4436" name="Object 4">
                <a:extLst>
                  <a:ext uri="{FF2B5EF4-FFF2-40B4-BE49-F238E27FC236}">
                    <a16:creationId xmlns:a16="http://schemas.microsoft.com/office/drawing/2014/main" id="{0FC1A306-23CA-44DC-B1C1-04B8A72A1829}"/>
                  </a:ext>
                </a:extLst>
              </p:cNvPr>
              <p:cNvSpPr txBox="1"/>
              <p:nvPr>
                <p:ph sz="half" idx="1"/>
              </p:nvPr>
            </p:nvSpPr>
            <p:spPr bwMode="auto">
              <a:xfrm>
                <a:off x="971550" y="708025"/>
                <a:ext cx="5832475" cy="4905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𝑍𝑀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4436" name="Object 4">
                <a:extLst>
                  <a:ext uri="{FF2B5EF4-FFF2-40B4-BE49-F238E27FC236}">
                    <a16:creationId xmlns:a16="http://schemas.microsoft.com/office/drawing/2014/main" id="{0FC1A306-23CA-44DC-B1C1-04B8A72A1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971550" y="708025"/>
                <a:ext cx="5832475" cy="490538"/>
              </a:xfrm>
              <a:prstGeom prst="rect">
                <a:avLst/>
              </a:prstGeom>
              <a:blipFill>
                <a:blip r:embed="rId2"/>
                <a:stretch>
                  <a:fillRect l="-104" b="-740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438" name="Text Box 6">
            <a:extLst>
              <a:ext uri="{FF2B5EF4-FFF2-40B4-BE49-F238E27FC236}">
                <a16:creationId xmlns:a16="http://schemas.microsoft.com/office/drawing/2014/main" id="{22CFADFB-5922-45DA-834A-98D348E69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12875"/>
            <a:ext cx="8208962" cy="454025"/>
          </a:xfrm>
          <a:prstGeom prst="rect">
            <a:avLst/>
          </a:prstGeom>
          <a:solidFill>
            <a:schemeClr val="bg1"/>
          </a:solidFill>
          <a:ln w="57150" cap="sq">
            <a:pattFill prst="sphere">
              <a:fgClr>
                <a:srgbClr val="6600FF"/>
              </a:fgClr>
              <a:bgClr>
                <a:srgbClr val="FFFFFF"/>
              </a:bgClr>
            </a:patt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>
                <a:solidFill>
                  <a:schemeClr val="tx1"/>
                </a:solidFill>
                <a:sym typeface="Symbol" panose="05050102010706020507" pitchFamily="18" charset="2"/>
              </a:rPr>
              <a:t>A&gt;15,</a:t>
            </a:r>
            <a:r>
              <a:rPr kumimoji="1" lang="zh-CN" altLang="en-US" sz="2000">
                <a:solidFill>
                  <a:schemeClr val="tx1"/>
                </a:solidFill>
                <a:sym typeface="Symbol" panose="05050102010706020507" pitchFamily="18" charset="2"/>
              </a:rPr>
              <a:t>较为准确</a:t>
            </a:r>
            <a:r>
              <a:rPr kumimoji="1" lang="en-US" altLang="zh-CN" sz="2000">
                <a:solidFill>
                  <a:schemeClr val="tx1"/>
                </a:solidFill>
                <a:sym typeface="Symbol" panose="05050102010706020507" pitchFamily="18" charset="2"/>
              </a:rPr>
              <a:t>;A&lt;15,</a:t>
            </a:r>
            <a:r>
              <a:rPr kumimoji="1" lang="zh-CN" altLang="en-US" sz="2000">
                <a:solidFill>
                  <a:schemeClr val="tx1"/>
                </a:solidFill>
                <a:sym typeface="Symbol" panose="05050102010706020507" pitchFamily="18" charset="2"/>
              </a:rPr>
              <a:t>精确度较差</a:t>
            </a:r>
            <a:r>
              <a:rPr kumimoji="1" lang="en-US" altLang="zh-CN" sz="200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r>
              <a:rPr kumimoji="1" lang="zh-CN" altLang="en-US" sz="2000">
                <a:solidFill>
                  <a:schemeClr val="tx1"/>
                </a:solidFill>
                <a:sym typeface="Symbol" panose="05050102010706020507" pitchFamily="18" charset="2"/>
              </a:rPr>
              <a:t>因为核子数少</a:t>
            </a:r>
            <a:r>
              <a:rPr kumimoji="1" lang="en-US" altLang="zh-CN" sz="200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kumimoji="1" lang="zh-CN" altLang="en-US" sz="2000">
                <a:solidFill>
                  <a:schemeClr val="tx1"/>
                </a:solidFill>
                <a:sym typeface="Symbol" panose="05050102010706020507" pitchFamily="18" charset="2"/>
              </a:rPr>
              <a:t>与理想液滴偏差较大</a:t>
            </a:r>
            <a:r>
              <a:rPr kumimoji="1" lang="en-US" altLang="zh-CN" sz="200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kumimoji="1"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74453" name="Group 21">
            <a:extLst>
              <a:ext uri="{FF2B5EF4-FFF2-40B4-BE49-F238E27FC236}">
                <a16:creationId xmlns:a16="http://schemas.microsoft.com/office/drawing/2014/main" id="{B6591683-5072-4E67-8F08-1F5E4D4F6C04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989138"/>
            <a:ext cx="8991600" cy="2333625"/>
            <a:chOff x="0" y="2296"/>
            <a:chExt cx="5664" cy="1470"/>
          </a:xfrm>
          <a:solidFill>
            <a:schemeClr val="bg1"/>
          </a:solidFill>
        </p:grpSpPr>
        <p:sp>
          <p:nvSpPr>
            <p:cNvPr id="274439" name="Text Box 7">
              <a:extLst>
                <a:ext uri="{FF2B5EF4-FFF2-40B4-BE49-F238E27FC236}">
                  <a16:creationId xmlns:a16="http://schemas.microsoft.com/office/drawing/2014/main" id="{2DA6DCA0-2F87-4C5F-8C81-F6174A6B1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430"/>
              <a:ext cx="4800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74440" name="Line 8">
              <a:extLst>
                <a:ext uri="{FF2B5EF4-FFF2-40B4-BE49-F238E27FC236}">
                  <a16:creationId xmlns:a16="http://schemas.microsoft.com/office/drawing/2014/main" id="{DCB5AC5A-2112-4E94-A43E-22EA991A9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326"/>
              <a:ext cx="54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41" name="Line 9">
              <a:extLst>
                <a:ext uri="{FF2B5EF4-FFF2-40B4-BE49-F238E27FC236}">
                  <a16:creationId xmlns:a16="http://schemas.microsoft.com/office/drawing/2014/main" id="{DD74EF70-3A72-4CA8-8464-1B32BABEC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806"/>
              <a:ext cx="54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42" name="Line 10">
              <a:extLst>
                <a:ext uri="{FF2B5EF4-FFF2-40B4-BE49-F238E27FC236}">
                  <a16:creationId xmlns:a16="http://schemas.microsoft.com/office/drawing/2014/main" id="{E7533578-89BF-42D1-AE14-B53D10A00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3238"/>
              <a:ext cx="54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43" name="Line 11">
              <a:extLst>
                <a:ext uri="{FF2B5EF4-FFF2-40B4-BE49-F238E27FC236}">
                  <a16:creationId xmlns:a16="http://schemas.microsoft.com/office/drawing/2014/main" id="{F55E0B33-5328-45AE-958F-F5354AA8A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3766"/>
              <a:ext cx="54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44" name="Line 12">
              <a:extLst>
                <a:ext uri="{FF2B5EF4-FFF2-40B4-BE49-F238E27FC236}">
                  <a16:creationId xmlns:a16="http://schemas.microsoft.com/office/drawing/2014/main" id="{B188CC54-97A1-474C-889D-39C66CA9C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296"/>
              <a:ext cx="0" cy="14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45" name="Line 13">
              <a:extLst>
                <a:ext uri="{FF2B5EF4-FFF2-40B4-BE49-F238E27FC236}">
                  <a16:creationId xmlns:a16="http://schemas.microsoft.com/office/drawing/2014/main" id="{A189D553-1EEE-4E72-BBA8-D78CF0EA6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326"/>
              <a:ext cx="0" cy="14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46" name="Line 14">
              <a:extLst>
                <a:ext uri="{FF2B5EF4-FFF2-40B4-BE49-F238E27FC236}">
                  <a16:creationId xmlns:a16="http://schemas.microsoft.com/office/drawing/2014/main" id="{0EC80169-54B6-4649-B748-2B565911B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326"/>
              <a:ext cx="0" cy="14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47" name="Line 15">
              <a:extLst>
                <a:ext uri="{FF2B5EF4-FFF2-40B4-BE49-F238E27FC236}">
                  <a16:creationId xmlns:a16="http://schemas.microsoft.com/office/drawing/2014/main" id="{AC3D3B24-5D4B-4E32-8636-BFD8B6E1C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326"/>
              <a:ext cx="0" cy="14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48" name="Line 16">
              <a:extLst>
                <a:ext uri="{FF2B5EF4-FFF2-40B4-BE49-F238E27FC236}">
                  <a16:creationId xmlns:a16="http://schemas.microsoft.com/office/drawing/2014/main" id="{3A94EEB7-3304-4F0D-8E4B-DB994DCD5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326"/>
              <a:ext cx="0" cy="14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49" name="Text Box 17">
              <a:extLst>
                <a:ext uri="{FF2B5EF4-FFF2-40B4-BE49-F238E27FC236}">
                  <a16:creationId xmlns:a16="http://schemas.microsoft.com/office/drawing/2014/main" id="{B44F66C7-D17A-4D7B-81E4-93233902E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902"/>
              <a:ext cx="5520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tx1"/>
                  </a:solidFill>
                  <a:latin typeface="宋体" panose="02010600030101010101" pitchFamily="2" charset="-122"/>
                </a:rPr>
                <a:t>质量</a:t>
              </a:r>
              <a:r>
                <a:rPr kumimoji="1" lang="en-US" altLang="zh-CN" sz="2400">
                  <a:solidFill>
                    <a:schemeClr val="tx1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zh-CN" altLang="en-US" sz="2400">
                  <a:solidFill>
                    <a:schemeClr val="tx1"/>
                  </a:solidFill>
                  <a:latin typeface="宋体" panose="02010600030101010101" pitchFamily="2" charset="-122"/>
                </a:rPr>
                <a:t>实验值</a:t>
              </a:r>
              <a:r>
                <a:rPr kumimoji="1" lang="en-US" altLang="zh-CN" sz="2400">
                  <a:solidFill>
                    <a:schemeClr val="tx1"/>
                  </a:solidFill>
                  <a:latin typeface="宋体" panose="02010600030101010101" pitchFamily="2" charset="-122"/>
                </a:rPr>
                <a:t>) 16.00000  51.956   97.943   197.03  238.12</a:t>
              </a:r>
            </a:p>
          </p:txBody>
        </p:sp>
        <p:sp>
          <p:nvSpPr>
            <p:cNvPr id="274450" name="Text Box 18">
              <a:extLst>
                <a:ext uri="{FF2B5EF4-FFF2-40B4-BE49-F238E27FC236}">
                  <a16:creationId xmlns:a16="http://schemas.microsoft.com/office/drawing/2014/main" id="{B84BB497-1D66-45F0-9DDA-D0BF64D55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470"/>
              <a:ext cx="110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tx1"/>
                  </a:solidFill>
                  <a:latin typeface="宋体" panose="02010600030101010101" pitchFamily="2" charset="-122"/>
                </a:rPr>
                <a:t>原子核</a:t>
              </a:r>
              <a:endParaRPr kumimoji="1" lang="zh-CN" altLang="en-US" sz="2400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274451" name="Text Box 19">
              <a:extLst>
                <a:ext uri="{FF2B5EF4-FFF2-40B4-BE49-F238E27FC236}">
                  <a16:creationId xmlns:a16="http://schemas.microsoft.com/office/drawing/2014/main" id="{B6DC363A-76DC-4AE8-A6E5-0AB3569FC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382"/>
              <a:ext cx="566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tx1"/>
                  </a:solidFill>
                  <a:latin typeface="宋体" panose="02010600030101010101" pitchFamily="2" charset="-122"/>
                </a:rPr>
                <a:t>质量</a:t>
              </a:r>
              <a:r>
                <a:rPr kumimoji="1" lang="en-US" altLang="zh-CN" sz="2400">
                  <a:solidFill>
                    <a:schemeClr val="tx1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zh-CN" altLang="en-US" sz="2400">
                  <a:solidFill>
                    <a:schemeClr val="tx1"/>
                  </a:solidFill>
                  <a:latin typeface="宋体" panose="02010600030101010101" pitchFamily="2" charset="-122"/>
                </a:rPr>
                <a:t>计算值</a:t>
              </a:r>
              <a:r>
                <a:rPr kumimoji="1" lang="en-US" altLang="zh-CN" sz="2400">
                  <a:solidFill>
                    <a:schemeClr val="tx1"/>
                  </a:solidFill>
                  <a:latin typeface="宋体" panose="02010600030101010101" pitchFamily="2" charset="-122"/>
                </a:rPr>
                <a:t>) 15.99607  51.959   97.946   197.04  238.12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452" name="Object 20">
                  <a:extLst>
                    <a:ext uri="{FF2B5EF4-FFF2-40B4-BE49-F238E27FC236}">
                      <a16:creationId xmlns:a16="http://schemas.microsoft.com/office/drawing/2014/main" id="{DB812D2D-1CF8-4CB1-A2A1-985F9F1AB499}"/>
                    </a:ext>
                  </a:extLst>
                </p:cNvPr>
                <p:cNvSpPr txBox="1"/>
                <p:nvPr/>
              </p:nvSpPr>
              <p:spPr bwMode="auto">
                <a:xfrm>
                  <a:off x="1361" y="2374"/>
                  <a:ext cx="4111" cy="398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sPr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>
                              <m:sPre>
                                <m:sPre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</m:sup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sPr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sPre>
                                      <m:sPre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/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98</m:t>
                                        </m:r>
                                      </m:sup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sPr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sPre>
                                            <m:sPre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/>
                                            <m:sup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197</m:t>
                                              </m:r>
                                            </m:sup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</m:sPr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m>
                                            <m:mPr>
                                              <m:plcHide m:val="on"/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/>
                                              <m:e>
                                                <m:sPre>
                                                  <m:sPrePr>
                                                    <m:ctrlPr>
                                                      <a:rPr lang="zh-CN" alt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PrePr>
                                                  <m:sub/>
                                                  <m:sup>
                                                    <m:r>
                                                      <a:rPr lang="zh-CN" alt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238</m:t>
                                                    </m:r>
                                                  </m:sup>
                                                  <m:e>
                                                    <m:r>
                                                      <a:rPr lang="zh-CN" alt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𝑈</m:t>
                                                    </m:r>
                                                  </m:e>
                                                </m:sPre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74452" name="Object 20">
                  <a:extLst>
                    <a:ext uri="{FF2B5EF4-FFF2-40B4-BE49-F238E27FC236}">
                      <a16:creationId xmlns:a16="http://schemas.microsoft.com/office/drawing/2014/main" id="{DB812D2D-1CF8-4CB1-A2A1-985F9F1AB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61" y="2374"/>
                  <a:ext cx="4111" cy="3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4455" name="Object 23">
                <a:extLst>
                  <a:ext uri="{FF2B5EF4-FFF2-40B4-BE49-F238E27FC236}">
                    <a16:creationId xmlns:a16="http://schemas.microsoft.com/office/drawing/2014/main" id="{AC89306D-B2A4-42B7-B2AB-E2FE9941D496}"/>
                  </a:ext>
                </a:extLst>
              </p:cNvPr>
              <p:cNvSpPr txBox="1"/>
              <p:nvPr>
                <p:ph sz="quarter" idx="2"/>
              </p:nvPr>
            </p:nvSpPr>
            <p:spPr bwMode="auto">
              <a:xfrm>
                <a:off x="3276600" y="4652963"/>
                <a:ext cx="5580063" cy="812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1.98+0.0155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4455" name="Object 23">
                <a:extLst>
                  <a:ext uri="{FF2B5EF4-FFF2-40B4-BE49-F238E27FC236}">
                    <a16:creationId xmlns:a16="http://schemas.microsoft.com/office/drawing/2014/main" id="{AC89306D-B2A4-42B7-B2AB-E2FE9941D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3276600" y="4652963"/>
                <a:ext cx="5580063" cy="81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454" name="Text Box 22">
            <a:extLst>
              <a:ext uri="{FF2B5EF4-FFF2-40B4-BE49-F238E27FC236}">
                <a16:creationId xmlns:a16="http://schemas.microsoft.com/office/drawing/2014/main" id="{77EE64A4-92C5-4679-8200-029EFD905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581525"/>
            <a:ext cx="2771775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证明了</a:t>
            </a:r>
            <a:r>
              <a:rPr lang="el-GR" altLang="zh-CN">
                <a:latin typeface="楷体_GB2312" pitchFamily="49" charset="-122"/>
                <a:ea typeface="楷体_GB2312" pitchFamily="49" charset="-122"/>
              </a:rPr>
              <a:t>β</a:t>
            </a:r>
            <a:r>
              <a:rPr lang="zh-CN" altLang="en-US">
                <a:ea typeface="楷体_GB2312" pitchFamily="49" charset="-122"/>
              </a:rPr>
              <a:t>稳定线</a:t>
            </a:r>
            <a:r>
              <a:rPr kumimoji="1" lang="zh-CN" altLang="en-US">
                <a:solidFill>
                  <a:schemeClr val="tx1"/>
                </a:solidFill>
              </a:rPr>
              <a:t>稳定同量异位素</a:t>
            </a:r>
          </a:p>
        </p:txBody>
      </p:sp>
      <p:pic>
        <p:nvPicPr>
          <p:cNvPr id="274463" name="Picture 31">
            <a:extLst>
              <a:ext uri="{FF2B5EF4-FFF2-40B4-BE49-F238E27FC236}">
                <a16:creationId xmlns:a16="http://schemas.microsoft.com/office/drawing/2014/main" id="{0C272B76-0895-4907-A8CB-537972C5B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734050"/>
            <a:ext cx="7559675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8" grpId="0" animBg="1" autoUpdateAnimBg="0"/>
      <p:bldP spid="274454" grpId="0" animBg="1"/>
    </p:bldLst>
  </p:timing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4839</TotalTime>
  <Words>979</Words>
  <Application>Microsoft Office PowerPoint</Application>
  <PresentationFormat>全屏显示(4:3)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Times New Roman</vt:lpstr>
      <vt:lpstr>宋体</vt:lpstr>
      <vt:lpstr>Verdana</vt:lpstr>
      <vt:lpstr>Arial</vt:lpstr>
      <vt:lpstr>楷体_GB2312</vt:lpstr>
      <vt:lpstr>仿宋_GB2312</vt:lpstr>
      <vt:lpstr>华文行楷</vt:lpstr>
      <vt:lpstr>Symbol</vt:lpstr>
      <vt:lpstr>华文新魏</vt:lpstr>
      <vt:lpstr>隶书</vt:lpstr>
      <vt:lpstr>Balloons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东北师范大学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原子核概论</dc:title>
  <dc:subject>§2  核的基态特性之一</dc:subject>
  <dc:creator>李明非  东北师范大学物理学院</dc:creator>
  <cp:lastModifiedBy>伯望 张</cp:lastModifiedBy>
  <cp:revision>284</cp:revision>
  <dcterms:created xsi:type="dcterms:W3CDTF">2001-03-15T01:39:43Z</dcterms:created>
  <dcterms:modified xsi:type="dcterms:W3CDTF">2018-12-25T12:50:00Z</dcterms:modified>
</cp:coreProperties>
</file>