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1"/>
  </p:notesMasterIdLst>
  <p:handoutMasterIdLst>
    <p:handoutMasterId r:id="rId22"/>
  </p:handoutMasterIdLst>
  <p:sldIdLst>
    <p:sldId id="310" r:id="rId2"/>
    <p:sldId id="311" r:id="rId3"/>
    <p:sldId id="313" r:id="rId4"/>
    <p:sldId id="312" r:id="rId5"/>
    <p:sldId id="314" r:id="rId6"/>
    <p:sldId id="315" r:id="rId7"/>
    <p:sldId id="316" r:id="rId8"/>
    <p:sldId id="327" r:id="rId9"/>
    <p:sldId id="328" r:id="rId10"/>
    <p:sldId id="329" r:id="rId11"/>
    <p:sldId id="317" r:id="rId12"/>
    <p:sldId id="319" r:id="rId13"/>
    <p:sldId id="321" r:id="rId14"/>
    <p:sldId id="318" r:id="rId15"/>
    <p:sldId id="322" r:id="rId16"/>
    <p:sldId id="323" r:id="rId17"/>
    <p:sldId id="324" r:id="rId18"/>
    <p:sldId id="320" r:id="rId19"/>
    <p:sldId id="325" r:id="rId20"/>
  </p:sldIdLst>
  <p:sldSz cx="9144000" cy="6858000" type="screen4x3"/>
  <p:notesSz cx="6858000" cy="9144000"/>
  <p:defaultTextStyle>
    <a:defPPr>
      <a:defRPr lang="zh-CN"/>
    </a:defPPr>
    <a:lvl1pPr algn="l" rtl="0" fontAlgn="base">
      <a:spcBef>
        <a:spcPct val="0"/>
      </a:spcBef>
      <a:spcAft>
        <a:spcPct val="0"/>
      </a:spcAft>
      <a:defRPr sz="3200" b="1" kern="1200">
        <a:solidFill>
          <a:srgbClr val="1C1C1C"/>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3200" b="1" kern="1200">
        <a:solidFill>
          <a:srgbClr val="1C1C1C"/>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3200" b="1" kern="1200">
        <a:solidFill>
          <a:srgbClr val="1C1C1C"/>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3200" b="1" kern="1200">
        <a:solidFill>
          <a:srgbClr val="1C1C1C"/>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32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3300"/>
    <a:srgbClr val="FFFF66"/>
    <a:srgbClr val="FF3300"/>
    <a:srgbClr val="CC0000"/>
    <a:srgbClr val="FF0000"/>
    <a:srgbClr val="0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1" autoAdjust="0"/>
    <p:restoredTop sz="94859" autoAdjust="0"/>
  </p:normalViewPr>
  <p:slideViewPr>
    <p:cSldViewPr>
      <p:cViewPr varScale="1">
        <p:scale>
          <a:sx n="83" d="100"/>
          <a:sy n="83" d="100"/>
        </p:scale>
        <p:origin x="1488" y="77"/>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6" d="100"/>
          <a:sy n="36" d="100"/>
        </p:scale>
        <p:origin x="-16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e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w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w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wmf"/><Relationship Id="rId9"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emf"/><Relationship Id="rId2" Type="http://schemas.openxmlformats.org/officeDocument/2006/relationships/image" Target="../media/image26.wmf"/><Relationship Id="rId1" Type="http://schemas.openxmlformats.org/officeDocument/2006/relationships/image" Target="../media/image25.emf"/><Relationship Id="rId6" Type="http://schemas.openxmlformats.org/officeDocument/2006/relationships/image" Target="../media/image30.emf"/><Relationship Id="rId5" Type="http://schemas.openxmlformats.org/officeDocument/2006/relationships/image" Target="../media/image29.wmf"/><Relationship Id="rId4" Type="http://schemas.openxmlformats.org/officeDocument/2006/relationships/image" Target="../media/image28.wmf"/><Relationship Id="rId9"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emf"/><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FC2BCE9B-E228-4668-90B6-F1357221430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defRPr>
            </a:lvl1pPr>
          </a:lstStyle>
          <a:p>
            <a:endParaRPr lang="en-US" altLang="zh-CN"/>
          </a:p>
        </p:txBody>
      </p:sp>
      <p:sp>
        <p:nvSpPr>
          <p:cNvPr id="196611" name="Rectangle 3">
            <a:extLst>
              <a:ext uri="{FF2B5EF4-FFF2-40B4-BE49-F238E27FC236}">
                <a16:creationId xmlns:a16="http://schemas.microsoft.com/office/drawing/2014/main" id="{D8C43B6F-F6CF-4539-B3D3-EFE345F0944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defRPr>
            </a:lvl1pPr>
          </a:lstStyle>
          <a:p>
            <a:endParaRPr lang="en-US" altLang="zh-CN"/>
          </a:p>
        </p:txBody>
      </p:sp>
      <p:sp>
        <p:nvSpPr>
          <p:cNvPr id="196612" name="Rectangle 4">
            <a:extLst>
              <a:ext uri="{FF2B5EF4-FFF2-40B4-BE49-F238E27FC236}">
                <a16:creationId xmlns:a16="http://schemas.microsoft.com/office/drawing/2014/main" id="{7E9369B2-A4BE-41F5-BC47-BB66B9DFB295}"/>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defRPr>
            </a:lvl1pPr>
          </a:lstStyle>
          <a:p>
            <a:endParaRPr lang="en-US" altLang="zh-CN"/>
          </a:p>
        </p:txBody>
      </p:sp>
      <p:sp>
        <p:nvSpPr>
          <p:cNvPr id="196613" name="Rectangle 5">
            <a:extLst>
              <a:ext uri="{FF2B5EF4-FFF2-40B4-BE49-F238E27FC236}">
                <a16:creationId xmlns:a16="http://schemas.microsoft.com/office/drawing/2014/main" id="{6DF1CE64-ACE7-460F-B66E-1F93B279FC92}"/>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defRPr>
            </a:lvl1pPr>
          </a:lstStyle>
          <a:p>
            <a:fld id="{F1431856-6488-4FDE-AA5E-6EE5361F2EE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1B876E12-5038-476A-8D1D-E1E2CEB42A4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0595" name="Rectangle 3">
            <a:extLst>
              <a:ext uri="{FF2B5EF4-FFF2-40B4-BE49-F238E27FC236}">
                <a16:creationId xmlns:a16="http://schemas.microsoft.com/office/drawing/2014/main" id="{3D5F10FC-D699-4933-BD8A-E2D4BE484DB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0596" name="Rectangle 4">
            <a:extLst>
              <a:ext uri="{FF2B5EF4-FFF2-40B4-BE49-F238E27FC236}">
                <a16:creationId xmlns:a16="http://schemas.microsoft.com/office/drawing/2014/main" id="{0E550252-C921-4F3F-8F3F-95F93580A66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5">
            <a:extLst>
              <a:ext uri="{FF2B5EF4-FFF2-40B4-BE49-F238E27FC236}">
                <a16:creationId xmlns:a16="http://schemas.microsoft.com/office/drawing/2014/main" id="{9043C13D-32BB-44FB-8E6E-F3043FD3EE11}"/>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0598" name="Rectangle 6">
            <a:extLst>
              <a:ext uri="{FF2B5EF4-FFF2-40B4-BE49-F238E27FC236}">
                <a16:creationId xmlns:a16="http://schemas.microsoft.com/office/drawing/2014/main" id="{83972108-8FA8-480A-B6D8-8CF28F7C1D26}"/>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0599" name="Rectangle 7">
            <a:extLst>
              <a:ext uri="{FF2B5EF4-FFF2-40B4-BE49-F238E27FC236}">
                <a16:creationId xmlns:a16="http://schemas.microsoft.com/office/drawing/2014/main" id="{C3F278D9-033F-44F1-A387-BA82C3C89C1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461E604-A46D-4D30-9B90-1D85D452856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3250" name="Group 2">
            <a:extLst>
              <a:ext uri="{FF2B5EF4-FFF2-40B4-BE49-F238E27FC236}">
                <a16:creationId xmlns:a16="http://schemas.microsoft.com/office/drawing/2014/main" id="{FD8FF5F8-8A15-4D4C-916D-D7140D32A0D8}"/>
              </a:ext>
            </a:extLst>
          </p:cNvPr>
          <p:cNvGrpSpPr>
            <a:grpSpLocks/>
          </p:cNvGrpSpPr>
          <p:nvPr/>
        </p:nvGrpSpPr>
        <p:grpSpPr bwMode="auto">
          <a:xfrm>
            <a:off x="0" y="0"/>
            <a:ext cx="8805863" cy="6858000"/>
            <a:chOff x="0" y="0"/>
            <a:chExt cx="5547" cy="4320"/>
          </a:xfrm>
        </p:grpSpPr>
        <p:grpSp>
          <p:nvGrpSpPr>
            <p:cNvPr id="53251" name="Group 3">
              <a:extLst>
                <a:ext uri="{FF2B5EF4-FFF2-40B4-BE49-F238E27FC236}">
                  <a16:creationId xmlns:a16="http://schemas.microsoft.com/office/drawing/2014/main" id="{B851E550-ACA6-412D-9116-016452FA228F}"/>
                </a:ext>
              </a:extLst>
            </p:cNvPr>
            <p:cNvGrpSpPr>
              <a:grpSpLocks/>
            </p:cNvGrpSpPr>
            <p:nvPr userDrawn="1"/>
          </p:nvGrpSpPr>
          <p:grpSpPr bwMode="auto">
            <a:xfrm rot="-215207">
              <a:off x="3690" y="234"/>
              <a:ext cx="1857" cy="3625"/>
              <a:chOff x="3010" y="778"/>
              <a:chExt cx="1857" cy="3625"/>
            </a:xfrm>
          </p:grpSpPr>
          <p:sp>
            <p:nvSpPr>
              <p:cNvPr id="53252" name="Freeform 4">
                <a:extLst>
                  <a:ext uri="{FF2B5EF4-FFF2-40B4-BE49-F238E27FC236}">
                    <a16:creationId xmlns:a16="http://schemas.microsoft.com/office/drawing/2014/main" id="{43C6ECD4-DC7C-4B07-9EA5-0A2376E72F3D}"/>
                  </a:ext>
                </a:extLst>
              </p:cNvPr>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Freeform 5">
                <a:extLst>
                  <a:ext uri="{FF2B5EF4-FFF2-40B4-BE49-F238E27FC236}">
                    <a16:creationId xmlns:a16="http://schemas.microsoft.com/office/drawing/2014/main" id="{924271F5-B863-48F7-9067-A170C3D8A656}"/>
                  </a:ext>
                </a:extLst>
              </p:cNvPr>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4" name="Freeform 6">
                <a:extLst>
                  <a:ext uri="{FF2B5EF4-FFF2-40B4-BE49-F238E27FC236}">
                    <a16:creationId xmlns:a16="http://schemas.microsoft.com/office/drawing/2014/main" id="{BBECCC99-799D-4C29-B99C-C2FF3F0C577D}"/>
                  </a:ext>
                </a:extLst>
              </p:cNvPr>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5" name="Freeform 7">
                <a:extLst>
                  <a:ext uri="{FF2B5EF4-FFF2-40B4-BE49-F238E27FC236}">
                    <a16:creationId xmlns:a16="http://schemas.microsoft.com/office/drawing/2014/main" id="{09875F46-7AF2-4407-B696-FCBF1815BB93}"/>
                  </a:ext>
                </a:extLst>
              </p:cNvPr>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6" name="Freeform 8">
                <a:extLst>
                  <a:ext uri="{FF2B5EF4-FFF2-40B4-BE49-F238E27FC236}">
                    <a16:creationId xmlns:a16="http://schemas.microsoft.com/office/drawing/2014/main" id="{6557B59A-D374-4216-BBD8-2B32C34C49B6}"/>
                  </a:ext>
                </a:extLst>
              </p:cNvPr>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Freeform 9">
                <a:extLst>
                  <a:ext uri="{FF2B5EF4-FFF2-40B4-BE49-F238E27FC236}">
                    <a16:creationId xmlns:a16="http://schemas.microsoft.com/office/drawing/2014/main" id="{0990D821-BCE4-42D2-90BD-A5A204A7824D}"/>
                  </a:ext>
                </a:extLst>
              </p:cNvPr>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8" name="Freeform 10">
                <a:extLst>
                  <a:ext uri="{FF2B5EF4-FFF2-40B4-BE49-F238E27FC236}">
                    <a16:creationId xmlns:a16="http://schemas.microsoft.com/office/drawing/2014/main" id="{91625ECF-7326-41C6-BB50-FD1F994C4DAA}"/>
                  </a:ext>
                </a:extLst>
              </p:cNvPr>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59" name="Freeform 11">
              <a:extLst>
                <a:ext uri="{FF2B5EF4-FFF2-40B4-BE49-F238E27FC236}">
                  <a16:creationId xmlns:a16="http://schemas.microsoft.com/office/drawing/2014/main" id="{22A1D71C-35A8-4664-983E-70565D1BC4E0}"/>
                </a:ext>
              </a:extLst>
            </p:cNvPr>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0" name="Freeform 12">
              <a:extLst>
                <a:ext uri="{FF2B5EF4-FFF2-40B4-BE49-F238E27FC236}">
                  <a16:creationId xmlns:a16="http://schemas.microsoft.com/office/drawing/2014/main" id="{74ABFBD6-BE03-4631-BDB8-200660FCB2D5}"/>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1" name="Freeform 13">
              <a:extLst>
                <a:ext uri="{FF2B5EF4-FFF2-40B4-BE49-F238E27FC236}">
                  <a16:creationId xmlns:a16="http://schemas.microsoft.com/office/drawing/2014/main" id="{9E806205-0FC2-4CAC-BD1B-6087B1C7341E}"/>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14">
              <a:extLst>
                <a:ext uri="{FF2B5EF4-FFF2-40B4-BE49-F238E27FC236}">
                  <a16:creationId xmlns:a16="http://schemas.microsoft.com/office/drawing/2014/main" id="{E49A5D65-74E1-4FCC-A77E-6D3025711982}"/>
                </a:ext>
              </a:extLst>
            </p:cNvPr>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3" name="Freeform 15">
              <a:extLst>
                <a:ext uri="{FF2B5EF4-FFF2-40B4-BE49-F238E27FC236}">
                  <a16:creationId xmlns:a16="http://schemas.microsoft.com/office/drawing/2014/main" id="{A8DD9FB6-628E-4456-986A-D242B970C3AA}"/>
                </a:ext>
              </a:extLst>
            </p:cNvPr>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16">
              <a:extLst>
                <a:ext uri="{FF2B5EF4-FFF2-40B4-BE49-F238E27FC236}">
                  <a16:creationId xmlns:a16="http://schemas.microsoft.com/office/drawing/2014/main" id="{E816C5B3-D9AF-4D23-AB5A-C8A617FFA3CE}"/>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3265" name="Group 17">
              <a:extLst>
                <a:ext uri="{FF2B5EF4-FFF2-40B4-BE49-F238E27FC236}">
                  <a16:creationId xmlns:a16="http://schemas.microsoft.com/office/drawing/2014/main" id="{9251474A-0CB0-42EF-AB37-4A1577D2F015}"/>
                </a:ext>
              </a:extLst>
            </p:cNvPr>
            <p:cNvGrpSpPr>
              <a:grpSpLocks/>
            </p:cNvGrpSpPr>
            <p:nvPr userDrawn="1"/>
          </p:nvGrpSpPr>
          <p:grpSpPr bwMode="auto">
            <a:xfrm rot="3220060">
              <a:off x="2631" y="754"/>
              <a:ext cx="569" cy="637"/>
              <a:chOff x="1727" y="866"/>
              <a:chExt cx="129" cy="157"/>
            </a:xfrm>
          </p:grpSpPr>
          <p:sp>
            <p:nvSpPr>
              <p:cNvPr id="53266" name="Freeform 18">
                <a:extLst>
                  <a:ext uri="{FF2B5EF4-FFF2-40B4-BE49-F238E27FC236}">
                    <a16:creationId xmlns:a16="http://schemas.microsoft.com/office/drawing/2014/main" id="{29E02B09-DA19-4EE3-AEF6-BAFD02EE8D45}"/>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19">
                <a:extLst>
                  <a:ext uri="{FF2B5EF4-FFF2-40B4-BE49-F238E27FC236}">
                    <a16:creationId xmlns:a16="http://schemas.microsoft.com/office/drawing/2014/main" id="{4B3CBE3F-9CF5-4DD8-8955-0D6DEB1E1FDD}"/>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20">
                <a:extLst>
                  <a:ext uri="{FF2B5EF4-FFF2-40B4-BE49-F238E27FC236}">
                    <a16:creationId xmlns:a16="http://schemas.microsoft.com/office/drawing/2014/main" id="{8A84013E-DEE0-4E4E-A86C-270471A3E28C}"/>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21">
              <a:extLst>
                <a:ext uri="{FF2B5EF4-FFF2-40B4-BE49-F238E27FC236}">
                  <a16:creationId xmlns:a16="http://schemas.microsoft.com/office/drawing/2014/main" id="{F62179CA-8B8B-43A5-A16B-6CFA212786D7}"/>
                </a:ext>
              </a:extLst>
            </p:cNvPr>
            <p:cNvGrpSpPr>
              <a:grpSpLocks/>
            </p:cNvGrpSpPr>
            <p:nvPr userDrawn="1"/>
          </p:nvGrpSpPr>
          <p:grpSpPr bwMode="auto">
            <a:xfrm rot="-6691250">
              <a:off x="3637" y="132"/>
              <a:ext cx="356" cy="607"/>
              <a:chOff x="1727" y="866"/>
              <a:chExt cx="129" cy="157"/>
            </a:xfrm>
          </p:grpSpPr>
          <p:sp>
            <p:nvSpPr>
              <p:cNvPr id="53270" name="Freeform 22">
                <a:extLst>
                  <a:ext uri="{FF2B5EF4-FFF2-40B4-BE49-F238E27FC236}">
                    <a16:creationId xmlns:a16="http://schemas.microsoft.com/office/drawing/2014/main" id="{78386C6C-5A4C-4353-BBAA-70CA581F9AC8}"/>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1" name="Freeform 23">
                <a:extLst>
                  <a:ext uri="{FF2B5EF4-FFF2-40B4-BE49-F238E27FC236}">
                    <a16:creationId xmlns:a16="http://schemas.microsoft.com/office/drawing/2014/main" id="{DCFDBD4F-1F03-4154-9FFF-F7918711AA77}"/>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2" name="Freeform 24">
                <a:extLst>
                  <a:ext uri="{FF2B5EF4-FFF2-40B4-BE49-F238E27FC236}">
                    <a16:creationId xmlns:a16="http://schemas.microsoft.com/office/drawing/2014/main" id="{FD5155FB-80F2-48BA-89C4-A85666B8F9BA}"/>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3" name="Group 25">
              <a:extLst>
                <a:ext uri="{FF2B5EF4-FFF2-40B4-BE49-F238E27FC236}">
                  <a16:creationId xmlns:a16="http://schemas.microsoft.com/office/drawing/2014/main" id="{325AE93F-C55D-43B0-96B2-31BE64682438}"/>
                </a:ext>
              </a:extLst>
            </p:cNvPr>
            <p:cNvGrpSpPr>
              <a:grpSpLocks/>
            </p:cNvGrpSpPr>
            <p:nvPr userDrawn="1"/>
          </p:nvGrpSpPr>
          <p:grpSpPr bwMode="auto">
            <a:xfrm rot="-13075160">
              <a:off x="668" y="3321"/>
              <a:ext cx="501" cy="502"/>
              <a:chOff x="1727" y="866"/>
              <a:chExt cx="129" cy="157"/>
            </a:xfrm>
          </p:grpSpPr>
          <p:sp>
            <p:nvSpPr>
              <p:cNvPr id="53274" name="Freeform 26">
                <a:extLst>
                  <a:ext uri="{FF2B5EF4-FFF2-40B4-BE49-F238E27FC236}">
                    <a16:creationId xmlns:a16="http://schemas.microsoft.com/office/drawing/2014/main" id="{05ED3494-8443-4E76-872D-0FB2C21D1FF4}"/>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27">
                <a:extLst>
                  <a:ext uri="{FF2B5EF4-FFF2-40B4-BE49-F238E27FC236}">
                    <a16:creationId xmlns:a16="http://schemas.microsoft.com/office/drawing/2014/main" id="{7013FDC7-8094-4B3B-BE31-21FED56432D9}"/>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6" name="Freeform 28">
                <a:extLst>
                  <a:ext uri="{FF2B5EF4-FFF2-40B4-BE49-F238E27FC236}">
                    <a16:creationId xmlns:a16="http://schemas.microsoft.com/office/drawing/2014/main" id="{60DD9B7F-26D5-4988-B99E-39BC0FE65E09}"/>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7" name="Group 29">
              <a:extLst>
                <a:ext uri="{FF2B5EF4-FFF2-40B4-BE49-F238E27FC236}">
                  <a16:creationId xmlns:a16="http://schemas.microsoft.com/office/drawing/2014/main" id="{AA14ADE4-E049-48E3-AE81-EE3F71CD96D3}"/>
                </a:ext>
              </a:extLst>
            </p:cNvPr>
            <p:cNvGrpSpPr>
              <a:grpSpLocks/>
            </p:cNvGrpSpPr>
            <p:nvPr userDrawn="1"/>
          </p:nvGrpSpPr>
          <p:grpSpPr bwMode="auto">
            <a:xfrm rot="4106450" flipH="1">
              <a:off x="393" y="262"/>
              <a:ext cx="709" cy="892"/>
              <a:chOff x="1727" y="866"/>
              <a:chExt cx="129" cy="157"/>
            </a:xfrm>
          </p:grpSpPr>
          <p:sp>
            <p:nvSpPr>
              <p:cNvPr id="53278" name="Freeform 30">
                <a:extLst>
                  <a:ext uri="{FF2B5EF4-FFF2-40B4-BE49-F238E27FC236}">
                    <a16:creationId xmlns:a16="http://schemas.microsoft.com/office/drawing/2014/main" id="{FD637987-EDD2-4000-AB8E-2DC0258FC10C}"/>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9" name="Freeform 31">
                <a:extLst>
                  <a:ext uri="{FF2B5EF4-FFF2-40B4-BE49-F238E27FC236}">
                    <a16:creationId xmlns:a16="http://schemas.microsoft.com/office/drawing/2014/main" id="{D12E9D6D-8437-4B5F-8DE9-B7514F181E53}"/>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0" name="Freeform 32">
                <a:extLst>
                  <a:ext uri="{FF2B5EF4-FFF2-40B4-BE49-F238E27FC236}">
                    <a16:creationId xmlns:a16="http://schemas.microsoft.com/office/drawing/2014/main" id="{777D4170-A207-4C95-BF65-BE8A7906DEC8}"/>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81" name="Group 33">
              <a:extLst>
                <a:ext uri="{FF2B5EF4-FFF2-40B4-BE49-F238E27FC236}">
                  <a16:creationId xmlns:a16="http://schemas.microsoft.com/office/drawing/2014/main" id="{7104116D-6308-4791-A8D2-EE683237ECF5}"/>
                </a:ext>
              </a:extLst>
            </p:cNvPr>
            <p:cNvGrpSpPr>
              <a:grpSpLocks/>
            </p:cNvGrpSpPr>
            <p:nvPr userDrawn="1"/>
          </p:nvGrpSpPr>
          <p:grpSpPr bwMode="auto">
            <a:xfrm rot="10015322" flipH="1">
              <a:off x="4625" y="2382"/>
              <a:ext cx="709" cy="892"/>
              <a:chOff x="1727" y="866"/>
              <a:chExt cx="129" cy="157"/>
            </a:xfrm>
          </p:grpSpPr>
          <p:sp>
            <p:nvSpPr>
              <p:cNvPr id="53282" name="Freeform 34">
                <a:extLst>
                  <a:ext uri="{FF2B5EF4-FFF2-40B4-BE49-F238E27FC236}">
                    <a16:creationId xmlns:a16="http://schemas.microsoft.com/office/drawing/2014/main" id="{455C4717-2DA5-450E-86D6-ECF4F0191960}"/>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Freeform 35">
                <a:extLst>
                  <a:ext uri="{FF2B5EF4-FFF2-40B4-BE49-F238E27FC236}">
                    <a16:creationId xmlns:a16="http://schemas.microsoft.com/office/drawing/2014/main" id="{D82C64B9-2E92-4025-9010-23D6A67220DC}"/>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4" name="Freeform 36">
                <a:extLst>
                  <a:ext uri="{FF2B5EF4-FFF2-40B4-BE49-F238E27FC236}">
                    <a16:creationId xmlns:a16="http://schemas.microsoft.com/office/drawing/2014/main" id="{20507F31-15DE-417A-9EFA-A6912EBA9309}"/>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85" name="Freeform 37">
              <a:extLst>
                <a:ext uri="{FF2B5EF4-FFF2-40B4-BE49-F238E27FC236}">
                  <a16:creationId xmlns:a16="http://schemas.microsoft.com/office/drawing/2014/main" id="{025F8EBC-F5AE-428E-B78E-FA98BB9F79B3}"/>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38">
              <a:extLst>
                <a:ext uri="{FF2B5EF4-FFF2-40B4-BE49-F238E27FC236}">
                  <a16:creationId xmlns:a16="http://schemas.microsoft.com/office/drawing/2014/main" id="{2B15F339-092E-4EB5-8EFD-BB8C05F3D533}"/>
                </a:ext>
              </a:extLst>
            </p:cNvPr>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39">
              <a:extLst>
                <a:ext uri="{FF2B5EF4-FFF2-40B4-BE49-F238E27FC236}">
                  <a16:creationId xmlns:a16="http://schemas.microsoft.com/office/drawing/2014/main" id="{9A36E7D3-2F66-4F96-85E4-12C5F06E04D3}"/>
                </a:ext>
              </a:extLst>
            </p:cNvPr>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Freeform 40">
              <a:extLst>
                <a:ext uri="{FF2B5EF4-FFF2-40B4-BE49-F238E27FC236}">
                  <a16:creationId xmlns:a16="http://schemas.microsoft.com/office/drawing/2014/main" id="{FEBF8C37-658E-4BDC-85B9-92002F3EA14B}"/>
                </a:ext>
              </a:extLst>
            </p:cNvPr>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9" name="Freeform 41">
              <a:extLst>
                <a:ext uri="{FF2B5EF4-FFF2-40B4-BE49-F238E27FC236}">
                  <a16:creationId xmlns:a16="http://schemas.microsoft.com/office/drawing/2014/main" id="{835357E2-241A-492C-AD76-31870409AEAC}"/>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0" name="Freeform 42">
              <a:extLst>
                <a:ext uri="{FF2B5EF4-FFF2-40B4-BE49-F238E27FC236}">
                  <a16:creationId xmlns:a16="http://schemas.microsoft.com/office/drawing/2014/main" id="{17C9AFB7-DBC0-49BF-9AC4-444FFEF74F4E}"/>
                </a:ext>
              </a:extLst>
            </p:cNvPr>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1" name="Freeform 43">
              <a:extLst>
                <a:ext uri="{FF2B5EF4-FFF2-40B4-BE49-F238E27FC236}">
                  <a16:creationId xmlns:a16="http://schemas.microsoft.com/office/drawing/2014/main" id="{3142F4CD-C6B1-48A4-9413-E005E941A74C}"/>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2" name="Rectangle 44">
            <a:extLst>
              <a:ext uri="{FF2B5EF4-FFF2-40B4-BE49-F238E27FC236}">
                <a16:creationId xmlns:a16="http://schemas.microsoft.com/office/drawing/2014/main" id="{603F2799-D5E2-47AD-A002-7623F3373479}"/>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3293" name="Rectangle 45">
            <a:extLst>
              <a:ext uri="{FF2B5EF4-FFF2-40B4-BE49-F238E27FC236}">
                <a16:creationId xmlns:a16="http://schemas.microsoft.com/office/drawing/2014/main" id="{2CB94A50-8E6D-4F55-A6BB-FA10E7E99026}"/>
              </a:ext>
            </a:extLst>
          </p:cNvPr>
          <p:cNvSpPr>
            <a:spLocks noGrp="1" noChangeArrowheads="1"/>
          </p:cNvSpPr>
          <p:nvPr>
            <p:ph type="ftr" sz="quarter" idx="3"/>
          </p:nvPr>
        </p:nvSpPr>
        <p:spPr/>
        <p:txBody>
          <a:bodyPr/>
          <a:lstStyle>
            <a:lvl1pPr>
              <a:defRPr/>
            </a:lvl1pPr>
          </a:lstStyle>
          <a:p>
            <a:endParaRPr lang="en-US" altLang="zh-CN"/>
          </a:p>
        </p:txBody>
      </p:sp>
      <p:sp>
        <p:nvSpPr>
          <p:cNvPr id="53294" name="Rectangle 46">
            <a:extLst>
              <a:ext uri="{FF2B5EF4-FFF2-40B4-BE49-F238E27FC236}">
                <a16:creationId xmlns:a16="http://schemas.microsoft.com/office/drawing/2014/main" id="{5513B40E-BC5C-42C7-971C-B3237407CEEA}"/>
              </a:ext>
            </a:extLst>
          </p:cNvPr>
          <p:cNvSpPr>
            <a:spLocks noGrp="1" noChangeArrowheads="1"/>
          </p:cNvSpPr>
          <p:nvPr>
            <p:ph type="sldNum" sz="quarter" idx="4"/>
          </p:nvPr>
        </p:nvSpPr>
        <p:spPr/>
        <p:txBody>
          <a:bodyPr/>
          <a:lstStyle>
            <a:lvl1pPr>
              <a:defRPr/>
            </a:lvl1pPr>
          </a:lstStyle>
          <a:p>
            <a:fld id="{4D06BCF8-603B-469D-8430-4ABF9B5AA8F8}" type="slidenum">
              <a:rPr lang="en-US" altLang="zh-CN"/>
              <a:pPr/>
              <a:t>‹#›</a:t>
            </a:fld>
            <a:endParaRPr lang="en-US" altLang="zh-CN"/>
          </a:p>
        </p:txBody>
      </p:sp>
      <p:sp>
        <p:nvSpPr>
          <p:cNvPr id="53295" name="Rectangle 47">
            <a:extLst>
              <a:ext uri="{FF2B5EF4-FFF2-40B4-BE49-F238E27FC236}">
                <a16:creationId xmlns:a16="http://schemas.microsoft.com/office/drawing/2014/main" id="{C44000C8-4142-48D4-9577-A0EF301C0BA4}"/>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53296" name="Rectangle 48">
            <a:extLst>
              <a:ext uri="{FF2B5EF4-FFF2-40B4-BE49-F238E27FC236}">
                <a16:creationId xmlns:a16="http://schemas.microsoft.com/office/drawing/2014/main" id="{EA7909E1-58E7-40E6-8268-B18B126D3A2E}"/>
              </a:ext>
            </a:extLst>
          </p:cNvPr>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55820-5E9D-4110-96EE-FF5D3412DA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37F318-2E53-40A5-9BC6-C3A45465B5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0FBF99-AD8C-4026-B0E0-8720A44D25C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8179A8B-F7DC-4BB8-A46C-DFB02FB55F7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B154589-DBE8-4950-AAC8-4E5CD50B2FFE}"/>
              </a:ext>
            </a:extLst>
          </p:cNvPr>
          <p:cNvSpPr>
            <a:spLocks noGrp="1"/>
          </p:cNvSpPr>
          <p:nvPr>
            <p:ph type="sldNum" sz="quarter" idx="12"/>
          </p:nvPr>
        </p:nvSpPr>
        <p:spPr/>
        <p:txBody>
          <a:bodyPr/>
          <a:lstStyle>
            <a:lvl1pPr>
              <a:defRPr/>
            </a:lvl1pPr>
          </a:lstStyle>
          <a:p>
            <a:fld id="{B9401F31-3CE7-4BCC-9CB0-C5C32C683684}" type="slidenum">
              <a:rPr lang="en-US" altLang="zh-CN"/>
              <a:pPr/>
              <a:t>‹#›</a:t>
            </a:fld>
            <a:endParaRPr lang="en-US" altLang="zh-CN"/>
          </a:p>
        </p:txBody>
      </p:sp>
    </p:spTree>
    <p:extLst>
      <p:ext uri="{BB962C8B-B14F-4D97-AF65-F5344CB8AC3E}">
        <p14:creationId xmlns:p14="http://schemas.microsoft.com/office/powerpoint/2010/main" val="188920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EB4860-DE4A-4A77-B1FA-F23C7FC078D3}"/>
              </a:ext>
            </a:extLst>
          </p:cNvPr>
          <p:cNvSpPr>
            <a:spLocks noGrp="1"/>
          </p:cNvSpPr>
          <p:nvPr>
            <p:ph type="title" orient="vert"/>
          </p:nvPr>
        </p:nvSpPr>
        <p:spPr>
          <a:xfrm>
            <a:off x="6626225" y="103188"/>
            <a:ext cx="2060575" cy="59531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287C25-89EE-4189-B413-D3BEDFDA3715}"/>
              </a:ext>
            </a:extLst>
          </p:cNvPr>
          <p:cNvSpPr>
            <a:spLocks noGrp="1"/>
          </p:cNvSpPr>
          <p:nvPr>
            <p:ph type="body" orient="vert" idx="1"/>
          </p:nvPr>
        </p:nvSpPr>
        <p:spPr>
          <a:xfrm>
            <a:off x="442913" y="103188"/>
            <a:ext cx="6030912" cy="5953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2CC7FB-9264-4835-BD15-B3055E6EBFC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0F2060D-6F0A-4E05-83E4-16C9F35C78E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29ED7A2-ECFE-4EEE-BCDB-2CD7FCEF4D25}"/>
              </a:ext>
            </a:extLst>
          </p:cNvPr>
          <p:cNvSpPr>
            <a:spLocks noGrp="1"/>
          </p:cNvSpPr>
          <p:nvPr>
            <p:ph type="sldNum" sz="quarter" idx="12"/>
          </p:nvPr>
        </p:nvSpPr>
        <p:spPr/>
        <p:txBody>
          <a:bodyPr/>
          <a:lstStyle>
            <a:lvl1pPr>
              <a:defRPr/>
            </a:lvl1pPr>
          </a:lstStyle>
          <a:p>
            <a:fld id="{1D94BC5B-55C6-4337-B451-F1E06790FEFC}" type="slidenum">
              <a:rPr lang="en-US" altLang="zh-CN"/>
              <a:pPr/>
              <a:t>‹#›</a:t>
            </a:fld>
            <a:endParaRPr lang="en-US" altLang="zh-CN"/>
          </a:p>
        </p:txBody>
      </p:sp>
    </p:spTree>
    <p:extLst>
      <p:ext uri="{BB962C8B-B14F-4D97-AF65-F5344CB8AC3E}">
        <p14:creationId xmlns:p14="http://schemas.microsoft.com/office/powerpoint/2010/main" val="4023962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15E641A-8FE3-4B04-8A49-E30B318854D7}"/>
              </a:ext>
            </a:extLst>
          </p:cNvPr>
          <p:cNvSpPr>
            <a:spLocks noGrp="1"/>
          </p:cNvSpPr>
          <p:nvPr>
            <p:ph/>
          </p:nvPr>
        </p:nvSpPr>
        <p:spPr>
          <a:xfrm>
            <a:off x="442913" y="103188"/>
            <a:ext cx="8243887" cy="5953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7A57AE99-0D4E-4B7A-AC20-8F7DA30FFC3B}"/>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E5D1C382-D465-4189-83C6-CF291E0CA354}"/>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FE23E61-615D-4836-BB3B-4A1E0E843ADB}"/>
              </a:ext>
            </a:extLst>
          </p:cNvPr>
          <p:cNvSpPr>
            <a:spLocks noGrp="1"/>
          </p:cNvSpPr>
          <p:nvPr>
            <p:ph type="sldNum" sz="quarter" idx="12"/>
          </p:nvPr>
        </p:nvSpPr>
        <p:spPr>
          <a:xfrm>
            <a:off x="6553200" y="6243638"/>
            <a:ext cx="2133600" cy="457200"/>
          </a:xfrm>
        </p:spPr>
        <p:txBody>
          <a:bodyPr/>
          <a:lstStyle>
            <a:lvl1pPr>
              <a:defRPr/>
            </a:lvl1pPr>
          </a:lstStyle>
          <a:p>
            <a:fld id="{1FE78919-39E7-4C36-B845-E8D1FC2534C3}" type="slidenum">
              <a:rPr lang="en-US" altLang="zh-CN"/>
              <a:pPr/>
              <a:t>‹#›</a:t>
            </a:fld>
            <a:endParaRPr lang="en-US" altLang="zh-CN"/>
          </a:p>
        </p:txBody>
      </p:sp>
    </p:spTree>
    <p:extLst>
      <p:ext uri="{BB962C8B-B14F-4D97-AF65-F5344CB8AC3E}">
        <p14:creationId xmlns:p14="http://schemas.microsoft.com/office/powerpoint/2010/main" val="197197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BF15E-43E7-4DBD-A8BD-7D49721DE3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B4ACB7-3A06-4235-A770-080137440B4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F575E1-EB51-46E2-AC63-6604224D746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EEE3057-6440-4781-8DC4-AADBD15C543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DE3267E-7C34-4EE9-8BEA-8C504F008A1B}"/>
              </a:ext>
            </a:extLst>
          </p:cNvPr>
          <p:cNvSpPr>
            <a:spLocks noGrp="1"/>
          </p:cNvSpPr>
          <p:nvPr>
            <p:ph type="sldNum" sz="quarter" idx="12"/>
          </p:nvPr>
        </p:nvSpPr>
        <p:spPr/>
        <p:txBody>
          <a:bodyPr/>
          <a:lstStyle>
            <a:lvl1pPr>
              <a:defRPr/>
            </a:lvl1pPr>
          </a:lstStyle>
          <a:p>
            <a:fld id="{E0FD83FC-1446-4A16-A6C3-7EFD65489B66}" type="slidenum">
              <a:rPr lang="en-US" altLang="zh-CN"/>
              <a:pPr/>
              <a:t>‹#›</a:t>
            </a:fld>
            <a:endParaRPr lang="en-US" altLang="zh-CN"/>
          </a:p>
        </p:txBody>
      </p:sp>
    </p:spTree>
    <p:extLst>
      <p:ext uri="{BB962C8B-B14F-4D97-AF65-F5344CB8AC3E}">
        <p14:creationId xmlns:p14="http://schemas.microsoft.com/office/powerpoint/2010/main" val="363072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A299A-A888-435E-9B67-A77270A96238}"/>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73A222-5CD8-43A5-8C1C-1DAAB49E0E6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CD7BD368-45B8-47A5-94AF-6A8C9C5158B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084B3B-338C-458E-AE78-2BCF81D8CC4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80E8EF6-F8A1-4E29-8A77-6F6E3A98154C}"/>
              </a:ext>
            </a:extLst>
          </p:cNvPr>
          <p:cNvSpPr>
            <a:spLocks noGrp="1"/>
          </p:cNvSpPr>
          <p:nvPr>
            <p:ph type="sldNum" sz="quarter" idx="12"/>
          </p:nvPr>
        </p:nvSpPr>
        <p:spPr/>
        <p:txBody>
          <a:bodyPr/>
          <a:lstStyle>
            <a:lvl1pPr>
              <a:defRPr/>
            </a:lvl1pPr>
          </a:lstStyle>
          <a:p>
            <a:fld id="{0B4EC5ED-0DA6-4B6A-8EFD-3C67B4E52DA9}" type="slidenum">
              <a:rPr lang="en-US" altLang="zh-CN"/>
              <a:pPr/>
              <a:t>‹#›</a:t>
            </a:fld>
            <a:endParaRPr lang="en-US" altLang="zh-CN"/>
          </a:p>
        </p:txBody>
      </p:sp>
    </p:spTree>
    <p:extLst>
      <p:ext uri="{BB962C8B-B14F-4D97-AF65-F5344CB8AC3E}">
        <p14:creationId xmlns:p14="http://schemas.microsoft.com/office/powerpoint/2010/main" val="267519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28F-3297-4816-B830-3E11CA3408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E8DAF0-0D70-49C8-8687-D0E69DA0E721}"/>
              </a:ext>
            </a:extLst>
          </p:cNvPr>
          <p:cNvSpPr>
            <a:spLocks noGrp="1"/>
          </p:cNvSpPr>
          <p:nvPr>
            <p:ph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749505A-1762-442F-939F-2FDD049F083D}"/>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863DAED-574F-47A3-8F62-89BD4A2B864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DA424E0-9AD3-40FB-8ECD-16D354BC61A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59CAAA6-1501-41C7-BBCF-2EDF66445BAF}"/>
              </a:ext>
            </a:extLst>
          </p:cNvPr>
          <p:cNvSpPr>
            <a:spLocks noGrp="1"/>
          </p:cNvSpPr>
          <p:nvPr>
            <p:ph type="sldNum" sz="quarter" idx="12"/>
          </p:nvPr>
        </p:nvSpPr>
        <p:spPr/>
        <p:txBody>
          <a:bodyPr/>
          <a:lstStyle>
            <a:lvl1pPr>
              <a:defRPr/>
            </a:lvl1pPr>
          </a:lstStyle>
          <a:p>
            <a:fld id="{A8E47566-FC9D-405C-BC50-C3EC38339B88}" type="slidenum">
              <a:rPr lang="en-US" altLang="zh-CN"/>
              <a:pPr/>
              <a:t>‹#›</a:t>
            </a:fld>
            <a:endParaRPr lang="en-US" altLang="zh-CN"/>
          </a:p>
        </p:txBody>
      </p:sp>
    </p:spTree>
    <p:extLst>
      <p:ext uri="{BB962C8B-B14F-4D97-AF65-F5344CB8AC3E}">
        <p14:creationId xmlns:p14="http://schemas.microsoft.com/office/powerpoint/2010/main" val="32079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CC718-6FAC-48DA-90CD-F48A2AD44144}"/>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9C6044-8EC1-4FA0-92C5-CC3F9C17992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3A5F4F4-566D-4BE5-B035-931ABE3E9992}"/>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E126657-1033-4F46-B21A-3239FAE5D20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178A96A-81A2-4F17-BF7B-E901EBB6601B}"/>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C4864C1-FD3A-4827-B365-815FD8D32E85}"/>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B3224114-33EF-47A6-95C9-C2C80A4A4629}"/>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50EC0E2-70F8-487A-A6BD-D89261B566F7}"/>
              </a:ext>
            </a:extLst>
          </p:cNvPr>
          <p:cNvSpPr>
            <a:spLocks noGrp="1"/>
          </p:cNvSpPr>
          <p:nvPr>
            <p:ph type="sldNum" sz="quarter" idx="12"/>
          </p:nvPr>
        </p:nvSpPr>
        <p:spPr/>
        <p:txBody>
          <a:bodyPr/>
          <a:lstStyle>
            <a:lvl1pPr>
              <a:defRPr/>
            </a:lvl1pPr>
          </a:lstStyle>
          <a:p>
            <a:fld id="{4408E9BD-7DD1-4E23-9EDC-D5063845585F}" type="slidenum">
              <a:rPr lang="en-US" altLang="zh-CN"/>
              <a:pPr/>
              <a:t>‹#›</a:t>
            </a:fld>
            <a:endParaRPr lang="en-US" altLang="zh-CN"/>
          </a:p>
        </p:txBody>
      </p:sp>
    </p:spTree>
    <p:extLst>
      <p:ext uri="{BB962C8B-B14F-4D97-AF65-F5344CB8AC3E}">
        <p14:creationId xmlns:p14="http://schemas.microsoft.com/office/powerpoint/2010/main" val="118670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76B64-4953-4D51-846A-4595AEE116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3953B5-CC67-4169-B5C2-88C05F949F0E}"/>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A566419D-AE55-4DDE-890E-F57F89FAE624}"/>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B7C0B45-D5A9-4DD2-B8F4-3353706C0F02}"/>
              </a:ext>
            </a:extLst>
          </p:cNvPr>
          <p:cNvSpPr>
            <a:spLocks noGrp="1"/>
          </p:cNvSpPr>
          <p:nvPr>
            <p:ph type="sldNum" sz="quarter" idx="12"/>
          </p:nvPr>
        </p:nvSpPr>
        <p:spPr/>
        <p:txBody>
          <a:bodyPr/>
          <a:lstStyle>
            <a:lvl1pPr>
              <a:defRPr/>
            </a:lvl1pPr>
          </a:lstStyle>
          <a:p>
            <a:fld id="{D1588DB9-1338-49B6-8766-CDEB305E3349}" type="slidenum">
              <a:rPr lang="en-US" altLang="zh-CN"/>
              <a:pPr/>
              <a:t>‹#›</a:t>
            </a:fld>
            <a:endParaRPr lang="en-US" altLang="zh-CN"/>
          </a:p>
        </p:txBody>
      </p:sp>
    </p:spTree>
    <p:extLst>
      <p:ext uri="{BB962C8B-B14F-4D97-AF65-F5344CB8AC3E}">
        <p14:creationId xmlns:p14="http://schemas.microsoft.com/office/powerpoint/2010/main" val="393022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C08E30-8559-4C1A-B763-5CCFBE4D35AC}"/>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B585B408-1749-4142-8AC6-8A25AFFD8FE2}"/>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5A20948A-1B57-4B41-88C4-AAEC3D3142F2}"/>
              </a:ext>
            </a:extLst>
          </p:cNvPr>
          <p:cNvSpPr>
            <a:spLocks noGrp="1"/>
          </p:cNvSpPr>
          <p:nvPr>
            <p:ph type="sldNum" sz="quarter" idx="12"/>
          </p:nvPr>
        </p:nvSpPr>
        <p:spPr/>
        <p:txBody>
          <a:bodyPr/>
          <a:lstStyle>
            <a:lvl1pPr>
              <a:defRPr/>
            </a:lvl1pPr>
          </a:lstStyle>
          <a:p>
            <a:fld id="{996D0B81-CCFC-493A-9995-8A7EFEA0F516}" type="slidenum">
              <a:rPr lang="en-US" altLang="zh-CN"/>
              <a:pPr/>
              <a:t>‹#›</a:t>
            </a:fld>
            <a:endParaRPr lang="en-US" altLang="zh-CN"/>
          </a:p>
        </p:txBody>
      </p:sp>
    </p:spTree>
    <p:extLst>
      <p:ext uri="{BB962C8B-B14F-4D97-AF65-F5344CB8AC3E}">
        <p14:creationId xmlns:p14="http://schemas.microsoft.com/office/powerpoint/2010/main" val="203272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A73D1-E488-4AC7-8FD2-38282D886915}"/>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26DA30-FF63-4B23-9273-C997AFE240D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D9FB3A-4FFC-43C2-8999-74546CDA571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02C333-3536-4704-8566-CB259197DC6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AC33B94-F0A6-4235-8EED-B20B56486F1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E795F3D-0899-4E1A-88D1-22C7F041AF20}"/>
              </a:ext>
            </a:extLst>
          </p:cNvPr>
          <p:cNvSpPr>
            <a:spLocks noGrp="1"/>
          </p:cNvSpPr>
          <p:nvPr>
            <p:ph type="sldNum" sz="quarter" idx="12"/>
          </p:nvPr>
        </p:nvSpPr>
        <p:spPr/>
        <p:txBody>
          <a:bodyPr/>
          <a:lstStyle>
            <a:lvl1pPr>
              <a:defRPr/>
            </a:lvl1pPr>
          </a:lstStyle>
          <a:p>
            <a:fld id="{EE5A6E01-88B3-413D-8EA2-A80DD98B8EB0}" type="slidenum">
              <a:rPr lang="en-US" altLang="zh-CN"/>
              <a:pPr/>
              <a:t>‹#›</a:t>
            </a:fld>
            <a:endParaRPr lang="en-US" altLang="zh-CN"/>
          </a:p>
        </p:txBody>
      </p:sp>
    </p:spTree>
    <p:extLst>
      <p:ext uri="{BB962C8B-B14F-4D97-AF65-F5344CB8AC3E}">
        <p14:creationId xmlns:p14="http://schemas.microsoft.com/office/powerpoint/2010/main" val="419781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CBD27-CD08-4AE5-A9D0-D8AC62842D13}"/>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67B895-3FD2-45EB-A123-274FF5B1C8E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6A6C0E-7340-4259-BEFA-E5B7190A7E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3B4A01-E08D-4499-ACB1-BAF42BDB114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D6A5E59-DC18-4EDB-AC81-96E6D1F5600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BB4AC35-D04E-4FB0-8339-DAFD7EEAA6EF}"/>
              </a:ext>
            </a:extLst>
          </p:cNvPr>
          <p:cNvSpPr>
            <a:spLocks noGrp="1"/>
          </p:cNvSpPr>
          <p:nvPr>
            <p:ph type="sldNum" sz="quarter" idx="12"/>
          </p:nvPr>
        </p:nvSpPr>
        <p:spPr/>
        <p:txBody>
          <a:bodyPr/>
          <a:lstStyle>
            <a:lvl1pPr>
              <a:defRPr/>
            </a:lvl1pPr>
          </a:lstStyle>
          <a:p>
            <a:fld id="{37218B40-410F-4A2C-9D42-100CAA0F7CFB}" type="slidenum">
              <a:rPr lang="en-US" altLang="zh-CN"/>
              <a:pPr/>
              <a:t>‹#›</a:t>
            </a:fld>
            <a:endParaRPr lang="en-US" altLang="zh-CN"/>
          </a:p>
        </p:txBody>
      </p:sp>
    </p:spTree>
    <p:extLst>
      <p:ext uri="{BB962C8B-B14F-4D97-AF65-F5344CB8AC3E}">
        <p14:creationId xmlns:p14="http://schemas.microsoft.com/office/powerpoint/2010/main" val="77477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78C36B85-68C5-4844-9CF6-686923B4FCB4}"/>
              </a:ext>
            </a:extLst>
          </p:cNvPr>
          <p:cNvGrpSpPr>
            <a:grpSpLocks/>
          </p:cNvGrpSpPr>
          <p:nvPr/>
        </p:nvGrpSpPr>
        <p:grpSpPr bwMode="auto">
          <a:xfrm>
            <a:off x="-7938" y="0"/>
            <a:ext cx="2833688" cy="6856413"/>
            <a:chOff x="-5" y="0"/>
            <a:chExt cx="1785" cy="4319"/>
          </a:xfrm>
        </p:grpSpPr>
        <p:sp>
          <p:nvSpPr>
            <p:cNvPr id="52227" name="Freeform 3">
              <a:extLst>
                <a:ext uri="{FF2B5EF4-FFF2-40B4-BE49-F238E27FC236}">
                  <a16:creationId xmlns:a16="http://schemas.microsoft.com/office/drawing/2014/main" id="{6660F1BC-021B-4A83-AC57-280FCB0C7FD1}"/>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28" name="Group 4">
              <a:extLst>
                <a:ext uri="{FF2B5EF4-FFF2-40B4-BE49-F238E27FC236}">
                  <a16:creationId xmlns:a16="http://schemas.microsoft.com/office/drawing/2014/main" id="{3A2DEED8-AD5F-4609-894F-E121D36BCA2B}"/>
                </a:ext>
              </a:extLst>
            </p:cNvPr>
            <p:cNvGrpSpPr>
              <a:grpSpLocks/>
            </p:cNvGrpSpPr>
            <p:nvPr/>
          </p:nvGrpSpPr>
          <p:grpSpPr bwMode="auto">
            <a:xfrm rot="14964908" flipH="1">
              <a:off x="104" y="2441"/>
              <a:ext cx="452" cy="444"/>
              <a:chOff x="1727" y="866"/>
              <a:chExt cx="129" cy="157"/>
            </a:xfrm>
          </p:grpSpPr>
          <p:sp>
            <p:nvSpPr>
              <p:cNvPr id="52229" name="Freeform 5">
                <a:extLst>
                  <a:ext uri="{FF2B5EF4-FFF2-40B4-BE49-F238E27FC236}">
                    <a16:creationId xmlns:a16="http://schemas.microsoft.com/office/drawing/2014/main" id="{F82B9A8F-8F00-4E96-A0BD-BA10FC4FDADE}"/>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0" name="Freeform 6">
                <a:extLst>
                  <a:ext uri="{FF2B5EF4-FFF2-40B4-BE49-F238E27FC236}">
                    <a16:creationId xmlns:a16="http://schemas.microsoft.com/office/drawing/2014/main" id="{23AAA075-CD8E-4CD7-AA32-579307A3048D}"/>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1" name="Freeform 7">
                <a:extLst>
                  <a:ext uri="{FF2B5EF4-FFF2-40B4-BE49-F238E27FC236}">
                    <a16:creationId xmlns:a16="http://schemas.microsoft.com/office/drawing/2014/main" id="{098EE86E-DEE5-4BEC-989A-E14A5C829C0A}"/>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2" name="Freeform 8">
              <a:extLst>
                <a:ext uri="{FF2B5EF4-FFF2-40B4-BE49-F238E27FC236}">
                  <a16:creationId xmlns:a16="http://schemas.microsoft.com/office/drawing/2014/main" id="{42C6F8A8-D691-4F7F-BCC8-B63DAFD22BD5}"/>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3" name="Group 9">
              <a:extLst>
                <a:ext uri="{FF2B5EF4-FFF2-40B4-BE49-F238E27FC236}">
                  <a16:creationId xmlns:a16="http://schemas.microsoft.com/office/drawing/2014/main" id="{F6AF36C8-A3FD-4EFD-959F-D51934B907A8}"/>
                </a:ext>
              </a:extLst>
            </p:cNvPr>
            <p:cNvGrpSpPr>
              <a:grpSpLocks/>
            </p:cNvGrpSpPr>
            <p:nvPr/>
          </p:nvGrpSpPr>
          <p:grpSpPr bwMode="auto">
            <a:xfrm rot="416244">
              <a:off x="9" y="1746"/>
              <a:ext cx="1771" cy="1741"/>
              <a:chOff x="41" y="2787"/>
              <a:chExt cx="902" cy="833"/>
            </a:xfrm>
          </p:grpSpPr>
          <p:sp>
            <p:nvSpPr>
              <p:cNvPr id="52234" name="Freeform 10">
                <a:extLst>
                  <a:ext uri="{FF2B5EF4-FFF2-40B4-BE49-F238E27FC236}">
                    <a16:creationId xmlns:a16="http://schemas.microsoft.com/office/drawing/2014/main" id="{59D48008-8D63-4802-949C-4F684E06CB2E}"/>
                  </a:ext>
                </a:extLst>
              </p:cNvPr>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1">
                <a:extLst>
                  <a:ext uri="{FF2B5EF4-FFF2-40B4-BE49-F238E27FC236}">
                    <a16:creationId xmlns:a16="http://schemas.microsoft.com/office/drawing/2014/main" id="{046ACAC2-C17D-4466-9E8F-7DC6C3B0EAA3}"/>
                  </a:ext>
                </a:extLst>
              </p:cNvPr>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6" name="Freeform 12">
                <a:extLst>
                  <a:ext uri="{FF2B5EF4-FFF2-40B4-BE49-F238E27FC236}">
                    <a16:creationId xmlns:a16="http://schemas.microsoft.com/office/drawing/2014/main" id="{AF039148-716C-4ADB-AA38-C546BC96925E}"/>
                  </a:ext>
                </a:extLst>
              </p:cNvPr>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7" name="Freeform 13">
                <a:extLst>
                  <a:ext uri="{FF2B5EF4-FFF2-40B4-BE49-F238E27FC236}">
                    <a16:creationId xmlns:a16="http://schemas.microsoft.com/office/drawing/2014/main" id="{4C2FEC85-AE53-48FB-BE70-8B799F6DA2D6}"/>
                  </a:ext>
                </a:extLst>
              </p:cNvPr>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8" name="Freeform 14">
                <a:extLst>
                  <a:ext uri="{FF2B5EF4-FFF2-40B4-BE49-F238E27FC236}">
                    <a16:creationId xmlns:a16="http://schemas.microsoft.com/office/drawing/2014/main" id="{3EF058A7-2AD7-4698-A0B8-D18190EC9A94}"/>
                  </a:ext>
                </a:extLst>
              </p:cNvPr>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9" name="Group 15">
                <a:extLst>
                  <a:ext uri="{FF2B5EF4-FFF2-40B4-BE49-F238E27FC236}">
                    <a16:creationId xmlns:a16="http://schemas.microsoft.com/office/drawing/2014/main" id="{18699817-CD1C-4CFC-8F24-C924D9FA5675}"/>
                  </a:ext>
                </a:extLst>
              </p:cNvPr>
              <p:cNvGrpSpPr>
                <a:grpSpLocks/>
              </p:cNvGrpSpPr>
              <p:nvPr userDrawn="1"/>
            </p:nvGrpSpPr>
            <p:grpSpPr bwMode="auto">
              <a:xfrm rot="10886446" flipH="1">
                <a:off x="335" y="3251"/>
                <a:ext cx="608" cy="369"/>
                <a:chOff x="-366" y="1704"/>
                <a:chExt cx="608" cy="369"/>
              </a:xfrm>
            </p:grpSpPr>
            <p:sp>
              <p:nvSpPr>
                <p:cNvPr id="52240" name="Freeform 16">
                  <a:extLst>
                    <a:ext uri="{FF2B5EF4-FFF2-40B4-BE49-F238E27FC236}">
                      <a16:creationId xmlns:a16="http://schemas.microsoft.com/office/drawing/2014/main" id="{27A5C182-8A41-41BD-856A-0AB7EF0B2B95}"/>
                    </a:ext>
                  </a:extLst>
                </p:cNvPr>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1" name="Freeform 17">
                  <a:extLst>
                    <a:ext uri="{FF2B5EF4-FFF2-40B4-BE49-F238E27FC236}">
                      <a16:creationId xmlns:a16="http://schemas.microsoft.com/office/drawing/2014/main" id="{119FDD43-177E-43BD-9596-1EE4C5C10862}"/>
                    </a:ext>
                  </a:extLst>
                </p:cNvPr>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2" name="Freeform 18">
                  <a:extLst>
                    <a:ext uri="{FF2B5EF4-FFF2-40B4-BE49-F238E27FC236}">
                      <a16:creationId xmlns:a16="http://schemas.microsoft.com/office/drawing/2014/main" id="{EC1D27AE-5A61-4A22-B26C-BC49FA9EAB5C}"/>
                    </a:ext>
                  </a:extLst>
                </p:cNvPr>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2243" name="Group 19">
              <a:extLst>
                <a:ext uri="{FF2B5EF4-FFF2-40B4-BE49-F238E27FC236}">
                  <a16:creationId xmlns:a16="http://schemas.microsoft.com/office/drawing/2014/main" id="{40A4A5A6-39C5-4F55-86F1-36E0505275E5}"/>
                </a:ext>
              </a:extLst>
            </p:cNvPr>
            <p:cNvGrpSpPr>
              <a:grpSpLocks/>
            </p:cNvGrpSpPr>
            <p:nvPr/>
          </p:nvGrpSpPr>
          <p:grpSpPr bwMode="auto">
            <a:xfrm rot="-15351438">
              <a:off x="343" y="3854"/>
              <a:ext cx="392" cy="424"/>
              <a:chOff x="1727" y="866"/>
              <a:chExt cx="129" cy="157"/>
            </a:xfrm>
          </p:grpSpPr>
          <p:sp>
            <p:nvSpPr>
              <p:cNvPr id="52244" name="Freeform 20">
                <a:extLst>
                  <a:ext uri="{FF2B5EF4-FFF2-40B4-BE49-F238E27FC236}">
                    <a16:creationId xmlns:a16="http://schemas.microsoft.com/office/drawing/2014/main" id="{ED20A9D1-5D0B-410D-88EE-A8F3B1A42BD2}"/>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5" name="Freeform 21">
                <a:extLst>
                  <a:ext uri="{FF2B5EF4-FFF2-40B4-BE49-F238E27FC236}">
                    <a16:creationId xmlns:a16="http://schemas.microsoft.com/office/drawing/2014/main" id="{EEBF8105-CB69-4503-A6A6-3F366EFCC517}"/>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22">
                <a:extLst>
                  <a:ext uri="{FF2B5EF4-FFF2-40B4-BE49-F238E27FC236}">
                    <a16:creationId xmlns:a16="http://schemas.microsoft.com/office/drawing/2014/main" id="{E293F310-FDD8-427B-A2B5-AF8F928DC3C8}"/>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47" name="Group 23">
              <a:extLst>
                <a:ext uri="{FF2B5EF4-FFF2-40B4-BE49-F238E27FC236}">
                  <a16:creationId xmlns:a16="http://schemas.microsoft.com/office/drawing/2014/main" id="{995F97A3-F676-4B55-A310-2043F5E796B1}"/>
                </a:ext>
              </a:extLst>
            </p:cNvPr>
            <p:cNvGrpSpPr>
              <a:grpSpLocks/>
            </p:cNvGrpSpPr>
            <p:nvPr/>
          </p:nvGrpSpPr>
          <p:grpSpPr bwMode="auto">
            <a:xfrm rot="5003157">
              <a:off x="249" y="1102"/>
              <a:ext cx="412" cy="500"/>
              <a:chOff x="1727" y="866"/>
              <a:chExt cx="129" cy="157"/>
            </a:xfrm>
          </p:grpSpPr>
          <p:sp>
            <p:nvSpPr>
              <p:cNvPr id="52248" name="Freeform 24">
                <a:extLst>
                  <a:ext uri="{FF2B5EF4-FFF2-40B4-BE49-F238E27FC236}">
                    <a16:creationId xmlns:a16="http://schemas.microsoft.com/office/drawing/2014/main" id="{D273976B-5FE4-4247-B062-03C0055498A8}"/>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9" name="Freeform 25">
                <a:extLst>
                  <a:ext uri="{FF2B5EF4-FFF2-40B4-BE49-F238E27FC236}">
                    <a16:creationId xmlns:a16="http://schemas.microsoft.com/office/drawing/2014/main" id="{08F12F6B-97F4-4535-8CE5-45329CD64219}"/>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0" name="Freeform 26">
                <a:extLst>
                  <a:ext uri="{FF2B5EF4-FFF2-40B4-BE49-F238E27FC236}">
                    <a16:creationId xmlns:a16="http://schemas.microsoft.com/office/drawing/2014/main" id="{068DA5C0-9890-4428-9CC2-D569B46B3FE5}"/>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51" name="Group 27">
              <a:extLst>
                <a:ext uri="{FF2B5EF4-FFF2-40B4-BE49-F238E27FC236}">
                  <a16:creationId xmlns:a16="http://schemas.microsoft.com/office/drawing/2014/main" id="{726C252D-732C-439D-B966-D9B94B5177A2}"/>
                </a:ext>
              </a:extLst>
            </p:cNvPr>
            <p:cNvGrpSpPr>
              <a:grpSpLocks/>
            </p:cNvGrpSpPr>
            <p:nvPr/>
          </p:nvGrpSpPr>
          <p:grpSpPr bwMode="auto">
            <a:xfrm>
              <a:off x="815" y="0"/>
              <a:ext cx="345" cy="367"/>
              <a:chOff x="1727" y="866"/>
              <a:chExt cx="129" cy="157"/>
            </a:xfrm>
          </p:grpSpPr>
          <p:sp>
            <p:nvSpPr>
              <p:cNvPr id="52252" name="Freeform 28">
                <a:extLst>
                  <a:ext uri="{FF2B5EF4-FFF2-40B4-BE49-F238E27FC236}">
                    <a16:creationId xmlns:a16="http://schemas.microsoft.com/office/drawing/2014/main" id="{EF3A0FEC-BBBE-4031-88C8-166F0394070E}"/>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3" name="Freeform 29">
                <a:extLst>
                  <a:ext uri="{FF2B5EF4-FFF2-40B4-BE49-F238E27FC236}">
                    <a16:creationId xmlns:a16="http://schemas.microsoft.com/office/drawing/2014/main" id="{BD1D7331-6390-4744-A7F7-42C1FF483DBE}"/>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4" name="Freeform 30">
                <a:extLst>
                  <a:ext uri="{FF2B5EF4-FFF2-40B4-BE49-F238E27FC236}">
                    <a16:creationId xmlns:a16="http://schemas.microsoft.com/office/drawing/2014/main" id="{5AFC24D5-B1D7-4087-9FC1-7FD82B879F64}"/>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5" name="Freeform 31">
              <a:extLst>
                <a:ext uri="{FF2B5EF4-FFF2-40B4-BE49-F238E27FC236}">
                  <a16:creationId xmlns:a16="http://schemas.microsoft.com/office/drawing/2014/main" id="{0C7F0A80-A6F3-4629-84BF-DCA09B271B1F}"/>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32">
              <a:extLst>
                <a:ext uri="{FF2B5EF4-FFF2-40B4-BE49-F238E27FC236}">
                  <a16:creationId xmlns:a16="http://schemas.microsoft.com/office/drawing/2014/main" id="{38F7BDF2-6A9E-4043-9232-25C6D931B71E}"/>
                </a:ext>
              </a:extLst>
            </p:cNvPr>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33">
              <a:extLst>
                <a:ext uri="{FF2B5EF4-FFF2-40B4-BE49-F238E27FC236}">
                  <a16:creationId xmlns:a16="http://schemas.microsoft.com/office/drawing/2014/main" id="{CF691BA6-060D-4C8B-A64A-A41F430D82F3}"/>
                </a:ext>
              </a:extLst>
            </p:cNvPr>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8" name="Freeform 34">
              <a:extLst>
                <a:ext uri="{FF2B5EF4-FFF2-40B4-BE49-F238E27FC236}">
                  <a16:creationId xmlns:a16="http://schemas.microsoft.com/office/drawing/2014/main" id="{1EA6CA9C-E7D4-4ACD-87DE-C528354F3469}"/>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35">
              <a:extLst>
                <a:ext uri="{FF2B5EF4-FFF2-40B4-BE49-F238E27FC236}">
                  <a16:creationId xmlns:a16="http://schemas.microsoft.com/office/drawing/2014/main" id="{BC3B5E50-EB5A-4B0D-8BCF-1EC393E301C3}"/>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0" name="Freeform 36">
              <a:extLst>
                <a:ext uri="{FF2B5EF4-FFF2-40B4-BE49-F238E27FC236}">
                  <a16:creationId xmlns:a16="http://schemas.microsoft.com/office/drawing/2014/main" id="{6D368851-BDFA-4DE4-8CD8-790D87800FC3}"/>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37">
              <a:extLst>
                <a:ext uri="{FF2B5EF4-FFF2-40B4-BE49-F238E27FC236}">
                  <a16:creationId xmlns:a16="http://schemas.microsoft.com/office/drawing/2014/main" id="{51CBA5DE-6DFF-48C7-8AC3-6D4F0847D321}"/>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2" name="Freeform 38">
              <a:extLst>
                <a:ext uri="{FF2B5EF4-FFF2-40B4-BE49-F238E27FC236}">
                  <a16:creationId xmlns:a16="http://schemas.microsoft.com/office/drawing/2014/main" id="{4E5D6AAF-8156-4A5A-85FA-3599187B267A}"/>
                </a:ext>
              </a:extLst>
            </p:cNvPr>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39">
              <a:extLst>
                <a:ext uri="{FF2B5EF4-FFF2-40B4-BE49-F238E27FC236}">
                  <a16:creationId xmlns:a16="http://schemas.microsoft.com/office/drawing/2014/main" id="{10F3F928-1EE5-4A29-800E-F5C8A3111C67}"/>
                </a:ext>
              </a:extLst>
            </p:cNvPr>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4" name="Freeform 40">
              <a:extLst>
                <a:ext uri="{FF2B5EF4-FFF2-40B4-BE49-F238E27FC236}">
                  <a16:creationId xmlns:a16="http://schemas.microsoft.com/office/drawing/2014/main" id="{D8C2B6EE-3607-4BDD-A18C-628E87876DAF}"/>
                </a:ext>
              </a:extLst>
            </p:cNvPr>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41">
              <a:extLst>
                <a:ext uri="{FF2B5EF4-FFF2-40B4-BE49-F238E27FC236}">
                  <a16:creationId xmlns:a16="http://schemas.microsoft.com/office/drawing/2014/main" id="{14E9A04A-8369-4935-B661-858E8897D0D9}"/>
                </a:ext>
              </a:extLst>
            </p:cNvPr>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6" name="Freeform 42">
              <a:extLst>
                <a:ext uri="{FF2B5EF4-FFF2-40B4-BE49-F238E27FC236}">
                  <a16:creationId xmlns:a16="http://schemas.microsoft.com/office/drawing/2014/main" id="{681FFB09-4900-4211-925B-230AE4051A30}"/>
                </a:ext>
              </a:extLst>
            </p:cNvPr>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43">
              <a:extLst>
                <a:ext uri="{FF2B5EF4-FFF2-40B4-BE49-F238E27FC236}">
                  <a16:creationId xmlns:a16="http://schemas.microsoft.com/office/drawing/2014/main" id="{AD536393-AA84-448C-84B7-59E67817B08A}"/>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8" name="Freeform 44">
              <a:extLst>
                <a:ext uri="{FF2B5EF4-FFF2-40B4-BE49-F238E27FC236}">
                  <a16:creationId xmlns:a16="http://schemas.microsoft.com/office/drawing/2014/main" id="{E0D250B5-B3C6-486D-B005-36AA80BAA061}"/>
                </a:ext>
              </a:extLst>
            </p:cNvPr>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a:extLst>
              <a:ext uri="{FF2B5EF4-FFF2-40B4-BE49-F238E27FC236}">
                <a16:creationId xmlns:a16="http://schemas.microsoft.com/office/drawing/2014/main" id="{CBCD9CD2-E187-47E2-B8B6-6586D561AC6F}"/>
              </a:ext>
            </a:extLst>
          </p:cNvPr>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2270" name="Rectangle 46">
            <a:extLst>
              <a:ext uri="{FF2B5EF4-FFF2-40B4-BE49-F238E27FC236}">
                <a16:creationId xmlns:a16="http://schemas.microsoft.com/office/drawing/2014/main" id="{07B9138E-04E1-45F8-B1FC-8297B198D438}"/>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71" name="Rectangle 47">
            <a:extLst>
              <a:ext uri="{FF2B5EF4-FFF2-40B4-BE49-F238E27FC236}">
                <a16:creationId xmlns:a16="http://schemas.microsoft.com/office/drawing/2014/main" id="{EA9A6CFF-DA89-4934-B431-524E7D2ADD41}"/>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en-US" altLang="zh-CN"/>
          </a:p>
        </p:txBody>
      </p:sp>
      <p:sp>
        <p:nvSpPr>
          <p:cNvPr id="52272" name="Rectangle 48">
            <a:extLst>
              <a:ext uri="{FF2B5EF4-FFF2-40B4-BE49-F238E27FC236}">
                <a16:creationId xmlns:a16="http://schemas.microsoft.com/office/drawing/2014/main" id="{A7A11F03-5FC5-4E57-B714-56FE5A4FD3C7}"/>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en-US" altLang="zh-CN"/>
          </a:p>
        </p:txBody>
      </p:sp>
      <p:sp>
        <p:nvSpPr>
          <p:cNvPr id="52273" name="Rectangle 49">
            <a:extLst>
              <a:ext uri="{FF2B5EF4-FFF2-40B4-BE49-F238E27FC236}">
                <a16:creationId xmlns:a16="http://schemas.microsoft.com/office/drawing/2014/main" id="{5F570518-9229-43D0-A349-2291D8581940}"/>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48ADF5A4-9153-49EB-8380-2D940CBF0F5C}" type="slidenum">
              <a:rPr lang="en-US" altLang="zh-CN"/>
              <a:pPr/>
              <a:t>‹#›</a:t>
            </a:fld>
            <a:endParaRPr lang="en-US" altLang="zh-CN"/>
          </a:p>
        </p:txBody>
      </p:sp>
      <p:sp>
        <p:nvSpPr>
          <p:cNvPr id="52274" name="Rectangle 50">
            <a:extLst>
              <a:ext uri="{FF2B5EF4-FFF2-40B4-BE49-F238E27FC236}">
                <a16:creationId xmlns:a16="http://schemas.microsoft.com/office/drawing/2014/main" id="{D61C2CA4-C610-4F89-B097-3E75A9D4EBF9}"/>
              </a:ext>
            </a:extLst>
          </p:cNvPr>
          <p:cNvSpPr>
            <a:spLocks noChangeArrowheads="1"/>
          </p:cNvSpPr>
          <p:nvPr userDrawn="1"/>
        </p:nvSpPr>
        <p:spPr bwMode="auto">
          <a:xfrm>
            <a:off x="0" y="0"/>
            <a:ext cx="9144000" cy="533400"/>
          </a:xfrm>
          <a:prstGeom prst="rect">
            <a:avLst/>
          </a:prstGeom>
          <a:gradFill rotWithShape="0">
            <a:gsLst>
              <a:gs pos="0">
                <a:srgbClr val="0000FF">
                  <a:gamma/>
                  <a:shade val="56078"/>
                  <a:invGamma/>
                </a:srgbClr>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Rectangle 51">
            <a:extLst>
              <a:ext uri="{FF2B5EF4-FFF2-40B4-BE49-F238E27FC236}">
                <a16:creationId xmlns:a16="http://schemas.microsoft.com/office/drawing/2014/main" id="{4F081AC4-9CEF-485E-BED9-413EE63C5DEF}"/>
              </a:ext>
            </a:extLst>
          </p:cNvPr>
          <p:cNvSpPr>
            <a:spLocks noChangeArrowheads="1"/>
          </p:cNvSpPr>
          <p:nvPr userDrawn="1"/>
        </p:nvSpPr>
        <p:spPr bwMode="auto">
          <a:xfrm>
            <a:off x="0" y="6629400"/>
            <a:ext cx="9144000" cy="228600"/>
          </a:xfrm>
          <a:prstGeom prst="rect">
            <a:avLst/>
          </a:prstGeom>
          <a:gradFill rotWithShape="0">
            <a:gsLst>
              <a:gs pos="0">
                <a:srgbClr val="0066FF"/>
              </a:gs>
              <a:gs pos="100000">
                <a:srgbClr val="0066FF">
                  <a:gamma/>
                  <a:shade val="56078"/>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Rectangle 56">
            <a:extLst>
              <a:ext uri="{FF2B5EF4-FFF2-40B4-BE49-F238E27FC236}">
                <a16:creationId xmlns:a16="http://schemas.microsoft.com/office/drawing/2014/main" id="{982A8A88-F1CC-4692-BF4B-0A66D21E202B}"/>
              </a:ext>
            </a:extLst>
          </p:cNvPr>
          <p:cNvSpPr>
            <a:spLocks noChangeArrowheads="1"/>
          </p:cNvSpPr>
          <p:nvPr userDrawn="1"/>
        </p:nvSpPr>
        <p:spPr bwMode="auto">
          <a:xfrm>
            <a:off x="76200" y="-1588"/>
            <a:ext cx="7375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a:solidFill>
                  <a:srgbClr val="FFFFFF"/>
                </a:solidFill>
                <a:latin typeface="楷体_GB2312" pitchFamily="49" charset="-122"/>
                <a:ea typeface="楷体_GB2312" pitchFamily="49" charset="-122"/>
              </a:rPr>
              <a:t>原子核物理概论  </a:t>
            </a:r>
            <a:r>
              <a:rPr lang="en-US" altLang="zh-CN" sz="2000">
                <a:solidFill>
                  <a:schemeClr val="bg1"/>
                </a:solidFill>
                <a:effectLst>
                  <a:outerShdw blurRad="38100" dist="38100" dir="2700000" algn="tl">
                    <a:srgbClr val="C0C0C0"/>
                  </a:outerShdw>
                </a:effectLst>
              </a:rPr>
              <a:t>§</a:t>
            </a:r>
            <a:r>
              <a:rPr lang="en-US" altLang="zh-CN" sz="2400">
                <a:solidFill>
                  <a:schemeClr val="bg1"/>
                </a:solidFill>
                <a:effectLst>
                  <a:outerShdw blurRad="38100" dist="38100" dir="2700000" algn="tl">
                    <a:srgbClr val="C0C0C0"/>
                  </a:outerShdw>
                </a:effectLst>
              </a:rPr>
              <a:t>8</a:t>
            </a:r>
            <a:r>
              <a:rPr kumimoji="1" lang="en-US" altLang="zh-CN">
                <a:solidFill>
                  <a:srgbClr val="FFFFFF"/>
                </a:solidFill>
                <a:latin typeface="楷体_GB2312" pitchFamily="49" charset="-122"/>
                <a:ea typeface="楷体_GB2312" pitchFamily="49" charset="-122"/>
              </a:rPr>
              <a:t> </a:t>
            </a:r>
            <a:r>
              <a:rPr lang="el-GR" altLang="zh-CN" sz="2400">
                <a:solidFill>
                  <a:schemeClr val="bg1"/>
                </a:solidFill>
                <a:ea typeface="楷体_GB2312" pitchFamily="49" charset="-122"/>
              </a:rPr>
              <a:t>β</a:t>
            </a:r>
            <a:r>
              <a:rPr lang="zh-CN" altLang="en-US" sz="2400">
                <a:solidFill>
                  <a:schemeClr val="bg1"/>
                </a:solidFill>
                <a:ea typeface="楷体_GB2312" pitchFamily="49" charset="-122"/>
              </a:rPr>
              <a:t>衰变</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7.bin"/><Relationship Id="rId18" Type="http://schemas.openxmlformats.org/officeDocument/2006/relationships/image" Target="../media/image32.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29.wmf"/><Relationship Id="rId17"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31.emf"/><Relationship Id="rId20" Type="http://schemas.openxmlformats.org/officeDocument/2006/relationships/image" Target="../media/image33.wmf"/><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8.wmf"/><Relationship Id="rId19" Type="http://schemas.openxmlformats.org/officeDocument/2006/relationships/oleObject" Target="../embeddings/oleObject30.bin"/><Relationship Id="rId4" Type="http://schemas.openxmlformats.org/officeDocument/2006/relationships/image" Target="../media/image25.emf"/><Relationship Id="rId9" Type="http://schemas.openxmlformats.org/officeDocument/2006/relationships/oleObject" Target="../embeddings/oleObject25.bin"/><Relationship Id="rId14" Type="http://schemas.openxmlformats.org/officeDocument/2006/relationships/image" Target="../media/image30.emf"/></Relationships>
</file>

<file path=ppt/slides/_rels/slide1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7.bin"/><Relationship Id="rId18" Type="http://schemas.openxmlformats.org/officeDocument/2006/relationships/image" Target="../media/image41.e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8.emf"/><Relationship Id="rId17" Type="http://schemas.openxmlformats.org/officeDocument/2006/relationships/oleObject" Target="../embeddings/oleObject39.bin"/><Relationship Id="rId2" Type="http://schemas.openxmlformats.org/officeDocument/2006/relationships/slideLayout" Target="../slideLayouts/slideLayout12.xml"/><Relationship Id="rId16" Type="http://schemas.openxmlformats.org/officeDocument/2006/relationships/image" Target="../media/image40.wmf"/><Relationship Id="rId1" Type="http://schemas.openxmlformats.org/officeDocument/2006/relationships/vmlDrawing" Target="../drawings/vmlDrawing6.vml"/><Relationship Id="rId6" Type="http://schemas.openxmlformats.org/officeDocument/2006/relationships/image" Target="../media/image3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7.wmf"/><Relationship Id="rId4" Type="http://schemas.openxmlformats.org/officeDocument/2006/relationships/image" Target="../media/image34.emf"/><Relationship Id="rId9" Type="http://schemas.openxmlformats.org/officeDocument/2006/relationships/oleObject" Target="../embeddings/oleObject35.bin"/><Relationship Id="rId14" Type="http://schemas.openxmlformats.org/officeDocument/2006/relationships/image" Target="../media/image39.emf"/></Relationships>
</file>

<file path=ppt/slides/_rels/slide1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1.xml"/><Relationship Id="rId1" Type="http://schemas.openxmlformats.org/officeDocument/2006/relationships/vmlDrawing" Target="../drawings/vmlDrawing8.v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slideLayout" Target="../slideLayouts/slideLayout12.xml"/><Relationship Id="rId7" Type="http://schemas.openxmlformats.org/officeDocument/2006/relationships/image" Target="../media/image47.wmf"/><Relationship Id="rId2" Type="http://schemas.openxmlformats.org/officeDocument/2006/relationships/control" Target="../activeX/activeX2.xml"/><Relationship Id="rId1" Type="http://schemas.openxmlformats.org/officeDocument/2006/relationships/vmlDrawing" Target="../drawings/vmlDrawing9.vml"/><Relationship Id="rId6" Type="http://schemas.openxmlformats.org/officeDocument/2006/relationships/oleObject" Target="../embeddings/oleObject44.bin"/><Relationship Id="rId5" Type="http://schemas.openxmlformats.org/officeDocument/2006/relationships/image" Target="../media/image46.wmf"/><Relationship Id="rId10" Type="http://schemas.openxmlformats.org/officeDocument/2006/relationships/image" Target="../media/image49.png"/><Relationship Id="rId4" Type="http://schemas.openxmlformats.org/officeDocument/2006/relationships/oleObject" Target="../embeddings/oleObject43.bin"/><Relationship Id="rId9" Type="http://schemas.openxmlformats.org/officeDocument/2006/relationships/image" Target="../media/image4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54.jpe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7.bin"/><Relationship Id="rId11" Type="http://schemas.openxmlformats.org/officeDocument/2006/relationships/image" Target="../media/image53.emf"/><Relationship Id="rId5" Type="http://schemas.openxmlformats.org/officeDocument/2006/relationships/image" Target="../media/image50.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emf"/><Relationship Id="rId18" Type="http://schemas.openxmlformats.org/officeDocument/2006/relationships/oleObject" Target="../embeddings/oleObject20.bin"/><Relationship Id="rId3" Type="http://schemas.openxmlformats.org/officeDocument/2006/relationships/image" Target="../media/image22.jpeg"/><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7.bin"/><Relationship Id="rId17" Type="http://schemas.openxmlformats.org/officeDocument/2006/relationships/image" Target="../media/image19.emf"/><Relationship Id="rId2" Type="http://schemas.openxmlformats.org/officeDocument/2006/relationships/slideLayout" Target="../slideLayouts/slideLayout2.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emf"/><Relationship Id="rId10" Type="http://schemas.openxmlformats.org/officeDocument/2006/relationships/oleObject" Target="../embeddings/oleObject16.bin"/><Relationship Id="rId19" Type="http://schemas.openxmlformats.org/officeDocument/2006/relationships/image" Target="../media/image20.emf"/><Relationship Id="rId4" Type="http://schemas.openxmlformats.org/officeDocument/2006/relationships/oleObject" Target="../embeddings/oleObject13.bin"/><Relationship Id="rId9" Type="http://schemas.openxmlformats.org/officeDocument/2006/relationships/image" Target="../media/image15.wmf"/><Relationship Id="rId14"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6" name="Rectangle 6">
            <a:extLst>
              <a:ext uri="{FF2B5EF4-FFF2-40B4-BE49-F238E27FC236}">
                <a16:creationId xmlns:a16="http://schemas.microsoft.com/office/drawing/2014/main" id="{55BA6E93-585D-4BE7-ABCA-F172BB7C1F5A}"/>
              </a:ext>
            </a:extLst>
          </p:cNvPr>
          <p:cNvSpPr>
            <a:spLocks noChangeArrowheads="1"/>
          </p:cNvSpPr>
          <p:nvPr/>
        </p:nvSpPr>
        <p:spPr bwMode="auto">
          <a:xfrm>
            <a:off x="323850" y="688975"/>
            <a:ext cx="2879725" cy="579438"/>
          </a:xfrm>
          <a:prstGeom prst="rect">
            <a:avLst/>
          </a:prstGeom>
          <a:noFill/>
          <a:ln>
            <a:noFill/>
          </a:ln>
          <a:effectLst/>
        </p:spPr>
        <p:txBody>
          <a:bodyPr>
            <a:spAutoFit/>
          </a:bodyPr>
          <a:lstStyle/>
          <a:p>
            <a:pPr fontAlgn="t"/>
            <a:r>
              <a:rPr lang="en-US" altLang="zh-CN">
                <a:solidFill>
                  <a:schemeClr val="bg2">
                    <a:lumMod val="10000"/>
                  </a:schemeClr>
                </a:solidFill>
                <a:effectLst>
                  <a:outerShdw blurRad="38100" dist="38100" dir="2700000" algn="tl">
                    <a:srgbClr val="C0C0C0"/>
                  </a:outerShdw>
                </a:effectLst>
              </a:rPr>
              <a:t>§8  </a:t>
            </a:r>
            <a:r>
              <a:rPr lang="el-GR" altLang="zh-CN">
                <a:solidFill>
                  <a:schemeClr val="bg2">
                    <a:lumMod val="10000"/>
                  </a:schemeClr>
                </a:solidFill>
                <a:effectLst>
                  <a:outerShdw blurRad="38100" dist="38100" dir="2700000" algn="tl">
                    <a:srgbClr val="C0C0C0"/>
                  </a:outerShdw>
                </a:effectLst>
                <a:latin typeface="楷体_GB2312" pitchFamily="49" charset="-122"/>
                <a:ea typeface="楷体_GB2312" pitchFamily="49" charset="-122"/>
              </a:rPr>
              <a:t>β</a:t>
            </a:r>
            <a:r>
              <a:rPr lang="zh-CN" altLang="en-US">
                <a:solidFill>
                  <a:schemeClr val="bg2">
                    <a:lumMod val="10000"/>
                  </a:schemeClr>
                </a:solidFill>
                <a:effectLst>
                  <a:outerShdw blurRad="38100" dist="38100" dir="2700000" algn="tl">
                    <a:srgbClr val="C0C0C0"/>
                  </a:outerShdw>
                </a:effectLst>
              </a:rPr>
              <a:t>衰变</a:t>
            </a:r>
          </a:p>
        </p:txBody>
      </p:sp>
      <p:sp>
        <p:nvSpPr>
          <p:cNvPr id="199691" name="Rectangle 11">
            <a:extLst>
              <a:ext uri="{FF2B5EF4-FFF2-40B4-BE49-F238E27FC236}">
                <a16:creationId xmlns:a16="http://schemas.microsoft.com/office/drawing/2014/main" id="{C71BEEA5-BF74-41CF-AE48-BCD1430EBAA5}"/>
              </a:ext>
            </a:extLst>
          </p:cNvPr>
          <p:cNvSpPr>
            <a:spLocks noChangeArrowheads="1"/>
          </p:cNvSpPr>
          <p:nvPr/>
        </p:nvSpPr>
        <p:spPr bwMode="auto">
          <a:xfrm>
            <a:off x="684213" y="4221163"/>
            <a:ext cx="7777162" cy="1815882"/>
          </a:xfrm>
          <a:prstGeom prst="rect">
            <a:avLst/>
          </a:prstGeom>
          <a:noFill/>
          <a:ln>
            <a:noFill/>
          </a:ln>
          <a:effectLst/>
        </p:spPr>
        <p:txBody>
          <a:bodyPr>
            <a:spAutoFit/>
          </a:bodyPr>
          <a:lstStyle/>
          <a:p>
            <a:r>
              <a:rPr kumimoji="1" lang="en-US" altLang="zh-CN" sz="2800">
                <a:solidFill>
                  <a:schemeClr val="bg2">
                    <a:lumMod val="10000"/>
                  </a:schemeClr>
                </a:solidFill>
                <a:latin typeface="楷体_GB2312" pitchFamily="49" charset="-122"/>
                <a:ea typeface="楷体_GB2312" pitchFamily="49" charset="-122"/>
              </a:rPr>
              <a:t>    </a:t>
            </a:r>
            <a:r>
              <a:rPr kumimoji="1" lang="zh-CN" altLang="en-US" sz="2800">
                <a:solidFill>
                  <a:schemeClr val="bg2">
                    <a:lumMod val="10000"/>
                  </a:schemeClr>
                </a:solidFill>
                <a:ea typeface="楷体_GB2312" pitchFamily="49" charset="-122"/>
              </a:rPr>
              <a:t>因为</a:t>
            </a:r>
            <a:r>
              <a:rPr kumimoji="1" lang="el-GR" altLang="zh-CN" sz="2800">
                <a:solidFill>
                  <a:schemeClr val="bg2">
                    <a:lumMod val="10000"/>
                  </a:schemeClr>
                </a:solidFill>
                <a:ea typeface="楷体_GB2312" pitchFamily="49" charset="-122"/>
              </a:rPr>
              <a:t>β</a:t>
            </a:r>
            <a:r>
              <a:rPr kumimoji="1" lang="zh-CN" altLang="en-US" sz="2800">
                <a:solidFill>
                  <a:schemeClr val="bg2">
                    <a:lumMod val="10000"/>
                  </a:schemeClr>
                </a:solidFill>
                <a:ea typeface="楷体_GB2312" pitchFamily="49" charset="-122"/>
              </a:rPr>
              <a:t>粒子带一个单位电荷，所以可用测量</a:t>
            </a:r>
            <a:r>
              <a:rPr lang="zh-CN" altLang="en-US" sz="2800">
                <a:solidFill>
                  <a:schemeClr val="bg2">
                    <a:lumMod val="10000"/>
                  </a:schemeClr>
                </a:solidFill>
                <a:ea typeface="楷体_GB2312" pitchFamily="49" charset="-122"/>
                <a:sym typeface="Symbol" panose="05050102010706020507" pitchFamily="18" charset="2"/>
              </a:rPr>
              <a:t></a:t>
            </a:r>
            <a:r>
              <a:rPr kumimoji="1" lang="zh-CN" altLang="en-US" sz="2800">
                <a:solidFill>
                  <a:schemeClr val="bg2">
                    <a:lumMod val="10000"/>
                  </a:schemeClr>
                </a:solidFill>
                <a:ea typeface="楷体_GB2312" pitchFamily="49" charset="-122"/>
              </a:rPr>
              <a:t>粒子能量一样的方法测得</a:t>
            </a:r>
            <a:r>
              <a:rPr kumimoji="1" lang="el-GR" altLang="zh-CN" sz="2800">
                <a:solidFill>
                  <a:schemeClr val="bg2">
                    <a:lumMod val="10000"/>
                  </a:schemeClr>
                </a:solidFill>
                <a:ea typeface="楷体_GB2312" pitchFamily="49" charset="-122"/>
              </a:rPr>
              <a:t>β</a:t>
            </a:r>
            <a:r>
              <a:rPr kumimoji="1" lang="zh-CN" altLang="en-US" sz="2800">
                <a:solidFill>
                  <a:schemeClr val="bg2">
                    <a:lumMod val="10000"/>
                  </a:schemeClr>
                </a:solidFill>
                <a:ea typeface="楷体_GB2312" pitchFamily="49" charset="-122"/>
              </a:rPr>
              <a:t>粒子的能量，但由于</a:t>
            </a:r>
            <a:r>
              <a:rPr kumimoji="1" lang="el-GR" altLang="zh-CN" sz="2800">
                <a:solidFill>
                  <a:schemeClr val="bg2">
                    <a:lumMod val="10000"/>
                  </a:schemeClr>
                </a:solidFill>
                <a:latin typeface="楷体_GB2312" pitchFamily="49" charset="-122"/>
                <a:ea typeface="楷体_GB2312" pitchFamily="49" charset="-122"/>
              </a:rPr>
              <a:t>β</a:t>
            </a:r>
            <a:r>
              <a:rPr kumimoji="1" lang="zh-CN" altLang="en-US" sz="2800">
                <a:solidFill>
                  <a:schemeClr val="bg2">
                    <a:lumMod val="10000"/>
                  </a:schemeClr>
                </a:solidFill>
                <a:latin typeface="楷体_GB2312" pitchFamily="49" charset="-122"/>
                <a:ea typeface="楷体_GB2312" pitchFamily="49" charset="-122"/>
              </a:rPr>
              <a:t>射线粒子的质量远远小于</a:t>
            </a:r>
            <a:r>
              <a:rPr lang="zh-CN" altLang="en-US" sz="2800">
                <a:solidFill>
                  <a:schemeClr val="bg2">
                    <a:lumMod val="10000"/>
                  </a:schemeClr>
                </a:solidFill>
                <a:latin typeface="楷体_GB2312" pitchFamily="49" charset="-122"/>
                <a:ea typeface="楷体_GB2312" pitchFamily="49" charset="-122"/>
                <a:sym typeface="Symbol" panose="05050102010706020507" pitchFamily="18" charset="2"/>
              </a:rPr>
              <a:t></a:t>
            </a:r>
            <a:r>
              <a:rPr kumimoji="1" lang="zh-CN" altLang="en-US" sz="2800">
                <a:solidFill>
                  <a:schemeClr val="bg2">
                    <a:lumMod val="10000"/>
                  </a:schemeClr>
                </a:solidFill>
                <a:latin typeface="楷体_GB2312" pitchFamily="49" charset="-122"/>
                <a:ea typeface="楷体_GB2312" pitchFamily="49" charset="-122"/>
              </a:rPr>
              <a:t>粒子的质量，所以</a:t>
            </a:r>
            <a:r>
              <a:rPr kumimoji="1" lang="el-GR" altLang="zh-CN" sz="2800">
                <a:solidFill>
                  <a:schemeClr val="bg2">
                    <a:lumMod val="10000"/>
                  </a:schemeClr>
                </a:solidFill>
                <a:latin typeface="楷体_GB2312" pitchFamily="49" charset="-122"/>
                <a:ea typeface="楷体_GB2312" pitchFamily="49" charset="-122"/>
              </a:rPr>
              <a:t>β</a:t>
            </a:r>
            <a:r>
              <a:rPr kumimoji="1" lang="zh-CN" altLang="en-US" sz="2800">
                <a:solidFill>
                  <a:schemeClr val="bg2">
                    <a:lumMod val="10000"/>
                  </a:schemeClr>
                </a:solidFill>
                <a:latin typeface="楷体_GB2312" pitchFamily="49" charset="-122"/>
                <a:ea typeface="楷体_GB2312" pitchFamily="49" charset="-122"/>
              </a:rPr>
              <a:t>射线粒子的运动速度相对较大，故应考虑相对论修正。</a:t>
            </a:r>
          </a:p>
        </p:txBody>
      </p:sp>
      <p:sp>
        <p:nvSpPr>
          <p:cNvPr id="199716" name="Rectangle 36">
            <a:extLst>
              <a:ext uri="{FF2B5EF4-FFF2-40B4-BE49-F238E27FC236}">
                <a16:creationId xmlns:a16="http://schemas.microsoft.com/office/drawing/2014/main" id="{89934319-3272-42B6-9916-C541A12FF83F}"/>
              </a:ext>
            </a:extLst>
          </p:cNvPr>
          <p:cNvSpPr>
            <a:spLocks noChangeArrowheads="1"/>
          </p:cNvSpPr>
          <p:nvPr/>
        </p:nvSpPr>
        <p:spPr bwMode="auto">
          <a:xfrm>
            <a:off x="468313" y="3500438"/>
            <a:ext cx="4608512" cy="579437"/>
          </a:xfrm>
          <a:prstGeom prst="rect">
            <a:avLst/>
          </a:prstGeom>
          <a:noFill/>
          <a:ln>
            <a:noFill/>
          </a:ln>
          <a:effectLst/>
        </p:spPr>
        <p:txBody>
          <a:bodyPr>
            <a:spAutoFit/>
          </a:bodyPr>
          <a:lstStyle/>
          <a:p>
            <a:r>
              <a:rPr lang="en-US" altLang="zh-CN">
                <a:solidFill>
                  <a:schemeClr val="bg2">
                    <a:lumMod val="10000"/>
                  </a:schemeClr>
                </a:solidFill>
                <a:ea typeface="楷体_GB2312" pitchFamily="49" charset="-122"/>
              </a:rPr>
              <a:t>1.</a:t>
            </a:r>
            <a:r>
              <a:rPr kumimoji="1" lang="el-GR" altLang="zh-CN">
                <a:solidFill>
                  <a:schemeClr val="bg2">
                    <a:lumMod val="10000"/>
                  </a:schemeClr>
                </a:solidFill>
                <a:latin typeface="楷体_GB2312" pitchFamily="49" charset="-122"/>
                <a:ea typeface="楷体_GB2312" pitchFamily="49" charset="-122"/>
              </a:rPr>
              <a:t>β</a:t>
            </a:r>
            <a:r>
              <a:rPr lang="zh-CN" altLang="en-US">
                <a:solidFill>
                  <a:schemeClr val="bg2">
                    <a:lumMod val="10000"/>
                  </a:schemeClr>
                </a:solidFill>
                <a:ea typeface="楷体_GB2312" pitchFamily="49" charset="-122"/>
              </a:rPr>
              <a:t>衰变能所面临的困难</a:t>
            </a:r>
          </a:p>
        </p:txBody>
      </p:sp>
      <p:sp>
        <p:nvSpPr>
          <p:cNvPr id="199717" name="Rectangle 37">
            <a:extLst>
              <a:ext uri="{FF2B5EF4-FFF2-40B4-BE49-F238E27FC236}">
                <a16:creationId xmlns:a16="http://schemas.microsoft.com/office/drawing/2014/main" id="{9951C3E4-9046-4D1E-BF31-1ADEF58F54C3}"/>
              </a:ext>
            </a:extLst>
          </p:cNvPr>
          <p:cNvSpPr>
            <a:spLocks noChangeArrowheads="1"/>
          </p:cNvSpPr>
          <p:nvPr/>
        </p:nvSpPr>
        <p:spPr bwMode="auto">
          <a:xfrm>
            <a:off x="827088" y="1268413"/>
            <a:ext cx="7777162" cy="1800225"/>
          </a:xfrm>
          <a:prstGeom prst="rect">
            <a:avLst/>
          </a:prstGeom>
          <a:noFill/>
          <a:ln>
            <a:noFill/>
          </a:ln>
          <a:effectLst/>
        </p:spPr>
        <p:txBody>
          <a:bodyPr>
            <a:spAutoFit/>
          </a:bodyPr>
          <a:lstStyle/>
          <a:p>
            <a:r>
              <a:rPr kumimoji="1" lang="en-US" altLang="zh-CN" sz="2800">
                <a:solidFill>
                  <a:schemeClr val="bg2">
                    <a:lumMod val="10000"/>
                  </a:schemeClr>
                </a:solidFill>
                <a:latin typeface="楷体_GB2312" pitchFamily="49" charset="-122"/>
                <a:ea typeface="楷体_GB2312" pitchFamily="49" charset="-122"/>
              </a:rPr>
              <a:t>    </a:t>
            </a:r>
            <a:r>
              <a:rPr kumimoji="1" lang="el-GR" altLang="zh-CN" sz="2800">
                <a:solidFill>
                  <a:schemeClr val="bg2">
                    <a:lumMod val="10000"/>
                  </a:schemeClr>
                </a:solidFill>
                <a:ea typeface="楷体_GB2312" pitchFamily="49" charset="-122"/>
              </a:rPr>
              <a:t>β</a:t>
            </a:r>
            <a:r>
              <a:rPr kumimoji="1" lang="zh-CN" altLang="en-US" sz="2800">
                <a:solidFill>
                  <a:schemeClr val="bg2">
                    <a:lumMod val="10000"/>
                  </a:schemeClr>
                </a:solidFill>
                <a:ea typeface="楷体_GB2312" pitchFamily="49" charset="-122"/>
              </a:rPr>
              <a:t>衰变过程中，核子数不变。所以母核和子核属同量异位素；根据衰变过程中放出电子的不同，</a:t>
            </a:r>
            <a:r>
              <a:rPr kumimoji="1" lang="el-GR" altLang="zh-CN" sz="2800">
                <a:solidFill>
                  <a:schemeClr val="bg2">
                    <a:lumMod val="10000"/>
                  </a:schemeClr>
                </a:solidFill>
                <a:ea typeface="楷体_GB2312" pitchFamily="49" charset="-122"/>
              </a:rPr>
              <a:t>β</a:t>
            </a:r>
            <a:r>
              <a:rPr kumimoji="1" lang="zh-CN" altLang="en-US" sz="2800">
                <a:solidFill>
                  <a:schemeClr val="bg2">
                    <a:lumMod val="10000"/>
                  </a:schemeClr>
                </a:solidFill>
                <a:ea typeface="楷体_GB2312" pitchFamily="49" charset="-122"/>
              </a:rPr>
              <a:t>衰变分为</a:t>
            </a:r>
            <a:r>
              <a:rPr kumimoji="1" lang="el-GR" altLang="zh-CN" sz="2800">
                <a:solidFill>
                  <a:schemeClr val="bg2">
                    <a:lumMod val="10000"/>
                  </a:schemeClr>
                </a:solidFill>
                <a:ea typeface="楷体_GB2312" pitchFamily="49" charset="-122"/>
              </a:rPr>
              <a:t>β</a:t>
            </a:r>
            <a:r>
              <a:rPr kumimoji="1" lang="en-US" altLang="zh-CN" sz="2800" baseline="30000">
                <a:solidFill>
                  <a:schemeClr val="bg2">
                    <a:lumMod val="10000"/>
                  </a:schemeClr>
                </a:solidFill>
                <a:ea typeface="楷体_GB2312" pitchFamily="49" charset="-122"/>
              </a:rPr>
              <a:t>±</a:t>
            </a:r>
            <a:r>
              <a:rPr kumimoji="1" lang="zh-CN" altLang="en-US" sz="2800">
                <a:solidFill>
                  <a:schemeClr val="bg2">
                    <a:lumMod val="10000"/>
                  </a:schemeClr>
                </a:solidFill>
                <a:ea typeface="楷体_GB2312" pitchFamily="49" charset="-122"/>
              </a:rPr>
              <a:t>放射性和轨道电子捕获 </a:t>
            </a:r>
            <a:r>
              <a:rPr kumimoji="1" lang="en-US" altLang="zh-CN" sz="2800">
                <a:solidFill>
                  <a:schemeClr val="bg2">
                    <a:lumMod val="10000"/>
                  </a:schemeClr>
                </a:solidFill>
                <a:ea typeface="楷体_GB2312" pitchFamily="49" charset="-122"/>
              </a:rPr>
              <a:t>(</a:t>
            </a:r>
            <a:r>
              <a:rPr kumimoji="1" lang="en-US" altLang="zh-CN" sz="2800" i="1">
                <a:solidFill>
                  <a:schemeClr val="bg2">
                    <a:lumMod val="10000"/>
                  </a:schemeClr>
                </a:solidFill>
                <a:ea typeface="楷体_GB2312" pitchFamily="49" charset="-122"/>
              </a:rPr>
              <a:t>EC</a:t>
            </a:r>
            <a:r>
              <a:rPr kumimoji="1" lang="en-US" altLang="zh-CN" sz="2800">
                <a:solidFill>
                  <a:schemeClr val="bg2">
                    <a:lumMod val="10000"/>
                  </a:schemeClr>
                </a:solidFill>
                <a:ea typeface="楷体_GB2312" pitchFamily="49" charset="-122"/>
              </a:rPr>
              <a:t>)</a:t>
            </a:r>
            <a:r>
              <a:rPr kumimoji="1" lang="zh-CN" altLang="en-US" sz="2800">
                <a:solidFill>
                  <a:schemeClr val="bg2">
                    <a:lumMod val="10000"/>
                  </a:schemeClr>
                </a:solidFill>
                <a:ea typeface="楷体_GB2312" pitchFamily="49" charset="-122"/>
              </a:rPr>
              <a:t>三种类型。</a:t>
            </a:r>
            <a:endParaRPr kumimoji="1" lang="zh-CN" altLang="en-US" sz="2800">
              <a:solidFill>
                <a:schemeClr val="bg2">
                  <a:lumMod val="10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716"/>
                                        </p:tgtEl>
                                        <p:attrNameLst>
                                          <p:attrName>style.visibility</p:attrName>
                                        </p:attrNameLst>
                                      </p:cBhvr>
                                      <p:to>
                                        <p:strVal val="visible"/>
                                      </p:to>
                                    </p:set>
                                    <p:animEffect transition="in" filter="wipe(left)">
                                      <p:cBhvr>
                                        <p:cTn id="7" dur="500"/>
                                        <p:tgtEl>
                                          <p:spTgt spid="199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9691"/>
                                        </p:tgtEl>
                                        <p:attrNameLst>
                                          <p:attrName>style.visibility</p:attrName>
                                        </p:attrNameLst>
                                      </p:cBhvr>
                                      <p:to>
                                        <p:strVal val="visible"/>
                                      </p:to>
                                    </p:set>
                                    <p:anim to="" calcmode="lin" valueType="num">
                                      <p:cBhvr>
                                        <p:cTn id="12" dur="1" fill="hold"/>
                                        <p:tgtEl>
                                          <p:spTgt spid="19969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1" grpId="0"/>
      <p:bldP spid="1997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373" name="Picture 5" descr="F2004061408474700000">
            <a:extLst>
              <a:ext uri="{FF2B5EF4-FFF2-40B4-BE49-F238E27FC236}">
                <a16:creationId xmlns:a16="http://schemas.microsoft.com/office/drawing/2014/main" id="{82281AC0-CF06-4782-A8C3-C512E59ED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4675188" cy="3240087"/>
          </a:xfrm>
          <a:prstGeom prst="rect">
            <a:avLst/>
          </a:prstGeom>
          <a:noFill/>
          <a:extLst>
            <a:ext uri="{909E8E84-426E-40DD-AFC4-6F175D3DCCD1}">
              <a14:hiddenFill xmlns:a14="http://schemas.microsoft.com/office/drawing/2010/main">
                <a:solidFill>
                  <a:srgbClr val="FFFFFF"/>
                </a:solidFill>
              </a14:hiddenFill>
            </a:ext>
          </a:extLst>
        </p:spPr>
      </p:pic>
      <p:pic>
        <p:nvPicPr>
          <p:cNvPr id="314374" name="Picture 6" descr="F2004061408475800000">
            <a:extLst>
              <a:ext uri="{FF2B5EF4-FFF2-40B4-BE49-F238E27FC236}">
                <a16:creationId xmlns:a16="http://schemas.microsoft.com/office/drawing/2014/main" id="{A530C69D-F46B-42A1-9344-F7F7A97C7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038" y="1557338"/>
            <a:ext cx="4652962" cy="3240087"/>
          </a:xfrm>
          <a:prstGeom prst="rect">
            <a:avLst/>
          </a:prstGeom>
          <a:noFill/>
          <a:extLst>
            <a:ext uri="{909E8E84-426E-40DD-AFC4-6F175D3DCCD1}">
              <a14:hiddenFill xmlns:a14="http://schemas.microsoft.com/office/drawing/2010/main">
                <a:solidFill>
                  <a:srgbClr val="FFFFFF"/>
                </a:solidFill>
              </a14:hiddenFill>
            </a:ext>
          </a:extLst>
        </p:spPr>
      </p:pic>
      <p:sp>
        <p:nvSpPr>
          <p:cNvPr id="314375" name="Rectangle 7">
            <a:extLst>
              <a:ext uri="{FF2B5EF4-FFF2-40B4-BE49-F238E27FC236}">
                <a16:creationId xmlns:a16="http://schemas.microsoft.com/office/drawing/2014/main" id="{353012D4-A2A1-4C13-BA79-2EB9644190C8}"/>
              </a:ext>
            </a:extLst>
          </p:cNvPr>
          <p:cNvSpPr>
            <a:spLocks noChangeArrowheads="1"/>
          </p:cNvSpPr>
          <p:nvPr/>
        </p:nvSpPr>
        <p:spPr bwMode="auto">
          <a:xfrm>
            <a:off x="1042988" y="5445125"/>
            <a:ext cx="69834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1800">
                <a:solidFill>
                  <a:srgbClr val="000000"/>
                </a:solidFill>
                <a:ea typeface="楷体_GB2312" pitchFamily="49" charset="-122"/>
              </a:rPr>
              <a:t>图为东京大学宇宙射线研究所使用的研究设施</a:t>
            </a:r>
            <a:r>
              <a:rPr kumimoji="1" lang="en-US" altLang="zh-CN" sz="1800">
                <a:solidFill>
                  <a:srgbClr val="000000"/>
                </a:solidFill>
                <a:ea typeface="楷体_GB2312" pitchFamily="49" charset="-122"/>
              </a:rPr>
              <a:t>———</a:t>
            </a:r>
            <a:r>
              <a:rPr kumimoji="1" lang="zh-CN" altLang="en-US" sz="1800">
                <a:solidFill>
                  <a:srgbClr val="000000"/>
                </a:solidFill>
                <a:ea typeface="楷体_GB2312" pitchFamily="49" charset="-122"/>
              </a:rPr>
              <a:t>超级监测器</a:t>
            </a:r>
            <a:r>
              <a:rPr kumimoji="1" lang="en-US" altLang="zh-CN" sz="1800">
                <a:solidFill>
                  <a:srgbClr val="000000"/>
                </a:solidFill>
                <a:ea typeface="楷体_GB2312" pitchFamily="49" charset="-122"/>
              </a:rPr>
              <a:t>SK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9" name="Rectangle 5">
            <a:extLst>
              <a:ext uri="{FF2B5EF4-FFF2-40B4-BE49-F238E27FC236}">
                <a16:creationId xmlns:a16="http://schemas.microsoft.com/office/drawing/2014/main" id="{6D1C3822-1965-47DA-B521-50A3194AA29E}"/>
              </a:ext>
            </a:extLst>
          </p:cNvPr>
          <p:cNvSpPr>
            <a:spLocks noChangeArrowheads="1"/>
          </p:cNvSpPr>
          <p:nvPr/>
        </p:nvSpPr>
        <p:spPr bwMode="auto">
          <a:xfrm>
            <a:off x="539750" y="836613"/>
            <a:ext cx="2016125" cy="579437"/>
          </a:xfrm>
          <a:prstGeom prst="rect">
            <a:avLst/>
          </a:prstGeom>
          <a:noFill/>
          <a:ln>
            <a:noFill/>
          </a:ln>
          <a:effectLst/>
        </p:spPr>
        <p:txBody>
          <a:bodyPr>
            <a:spAutoFit/>
          </a:bodyPr>
          <a:lstStyle/>
          <a:p>
            <a:r>
              <a:rPr lang="en-US" altLang="zh-CN">
                <a:solidFill>
                  <a:schemeClr val="bg2">
                    <a:lumMod val="10000"/>
                  </a:schemeClr>
                </a:solidFill>
                <a:ea typeface="楷体_GB2312" pitchFamily="49" charset="-122"/>
              </a:rPr>
              <a:t>3. </a:t>
            </a:r>
            <a:r>
              <a:rPr kumimoji="1" lang="el-GR" altLang="zh-CN">
                <a:solidFill>
                  <a:schemeClr val="bg2">
                    <a:lumMod val="10000"/>
                  </a:schemeClr>
                </a:solidFill>
              </a:rPr>
              <a:t>β</a:t>
            </a:r>
            <a:r>
              <a:rPr kumimoji="1" lang="en-US" altLang="zh-CN" baseline="40000">
                <a:solidFill>
                  <a:schemeClr val="bg2">
                    <a:lumMod val="10000"/>
                  </a:schemeClr>
                </a:solidFill>
              </a:rPr>
              <a:t>-</a:t>
            </a:r>
            <a:r>
              <a:rPr lang="zh-CN" altLang="en-US">
                <a:solidFill>
                  <a:schemeClr val="bg2">
                    <a:lumMod val="10000"/>
                  </a:schemeClr>
                </a:solidFill>
                <a:ea typeface="楷体_GB2312" pitchFamily="49" charset="-122"/>
              </a:rPr>
              <a:t>衰变</a:t>
            </a:r>
          </a:p>
        </p:txBody>
      </p:sp>
      <p:sp>
        <p:nvSpPr>
          <p:cNvPr id="292870" name="Rectangle 6">
            <a:extLst>
              <a:ext uri="{FF2B5EF4-FFF2-40B4-BE49-F238E27FC236}">
                <a16:creationId xmlns:a16="http://schemas.microsoft.com/office/drawing/2014/main" id="{23E43781-E3B2-4370-B2CE-0C973D8956C6}"/>
              </a:ext>
            </a:extLst>
          </p:cNvPr>
          <p:cNvSpPr>
            <a:spLocks noChangeArrowheads="1"/>
          </p:cNvSpPr>
          <p:nvPr/>
        </p:nvSpPr>
        <p:spPr bwMode="auto">
          <a:xfrm>
            <a:off x="0" y="-292387"/>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92871" name="Rectangle 7">
            <a:extLst>
              <a:ext uri="{FF2B5EF4-FFF2-40B4-BE49-F238E27FC236}">
                <a16:creationId xmlns:a16="http://schemas.microsoft.com/office/drawing/2014/main" id="{F78FC18A-E74B-4C37-AEE2-C530460E0CFC}"/>
              </a:ext>
            </a:extLst>
          </p:cNvPr>
          <p:cNvSpPr>
            <a:spLocks noChangeArrowheads="1"/>
          </p:cNvSpPr>
          <p:nvPr/>
        </p:nvSpPr>
        <p:spPr bwMode="auto">
          <a:xfrm>
            <a:off x="0" y="-292387"/>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92872" name="Rectangle 8">
            <a:extLst>
              <a:ext uri="{FF2B5EF4-FFF2-40B4-BE49-F238E27FC236}">
                <a16:creationId xmlns:a16="http://schemas.microsoft.com/office/drawing/2014/main" id="{806F87AD-82A3-47A3-9849-6DEA64A552A1}"/>
              </a:ext>
            </a:extLst>
          </p:cNvPr>
          <p:cNvSpPr>
            <a:spLocks noChangeArrowheads="1"/>
          </p:cNvSpPr>
          <p:nvPr/>
        </p:nvSpPr>
        <p:spPr bwMode="auto">
          <a:xfrm>
            <a:off x="0" y="-292387"/>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92873" name="Rectangle 9">
            <a:extLst>
              <a:ext uri="{FF2B5EF4-FFF2-40B4-BE49-F238E27FC236}">
                <a16:creationId xmlns:a16="http://schemas.microsoft.com/office/drawing/2014/main" id="{4C65A1C5-5749-410F-85FA-0BAAE4C74642}"/>
              </a:ext>
            </a:extLst>
          </p:cNvPr>
          <p:cNvSpPr>
            <a:spLocks noChangeArrowheads="1"/>
          </p:cNvSpPr>
          <p:nvPr/>
        </p:nvSpPr>
        <p:spPr bwMode="auto">
          <a:xfrm>
            <a:off x="0" y="-292387"/>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92874" name="Rectangle 10">
            <a:extLst>
              <a:ext uri="{FF2B5EF4-FFF2-40B4-BE49-F238E27FC236}">
                <a16:creationId xmlns:a16="http://schemas.microsoft.com/office/drawing/2014/main" id="{55E509BF-F89C-4DA9-B393-CD9513CBF137}"/>
              </a:ext>
            </a:extLst>
          </p:cNvPr>
          <p:cNvSpPr>
            <a:spLocks noChangeArrowheads="1"/>
          </p:cNvSpPr>
          <p:nvPr/>
        </p:nvSpPr>
        <p:spPr bwMode="auto">
          <a:xfrm>
            <a:off x="0" y="-292387"/>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92875" name="Rectangle 11">
            <a:extLst>
              <a:ext uri="{FF2B5EF4-FFF2-40B4-BE49-F238E27FC236}">
                <a16:creationId xmlns:a16="http://schemas.microsoft.com/office/drawing/2014/main" id="{2F4F2AD9-FA5D-43A1-8727-66AC95F9B154}"/>
              </a:ext>
            </a:extLst>
          </p:cNvPr>
          <p:cNvSpPr>
            <a:spLocks noChangeArrowheads="1"/>
          </p:cNvSpPr>
          <p:nvPr/>
        </p:nvSpPr>
        <p:spPr bwMode="auto">
          <a:xfrm>
            <a:off x="0" y="-292387"/>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graphicFrame>
        <p:nvGraphicFramePr>
          <p:cNvPr id="292883" name="Object 19">
            <a:extLst>
              <a:ext uri="{FF2B5EF4-FFF2-40B4-BE49-F238E27FC236}">
                <a16:creationId xmlns:a16="http://schemas.microsoft.com/office/drawing/2014/main" id="{523CC0B7-1993-4C1A-97DD-39B57ACCA815}"/>
              </a:ext>
            </a:extLst>
          </p:cNvPr>
          <p:cNvGraphicFramePr>
            <a:graphicFrameLocks noChangeAspect="1"/>
          </p:cNvGraphicFramePr>
          <p:nvPr>
            <p:extLst>
              <p:ext uri="{D42A27DB-BD31-4B8C-83A1-F6EECF244321}">
                <p14:modId xmlns:p14="http://schemas.microsoft.com/office/powerpoint/2010/main" val="3585674270"/>
              </p:ext>
            </p:extLst>
          </p:nvPr>
        </p:nvGraphicFramePr>
        <p:xfrm>
          <a:off x="2916238" y="765175"/>
          <a:ext cx="4260850" cy="647700"/>
        </p:xfrm>
        <a:graphic>
          <a:graphicData uri="http://schemas.openxmlformats.org/presentationml/2006/ole">
            <mc:AlternateContent xmlns:mc="http://schemas.openxmlformats.org/markup-compatibility/2006">
              <mc:Choice xmlns:v="urn:schemas-microsoft-com:vml" Requires="v">
                <p:oleObj spid="_x0000_s292911" name="公式" r:id="rId3" imgW="1587240" imgH="241200" progId="Equation.3">
                  <p:embed/>
                </p:oleObj>
              </mc:Choice>
              <mc:Fallback>
                <p:oleObj name="公式" r:id="rId3" imgW="1587240" imgH="2412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765175"/>
                        <a:ext cx="4260850" cy="6477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84" name="Rectangle 20">
            <a:extLst>
              <a:ext uri="{FF2B5EF4-FFF2-40B4-BE49-F238E27FC236}">
                <a16:creationId xmlns:a16="http://schemas.microsoft.com/office/drawing/2014/main" id="{29BC0543-F037-41A2-97E7-DE0F96FA3CA6}"/>
              </a:ext>
            </a:extLst>
          </p:cNvPr>
          <p:cNvSpPr>
            <a:spLocks noChangeArrowheads="1"/>
          </p:cNvSpPr>
          <p:nvPr/>
        </p:nvSpPr>
        <p:spPr bwMode="auto">
          <a:xfrm>
            <a:off x="609600" y="1676400"/>
            <a:ext cx="1409700" cy="457200"/>
          </a:xfrm>
          <a:prstGeom prst="rect">
            <a:avLst/>
          </a:prstGeom>
          <a:noFill/>
          <a:ln>
            <a:noFill/>
          </a:ln>
          <a:effectLst/>
        </p:spPr>
        <p:txBody>
          <a:bodyPr wrap="none">
            <a:spAutoFit/>
          </a:bodyPr>
          <a:lstStyle/>
          <a:p>
            <a:r>
              <a:rPr lang="zh-CN" altLang="en-US" sz="2400">
                <a:solidFill>
                  <a:schemeClr val="bg2">
                    <a:lumMod val="10000"/>
                  </a:schemeClr>
                </a:solidFill>
                <a:latin typeface="Arial" panose="020B0604020202020204" pitchFamily="34" charset="0"/>
                <a:ea typeface="仿宋_GB2312" pitchFamily="49" charset="-122"/>
              </a:rPr>
              <a:t>衰变能：</a:t>
            </a:r>
          </a:p>
        </p:txBody>
      </p:sp>
      <p:graphicFrame>
        <p:nvGraphicFramePr>
          <p:cNvPr id="292885" name="Object 21">
            <a:extLst>
              <a:ext uri="{FF2B5EF4-FFF2-40B4-BE49-F238E27FC236}">
                <a16:creationId xmlns:a16="http://schemas.microsoft.com/office/drawing/2014/main" id="{3D06409F-2327-42C9-9A3C-5092344E5596}"/>
              </a:ext>
            </a:extLst>
          </p:cNvPr>
          <p:cNvGraphicFramePr>
            <a:graphicFrameLocks noChangeAspect="1"/>
          </p:cNvGraphicFramePr>
          <p:nvPr>
            <p:extLst>
              <p:ext uri="{D42A27DB-BD31-4B8C-83A1-F6EECF244321}">
                <p14:modId xmlns:p14="http://schemas.microsoft.com/office/powerpoint/2010/main" val="2247110515"/>
              </p:ext>
            </p:extLst>
          </p:nvPr>
        </p:nvGraphicFramePr>
        <p:xfrm>
          <a:off x="2411413" y="1557338"/>
          <a:ext cx="5124450" cy="1008062"/>
        </p:xfrm>
        <a:graphic>
          <a:graphicData uri="http://schemas.openxmlformats.org/presentationml/2006/ole">
            <mc:AlternateContent xmlns:mc="http://schemas.openxmlformats.org/markup-compatibility/2006">
              <mc:Choice xmlns:v="urn:schemas-microsoft-com:vml" Requires="v">
                <p:oleObj spid="_x0000_s292912" name="公式" r:id="rId5" imgW="2476440" imgH="495000" progId="Equation.3">
                  <p:embed/>
                </p:oleObj>
              </mc:Choice>
              <mc:Fallback>
                <p:oleObj name="公式" r:id="rId5" imgW="2476440" imgH="4950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557338"/>
                        <a:ext cx="5124450" cy="1008062"/>
                      </a:xfrm>
                      <a:prstGeom prst="rect">
                        <a:avLst/>
                      </a:prstGeom>
                      <a:solidFill>
                        <a:schemeClr val="accent2"/>
                      </a:solidFill>
                    </p:spPr>
                  </p:pic>
                </p:oleObj>
              </mc:Fallback>
            </mc:AlternateContent>
          </a:graphicData>
        </a:graphic>
      </p:graphicFrame>
      <p:grpSp>
        <p:nvGrpSpPr>
          <p:cNvPr id="292886" name="Group 22">
            <a:extLst>
              <a:ext uri="{FF2B5EF4-FFF2-40B4-BE49-F238E27FC236}">
                <a16:creationId xmlns:a16="http://schemas.microsoft.com/office/drawing/2014/main" id="{838EDC4C-4852-4BC9-99EA-A1FE777AAB9A}"/>
              </a:ext>
            </a:extLst>
          </p:cNvPr>
          <p:cNvGrpSpPr>
            <a:grpSpLocks/>
          </p:cNvGrpSpPr>
          <p:nvPr/>
        </p:nvGrpSpPr>
        <p:grpSpPr bwMode="auto">
          <a:xfrm>
            <a:off x="458788" y="2598738"/>
            <a:ext cx="3332162" cy="477837"/>
            <a:chOff x="288" y="1427"/>
            <a:chExt cx="2099" cy="301"/>
          </a:xfrm>
          <a:noFill/>
        </p:grpSpPr>
        <p:sp>
          <p:nvSpPr>
            <p:cNvPr id="292887" name="Rectangle 23">
              <a:extLst>
                <a:ext uri="{FF2B5EF4-FFF2-40B4-BE49-F238E27FC236}">
                  <a16:creationId xmlns:a16="http://schemas.microsoft.com/office/drawing/2014/main" id="{217C9EA1-C7BD-4FA7-95AE-E2762D71E7C0}"/>
                </a:ext>
              </a:extLst>
            </p:cNvPr>
            <p:cNvSpPr>
              <a:spLocks noChangeArrowheads="1"/>
            </p:cNvSpPr>
            <p:nvPr/>
          </p:nvSpPr>
          <p:spPr bwMode="auto">
            <a:xfrm>
              <a:off x="288" y="1427"/>
              <a:ext cx="2099" cy="288"/>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bg2">
                      <a:lumMod val="10000"/>
                    </a:schemeClr>
                  </a:solidFill>
                  <a:latin typeface="Arial" panose="020B0604020202020204" pitchFamily="34" charset="0"/>
                  <a:ea typeface="仿宋_GB2312" pitchFamily="49" charset="-122"/>
                </a:rPr>
                <a:t> </a:t>
              </a:r>
              <a:r>
                <a:rPr lang="zh-CN" altLang="en-US" sz="2400">
                  <a:solidFill>
                    <a:schemeClr val="bg2">
                      <a:lumMod val="10000"/>
                    </a:schemeClr>
                  </a:solidFill>
                  <a:latin typeface="Arial" panose="020B0604020202020204" pitchFamily="34" charset="0"/>
                  <a:ea typeface="仿宋_GB2312" pitchFamily="49" charset="-122"/>
                </a:rPr>
                <a:t>产生　　衰变的条件：</a:t>
              </a:r>
            </a:p>
          </p:txBody>
        </p:sp>
        <p:graphicFrame>
          <p:nvGraphicFramePr>
            <p:cNvPr id="292888" name="Object 24">
              <a:extLst>
                <a:ext uri="{FF2B5EF4-FFF2-40B4-BE49-F238E27FC236}">
                  <a16:creationId xmlns:a16="http://schemas.microsoft.com/office/drawing/2014/main" id="{31CF8B77-C7B0-440D-940E-FE1A08746F64}"/>
                </a:ext>
              </a:extLst>
            </p:cNvPr>
            <p:cNvGraphicFramePr>
              <a:graphicFrameLocks noChangeAspect="1"/>
            </p:cNvGraphicFramePr>
            <p:nvPr/>
          </p:nvGraphicFramePr>
          <p:xfrm>
            <a:off x="828" y="1440"/>
            <a:ext cx="276" cy="288"/>
          </p:xfrm>
          <a:graphic>
            <a:graphicData uri="http://schemas.openxmlformats.org/presentationml/2006/ole">
              <mc:AlternateContent xmlns:mc="http://schemas.openxmlformats.org/markup-compatibility/2006">
                <mc:Choice xmlns:v="urn:schemas-microsoft-com:vml" Requires="v">
                  <p:oleObj spid="_x0000_s292913" name="公式" r:id="rId7" imgW="215640" imgH="228600" progId="Equation.3">
                    <p:embed/>
                  </p:oleObj>
                </mc:Choice>
                <mc:Fallback>
                  <p:oleObj name="公式" r:id="rId7" imgW="215640" imgH="22860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 y="1440"/>
                          <a:ext cx="2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92889" name="Object 25">
            <a:extLst>
              <a:ext uri="{FF2B5EF4-FFF2-40B4-BE49-F238E27FC236}">
                <a16:creationId xmlns:a16="http://schemas.microsoft.com/office/drawing/2014/main" id="{CEFF2E8E-3BFF-40AA-AFDB-D2FADCBDC45C}"/>
              </a:ext>
            </a:extLst>
          </p:cNvPr>
          <p:cNvGraphicFramePr>
            <a:graphicFrameLocks noChangeAspect="1"/>
          </p:cNvGraphicFramePr>
          <p:nvPr>
            <p:extLst>
              <p:ext uri="{D42A27DB-BD31-4B8C-83A1-F6EECF244321}">
                <p14:modId xmlns:p14="http://schemas.microsoft.com/office/powerpoint/2010/main" val="1983064178"/>
              </p:ext>
            </p:extLst>
          </p:nvPr>
        </p:nvGraphicFramePr>
        <p:xfrm>
          <a:off x="3635375" y="2636838"/>
          <a:ext cx="4241800" cy="481012"/>
        </p:xfrm>
        <a:graphic>
          <a:graphicData uri="http://schemas.openxmlformats.org/presentationml/2006/ole">
            <mc:AlternateContent xmlns:mc="http://schemas.openxmlformats.org/markup-compatibility/2006">
              <mc:Choice xmlns:v="urn:schemas-microsoft-com:vml" Requires="v">
                <p:oleObj spid="_x0000_s292914" name="公式" r:id="rId9" imgW="1904760" imgH="215640" progId="Equation.3">
                  <p:embed/>
                </p:oleObj>
              </mc:Choice>
              <mc:Fallback>
                <p:oleObj name="公式" r:id="rId9" imgW="1904760" imgH="21564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2636838"/>
                        <a:ext cx="4241800" cy="481012"/>
                      </a:xfrm>
                      <a:prstGeom prst="rect">
                        <a:avLst/>
                      </a:prstGeom>
                      <a:noFill/>
                      <a:ln>
                        <a:noFill/>
                      </a:ln>
                    </p:spPr>
                  </p:pic>
                </p:oleObj>
              </mc:Fallback>
            </mc:AlternateContent>
          </a:graphicData>
        </a:graphic>
      </p:graphicFrame>
      <p:sp>
        <p:nvSpPr>
          <p:cNvPr id="292890" name="Rectangle 26">
            <a:extLst>
              <a:ext uri="{FF2B5EF4-FFF2-40B4-BE49-F238E27FC236}">
                <a16:creationId xmlns:a16="http://schemas.microsoft.com/office/drawing/2014/main" id="{D35A6B74-5F47-48DA-8668-0C75FE09B94A}"/>
              </a:ext>
            </a:extLst>
          </p:cNvPr>
          <p:cNvSpPr>
            <a:spLocks noChangeArrowheads="1"/>
          </p:cNvSpPr>
          <p:nvPr/>
        </p:nvSpPr>
        <p:spPr bwMode="auto">
          <a:xfrm>
            <a:off x="1588" y="3279488"/>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92891" name="Rectangle 27">
            <a:extLst>
              <a:ext uri="{FF2B5EF4-FFF2-40B4-BE49-F238E27FC236}">
                <a16:creationId xmlns:a16="http://schemas.microsoft.com/office/drawing/2014/main" id="{9370DD83-B664-461B-B940-FA2A00971C09}"/>
              </a:ext>
            </a:extLst>
          </p:cNvPr>
          <p:cNvSpPr>
            <a:spLocks noChangeArrowheads="1"/>
          </p:cNvSpPr>
          <p:nvPr/>
        </p:nvSpPr>
        <p:spPr bwMode="auto">
          <a:xfrm>
            <a:off x="1588" y="3279488"/>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92892" name="Rectangle 28">
            <a:extLst>
              <a:ext uri="{FF2B5EF4-FFF2-40B4-BE49-F238E27FC236}">
                <a16:creationId xmlns:a16="http://schemas.microsoft.com/office/drawing/2014/main" id="{172C5A96-4BB8-4D2C-8101-8BEC02308FCA}"/>
              </a:ext>
            </a:extLst>
          </p:cNvPr>
          <p:cNvSpPr>
            <a:spLocks noChangeArrowheads="1"/>
          </p:cNvSpPr>
          <p:nvPr/>
        </p:nvSpPr>
        <p:spPr bwMode="auto">
          <a:xfrm>
            <a:off x="1588" y="3317588"/>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92893" name="Rectangle 29">
            <a:extLst>
              <a:ext uri="{FF2B5EF4-FFF2-40B4-BE49-F238E27FC236}">
                <a16:creationId xmlns:a16="http://schemas.microsoft.com/office/drawing/2014/main" id="{2C865CFA-F6F4-4439-8C10-4486394677B5}"/>
              </a:ext>
            </a:extLst>
          </p:cNvPr>
          <p:cNvSpPr>
            <a:spLocks noChangeArrowheads="1"/>
          </p:cNvSpPr>
          <p:nvPr/>
        </p:nvSpPr>
        <p:spPr bwMode="auto">
          <a:xfrm>
            <a:off x="611188" y="3213100"/>
            <a:ext cx="6019800" cy="457200"/>
          </a:xfrm>
          <a:prstGeom prst="rect">
            <a:avLst/>
          </a:prstGeom>
          <a:noFill/>
          <a:ln>
            <a:noFill/>
          </a:ln>
          <a:effectLst/>
        </p:spPr>
        <p:txBody>
          <a:bodyPr>
            <a:spAutoFit/>
          </a:bodyPr>
          <a:lstStyle/>
          <a:p>
            <a:r>
              <a:rPr lang="zh-CN" altLang="en-US" sz="2400">
                <a:solidFill>
                  <a:schemeClr val="bg2">
                    <a:lumMod val="10000"/>
                  </a:schemeClr>
                </a:solidFill>
                <a:latin typeface="Arial" panose="020B0604020202020204" pitchFamily="34" charset="0"/>
                <a:ea typeface="仿宋_GB2312" pitchFamily="49" charset="-122"/>
              </a:rPr>
              <a:t>衰变纲图中</a:t>
            </a:r>
            <a:r>
              <a:rPr lang="en-US" altLang="zh-CN" sz="2400">
                <a:solidFill>
                  <a:schemeClr val="bg2">
                    <a:lumMod val="10000"/>
                  </a:schemeClr>
                </a:solidFill>
                <a:latin typeface="Arial" panose="020B0604020202020204" pitchFamily="34" charset="0"/>
                <a:ea typeface="仿宋_GB2312" pitchFamily="49" charset="-122"/>
              </a:rPr>
              <a:t>,</a:t>
            </a:r>
            <a:r>
              <a:rPr lang="zh-CN" altLang="en-US" sz="2400">
                <a:solidFill>
                  <a:schemeClr val="bg2">
                    <a:lumMod val="10000"/>
                  </a:schemeClr>
                </a:solidFill>
                <a:latin typeface="Arial" panose="020B0604020202020204" pitchFamily="34" charset="0"/>
                <a:ea typeface="仿宋_GB2312" pitchFamily="49" charset="-122"/>
              </a:rPr>
              <a:t>依惯例将</a:t>
            </a:r>
            <a:r>
              <a:rPr lang="en-US" altLang="zh-CN" sz="2400" i="1">
                <a:solidFill>
                  <a:schemeClr val="bg2">
                    <a:lumMod val="10000"/>
                  </a:schemeClr>
                </a:solidFill>
                <a:ea typeface="仿宋_GB2312" pitchFamily="49" charset="-122"/>
              </a:rPr>
              <a:t>Z</a:t>
            </a:r>
            <a:r>
              <a:rPr lang="zh-CN" altLang="en-US" sz="2400">
                <a:solidFill>
                  <a:schemeClr val="bg2">
                    <a:lumMod val="10000"/>
                  </a:schemeClr>
                </a:solidFill>
                <a:latin typeface="Arial" panose="020B0604020202020204" pitchFamily="34" charset="0"/>
                <a:ea typeface="仿宋_GB2312" pitchFamily="49" charset="-122"/>
              </a:rPr>
              <a:t>小的核素画在左边      　</a:t>
            </a:r>
          </a:p>
        </p:txBody>
      </p:sp>
      <p:grpSp>
        <p:nvGrpSpPr>
          <p:cNvPr id="292894" name="Group 30">
            <a:extLst>
              <a:ext uri="{FF2B5EF4-FFF2-40B4-BE49-F238E27FC236}">
                <a16:creationId xmlns:a16="http://schemas.microsoft.com/office/drawing/2014/main" id="{2CF8B4C2-7E09-441B-BB29-D5411ACD60F9}"/>
              </a:ext>
            </a:extLst>
          </p:cNvPr>
          <p:cNvGrpSpPr>
            <a:grpSpLocks/>
          </p:cNvGrpSpPr>
          <p:nvPr/>
        </p:nvGrpSpPr>
        <p:grpSpPr bwMode="auto">
          <a:xfrm>
            <a:off x="601663" y="3906838"/>
            <a:ext cx="3121025" cy="465137"/>
            <a:chOff x="378" y="2187"/>
            <a:chExt cx="1966" cy="293"/>
          </a:xfrm>
          <a:noFill/>
        </p:grpSpPr>
        <p:sp>
          <p:nvSpPr>
            <p:cNvPr id="292895" name="Text Box 31">
              <a:extLst>
                <a:ext uri="{FF2B5EF4-FFF2-40B4-BE49-F238E27FC236}">
                  <a16:creationId xmlns:a16="http://schemas.microsoft.com/office/drawing/2014/main" id="{8BB934CD-6785-4A65-BE72-D33BE26B6976}"/>
                </a:ext>
              </a:extLst>
            </p:cNvPr>
            <p:cNvSpPr txBox="1">
              <a:spLocks noChangeArrowheads="1"/>
            </p:cNvSpPr>
            <p:nvPr/>
          </p:nvSpPr>
          <p:spPr bwMode="auto">
            <a:xfrm>
              <a:off x="378" y="2192"/>
              <a:ext cx="502" cy="288"/>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zh-CN" altLang="en-US" sz="2400">
                  <a:solidFill>
                    <a:schemeClr val="bg2">
                      <a:lumMod val="10000"/>
                    </a:schemeClr>
                  </a:solidFill>
                  <a:latin typeface="Arial" panose="020B0604020202020204" pitchFamily="34" charset="0"/>
                  <a:ea typeface="仿宋_GB2312" pitchFamily="49" charset="-122"/>
                </a:rPr>
                <a:t>例：</a:t>
              </a:r>
            </a:p>
          </p:txBody>
        </p:sp>
        <p:graphicFrame>
          <p:nvGraphicFramePr>
            <p:cNvPr id="292896" name="Object 32">
              <a:extLst>
                <a:ext uri="{FF2B5EF4-FFF2-40B4-BE49-F238E27FC236}">
                  <a16:creationId xmlns:a16="http://schemas.microsoft.com/office/drawing/2014/main" id="{9D3B473D-108A-462C-8019-DF2929E12688}"/>
                </a:ext>
              </a:extLst>
            </p:cNvPr>
            <p:cNvGraphicFramePr>
              <a:graphicFrameLocks noChangeAspect="1"/>
            </p:cNvGraphicFramePr>
            <p:nvPr/>
          </p:nvGraphicFramePr>
          <p:xfrm>
            <a:off x="824" y="2187"/>
            <a:ext cx="1520" cy="261"/>
          </p:xfrm>
          <a:graphic>
            <a:graphicData uri="http://schemas.openxmlformats.org/presentationml/2006/ole">
              <mc:AlternateContent xmlns:mc="http://schemas.openxmlformats.org/markup-compatibility/2006">
                <mc:Choice xmlns:v="urn:schemas-microsoft-com:vml" Requires="v">
                  <p:oleObj spid="_x0000_s292915" name="公式" r:id="rId11" imgW="1168200" imgH="203040" progId="Equation.3">
                    <p:embed/>
                  </p:oleObj>
                </mc:Choice>
                <mc:Fallback>
                  <p:oleObj name="公式" r:id="rId11" imgW="1168200" imgH="20304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4" y="2187"/>
                          <a:ext cx="1520" cy="261"/>
                        </a:xfrm>
                        <a:prstGeom prst="rect">
                          <a:avLst/>
                        </a:prstGeom>
                        <a:solidFill>
                          <a:schemeClr val="accent2"/>
                        </a:solidFill>
                      </p:spPr>
                    </p:pic>
                  </p:oleObj>
                </mc:Fallback>
              </mc:AlternateContent>
            </a:graphicData>
          </a:graphic>
        </p:graphicFrame>
      </p:grpSp>
      <p:grpSp>
        <p:nvGrpSpPr>
          <p:cNvPr id="292897" name="Group 33">
            <a:extLst>
              <a:ext uri="{FF2B5EF4-FFF2-40B4-BE49-F238E27FC236}">
                <a16:creationId xmlns:a16="http://schemas.microsoft.com/office/drawing/2014/main" id="{5BF9B0F9-DF10-435C-9DED-CBB4A3574A8E}"/>
              </a:ext>
            </a:extLst>
          </p:cNvPr>
          <p:cNvGrpSpPr>
            <a:grpSpLocks/>
          </p:cNvGrpSpPr>
          <p:nvPr/>
        </p:nvGrpSpPr>
        <p:grpSpPr bwMode="auto">
          <a:xfrm>
            <a:off x="6173788" y="5972175"/>
            <a:ext cx="1905000" cy="457200"/>
            <a:chOff x="3984" y="2544"/>
            <a:chExt cx="1200" cy="288"/>
          </a:xfrm>
          <a:noFill/>
        </p:grpSpPr>
        <p:graphicFrame>
          <p:nvGraphicFramePr>
            <p:cNvPr id="292898" name="Object 34">
              <a:extLst>
                <a:ext uri="{FF2B5EF4-FFF2-40B4-BE49-F238E27FC236}">
                  <a16:creationId xmlns:a16="http://schemas.microsoft.com/office/drawing/2014/main" id="{ED593A91-7CF4-42D6-8987-AE060082FF47}"/>
                </a:ext>
              </a:extLst>
            </p:cNvPr>
            <p:cNvGraphicFramePr>
              <a:graphicFrameLocks noChangeAspect="1"/>
            </p:cNvGraphicFramePr>
            <p:nvPr/>
          </p:nvGraphicFramePr>
          <p:xfrm>
            <a:off x="3984" y="2544"/>
            <a:ext cx="331" cy="261"/>
          </p:xfrm>
          <a:graphic>
            <a:graphicData uri="http://schemas.openxmlformats.org/presentationml/2006/ole">
              <mc:AlternateContent xmlns:mc="http://schemas.openxmlformats.org/markup-compatibility/2006">
                <mc:Choice xmlns:v="urn:schemas-microsoft-com:vml" Requires="v">
                  <p:oleObj spid="_x0000_s292916" name="公式" r:id="rId13" imgW="241200" imgH="190440" progId="Equation.3">
                    <p:embed/>
                  </p:oleObj>
                </mc:Choice>
                <mc:Fallback>
                  <p:oleObj name="公式" r:id="rId13" imgW="241200" imgH="19044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4" y="2544"/>
                          <a:ext cx="331"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99" name="Text Box 35">
              <a:extLst>
                <a:ext uri="{FF2B5EF4-FFF2-40B4-BE49-F238E27FC236}">
                  <a16:creationId xmlns:a16="http://schemas.microsoft.com/office/drawing/2014/main" id="{EDDE6A76-49B8-4EF7-B92C-69DC628A6C46}"/>
                </a:ext>
              </a:extLst>
            </p:cNvPr>
            <p:cNvSpPr txBox="1">
              <a:spLocks noChangeArrowheads="1"/>
            </p:cNvSpPr>
            <p:nvPr/>
          </p:nvSpPr>
          <p:spPr bwMode="auto">
            <a:xfrm>
              <a:off x="4263" y="2582"/>
              <a:ext cx="921"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zh-CN" altLang="en-US" sz="2000">
                  <a:solidFill>
                    <a:schemeClr val="bg2">
                      <a:lumMod val="10000"/>
                    </a:schemeClr>
                  </a:solidFill>
                  <a:latin typeface="Arial" panose="020B0604020202020204" pitchFamily="34" charset="0"/>
                  <a:ea typeface="仿宋_GB2312" pitchFamily="49" charset="-122"/>
                </a:rPr>
                <a:t>的衰变纲图</a:t>
              </a:r>
            </a:p>
          </p:txBody>
        </p:sp>
      </p:grpSp>
      <p:graphicFrame>
        <p:nvGraphicFramePr>
          <p:cNvPr id="292900" name="Object 36">
            <a:extLst>
              <a:ext uri="{FF2B5EF4-FFF2-40B4-BE49-F238E27FC236}">
                <a16:creationId xmlns:a16="http://schemas.microsoft.com/office/drawing/2014/main" id="{17A2B65C-CBFF-4143-AE24-83629FA18D6C}"/>
              </a:ext>
            </a:extLst>
          </p:cNvPr>
          <p:cNvGraphicFramePr>
            <a:graphicFrameLocks noChangeAspect="1"/>
          </p:cNvGraphicFramePr>
          <p:nvPr>
            <p:extLst>
              <p:ext uri="{D42A27DB-BD31-4B8C-83A1-F6EECF244321}">
                <p14:modId xmlns:p14="http://schemas.microsoft.com/office/powerpoint/2010/main" val="3333117429"/>
              </p:ext>
            </p:extLst>
          </p:nvPr>
        </p:nvGraphicFramePr>
        <p:xfrm>
          <a:off x="5411788" y="3762375"/>
          <a:ext cx="1905000" cy="398463"/>
        </p:xfrm>
        <a:graphic>
          <a:graphicData uri="http://schemas.openxmlformats.org/presentationml/2006/ole">
            <mc:AlternateContent xmlns:mc="http://schemas.openxmlformats.org/markup-compatibility/2006">
              <mc:Choice xmlns:v="urn:schemas-microsoft-com:vml" Requires="v">
                <p:oleObj spid="_x0000_s292917" name="公式" r:id="rId15" imgW="1091880" imgH="228600" progId="Equation.3">
                  <p:embed/>
                </p:oleObj>
              </mc:Choice>
              <mc:Fallback>
                <p:oleObj name="公式" r:id="rId15" imgW="1091880" imgH="22860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1788" y="3762375"/>
                        <a:ext cx="19050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901" name="Line 37">
            <a:extLst>
              <a:ext uri="{FF2B5EF4-FFF2-40B4-BE49-F238E27FC236}">
                <a16:creationId xmlns:a16="http://schemas.microsoft.com/office/drawing/2014/main" id="{2D1CBC6D-7C20-44E9-805C-C05EC7394C68}"/>
              </a:ext>
            </a:extLst>
          </p:cNvPr>
          <p:cNvSpPr>
            <a:spLocks noChangeShapeType="1"/>
          </p:cNvSpPr>
          <p:nvPr/>
        </p:nvSpPr>
        <p:spPr bwMode="auto">
          <a:xfrm>
            <a:off x="5526088" y="4160838"/>
            <a:ext cx="838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2902" name="Line 38">
            <a:extLst>
              <a:ext uri="{FF2B5EF4-FFF2-40B4-BE49-F238E27FC236}">
                <a16:creationId xmlns:a16="http://schemas.microsoft.com/office/drawing/2014/main" id="{EDABFDE6-A22C-453D-93A8-AD419DBDB544}"/>
              </a:ext>
            </a:extLst>
          </p:cNvPr>
          <p:cNvSpPr>
            <a:spLocks noChangeShapeType="1"/>
          </p:cNvSpPr>
          <p:nvPr/>
        </p:nvSpPr>
        <p:spPr bwMode="auto">
          <a:xfrm>
            <a:off x="5945188" y="4143375"/>
            <a:ext cx="1295400" cy="17526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nvGrpSpPr>
          <p:cNvPr id="292903" name="Group 39">
            <a:extLst>
              <a:ext uri="{FF2B5EF4-FFF2-40B4-BE49-F238E27FC236}">
                <a16:creationId xmlns:a16="http://schemas.microsoft.com/office/drawing/2014/main" id="{0AE9CD59-2B23-488D-9806-7675DDCEA9E7}"/>
              </a:ext>
            </a:extLst>
          </p:cNvPr>
          <p:cNvGrpSpPr>
            <a:grpSpLocks/>
          </p:cNvGrpSpPr>
          <p:nvPr/>
        </p:nvGrpSpPr>
        <p:grpSpPr bwMode="auto">
          <a:xfrm>
            <a:off x="6859588" y="5514975"/>
            <a:ext cx="1447800" cy="381000"/>
            <a:chOff x="4416" y="3264"/>
            <a:chExt cx="912" cy="240"/>
          </a:xfrm>
          <a:noFill/>
        </p:grpSpPr>
        <p:graphicFrame>
          <p:nvGraphicFramePr>
            <p:cNvPr id="292904" name="Object 40">
              <a:extLst>
                <a:ext uri="{FF2B5EF4-FFF2-40B4-BE49-F238E27FC236}">
                  <a16:creationId xmlns:a16="http://schemas.microsoft.com/office/drawing/2014/main" id="{4FEF5DEA-357A-4347-BAFB-1EFD552ECA24}"/>
                </a:ext>
              </a:extLst>
            </p:cNvPr>
            <p:cNvGraphicFramePr>
              <a:graphicFrameLocks noChangeAspect="1"/>
            </p:cNvGraphicFramePr>
            <p:nvPr/>
          </p:nvGraphicFramePr>
          <p:xfrm>
            <a:off x="4968" y="3264"/>
            <a:ext cx="360" cy="240"/>
          </p:xfrm>
          <a:graphic>
            <a:graphicData uri="http://schemas.openxmlformats.org/presentationml/2006/ole">
              <mc:AlternateContent xmlns:mc="http://schemas.openxmlformats.org/markup-compatibility/2006">
                <mc:Choice xmlns:v="urn:schemas-microsoft-com:vml" Requires="v">
                  <p:oleObj spid="_x0000_s292918" name="公式" r:id="rId17" imgW="304560" imgH="203040" progId="Equation.3">
                    <p:embed/>
                  </p:oleObj>
                </mc:Choice>
                <mc:Fallback>
                  <p:oleObj name="公式" r:id="rId17" imgW="304560" imgH="203040"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8" y="3264"/>
                          <a:ext cx="3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905" name="Line 41">
              <a:extLst>
                <a:ext uri="{FF2B5EF4-FFF2-40B4-BE49-F238E27FC236}">
                  <a16:creationId xmlns:a16="http://schemas.microsoft.com/office/drawing/2014/main" id="{B00D6185-7459-40DD-AE19-0F738480C92A}"/>
                </a:ext>
              </a:extLst>
            </p:cNvPr>
            <p:cNvSpPr>
              <a:spLocks noChangeShapeType="1"/>
            </p:cNvSpPr>
            <p:nvPr/>
          </p:nvSpPr>
          <p:spPr bwMode="auto">
            <a:xfrm>
              <a:off x="4416" y="3504"/>
              <a:ext cx="528" cy="0"/>
            </a:xfrm>
            <a:prstGeom prst="line">
              <a:avLst/>
            </a:prstGeom>
            <a:grp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aphicFrame>
        <p:nvGraphicFramePr>
          <p:cNvPr id="292906" name="Object 42">
            <a:extLst>
              <a:ext uri="{FF2B5EF4-FFF2-40B4-BE49-F238E27FC236}">
                <a16:creationId xmlns:a16="http://schemas.microsoft.com/office/drawing/2014/main" id="{AB9E7B1B-72F5-43D7-A746-F56A0A104570}"/>
              </a:ext>
            </a:extLst>
          </p:cNvPr>
          <p:cNvGraphicFramePr>
            <a:graphicFrameLocks noChangeAspect="1"/>
          </p:cNvGraphicFramePr>
          <p:nvPr>
            <p:extLst>
              <p:ext uri="{D42A27DB-BD31-4B8C-83A1-F6EECF244321}">
                <p14:modId xmlns:p14="http://schemas.microsoft.com/office/powerpoint/2010/main" val="2930535457"/>
              </p:ext>
            </p:extLst>
          </p:nvPr>
        </p:nvGraphicFramePr>
        <p:xfrm>
          <a:off x="6859588" y="4600575"/>
          <a:ext cx="1054100" cy="688975"/>
        </p:xfrm>
        <a:graphic>
          <a:graphicData uri="http://schemas.openxmlformats.org/presentationml/2006/ole">
            <mc:AlternateContent xmlns:mc="http://schemas.openxmlformats.org/markup-compatibility/2006">
              <mc:Choice xmlns:v="urn:schemas-microsoft-com:vml" Requires="v">
                <p:oleObj spid="_x0000_s292919" name="公式" r:id="rId19" imgW="660240" imgH="431640" progId="Equation.3">
                  <p:embed/>
                </p:oleObj>
              </mc:Choice>
              <mc:Fallback>
                <p:oleObj name="公式" r:id="rId19" imgW="660240" imgH="431640"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9588" y="4600575"/>
                        <a:ext cx="10541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2907" name="Group 43">
            <a:extLst>
              <a:ext uri="{FF2B5EF4-FFF2-40B4-BE49-F238E27FC236}">
                <a16:creationId xmlns:a16="http://schemas.microsoft.com/office/drawing/2014/main" id="{86006AD1-4982-456E-84F2-07EBC53F3F32}"/>
              </a:ext>
            </a:extLst>
          </p:cNvPr>
          <p:cNvGrpSpPr>
            <a:grpSpLocks/>
          </p:cNvGrpSpPr>
          <p:nvPr/>
        </p:nvGrpSpPr>
        <p:grpSpPr bwMode="auto">
          <a:xfrm>
            <a:off x="458788" y="4572001"/>
            <a:ext cx="5181600" cy="1692276"/>
            <a:chOff x="384" y="2640"/>
            <a:chExt cx="3264" cy="1066"/>
          </a:xfrm>
          <a:noFill/>
        </p:grpSpPr>
        <p:graphicFrame>
          <p:nvGraphicFramePr>
            <p:cNvPr id="292908" name="Object 44">
              <a:extLst>
                <a:ext uri="{FF2B5EF4-FFF2-40B4-BE49-F238E27FC236}">
                  <a16:creationId xmlns:a16="http://schemas.microsoft.com/office/drawing/2014/main" id="{D7C8B411-0A1F-4609-8FB0-C7F1B37E69BA}"/>
                </a:ext>
              </a:extLst>
            </p:cNvPr>
            <p:cNvGraphicFramePr>
              <a:graphicFrameLocks noChangeAspect="1"/>
            </p:cNvGraphicFramePr>
            <p:nvPr/>
          </p:nvGraphicFramePr>
          <p:xfrm>
            <a:off x="672" y="2640"/>
            <a:ext cx="318" cy="288"/>
          </p:xfrm>
          <a:graphic>
            <a:graphicData uri="http://schemas.openxmlformats.org/presentationml/2006/ole">
              <mc:AlternateContent xmlns:mc="http://schemas.openxmlformats.org/markup-compatibility/2006">
                <mc:Choice xmlns:v="urn:schemas-microsoft-com:vml" Requires="v">
                  <p:oleObj spid="_x0000_s292920" name="公式" r:id="rId21" imgW="215640" imgH="228600" progId="Equation.3">
                    <p:embed/>
                  </p:oleObj>
                </mc:Choice>
                <mc:Fallback>
                  <p:oleObj name="公式" r:id="rId21" imgW="215640" imgH="228600"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2640"/>
                          <a:ext cx="31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2909" name="Rectangle 45">
              <a:extLst>
                <a:ext uri="{FF2B5EF4-FFF2-40B4-BE49-F238E27FC236}">
                  <a16:creationId xmlns:a16="http://schemas.microsoft.com/office/drawing/2014/main" id="{9247C2AF-DBB2-4DC5-9EDC-3E199627DD3D}"/>
                </a:ext>
              </a:extLst>
            </p:cNvPr>
            <p:cNvSpPr>
              <a:spLocks noChangeArrowheads="1"/>
            </p:cNvSpPr>
            <p:nvPr/>
          </p:nvSpPr>
          <p:spPr bwMode="auto">
            <a:xfrm>
              <a:off x="384" y="2640"/>
              <a:ext cx="3264" cy="1066"/>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bg2">
                      <a:lumMod val="10000"/>
                    </a:schemeClr>
                  </a:solidFill>
                  <a:latin typeface="Arial" panose="020B0604020202020204" pitchFamily="34" charset="0"/>
                  <a:ea typeface="仿宋_GB2312" pitchFamily="49" charset="-122"/>
                </a:rPr>
                <a:t>　　　衰变即以从左上方向右下方画的箭头表示</a:t>
              </a:r>
              <a:r>
                <a:rPr lang="en-US" altLang="zh-CN" sz="2400">
                  <a:solidFill>
                    <a:schemeClr val="bg2">
                      <a:lumMod val="10000"/>
                    </a:schemeClr>
                  </a:solidFill>
                  <a:latin typeface="Arial" panose="020B0604020202020204" pitchFamily="34" charset="0"/>
                  <a:ea typeface="仿宋_GB2312" pitchFamily="49" charset="-122"/>
                </a:rPr>
                <a:t>.</a:t>
              </a:r>
              <a:r>
                <a:rPr lang="zh-CN" altLang="en-US" sz="2400">
                  <a:solidFill>
                    <a:schemeClr val="bg2">
                      <a:lumMod val="10000"/>
                    </a:schemeClr>
                  </a:solidFill>
                  <a:latin typeface="Arial" panose="020B0604020202020204" pitchFamily="34" charset="0"/>
                  <a:ea typeface="仿宋_GB2312" pitchFamily="49" charset="-122"/>
                </a:rPr>
                <a:t>图中</a:t>
              </a:r>
              <a:r>
                <a:rPr lang="el-GR" altLang="zh-CN">
                  <a:solidFill>
                    <a:schemeClr val="bg2">
                      <a:lumMod val="10000"/>
                    </a:schemeClr>
                  </a:solidFill>
                </a:rPr>
                <a:t>β</a:t>
              </a:r>
              <a:r>
                <a:rPr lang="zh-CN" altLang="en-US" sz="2400">
                  <a:solidFill>
                    <a:schemeClr val="bg2">
                      <a:lumMod val="10000"/>
                    </a:schemeClr>
                  </a:solidFill>
                  <a:latin typeface="Arial" panose="020B0604020202020204" pitchFamily="34" charset="0"/>
                  <a:ea typeface="仿宋_GB2312" pitchFamily="49" charset="-122"/>
                </a:rPr>
                <a:t>粒子的最大动能为</a:t>
              </a:r>
              <a:r>
                <a:rPr lang="en-US" altLang="zh-CN" sz="2400">
                  <a:solidFill>
                    <a:schemeClr val="bg2">
                      <a:lumMod val="10000"/>
                    </a:schemeClr>
                  </a:solidFill>
                  <a:ea typeface="仿宋_GB2312" pitchFamily="49" charset="-122"/>
                </a:rPr>
                <a:t>0.0186MeV</a:t>
              </a:r>
              <a:r>
                <a:rPr lang="en-US" altLang="zh-CN" sz="2400">
                  <a:solidFill>
                    <a:schemeClr val="bg2">
                      <a:lumMod val="10000"/>
                    </a:schemeClr>
                  </a:solidFill>
                  <a:latin typeface="Arial" panose="020B0604020202020204" pitchFamily="34" charset="0"/>
                  <a:ea typeface="仿宋_GB2312" pitchFamily="49" charset="-122"/>
                </a:rPr>
                <a:t>,</a:t>
              </a:r>
              <a:r>
                <a:rPr lang="zh-CN" altLang="en-US" sz="2400">
                  <a:solidFill>
                    <a:schemeClr val="bg2">
                      <a:lumMod val="10000"/>
                    </a:schemeClr>
                  </a:solidFill>
                  <a:latin typeface="Arial" panose="020B0604020202020204" pitchFamily="34" charset="0"/>
                  <a:ea typeface="仿宋_GB2312" pitchFamily="49" charset="-122"/>
                </a:rPr>
                <a:t>此即为衰变能</a:t>
              </a:r>
              <a:r>
                <a:rPr lang="en-US" altLang="zh-CN" sz="2400">
                  <a:solidFill>
                    <a:schemeClr val="bg2">
                      <a:lumMod val="10000"/>
                    </a:schemeClr>
                  </a:solidFill>
                  <a:latin typeface="Arial" panose="020B0604020202020204" pitchFamily="34" charset="0"/>
                  <a:ea typeface="仿宋_GB2312" pitchFamily="49" charset="-122"/>
                </a:rPr>
                <a:t>.</a:t>
              </a:r>
              <a:r>
                <a:rPr lang="en-US" altLang="zh-CN" sz="2400">
                  <a:solidFill>
                    <a:schemeClr val="bg2">
                      <a:lumMod val="10000"/>
                    </a:schemeClr>
                  </a:solidFill>
                  <a:ea typeface="仿宋_GB2312" pitchFamily="49" charset="-122"/>
                </a:rPr>
                <a:t>100%</a:t>
              </a:r>
              <a:r>
                <a:rPr lang="zh-CN" altLang="en-US" sz="2400">
                  <a:solidFill>
                    <a:schemeClr val="bg2">
                      <a:lumMod val="10000"/>
                    </a:schemeClr>
                  </a:solidFill>
                  <a:latin typeface="Arial" panose="020B0604020202020204" pitchFamily="34" charset="0"/>
                  <a:ea typeface="仿宋_GB2312" pitchFamily="49" charset="-122"/>
                </a:rPr>
                <a:t>表示经衰变全部衰变到的基态</a:t>
              </a:r>
              <a:r>
                <a:rPr lang="en-US" altLang="zh-CN" sz="2400">
                  <a:solidFill>
                    <a:schemeClr val="bg2">
                      <a:lumMod val="10000"/>
                    </a:schemeClr>
                  </a:solidFill>
                  <a:latin typeface="Arial" panose="020B0604020202020204" pitchFamily="34" charset="0"/>
                  <a:ea typeface="仿宋_GB2312" pitchFamily="49" charset="-122"/>
                </a:rPr>
                <a:t>.</a:t>
              </a:r>
            </a:p>
          </p:txBody>
        </p:sp>
      </p:grpSp>
      <p:sp>
        <p:nvSpPr>
          <p:cNvPr id="292910" name="AutoShape 46">
            <a:extLst>
              <a:ext uri="{FF2B5EF4-FFF2-40B4-BE49-F238E27FC236}">
                <a16:creationId xmlns:a16="http://schemas.microsoft.com/office/drawing/2014/main" id="{094A1B02-8FE0-4AFA-9333-F45BF26B126A}"/>
              </a:ext>
            </a:extLst>
          </p:cNvPr>
          <p:cNvSpPr>
            <a:spLocks noChangeArrowheads="1"/>
          </p:cNvSpPr>
          <p:nvPr/>
        </p:nvSpPr>
        <p:spPr bwMode="auto">
          <a:xfrm>
            <a:off x="8135938" y="2997200"/>
            <a:ext cx="1008062" cy="719138"/>
          </a:xfrm>
          <a:prstGeom prst="wedgeRectCallout">
            <a:avLst>
              <a:gd name="adj1" fmla="val -293148"/>
              <a:gd name="adj2" fmla="val 65894"/>
            </a:avLst>
          </a:prstGeom>
          <a:noFill/>
          <a:ln w="9525">
            <a:solidFill>
              <a:schemeClr val="tx1"/>
            </a:solidFill>
            <a:miter lim="800000"/>
            <a:headEnd/>
            <a:tailEnd/>
          </a:ln>
          <a:effectLst/>
        </p:spPr>
        <p:txBody>
          <a:bodyPr/>
          <a:lstStyle/>
          <a:p>
            <a:pPr algn="ctr"/>
            <a:r>
              <a:rPr lang="zh-CN" altLang="en-US" sz="2000">
                <a:solidFill>
                  <a:schemeClr val="bg2">
                    <a:lumMod val="10000"/>
                  </a:schemeClr>
                </a:solidFill>
                <a:ea typeface="楷体_GB2312" pitchFamily="49" charset="-122"/>
              </a:rPr>
              <a:t>热核武器燃料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2883"/>
                                        </p:tgtEl>
                                        <p:attrNameLst>
                                          <p:attrName>style.visibility</p:attrName>
                                        </p:attrNameLst>
                                      </p:cBhvr>
                                      <p:to>
                                        <p:strVal val="visible"/>
                                      </p:to>
                                    </p:set>
                                    <p:animEffect transition="in" filter="wipe(left)">
                                      <p:cBhvr>
                                        <p:cTn id="7" dur="500"/>
                                        <p:tgtEl>
                                          <p:spTgt spid="292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2884"/>
                                        </p:tgtEl>
                                        <p:attrNameLst>
                                          <p:attrName>style.visibility</p:attrName>
                                        </p:attrNameLst>
                                      </p:cBhvr>
                                      <p:to>
                                        <p:strVal val="visible"/>
                                      </p:to>
                                    </p:set>
                                    <p:animEffect transition="in" filter="wipe(left)">
                                      <p:cBhvr>
                                        <p:cTn id="12" dur="500"/>
                                        <p:tgtEl>
                                          <p:spTgt spid="292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2885"/>
                                        </p:tgtEl>
                                        <p:attrNameLst>
                                          <p:attrName>style.visibility</p:attrName>
                                        </p:attrNameLst>
                                      </p:cBhvr>
                                      <p:to>
                                        <p:strVal val="visible"/>
                                      </p:to>
                                    </p:set>
                                    <p:animEffect transition="in" filter="wipe(left)">
                                      <p:cBhvr>
                                        <p:cTn id="17" dur="500"/>
                                        <p:tgtEl>
                                          <p:spTgt spid="2928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2886"/>
                                        </p:tgtEl>
                                        <p:attrNameLst>
                                          <p:attrName>style.visibility</p:attrName>
                                        </p:attrNameLst>
                                      </p:cBhvr>
                                      <p:to>
                                        <p:strVal val="visible"/>
                                      </p:to>
                                    </p:set>
                                    <p:animEffect transition="in" filter="wipe(left)">
                                      <p:cBhvr>
                                        <p:cTn id="22" dur="500"/>
                                        <p:tgtEl>
                                          <p:spTgt spid="2928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2889"/>
                                        </p:tgtEl>
                                        <p:attrNameLst>
                                          <p:attrName>style.visibility</p:attrName>
                                        </p:attrNameLst>
                                      </p:cBhvr>
                                      <p:to>
                                        <p:strVal val="visible"/>
                                      </p:to>
                                    </p:set>
                                    <p:animEffect transition="in" filter="wipe(left)">
                                      <p:cBhvr>
                                        <p:cTn id="27" dur="500"/>
                                        <p:tgtEl>
                                          <p:spTgt spid="2928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93"/>
                                        </p:tgtEl>
                                        <p:attrNameLst>
                                          <p:attrName>style.visibility</p:attrName>
                                        </p:attrNameLst>
                                      </p:cBhvr>
                                      <p:to>
                                        <p:strVal val="visible"/>
                                      </p:to>
                                    </p:set>
                                    <p:animEffect transition="in" filter="wipe(left)">
                                      <p:cBhvr>
                                        <p:cTn id="32" dur="500"/>
                                        <p:tgtEl>
                                          <p:spTgt spid="2928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2894"/>
                                        </p:tgtEl>
                                        <p:attrNameLst>
                                          <p:attrName>style.visibility</p:attrName>
                                        </p:attrNameLst>
                                      </p:cBhvr>
                                      <p:to>
                                        <p:strVal val="visible"/>
                                      </p:to>
                                    </p:set>
                                    <p:animEffect transition="in" filter="wipe(left)">
                                      <p:cBhvr>
                                        <p:cTn id="37" dur="500"/>
                                        <p:tgtEl>
                                          <p:spTgt spid="2928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92897"/>
                                        </p:tgtEl>
                                        <p:attrNameLst>
                                          <p:attrName>style.visibility</p:attrName>
                                        </p:attrNameLst>
                                      </p:cBhvr>
                                      <p:to>
                                        <p:strVal val="visible"/>
                                      </p:to>
                                    </p:set>
                                    <p:animEffect transition="in" filter="wipe(left)">
                                      <p:cBhvr>
                                        <p:cTn id="42" dur="500"/>
                                        <p:tgtEl>
                                          <p:spTgt spid="2928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92900"/>
                                        </p:tgtEl>
                                        <p:attrNameLst>
                                          <p:attrName>style.visibility</p:attrName>
                                        </p:attrNameLst>
                                      </p:cBhvr>
                                      <p:to>
                                        <p:strVal val="visible"/>
                                      </p:to>
                                    </p:set>
                                    <p:animEffect transition="in" filter="wipe(left)">
                                      <p:cBhvr>
                                        <p:cTn id="47" dur="500"/>
                                        <p:tgtEl>
                                          <p:spTgt spid="2929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2910"/>
                                        </p:tgtEl>
                                        <p:attrNameLst>
                                          <p:attrName>style.visibility</p:attrName>
                                        </p:attrNameLst>
                                      </p:cBhvr>
                                      <p:to>
                                        <p:strVal val="visible"/>
                                      </p:to>
                                    </p:set>
                                    <p:animEffect transition="in" filter="wipe(left)">
                                      <p:cBhvr>
                                        <p:cTn id="52" dur="500"/>
                                        <p:tgtEl>
                                          <p:spTgt spid="2929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92901"/>
                                        </p:tgtEl>
                                        <p:attrNameLst>
                                          <p:attrName>style.visibility</p:attrName>
                                        </p:attrNameLst>
                                      </p:cBhvr>
                                      <p:to>
                                        <p:strVal val="visible"/>
                                      </p:to>
                                    </p:set>
                                    <p:animEffect transition="in" filter="wipe(left)">
                                      <p:cBhvr>
                                        <p:cTn id="57" dur="500"/>
                                        <p:tgtEl>
                                          <p:spTgt spid="2929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92902"/>
                                        </p:tgtEl>
                                        <p:attrNameLst>
                                          <p:attrName>style.visibility</p:attrName>
                                        </p:attrNameLst>
                                      </p:cBhvr>
                                      <p:to>
                                        <p:strVal val="visible"/>
                                      </p:to>
                                    </p:set>
                                    <p:animEffect transition="in" filter="wipe(left)">
                                      <p:cBhvr>
                                        <p:cTn id="62" dur="500"/>
                                        <p:tgtEl>
                                          <p:spTgt spid="29290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92903"/>
                                        </p:tgtEl>
                                        <p:attrNameLst>
                                          <p:attrName>style.visibility</p:attrName>
                                        </p:attrNameLst>
                                      </p:cBhvr>
                                      <p:to>
                                        <p:strVal val="visible"/>
                                      </p:to>
                                    </p:set>
                                    <p:animEffect transition="in" filter="wipe(left)">
                                      <p:cBhvr>
                                        <p:cTn id="67" dur="500"/>
                                        <p:tgtEl>
                                          <p:spTgt spid="2929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92906"/>
                                        </p:tgtEl>
                                        <p:attrNameLst>
                                          <p:attrName>style.visibility</p:attrName>
                                        </p:attrNameLst>
                                      </p:cBhvr>
                                      <p:to>
                                        <p:strVal val="visible"/>
                                      </p:to>
                                    </p:set>
                                    <p:animEffect transition="in" filter="wipe(left)">
                                      <p:cBhvr>
                                        <p:cTn id="72" dur="500"/>
                                        <p:tgtEl>
                                          <p:spTgt spid="29290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92907"/>
                                        </p:tgtEl>
                                        <p:attrNameLst>
                                          <p:attrName>style.visibility</p:attrName>
                                        </p:attrNameLst>
                                      </p:cBhvr>
                                      <p:to>
                                        <p:strVal val="visible"/>
                                      </p:to>
                                    </p:set>
                                    <p:animEffect transition="in" filter="wipe(left)">
                                      <p:cBhvr>
                                        <p:cTn id="77" dur="500"/>
                                        <p:tgtEl>
                                          <p:spTgt spid="292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4" grpId="0"/>
      <p:bldP spid="292893" grpId="0"/>
      <p:bldP spid="2929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a:extLst>
              <a:ext uri="{FF2B5EF4-FFF2-40B4-BE49-F238E27FC236}">
                <a16:creationId xmlns:a16="http://schemas.microsoft.com/office/drawing/2014/main" id="{0DBD6AFD-5AD9-4D53-B01A-BAD982396587}"/>
              </a:ext>
            </a:extLst>
          </p:cNvPr>
          <p:cNvSpPr>
            <a:spLocks noChangeArrowheads="1"/>
          </p:cNvSpPr>
          <p:nvPr/>
        </p:nvSpPr>
        <p:spPr bwMode="auto">
          <a:xfrm>
            <a:off x="539750" y="765175"/>
            <a:ext cx="2016125" cy="579438"/>
          </a:xfrm>
          <a:prstGeom prst="rect">
            <a:avLst/>
          </a:prstGeom>
          <a:noFill/>
          <a:ln>
            <a:noFill/>
          </a:ln>
          <a:effectLst/>
        </p:spPr>
        <p:txBody>
          <a:bodyPr>
            <a:spAutoFit/>
          </a:bodyPr>
          <a:lstStyle/>
          <a:p>
            <a:r>
              <a:rPr lang="en-US" altLang="zh-CN">
                <a:solidFill>
                  <a:schemeClr val="bg2">
                    <a:lumMod val="10000"/>
                  </a:schemeClr>
                </a:solidFill>
                <a:ea typeface="楷体_GB2312" pitchFamily="49" charset="-122"/>
              </a:rPr>
              <a:t>4. </a:t>
            </a:r>
            <a:r>
              <a:rPr kumimoji="1" lang="el-GR" altLang="zh-CN">
                <a:solidFill>
                  <a:schemeClr val="bg2">
                    <a:lumMod val="10000"/>
                  </a:schemeClr>
                </a:solidFill>
              </a:rPr>
              <a:t>β</a:t>
            </a:r>
            <a:r>
              <a:rPr kumimoji="1" lang="en-US" altLang="zh-CN" baseline="40000">
                <a:solidFill>
                  <a:schemeClr val="bg2">
                    <a:lumMod val="10000"/>
                  </a:schemeClr>
                </a:solidFill>
              </a:rPr>
              <a:t>+</a:t>
            </a:r>
            <a:r>
              <a:rPr lang="zh-CN" altLang="en-US">
                <a:solidFill>
                  <a:schemeClr val="bg2">
                    <a:lumMod val="10000"/>
                  </a:schemeClr>
                </a:solidFill>
                <a:ea typeface="楷体_GB2312" pitchFamily="49" charset="-122"/>
              </a:rPr>
              <a:t>衰变</a:t>
            </a:r>
          </a:p>
        </p:txBody>
      </p:sp>
      <p:graphicFrame>
        <p:nvGraphicFramePr>
          <p:cNvPr id="294924" name="Object 12">
            <a:extLst>
              <a:ext uri="{FF2B5EF4-FFF2-40B4-BE49-F238E27FC236}">
                <a16:creationId xmlns:a16="http://schemas.microsoft.com/office/drawing/2014/main" id="{80A728F3-ECFC-46C7-8A6B-0B61AA7AF94B}"/>
              </a:ext>
            </a:extLst>
          </p:cNvPr>
          <p:cNvGraphicFramePr>
            <a:graphicFrameLocks noChangeAspect="1"/>
          </p:cNvGraphicFramePr>
          <p:nvPr>
            <p:extLst>
              <p:ext uri="{D42A27DB-BD31-4B8C-83A1-F6EECF244321}">
                <p14:modId xmlns:p14="http://schemas.microsoft.com/office/powerpoint/2010/main" val="3696020013"/>
              </p:ext>
            </p:extLst>
          </p:nvPr>
        </p:nvGraphicFramePr>
        <p:xfrm>
          <a:off x="2843213" y="620713"/>
          <a:ext cx="4268787" cy="647700"/>
        </p:xfrm>
        <a:graphic>
          <a:graphicData uri="http://schemas.openxmlformats.org/presentationml/2006/ole">
            <mc:AlternateContent xmlns:mc="http://schemas.openxmlformats.org/markup-compatibility/2006">
              <mc:Choice xmlns:v="urn:schemas-microsoft-com:vml" Requires="v">
                <p:oleObj spid="_x0000_s294972" name="公式" r:id="rId3" imgW="1587240" imgH="241200" progId="Equation.3">
                  <p:embed/>
                </p:oleObj>
              </mc:Choice>
              <mc:Fallback>
                <p:oleObj name="公式" r:id="rId3" imgW="1587240" imgH="241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620713"/>
                        <a:ext cx="4268787" cy="6477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4925" name="Object 13">
            <a:extLst>
              <a:ext uri="{FF2B5EF4-FFF2-40B4-BE49-F238E27FC236}">
                <a16:creationId xmlns:a16="http://schemas.microsoft.com/office/drawing/2014/main" id="{10553466-2AB8-498F-BAE5-0397A40C3655}"/>
              </a:ext>
            </a:extLst>
          </p:cNvPr>
          <p:cNvGraphicFramePr>
            <a:graphicFrameLocks noChangeAspect="1"/>
          </p:cNvGraphicFramePr>
          <p:nvPr>
            <p:extLst>
              <p:ext uri="{D42A27DB-BD31-4B8C-83A1-F6EECF244321}">
                <p14:modId xmlns:p14="http://schemas.microsoft.com/office/powerpoint/2010/main" val="4172387530"/>
              </p:ext>
            </p:extLst>
          </p:nvPr>
        </p:nvGraphicFramePr>
        <p:xfrm>
          <a:off x="2051050" y="1773238"/>
          <a:ext cx="5473700" cy="1082675"/>
        </p:xfrm>
        <a:graphic>
          <a:graphicData uri="http://schemas.openxmlformats.org/presentationml/2006/ole">
            <mc:AlternateContent xmlns:mc="http://schemas.openxmlformats.org/markup-compatibility/2006">
              <mc:Choice xmlns:v="urn:schemas-microsoft-com:vml" Requires="v">
                <p:oleObj spid="_x0000_s294973" name="公式" r:id="rId5" imgW="2476440" imgH="495000" progId="Equation.3">
                  <p:embed/>
                </p:oleObj>
              </mc:Choice>
              <mc:Fallback>
                <p:oleObj name="公式" r:id="rId5" imgW="2476440" imgH="4950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1773238"/>
                        <a:ext cx="5473700" cy="1082675"/>
                      </a:xfrm>
                      <a:prstGeom prst="rect">
                        <a:avLst/>
                      </a:prstGeom>
                      <a:solidFill>
                        <a:schemeClr val="accent2"/>
                      </a:solidFill>
                    </p:spPr>
                  </p:pic>
                </p:oleObj>
              </mc:Fallback>
            </mc:AlternateContent>
          </a:graphicData>
        </a:graphic>
      </p:graphicFrame>
      <p:sp>
        <p:nvSpPr>
          <p:cNvPr id="294926" name="Rectangle 14">
            <a:extLst>
              <a:ext uri="{FF2B5EF4-FFF2-40B4-BE49-F238E27FC236}">
                <a16:creationId xmlns:a16="http://schemas.microsoft.com/office/drawing/2014/main" id="{1DF5C3FB-3EB5-4B93-813D-D95120A4CC48}"/>
              </a:ext>
            </a:extLst>
          </p:cNvPr>
          <p:cNvSpPr>
            <a:spLocks noChangeArrowheads="1"/>
          </p:cNvSpPr>
          <p:nvPr/>
        </p:nvSpPr>
        <p:spPr bwMode="auto">
          <a:xfrm>
            <a:off x="539750" y="1773238"/>
            <a:ext cx="1511300" cy="457200"/>
          </a:xfrm>
          <a:prstGeom prst="rect">
            <a:avLst/>
          </a:prstGeom>
          <a:noFill/>
          <a:ln>
            <a:noFill/>
          </a:ln>
          <a:effectLst/>
        </p:spPr>
        <p:txBody>
          <a:bodyPr>
            <a:spAutoFit/>
          </a:bodyPr>
          <a:lstStyle/>
          <a:p>
            <a:r>
              <a:rPr lang="zh-CN" altLang="en-US" sz="2400">
                <a:solidFill>
                  <a:schemeClr val="bg2">
                    <a:lumMod val="10000"/>
                  </a:schemeClr>
                </a:solidFill>
                <a:latin typeface="Arial" panose="020B0604020202020204" pitchFamily="34" charset="0"/>
                <a:ea typeface="仿宋_GB2312" pitchFamily="49" charset="-122"/>
              </a:rPr>
              <a:t>衰变能：</a:t>
            </a:r>
          </a:p>
        </p:txBody>
      </p:sp>
      <p:sp>
        <p:nvSpPr>
          <p:cNvPr id="294927" name="AutoShape 15">
            <a:extLst>
              <a:ext uri="{FF2B5EF4-FFF2-40B4-BE49-F238E27FC236}">
                <a16:creationId xmlns:a16="http://schemas.microsoft.com/office/drawing/2014/main" id="{B0708288-66FD-4007-A9A8-2EBA5A7B5080}"/>
              </a:ext>
            </a:extLst>
          </p:cNvPr>
          <p:cNvSpPr>
            <a:spLocks noChangeArrowheads="1"/>
          </p:cNvSpPr>
          <p:nvPr/>
        </p:nvSpPr>
        <p:spPr bwMode="auto">
          <a:xfrm>
            <a:off x="4211638" y="3068638"/>
            <a:ext cx="2057400" cy="647700"/>
          </a:xfrm>
          <a:prstGeom prst="wedgeRectCallout">
            <a:avLst>
              <a:gd name="adj1" fmla="val -217977"/>
              <a:gd name="adj2" fmla="val -176963"/>
            </a:avLst>
          </a:prstGeom>
          <a:noFill/>
          <a:ln w="9525">
            <a:solidFill>
              <a:schemeClr val="tx1"/>
            </a:solidFill>
            <a:miter lim="800000"/>
            <a:headEnd/>
            <a:tailEnd/>
          </a:ln>
          <a:effectLst/>
        </p:spPr>
        <p:txBody>
          <a:bodyPr/>
          <a:lstStyle/>
          <a:p>
            <a:pPr algn="ctr" fontAlgn="t"/>
            <a:r>
              <a:rPr lang="zh-CN" altLang="en-US" sz="1800">
                <a:solidFill>
                  <a:schemeClr val="bg2">
                    <a:lumMod val="10000"/>
                  </a:schemeClr>
                </a:solidFill>
                <a:latin typeface="Arial" panose="020B0604020202020204" pitchFamily="34" charset="0"/>
                <a:ea typeface="楷体_GB2312" pitchFamily="49" charset="-122"/>
              </a:rPr>
              <a:t>近似地等于放出的正电子的最大动能</a:t>
            </a:r>
          </a:p>
        </p:txBody>
      </p:sp>
      <p:grpSp>
        <p:nvGrpSpPr>
          <p:cNvPr id="294928" name="Group 16">
            <a:extLst>
              <a:ext uri="{FF2B5EF4-FFF2-40B4-BE49-F238E27FC236}">
                <a16:creationId xmlns:a16="http://schemas.microsoft.com/office/drawing/2014/main" id="{5FCEC8D0-B902-4714-9E3E-D7CA6ECE6DE2}"/>
              </a:ext>
            </a:extLst>
          </p:cNvPr>
          <p:cNvGrpSpPr>
            <a:grpSpLocks/>
          </p:cNvGrpSpPr>
          <p:nvPr/>
        </p:nvGrpSpPr>
        <p:grpSpPr bwMode="auto">
          <a:xfrm>
            <a:off x="684213" y="3357563"/>
            <a:ext cx="2763837" cy="512762"/>
            <a:chOff x="432" y="3532"/>
            <a:chExt cx="1741" cy="323"/>
          </a:xfrm>
          <a:noFill/>
        </p:grpSpPr>
        <p:graphicFrame>
          <p:nvGraphicFramePr>
            <p:cNvPr id="294929" name="Object 17">
              <a:extLst>
                <a:ext uri="{FF2B5EF4-FFF2-40B4-BE49-F238E27FC236}">
                  <a16:creationId xmlns:a16="http://schemas.microsoft.com/office/drawing/2014/main" id="{6AE7B31E-02FB-423A-9535-C6CC3B23C880}"/>
                </a:ext>
              </a:extLst>
            </p:cNvPr>
            <p:cNvGraphicFramePr>
              <a:graphicFrameLocks noChangeAspect="1"/>
            </p:cNvGraphicFramePr>
            <p:nvPr/>
          </p:nvGraphicFramePr>
          <p:xfrm>
            <a:off x="864" y="3532"/>
            <a:ext cx="336" cy="323"/>
          </p:xfrm>
          <a:graphic>
            <a:graphicData uri="http://schemas.openxmlformats.org/presentationml/2006/ole">
              <mc:AlternateContent xmlns:mc="http://schemas.openxmlformats.org/markup-compatibility/2006">
                <mc:Choice xmlns:v="urn:schemas-microsoft-com:vml" Requires="v">
                  <p:oleObj spid="_x0000_s294974" name="公式" r:id="rId7" imgW="241200" imgH="228600" progId="Equation.3">
                    <p:embed/>
                  </p:oleObj>
                </mc:Choice>
                <mc:Fallback>
                  <p:oleObj name="公式" r:id="rId7" imgW="241200" imgH="2286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3532"/>
                          <a:ext cx="336"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30" name="Rectangle 18">
              <a:extLst>
                <a:ext uri="{FF2B5EF4-FFF2-40B4-BE49-F238E27FC236}">
                  <a16:creationId xmlns:a16="http://schemas.microsoft.com/office/drawing/2014/main" id="{1A0B693A-64AF-42CF-B12E-D7F5E3A831AA}"/>
                </a:ext>
              </a:extLst>
            </p:cNvPr>
            <p:cNvSpPr>
              <a:spLocks noChangeArrowheads="1"/>
            </p:cNvSpPr>
            <p:nvPr/>
          </p:nvSpPr>
          <p:spPr bwMode="auto">
            <a:xfrm>
              <a:off x="432" y="3597"/>
              <a:ext cx="1741"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bg2">
                      <a:lumMod val="10000"/>
                    </a:schemeClr>
                  </a:solidFill>
                  <a:latin typeface="Arial" panose="020B0604020202020204" pitchFamily="34" charset="0"/>
                  <a:ea typeface="仿宋_GB2312" pitchFamily="49" charset="-122"/>
                </a:rPr>
                <a:t>产生    　衰变的条件：</a:t>
              </a:r>
            </a:p>
          </p:txBody>
        </p:sp>
      </p:grpSp>
      <p:graphicFrame>
        <p:nvGraphicFramePr>
          <p:cNvPr id="294931" name="Object 19">
            <a:extLst>
              <a:ext uri="{FF2B5EF4-FFF2-40B4-BE49-F238E27FC236}">
                <a16:creationId xmlns:a16="http://schemas.microsoft.com/office/drawing/2014/main" id="{51202EFF-7A42-417F-8CB5-A10C51FE74A4}"/>
              </a:ext>
            </a:extLst>
          </p:cNvPr>
          <p:cNvGraphicFramePr>
            <a:graphicFrameLocks noChangeAspect="1"/>
          </p:cNvGraphicFramePr>
          <p:nvPr>
            <p:extLst>
              <p:ext uri="{D42A27DB-BD31-4B8C-83A1-F6EECF244321}">
                <p14:modId xmlns:p14="http://schemas.microsoft.com/office/powerpoint/2010/main" val="1955376610"/>
              </p:ext>
            </p:extLst>
          </p:nvPr>
        </p:nvGraphicFramePr>
        <p:xfrm>
          <a:off x="1042988" y="4076700"/>
          <a:ext cx="4357687" cy="546100"/>
        </p:xfrm>
        <a:graphic>
          <a:graphicData uri="http://schemas.openxmlformats.org/presentationml/2006/ole">
            <mc:AlternateContent xmlns:mc="http://schemas.openxmlformats.org/markup-compatibility/2006">
              <mc:Choice xmlns:v="urn:schemas-microsoft-com:vml" Requires="v">
                <p:oleObj spid="_x0000_s294975" name="公式" r:id="rId9" imgW="2082600" imgH="228600" progId="Equation.3">
                  <p:embed/>
                </p:oleObj>
              </mc:Choice>
              <mc:Fallback>
                <p:oleObj name="公式" r:id="rId9" imgW="2082600" imgH="2286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076700"/>
                        <a:ext cx="4357687" cy="546100"/>
                      </a:xfrm>
                      <a:prstGeom prst="rect">
                        <a:avLst/>
                      </a:prstGeom>
                      <a:noFill/>
                    </p:spPr>
                  </p:pic>
                </p:oleObj>
              </mc:Fallback>
            </mc:AlternateContent>
          </a:graphicData>
        </a:graphic>
      </p:graphicFrame>
      <p:grpSp>
        <p:nvGrpSpPr>
          <p:cNvPr id="294932" name="Group 20">
            <a:extLst>
              <a:ext uri="{FF2B5EF4-FFF2-40B4-BE49-F238E27FC236}">
                <a16:creationId xmlns:a16="http://schemas.microsoft.com/office/drawing/2014/main" id="{1493E93F-6879-44EF-993E-68CE1AD6666C}"/>
              </a:ext>
            </a:extLst>
          </p:cNvPr>
          <p:cNvGrpSpPr>
            <a:grpSpLocks/>
          </p:cNvGrpSpPr>
          <p:nvPr/>
        </p:nvGrpSpPr>
        <p:grpSpPr bwMode="auto">
          <a:xfrm>
            <a:off x="6877050" y="5300663"/>
            <a:ext cx="1919288" cy="396875"/>
            <a:chOff x="3984" y="3408"/>
            <a:chExt cx="1209" cy="250"/>
          </a:xfrm>
          <a:noFill/>
        </p:grpSpPr>
        <p:graphicFrame>
          <p:nvGraphicFramePr>
            <p:cNvPr id="294933" name="Object 21">
              <a:extLst>
                <a:ext uri="{FF2B5EF4-FFF2-40B4-BE49-F238E27FC236}">
                  <a16:creationId xmlns:a16="http://schemas.microsoft.com/office/drawing/2014/main" id="{B4B1A7E5-1121-46DF-8C19-5E3BF23C91F2}"/>
                </a:ext>
              </a:extLst>
            </p:cNvPr>
            <p:cNvGraphicFramePr>
              <a:graphicFrameLocks noChangeAspect="1"/>
            </p:cNvGraphicFramePr>
            <p:nvPr/>
          </p:nvGraphicFramePr>
          <p:xfrm>
            <a:off x="3984" y="3408"/>
            <a:ext cx="357" cy="232"/>
          </p:xfrm>
          <a:graphic>
            <a:graphicData uri="http://schemas.openxmlformats.org/presentationml/2006/ole">
              <mc:AlternateContent xmlns:mc="http://schemas.openxmlformats.org/markup-compatibility/2006">
                <mc:Choice xmlns:v="urn:schemas-microsoft-com:vml" Requires="v">
                  <p:oleObj spid="_x0000_s294976" name="公式" r:id="rId11" imgW="507960" imgH="330120" progId="Equation.3">
                    <p:embed/>
                  </p:oleObj>
                </mc:Choice>
                <mc:Fallback>
                  <p:oleObj name="公式" r:id="rId11" imgW="507960" imgH="33012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3408"/>
                          <a:ext cx="35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34" name="Text Box 22">
              <a:extLst>
                <a:ext uri="{FF2B5EF4-FFF2-40B4-BE49-F238E27FC236}">
                  <a16:creationId xmlns:a16="http://schemas.microsoft.com/office/drawing/2014/main" id="{7A47C83C-230D-420E-B5A0-A71963D70F52}"/>
                </a:ext>
              </a:extLst>
            </p:cNvPr>
            <p:cNvSpPr txBox="1">
              <a:spLocks noChangeArrowheads="1"/>
            </p:cNvSpPr>
            <p:nvPr/>
          </p:nvSpPr>
          <p:spPr bwMode="auto">
            <a:xfrm>
              <a:off x="4272" y="3408"/>
              <a:ext cx="921"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zh-CN" altLang="en-US" sz="2000">
                  <a:solidFill>
                    <a:schemeClr val="bg2">
                      <a:lumMod val="10000"/>
                    </a:schemeClr>
                  </a:solidFill>
                  <a:latin typeface="Arial" panose="020B0604020202020204" pitchFamily="34" charset="0"/>
                  <a:ea typeface="仿宋_GB2312" pitchFamily="49" charset="-122"/>
                </a:rPr>
                <a:t>的衰变纲图</a:t>
              </a:r>
            </a:p>
          </p:txBody>
        </p:sp>
      </p:grpSp>
      <p:grpSp>
        <p:nvGrpSpPr>
          <p:cNvPr id="294971" name="Group 59">
            <a:extLst>
              <a:ext uri="{FF2B5EF4-FFF2-40B4-BE49-F238E27FC236}">
                <a16:creationId xmlns:a16="http://schemas.microsoft.com/office/drawing/2014/main" id="{2D7CCC48-F2DD-4A8D-9876-72DCAFF842AE}"/>
              </a:ext>
            </a:extLst>
          </p:cNvPr>
          <p:cNvGrpSpPr>
            <a:grpSpLocks/>
          </p:cNvGrpSpPr>
          <p:nvPr/>
        </p:nvGrpSpPr>
        <p:grpSpPr bwMode="auto">
          <a:xfrm>
            <a:off x="6804025" y="1341438"/>
            <a:ext cx="2058988" cy="398462"/>
            <a:chOff x="4286" y="845"/>
            <a:chExt cx="1297" cy="251"/>
          </a:xfrm>
          <a:noFill/>
        </p:grpSpPr>
        <p:graphicFrame>
          <p:nvGraphicFramePr>
            <p:cNvPr id="294935" name="Object 23">
              <a:extLst>
                <a:ext uri="{FF2B5EF4-FFF2-40B4-BE49-F238E27FC236}">
                  <a16:creationId xmlns:a16="http://schemas.microsoft.com/office/drawing/2014/main" id="{41606A26-C18C-4AED-8840-471E2AAA81C2}"/>
                </a:ext>
              </a:extLst>
            </p:cNvPr>
            <p:cNvGraphicFramePr>
              <a:graphicFrameLocks noChangeAspect="1"/>
            </p:cNvGraphicFramePr>
            <p:nvPr/>
          </p:nvGraphicFramePr>
          <p:xfrm>
            <a:off x="4286" y="845"/>
            <a:ext cx="1297" cy="251"/>
          </p:xfrm>
          <a:graphic>
            <a:graphicData uri="http://schemas.openxmlformats.org/presentationml/2006/ole">
              <mc:AlternateContent xmlns:mc="http://schemas.openxmlformats.org/markup-compatibility/2006">
                <mc:Choice xmlns:v="urn:schemas-microsoft-com:vml" Requires="v">
                  <p:oleObj spid="_x0000_s294977" name="公式" r:id="rId13" imgW="1180800" imgH="228600" progId="Equation.3">
                    <p:embed/>
                  </p:oleObj>
                </mc:Choice>
                <mc:Fallback>
                  <p:oleObj name="公式" r:id="rId13" imgW="1180800" imgH="2286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6" y="845"/>
                          <a:ext cx="129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36" name="Line 24">
              <a:extLst>
                <a:ext uri="{FF2B5EF4-FFF2-40B4-BE49-F238E27FC236}">
                  <a16:creationId xmlns:a16="http://schemas.microsoft.com/office/drawing/2014/main" id="{5767A7FB-D27D-422A-A626-EAFB7571F665}"/>
                </a:ext>
              </a:extLst>
            </p:cNvPr>
            <p:cNvSpPr>
              <a:spLocks noChangeShapeType="1"/>
            </p:cNvSpPr>
            <p:nvPr/>
          </p:nvSpPr>
          <p:spPr bwMode="auto">
            <a:xfrm>
              <a:off x="4740" y="1071"/>
              <a:ext cx="528" cy="0"/>
            </a:xfrm>
            <a:prstGeom prst="line">
              <a:avLst/>
            </a:prstGeom>
            <a:grp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294940" name="Group 28">
            <a:extLst>
              <a:ext uri="{FF2B5EF4-FFF2-40B4-BE49-F238E27FC236}">
                <a16:creationId xmlns:a16="http://schemas.microsoft.com/office/drawing/2014/main" id="{DFE59284-2C58-4043-912C-5B7EB6D9B267}"/>
              </a:ext>
            </a:extLst>
          </p:cNvPr>
          <p:cNvGrpSpPr>
            <a:grpSpLocks/>
          </p:cNvGrpSpPr>
          <p:nvPr/>
        </p:nvGrpSpPr>
        <p:grpSpPr bwMode="auto">
          <a:xfrm>
            <a:off x="6557963" y="4608513"/>
            <a:ext cx="919162" cy="457200"/>
            <a:chOff x="4116" y="1766"/>
            <a:chExt cx="579" cy="288"/>
          </a:xfrm>
          <a:noFill/>
        </p:grpSpPr>
        <p:graphicFrame>
          <p:nvGraphicFramePr>
            <p:cNvPr id="294941" name="Object 29">
              <a:extLst>
                <a:ext uri="{FF2B5EF4-FFF2-40B4-BE49-F238E27FC236}">
                  <a16:creationId xmlns:a16="http://schemas.microsoft.com/office/drawing/2014/main" id="{FF65CFBE-6D88-4A55-AEDB-DFE57A10F145}"/>
                </a:ext>
              </a:extLst>
            </p:cNvPr>
            <p:cNvGraphicFramePr>
              <a:graphicFrameLocks noChangeAspect="1"/>
            </p:cNvGraphicFramePr>
            <p:nvPr/>
          </p:nvGraphicFramePr>
          <p:xfrm>
            <a:off x="4116" y="1766"/>
            <a:ext cx="300" cy="240"/>
          </p:xfrm>
          <a:graphic>
            <a:graphicData uri="http://schemas.openxmlformats.org/presentationml/2006/ole">
              <mc:AlternateContent xmlns:mc="http://schemas.openxmlformats.org/markup-compatibility/2006">
                <mc:Choice xmlns:v="urn:schemas-microsoft-com:vml" Requires="v">
                  <p:oleObj spid="_x0000_s294978" name="公式" r:id="rId15" imgW="253800" imgH="203040" progId="Equation.3">
                    <p:embed/>
                  </p:oleObj>
                </mc:Choice>
                <mc:Fallback>
                  <p:oleObj name="公式" r:id="rId15" imgW="253800" imgH="20304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6" y="1766"/>
                          <a:ext cx="30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42" name="Line 30">
              <a:extLst>
                <a:ext uri="{FF2B5EF4-FFF2-40B4-BE49-F238E27FC236}">
                  <a16:creationId xmlns:a16="http://schemas.microsoft.com/office/drawing/2014/main" id="{A8966D28-382A-4D2D-ADBD-D8F74A544F4F}"/>
                </a:ext>
              </a:extLst>
            </p:cNvPr>
            <p:cNvSpPr>
              <a:spLocks noChangeShapeType="1"/>
            </p:cNvSpPr>
            <p:nvPr/>
          </p:nvSpPr>
          <p:spPr bwMode="auto">
            <a:xfrm>
              <a:off x="4167" y="2054"/>
              <a:ext cx="528" cy="0"/>
            </a:xfrm>
            <a:prstGeom prst="line">
              <a:avLst/>
            </a:prstGeom>
            <a:grp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294959" name="Group 47">
            <a:extLst>
              <a:ext uri="{FF2B5EF4-FFF2-40B4-BE49-F238E27FC236}">
                <a16:creationId xmlns:a16="http://schemas.microsoft.com/office/drawing/2014/main" id="{3E571B27-ABBC-4830-89DA-F3666532598C}"/>
              </a:ext>
            </a:extLst>
          </p:cNvPr>
          <p:cNvGrpSpPr>
            <a:grpSpLocks/>
          </p:cNvGrpSpPr>
          <p:nvPr/>
        </p:nvGrpSpPr>
        <p:grpSpPr bwMode="auto">
          <a:xfrm>
            <a:off x="755650" y="5084763"/>
            <a:ext cx="5443538" cy="679450"/>
            <a:chOff x="476" y="3203"/>
            <a:chExt cx="3429" cy="428"/>
          </a:xfrm>
          <a:noFill/>
        </p:grpSpPr>
        <p:graphicFrame>
          <p:nvGraphicFramePr>
            <p:cNvPr id="294953" name="Object 41">
              <a:extLst>
                <a:ext uri="{FF2B5EF4-FFF2-40B4-BE49-F238E27FC236}">
                  <a16:creationId xmlns:a16="http://schemas.microsoft.com/office/drawing/2014/main" id="{62324DBD-444A-476D-9DFB-611D3A80D422}"/>
                </a:ext>
              </a:extLst>
            </p:cNvPr>
            <p:cNvGraphicFramePr>
              <a:graphicFrameLocks noChangeAspect="1"/>
            </p:cNvGraphicFramePr>
            <p:nvPr/>
          </p:nvGraphicFramePr>
          <p:xfrm>
            <a:off x="1292" y="3203"/>
            <a:ext cx="2613" cy="428"/>
          </p:xfrm>
          <a:graphic>
            <a:graphicData uri="http://schemas.openxmlformats.org/presentationml/2006/ole">
              <mc:AlternateContent xmlns:mc="http://schemas.openxmlformats.org/markup-compatibility/2006">
                <mc:Choice xmlns:v="urn:schemas-microsoft-com:vml" Requires="v">
                  <p:oleObj spid="_x0000_s294979" name="公式" r:id="rId17" imgW="1473120" imgH="241200" progId="Equation.3">
                    <p:embed/>
                  </p:oleObj>
                </mc:Choice>
                <mc:Fallback>
                  <p:oleObj name="公式" r:id="rId17" imgW="1473120" imgH="24120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2" y="3203"/>
                          <a:ext cx="2613" cy="428"/>
                        </a:xfrm>
                        <a:prstGeom prst="rect">
                          <a:avLst/>
                        </a:prstGeom>
                        <a:solidFill>
                          <a:srgbClr val="0000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58" name="Text Box 46">
              <a:extLst>
                <a:ext uri="{FF2B5EF4-FFF2-40B4-BE49-F238E27FC236}">
                  <a16:creationId xmlns:a16="http://schemas.microsoft.com/office/drawing/2014/main" id="{1D637BEC-211A-44BA-9DC0-8764F7C1DDF7}"/>
                </a:ext>
              </a:extLst>
            </p:cNvPr>
            <p:cNvSpPr txBox="1">
              <a:spLocks noChangeArrowheads="1"/>
            </p:cNvSpPr>
            <p:nvPr/>
          </p:nvSpPr>
          <p:spPr bwMode="auto">
            <a:xfrm>
              <a:off x="476" y="3203"/>
              <a:ext cx="1089"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2">
                      <a:lumMod val="10000"/>
                    </a:schemeClr>
                  </a:solidFill>
                  <a:ea typeface="楷体_GB2312" pitchFamily="49" charset="-122"/>
                </a:rPr>
                <a:t>例如：</a:t>
              </a:r>
            </a:p>
          </p:txBody>
        </p:sp>
      </p:grpSp>
      <p:grpSp>
        <p:nvGrpSpPr>
          <p:cNvPr id="294970" name="Group 58">
            <a:extLst>
              <a:ext uri="{FF2B5EF4-FFF2-40B4-BE49-F238E27FC236}">
                <a16:creationId xmlns:a16="http://schemas.microsoft.com/office/drawing/2014/main" id="{7B78DB58-26FA-4B5F-BD3A-96C64EE74B05}"/>
              </a:ext>
            </a:extLst>
          </p:cNvPr>
          <p:cNvGrpSpPr>
            <a:grpSpLocks/>
          </p:cNvGrpSpPr>
          <p:nvPr/>
        </p:nvGrpSpPr>
        <p:grpSpPr bwMode="auto">
          <a:xfrm>
            <a:off x="7019925" y="1700213"/>
            <a:ext cx="1404938" cy="3384550"/>
            <a:chOff x="4422" y="1071"/>
            <a:chExt cx="885" cy="2132"/>
          </a:xfrm>
          <a:noFill/>
        </p:grpSpPr>
        <p:sp>
          <p:nvSpPr>
            <p:cNvPr id="294937" name="Line 25">
              <a:extLst>
                <a:ext uri="{FF2B5EF4-FFF2-40B4-BE49-F238E27FC236}">
                  <a16:creationId xmlns:a16="http://schemas.microsoft.com/office/drawing/2014/main" id="{413A728F-57AF-4F4C-90DF-D9C1AF1B7BC9}"/>
                </a:ext>
              </a:extLst>
            </p:cNvPr>
            <p:cNvSpPr>
              <a:spLocks noChangeShapeType="1"/>
            </p:cNvSpPr>
            <p:nvPr/>
          </p:nvSpPr>
          <p:spPr bwMode="auto">
            <a:xfrm>
              <a:off x="5012" y="1071"/>
              <a:ext cx="12" cy="1060"/>
            </a:xfrm>
            <a:prstGeom prst="line">
              <a:avLst/>
            </a:prstGeom>
            <a:grp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4938" name="Line 26">
              <a:extLst>
                <a:ext uri="{FF2B5EF4-FFF2-40B4-BE49-F238E27FC236}">
                  <a16:creationId xmlns:a16="http://schemas.microsoft.com/office/drawing/2014/main" id="{D8FC23C6-96D3-4934-BA96-5EB595A90F30}"/>
                </a:ext>
              </a:extLst>
            </p:cNvPr>
            <p:cNvSpPr>
              <a:spLocks noChangeShapeType="1"/>
            </p:cNvSpPr>
            <p:nvPr/>
          </p:nvSpPr>
          <p:spPr bwMode="auto">
            <a:xfrm flipH="1">
              <a:off x="4422" y="2131"/>
              <a:ext cx="611" cy="1072"/>
            </a:xfrm>
            <a:prstGeom prst="line">
              <a:avLst/>
            </a:prstGeom>
            <a:grp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4968" name="Text Box 56">
              <a:extLst>
                <a:ext uri="{FF2B5EF4-FFF2-40B4-BE49-F238E27FC236}">
                  <a16:creationId xmlns:a16="http://schemas.microsoft.com/office/drawing/2014/main" id="{7990FEAA-2C05-46AD-944E-B270AF0070A0}"/>
                </a:ext>
              </a:extLst>
            </p:cNvPr>
            <p:cNvSpPr txBox="1">
              <a:spLocks noChangeArrowheads="1"/>
            </p:cNvSpPr>
            <p:nvPr/>
          </p:nvSpPr>
          <p:spPr bwMode="auto">
            <a:xfrm rot="18000000">
              <a:off x="4377" y="2523"/>
              <a:ext cx="1066"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zh-CN" sz="2000" i="1">
                  <a:solidFill>
                    <a:schemeClr val="bg2">
                      <a:lumMod val="10000"/>
                    </a:schemeClr>
                  </a:solidFill>
                </a:rPr>
                <a:t>β</a:t>
              </a:r>
              <a:r>
                <a:rPr lang="en-US" altLang="zh-CN" sz="2000" i="1">
                  <a:solidFill>
                    <a:schemeClr val="bg2">
                      <a:lumMod val="10000"/>
                    </a:schemeClr>
                  </a:solidFill>
                </a:rPr>
                <a:t> </a:t>
              </a:r>
              <a:r>
                <a:rPr lang="en-US" altLang="zh-CN" sz="2000" i="1" baseline="30000">
                  <a:solidFill>
                    <a:schemeClr val="bg2">
                      <a:lumMod val="10000"/>
                    </a:schemeClr>
                  </a:solidFill>
                </a:rPr>
                <a:t>+</a:t>
              </a:r>
              <a:r>
                <a:rPr lang="en-US" altLang="zh-CN" sz="2000" i="1">
                  <a:solidFill>
                    <a:schemeClr val="bg2">
                      <a:lumMod val="10000"/>
                    </a:schemeClr>
                  </a:solidFill>
                </a:rPr>
                <a:t>1.19(100%)</a:t>
              </a:r>
              <a:endParaRPr lang="zh-CN" altLang="el-GR" sz="2000" i="1">
                <a:solidFill>
                  <a:schemeClr val="bg2">
                    <a:lumMod val="10000"/>
                  </a:schemeClr>
                </a:solidFill>
              </a:endParaRPr>
            </a:p>
          </p:txBody>
        </p:sp>
        <p:sp>
          <p:nvSpPr>
            <p:cNvPr id="294969" name="Text Box 57">
              <a:extLst>
                <a:ext uri="{FF2B5EF4-FFF2-40B4-BE49-F238E27FC236}">
                  <a16:creationId xmlns:a16="http://schemas.microsoft.com/office/drawing/2014/main" id="{14C075C5-2AB4-4132-BDA1-4DB77F627DA7}"/>
                </a:ext>
              </a:extLst>
            </p:cNvPr>
            <p:cNvSpPr txBox="1">
              <a:spLocks noChangeArrowheads="1"/>
            </p:cNvSpPr>
            <p:nvPr/>
          </p:nvSpPr>
          <p:spPr bwMode="auto">
            <a:xfrm rot="16200000">
              <a:off x="4706" y="1468"/>
              <a:ext cx="952"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solidFill>
                    <a:schemeClr val="bg2">
                      <a:lumMod val="10000"/>
                    </a:schemeClr>
                  </a:solidFill>
                </a:rPr>
                <a:t>2m</a:t>
              </a:r>
              <a:r>
                <a:rPr lang="en-US" altLang="zh-CN" sz="2000" i="1" baseline="-25000">
                  <a:solidFill>
                    <a:schemeClr val="bg2">
                      <a:lumMod val="10000"/>
                    </a:schemeClr>
                  </a:solidFill>
                </a:rPr>
                <a:t>e</a:t>
              </a:r>
              <a:r>
                <a:rPr lang="en-US" altLang="zh-CN" sz="2000" i="1">
                  <a:solidFill>
                    <a:schemeClr val="bg2">
                      <a:lumMod val="10000"/>
                    </a:schemeClr>
                  </a:solidFill>
                </a:rPr>
                <a:t>c</a:t>
              </a:r>
              <a:r>
                <a:rPr lang="en-US" altLang="zh-CN" sz="2000" i="1" baseline="30000">
                  <a:solidFill>
                    <a:schemeClr val="bg2">
                      <a:lumMod val="10000"/>
                    </a:schemeClr>
                  </a:solidFill>
                </a:rPr>
                <a:t>2</a:t>
              </a:r>
              <a:r>
                <a:rPr lang="en-US" altLang="zh-CN" sz="2000" i="1">
                  <a:solidFill>
                    <a:schemeClr val="bg2">
                      <a:lumMod val="10000"/>
                    </a:schemeClr>
                  </a:solidFill>
                </a:rPr>
                <a:t>(1.02)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4924"/>
                                        </p:tgtEl>
                                        <p:attrNameLst>
                                          <p:attrName>style.visibility</p:attrName>
                                        </p:attrNameLst>
                                      </p:cBhvr>
                                      <p:to>
                                        <p:strVal val="visible"/>
                                      </p:to>
                                    </p:set>
                                    <p:animEffect transition="in" filter="checkerboard(across)">
                                      <p:cBhvr>
                                        <p:cTn id="7" dur="500"/>
                                        <p:tgtEl>
                                          <p:spTgt spid="294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4926"/>
                                        </p:tgtEl>
                                        <p:attrNameLst>
                                          <p:attrName>style.visibility</p:attrName>
                                        </p:attrNameLst>
                                      </p:cBhvr>
                                      <p:to>
                                        <p:strVal val="visible"/>
                                      </p:to>
                                    </p:set>
                                    <p:animEffect transition="in" filter="checkerboard(across)">
                                      <p:cBhvr>
                                        <p:cTn id="12" dur="500"/>
                                        <p:tgtEl>
                                          <p:spTgt spid="294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94925"/>
                                        </p:tgtEl>
                                        <p:attrNameLst>
                                          <p:attrName>style.visibility</p:attrName>
                                        </p:attrNameLst>
                                      </p:cBhvr>
                                      <p:to>
                                        <p:strVal val="visible"/>
                                      </p:to>
                                    </p:set>
                                    <p:animEffect transition="in" filter="checkerboard(across)">
                                      <p:cBhvr>
                                        <p:cTn id="17" dur="500"/>
                                        <p:tgtEl>
                                          <p:spTgt spid="2949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94927"/>
                                        </p:tgtEl>
                                        <p:attrNameLst>
                                          <p:attrName>style.visibility</p:attrName>
                                        </p:attrNameLst>
                                      </p:cBhvr>
                                      <p:to>
                                        <p:strVal val="visible"/>
                                      </p:to>
                                    </p:set>
                                    <p:animEffect transition="in" filter="checkerboard(across)">
                                      <p:cBhvr>
                                        <p:cTn id="22" dur="500"/>
                                        <p:tgtEl>
                                          <p:spTgt spid="294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94928"/>
                                        </p:tgtEl>
                                        <p:attrNameLst>
                                          <p:attrName>style.visibility</p:attrName>
                                        </p:attrNameLst>
                                      </p:cBhvr>
                                      <p:to>
                                        <p:strVal val="visible"/>
                                      </p:to>
                                    </p:set>
                                    <p:animEffect transition="in" filter="checkerboard(across)">
                                      <p:cBhvr>
                                        <p:cTn id="27" dur="500"/>
                                        <p:tgtEl>
                                          <p:spTgt spid="2949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94931"/>
                                        </p:tgtEl>
                                        <p:attrNameLst>
                                          <p:attrName>style.visibility</p:attrName>
                                        </p:attrNameLst>
                                      </p:cBhvr>
                                      <p:to>
                                        <p:strVal val="visible"/>
                                      </p:to>
                                    </p:set>
                                    <p:animEffect transition="in" filter="checkerboard(across)">
                                      <p:cBhvr>
                                        <p:cTn id="32" dur="500"/>
                                        <p:tgtEl>
                                          <p:spTgt spid="2949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4959"/>
                                        </p:tgtEl>
                                        <p:attrNameLst>
                                          <p:attrName>style.visibility</p:attrName>
                                        </p:attrNameLst>
                                      </p:cBhvr>
                                      <p:to>
                                        <p:strVal val="visible"/>
                                      </p:to>
                                    </p:set>
                                    <p:animEffect transition="in" filter="wipe(left)">
                                      <p:cBhvr>
                                        <p:cTn id="37" dur="500"/>
                                        <p:tgtEl>
                                          <p:spTgt spid="2949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94932"/>
                                        </p:tgtEl>
                                        <p:attrNameLst>
                                          <p:attrName>style.visibility</p:attrName>
                                        </p:attrNameLst>
                                      </p:cBhvr>
                                      <p:to>
                                        <p:strVal val="visible"/>
                                      </p:to>
                                    </p:set>
                                    <p:animEffect transition="in" filter="wipe(left)">
                                      <p:cBhvr>
                                        <p:cTn id="42" dur="500"/>
                                        <p:tgtEl>
                                          <p:spTgt spid="2949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94971"/>
                                        </p:tgtEl>
                                        <p:attrNameLst>
                                          <p:attrName>style.visibility</p:attrName>
                                        </p:attrNameLst>
                                      </p:cBhvr>
                                      <p:to>
                                        <p:strVal val="visible"/>
                                      </p:to>
                                    </p:set>
                                    <p:animEffect transition="in" filter="blinds(horizontal)">
                                      <p:cBhvr>
                                        <p:cTn id="47" dur="500"/>
                                        <p:tgtEl>
                                          <p:spTgt spid="2949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94940"/>
                                        </p:tgtEl>
                                        <p:attrNameLst>
                                          <p:attrName>style.visibility</p:attrName>
                                        </p:attrNameLst>
                                      </p:cBhvr>
                                      <p:to>
                                        <p:strVal val="visible"/>
                                      </p:to>
                                    </p:set>
                                    <p:animEffect transition="in" filter="blinds(horizontal)">
                                      <p:cBhvr>
                                        <p:cTn id="52" dur="500"/>
                                        <p:tgtEl>
                                          <p:spTgt spid="2949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294970"/>
                                        </p:tgtEl>
                                        <p:attrNameLst>
                                          <p:attrName>style.visibility</p:attrName>
                                        </p:attrNameLst>
                                      </p:cBhvr>
                                      <p:to>
                                        <p:strVal val="visible"/>
                                      </p:to>
                                    </p:set>
                                    <p:animEffect transition="in" filter="wipe(up)">
                                      <p:cBhvr>
                                        <p:cTn id="57" dur="500"/>
                                        <p:tgtEl>
                                          <p:spTgt spid="294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6" grpId="0"/>
      <p:bldP spid="2949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4">
            <a:extLst>
              <a:ext uri="{FF2B5EF4-FFF2-40B4-BE49-F238E27FC236}">
                <a16:creationId xmlns:a16="http://schemas.microsoft.com/office/drawing/2014/main" id="{B06689C8-98BD-4FEC-9569-A24E722D12D5}"/>
              </a:ext>
            </a:extLst>
          </p:cNvPr>
          <p:cNvSpPr>
            <a:spLocks noChangeArrowheads="1"/>
          </p:cNvSpPr>
          <p:nvPr/>
        </p:nvSpPr>
        <p:spPr bwMode="auto">
          <a:xfrm>
            <a:off x="539750" y="836613"/>
            <a:ext cx="4464050" cy="579437"/>
          </a:xfrm>
          <a:prstGeom prst="rect">
            <a:avLst/>
          </a:prstGeom>
          <a:solidFill>
            <a:schemeClr val="bg1"/>
          </a:solidFill>
          <a:ln>
            <a:noFill/>
          </a:ln>
          <a:effectLst/>
        </p:spPr>
        <p:txBody>
          <a:bodyPr>
            <a:spAutoFit/>
          </a:bodyPr>
          <a:lstStyle/>
          <a:p>
            <a:r>
              <a:rPr lang="en-US" altLang="zh-CN">
                <a:solidFill>
                  <a:schemeClr val="bg2">
                    <a:lumMod val="10000"/>
                  </a:schemeClr>
                </a:solidFill>
                <a:ea typeface="楷体_GB2312" pitchFamily="49" charset="-122"/>
              </a:rPr>
              <a:t>5. </a:t>
            </a:r>
            <a:r>
              <a:rPr lang="zh-CN" altLang="en-US">
                <a:solidFill>
                  <a:schemeClr val="bg2">
                    <a:lumMod val="10000"/>
                  </a:schemeClr>
                </a:solidFill>
                <a:ea typeface="楷体_GB2312" pitchFamily="49" charset="-122"/>
              </a:rPr>
              <a:t>轨道电子俘获（</a:t>
            </a:r>
            <a:r>
              <a:rPr lang="en-US" altLang="zh-CN">
                <a:solidFill>
                  <a:schemeClr val="bg2">
                    <a:lumMod val="10000"/>
                  </a:schemeClr>
                </a:solidFill>
                <a:ea typeface="楷体_GB2312" pitchFamily="49" charset="-122"/>
              </a:rPr>
              <a:t>EC</a:t>
            </a:r>
            <a:r>
              <a:rPr lang="zh-CN" altLang="en-US">
                <a:solidFill>
                  <a:schemeClr val="bg2">
                    <a:lumMod val="10000"/>
                  </a:schemeClr>
                </a:solidFill>
                <a:ea typeface="楷体_GB2312" pitchFamily="49" charset="-122"/>
              </a:rPr>
              <a:t>）</a:t>
            </a:r>
          </a:p>
        </p:txBody>
      </p:sp>
      <p:graphicFrame>
        <p:nvGraphicFramePr>
          <p:cNvPr id="297993" name="Object 9">
            <a:extLst>
              <a:ext uri="{FF2B5EF4-FFF2-40B4-BE49-F238E27FC236}">
                <a16:creationId xmlns:a16="http://schemas.microsoft.com/office/drawing/2014/main" id="{F3134FEF-4B46-4E9C-93E5-A8124EAE2579}"/>
              </a:ext>
            </a:extLst>
          </p:cNvPr>
          <p:cNvGraphicFramePr>
            <a:graphicFrameLocks noChangeAspect="1"/>
          </p:cNvGraphicFramePr>
          <p:nvPr>
            <p:extLst>
              <p:ext uri="{D42A27DB-BD31-4B8C-83A1-F6EECF244321}">
                <p14:modId xmlns:p14="http://schemas.microsoft.com/office/powerpoint/2010/main" val="18169522"/>
              </p:ext>
            </p:extLst>
          </p:nvPr>
        </p:nvGraphicFramePr>
        <p:xfrm>
          <a:off x="5148263" y="765175"/>
          <a:ext cx="3397250" cy="647700"/>
        </p:xfrm>
        <a:graphic>
          <a:graphicData uri="http://schemas.openxmlformats.org/presentationml/2006/ole">
            <mc:AlternateContent xmlns:mc="http://schemas.openxmlformats.org/markup-compatibility/2006">
              <mc:Choice xmlns:v="urn:schemas-microsoft-com:vml" Requires="v">
                <p:oleObj spid="_x0000_s298002" name="公式" r:id="rId3" imgW="1269720" imgH="241200" progId="Equation.3">
                  <p:embed/>
                </p:oleObj>
              </mc:Choice>
              <mc:Fallback>
                <p:oleObj name="公式" r:id="rId3" imgW="1269720" imgH="241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765175"/>
                        <a:ext cx="3397250" cy="647700"/>
                      </a:xfrm>
                      <a:prstGeom prst="rect">
                        <a:avLst/>
                      </a:prstGeom>
                      <a:solidFill>
                        <a:schemeClr val="bg2">
                          <a:lumMod val="10000"/>
                        </a:schemeClr>
                      </a:solidFill>
                      <a:ln>
                        <a:noFill/>
                      </a:ln>
                      <a:effectLst/>
                    </p:spPr>
                  </p:pic>
                </p:oleObj>
              </mc:Fallback>
            </mc:AlternateContent>
          </a:graphicData>
        </a:graphic>
      </p:graphicFrame>
      <p:sp>
        <p:nvSpPr>
          <p:cNvPr id="297994" name="Rectangle 10">
            <a:extLst>
              <a:ext uri="{FF2B5EF4-FFF2-40B4-BE49-F238E27FC236}">
                <a16:creationId xmlns:a16="http://schemas.microsoft.com/office/drawing/2014/main" id="{8CA83AD8-0E46-41DD-92AC-E27DD7077002}"/>
              </a:ext>
            </a:extLst>
          </p:cNvPr>
          <p:cNvSpPr>
            <a:spLocks noChangeArrowheads="1"/>
          </p:cNvSpPr>
          <p:nvPr/>
        </p:nvSpPr>
        <p:spPr bwMode="auto">
          <a:xfrm>
            <a:off x="468313" y="1849438"/>
            <a:ext cx="8077200" cy="1373187"/>
          </a:xfrm>
          <a:prstGeom prst="rect">
            <a:avLst/>
          </a:prstGeom>
          <a:solidFill>
            <a:schemeClr val="bg1"/>
          </a:solidFill>
          <a:ln>
            <a:noFill/>
          </a:ln>
          <a:effectLst/>
        </p:spPr>
        <p:txBody>
          <a:bodyPr anchor="ctr">
            <a:spAutoFit/>
          </a:bodyPr>
          <a:lstStyle>
            <a:lvl1pPr indent="276225">
              <a:tabLst>
                <a:tab pos="238125" algn="l"/>
              </a:tabLst>
              <a:defRPr kumimoji="1" sz="2400">
                <a:solidFill>
                  <a:schemeClr val="tx1"/>
                </a:solidFill>
                <a:latin typeface="Times New Roman" panose="02020603050405020304" pitchFamily="18" charset="0"/>
                <a:ea typeface="宋体" panose="02010600030101010101" pitchFamily="2" charset="-122"/>
              </a:defRPr>
            </a:lvl1pPr>
            <a:lvl2pPr>
              <a:tabLst>
                <a:tab pos="238125" algn="l"/>
              </a:tabLst>
              <a:defRPr kumimoji="1" sz="2400">
                <a:solidFill>
                  <a:schemeClr val="tx1"/>
                </a:solidFill>
                <a:latin typeface="Times New Roman" panose="02020603050405020304" pitchFamily="18" charset="0"/>
                <a:ea typeface="宋体" panose="02010600030101010101" pitchFamily="2" charset="-122"/>
              </a:defRPr>
            </a:lvl2pPr>
            <a:lvl3pPr>
              <a:tabLst>
                <a:tab pos="238125" algn="l"/>
              </a:tabLst>
              <a:defRPr kumimoji="1" sz="2400">
                <a:solidFill>
                  <a:schemeClr val="tx1"/>
                </a:solidFill>
                <a:latin typeface="Times New Roman" panose="02020603050405020304" pitchFamily="18" charset="0"/>
                <a:ea typeface="宋体" panose="02010600030101010101" pitchFamily="2" charset="-122"/>
              </a:defRPr>
            </a:lvl3pPr>
            <a:lvl4pPr>
              <a:tabLst>
                <a:tab pos="238125" algn="l"/>
              </a:tabLst>
              <a:defRPr kumimoji="1" sz="2400">
                <a:solidFill>
                  <a:schemeClr val="tx1"/>
                </a:solidFill>
                <a:latin typeface="Times New Roman" panose="02020603050405020304" pitchFamily="18" charset="0"/>
                <a:ea typeface="宋体" panose="02010600030101010101" pitchFamily="2" charset="-122"/>
              </a:defRPr>
            </a:lvl4pPr>
            <a:lvl5pPr>
              <a:tabLst>
                <a:tab pos="2381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381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381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381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38125" algn="l"/>
              </a:tabLs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a:solidFill>
                  <a:schemeClr val="bg2">
                    <a:lumMod val="10000"/>
                  </a:schemeClr>
                </a:solidFill>
                <a:latin typeface="仿宋_GB2312" pitchFamily="49" charset="-122"/>
                <a:ea typeface="仿宋_GB2312" pitchFamily="49" charset="-122"/>
                <a:cs typeface="Times New Roman" panose="02020603050405020304" pitchFamily="18" charset="0"/>
              </a:rPr>
              <a:t>   </a:t>
            </a:r>
            <a:r>
              <a:rPr kumimoji="0" lang="zh-CN" altLang="en-US" sz="2800">
                <a:solidFill>
                  <a:schemeClr val="bg2">
                    <a:lumMod val="10000"/>
                  </a:schemeClr>
                </a:solidFill>
                <a:ea typeface="楷体_GB2312" pitchFamily="49" charset="-122"/>
                <a:cs typeface="Times New Roman" panose="02020603050405020304" pitchFamily="18" charset="0"/>
              </a:rPr>
              <a:t>母核</a:t>
            </a:r>
            <a:r>
              <a:rPr kumimoji="0" lang="en-US" altLang="zh-CN" sz="2800">
                <a:solidFill>
                  <a:schemeClr val="bg2">
                    <a:lumMod val="10000"/>
                  </a:schemeClr>
                </a:solidFill>
                <a:ea typeface="楷体_GB2312" pitchFamily="49" charset="-122"/>
                <a:cs typeface="Times New Roman" panose="02020603050405020304" pitchFamily="18" charset="0"/>
              </a:rPr>
              <a:t>X</a:t>
            </a:r>
            <a:r>
              <a:rPr kumimoji="0" lang="zh-CN" altLang="en-US" sz="2800">
                <a:solidFill>
                  <a:schemeClr val="bg2">
                    <a:lumMod val="10000"/>
                  </a:schemeClr>
                </a:solidFill>
                <a:ea typeface="楷体_GB2312" pitchFamily="49" charset="-122"/>
                <a:cs typeface="Times New Roman" panose="02020603050405020304" pitchFamily="18" charset="0"/>
              </a:rPr>
              <a:t>俘获核外轨道的一个电子使母核中的一个质子转为中子，过渡到子核</a:t>
            </a:r>
            <a:r>
              <a:rPr kumimoji="0" lang="en-US" altLang="zh-CN" sz="2800">
                <a:solidFill>
                  <a:schemeClr val="bg2">
                    <a:lumMod val="10000"/>
                  </a:schemeClr>
                </a:solidFill>
                <a:ea typeface="楷体_GB2312" pitchFamily="49" charset="-122"/>
                <a:cs typeface="Times New Roman" panose="02020603050405020304" pitchFamily="18" charset="0"/>
              </a:rPr>
              <a:t>Y</a:t>
            </a:r>
            <a:r>
              <a:rPr kumimoji="0" lang="zh-CN" altLang="en-US" sz="2800">
                <a:solidFill>
                  <a:schemeClr val="bg2">
                    <a:lumMod val="10000"/>
                  </a:schemeClr>
                </a:solidFill>
                <a:ea typeface="楷体_GB2312" pitchFamily="49" charset="-122"/>
                <a:cs typeface="Times New Roman" panose="02020603050405020304" pitchFamily="18" charset="0"/>
              </a:rPr>
              <a:t>同时放出一个中微子。</a:t>
            </a:r>
            <a:r>
              <a:rPr kumimoji="0" lang="zh-CN" altLang="en-US" sz="2800">
                <a:solidFill>
                  <a:schemeClr val="bg2">
                    <a:lumMod val="10000"/>
                  </a:schemeClr>
                </a:solidFill>
                <a:ea typeface="楷体_GB2312" pitchFamily="49" charset="-122"/>
              </a:rPr>
              <a:t>由于</a:t>
            </a:r>
            <a:r>
              <a:rPr kumimoji="0" lang="en-US" altLang="zh-CN" sz="2800">
                <a:solidFill>
                  <a:schemeClr val="bg2">
                    <a:lumMod val="10000"/>
                  </a:schemeClr>
                </a:solidFill>
                <a:ea typeface="楷体_GB2312" pitchFamily="49" charset="-122"/>
              </a:rPr>
              <a:t>K</a:t>
            </a:r>
            <a:r>
              <a:rPr kumimoji="0" lang="zh-CN" altLang="en-US" sz="2800">
                <a:solidFill>
                  <a:schemeClr val="bg2">
                    <a:lumMod val="10000"/>
                  </a:schemeClr>
                </a:solidFill>
                <a:ea typeface="楷体_GB2312" pitchFamily="49" charset="-122"/>
              </a:rPr>
              <a:t>层电子最靠近核</a:t>
            </a:r>
            <a:r>
              <a:rPr kumimoji="0" lang="en-US" altLang="zh-CN" sz="2800">
                <a:solidFill>
                  <a:schemeClr val="bg2">
                    <a:lumMod val="10000"/>
                  </a:schemeClr>
                </a:solidFill>
                <a:ea typeface="楷体_GB2312" pitchFamily="49" charset="-122"/>
              </a:rPr>
              <a:t>,</a:t>
            </a:r>
            <a:r>
              <a:rPr kumimoji="0" lang="zh-CN" altLang="en-US" sz="2800">
                <a:solidFill>
                  <a:schemeClr val="bg2">
                    <a:lumMod val="10000"/>
                  </a:schemeClr>
                </a:solidFill>
                <a:ea typeface="楷体_GB2312" pitchFamily="49" charset="-122"/>
              </a:rPr>
              <a:t>最易被俘获。</a:t>
            </a:r>
          </a:p>
        </p:txBody>
      </p:sp>
      <p:sp>
        <p:nvSpPr>
          <p:cNvPr id="297998" name="Rectangle 14">
            <a:extLst>
              <a:ext uri="{FF2B5EF4-FFF2-40B4-BE49-F238E27FC236}">
                <a16:creationId xmlns:a16="http://schemas.microsoft.com/office/drawing/2014/main" id="{641253F8-0B16-41A8-B43E-BACB7BDB0488}"/>
              </a:ext>
            </a:extLst>
          </p:cNvPr>
          <p:cNvSpPr>
            <a:spLocks noChangeArrowheads="1"/>
          </p:cNvSpPr>
          <p:nvPr/>
        </p:nvSpPr>
        <p:spPr bwMode="auto">
          <a:xfrm>
            <a:off x="684213" y="3381375"/>
            <a:ext cx="4352925" cy="457200"/>
          </a:xfrm>
          <a:prstGeom prst="rect">
            <a:avLst/>
          </a:prstGeom>
          <a:solidFill>
            <a:schemeClr val="bg1"/>
          </a:solidFill>
          <a:ln>
            <a:noFill/>
          </a:ln>
          <a:effectLst/>
        </p:spPr>
        <p:txBody>
          <a:bodyPr wrap="none">
            <a:spAutoFit/>
          </a:bodyPr>
          <a:lstStyle/>
          <a:p>
            <a:r>
              <a:rPr lang="zh-CN" altLang="en-US" sz="2400">
                <a:solidFill>
                  <a:schemeClr val="bg2">
                    <a:lumMod val="10000"/>
                  </a:schemeClr>
                </a:solidFill>
                <a:ea typeface="楷体_GB2312" pitchFamily="49" charset="-122"/>
              </a:rPr>
              <a:t>从 </a:t>
            </a:r>
            <a:r>
              <a:rPr lang="en-US" altLang="zh-CN" sz="2400" i="1">
                <a:solidFill>
                  <a:schemeClr val="bg2">
                    <a:lumMod val="10000"/>
                  </a:schemeClr>
                </a:solidFill>
                <a:ea typeface="楷体_GB2312" pitchFamily="49" charset="-122"/>
              </a:rPr>
              <a:t>i </a:t>
            </a:r>
            <a:r>
              <a:rPr lang="zh-CN" altLang="en-US" sz="2400">
                <a:solidFill>
                  <a:schemeClr val="bg2">
                    <a:lumMod val="10000"/>
                  </a:schemeClr>
                </a:solidFill>
                <a:ea typeface="楷体_GB2312" pitchFamily="49" charset="-122"/>
              </a:rPr>
              <a:t>层俘获电子的衰变能为：</a:t>
            </a:r>
            <a:r>
              <a:rPr lang="zh-CN" altLang="en-US" sz="2000">
                <a:solidFill>
                  <a:schemeClr val="bg2">
                    <a:lumMod val="10000"/>
                  </a:schemeClr>
                </a:solidFill>
                <a:latin typeface="Arial" panose="020B0604020202020204" pitchFamily="34" charset="0"/>
                <a:ea typeface="仿宋_GB2312" pitchFamily="49" charset="-122"/>
              </a:rPr>
              <a:t>　</a:t>
            </a:r>
          </a:p>
        </p:txBody>
      </p:sp>
      <p:graphicFrame>
        <p:nvGraphicFramePr>
          <p:cNvPr id="297999" name="Object 15">
            <a:extLst>
              <a:ext uri="{FF2B5EF4-FFF2-40B4-BE49-F238E27FC236}">
                <a16:creationId xmlns:a16="http://schemas.microsoft.com/office/drawing/2014/main" id="{30E6A9BD-FEAC-489F-8F17-95297D3CE262}"/>
              </a:ext>
            </a:extLst>
          </p:cNvPr>
          <p:cNvGraphicFramePr>
            <a:graphicFrameLocks noChangeAspect="1"/>
          </p:cNvGraphicFramePr>
          <p:nvPr>
            <p:extLst>
              <p:ext uri="{D42A27DB-BD31-4B8C-83A1-F6EECF244321}">
                <p14:modId xmlns:p14="http://schemas.microsoft.com/office/powerpoint/2010/main" val="947240222"/>
              </p:ext>
            </p:extLst>
          </p:nvPr>
        </p:nvGraphicFramePr>
        <p:xfrm>
          <a:off x="971550" y="4005263"/>
          <a:ext cx="6264275" cy="1079500"/>
        </p:xfrm>
        <a:graphic>
          <a:graphicData uri="http://schemas.openxmlformats.org/presentationml/2006/ole">
            <mc:AlternateContent xmlns:mc="http://schemas.openxmlformats.org/markup-compatibility/2006">
              <mc:Choice xmlns:v="urn:schemas-microsoft-com:vml" Requires="v">
                <p:oleObj spid="_x0000_s298003" name="公式" r:id="rId5" imgW="2831760" imgH="495000" progId="Equation.3">
                  <p:embed/>
                </p:oleObj>
              </mc:Choice>
              <mc:Fallback>
                <p:oleObj name="公式" r:id="rId5" imgW="2831760" imgH="4950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005263"/>
                        <a:ext cx="6264275" cy="1079500"/>
                      </a:xfrm>
                      <a:prstGeom prst="rect">
                        <a:avLst/>
                      </a:prstGeom>
                      <a:solidFill>
                        <a:schemeClr val="accent2"/>
                      </a:solidFill>
                    </p:spPr>
                  </p:pic>
                </p:oleObj>
              </mc:Fallback>
            </mc:AlternateContent>
          </a:graphicData>
        </a:graphic>
      </p:graphicFrame>
      <p:sp>
        <p:nvSpPr>
          <p:cNvPr id="298000" name="Rectangle 16">
            <a:extLst>
              <a:ext uri="{FF2B5EF4-FFF2-40B4-BE49-F238E27FC236}">
                <a16:creationId xmlns:a16="http://schemas.microsoft.com/office/drawing/2014/main" id="{9582A2B7-9EA9-479A-8681-47159886F6C1}"/>
              </a:ext>
            </a:extLst>
          </p:cNvPr>
          <p:cNvSpPr>
            <a:spLocks noChangeArrowheads="1"/>
          </p:cNvSpPr>
          <p:nvPr/>
        </p:nvSpPr>
        <p:spPr bwMode="auto">
          <a:xfrm>
            <a:off x="755650" y="5229225"/>
            <a:ext cx="2446338" cy="457200"/>
          </a:xfrm>
          <a:prstGeom prst="rect">
            <a:avLst/>
          </a:prstGeom>
          <a:solidFill>
            <a:schemeClr val="bg1"/>
          </a:solidFill>
          <a:ln>
            <a:noFill/>
          </a:ln>
          <a:effectLst/>
        </p:spPr>
        <p:txBody>
          <a:bodyPr wrap="none" anchor="ctr">
            <a:spAutoFit/>
          </a:bodyPr>
          <a:lstStyle/>
          <a:p>
            <a:r>
              <a:rPr lang="zh-CN" altLang="en-US" sz="2400">
                <a:solidFill>
                  <a:schemeClr val="bg2">
                    <a:lumMod val="10000"/>
                  </a:schemeClr>
                </a:solidFill>
                <a:ea typeface="楷体_GB2312" pitchFamily="49" charset="-122"/>
                <a:cs typeface="Times New Roman" panose="02020603050405020304" pitchFamily="18" charset="0"/>
              </a:rPr>
              <a:t>发生</a:t>
            </a:r>
            <a:r>
              <a:rPr lang="en-US" altLang="zh-CN" sz="2400">
                <a:solidFill>
                  <a:schemeClr val="bg2">
                    <a:lumMod val="10000"/>
                  </a:schemeClr>
                </a:solidFill>
                <a:ea typeface="楷体_GB2312" pitchFamily="49" charset="-122"/>
                <a:cs typeface="Times New Roman" panose="02020603050405020304" pitchFamily="18" charset="0"/>
              </a:rPr>
              <a:t>EC</a:t>
            </a:r>
            <a:r>
              <a:rPr lang="zh-CN" altLang="en-US" sz="2400">
                <a:solidFill>
                  <a:schemeClr val="bg2">
                    <a:lumMod val="10000"/>
                  </a:schemeClr>
                </a:solidFill>
                <a:ea typeface="楷体_GB2312" pitchFamily="49" charset="-122"/>
                <a:cs typeface="Times New Roman" panose="02020603050405020304" pitchFamily="18" charset="0"/>
              </a:rPr>
              <a:t>的条件：</a:t>
            </a:r>
          </a:p>
        </p:txBody>
      </p:sp>
      <p:graphicFrame>
        <p:nvGraphicFramePr>
          <p:cNvPr id="298001" name="Object 17">
            <a:extLst>
              <a:ext uri="{FF2B5EF4-FFF2-40B4-BE49-F238E27FC236}">
                <a16:creationId xmlns:a16="http://schemas.microsoft.com/office/drawing/2014/main" id="{13262DD7-8CD7-4409-A288-D35F1CEA7748}"/>
              </a:ext>
            </a:extLst>
          </p:cNvPr>
          <p:cNvGraphicFramePr>
            <a:graphicFrameLocks noChangeAspect="1"/>
          </p:cNvGraphicFramePr>
          <p:nvPr>
            <p:extLst>
              <p:ext uri="{D42A27DB-BD31-4B8C-83A1-F6EECF244321}">
                <p14:modId xmlns:p14="http://schemas.microsoft.com/office/powerpoint/2010/main" val="3059597171"/>
              </p:ext>
            </p:extLst>
          </p:nvPr>
        </p:nvGraphicFramePr>
        <p:xfrm>
          <a:off x="1258888" y="5805488"/>
          <a:ext cx="4824412" cy="522287"/>
        </p:xfrm>
        <a:graphic>
          <a:graphicData uri="http://schemas.openxmlformats.org/presentationml/2006/ole">
            <mc:AlternateContent xmlns:mc="http://schemas.openxmlformats.org/markup-compatibility/2006">
              <mc:Choice xmlns:v="urn:schemas-microsoft-com:vml" Requires="v">
                <p:oleObj spid="_x0000_s298004" name="公式" r:id="rId7" imgW="2197080" imgH="241200" progId="Equation.3">
                  <p:embed/>
                </p:oleObj>
              </mc:Choice>
              <mc:Fallback>
                <p:oleObj name="公式" r:id="rId7" imgW="2197080" imgH="241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805488"/>
                        <a:ext cx="4824412" cy="522287"/>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7993"/>
                                        </p:tgtEl>
                                        <p:attrNameLst>
                                          <p:attrName>style.visibility</p:attrName>
                                        </p:attrNameLst>
                                      </p:cBhvr>
                                      <p:to>
                                        <p:strVal val="visible"/>
                                      </p:to>
                                    </p:set>
                                    <p:animEffect transition="in" filter="checkerboard(across)">
                                      <p:cBhvr>
                                        <p:cTn id="7" dur="500"/>
                                        <p:tgtEl>
                                          <p:spTgt spid="297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7994"/>
                                        </p:tgtEl>
                                        <p:attrNameLst>
                                          <p:attrName>style.visibility</p:attrName>
                                        </p:attrNameLst>
                                      </p:cBhvr>
                                      <p:to>
                                        <p:strVal val="visible"/>
                                      </p:to>
                                    </p:set>
                                    <p:animEffect transition="in" filter="checkerboard(across)">
                                      <p:cBhvr>
                                        <p:cTn id="12" dur="500"/>
                                        <p:tgtEl>
                                          <p:spTgt spid="2979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7998"/>
                                        </p:tgtEl>
                                        <p:attrNameLst>
                                          <p:attrName>style.visibility</p:attrName>
                                        </p:attrNameLst>
                                      </p:cBhvr>
                                      <p:to>
                                        <p:strVal val="visible"/>
                                      </p:to>
                                    </p:set>
                                    <p:animEffect transition="in" filter="checkerboard(across)">
                                      <p:cBhvr>
                                        <p:cTn id="17" dur="500"/>
                                        <p:tgtEl>
                                          <p:spTgt spid="2979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97999"/>
                                        </p:tgtEl>
                                        <p:attrNameLst>
                                          <p:attrName>style.visibility</p:attrName>
                                        </p:attrNameLst>
                                      </p:cBhvr>
                                      <p:to>
                                        <p:strVal val="visible"/>
                                      </p:to>
                                    </p:set>
                                    <p:animEffect transition="in" filter="checkerboard(across)">
                                      <p:cBhvr>
                                        <p:cTn id="22" dur="500"/>
                                        <p:tgtEl>
                                          <p:spTgt spid="2979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98000"/>
                                        </p:tgtEl>
                                        <p:attrNameLst>
                                          <p:attrName>style.visibility</p:attrName>
                                        </p:attrNameLst>
                                      </p:cBhvr>
                                      <p:to>
                                        <p:strVal val="visible"/>
                                      </p:to>
                                    </p:set>
                                    <p:animEffect transition="in" filter="checkerboard(across)">
                                      <p:cBhvr>
                                        <p:cTn id="27" dur="500"/>
                                        <p:tgtEl>
                                          <p:spTgt spid="2980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98001"/>
                                        </p:tgtEl>
                                        <p:attrNameLst>
                                          <p:attrName>style.visibility</p:attrName>
                                        </p:attrNameLst>
                                      </p:cBhvr>
                                      <p:to>
                                        <p:strVal val="visible"/>
                                      </p:to>
                                    </p:set>
                                    <p:animEffect transition="in" filter="checkerboard(across)">
                                      <p:cBhvr>
                                        <p:cTn id="32" dur="500"/>
                                        <p:tgtEl>
                                          <p:spTgt spid="298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4" grpId="0" animBg="1"/>
      <p:bldP spid="297998" grpId="0" animBg="1"/>
      <p:bldP spid="2980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Rectangle 4">
            <a:extLst>
              <a:ext uri="{FF2B5EF4-FFF2-40B4-BE49-F238E27FC236}">
                <a16:creationId xmlns:a16="http://schemas.microsoft.com/office/drawing/2014/main" id="{3EBE81D4-23C8-4C74-BAE8-049321BF7413}"/>
              </a:ext>
            </a:extLst>
          </p:cNvPr>
          <p:cNvSpPr>
            <a:spLocks noGrp="1" noChangeArrowheads="1"/>
          </p:cNvSpPr>
          <p:nvPr>
            <p:ph type="body" sz="half" idx="1"/>
          </p:nvPr>
        </p:nvSpPr>
        <p:spPr>
          <a:xfrm>
            <a:off x="250825" y="765175"/>
            <a:ext cx="8474075" cy="5472113"/>
          </a:xfrm>
          <a:noFill/>
          <a:ln/>
        </p:spPr>
        <p:txBody>
          <a:bodyPr lIns="92075" tIns="46038" rIns="92075" bIns="46038"/>
          <a:lstStyle/>
          <a:p>
            <a:pPr>
              <a:lnSpc>
                <a:spcPct val="120000"/>
              </a:lnSpc>
            </a:pPr>
            <a:r>
              <a:rPr lang="zh-CN" altLang="en-US" sz="2800" b="1" dirty="0">
                <a:solidFill>
                  <a:schemeClr val="bg2">
                    <a:lumMod val="10000"/>
                  </a:schemeClr>
                </a:solidFill>
                <a:latin typeface="Times New Roman" panose="02020603050405020304" pitchFamily="18" charset="0"/>
                <a:ea typeface="楷体_GB2312" pitchFamily="49" charset="-122"/>
              </a:rPr>
              <a:t>当</a:t>
            </a:r>
            <a:r>
              <a:rPr lang="en-US" altLang="en-US" sz="2800" b="1" i="1" dirty="0">
                <a:solidFill>
                  <a:schemeClr val="bg2">
                    <a:lumMod val="10000"/>
                  </a:schemeClr>
                </a:solidFill>
                <a:latin typeface="Times New Roman" panose="02020603050405020304" pitchFamily="18" charset="0"/>
                <a:ea typeface="楷体_GB2312" pitchFamily="49" charset="-122"/>
              </a:rPr>
              <a:t>W</a:t>
            </a:r>
            <a:r>
              <a:rPr lang="en-US" altLang="en-US" sz="2800" b="1" i="1" baseline="-25000" dirty="0">
                <a:solidFill>
                  <a:schemeClr val="bg2">
                    <a:lumMod val="10000"/>
                  </a:schemeClr>
                </a:solidFill>
                <a:latin typeface="Times New Roman" panose="02020603050405020304" pitchFamily="18" charset="0"/>
                <a:ea typeface="楷体_GB2312" pitchFamily="49" charset="-122"/>
              </a:rPr>
              <a:t>K</a:t>
            </a:r>
            <a:r>
              <a:rPr lang="en-US" altLang="en-US" sz="2800" b="1" i="1" dirty="0">
                <a:solidFill>
                  <a:schemeClr val="bg2">
                    <a:lumMod val="10000"/>
                  </a:schemeClr>
                </a:solidFill>
                <a:latin typeface="Times New Roman" panose="02020603050405020304" pitchFamily="18" charset="0"/>
                <a:ea typeface="楷体_GB2312" pitchFamily="49" charset="-122"/>
              </a:rPr>
              <a:t>/c</a:t>
            </a:r>
            <a:r>
              <a:rPr lang="en-US" altLang="en-US" sz="2800" b="1" i="1" baseline="30000" dirty="0">
                <a:solidFill>
                  <a:schemeClr val="bg2">
                    <a:lumMod val="10000"/>
                  </a:schemeClr>
                </a:solidFill>
                <a:latin typeface="Times New Roman" panose="02020603050405020304" pitchFamily="18" charset="0"/>
                <a:ea typeface="楷体_GB2312" pitchFamily="49" charset="-122"/>
              </a:rPr>
              <a:t>2</a:t>
            </a:r>
            <a:r>
              <a:rPr lang="en-US" altLang="en-US" sz="2800" b="1" i="1" dirty="0">
                <a:solidFill>
                  <a:schemeClr val="bg2">
                    <a:lumMod val="10000"/>
                  </a:schemeClr>
                </a:solidFill>
                <a:latin typeface="Times New Roman" panose="02020603050405020304" pitchFamily="18" charset="0"/>
                <a:ea typeface="楷体_GB2312" pitchFamily="49" charset="-122"/>
              </a:rPr>
              <a:t>&gt;M</a:t>
            </a:r>
            <a:r>
              <a:rPr lang="en-US" altLang="en-US" sz="2800" b="1" i="1" baseline="-25000" dirty="0">
                <a:solidFill>
                  <a:schemeClr val="bg2">
                    <a:lumMod val="10000"/>
                  </a:schemeClr>
                </a:solidFill>
                <a:latin typeface="Times New Roman" panose="02020603050405020304" pitchFamily="18" charset="0"/>
                <a:ea typeface="楷体_GB2312" pitchFamily="49" charset="-122"/>
              </a:rPr>
              <a:t>X</a:t>
            </a:r>
            <a:r>
              <a:rPr lang="en-US" altLang="en-US" sz="2800" b="1" i="1" dirty="0">
                <a:solidFill>
                  <a:schemeClr val="bg2">
                    <a:lumMod val="10000"/>
                  </a:schemeClr>
                </a:solidFill>
                <a:latin typeface="Times New Roman" panose="02020603050405020304" pitchFamily="18" charset="0"/>
                <a:ea typeface="楷体_GB2312" pitchFamily="49" charset="-122"/>
              </a:rPr>
              <a:t>-M</a:t>
            </a:r>
            <a:r>
              <a:rPr lang="en-US" altLang="en-US" sz="2800" b="1" i="1" baseline="-25000" dirty="0">
                <a:solidFill>
                  <a:schemeClr val="bg2">
                    <a:lumMod val="10000"/>
                  </a:schemeClr>
                </a:solidFill>
                <a:latin typeface="Times New Roman" panose="02020603050405020304" pitchFamily="18" charset="0"/>
                <a:ea typeface="楷体_GB2312" pitchFamily="49" charset="-122"/>
              </a:rPr>
              <a:t>Y</a:t>
            </a:r>
            <a:r>
              <a:rPr lang="en-US" altLang="en-US" sz="2800" b="1" i="1" dirty="0">
                <a:solidFill>
                  <a:schemeClr val="bg2">
                    <a:lumMod val="10000"/>
                  </a:schemeClr>
                </a:solidFill>
                <a:latin typeface="Times New Roman" panose="02020603050405020304" pitchFamily="18" charset="0"/>
                <a:ea typeface="楷体_GB2312" pitchFamily="49" charset="-122"/>
              </a:rPr>
              <a:t>&gt;W</a:t>
            </a:r>
            <a:r>
              <a:rPr lang="en-US" altLang="en-US" sz="2800" b="1" i="1" baseline="-25000" dirty="0">
                <a:solidFill>
                  <a:schemeClr val="bg2">
                    <a:lumMod val="10000"/>
                  </a:schemeClr>
                </a:solidFill>
                <a:latin typeface="Times New Roman" panose="02020603050405020304" pitchFamily="18" charset="0"/>
                <a:ea typeface="楷体_GB2312" pitchFamily="49" charset="-122"/>
              </a:rPr>
              <a:t>L</a:t>
            </a:r>
            <a:r>
              <a:rPr lang="en-US" altLang="en-US" sz="2800" b="1" i="1" dirty="0">
                <a:solidFill>
                  <a:schemeClr val="bg2">
                    <a:lumMod val="10000"/>
                  </a:schemeClr>
                </a:solidFill>
                <a:latin typeface="Times New Roman" panose="02020603050405020304" pitchFamily="18" charset="0"/>
                <a:ea typeface="楷体_GB2312" pitchFamily="49" charset="-122"/>
              </a:rPr>
              <a:t>/c</a:t>
            </a:r>
            <a:r>
              <a:rPr lang="en-US" altLang="en-US" sz="2800" b="1" i="1" baseline="30000" dirty="0">
                <a:solidFill>
                  <a:schemeClr val="bg2">
                    <a:lumMod val="10000"/>
                  </a:schemeClr>
                </a:solidFill>
                <a:latin typeface="Times New Roman" panose="02020603050405020304" pitchFamily="18" charset="0"/>
                <a:ea typeface="楷体_GB2312" pitchFamily="49" charset="-122"/>
              </a:rPr>
              <a:t>2</a:t>
            </a:r>
            <a:r>
              <a:rPr lang="zh-CN" altLang="en-US" sz="2800" b="1" dirty="0">
                <a:solidFill>
                  <a:schemeClr val="bg2">
                    <a:lumMod val="10000"/>
                  </a:schemeClr>
                </a:solidFill>
                <a:latin typeface="Times New Roman" panose="02020603050405020304" pitchFamily="18" charset="0"/>
                <a:ea typeface="楷体_GB2312" pitchFamily="49" charset="-122"/>
              </a:rPr>
              <a:t>时， </a:t>
            </a:r>
            <a:r>
              <a:rPr lang="en-US"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r>
              <a:rPr lang="en-US" altLang="zh-CN"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EC</a:t>
            </a:r>
            <a:r>
              <a:rPr lang="zh-CN" altLang="en-US" sz="2800" b="1" dirty="0">
                <a:solidFill>
                  <a:schemeClr val="bg2">
                    <a:lumMod val="10000"/>
                  </a:schemeClr>
                </a:solidFill>
                <a:latin typeface="Times New Roman" panose="02020603050405020304" pitchFamily="18" charset="0"/>
                <a:ea typeface="楷体_GB2312" pitchFamily="49" charset="-122"/>
              </a:rPr>
              <a:t>不能发生，而发生</a:t>
            </a:r>
            <a:r>
              <a:rPr lang="en-US" altLang="en-US" sz="2800" b="1" i="1" dirty="0">
                <a:solidFill>
                  <a:schemeClr val="bg2">
                    <a:lumMod val="10000"/>
                  </a:schemeClr>
                </a:solidFill>
                <a:latin typeface="Times New Roman" panose="02020603050405020304" pitchFamily="18" charset="0"/>
                <a:ea typeface="楷体_GB2312" pitchFamily="49" charset="-122"/>
              </a:rPr>
              <a:t>L</a:t>
            </a:r>
            <a:r>
              <a:rPr lang="en-US" altLang="zh-CN" sz="2800" b="1" i="1" dirty="0">
                <a:solidFill>
                  <a:schemeClr val="bg2">
                    <a:lumMod val="10000"/>
                  </a:schemeClr>
                </a:solidFill>
                <a:latin typeface="Times New Roman" panose="02020603050405020304" pitchFamily="18" charset="0"/>
                <a:ea typeface="楷体_GB2312" pitchFamily="49" charset="-122"/>
              </a:rPr>
              <a:t> </a:t>
            </a:r>
            <a:r>
              <a:rPr lang="en-US" altLang="zh-CN" sz="2800" b="1" dirty="0">
                <a:solidFill>
                  <a:schemeClr val="bg2">
                    <a:lumMod val="10000"/>
                  </a:schemeClr>
                </a:solidFill>
                <a:latin typeface="Times New Roman" panose="02020603050405020304" pitchFamily="18" charset="0"/>
                <a:ea typeface="楷体_GB2312" pitchFamily="49" charset="-122"/>
              </a:rPr>
              <a:t>EC</a:t>
            </a: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俘获；</a:t>
            </a:r>
            <a:endParaRPr lang="zh-CN" altLang="zh-CN" sz="2800" b="1" dirty="0">
              <a:solidFill>
                <a:schemeClr val="bg2">
                  <a:lumMod val="10000"/>
                </a:schemeClr>
              </a:solidFill>
              <a:latin typeface="Times New Roman" panose="02020603050405020304" pitchFamily="18" charset="0"/>
              <a:ea typeface="楷体_GB2312" pitchFamily="49" charset="-122"/>
            </a:endParaRPr>
          </a:p>
          <a:p>
            <a:pPr>
              <a:lnSpc>
                <a:spcPct val="120000"/>
              </a:lnSpc>
            </a:pPr>
            <a:r>
              <a:rPr lang="en-US" altLang="zh-CN" sz="2800" b="1" i="1" dirty="0">
                <a:solidFill>
                  <a:schemeClr val="bg2">
                    <a:lumMod val="10000"/>
                  </a:schemeClr>
                </a:solidFill>
                <a:latin typeface="Times New Roman" panose="02020603050405020304" pitchFamily="18" charset="0"/>
                <a:ea typeface="楷体_GB2312" pitchFamily="49" charset="-122"/>
              </a:rPr>
              <a:t>2</a:t>
            </a:r>
            <a:r>
              <a:rPr lang="en-US" altLang="en-US" sz="2800" b="1" i="1" dirty="0">
                <a:solidFill>
                  <a:schemeClr val="bg2">
                    <a:lumMod val="10000"/>
                  </a:schemeClr>
                </a:solidFill>
                <a:latin typeface="Times New Roman" panose="02020603050405020304" pitchFamily="18" charset="0"/>
                <a:ea typeface="楷体_GB2312" pitchFamily="49" charset="-122"/>
              </a:rPr>
              <a:t>m</a:t>
            </a:r>
            <a:r>
              <a:rPr lang="en-US" altLang="en-US" sz="2800" b="1" i="1" baseline="-25000" dirty="0">
                <a:solidFill>
                  <a:schemeClr val="bg2">
                    <a:lumMod val="10000"/>
                  </a:schemeClr>
                </a:solidFill>
                <a:latin typeface="Times New Roman" panose="02020603050405020304" pitchFamily="18" charset="0"/>
                <a:ea typeface="楷体_GB2312" pitchFamily="49" charset="-122"/>
              </a:rPr>
              <a:t>e</a:t>
            </a:r>
            <a:r>
              <a:rPr lang="en-US" altLang="en-US" sz="2800" b="1" i="1" dirty="0">
                <a:solidFill>
                  <a:schemeClr val="bg2">
                    <a:lumMod val="10000"/>
                  </a:schemeClr>
                </a:solidFill>
                <a:latin typeface="Times New Roman" panose="02020603050405020304" pitchFamily="18" charset="0"/>
                <a:ea typeface="楷体_GB2312" pitchFamily="49" charset="-122"/>
              </a:rPr>
              <a:t>c</a:t>
            </a:r>
            <a:r>
              <a:rPr lang="en-US" altLang="en-US" sz="2800" b="1" i="1" baseline="30000" dirty="0">
                <a:solidFill>
                  <a:schemeClr val="bg2">
                    <a:lumMod val="10000"/>
                  </a:schemeClr>
                </a:solidFill>
                <a:latin typeface="Times New Roman" panose="02020603050405020304" pitchFamily="18" charset="0"/>
                <a:ea typeface="楷体_GB2312" pitchFamily="49" charset="-122"/>
              </a:rPr>
              <a:t>2 </a:t>
            </a:r>
            <a:r>
              <a:rPr lang="en-US" altLang="en-US" sz="2800" b="1" i="1" dirty="0">
                <a:solidFill>
                  <a:schemeClr val="bg2">
                    <a:lumMod val="10000"/>
                  </a:schemeClr>
                </a:solidFill>
                <a:latin typeface="Times New Roman" panose="02020603050405020304" pitchFamily="18" charset="0"/>
                <a:ea typeface="楷体_GB2312" pitchFamily="49" charset="-122"/>
              </a:rPr>
              <a:t>&gt; &gt; W</a:t>
            </a:r>
            <a:r>
              <a:rPr lang="en-US" altLang="en-US" sz="2800" b="1" i="1" baseline="-25000" dirty="0">
                <a:solidFill>
                  <a:schemeClr val="bg2">
                    <a:lumMod val="10000"/>
                  </a:schemeClr>
                </a:solidFill>
                <a:latin typeface="Times New Roman" panose="02020603050405020304" pitchFamily="18" charset="0"/>
                <a:ea typeface="楷体_GB2312" pitchFamily="49" charset="-122"/>
              </a:rPr>
              <a:t>i </a:t>
            </a:r>
            <a:r>
              <a:rPr lang="zh-CN" altLang="en-US" sz="2800" b="1" dirty="0">
                <a:solidFill>
                  <a:schemeClr val="bg2">
                    <a:lumMod val="10000"/>
                  </a:schemeClr>
                </a:solidFill>
                <a:latin typeface="Times New Roman" panose="02020603050405020304" pitchFamily="18" charset="0"/>
                <a:ea typeface="楷体_GB2312" pitchFamily="49" charset="-122"/>
              </a:rPr>
              <a:t>，能进行 </a:t>
            </a:r>
            <a:r>
              <a:rPr lang="zh-CN"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i="1" baseline="30000"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zh-CN" altLang="en-US" sz="2800" b="1" dirty="0">
                <a:solidFill>
                  <a:schemeClr val="bg2">
                    <a:lumMod val="10000"/>
                  </a:schemeClr>
                </a:solidFill>
                <a:latin typeface="Times New Roman" panose="02020603050405020304" pitchFamily="18" charset="0"/>
                <a:ea typeface="楷体_GB2312" pitchFamily="49" charset="-122"/>
              </a:rPr>
              <a:t>衰变的原子核，总可以发生</a:t>
            </a:r>
            <a:r>
              <a:rPr lang="en-US" altLang="zh-CN" sz="2800" b="1" dirty="0">
                <a:solidFill>
                  <a:schemeClr val="bg2">
                    <a:lumMod val="10000"/>
                  </a:schemeClr>
                </a:solidFill>
                <a:latin typeface="Times New Roman" panose="02020603050405020304" pitchFamily="18" charset="0"/>
                <a:ea typeface="楷体_GB2312" pitchFamily="49" charset="-122"/>
              </a:rPr>
              <a:t>EC</a:t>
            </a: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；但</a:t>
            </a:r>
            <a:r>
              <a:rPr lang="zh-CN" altLang="en-US" sz="2800" b="1" dirty="0">
                <a:solidFill>
                  <a:schemeClr val="bg2">
                    <a:lumMod val="10000"/>
                  </a:schemeClr>
                </a:solidFill>
                <a:latin typeface="Times New Roman" panose="02020603050405020304" pitchFamily="18" charset="0"/>
                <a:ea typeface="楷体_GB2312" pitchFamily="49" charset="-122"/>
              </a:rPr>
              <a:t>发生</a:t>
            </a:r>
            <a:r>
              <a:rPr lang="en-US" altLang="zh-CN" sz="2800" b="1" dirty="0">
                <a:solidFill>
                  <a:schemeClr val="bg2">
                    <a:lumMod val="10000"/>
                  </a:schemeClr>
                </a:solidFill>
                <a:latin typeface="Times New Roman" panose="02020603050405020304" pitchFamily="18" charset="0"/>
                <a:ea typeface="楷体_GB2312" pitchFamily="49" charset="-122"/>
              </a:rPr>
              <a:t>EC</a:t>
            </a: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的原子核不一定能发生</a:t>
            </a:r>
            <a:r>
              <a:rPr lang="zh-CN"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i="1" baseline="30000"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zh-CN" altLang="en-US" sz="2800" b="1" dirty="0">
                <a:solidFill>
                  <a:schemeClr val="bg2">
                    <a:lumMod val="10000"/>
                  </a:schemeClr>
                </a:solidFill>
                <a:latin typeface="Times New Roman" panose="02020603050405020304" pitchFamily="18" charset="0"/>
                <a:ea typeface="楷体_GB2312" pitchFamily="49" charset="-122"/>
              </a:rPr>
              <a:t>衰变。例如</a:t>
            </a:r>
            <a:r>
              <a:rPr lang="en-US" altLang="zh-CN" sz="2800" b="1" baseline="30000" dirty="0">
                <a:solidFill>
                  <a:schemeClr val="bg2">
                    <a:lumMod val="10000"/>
                  </a:schemeClr>
                </a:solidFill>
                <a:latin typeface="Times New Roman" panose="02020603050405020304" pitchFamily="18" charset="0"/>
                <a:ea typeface="楷体_GB2312" pitchFamily="49" charset="-122"/>
              </a:rPr>
              <a:t>55</a:t>
            </a:r>
            <a:r>
              <a:rPr lang="en-US" altLang="zh-CN" sz="2800" b="1" dirty="0">
                <a:solidFill>
                  <a:schemeClr val="bg2">
                    <a:lumMod val="10000"/>
                  </a:schemeClr>
                </a:solidFill>
                <a:latin typeface="Times New Roman" panose="02020603050405020304" pitchFamily="18" charset="0"/>
                <a:ea typeface="楷体_GB2312" pitchFamily="49" charset="-122"/>
              </a:rPr>
              <a:t>Fe</a:t>
            </a:r>
            <a:r>
              <a:rPr lang="zh-CN" altLang="en-US" sz="2800" b="1" dirty="0">
                <a:solidFill>
                  <a:schemeClr val="bg2">
                    <a:lumMod val="10000"/>
                  </a:schemeClr>
                </a:solidFill>
                <a:latin typeface="Times New Roman" panose="02020603050405020304" pitchFamily="18" charset="0"/>
                <a:ea typeface="楷体_GB2312" pitchFamily="49" charset="-122"/>
              </a:rPr>
              <a:t>不能</a:t>
            </a: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发生</a:t>
            </a:r>
            <a:r>
              <a:rPr lang="zh-CN"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i="1" baseline="30000"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zh-CN" altLang="en-US" sz="2800" b="1" dirty="0">
                <a:solidFill>
                  <a:schemeClr val="bg2">
                    <a:lumMod val="10000"/>
                  </a:schemeClr>
                </a:solidFill>
                <a:latin typeface="Times New Roman" panose="02020603050405020304" pitchFamily="18" charset="0"/>
                <a:ea typeface="楷体_GB2312" pitchFamily="49" charset="-122"/>
              </a:rPr>
              <a:t>衰变，但可以发生</a:t>
            </a:r>
            <a:r>
              <a:rPr lang="en-US" altLang="zh-CN" sz="2800" b="1" dirty="0">
                <a:solidFill>
                  <a:schemeClr val="bg2">
                    <a:lumMod val="10000"/>
                  </a:schemeClr>
                </a:solidFill>
                <a:latin typeface="Times New Roman" panose="02020603050405020304" pitchFamily="18" charset="0"/>
                <a:ea typeface="楷体_GB2312" pitchFamily="49" charset="-122"/>
              </a:rPr>
              <a:t>EC</a:t>
            </a:r>
            <a:r>
              <a:rPr lang="zh-CN" altLang="en-US" sz="2800" b="1" dirty="0">
                <a:solidFill>
                  <a:schemeClr val="bg2">
                    <a:lumMod val="10000"/>
                  </a:schemeClr>
                </a:solidFill>
                <a:latin typeface="Times New Roman" panose="02020603050405020304" pitchFamily="18" charset="0"/>
                <a:ea typeface="楷体_GB2312" pitchFamily="49" charset="-122"/>
              </a:rPr>
              <a:t>；</a:t>
            </a:r>
          </a:p>
          <a:p>
            <a:pPr>
              <a:lnSpc>
                <a:spcPct val="120000"/>
              </a:lnSpc>
            </a:pPr>
            <a:r>
              <a:rPr lang="en-US" altLang="zh-CN" sz="2800" dirty="0">
                <a:solidFill>
                  <a:schemeClr val="bg2">
                    <a:lumMod val="10000"/>
                  </a:schemeClr>
                </a:solidFill>
                <a:latin typeface="Times New Roman" panose="02020603050405020304" pitchFamily="18" charset="0"/>
                <a:ea typeface="楷体_GB2312" pitchFamily="49" charset="-122"/>
              </a:rPr>
              <a:t>EC</a:t>
            </a:r>
            <a:r>
              <a:rPr lang="zh-CN" altLang="en-US" sz="2800" dirty="0">
                <a:solidFill>
                  <a:schemeClr val="bg2">
                    <a:lumMod val="10000"/>
                  </a:schemeClr>
                </a:solidFill>
                <a:latin typeface="Times New Roman" panose="02020603050405020304" pitchFamily="18" charset="0"/>
                <a:ea typeface="楷体_GB2312" pitchFamily="49" charset="-122"/>
              </a:rPr>
              <a:t>将伴随特征（标识）</a:t>
            </a:r>
            <a:r>
              <a:rPr lang="en-US" altLang="en-US" sz="2800" dirty="0">
                <a:solidFill>
                  <a:schemeClr val="bg2">
                    <a:lumMod val="10000"/>
                  </a:schemeClr>
                </a:solidFill>
                <a:latin typeface="Times New Roman" panose="02020603050405020304" pitchFamily="18" charset="0"/>
                <a:ea typeface="楷体_GB2312" pitchFamily="49" charset="-122"/>
              </a:rPr>
              <a:t>X</a:t>
            </a:r>
            <a:r>
              <a:rPr lang="zh-CN" altLang="en-US" sz="2800" dirty="0">
                <a:solidFill>
                  <a:schemeClr val="bg2">
                    <a:lumMod val="10000"/>
                  </a:schemeClr>
                </a:solidFill>
                <a:latin typeface="Times New Roman" panose="02020603050405020304" pitchFamily="18" charset="0"/>
                <a:ea typeface="楷体_GB2312" pitchFamily="49" charset="-122"/>
              </a:rPr>
              <a:t>射线或</a:t>
            </a:r>
            <a:r>
              <a:rPr lang="en-US" altLang="en-US" sz="2800" dirty="0">
                <a:solidFill>
                  <a:schemeClr val="bg2">
                    <a:lumMod val="10000"/>
                  </a:schemeClr>
                </a:solidFill>
                <a:latin typeface="Times New Roman" panose="02020603050405020304" pitchFamily="18" charset="0"/>
                <a:ea typeface="楷体_GB2312" pitchFamily="49" charset="-122"/>
              </a:rPr>
              <a:t>Auger</a:t>
            </a:r>
            <a:r>
              <a:rPr lang="zh-CN" altLang="en-US" sz="2800" dirty="0">
                <a:solidFill>
                  <a:schemeClr val="bg2">
                    <a:lumMod val="10000"/>
                  </a:schemeClr>
                </a:solidFill>
                <a:latin typeface="Times New Roman" panose="02020603050405020304" pitchFamily="18" charset="0"/>
                <a:ea typeface="楷体_GB2312" pitchFamily="49" charset="-122"/>
              </a:rPr>
              <a:t>电子产生；</a:t>
            </a:r>
          </a:p>
          <a:p>
            <a:pPr>
              <a:lnSpc>
                <a:spcPct val="120000"/>
              </a:lnSpc>
            </a:pPr>
            <a:r>
              <a:rPr lang="en-US" altLang="zh-CN"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r>
              <a:rPr lang="zh-CN"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壳层靠近原子核，所以</a:t>
            </a:r>
            <a:r>
              <a:rPr lang="en-US"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r>
              <a:rPr lang="en-US" altLang="zh-CN"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EC</a:t>
            </a:r>
            <a:r>
              <a:rPr lang="zh-CN" altLang="en-US" sz="2800" b="1" dirty="0">
                <a:solidFill>
                  <a:schemeClr val="bg2">
                    <a:lumMod val="10000"/>
                  </a:schemeClr>
                </a:solidFill>
                <a:latin typeface="Times New Roman" panose="02020603050405020304" pitchFamily="18" charset="0"/>
                <a:ea typeface="楷体_GB2312" pitchFamily="49" charset="-122"/>
              </a:rPr>
              <a:t>几率最大；</a:t>
            </a:r>
            <a:r>
              <a:rPr lang="zh-CN"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r>
              <a:rPr lang="en-US" altLang="zh-CN"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EC</a:t>
            </a:r>
            <a:r>
              <a:rPr lang="zh-CN" altLang="en-US" sz="2800" b="1" dirty="0">
                <a:solidFill>
                  <a:schemeClr val="bg2">
                    <a:lumMod val="10000"/>
                  </a:schemeClr>
                </a:solidFill>
                <a:latin typeface="Times New Roman" panose="02020603050405020304" pitchFamily="18" charset="0"/>
                <a:ea typeface="楷体_GB2312" pitchFamily="49" charset="-122"/>
              </a:rPr>
              <a:t>与</a:t>
            </a:r>
            <a:r>
              <a:rPr lang="en-US" altLang="en-US" sz="2800" b="1" i="1" dirty="0">
                <a:solidFill>
                  <a:schemeClr val="bg2">
                    <a:lumMod val="10000"/>
                  </a:schemeClr>
                </a:solidFill>
                <a:latin typeface="Times New Roman" panose="02020603050405020304" pitchFamily="18" charset="0"/>
                <a:ea typeface="楷体_GB2312" pitchFamily="49" charset="-122"/>
              </a:rPr>
              <a:t>Z</a:t>
            </a:r>
            <a:r>
              <a:rPr lang="en-US" altLang="en-US" sz="2800" b="1" baseline="30000" dirty="0">
                <a:solidFill>
                  <a:schemeClr val="bg2">
                    <a:lumMod val="10000"/>
                  </a:schemeClr>
                </a:solidFill>
                <a:latin typeface="Times New Roman" panose="02020603050405020304" pitchFamily="18" charset="0"/>
                <a:ea typeface="楷体_GB2312" pitchFamily="49" charset="-122"/>
              </a:rPr>
              <a:t>3</a:t>
            </a:r>
            <a:r>
              <a:rPr lang="zh-CN" altLang="en-US" sz="2800" b="1" dirty="0">
                <a:solidFill>
                  <a:schemeClr val="bg2">
                    <a:lumMod val="10000"/>
                  </a:schemeClr>
                </a:solidFill>
                <a:latin typeface="Times New Roman" panose="02020603050405020304" pitchFamily="18" charset="0"/>
                <a:ea typeface="楷体_GB2312" pitchFamily="49" charset="-122"/>
              </a:rPr>
              <a:t>成正比， </a:t>
            </a:r>
            <a:r>
              <a:rPr lang="en-US" altLang="en-US" sz="2800" b="1" i="1" dirty="0">
                <a:solidFill>
                  <a:schemeClr val="bg2">
                    <a:lumMod val="10000"/>
                  </a:schemeClr>
                </a:solidFill>
                <a:latin typeface="Times New Roman" panose="02020603050405020304" pitchFamily="18" charset="0"/>
                <a:ea typeface="楷体_GB2312" pitchFamily="49" charset="-122"/>
              </a:rPr>
              <a:t>Z</a:t>
            </a:r>
            <a:r>
              <a:rPr lang="zh-CN" altLang="en-US" sz="2800" b="1" dirty="0">
                <a:solidFill>
                  <a:schemeClr val="bg2">
                    <a:lumMod val="10000"/>
                  </a:schemeClr>
                </a:solidFill>
                <a:latin typeface="Times New Roman" panose="02020603050405020304" pitchFamily="18" charset="0"/>
                <a:ea typeface="楷体_GB2312" pitchFamily="49" charset="-122"/>
              </a:rPr>
              <a:t>越大，</a:t>
            </a:r>
            <a:r>
              <a:rPr lang="en-US"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r>
              <a:rPr lang="en-US" altLang="zh-CN"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EC</a:t>
            </a:r>
            <a:r>
              <a:rPr lang="zh-CN" altLang="en-US" sz="2800" b="1" dirty="0">
                <a:solidFill>
                  <a:schemeClr val="bg2">
                    <a:lumMod val="10000"/>
                  </a:schemeClr>
                </a:solidFill>
                <a:latin typeface="Times New Roman" panose="02020603050405020304" pitchFamily="18" charset="0"/>
                <a:ea typeface="楷体_GB2312" pitchFamily="49" charset="-122"/>
              </a:rPr>
              <a:t>越容易发生。轻核</a:t>
            </a:r>
            <a:r>
              <a:rPr lang="en-US"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r>
              <a:rPr lang="en-US" altLang="zh-CN"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EC</a:t>
            </a:r>
            <a:r>
              <a:rPr lang="zh-CN" altLang="en-US" sz="2800" b="1" dirty="0">
                <a:solidFill>
                  <a:schemeClr val="bg2">
                    <a:lumMod val="10000"/>
                  </a:schemeClr>
                </a:solidFill>
                <a:latin typeface="Times New Roman" panose="02020603050405020304" pitchFamily="18" charset="0"/>
                <a:ea typeface="楷体_GB2312" pitchFamily="49" charset="-122"/>
              </a:rPr>
              <a:t>几率很小，中等核</a:t>
            </a:r>
            <a:r>
              <a:rPr lang="en-US"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EC</a:t>
            </a:r>
            <a:r>
              <a:rPr lang="zh-CN" altLang="en-US" sz="2800" b="1" dirty="0">
                <a:solidFill>
                  <a:schemeClr val="bg2">
                    <a:lumMod val="10000"/>
                  </a:schemeClr>
                </a:solidFill>
                <a:latin typeface="Times New Roman" panose="02020603050405020304" pitchFamily="18" charset="0"/>
                <a:ea typeface="楷体_GB2312" pitchFamily="49" charset="-122"/>
              </a:rPr>
              <a:t>和</a:t>
            </a:r>
            <a:r>
              <a:rPr lang="zh-CN" altLang="en-US" sz="2800" b="1" i="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 </a:t>
            </a:r>
            <a:r>
              <a:rPr lang="en-US" altLang="zh-CN" sz="2800" b="1" i="1" baseline="30000"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a:t>
            </a:r>
            <a:r>
              <a:rPr lang="zh-CN" altLang="en-US" sz="2800" b="1" dirty="0">
                <a:solidFill>
                  <a:schemeClr val="bg2">
                    <a:lumMod val="10000"/>
                  </a:schemeClr>
                </a:solidFill>
                <a:latin typeface="Times New Roman" panose="02020603050405020304" pitchFamily="18" charset="0"/>
                <a:ea typeface="楷体_GB2312" pitchFamily="49" charset="-122"/>
              </a:rPr>
              <a:t>衰变同时存在，重核</a:t>
            </a:r>
            <a:r>
              <a:rPr lang="en-US" altLang="en-US" sz="2800" b="1" dirty="0">
                <a:solidFill>
                  <a:schemeClr val="bg2">
                    <a:lumMod val="10000"/>
                  </a:schemeClr>
                </a:solidFill>
                <a:latin typeface="Times New Roman" panose="02020603050405020304" pitchFamily="18" charset="0"/>
                <a:ea typeface="楷体_GB2312" pitchFamily="49" charset="-122"/>
                <a:sym typeface="Symbol" panose="05050102010706020507" pitchFamily="18" charset="2"/>
              </a:rPr>
              <a:t>EC</a:t>
            </a:r>
            <a:r>
              <a:rPr lang="zh-CN" altLang="en-US" sz="2800" b="1" dirty="0">
                <a:solidFill>
                  <a:schemeClr val="bg2">
                    <a:lumMod val="10000"/>
                  </a:schemeClr>
                </a:solidFill>
                <a:latin typeface="Times New Roman" panose="02020603050405020304" pitchFamily="18" charset="0"/>
                <a:ea typeface="楷体_GB2312" pitchFamily="49" charset="-122"/>
              </a:rPr>
              <a:t>占优势。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3892">
                                            <p:txEl>
                                              <p:pRg st="0" end="0"/>
                                            </p:txEl>
                                          </p:spTgt>
                                        </p:tgtEl>
                                        <p:attrNameLst>
                                          <p:attrName>style.visibility</p:attrName>
                                        </p:attrNameLst>
                                      </p:cBhvr>
                                      <p:to>
                                        <p:strVal val="visible"/>
                                      </p:to>
                                    </p:set>
                                    <p:animEffect transition="in" filter="wipe(left)">
                                      <p:cBhvr>
                                        <p:cTn id="7" dur="500"/>
                                        <p:tgtEl>
                                          <p:spTgt spid="293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3892">
                                            <p:txEl>
                                              <p:pRg st="1" end="1"/>
                                            </p:txEl>
                                          </p:spTgt>
                                        </p:tgtEl>
                                        <p:attrNameLst>
                                          <p:attrName>style.visibility</p:attrName>
                                        </p:attrNameLst>
                                      </p:cBhvr>
                                      <p:to>
                                        <p:strVal val="visible"/>
                                      </p:to>
                                    </p:set>
                                    <p:animEffect transition="in" filter="wipe(left)">
                                      <p:cBhvr>
                                        <p:cTn id="12" dur="500"/>
                                        <p:tgtEl>
                                          <p:spTgt spid="293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3892">
                                            <p:txEl>
                                              <p:pRg st="2" end="2"/>
                                            </p:txEl>
                                          </p:spTgt>
                                        </p:tgtEl>
                                        <p:attrNameLst>
                                          <p:attrName>style.visibility</p:attrName>
                                        </p:attrNameLst>
                                      </p:cBhvr>
                                      <p:to>
                                        <p:strVal val="visible"/>
                                      </p:to>
                                    </p:set>
                                    <p:animEffect transition="in" filter="wipe(left)">
                                      <p:cBhvr>
                                        <p:cTn id="17" dur="500"/>
                                        <p:tgtEl>
                                          <p:spTgt spid="293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3892">
                                            <p:txEl>
                                              <p:pRg st="3" end="3"/>
                                            </p:txEl>
                                          </p:spTgt>
                                        </p:tgtEl>
                                        <p:attrNameLst>
                                          <p:attrName>style.visibility</p:attrName>
                                        </p:attrNameLst>
                                      </p:cBhvr>
                                      <p:to>
                                        <p:strVal val="visible"/>
                                      </p:to>
                                    </p:set>
                                    <p:animEffect transition="in" filter="blinds(horizontal)">
                                      <p:cBhvr>
                                        <p:cTn id="22" dur="500"/>
                                        <p:tgtEl>
                                          <p:spTgt spid="2938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299016" r:id="rId2" imgW="9144101" imgH="6101053"/>
        </mc:Choice>
        <mc:Fallback>
          <p:control r:id="rId2" imgW="9144101" imgH="6101053">
            <p:pic>
              <p:nvPicPr>
                <p:cNvPr id="299014" name="ShockwaveFlash1">
                  <a:extLst>
                    <a:ext uri="{FF2B5EF4-FFF2-40B4-BE49-F238E27FC236}">
                      <a16:creationId xmlns:a16="http://schemas.microsoft.com/office/drawing/2014/main" id="{07E315F0-C772-49BA-A675-2CF7C3C5FD0D}"/>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539750"/>
                  <a:ext cx="9144000" cy="6100763"/>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a:extLst>
              <a:ext uri="{FF2B5EF4-FFF2-40B4-BE49-F238E27FC236}">
                <a16:creationId xmlns:a16="http://schemas.microsoft.com/office/drawing/2014/main" id="{38085239-FBC1-4284-A229-6A94F5DD16D0}"/>
              </a:ext>
            </a:extLst>
          </p:cNvPr>
          <p:cNvSpPr>
            <a:spLocks noChangeArrowheads="1"/>
          </p:cNvSpPr>
          <p:nvPr/>
        </p:nvSpPr>
        <p:spPr bwMode="auto">
          <a:xfrm>
            <a:off x="539750" y="836613"/>
            <a:ext cx="5976938" cy="579437"/>
          </a:xfrm>
          <a:prstGeom prst="rect">
            <a:avLst/>
          </a:prstGeom>
          <a:noFill/>
          <a:ln>
            <a:noFill/>
          </a:ln>
          <a:effectLst/>
        </p:spPr>
        <p:txBody>
          <a:bodyPr>
            <a:spAutoFit/>
          </a:bodyPr>
          <a:lstStyle/>
          <a:p>
            <a:r>
              <a:rPr lang="en-US" altLang="zh-CN">
                <a:solidFill>
                  <a:schemeClr val="bg2">
                    <a:lumMod val="10000"/>
                  </a:schemeClr>
                </a:solidFill>
                <a:ea typeface="楷体_GB2312" pitchFamily="49" charset="-122"/>
              </a:rPr>
              <a:t>6. </a:t>
            </a:r>
            <a:r>
              <a:rPr lang="zh-CN" altLang="en-US">
                <a:solidFill>
                  <a:schemeClr val="bg2">
                    <a:lumMod val="10000"/>
                  </a:schemeClr>
                </a:solidFill>
                <a:ea typeface="楷体_GB2312" pitchFamily="49" charset="-122"/>
              </a:rPr>
              <a:t>与</a:t>
            </a:r>
            <a:r>
              <a:rPr kumimoji="1" lang="el-GR" altLang="zh-CN">
                <a:solidFill>
                  <a:schemeClr val="bg2">
                    <a:lumMod val="10000"/>
                  </a:schemeClr>
                </a:solidFill>
              </a:rPr>
              <a:t>β</a:t>
            </a:r>
            <a:r>
              <a:rPr lang="zh-CN" altLang="en-US">
                <a:solidFill>
                  <a:schemeClr val="bg2">
                    <a:lumMod val="10000"/>
                  </a:schemeClr>
                </a:solidFill>
                <a:ea typeface="楷体_GB2312" pitchFamily="49" charset="-122"/>
              </a:rPr>
              <a:t>衰变有关的其它衰变形式</a:t>
            </a:r>
          </a:p>
        </p:txBody>
      </p:sp>
      <p:grpSp>
        <p:nvGrpSpPr>
          <p:cNvPr id="300037" name="Group 5">
            <a:extLst>
              <a:ext uri="{FF2B5EF4-FFF2-40B4-BE49-F238E27FC236}">
                <a16:creationId xmlns:a16="http://schemas.microsoft.com/office/drawing/2014/main" id="{B50695D3-E10F-4F2E-A5BC-242A1A73E1C3}"/>
              </a:ext>
            </a:extLst>
          </p:cNvPr>
          <p:cNvGrpSpPr>
            <a:grpSpLocks/>
          </p:cNvGrpSpPr>
          <p:nvPr/>
        </p:nvGrpSpPr>
        <p:grpSpPr bwMode="auto">
          <a:xfrm>
            <a:off x="539750" y="1484313"/>
            <a:ext cx="5407025" cy="519112"/>
            <a:chOff x="288" y="941"/>
            <a:chExt cx="2388" cy="327"/>
          </a:xfrm>
          <a:noFill/>
        </p:grpSpPr>
        <p:sp>
          <p:nvSpPr>
            <p:cNvPr id="300038" name="Rectangle 6">
              <a:extLst>
                <a:ext uri="{FF2B5EF4-FFF2-40B4-BE49-F238E27FC236}">
                  <a16:creationId xmlns:a16="http://schemas.microsoft.com/office/drawing/2014/main" id="{7ED65CBF-AA53-401D-997B-6B5003977964}"/>
                </a:ext>
              </a:extLst>
            </p:cNvPr>
            <p:cNvSpPr>
              <a:spLocks noChangeArrowheads="1"/>
            </p:cNvSpPr>
            <p:nvPr/>
          </p:nvSpPr>
          <p:spPr bwMode="auto">
            <a:xfrm>
              <a:off x="288" y="941"/>
              <a:ext cx="1185" cy="327"/>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solidFill>
                    <a:schemeClr val="bg2">
                      <a:lumMod val="10000"/>
                    </a:schemeClr>
                  </a:solidFill>
                  <a:ea typeface="楷体_GB2312" pitchFamily="49" charset="-122"/>
                </a:rPr>
                <a:t>1.</a:t>
              </a:r>
              <a:r>
                <a:rPr lang="zh-CN" altLang="en-US" sz="2800">
                  <a:solidFill>
                    <a:schemeClr val="bg2">
                      <a:lumMod val="10000"/>
                    </a:schemeClr>
                  </a:solidFill>
                  <a:ea typeface="楷体_GB2312" pitchFamily="49" charset="-122"/>
                </a:rPr>
                <a:t>中微子吸收： </a:t>
              </a:r>
            </a:p>
          </p:txBody>
        </p:sp>
        <p:graphicFrame>
          <p:nvGraphicFramePr>
            <p:cNvPr id="300039" name="Object 7">
              <a:extLst>
                <a:ext uri="{FF2B5EF4-FFF2-40B4-BE49-F238E27FC236}">
                  <a16:creationId xmlns:a16="http://schemas.microsoft.com/office/drawing/2014/main" id="{EBEFE9A8-7B22-43D8-9243-439EB72D13C3}"/>
                </a:ext>
              </a:extLst>
            </p:cNvPr>
            <p:cNvGraphicFramePr>
              <a:graphicFrameLocks noChangeAspect="1"/>
            </p:cNvGraphicFramePr>
            <p:nvPr/>
          </p:nvGraphicFramePr>
          <p:xfrm>
            <a:off x="1488" y="960"/>
            <a:ext cx="1188" cy="256"/>
          </p:xfrm>
          <a:graphic>
            <a:graphicData uri="http://schemas.openxmlformats.org/presentationml/2006/ole">
              <mc:AlternateContent xmlns:mc="http://schemas.openxmlformats.org/markup-compatibility/2006">
                <mc:Choice xmlns:v="urn:schemas-microsoft-com:vml" Requires="v">
                  <p:oleObj spid="_x0000_s300047" name="公式" r:id="rId4" imgW="1879560" imgH="406080" progId="Equation.3">
                    <p:embed/>
                  </p:oleObj>
                </mc:Choice>
                <mc:Fallback>
                  <p:oleObj name="公式" r:id="rId4" imgW="1879560" imgH="4060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960"/>
                          <a:ext cx="1188"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0040" name="Rectangle 8">
            <a:extLst>
              <a:ext uri="{FF2B5EF4-FFF2-40B4-BE49-F238E27FC236}">
                <a16:creationId xmlns:a16="http://schemas.microsoft.com/office/drawing/2014/main" id="{4AB75E51-E3EB-4F07-9638-8632EAA857A1}"/>
              </a:ext>
            </a:extLst>
          </p:cNvPr>
          <p:cNvSpPr>
            <a:spLocks noChangeArrowheads="1"/>
          </p:cNvSpPr>
          <p:nvPr/>
        </p:nvSpPr>
        <p:spPr bwMode="auto">
          <a:xfrm>
            <a:off x="755650" y="1989138"/>
            <a:ext cx="8388350" cy="946150"/>
          </a:xfrm>
          <a:prstGeom prst="rect">
            <a:avLst/>
          </a:prstGeom>
          <a:noFill/>
          <a:ln>
            <a:noFill/>
          </a:ln>
          <a:effectLst/>
        </p:spPr>
        <p:txBody>
          <a:bodyPr>
            <a:spAutoFit/>
          </a:bodyPr>
          <a:lstStyle/>
          <a:p>
            <a:pPr fontAlgn="t"/>
            <a:r>
              <a:rPr lang="zh-CN" altLang="en-US" sz="2800">
                <a:solidFill>
                  <a:schemeClr val="bg2">
                    <a:lumMod val="10000"/>
                  </a:schemeClr>
                </a:solidFill>
                <a:ea typeface="楷体_GB2312" pitchFamily="49" charset="-122"/>
              </a:rPr>
              <a:t>本质同</a:t>
            </a:r>
            <a:r>
              <a:rPr lang="en-US" altLang="zh-CN" sz="2800">
                <a:solidFill>
                  <a:schemeClr val="bg2">
                    <a:lumMod val="10000"/>
                  </a:schemeClr>
                </a:solidFill>
                <a:ea typeface="楷体_GB2312" pitchFamily="49" charset="-122"/>
              </a:rPr>
              <a:t>β</a:t>
            </a:r>
            <a:r>
              <a:rPr lang="zh-CN" altLang="en-US" sz="2800">
                <a:solidFill>
                  <a:schemeClr val="bg2">
                    <a:lumMod val="10000"/>
                  </a:schemeClr>
                </a:solidFill>
                <a:ea typeface="楷体_GB2312" pitchFamily="49" charset="-122"/>
              </a:rPr>
              <a:t>衰变，</a:t>
            </a:r>
            <a:r>
              <a:rPr lang="en-US" altLang="zh-CN" sz="2800">
                <a:solidFill>
                  <a:schemeClr val="bg2">
                    <a:lumMod val="10000"/>
                  </a:schemeClr>
                </a:solidFill>
                <a:ea typeface="楷体_GB2312" pitchFamily="49" charset="-122"/>
              </a:rPr>
              <a:t>1956</a:t>
            </a:r>
            <a:r>
              <a:rPr lang="zh-CN" altLang="en-US" sz="2800">
                <a:solidFill>
                  <a:schemeClr val="bg2">
                    <a:lumMod val="10000"/>
                  </a:schemeClr>
                </a:solidFill>
                <a:ea typeface="楷体_GB2312" pitchFamily="49" charset="-122"/>
              </a:rPr>
              <a:t>年科范和莱恩斯利用此过程直接证明了中微子的存在。　</a:t>
            </a:r>
          </a:p>
        </p:txBody>
      </p:sp>
      <p:sp>
        <p:nvSpPr>
          <p:cNvPr id="300041" name="Rectangle 9">
            <a:extLst>
              <a:ext uri="{FF2B5EF4-FFF2-40B4-BE49-F238E27FC236}">
                <a16:creationId xmlns:a16="http://schemas.microsoft.com/office/drawing/2014/main" id="{9044B985-D9BA-41B3-A389-BEC064D6884A}"/>
              </a:ext>
            </a:extLst>
          </p:cNvPr>
          <p:cNvSpPr>
            <a:spLocks noChangeArrowheads="1"/>
          </p:cNvSpPr>
          <p:nvPr/>
        </p:nvSpPr>
        <p:spPr bwMode="auto">
          <a:xfrm>
            <a:off x="468313" y="2924175"/>
            <a:ext cx="4608512" cy="946150"/>
          </a:xfrm>
          <a:prstGeom prst="rect">
            <a:avLst/>
          </a:prstGeom>
          <a:noFill/>
          <a:ln>
            <a:noFill/>
          </a:ln>
          <a:effectLst/>
        </p:spPr>
        <p:txBody>
          <a:bodyPr anchor="ctr">
            <a:spAutoFit/>
          </a:bodyPr>
          <a:lstStyle/>
          <a:p>
            <a:r>
              <a:rPr lang="en-US" altLang="zh-CN" sz="2800">
                <a:solidFill>
                  <a:schemeClr val="bg2">
                    <a:lumMod val="10000"/>
                  </a:schemeClr>
                </a:solidFill>
                <a:ea typeface="楷体_GB2312" pitchFamily="49" charset="-122"/>
              </a:rPr>
              <a:t>2.</a:t>
            </a:r>
            <a:r>
              <a:rPr lang="zh-CN" altLang="en-US" sz="2800">
                <a:solidFill>
                  <a:schemeClr val="bg2">
                    <a:lumMod val="10000"/>
                  </a:schemeClr>
                </a:solidFill>
                <a:ea typeface="楷体_GB2312" pitchFamily="49" charset="-122"/>
              </a:rPr>
              <a:t>双　衰变：产生一个电子</a:t>
            </a:r>
          </a:p>
          <a:p>
            <a:r>
              <a:rPr lang="zh-CN" altLang="en-US" sz="2800">
                <a:solidFill>
                  <a:schemeClr val="bg2">
                    <a:lumMod val="10000"/>
                  </a:schemeClr>
                </a:solidFill>
                <a:ea typeface="楷体_GB2312" pitchFamily="49" charset="-122"/>
              </a:rPr>
              <a:t>   必然产生一个中微子。</a:t>
            </a:r>
          </a:p>
        </p:txBody>
      </p:sp>
      <p:graphicFrame>
        <p:nvGraphicFramePr>
          <p:cNvPr id="300042" name="Object 10">
            <a:extLst>
              <a:ext uri="{FF2B5EF4-FFF2-40B4-BE49-F238E27FC236}">
                <a16:creationId xmlns:a16="http://schemas.microsoft.com/office/drawing/2014/main" id="{D9EF4AF8-4F17-4811-B27D-2155F113E369}"/>
              </a:ext>
            </a:extLst>
          </p:cNvPr>
          <p:cNvGraphicFramePr>
            <a:graphicFrameLocks noChangeAspect="1"/>
          </p:cNvGraphicFramePr>
          <p:nvPr>
            <p:extLst>
              <p:ext uri="{D42A27DB-BD31-4B8C-83A1-F6EECF244321}">
                <p14:modId xmlns:p14="http://schemas.microsoft.com/office/powerpoint/2010/main" val="2103374592"/>
              </p:ext>
            </p:extLst>
          </p:nvPr>
        </p:nvGraphicFramePr>
        <p:xfrm>
          <a:off x="1187450" y="2997200"/>
          <a:ext cx="384175" cy="390525"/>
        </p:xfrm>
        <a:graphic>
          <a:graphicData uri="http://schemas.openxmlformats.org/presentationml/2006/ole">
            <mc:AlternateContent xmlns:mc="http://schemas.openxmlformats.org/markup-compatibility/2006">
              <mc:Choice xmlns:v="urn:schemas-microsoft-com:vml" Requires="v">
                <p:oleObj spid="_x0000_s300048" name="公式" r:id="rId6" imgW="380880" imgH="393480" progId="Equation.3">
                  <p:embed/>
                </p:oleObj>
              </mc:Choice>
              <mc:Fallback>
                <p:oleObj name="公式" r:id="rId6" imgW="380880" imgH="39348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997200"/>
                        <a:ext cx="3841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43" name="Object 11">
            <a:extLst>
              <a:ext uri="{FF2B5EF4-FFF2-40B4-BE49-F238E27FC236}">
                <a16:creationId xmlns:a16="http://schemas.microsoft.com/office/drawing/2014/main" id="{9E2A31CD-0760-487C-9AF0-AADFAE214E1D}"/>
              </a:ext>
            </a:extLst>
          </p:cNvPr>
          <p:cNvGraphicFramePr>
            <a:graphicFrameLocks noChangeAspect="1"/>
          </p:cNvGraphicFramePr>
          <p:nvPr>
            <p:extLst>
              <p:ext uri="{D42A27DB-BD31-4B8C-83A1-F6EECF244321}">
                <p14:modId xmlns:p14="http://schemas.microsoft.com/office/powerpoint/2010/main" val="1664181429"/>
              </p:ext>
            </p:extLst>
          </p:nvPr>
        </p:nvGraphicFramePr>
        <p:xfrm>
          <a:off x="684213" y="4005263"/>
          <a:ext cx="3743325" cy="525462"/>
        </p:xfrm>
        <a:graphic>
          <a:graphicData uri="http://schemas.openxmlformats.org/presentationml/2006/ole">
            <mc:AlternateContent xmlns:mc="http://schemas.openxmlformats.org/markup-compatibility/2006">
              <mc:Choice xmlns:v="urn:schemas-microsoft-com:vml" Requires="v">
                <p:oleObj spid="_x0000_s300049" name="公式" r:id="rId8" imgW="2933640" imgH="419040" progId="Equation.3">
                  <p:embed/>
                </p:oleObj>
              </mc:Choice>
              <mc:Fallback>
                <p:oleObj name="公式" r:id="rId8" imgW="2933640" imgH="4190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4005263"/>
                        <a:ext cx="374332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4" name="Rectangle 12">
            <a:extLst>
              <a:ext uri="{FF2B5EF4-FFF2-40B4-BE49-F238E27FC236}">
                <a16:creationId xmlns:a16="http://schemas.microsoft.com/office/drawing/2014/main" id="{CB5C3B53-1285-4D0D-9B73-FCCCA7F771CC}"/>
              </a:ext>
            </a:extLst>
          </p:cNvPr>
          <p:cNvSpPr>
            <a:spLocks noChangeArrowheads="1"/>
          </p:cNvSpPr>
          <p:nvPr/>
        </p:nvSpPr>
        <p:spPr bwMode="auto">
          <a:xfrm>
            <a:off x="539750" y="4722347"/>
            <a:ext cx="2797561" cy="523220"/>
          </a:xfrm>
          <a:prstGeom prst="rect">
            <a:avLst/>
          </a:prstGeom>
          <a:noFill/>
          <a:ln>
            <a:noFill/>
          </a:ln>
          <a:effectLst/>
        </p:spPr>
        <p:txBody>
          <a:bodyPr wrap="none" anchor="ctr">
            <a:spAutoFit/>
          </a:bodyPr>
          <a:lstStyle/>
          <a:p>
            <a:r>
              <a:rPr lang="en-US" altLang="zh-CN" sz="2800">
                <a:solidFill>
                  <a:schemeClr val="bg2">
                    <a:lumMod val="10000"/>
                  </a:schemeClr>
                </a:solidFill>
                <a:ea typeface="楷体_GB2312" pitchFamily="49" charset="-122"/>
              </a:rPr>
              <a:t>3.β</a:t>
            </a:r>
            <a:r>
              <a:rPr lang="zh-CN" altLang="en-US" sz="2800">
                <a:solidFill>
                  <a:schemeClr val="bg2">
                    <a:lumMod val="10000"/>
                  </a:schemeClr>
                </a:solidFill>
                <a:ea typeface="楷体_GB2312" pitchFamily="49" charset="-122"/>
              </a:rPr>
              <a:t>延迟中子发射</a:t>
            </a:r>
          </a:p>
        </p:txBody>
      </p:sp>
    </p:spTree>
    <p:controls>
      <mc:AlternateContent xmlns:mc="http://schemas.openxmlformats.org/markup-compatibility/2006">
        <mc:Choice xmlns:v="urn:schemas-microsoft-com:vml" Requires="v">
          <p:control spid="300050" r:id="rId2" imgW="4355872" imgH="4103639"/>
        </mc:Choice>
        <mc:Fallback>
          <p:control r:id="rId2" imgW="4355872" imgH="4103639">
            <p:pic>
              <p:nvPicPr>
                <p:cNvPr id="300045" name="ShockwaveFlash1">
                  <a:extLst>
                    <a:ext uri="{FF2B5EF4-FFF2-40B4-BE49-F238E27FC236}">
                      <a16:creationId xmlns:a16="http://schemas.microsoft.com/office/drawing/2014/main" id="{A004B479-166D-4989-A1DB-B5147EEE7A20}"/>
                    </a:ext>
                  </a:extLst>
                </p:cNvPr>
                <p:cNvPicPr preferRelativeResize="0">
                  <a:picLocks noChangeArrowheads="1" noChangeShapeType="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2492375"/>
                  <a:ext cx="4356100" cy="4103688"/>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0037"/>
                                        </p:tgtEl>
                                        <p:attrNameLst>
                                          <p:attrName>style.visibility</p:attrName>
                                        </p:attrNameLst>
                                      </p:cBhvr>
                                      <p:to>
                                        <p:strVal val="visible"/>
                                      </p:to>
                                    </p:set>
                                    <p:animEffect transition="in" filter="wipe(left)">
                                      <p:cBhvr>
                                        <p:cTn id="7" dur="500"/>
                                        <p:tgtEl>
                                          <p:spTgt spid="300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40"/>
                                        </p:tgtEl>
                                        <p:attrNameLst>
                                          <p:attrName>style.visibility</p:attrName>
                                        </p:attrNameLst>
                                      </p:cBhvr>
                                      <p:to>
                                        <p:strVal val="visible"/>
                                      </p:to>
                                    </p:set>
                                    <p:animEffect transition="in" filter="wipe(left)">
                                      <p:cBhvr>
                                        <p:cTn id="12" dur="500"/>
                                        <p:tgtEl>
                                          <p:spTgt spid="300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0041"/>
                                        </p:tgtEl>
                                        <p:attrNameLst>
                                          <p:attrName>style.visibility</p:attrName>
                                        </p:attrNameLst>
                                      </p:cBhvr>
                                      <p:to>
                                        <p:strVal val="visible"/>
                                      </p:to>
                                    </p:set>
                                    <p:animEffect transition="in" filter="wipe(left)">
                                      <p:cBhvr>
                                        <p:cTn id="17" dur="500"/>
                                        <p:tgtEl>
                                          <p:spTgt spid="300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0042"/>
                                        </p:tgtEl>
                                        <p:attrNameLst>
                                          <p:attrName>style.visibility</p:attrName>
                                        </p:attrNameLst>
                                      </p:cBhvr>
                                      <p:to>
                                        <p:strVal val="visible"/>
                                      </p:to>
                                    </p:set>
                                    <p:animEffect transition="in" filter="wipe(left)">
                                      <p:cBhvr>
                                        <p:cTn id="22" dur="500"/>
                                        <p:tgtEl>
                                          <p:spTgt spid="300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0043"/>
                                        </p:tgtEl>
                                        <p:attrNameLst>
                                          <p:attrName>style.visibility</p:attrName>
                                        </p:attrNameLst>
                                      </p:cBhvr>
                                      <p:to>
                                        <p:strVal val="visible"/>
                                      </p:to>
                                    </p:set>
                                    <p:animEffect transition="in" filter="wipe(left)">
                                      <p:cBhvr>
                                        <p:cTn id="27" dur="500"/>
                                        <p:tgtEl>
                                          <p:spTgt spid="300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0044"/>
                                        </p:tgtEl>
                                        <p:attrNameLst>
                                          <p:attrName>style.visibility</p:attrName>
                                        </p:attrNameLst>
                                      </p:cBhvr>
                                      <p:to>
                                        <p:strVal val="visible"/>
                                      </p:to>
                                    </p:set>
                                    <p:animEffect transition="in" filter="wipe(left)">
                                      <p:cBhvr>
                                        <p:cTn id="32" dur="500"/>
                                        <p:tgtEl>
                                          <p:spTgt spid="300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0" grpId="0"/>
      <p:bldP spid="300041" grpId="0"/>
      <p:bldP spid="3000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60" name="Picture 4" descr="Nuclear">
            <a:extLst>
              <a:ext uri="{FF2B5EF4-FFF2-40B4-BE49-F238E27FC236}">
                <a16:creationId xmlns:a16="http://schemas.microsoft.com/office/drawing/2014/main" id="{E422E75C-31A7-4F79-BB7F-2D4F5DAEC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50"/>
            <a:ext cx="9144000" cy="608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1061" name="Line 5">
            <a:extLst>
              <a:ext uri="{FF2B5EF4-FFF2-40B4-BE49-F238E27FC236}">
                <a16:creationId xmlns:a16="http://schemas.microsoft.com/office/drawing/2014/main" id="{8C8AFA4D-70DD-4581-9EFF-4293BA85D879}"/>
              </a:ext>
            </a:extLst>
          </p:cNvPr>
          <p:cNvSpPr>
            <a:spLocks noChangeShapeType="1"/>
          </p:cNvSpPr>
          <p:nvPr/>
        </p:nvSpPr>
        <p:spPr bwMode="auto">
          <a:xfrm flipH="1" flipV="1">
            <a:off x="1187450" y="4292600"/>
            <a:ext cx="1439863" cy="136842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1075" name="Group 19">
            <a:extLst>
              <a:ext uri="{FF2B5EF4-FFF2-40B4-BE49-F238E27FC236}">
                <a16:creationId xmlns:a16="http://schemas.microsoft.com/office/drawing/2014/main" id="{E4208472-9CFE-4A9D-A426-F6BED2E37F84}"/>
              </a:ext>
            </a:extLst>
          </p:cNvPr>
          <p:cNvGrpSpPr>
            <a:grpSpLocks/>
          </p:cNvGrpSpPr>
          <p:nvPr/>
        </p:nvGrpSpPr>
        <p:grpSpPr bwMode="auto">
          <a:xfrm>
            <a:off x="4067175" y="1341438"/>
            <a:ext cx="3221038" cy="3036887"/>
            <a:chOff x="2562" y="845"/>
            <a:chExt cx="2029" cy="1913"/>
          </a:xfrm>
        </p:grpSpPr>
        <p:sp>
          <p:nvSpPr>
            <p:cNvPr id="301063" name="Line 7">
              <a:extLst>
                <a:ext uri="{FF2B5EF4-FFF2-40B4-BE49-F238E27FC236}">
                  <a16:creationId xmlns:a16="http://schemas.microsoft.com/office/drawing/2014/main" id="{8B7F7C64-51C7-463E-8395-50FE9AB77AB1}"/>
                </a:ext>
              </a:extLst>
            </p:cNvPr>
            <p:cNvSpPr>
              <a:spLocks noChangeShapeType="1"/>
            </p:cNvSpPr>
            <p:nvPr/>
          </p:nvSpPr>
          <p:spPr bwMode="auto">
            <a:xfrm>
              <a:off x="3243" y="1480"/>
              <a:ext cx="771" cy="907"/>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1064" name="Line 8">
              <a:extLst>
                <a:ext uri="{FF2B5EF4-FFF2-40B4-BE49-F238E27FC236}">
                  <a16:creationId xmlns:a16="http://schemas.microsoft.com/office/drawing/2014/main" id="{80E599ED-B9B8-4E08-9EF6-34EB2F360528}"/>
                </a:ext>
              </a:extLst>
            </p:cNvPr>
            <p:cNvSpPr>
              <a:spLocks noChangeShapeType="1"/>
            </p:cNvSpPr>
            <p:nvPr/>
          </p:nvSpPr>
          <p:spPr bwMode="auto">
            <a:xfrm>
              <a:off x="2880" y="1071"/>
              <a:ext cx="363" cy="408"/>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1065" name="Line 9">
              <a:extLst>
                <a:ext uri="{FF2B5EF4-FFF2-40B4-BE49-F238E27FC236}">
                  <a16:creationId xmlns:a16="http://schemas.microsoft.com/office/drawing/2014/main" id="{5184C327-FE5D-49CC-9121-51530484687A}"/>
                </a:ext>
              </a:extLst>
            </p:cNvPr>
            <p:cNvSpPr>
              <a:spLocks noChangeShapeType="1"/>
            </p:cNvSpPr>
            <p:nvPr/>
          </p:nvSpPr>
          <p:spPr bwMode="auto">
            <a:xfrm>
              <a:off x="4014" y="2387"/>
              <a:ext cx="273" cy="318"/>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01066" name="Object 10">
              <a:extLst>
                <a:ext uri="{FF2B5EF4-FFF2-40B4-BE49-F238E27FC236}">
                  <a16:creationId xmlns:a16="http://schemas.microsoft.com/office/drawing/2014/main" id="{8727C0D8-34AE-4F05-A7D0-4E326C03B21A}"/>
                </a:ext>
              </a:extLst>
            </p:cNvPr>
            <p:cNvGraphicFramePr>
              <a:graphicFrameLocks noChangeAspect="1"/>
            </p:cNvGraphicFramePr>
            <p:nvPr/>
          </p:nvGraphicFramePr>
          <p:xfrm>
            <a:off x="4241" y="2387"/>
            <a:ext cx="350" cy="371"/>
          </p:xfrm>
          <a:graphic>
            <a:graphicData uri="http://schemas.openxmlformats.org/presentationml/2006/ole">
              <mc:AlternateContent xmlns:mc="http://schemas.openxmlformats.org/markup-compatibility/2006">
                <mc:Choice xmlns:v="urn:schemas-microsoft-com:vml" Requires="v">
                  <p:oleObj spid="_x0000_s301077" name="公式" r:id="rId4" imgW="215640" imgH="228600" progId="Equation.3">
                    <p:embed/>
                  </p:oleObj>
                </mc:Choice>
                <mc:Fallback>
                  <p:oleObj name="公式" r:id="rId4" imgW="215640" imgH="228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 y="2387"/>
                          <a:ext cx="350"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67" name="Object 11">
              <a:extLst>
                <a:ext uri="{FF2B5EF4-FFF2-40B4-BE49-F238E27FC236}">
                  <a16:creationId xmlns:a16="http://schemas.microsoft.com/office/drawing/2014/main" id="{9E9C5474-757A-4D36-904F-8B44ED09EBCF}"/>
                </a:ext>
              </a:extLst>
            </p:cNvPr>
            <p:cNvGraphicFramePr>
              <a:graphicFrameLocks noChangeAspect="1"/>
            </p:cNvGraphicFramePr>
            <p:nvPr/>
          </p:nvGraphicFramePr>
          <p:xfrm>
            <a:off x="2562" y="845"/>
            <a:ext cx="462" cy="462"/>
          </p:xfrm>
          <a:graphic>
            <a:graphicData uri="http://schemas.openxmlformats.org/presentationml/2006/ole">
              <mc:AlternateContent xmlns:mc="http://schemas.openxmlformats.org/markup-compatibility/2006">
                <mc:Choice xmlns:v="urn:schemas-microsoft-com:vml" Requires="v">
                  <p:oleObj spid="_x0000_s301078" name="公式" r:id="rId6" imgW="228600" imgH="228600" progId="Equation.3">
                    <p:embed/>
                  </p:oleObj>
                </mc:Choice>
                <mc:Fallback>
                  <p:oleObj name="公式" r:id="rId6" imgW="228600" imgH="2286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 y="845"/>
                          <a:ext cx="462"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1076" name="Group 20">
            <a:extLst>
              <a:ext uri="{FF2B5EF4-FFF2-40B4-BE49-F238E27FC236}">
                <a16:creationId xmlns:a16="http://schemas.microsoft.com/office/drawing/2014/main" id="{543EAD66-B191-4AB9-A696-2C1BC392CCF9}"/>
              </a:ext>
            </a:extLst>
          </p:cNvPr>
          <p:cNvGrpSpPr>
            <a:grpSpLocks/>
          </p:cNvGrpSpPr>
          <p:nvPr/>
        </p:nvGrpSpPr>
        <p:grpSpPr bwMode="auto">
          <a:xfrm>
            <a:off x="1187450" y="692150"/>
            <a:ext cx="5616575" cy="4968875"/>
            <a:chOff x="748" y="436"/>
            <a:chExt cx="3538" cy="3130"/>
          </a:xfrm>
        </p:grpSpPr>
        <p:sp>
          <p:nvSpPr>
            <p:cNvPr id="301062" name="Line 6">
              <a:extLst>
                <a:ext uri="{FF2B5EF4-FFF2-40B4-BE49-F238E27FC236}">
                  <a16:creationId xmlns:a16="http://schemas.microsoft.com/office/drawing/2014/main" id="{CD0FDDCF-9452-47B0-81E1-83D91CA885D3}"/>
                </a:ext>
              </a:extLst>
            </p:cNvPr>
            <p:cNvSpPr>
              <a:spLocks noChangeShapeType="1"/>
            </p:cNvSpPr>
            <p:nvPr/>
          </p:nvSpPr>
          <p:spPr bwMode="auto">
            <a:xfrm flipV="1">
              <a:off x="748" y="436"/>
              <a:ext cx="3538" cy="313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1068" name="Text Box 12">
              <a:extLst>
                <a:ext uri="{FF2B5EF4-FFF2-40B4-BE49-F238E27FC236}">
                  <a16:creationId xmlns:a16="http://schemas.microsoft.com/office/drawing/2014/main" id="{FF4A31C8-25FD-4ADF-8A9E-3907DA028549}"/>
                </a:ext>
              </a:extLst>
            </p:cNvPr>
            <p:cNvSpPr txBox="1">
              <a:spLocks noChangeArrowheads="1"/>
            </p:cNvSpPr>
            <p:nvPr/>
          </p:nvSpPr>
          <p:spPr bwMode="auto">
            <a:xfrm>
              <a:off x="3424" y="754"/>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i="1">
                  <a:solidFill>
                    <a:schemeClr val="hlink"/>
                  </a:solidFill>
                </a:rPr>
                <a:t>Z</a:t>
              </a:r>
              <a:r>
                <a:rPr lang="en-US" altLang="zh-CN" sz="2800">
                  <a:solidFill>
                    <a:schemeClr val="hlink"/>
                  </a:solidFill>
                </a:rPr>
                <a:t>=</a:t>
              </a:r>
              <a:r>
                <a:rPr lang="en-US" altLang="zh-CN" sz="2800" i="1">
                  <a:solidFill>
                    <a:schemeClr val="hlink"/>
                  </a:solidFill>
                </a:rPr>
                <a:t>N</a:t>
              </a:r>
            </a:p>
          </p:txBody>
        </p:sp>
      </p:grpSp>
      <p:grpSp>
        <p:nvGrpSpPr>
          <p:cNvPr id="301069" name="Group 13">
            <a:extLst>
              <a:ext uri="{FF2B5EF4-FFF2-40B4-BE49-F238E27FC236}">
                <a16:creationId xmlns:a16="http://schemas.microsoft.com/office/drawing/2014/main" id="{9128ECBB-CFCA-4356-9D1E-5D84DC1CBE62}"/>
              </a:ext>
            </a:extLst>
          </p:cNvPr>
          <p:cNvGrpSpPr>
            <a:grpSpLocks/>
          </p:cNvGrpSpPr>
          <p:nvPr/>
        </p:nvGrpSpPr>
        <p:grpSpPr bwMode="auto">
          <a:xfrm>
            <a:off x="2916238" y="692150"/>
            <a:ext cx="1295400" cy="896938"/>
            <a:chOff x="1392" y="3024"/>
            <a:chExt cx="816" cy="565"/>
          </a:xfrm>
        </p:grpSpPr>
        <p:sp>
          <p:nvSpPr>
            <p:cNvPr id="301070" name="Rectangle 14">
              <a:extLst>
                <a:ext uri="{FF2B5EF4-FFF2-40B4-BE49-F238E27FC236}">
                  <a16:creationId xmlns:a16="http://schemas.microsoft.com/office/drawing/2014/main" id="{4F7531C5-0642-4F01-B0FF-9FF463E25A5D}"/>
                </a:ext>
              </a:extLst>
            </p:cNvPr>
            <p:cNvSpPr>
              <a:spLocks noChangeArrowheads="1"/>
            </p:cNvSpPr>
            <p:nvPr/>
          </p:nvSpPr>
          <p:spPr bwMode="auto">
            <a:xfrm>
              <a:off x="1392" y="3024"/>
              <a:ext cx="816" cy="565"/>
            </a:xfrm>
            <a:prstGeom prst="rect">
              <a:avLst/>
            </a:prstGeom>
            <a:solidFill>
              <a:srgbClr val="0054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lnSpc>
                  <a:spcPct val="110000"/>
                </a:lnSpc>
              </a:pPr>
              <a:r>
                <a:rPr lang="zh-CN" altLang="en-US" sz="1600">
                  <a:solidFill>
                    <a:srgbClr val="FFFF00"/>
                  </a:solidFill>
                  <a:latin typeface="Arial" panose="020B0604020202020204" pitchFamily="34" charset="0"/>
                  <a:ea typeface="仿宋_GB2312" pitchFamily="49" charset="-122"/>
                </a:rPr>
                <a:t>缺中子核素</a:t>
              </a:r>
              <a:r>
                <a:rPr lang="en-US" altLang="zh-CN" sz="1600">
                  <a:solidFill>
                    <a:srgbClr val="FFFF00"/>
                  </a:solidFill>
                  <a:latin typeface="Arial" panose="020B0604020202020204" pitchFamily="34" charset="0"/>
                  <a:ea typeface="仿宋_GB2312" pitchFamily="49" charset="-122"/>
                </a:rPr>
                <a:t>,</a:t>
              </a:r>
              <a:r>
                <a:rPr lang="zh-CN" altLang="en-US" sz="1600">
                  <a:solidFill>
                    <a:srgbClr val="FFFF00"/>
                  </a:solidFill>
                  <a:latin typeface="Arial" panose="020B0604020202020204" pitchFamily="34" charset="0"/>
                  <a:ea typeface="仿宋_GB2312" pitchFamily="49" charset="-122"/>
                </a:rPr>
                <a:t>以　 衰变向稳定线过渡</a:t>
              </a:r>
            </a:p>
          </p:txBody>
        </p:sp>
        <p:graphicFrame>
          <p:nvGraphicFramePr>
            <p:cNvPr id="301071" name="Object 15">
              <a:extLst>
                <a:ext uri="{FF2B5EF4-FFF2-40B4-BE49-F238E27FC236}">
                  <a16:creationId xmlns:a16="http://schemas.microsoft.com/office/drawing/2014/main" id="{F9AF8A85-7D8A-41AC-A42F-7B5450BBA5B6}"/>
                </a:ext>
              </a:extLst>
            </p:cNvPr>
            <p:cNvGraphicFramePr>
              <a:graphicFrameLocks noChangeAspect="1"/>
            </p:cNvGraphicFramePr>
            <p:nvPr/>
          </p:nvGraphicFramePr>
          <p:xfrm>
            <a:off x="1536" y="3177"/>
            <a:ext cx="240" cy="239"/>
          </p:xfrm>
          <a:graphic>
            <a:graphicData uri="http://schemas.openxmlformats.org/presentationml/2006/ole">
              <mc:AlternateContent xmlns:mc="http://schemas.openxmlformats.org/markup-compatibility/2006">
                <mc:Choice xmlns:v="urn:schemas-microsoft-com:vml" Requires="v">
                  <p:oleObj spid="_x0000_s301079" name="公式" r:id="rId8" imgW="228600" imgH="228600" progId="Equation.3">
                    <p:embed/>
                  </p:oleObj>
                </mc:Choice>
                <mc:Fallback>
                  <p:oleObj name="公式" r:id="rId8" imgW="228600" imgH="2286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3177"/>
                          <a:ext cx="240" cy="239"/>
                        </a:xfrm>
                        <a:prstGeom prst="rect">
                          <a:avLst/>
                        </a:prstGeom>
                        <a:noFill/>
                        <a:extLst>
                          <a:ext uri="{909E8E84-426E-40DD-AFC4-6F175D3DCCD1}">
                            <a14:hiddenFill xmlns:a14="http://schemas.microsoft.com/office/drawing/2010/main">
                              <a:solidFill>
                                <a:srgbClr val="005400"/>
                              </a:solidFill>
                            </a14:hiddenFill>
                          </a:ext>
                        </a:extLst>
                      </p:spPr>
                    </p:pic>
                  </p:oleObj>
                </mc:Fallback>
              </mc:AlternateContent>
            </a:graphicData>
          </a:graphic>
        </p:graphicFrame>
      </p:grpSp>
      <p:grpSp>
        <p:nvGrpSpPr>
          <p:cNvPr id="301072" name="Group 16">
            <a:extLst>
              <a:ext uri="{FF2B5EF4-FFF2-40B4-BE49-F238E27FC236}">
                <a16:creationId xmlns:a16="http://schemas.microsoft.com/office/drawing/2014/main" id="{5C247F47-A734-4F32-B96F-35AC0DB9D971}"/>
              </a:ext>
            </a:extLst>
          </p:cNvPr>
          <p:cNvGrpSpPr>
            <a:grpSpLocks/>
          </p:cNvGrpSpPr>
          <p:nvPr/>
        </p:nvGrpSpPr>
        <p:grpSpPr bwMode="auto">
          <a:xfrm>
            <a:off x="7308850" y="3933825"/>
            <a:ext cx="1295400" cy="896938"/>
            <a:chOff x="768" y="2256"/>
            <a:chExt cx="816" cy="565"/>
          </a:xfrm>
        </p:grpSpPr>
        <p:sp>
          <p:nvSpPr>
            <p:cNvPr id="301073" name="Rectangle 17">
              <a:extLst>
                <a:ext uri="{FF2B5EF4-FFF2-40B4-BE49-F238E27FC236}">
                  <a16:creationId xmlns:a16="http://schemas.microsoft.com/office/drawing/2014/main" id="{9579A70C-3D40-450A-9207-111D5E22E6D7}"/>
                </a:ext>
              </a:extLst>
            </p:cNvPr>
            <p:cNvSpPr>
              <a:spLocks noChangeArrowheads="1"/>
            </p:cNvSpPr>
            <p:nvPr/>
          </p:nvSpPr>
          <p:spPr bwMode="auto">
            <a:xfrm>
              <a:off x="768" y="2256"/>
              <a:ext cx="816" cy="565"/>
            </a:xfrm>
            <a:prstGeom prst="rect">
              <a:avLst/>
            </a:prstGeom>
            <a:solidFill>
              <a:srgbClr val="0054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lnSpc>
                  <a:spcPct val="110000"/>
                </a:lnSpc>
              </a:pPr>
              <a:r>
                <a:rPr lang="zh-CN" altLang="en-US" sz="1600">
                  <a:solidFill>
                    <a:srgbClr val="FFFF00"/>
                  </a:solidFill>
                  <a:latin typeface="Arial" panose="020B0604020202020204" pitchFamily="34" charset="0"/>
                  <a:ea typeface="仿宋_GB2312" pitchFamily="49" charset="-122"/>
                </a:rPr>
                <a:t>丰中子核素</a:t>
              </a:r>
              <a:r>
                <a:rPr lang="en-US" altLang="zh-CN" sz="1600">
                  <a:solidFill>
                    <a:srgbClr val="FFFF00"/>
                  </a:solidFill>
                  <a:latin typeface="Arial" panose="020B0604020202020204" pitchFamily="34" charset="0"/>
                  <a:ea typeface="仿宋_GB2312" pitchFamily="49" charset="-122"/>
                </a:rPr>
                <a:t>,</a:t>
              </a:r>
              <a:r>
                <a:rPr lang="zh-CN" altLang="en-US" sz="1600">
                  <a:solidFill>
                    <a:srgbClr val="FFFF00"/>
                  </a:solidFill>
                  <a:latin typeface="Arial" panose="020B0604020202020204" pitchFamily="34" charset="0"/>
                  <a:ea typeface="仿宋_GB2312" pitchFamily="49" charset="-122"/>
                </a:rPr>
                <a:t>以　 衰变向稳定线过渡</a:t>
              </a:r>
            </a:p>
          </p:txBody>
        </p:sp>
        <p:graphicFrame>
          <p:nvGraphicFramePr>
            <p:cNvPr id="301074" name="Object 18">
              <a:extLst>
                <a:ext uri="{FF2B5EF4-FFF2-40B4-BE49-F238E27FC236}">
                  <a16:creationId xmlns:a16="http://schemas.microsoft.com/office/drawing/2014/main" id="{719829B8-249D-41C7-B1FB-AD2D1D4CEBE2}"/>
                </a:ext>
              </a:extLst>
            </p:cNvPr>
            <p:cNvGraphicFramePr>
              <a:graphicFrameLocks noChangeAspect="1"/>
            </p:cNvGraphicFramePr>
            <p:nvPr/>
          </p:nvGraphicFramePr>
          <p:xfrm>
            <a:off x="912" y="2448"/>
            <a:ext cx="189" cy="192"/>
          </p:xfrm>
          <a:graphic>
            <a:graphicData uri="http://schemas.openxmlformats.org/presentationml/2006/ole">
              <mc:AlternateContent xmlns:mc="http://schemas.openxmlformats.org/markup-compatibility/2006">
                <mc:Choice xmlns:v="urn:schemas-microsoft-com:vml" Requires="v">
                  <p:oleObj spid="_x0000_s301080" name="公式" r:id="rId10" imgW="380880" imgH="393480" progId="Equation.3">
                    <p:embed/>
                  </p:oleObj>
                </mc:Choice>
                <mc:Fallback>
                  <p:oleObj name="公式" r:id="rId10" imgW="380880" imgH="39348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2" y="2448"/>
                          <a:ext cx="189" cy="192"/>
                        </a:xfrm>
                        <a:prstGeom prst="rect">
                          <a:avLst/>
                        </a:prstGeom>
                        <a:noFill/>
                        <a:extLst>
                          <a:ext uri="{909E8E84-426E-40DD-AFC4-6F175D3DCCD1}">
                            <a14:hiddenFill xmlns:a14="http://schemas.microsoft.com/office/drawing/2010/main">
                              <a:solidFill>
                                <a:srgbClr val="005400"/>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01076"/>
                                        </p:tgtEl>
                                        <p:attrNameLst>
                                          <p:attrName>style.visibility</p:attrName>
                                        </p:attrNameLst>
                                      </p:cBhvr>
                                      <p:to>
                                        <p:strVal val="visible"/>
                                      </p:to>
                                    </p:set>
                                    <p:animEffect transition="in" filter="wipe(down)">
                                      <p:cBhvr>
                                        <p:cTn id="7" dur="500"/>
                                        <p:tgtEl>
                                          <p:spTgt spid="30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01061"/>
                                        </p:tgtEl>
                                        <p:attrNameLst>
                                          <p:attrName>style.visibility</p:attrName>
                                        </p:attrNameLst>
                                      </p:cBhvr>
                                      <p:to>
                                        <p:strVal val="visible"/>
                                      </p:to>
                                    </p:set>
                                    <p:animEffect transition="in" filter="wipe(down)">
                                      <p:cBhvr>
                                        <p:cTn id="12" dur="500"/>
                                        <p:tgtEl>
                                          <p:spTgt spid="301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1069"/>
                                        </p:tgtEl>
                                        <p:attrNameLst>
                                          <p:attrName>style.visibility</p:attrName>
                                        </p:attrNameLst>
                                      </p:cBhvr>
                                      <p:to>
                                        <p:strVal val="visible"/>
                                      </p:to>
                                    </p:set>
                                    <p:animEffect transition="in" filter="wipe(left)">
                                      <p:cBhvr>
                                        <p:cTn id="17" dur="500"/>
                                        <p:tgtEl>
                                          <p:spTgt spid="3010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1072"/>
                                        </p:tgtEl>
                                        <p:attrNameLst>
                                          <p:attrName>style.visibility</p:attrName>
                                        </p:attrNameLst>
                                      </p:cBhvr>
                                      <p:to>
                                        <p:strVal val="visible"/>
                                      </p:to>
                                    </p:set>
                                    <p:animEffect transition="in" filter="wipe(left)">
                                      <p:cBhvr>
                                        <p:cTn id="22" dur="500"/>
                                        <p:tgtEl>
                                          <p:spTgt spid="3010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01075"/>
                                        </p:tgtEl>
                                        <p:attrNameLst>
                                          <p:attrName>style.visibility</p:attrName>
                                        </p:attrNameLst>
                                      </p:cBhvr>
                                      <p:to>
                                        <p:strVal val="visible"/>
                                      </p:to>
                                    </p:set>
                                    <p:animEffect transition="in" filter="diamond(in)">
                                      <p:cBhvr>
                                        <p:cTn id="27" dur="2000"/>
                                        <p:tgtEl>
                                          <p:spTgt spid="30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1" name="Rectangle 81">
            <a:extLst>
              <a:ext uri="{FF2B5EF4-FFF2-40B4-BE49-F238E27FC236}">
                <a16:creationId xmlns:a16="http://schemas.microsoft.com/office/drawing/2014/main" id="{60C7696E-11BC-42BE-9B0A-F46213502202}"/>
              </a:ext>
            </a:extLst>
          </p:cNvPr>
          <p:cNvSpPr>
            <a:spLocks noChangeArrowheads="1"/>
          </p:cNvSpPr>
          <p:nvPr/>
        </p:nvSpPr>
        <p:spPr bwMode="auto">
          <a:xfrm>
            <a:off x="755650" y="917575"/>
            <a:ext cx="7848600" cy="426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en-US" altLang="zh-CN" sz="2800">
                <a:solidFill>
                  <a:schemeClr val="bg2">
                    <a:lumMod val="10000"/>
                  </a:schemeClr>
                </a:solidFill>
                <a:ea typeface="楷体_GB2312" pitchFamily="49" charset="-122"/>
              </a:rPr>
              <a:t>        1934</a:t>
            </a:r>
            <a:r>
              <a:rPr kumimoji="1" lang="zh-CN" altLang="en-US" sz="2800">
                <a:solidFill>
                  <a:schemeClr val="bg2">
                    <a:lumMod val="10000"/>
                  </a:schemeClr>
                </a:solidFill>
                <a:ea typeface="楷体_GB2312" pitchFamily="49" charset="-122"/>
                <a:cs typeface="Times New Roman" panose="02020603050405020304" pitchFamily="18" charset="0"/>
              </a:rPr>
              <a:t>年，</a:t>
            </a:r>
            <a:r>
              <a:rPr kumimoji="1" lang="en-US" altLang="zh-CN" sz="2800">
                <a:solidFill>
                  <a:schemeClr val="bg2">
                    <a:lumMod val="10000"/>
                  </a:schemeClr>
                </a:solidFill>
                <a:ea typeface="楷体_GB2312" pitchFamily="49" charset="-122"/>
                <a:cs typeface="Times New Roman" panose="02020603050405020304" pitchFamily="18" charset="0"/>
              </a:rPr>
              <a:t>E.Fermi</a:t>
            </a:r>
            <a:r>
              <a:rPr kumimoji="1" lang="zh-CN" altLang="en-US" sz="2800">
                <a:solidFill>
                  <a:schemeClr val="bg2">
                    <a:lumMod val="10000"/>
                  </a:schemeClr>
                </a:solidFill>
                <a:ea typeface="楷体_GB2312" pitchFamily="49" charset="-122"/>
                <a:cs typeface="Times New Roman" panose="02020603050405020304" pitchFamily="18" charset="0"/>
              </a:rPr>
              <a:t>提出了弱相互作用的</a:t>
            </a:r>
            <a:r>
              <a:rPr lang="zh-CN" altLang="en-US">
                <a:solidFill>
                  <a:schemeClr val="bg2">
                    <a:lumMod val="10000"/>
                  </a:schemeClr>
                </a:solidFill>
                <a:sym typeface="Symbol" panose="05050102010706020507" pitchFamily="18" charset="2"/>
              </a:rPr>
              <a:t></a:t>
            </a:r>
            <a:r>
              <a:rPr kumimoji="1" lang="zh-CN" altLang="en-US" sz="2800">
                <a:solidFill>
                  <a:schemeClr val="bg2">
                    <a:lumMod val="10000"/>
                  </a:schemeClr>
                </a:solidFill>
                <a:ea typeface="楷体_GB2312" pitchFamily="49" charset="-122"/>
              </a:rPr>
              <a:t>衰变理论，他认为：</a:t>
            </a:r>
            <a:r>
              <a:rPr lang="zh-CN" altLang="en-US" sz="2800">
                <a:solidFill>
                  <a:schemeClr val="bg2">
                    <a:lumMod val="10000"/>
                  </a:schemeClr>
                </a:solidFill>
                <a:ea typeface="楷体_GB2312" pitchFamily="49" charset="-122"/>
                <a:sym typeface="Symbol" panose="05050102010706020507" pitchFamily="18" charset="2"/>
              </a:rPr>
              <a:t></a:t>
            </a:r>
            <a:r>
              <a:rPr lang="zh-CN" altLang="en-US" sz="2800">
                <a:solidFill>
                  <a:schemeClr val="bg2">
                    <a:lumMod val="10000"/>
                  </a:schemeClr>
                </a:solidFill>
                <a:ea typeface="楷体_GB2312" pitchFamily="49" charset="-122"/>
              </a:rPr>
              <a:t>衰变的本质在于衰变时在原子核中受束缚的一个中子转变为质子或一个质子转变为中子，而对轨道俘获来说，其本质就是质子俘获轨道电子而转变为中子，</a:t>
            </a:r>
            <a:r>
              <a:rPr lang="zh-CN" altLang="en-US" sz="2800">
                <a:solidFill>
                  <a:schemeClr val="bg2">
                    <a:lumMod val="10000"/>
                  </a:schemeClr>
                </a:solidFill>
                <a:ea typeface="楷体_GB2312" pitchFamily="49" charset="-122"/>
                <a:sym typeface="Symbol" panose="05050102010706020507" pitchFamily="18" charset="2"/>
              </a:rPr>
              <a:t></a:t>
            </a:r>
            <a:r>
              <a:rPr lang="zh-CN" altLang="en-US" sz="2800">
                <a:solidFill>
                  <a:schemeClr val="bg2">
                    <a:lumMod val="10000"/>
                  </a:schemeClr>
                </a:solidFill>
                <a:ea typeface="楷体_GB2312" pitchFamily="49" charset="-122"/>
              </a:rPr>
              <a:t>粒子是核子的不同状态之间跃迁的产物，事先并不存在于核内。</a:t>
            </a:r>
            <a:r>
              <a:rPr lang="zh-CN" altLang="en-US" sz="2800">
                <a:solidFill>
                  <a:schemeClr val="bg2">
                    <a:lumMod val="10000"/>
                  </a:schemeClr>
                </a:solidFill>
                <a:ea typeface="楷体_GB2312" pitchFamily="49" charset="-122"/>
                <a:sym typeface="Symbol" panose="05050102010706020507" pitchFamily="18" charset="2"/>
              </a:rPr>
              <a:t></a:t>
            </a:r>
            <a:r>
              <a:rPr lang="zh-CN" altLang="en-US" sz="2800">
                <a:solidFill>
                  <a:schemeClr val="bg2">
                    <a:lumMod val="10000"/>
                  </a:schemeClr>
                </a:solidFill>
                <a:ea typeface="楷体_GB2312" pitchFamily="49" charset="-122"/>
              </a:rPr>
              <a:t>衰变是电子</a:t>
            </a:r>
            <a:r>
              <a:rPr lang="en-US" altLang="zh-CN" sz="2800">
                <a:solidFill>
                  <a:schemeClr val="bg2">
                    <a:lumMod val="10000"/>
                  </a:schemeClr>
                </a:solidFill>
                <a:ea typeface="楷体_GB2312" pitchFamily="49" charset="-122"/>
                <a:sym typeface="Symbol" panose="05050102010706020507" pitchFamily="18" charset="2"/>
              </a:rPr>
              <a:t>-</a:t>
            </a:r>
            <a:r>
              <a:rPr lang="zh-CN" altLang="en-US" sz="2800">
                <a:solidFill>
                  <a:schemeClr val="bg2">
                    <a:lumMod val="10000"/>
                  </a:schemeClr>
                </a:solidFill>
                <a:ea typeface="楷体_GB2312" pitchFamily="49" charset="-122"/>
                <a:sym typeface="Symbol" panose="05050102010706020507" pitchFamily="18" charset="2"/>
              </a:rPr>
              <a:t>中微子场与原子核的相互作用，属于弱相互作用。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a:extLst>
              <a:ext uri="{FF2B5EF4-FFF2-40B4-BE49-F238E27FC236}">
                <a16:creationId xmlns:a16="http://schemas.microsoft.com/office/drawing/2014/main" id="{E87C2CBB-4BD4-407A-9066-E6D8E916E943}"/>
              </a:ext>
            </a:extLst>
          </p:cNvPr>
          <p:cNvSpPr>
            <a:spLocks noChangeArrowheads="1"/>
          </p:cNvSpPr>
          <p:nvPr/>
        </p:nvSpPr>
        <p:spPr bwMode="auto">
          <a:xfrm>
            <a:off x="441325" y="4697413"/>
            <a:ext cx="79200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Verdana" panose="020B0604030504040204" pitchFamily="34" charset="0"/>
                <a:ea typeface="宋体" panose="02010600030101010101" pitchFamily="2" charset="-122"/>
              </a:defRPr>
            </a:lvl9pPr>
          </a:lstStyle>
          <a:p>
            <a:pPr>
              <a:buFontTx/>
              <a:buNone/>
            </a:pPr>
            <a:r>
              <a:rPr lang="en-US" altLang="zh-CN" sz="3200">
                <a:solidFill>
                  <a:schemeClr val="bg2">
                    <a:lumMod val="10000"/>
                  </a:schemeClr>
                </a:solidFill>
                <a:ea typeface="楷体_GB2312" pitchFamily="49" charset="-122"/>
              </a:rPr>
              <a:t>  </a:t>
            </a:r>
            <a:r>
              <a:rPr lang="zh-CN" altLang="en-US" sz="3200">
                <a:solidFill>
                  <a:schemeClr val="bg2">
                    <a:lumMod val="10000"/>
                  </a:schemeClr>
                </a:solidFill>
                <a:ea typeface="楷体_GB2312" pitchFamily="49" charset="-122"/>
              </a:rPr>
              <a:t>李政道、杨振宁发现了在弱相互作用中宇称不守恒，并由吴健雄的实验所证实。</a:t>
            </a:r>
          </a:p>
        </p:txBody>
      </p:sp>
      <p:pic>
        <p:nvPicPr>
          <p:cNvPr id="302086" name="Picture 6" descr="Yang-Li">
            <a:extLst>
              <a:ext uri="{FF2B5EF4-FFF2-40B4-BE49-F238E27FC236}">
                <a16:creationId xmlns:a16="http://schemas.microsoft.com/office/drawing/2014/main" id="{F5947214-0006-44A3-921C-D0B2835E2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 y="1268413"/>
            <a:ext cx="4343400"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2087" name="Picture 7" descr="wujixiong">
            <a:extLst>
              <a:ext uri="{FF2B5EF4-FFF2-40B4-BE49-F238E27FC236}">
                <a16:creationId xmlns:a16="http://schemas.microsoft.com/office/drawing/2014/main" id="{13A3F28F-29A1-4C6B-AE73-2FD3A7263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268413"/>
            <a:ext cx="26733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02086"/>
                                        </p:tgtEl>
                                        <p:attrNameLst>
                                          <p:attrName>style.visibility</p:attrName>
                                        </p:attrNameLst>
                                      </p:cBhvr>
                                      <p:to>
                                        <p:strVal val="visible"/>
                                      </p:to>
                                    </p:set>
                                    <p:animEffect transition="in" filter="blinds(horizontal)">
                                      <p:cBhvr>
                                        <p:cTn id="7" dur="500"/>
                                        <p:tgtEl>
                                          <p:spTgt spid="302086"/>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302087"/>
                                        </p:tgtEl>
                                        <p:attrNameLst>
                                          <p:attrName>style.visibility</p:attrName>
                                        </p:attrNameLst>
                                      </p:cBhvr>
                                      <p:to>
                                        <p:strVal val="visible"/>
                                      </p:to>
                                    </p:set>
                                    <p:animEffect transition="in" filter="blinds(horizontal)">
                                      <p:cBhvr>
                                        <p:cTn id="10" dur="500"/>
                                        <p:tgtEl>
                                          <p:spTgt spid="30208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2085"/>
                                        </p:tgtEl>
                                        <p:attrNameLst>
                                          <p:attrName>style.visibility</p:attrName>
                                        </p:attrNameLst>
                                      </p:cBhvr>
                                      <p:to>
                                        <p:strVal val="visible"/>
                                      </p:to>
                                    </p:set>
                                    <p:animEffect transition="in" filter="blinds(horizontal)">
                                      <p:cBhvr>
                                        <p:cTn id="13" dur="500"/>
                                        <p:tgtEl>
                                          <p:spTgt spid="30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p:bldP spid="302086" grpId="0"/>
      <p:bldP spid="3020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24" name="Group 4">
            <a:extLst>
              <a:ext uri="{FF2B5EF4-FFF2-40B4-BE49-F238E27FC236}">
                <a16:creationId xmlns:a16="http://schemas.microsoft.com/office/drawing/2014/main" id="{630D0BA1-040B-45D1-B8E4-8B1BDE1EE39C}"/>
              </a:ext>
            </a:extLst>
          </p:cNvPr>
          <p:cNvGrpSpPr>
            <a:grpSpLocks/>
          </p:cNvGrpSpPr>
          <p:nvPr/>
        </p:nvGrpSpPr>
        <p:grpSpPr bwMode="auto">
          <a:xfrm>
            <a:off x="611188" y="2565400"/>
            <a:ext cx="8305800" cy="701675"/>
            <a:chOff x="288" y="1718"/>
            <a:chExt cx="5232" cy="442"/>
          </a:xfrm>
          <a:noFill/>
        </p:grpSpPr>
        <p:sp>
          <p:nvSpPr>
            <p:cNvPr id="286725" name="Rectangle 5">
              <a:extLst>
                <a:ext uri="{FF2B5EF4-FFF2-40B4-BE49-F238E27FC236}">
                  <a16:creationId xmlns:a16="http://schemas.microsoft.com/office/drawing/2014/main" id="{A3919A7A-DB01-45AF-BF29-9E6A0B9792C2}"/>
                </a:ext>
              </a:extLst>
            </p:cNvPr>
            <p:cNvSpPr>
              <a:spLocks noChangeArrowheads="1"/>
            </p:cNvSpPr>
            <p:nvPr/>
          </p:nvSpPr>
          <p:spPr bwMode="auto">
            <a:xfrm>
              <a:off x="288" y="1718"/>
              <a:ext cx="5232" cy="4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bg2">
                      <a:lumMod val="10000"/>
                    </a:schemeClr>
                  </a:solidFill>
                  <a:latin typeface="Arial" panose="020B0604020202020204" pitchFamily="34" charset="0"/>
                  <a:ea typeface="仿宋_GB2312" pitchFamily="49" charset="-122"/>
                </a:rPr>
                <a:t>1)</a:t>
              </a:r>
              <a:r>
                <a:rPr lang="zh-CN" altLang="en-US" sz="2000">
                  <a:solidFill>
                    <a:schemeClr val="bg2">
                      <a:lumMod val="10000"/>
                    </a:schemeClr>
                  </a:solidFill>
                  <a:latin typeface="Arial" panose="020B0604020202020204" pitchFamily="34" charset="0"/>
                  <a:ea typeface="仿宋_GB2312" pitchFamily="49" charset="-122"/>
                </a:rPr>
                <a:t>原子核是个量子体系</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核衰变是不同核能态间的跃迁</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释放的能量应该呈量子化</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为什么　射线的能谱会是连续的呢？</a:t>
              </a:r>
            </a:p>
          </p:txBody>
        </p:sp>
        <p:graphicFrame>
          <p:nvGraphicFramePr>
            <p:cNvPr id="286726" name="Object 6">
              <a:extLst>
                <a:ext uri="{FF2B5EF4-FFF2-40B4-BE49-F238E27FC236}">
                  <a16:creationId xmlns:a16="http://schemas.microsoft.com/office/drawing/2014/main" id="{59D1C0DB-F3FB-4F2A-ABA0-FEABCD01960E}"/>
                </a:ext>
              </a:extLst>
            </p:cNvPr>
            <p:cNvGraphicFramePr>
              <a:graphicFrameLocks noChangeAspect="1"/>
            </p:cNvGraphicFramePr>
            <p:nvPr/>
          </p:nvGraphicFramePr>
          <p:xfrm>
            <a:off x="1317" y="1918"/>
            <a:ext cx="219" cy="232"/>
          </p:xfrm>
          <a:graphic>
            <a:graphicData uri="http://schemas.openxmlformats.org/presentationml/2006/ole">
              <mc:AlternateContent xmlns:mc="http://schemas.openxmlformats.org/markup-compatibility/2006">
                <mc:Choice xmlns:v="urn:schemas-microsoft-com:vml" Requires="v">
                  <p:oleObj spid="_x0000_s286754" name="公式" r:id="rId3" imgW="215640" imgH="228600" progId="Equation.3">
                    <p:embed/>
                  </p:oleObj>
                </mc:Choice>
                <mc:Fallback>
                  <p:oleObj name="公式" r:id="rId3" imgW="21564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 y="1918"/>
                          <a:ext cx="21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6727" name="Group 7">
            <a:extLst>
              <a:ext uri="{FF2B5EF4-FFF2-40B4-BE49-F238E27FC236}">
                <a16:creationId xmlns:a16="http://schemas.microsoft.com/office/drawing/2014/main" id="{15811B52-6D5F-42E4-BAC7-03C1D5321677}"/>
              </a:ext>
            </a:extLst>
          </p:cNvPr>
          <p:cNvGrpSpPr>
            <a:grpSpLocks/>
          </p:cNvGrpSpPr>
          <p:nvPr/>
        </p:nvGrpSpPr>
        <p:grpSpPr bwMode="auto">
          <a:xfrm>
            <a:off x="620713" y="3306763"/>
            <a:ext cx="8305800" cy="396875"/>
            <a:chOff x="288" y="2198"/>
            <a:chExt cx="5232" cy="250"/>
          </a:xfrm>
          <a:noFill/>
        </p:grpSpPr>
        <p:sp>
          <p:nvSpPr>
            <p:cNvPr id="286728" name="Rectangle 8">
              <a:extLst>
                <a:ext uri="{FF2B5EF4-FFF2-40B4-BE49-F238E27FC236}">
                  <a16:creationId xmlns:a16="http://schemas.microsoft.com/office/drawing/2014/main" id="{0215EC25-8C91-4281-A5F5-8649C4CBADD9}"/>
                </a:ext>
              </a:extLst>
            </p:cNvPr>
            <p:cNvSpPr>
              <a:spLocks noChangeArrowheads="1"/>
            </p:cNvSpPr>
            <p:nvPr/>
          </p:nvSpPr>
          <p:spPr bwMode="auto">
            <a:xfrm>
              <a:off x="288" y="2198"/>
              <a:ext cx="5232"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bg2">
                      <a:lumMod val="10000"/>
                    </a:schemeClr>
                  </a:solidFill>
                  <a:latin typeface="Arial" panose="020B0604020202020204" pitchFamily="34" charset="0"/>
                  <a:ea typeface="仿宋_GB2312" pitchFamily="49" charset="-122"/>
                </a:rPr>
                <a:t>2)</a:t>
              </a:r>
              <a:r>
                <a:rPr lang="zh-CN" altLang="en-US" sz="2000">
                  <a:solidFill>
                    <a:schemeClr val="bg2">
                      <a:lumMod val="10000"/>
                    </a:schemeClr>
                  </a:solidFill>
                  <a:latin typeface="Arial" panose="020B0604020202020204" pitchFamily="34" charset="0"/>
                  <a:ea typeface="仿宋_GB2312" pitchFamily="49" charset="-122"/>
                </a:rPr>
                <a:t>不确定关系不允许核内有电子</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那么　　衰变放出的电子从何而来？</a:t>
              </a:r>
            </a:p>
          </p:txBody>
        </p:sp>
        <p:graphicFrame>
          <p:nvGraphicFramePr>
            <p:cNvPr id="286729" name="Object 9">
              <a:extLst>
                <a:ext uri="{FF2B5EF4-FFF2-40B4-BE49-F238E27FC236}">
                  <a16:creationId xmlns:a16="http://schemas.microsoft.com/office/drawing/2014/main" id="{D7E5F275-846E-4241-90A1-1642E7A90DEF}"/>
                </a:ext>
              </a:extLst>
            </p:cNvPr>
            <p:cNvGraphicFramePr>
              <a:graphicFrameLocks noChangeAspect="1"/>
            </p:cNvGraphicFramePr>
            <p:nvPr/>
          </p:nvGraphicFramePr>
          <p:xfrm>
            <a:off x="2976" y="2200"/>
            <a:ext cx="234" cy="248"/>
          </p:xfrm>
          <a:graphic>
            <a:graphicData uri="http://schemas.openxmlformats.org/presentationml/2006/ole">
              <mc:AlternateContent xmlns:mc="http://schemas.openxmlformats.org/markup-compatibility/2006">
                <mc:Choice xmlns:v="urn:schemas-microsoft-com:vml" Requires="v">
                  <p:oleObj spid="_x0000_s286755" name="公式" r:id="rId5" imgW="215640" imgH="228600" progId="Equation.3">
                    <p:embed/>
                  </p:oleObj>
                </mc:Choice>
                <mc:Fallback>
                  <p:oleObj name="公式" r:id="rId5" imgW="21564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2200"/>
                          <a:ext cx="23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6730" name="Rectangle 10">
            <a:extLst>
              <a:ext uri="{FF2B5EF4-FFF2-40B4-BE49-F238E27FC236}">
                <a16:creationId xmlns:a16="http://schemas.microsoft.com/office/drawing/2014/main" id="{3C342725-8B0B-4DC3-B5A1-81A3E6F8F963}"/>
              </a:ext>
            </a:extLst>
          </p:cNvPr>
          <p:cNvSpPr>
            <a:spLocks noChangeArrowheads="1"/>
          </p:cNvSpPr>
          <p:nvPr/>
        </p:nvSpPr>
        <p:spPr bwMode="auto">
          <a:xfrm>
            <a:off x="611188" y="692150"/>
            <a:ext cx="7993062" cy="1920875"/>
          </a:xfrm>
          <a:prstGeom prst="rect">
            <a:avLst/>
          </a:prstGeom>
          <a:noFill/>
          <a:ln>
            <a:noFill/>
          </a:ln>
          <a:effectLst/>
        </p:spPr>
        <p:txBody>
          <a:bodyPr>
            <a:spAutoFit/>
          </a:bodyPr>
          <a:lstStyle/>
          <a:p>
            <a:r>
              <a:rPr kumimoji="1" lang="en-US" altLang="zh-CN" sz="2800">
                <a:solidFill>
                  <a:schemeClr val="bg2">
                    <a:lumMod val="10000"/>
                  </a:schemeClr>
                </a:solidFill>
                <a:ea typeface="楷体_GB2312" pitchFamily="49" charset="-122"/>
              </a:rPr>
              <a:t>        H.Becquerel</a:t>
            </a:r>
            <a:r>
              <a:rPr lang="zh-CN" altLang="en-US" sz="2800">
                <a:solidFill>
                  <a:schemeClr val="bg2">
                    <a:lumMod val="10000"/>
                  </a:schemeClr>
                </a:solidFill>
                <a:ea typeface="楷体_GB2312" pitchFamily="49" charset="-122"/>
              </a:rPr>
              <a:t>发现放射性后</a:t>
            </a:r>
            <a:r>
              <a:rPr lang="en-US" altLang="zh-CN" sz="2800">
                <a:solidFill>
                  <a:schemeClr val="bg2">
                    <a:lumMod val="10000"/>
                  </a:schemeClr>
                </a:solidFill>
                <a:ea typeface="楷体_GB2312" pitchFamily="49" charset="-122"/>
              </a:rPr>
              <a:t>,</a:t>
            </a:r>
            <a:r>
              <a:rPr lang="zh-CN" altLang="en-US" sz="2800">
                <a:solidFill>
                  <a:schemeClr val="bg2">
                    <a:lumMod val="10000"/>
                  </a:schemeClr>
                </a:solidFill>
                <a:ea typeface="楷体_GB2312" pitchFamily="49" charset="-122"/>
              </a:rPr>
              <a:t>证明了</a:t>
            </a:r>
            <a:r>
              <a:rPr kumimoji="1" lang="el-GR" altLang="zh-CN">
                <a:solidFill>
                  <a:schemeClr val="bg2">
                    <a:lumMod val="10000"/>
                  </a:schemeClr>
                </a:solidFill>
                <a:latin typeface="楷体_GB2312" pitchFamily="49" charset="-122"/>
                <a:ea typeface="楷体_GB2312" pitchFamily="49" charset="-122"/>
              </a:rPr>
              <a:t>β</a:t>
            </a:r>
            <a:r>
              <a:rPr kumimoji="1" lang="en-US" altLang="zh-CN" baseline="30000">
                <a:solidFill>
                  <a:schemeClr val="bg2">
                    <a:lumMod val="10000"/>
                  </a:schemeClr>
                </a:solidFill>
              </a:rPr>
              <a:t>-</a:t>
            </a:r>
            <a:r>
              <a:rPr lang="zh-CN" altLang="en-US" sz="2800">
                <a:solidFill>
                  <a:schemeClr val="bg2">
                    <a:lumMod val="10000"/>
                  </a:schemeClr>
                </a:solidFill>
                <a:ea typeface="楷体_GB2312" pitchFamily="49" charset="-122"/>
              </a:rPr>
              <a:t>射线是电子流。随后的研究表明</a:t>
            </a:r>
            <a:r>
              <a:rPr kumimoji="1" lang="el-GR" altLang="zh-CN">
                <a:solidFill>
                  <a:schemeClr val="bg2">
                    <a:lumMod val="10000"/>
                  </a:schemeClr>
                </a:solidFill>
                <a:latin typeface="楷体_GB2312" pitchFamily="49" charset="-122"/>
                <a:ea typeface="楷体_GB2312" pitchFamily="49" charset="-122"/>
              </a:rPr>
              <a:t>β</a:t>
            </a:r>
            <a:r>
              <a:rPr kumimoji="1" lang="en-US" altLang="zh-CN" baseline="30000">
                <a:solidFill>
                  <a:schemeClr val="bg2">
                    <a:lumMod val="10000"/>
                  </a:schemeClr>
                </a:solidFill>
              </a:rPr>
              <a:t>-</a:t>
            </a:r>
            <a:r>
              <a:rPr lang="zh-CN" altLang="en-US" sz="2800">
                <a:solidFill>
                  <a:schemeClr val="bg2">
                    <a:lumMod val="10000"/>
                  </a:schemeClr>
                </a:solidFill>
                <a:ea typeface="楷体_GB2312" pitchFamily="49" charset="-122"/>
              </a:rPr>
              <a:t>衰变的能谱是连续谱，与</a:t>
            </a:r>
            <a:r>
              <a:rPr lang="el-GR" altLang="zh-CN" sz="2800">
                <a:solidFill>
                  <a:schemeClr val="bg2">
                    <a:lumMod val="10000"/>
                  </a:schemeClr>
                </a:solidFill>
                <a:ea typeface="楷体_GB2312" pitchFamily="49" charset="-122"/>
              </a:rPr>
              <a:t>α</a:t>
            </a:r>
            <a:r>
              <a:rPr lang="zh-CN" altLang="en-US" sz="2800">
                <a:solidFill>
                  <a:schemeClr val="bg2">
                    <a:lumMod val="10000"/>
                  </a:schemeClr>
                </a:solidFill>
                <a:ea typeface="楷体_GB2312" pitchFamily="49" charset="-122"/>
              </a:rPr>
              <a:t>粒子的分立谱截然不同。这使当时科学界面临两个难题：</a:t>
            </a:r>
          </a:p>
        </p:txBody>
      </p:sp>
      <p:grpSp>
        <p:nvGrpSpPr>
          <p:cNvPr id="286731" name="Group 11">
            <a:extLst>
              <a:ext uri="{FF2B5EF4-FFF2-40B4-BE49-F238E27FC236}">
                <a16:creationId xmlns:a16="http://schemas.microsoft.com/office/drawing/2014/main" id="{57C201F8-5AE6-4935-BB5C-8CA1AE1C82E2}"/>
              </a:ext>
            </a:extLst>
          </p:cNvPr>
          <p:cNvGrpSpPr>
            <a:grpSpLocks/>
          </p:cNvGrpSpPr>
          <p:nvPr/>
        </p:nvGrpSpPr>
        <p:grpSpPr bwMode="auto">
          <a:xfrm>
            <a:off x="4706938" y="3881438"/>
            <a:ext cx="4437062" cy="2516187"/>
            <a:chOff x="2446" y="2543"/>
            <a:chExt cx="2795" cy="1585"/>
          </a:xfrm>
          <a:noFill/>
        </p:grpSpPr>
        <p:sp>
          <p:nvSpPr>
            <p:cNvPr id="286732" name="Line 12">
              <a:extLst>
                <a:ext uri="{FF2B5EF4-FFF2-40B4-BE49-F238E27FC236}">
                  <a16:creationId xmlns:a16="http://schemas.microsoft.com/office/drawing/2014/main" id="{0C8A11C0-349B-40F8-A98A-DD4E99EEADDF}"/>
                </a:ext>
              </a:extLst>
            </p:cNvPr>
            <p:cNvSpPr>
              <a:spLocks noChangeShapeType="1"/>
            </p:cNvSpPr>
            <p:nvPr/>
          </p:nvSpPr>
          <p:spPr bwMode="auto">
            <a:xfrm>
              <a:off x="2754" y="3888"/>
              <a:ext cx="2160" cy="0"/>
            </a:xfrm>
            <a:prstGeom prst="line">
              <a:avLst/>
            </a:prstGeom>
            <a:grp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86733" name="Line 13">
              <a:extLst>
                <a:ext uri="{FF2B5EF4-FFF2-40B4-BE49-F238E27FC236}">
                  <a16:creationId xmlns:a16="http://schemas.microsoft.com/office/drawing/2014/main" id="{DC1D0945-D074-4FF0-95C9-381A33A1B501}"/>
                </a:ext>
              </a:extLst>
            </p:cNvPr>
            <p:cNvSpPr>
              <a:spLocks noChangeShapeType="1"/>
            </p:cNvSpPr>
            <p:nvPr/>
          </p:nvSpPr>
          <p:spPr bwMode="auto">
            <a:xfrm flipH="1" flipV="1">
              <a:off x="2736" y="2544"/>
              <a:ext cx="18" cy="1344"/>
            </a:xfrm>
            <a:prstGeom prst="line">
              <a:avLst/>
            </a:prstGeom>
            <a:grp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86734" name="Text Box 14">
              <a:extLst>
                <a:ext uri="{FF2B5EF4-FFF2-40B4-BE49-F238E27FC236}">
                  <a16:creationId xmlns:a16="http://schemas.microsoft.com/office/drawing/2014/main" id="{461EA56D-01D7-49CF-B5FA-DB7DEF37D8C2}"/>
                </a:ext>
              </a:extLst>
            </p:cNvPr>
            <p:cNvSpPr txBox="1">
              <a:spLocks noChangeArrowheads="1"/>
            </p:cNvSpPr>
            <p:nvPr/>
          </p:nvSpPr>
          <p:spPr bwMode="auto">
            <a:xfrm>
              <a:off x="2446" y="2592"/>
              <a:ext cx="242" cy="1396"/>
            </a:xfrm>
            <a:prstGeom prst="rect">
              <a:avLst/>
            </a:prstGeom>
            <a:gr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1400">
                  <a:solidFill>
                    <a:schemeClr val="bg2">
                      <a:lumMod val="10000"/>
                    </a:schemeClr>
                  </a:solidFill>
                  <a:latin typeface="Arial" panose="020B0604020202020204" pitchFamily="34" charset="0"/>
                  <a:ea typeface="仿宋_GB2312" pitchFamily="49" charset="-122"/>
                </a:rPr>
                <a:t>18</a:t>
              </a:r>
            </a:p>
            <a:p>
              <a:pPr algn="r" fontAlgn="t"/>
              <a:r>
                <a:rPr lang="en-US" altLang="zh-CN" sz="1400">
                  <a:solidFill>
                    <a:schemeClr val="bg2">
                      <a:lumMod val="10000"/>
                    </a:schemeClr>
                  </a:solidFill>
                  <a:latin typeface="Arial" panose="020B0604020202020204" pitchFamily="34" charset="0"/>
                  <a:ea typeface="仿宋_GB2312" pitchFamily="49" charset="-122"/>
                </a:rPr>
                <a:t>16</a:t>
              </a:r>
            </a:p>
            <a:p>
              <a:pPr algn="r" fontAlgn="t"/>
              <a:r>
                <a:rPr lang="en-US" altLang="zh-CN" sz="1400">
                  <a:solidFill>
                    <a:schemeClr val="bg2">
                      <a:lumMod val="10000"/>
                    </a:schemeClr>
                  </a:solidFill>
                  <a:latin typeface="Arial" panose="020B0604020202020204" pitchFamily="34" charset="0"/>
                  <a:ea typeface="仿宋_GB2312" pitchFamily="49" charset="-122"/>
                </a:rPr>
                <a:t>14</a:t>
              </a:r>
            </a:p>
            <a:p>
              <a:pPr algn="r" fontAlgn="t"/>
              <a:r>
                <a:rPr lang="en-US" altLang="zh-CN" sz="1400">
                  <a:solidFill>
                    <a:schemeClr val="bg2">
                      <a:lumMod val="10000"/>
                    </a:schemeClr>
                  </a:solidFill>
                  <a:latin typeface="Arial" panose="020B0604020202020204" pitchFamily="34" charset="0"/>
                  <a:ea typeface="仿宋_GB2312" pitchFamily="49" charset="-122"/>
                </a:rPr>
                <a:t>12</a:t>
              </a:r>
            </a:p>
            <a:p>
              <a:pPr algn="r" fontAlgn="t"/>
              <a:r>
                <a:rPr lang="en-US" altLang="zh-CN" sz="1400">
                  <a:solidFill>
                    <a:schemeClr val="bg2">
                      <a:lumMod val="10000"/>
                    </a:schemeClr>
                  </a:solidFill>
                  <a:latin typeface="Arial" panose="020B0604020202020204" pitchFamily="34" charset="0"/>
                  <a:ea typeface="仿宋_GB2312" pitchFamily="49" charset="-122"/>
                </a:rPr>
                <a:t>10</a:t>
              </a:r>
            </a:p>
            <a:p>
              <a:pPr algn="r" fontAlgn="t"/>
              <a:r>
                <a:rPr lang="en-US" altLang="zh-CN" sz="1400">
                  <a:solidFill>
                    <a:schemeClr val="bg2">
                      <a:lumMod val="10000"/>
                    </a:schemeClr>
                  </a:solidFill>
                  <a:latin typeface="Arial" panose="020B0604020202020204" pitchFamily="34" charset="0"/>
                  <a:ea typeface="仿宋_GB2312" pitchFamily="49" charset="-122"/>
                </a:rPr>
                <a:t>8</a:t>
              </a:r>
            </a:p>
            <a:p>
              <a:pPr algn="r" fontAlgn="t"/>
              <a:r>
                <a:rPr lang="en-US" altLang="zh-CN" sz="1400">
                  <a:solidFill>
                    <a:schemeClr val="bg2">
                      <a:lumMod val="10000"/>
                    </a:schemeClr>
                  </a:solidFill>
                  <a:latin typeface="Arial" panose="020B0604020202020204" pitchFamily="34" charset="0"/>
                  <a:ea typeface="仿宋_GB2312" pitchFamily="49" charset="-122"/>
                </a:rPr>
                <a:t>6</a:t>
              </a:r>
            </a:p>
            <a:p>
              <a:pPr algn="r" fontAlgn="t"/>
              <a:r>
                <a:rPr lang="en-US" altLang="zh-CN" sz="1400">
                  <a:solidFill>
                    <a:schemeClr val="bg2">
                      <a:lumMod val="10000"/>
                    </a:schemeClr>
                  </a:solidFill>
                  <a:latin typeface="Arial" panose="020B0604020202020204" pitchFamily="34" charset="0"/>
                  <a:ea typeface="仿宋_GB2312" pitchFamily="49" charset="-122"/>
                </a:rPr>
                <a:t>4</a:t>
              </a:r>
            </a:p>
            <a:p>
              <a:pPr algn="r" fontAlgn="t"/>
              <a:r>
                <a:rPr lang="en-US" altLang="zh-CN" sz="1400">
                  <a:solidFill>
                    <a:schemeClr val="bg2">
                      <a:lumMod val="10000"/>
                    </a:schemeClr>
                  </a:solidFill>
                  <a:latin typeface="Arial" panose="020B0604020202020204" pitchFamily="34" charset="0"/>
                  <a:ea typeface="仿宋_GB2312" pitchFamily="49" charset="-122"/>
                </a:rPr>
                <a:t>2</a:t>
              </a:r>
            </a:p>
            <a:p>
              <a:pPr algn="r" fontAlgn="t"/>
              <a:r>
                <a:rPr lang="en-US" altLang="zh-CN" sz="1200">
                  <a:solidFill>
                    <a:schemeClr val="bg2">
                      <a:lumMod val="10000"/>
                    </a:schemeClr>
                  </a:solidFill>
                  <a:latin typeface="Arial" panose="020B0604020202020204" pitchFamily="34" charset="0"/>
                  <a:ea typeface="仿宋_GB2312" pitchFamily="49" charset="-122"/>
                </a:rPr>
                <a:t>0</a:t>
              </a:r>
            </a:p>
          </p:txBody>
        </p:sp>
        <p:sp>
          <p:nvSpPr>
            <p:cNvPr id="286735" name="Text Box 15">
              <a:extLst>
                <a:ext uri="{FF2B5EF4-FFF2-40B4-BE49-F238E27FC236}">
                  <a16:creationId xmlns:a16="http://schemas.microsoft.com/office/drawing/2014/main" id="{3F558DA3-BC93-4B93-9BDE-17D96235F3F6}"/>
                </a:ext>
              </a:extLst>
            </p:cNvPr>
            <p:cNvSpPr txBox="1">
              <a:spLocks noChangeArrowheads="1"/>
            </p:cNvSpPr>
            <p:nvPr/>
          </p:nvSpPr>
          <p:spPr bwMode="auto">
            <a:xfrm>
              <a:off x="2706" y="3936"/>
              <a:ext cx="2073" cy="192"/>
            </a:xfrm>
            <a:prstGeom prst="rect">
              <a:avLst/>
            </a:prstGeom>
            <a:gr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1400">
                  <a:solidFill>
                    <a:schemeClr val="bg2">
                      <a:lumMod val="10000"/>
                    </a:schemeClr>
                  </a:solidFill>
                  <a:latin typeface="Arial" panose="020B0604020202020204" pitchFamily="34" charset="0"/>
                  <a:ea typeface="仿宋_GB2312" pitchFamily="49" charset="-122"/>
                </a:rPr>
                <a:t>0</a:t>
              </a:r>
              <a:r>
                <a:rPr lang="zh-CN" altLang="en-US" sz="1400">
                  <a:solidFill>
                    <a:schemeClr val="bg2">
                      <a:lumMod val="10000"/>
                    </a:schemeClr>
                  </a:solidFill>
                  <a:latin typeface="Arial" panose="020B0604020202020204" pitchFamily="34" charset="0"/>
                  <a:ea typeface="仿宋_GB2312" pitchFamily="49" charset="-122"/>
                </a:rPr>
                <a:t>　　</a:t>
              </a:r>
              <a:r>
                <a:rPr lang="en-US" altLang="zh-CN" sz="1400">
                  <a:solidFill>
                    <a:schemeClr val="bg2">
                      <a:lumMod val="10000"/>
                    </a:schemeClr>
                  </a:solidFill>
                  <a:latin typeface="Arial" panose="020B0604020202020204" pitchFamily="34" charset="0"/>
                  <a:ea typeface="仿宋_GB2312" pitchFamily="49" charset="-122"/>
                </a:rPr>
                <a:t>0.2</a:t>
              </a:r>
              <a:r>
                <a:rPr lang="zh-CN" altLang="en-US" sz="1400">
                  <a:solidFill>
                    <a:schemeClr val="bg2">
                      <a:lumMod val="10000"/>
                    </a:schemeClr>
                  </a:solidFill>
                  <a:latin typeface="Arial" panose="020B0604020202020204" pitchFamily="34" charset="0"/>
                  <a:ea typeface="仿宋_GB2312" pitchFamily="49" charset="-122"/>
                </a:rPr>
                <a:t>　　</a:t>
              </a:r>
              <a:r>
                <a:rPr lang="en-US" altLang="zh-CN" sz="1400">
                  <a:solidFill>
                    <a:schemeClr val="bg2">
                      <a:lumMod val="10000"/>
                    </a:schemeClr>
                  </a:solidFill>
                  <a:latin typeface="Arial" panose="020B0604020202020204" pitchFamily="34" charset="0"/>
                  <a:ea typeface="仿宋_GB2312" pitchFamily="49" charset="-122"/>
                </a:rPr>
                <a:t>0.4</a:t>
              </a:r>
              <a:r>
                <a:rPr lang="zh-CN" altLang="en-US" sz="1400">
                  <a:solidFill>
                    <a:schemeClr val="bg2">
                      <a:lumMod val="10000"/>
                    </a:schemeClr>
                  </a:solidFill>
                  <a:latin typeface="Arial" panose="020B0604020202020204" pitchFamily="34" charset="0"/>
                  <a:ea typeface="仿宋_GB2312" pitchFamily="49" charset="-122"/>
                </a:rPr>
                <a:t>　　</a:t>
              </a:r>
              <a:r>
                <a:rPr lang="en-US" altLang="zh-CN" sz="1400">
                  <a:solidFill>
                    <a:schemeClr val="bg2">
                      <a:lumMod val="10000"/>
                    </a:schemeClr>
                  </a:solidFill>
                  <a:latin typeface="Arial" panose="020B0604020202020204" pitchFamily="34" charset="0"/>
                  <a:ea typeface="仿宋_GB2312" pitchFamily="49" charset="-122"/>
                </a:rPr>
                <a:t>0.6</a:t>
              </a:r>
              <a:r>
                <a:rPr lang="zh-CN" altLang="en-US" sz="1400">
                  <a:solidFill>
                    <a:schemeClr val="bg2">
                      <a:lumMod val="10000"/>
                    </a:schemeClr>
                  </a:solidFill>
                  <a:latin typeface="Arial" panose="020B0604020202020204" pitchFamily="34" charset="0"/>
                  <a:ea typeface="仿宋_GB2312" pitchFamily="49" charset="-122"/>
                </a:rPr>
                <a:t>　　</a:t>
              </a:r>
              <a:r>
                <a:rPr lang="en-US" altLang="zh-CN" sz="1400">
                  <a:solidFill>
                    <a:schemeClr val="bg2">
                      <a:lumMod val="10000"/>
                    </a:schemeClr>
                  </a:solidFill>
                  <a:latin typeface="Arial" panose="020B0604020202020204" pitchFamily="34" charset="0"/>
                  <a:ea typeface="仿宋_GB2312" pitchFamily="49" charset="-122"/>
                </a:rPr>
                <a:t>0.8</a:t>
              </a:r>
              <a:r>
                <a:rPr lang="zh-CN" altLang="en-US" sz="1400">
                  <a:solidFill>
                    <a:schemeClr val="bg2">
                      <a:lumMod val="10000"/>
                    </a:schemeClr>
                  </a:solidFill>
                  <a:latin typeface="Arial" panose="020B0604020202020204" pitchFamily="34" charset="0"/>
                  <a:ea typeface="仿宋_GB2312" pitchFamily="49" charset="-122"/>
                </a:rPr>
                <a:t>　　</a:t>
              </a:r>
              <a:r>
                <a:rPr lang="en-US" altLang="zh-CN" sz="1400">
                  <a:solidFill>
                    <a:schemeClr val="bg2">
                      <a:lumMod val="10000"/>
                    </a:schemeClr>
                  </a:solidFill>
                  <a:latin typeface="Arial" panose="020B0604020202020204" pitchFamily="34" charset="0"/>
                  <a:ea typeface="仿宋_GB2312" pitchFamily="49" charset="-122"/>
                </a:rPr>
                <a:t>1.0</a:t>
              </a:r>
            </a:p>
          </p:txBody>
        </p:sp>
        <p:sp>
          <p:nvSpPr>
            <p:cNvPr id="286736" name="Text Box 16">
              <a:extLst>
                <a:ext uri="{FF2B5EF4-FFF2-40B4-BE49-F238E27FC236}">
                  <a16:creationId xmlns:a16="http://schemas.microsoft.com/office/drawing/2014/main" id="{7B20BAFD-DDC8-40FA-8F49-297DB13F508C}"/>
                </a:ext>
              </a:extLst>
            </p:cNvPr>
            <p:cNvSpPr txBox="1">
              <a:spLocks noChangeArrowheads="1"/>
            </p:cNvSpPr>
            <p:nvPr/>
          </p:nvSpPr>
          <p:spPr bwMode="auto">
            <a:xfrm>
              <a:off x="2722" y="2543"/>
              <a:ext cx="424" cy="212"/>
            </a:xfrm>
            <a:prstGeom prst="rect">
              <a:avLst/>
            </a:prstGeom>
            <a:gr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zh-CN" altLang="en-US" sz="1600">
                  <a:solidFill>
                    <a:schemeClr val="bg2">
                      <a:lumMod val="10000"/>
                    </a:schemeClr>
                  </a:solidFill>
                  <a:latin typeface="Arial" panose="020B0604020202020204" pitchFamily="34" charset="0"/>
                  <a:ea typeface="仿宋_GB2312" pitchFamily="49" charset="-122"/>
                </a:rPr>
                <a:t>强度</a:t>
              </a:r>
              <a:r>
                <a:rPr lang="en-US" altLang="zh-CN" sz="1600">
                  <a:solidFill>
                    <a:schemeClr val="bg2">
                      <a:lumMod val="10000"/>
                    </a:schemeClr>
                  </a:solidFill>
                  <a:ea typeface="仿宋_GB2312" pitchFamily="49" charset="-122"/>
                </a:rPr>
                <a:t>I</a:t>
              </a:r>
            </a:p>
          </p:txBody>
        </p:sp>
        <p:graphicFrame>
          <p:nvGraphicFramePr>
            <p:cNvPr id="286737" name="Object 17">
              <a:extLst>
                <a:ext uri="{FF2B5EF4-FFF2-40B4-BE49-F238E27FC236}">
                  <a16:creationId xmlns:a16="http://schemas.microsoft.com/office/drawing/2014/main" id="{601B3660-3401-4EEC-AE76-0EF6BD95B2CC}"/>
                </a:ext>
              </a:extLst>
            </p:cNvPr>
            <p:cNvGraphicFramePr>
              <a:graphicFrameLocks noChangeAspect="1"/>
            </p:cNvGraphicFramePr>
            <p:nvPr/>
          </p:nvGraphicFramePr>
          <p:xfrm>
            <a:off x="4592" y="3600"/>
            <a:ext cx="256" cy="256"/>
          </p:xfrm>
          <a:graphic>
            <a:graphicData uri="http://schemas.openxmlformats.org/presentationml/2006/ole">
              <mc:AlternateContent xmlns:mc="http://schemas.openxmlformats.org/markup-compatibility/2006">
                <mc:Choice xmlns:v="urn:schemas-microsoft-com:vml" Requires="v">
                  <p:oleObj spid="_x0000_s286756" name="公式" r:id="rId7" imgW="406080" imgH="406080" progId="Equation.3">
                    <p:embed/>
                  </p:oleObj>
                </mc:Choice>
                <mc:Fallback>
                  <p:oleObj name="公式" r:id="rId7" imgW="406080" imgH="40608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2" y="3600"/>
                          <a:ext cx="25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38" name="Text Box 18">
              <a:extLst>
                <a:ext uri="{FF2B5EF4-FFF2-40B4-BE49-F238E27FC236}">
                  <a16:creationId xmlns:a16="http://schemas.microsoft.com/office/drawing/2014/main" id="{A270F7D5-6C16-4C5A-B613-B82400B8E159}"/>
                </a:ext>
              </a:extLst>
            </p:cNvPr>
            <p:cNvSpPr txBox="1">
              <a:spLocks noChangeArrowheads="1"/>
            </p:cNvSpPr>
            <p:nvPr/>
          </p:nvSpPr>
          <p:spPr bwMode="auto">
            <a:xfrm>
              <a:off x="4826" y="3640"/>
              <a:ext cx="415" cy="212"/>
            </a:xfrm>
            <a:prstGeom prst="rect">
              <a:avLst/>
            </a:prstGeom>
            <a:gr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t"/>
              <a:r>
                <a:rPr lang="en-US" altLang="zh-CN" sz="1600">
                  <a:solidFill>
                    <a:schemeClr val="bg2">
                      <a:lumMod val="10000"/>
                    </a:schemeClr>
                  </a:solidFill>
                  <a:latin typeface="Arial" panose="020B0604020202020204" pitchFamily="34" charset="0"/>
                  <a:ea typeface="仿宋_GB2312" pitchFamily="49" charset="-122"/>
                </a:rPr>
                <a:t>/MeV</a:t>
              </a:r>
            </a:p>
          </p:txBody>
        </p:sp>
      </p:grpSp>
      <p:sp>
        <p:nvSpPr>
          <p:cNvPr id="286739" name="Freeform 19">
            <a:extLst>
              <a:ext uri="{FF2B5EF4-FFF2-40B4-BE49-F238E27FC236}">
                <a16:creationId xmlns:a16="http://schemas.microsoft.com/office/drawing/2014/main" id="{1879BC08-4545-4322-A915-80EEF68151FD}"/>
              </a:ext>
            </a:extLst>
          </p:cNvPr>
          <p:cNvSpPr>
            <a:spLocks/>
          </p:cNvSpPr>
          <p:nvPr/>
        </p:nvSpPr>
        <p:spPr bwMode="auto">
          <a:xfrm>
            <a:off x="5195888" y="4187825"/>
            <a:ext cx="2743200" cy="1828800"/>
          </a:xfrm>
          <a:custGeom>
            <a:avLst/>
            <a:gdLst>
              <a:gd name="T0" fmla="*/ 0 w 1728"/>
              <a:gd name="T1" fmla="*/ 240 h 1152"/>
              <a:gd name="T2" fmla="*/ 240 w 1728"/>
              <a:gd name="T3" fmla="*/ 0 h 1152"/>
              <a:gd name="T4" fmla="*/ 480 w 1728"/>
              <a:gd name="T5" fmla="*/ 240 h 1152"/>
              <a:gd name="T6" fmla="*/ 720 w 1728"/>
              <a:gd name="T7" fmla="*/ 528 h 1152"/>
              <a:gd name="T8" fmla="*/ 1056 w 1728"/>
              <a:gd name="T9" fmla="*/ 816 h 1152"/>
              <a:gd name="T10" fmla="*/ 1440 w 1728"/>
              <a:gd name="T11" fmla="*/ 1056 h 1152"/>
              <a:gd name="T12" fmla="*/ 1728 w 1728"/>
              <a:gd name="T13" fmla="*/ 1152 h 1152"/>
            </a:gdLst>
            <a:ahLst/>
            <a:cxnLst>
              <a:cxn ang="0">
                <a:pos x="T0" y="T1"/>
              </a:cxn>
              <a:cxn ang="0">
                <a:pos x="T2" y="T3"/>
              </a:cxn>
              <a:cxn ang="0">
                <a:pos x="T4" y="T5"/>
              </a:cxn>
              <a:cxn ang="0">
                <a:pos x="T6" y="T7"/>
              </a:cxn>
              <a:cxn ang="0">
                <a:pos x="T8" y="T9"/>
              </a:cxn>
              <a:cxn ang="0">
                <a:pos x="T10" y="T11"/>
              </a:cxn>
              <a:cxn ang="0">
                <a:pos x="T12" y="T13"/>
              </a:cxn>
            </a:cxnLst>
            <a:rect l="0" t="0" r="r" b="b"/>
            <a:pathLst>
              <a:path w="1728" h="1152">
                <a:moveTo>
                  <a:pt x="0" y="240"/>
                </a:moveTo>
                <a:cubicBezTo>
                  <a:pt x="80" y="120"/>
                  <a:pt x="160" y="0"/>
                  <a:pt x="240" y="0"/>
                </a:cubicBezTo>
                <a:cubicBezTo>
                  <a:pt x="320" y="0"/>
                  <a:pt x="400" y="152"/>
                  <a:pt x="480" y="240"/>
                </a:cubicBezTo>
                <a:cubicBezTo>
                  <a:pt x="560" y="328"/>
                  <a:pt x="624" y="432"/>
                  <a:pt x="720" y="528"/>
                </a:cubicBezTo>
                <a:cubicBezTo>
                  <a:pt x="816" y="624"/>
                  <a:pt x="936" y="728"/>
                  <a:pt x="1056" y="816"/>
                </a:cubicBezTo>
                <a:cubicBezTo>
                  <a:pt x="1176" y="904"/>
                  <a:pt x="1328" y="1000"/>
                  <a:pt x="1440" y="1056"/>
                </a:cubicBezTo>
                <a:cubicBezTo>
                  <a:pt x="1552" y="1112"/>
                  <a:pt x="1680" y="1144"/>
                  <a:pt x="1728" y="1152"/>
                </a:cubicBezTo>
              </a:path>
            </a:pathLst>
          </a:custGeom>
          <a:noFill/>
          <a:ln w="57150" cap="flat" cmpd="sng">
            <a:solidFill>
              <a:srgbClr val="A50021"/>
            </a:solidFill>
            <a:prstDash val="solid"/>
            <a:round/>
            <a:headEnd/>
            <a:tailEnd/>
          </a:ln>
          <a:effectLst/>
        </p:spPr>
        <p:txBody>
          <a:bodyPr/>
          <a:lstStyle/>
          <a:p>
            <a:endParaRPr lang="zh-CN" altLang="en-US">
              <a:solidFill>
                <a:schemeClr val="bg2">
                  <a:lumMod val="10000"/>
                </a:schemeClr>
              </a:solidFill>
            </a:endParaRPr>
          </a:p>
        </p:txBody>
      </p:sp>
      <p:sp>
        <p:nvSpPr>
          <p:cNvPr id="286740" name="Line 20">
            <a:extLst>
              <a:ext uri="{FF2B5EF4-FFF2-40B4-BE49-F238E27FC236}">
                <a16:creationId xmlns:a16="http://schemas.microsoft.com/office/drawing/2014/main" id="{5CD90EB1-0052-4291-8A87-71BC0D883502}"/>
              </a:ext>
            </a:extLst>
          </p:cNvPr>
          <p:cNvSpPr>
            <a:spLocks noChangeShapeType="1"/>
          </p:cNvSpPr>
          <p:nvPr/>
        </p:nvSpPr>
        <p:spPr bwMode="auto">
          <a:xfrm flipV="1">
            <a:off x="5576888" y="4187825"/>
            <a:ext cx="0" cy="182880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nvGrpSpPr>
          <p:cNvPr id="286741" name="Group 21">
            <a:extLst>
              <a:ext uri="{FF2B5EF4-FFF2-40B4-BE49-F238E27FC236}">
                <a16:creationId xmlns:a16="http://schemas.microsoft.com/office/drawing/2014/main" id="{E030D4FF-FB3F-45BA-94A0-B6A089F40115}"/>
              </a:ext>
            </a:extLst>
          </p:cNvPr>
          <p:cNvGrpSpPr>
            <a:grpSpLocks/>
          </p:cNvGrpSpPr>
          <p:nvPr/>
        </p:nvGrpSpPr>
        <p:grpSpPr bwMode="auto">
          <a:xfrm>
            <a:off x="6691313" y="4797425"/>
            <a:ext cx="2133600" cy="457200"/>
            <a:chOff x="3936" y="3072"/>
            <a:chExt cx="1344" cy="288"/>
          </a:xfrm>
          <a:noFill/>
        </p:grpSpPr>
        <p:graphicFrame>
          <p:nvGraphicFramePr>
            <p:cNvPr id="286742" name="Object 22">
              <a:extLst>
                <a:ext uri="{FF2B5EF4-FFF2-40B4-BE49-F238E27FC236}">
                  <a16:creationId xmlns:a16="http://schemas.microsoft.com/office/drawing/2014/main" id="{807D9B02-0DA9-4681-A1C7-4764F69927D7}"/>
                </a:ext>
              </a:extLst>
            </p:cNvPr>
            <p:cNvGraphicFramePr>
              <a:graphicFrameLocks noChangeAspect="1"/>
            </p:cNvGraphicFramePr>
            <p:nvPr/>
          </p:nvGraphicFramePr>
          <p:xfrm>
            <a:off x="3936" y="3072"/>
            <a:ext cx="391" cy="288"/>
          </p:xfrm>
          <a:graphic>
            <a:graphicData uri="http://schemas.openxmlformats.org/presentationml/2006/ole">
              <mc:AlternateContent xmlns:mc="http://schemas.openxmlformats.org/markup-compatibility/2006">
                <mc:Choice xmlns:v="urn:schemas-microsoft-com:vml" Requires="v">
                  <p:oleObj spid="_x0000_s286757" name="公式" r:id="rId9" imgW="647640" imgH="419040" progId="Equation.3">
                    <p:embed/>
                  </p:oleObj>
                </mc:Choice>
                <mc:Fallback>
                  <p:oleObj name="公式" r:id="rId9" imgW="647640" imgH="41904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3072"/>
                          <a:ext cx="3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43" name="Text Box 23">
              <a:extLst>
                <a:ext uri="{FF2B5EF4-FFF2-40B4-BE49-F238E27FC236}">
                  <a16:creationId xmlns:a16="http://schemas.microsoft.com/office/drawing/2014/main" id="{ADAD2C0B-E390-4D20-9C80-7BF5F5E95439}"/>
                </a:ext>
              </a:extLst>
            </p:cNvPr>
            <p:cNvSpPr txBox="1">
              <a:spLocks noChangeArrowheads="1"/>
            </p:cNvSpPr>
            <p:nvPr/>
          </p:nvSpPr>
          <p:spPr bwMode="auto">
            <a:xfrm>
              <a:off x="4320" y="3072"/>
              <a:ext cx="960" cy="250"/>
            </a:xfrm>
            <a:prstGeom prst="rect">
              <a:avLst/>
            </a:prstGeom>
            <a:gr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zh-CN" altLang="en-US" sz="2000">
                  <a:solidFill>
                    <a:schemeClr val="bg2">
                      <a:lumMod val="10000"/>
                    </a:schemeClr>
                  </a:solidFill>
                  <a:latin typeface="Arial" panose="020B0604020202020204" pitchFamily="34" charset="0"/>
                  <a:ea typeface="仿宋_GB2312" pitchFamily="49" charset="-122"/>
                </a:rPr>
                <a:t>核的</a:t>
              </a:r>
              <a:r>
                <a:rPr lang="el-GR" altLang="zh-CN" sz="2000">
                  <a:solidFill>
                    <a:schemeClr val="bg2">
                      <a:lumMod val="10000"/>
                    </a:schemeClr>
                  </a:solidFill>
                  <a:latin typeface="Arial" panose="020B0604020202020204" pitchFamily="34" charset="0"/>
                  <a:ea typeface="仿宋_GB2312" pitchFamily="49" charset="-122"/>
                  <a:cs typeface="Arial" panose="020B0604020202020204" pitchFamily="34" charset="0"/>
                </a:rPr>
                <a:t>β</a:t>
              </a:r>
              <a:r>
                <a:rPr lang="zh-CN" altLang="en-US" sz="2000">
                  <a:solidFill>
                    <a:schemeClr val="bg2">
                      <a:lumMod val="10000"/>
                    </a:schemeClr>
                  </a:solidFill>
                  <a:latin typeface="Arial" panose="020B0604020202020204" pitchFamily="34" charset="0"/>
                  <a:ea typeface="仿宋_GB2312" pitchFamily="49" charset="-122"/>
                  <a:cs typeface="Arial" panose="020B0604020202020204" pitchFamily="34" charset="0"/>
                </a:rPr>
                <a:t>能谱</a:t>
              </a:r>
              <a:endParaRPr lang="zh-CN" altLang="el-GR" sz="2000">
                <a:solidFill>
                  <a:schemeClr val="bg2">
                    <a:lumMod val="10000"/>
                  </a:schemeClr>
                </a:solidFill>
                <a:latin typeface="Arial" panose="020B0604020202020204" pitchFamily="34" charset="0"/>
                <a:ea typeface="仿宋_GB2312" pitchFamily="49" charset="-122"/>
                <a:cs typeface="Arial" panose="020B0604020202020204" pitchFamily="34" charset="0"/>
              </a:endParaRPr>
            </a:p>
          </p:txBody>
        </p:sp>
      </p:grpSp>
      <p:sp>
        <p:nvSpPr>
          <p:cNvPr id="286744" name="Rectangle 24">
            <a:extLst>
              <a:ext uri="{FF2B5EF4-FFF2-40B4-BE49-F238E27FC236}">
                <a16:creationId xmlns:a16="http://schemas.microsoft.com/office/drawing/2014/main" id="{CEB799C9-126A-4D43-8A16-94C713C0B7EC}"/>
              </a:ext>
            </a:extLst>
          </p:cNvPr>
          <p:cNvSpPr>
            <a:spLocks noChangeArrowheads="1"/>
          </p:cNvSpPr>
          <p:nvPr/>
        </p:nvSpPr>
        <p:spPr bwMode="auto">
          <a:xfrm>
            <a:off x="611188" y="4149725"/>
            <a:ext cx="3822700" cy="1920875"/>
          </a:xfrm>
          <a:prstGeom prst="rect">
            <a:avLst/>
          </a:prstGeom>
          <a:noFill/>
          <a:ln>
            <a:noFill/>
          </a:ln>
          <a:effectLst/>
        </p:spPr>
        <p:txBody>
          <a:bodyPr>
            <a:spAutoFit/>
          </a:bodyPr>
          <a:lstStyle/>
          <a:p>
            <a:r>
              <a:rPr lang="zh-CN" altLang="en-US" sz="2000">
                <a:solidFill>
                  <a:schemeClr val="bg2">
                    <a:lumMod val="10000"/>
                  </a:schemeClr>
                </a:solidFill>
                <a:latin typeface="Arial" panose="020B0604020202020204" pitchFamily="34" charset="0"/>
                <a:ea typeface="仿宋_GB2312" pitchFamily="49" charset="-122"/>
              </a:rPr>
              <a:t>　    </a:t>
            </a:r>
            <a:r>
              <a:rPr lang="zh-CN" altLang="en-US" sz="2000">
                <a:solidFill>
                  <a:schemeClr val="bg2">
                    <a:lumMod val="10000"/>
                  </a:schemeClr>
                </a:solidFill>
                <a:latin typeface="楷体_GB2312" pitchFamily="49" charset="-122"/>
                <a:ea typeface="楷体_GB2312" pitchFamily="49" charset="-122"/>
              </a:rPr>
              <a:t>早期对</a:t>
            </a:r>
            <a:r>
              <a:rPr lang="el-GR" altLang="zh-CN" sz="2000">
                <a:solidFill>
                  <a:schemeClr val="bg2">
                    <a:lumMod val="10000"/>
                  </a:schemeClr>
                </a:solidFill>
                <a:latin typeface="楷体_GB2312" pitchFamily="49" charset="-122"/>
                <a:ea typeface="楷体_GB2312" pitchFamily="49" charset="-122"/>
                <a:cs typeface="Arial" panose="020B0604020202020204" pitchFamily="34" charset="0"/>
              </a:rPr>
              <a:t>β</a:t>
            </a:r>
            <a:r>
              <a:rPr lang="zh-CN" altLang="en-US" sz="2000">
                <a:solidFill>
                  <a:schemeClr val="bg2">
                    <a:lumMod val="10000"/>
                  </a:schemeClr>
                </a:solidFill>
                <a:latin typeface="楷体_GB2312" pitchFamily="49" charset="-122"/>
                <a:ea typeface="楷体_GB2312" pitchFamily="49" charset="-122"/>
              </a:rPr>
              <a:t>能谱的连续性是很难理解。因原子核的能量呈量子化，从这一点看能谱应当是离散的。此外，人们当时发现，</a:t>
            </a:r>
            <a:r>
              <a:rPr lang="el-GR" altLang="zh-CN" sz="2000">
                <a:solidFill>
                  <a:schemeClr val="bg2">
                    <a:lumMod val="10000"/>
                  </a:schemeClr>
                </a:solidFill>
                <a:latin typeface="楷体_GB2312" pitchFamily="49" charset="-122"/>
                <a:ea typeface="楷体_GB2312" pitchFamily="49" charset="-122"/>
              </a:rPr>
              <a:t>β</a:t>
            </a:r>
            <a:r>
              <a:rPr lang="zh-CN" altLang="en-US" sz="2000">
                <a:solidFill>
                  <a:schemeClr val="bg2">
                    <a:lumMod val="10000"/>
                  </a:schemeClr>
                </a:solidFill>
                <a:latin typeface="楷体_GB2312" pitchFamily="49" charset="-122"/>
                <a:ea typeface="楷体_GB2312" pitchFamily="49" charset="-122"/>
              </a:rPr>
              <a:t>衰变还表现出明显违背能量、动量和角动量守恒律。</a:t>
            </a:r>
          </a:p>
        </p:txBody>
      </p:sp>
      <p:grpSp>
        <p:nvGrpSpPr>
          <p:cNvPr id="286753" name="Group 33">
            <a:extLst>
              <a:ext uri="{FF2B5EF4-FFF2-40B4-BE49-F238E27FC236}">
                <a16:creationId xmlns:a16="http://schemas.microsoft.com/office/drawing/2014/main" id="{ED4FFDAD-53E2-4F18-A4D7-4C07C1EFFDB7}"/>
              </a:ext>
            </a:extLst>
          </p:cNvPr>
          <p:cNvGrpSpPr>
            <a:grpSpLocks/>
          </p:cNvGrpSpPr>
          <p:nvPr/>
        </p:nvGrpSpPr>
        <p:grpSpPr bwMode="auto">
          <a:xfrm>
            <a:off x="5867400" y="4221163"/>
            <a:ext cx="2268538" cy="1609725"/>
            <a:chOff x="3696" y="2659"/>
            <a:chExt cx="1429" cy="1014"/>
          </a:xfrm>
          <a:noFill/>
        </p:grpSpPr>
        <p:grpSp>
          <p:nvGrpSpPr>
            <p:cNvPr id="286748" name="Group 28">
              <a:extLst>
                <a:ext uri="{FF2B5EF4-FFF2-40B4-BE49-F238E27FC236}">
                  <a16:creationId xmlns:a16="http://schemas.microsoft.com/office/drawing/2014/main" id="{356E22A6-690F-4486-BF5B-85A986B0939D}"/>
                </a:ext>
              </a:extLst>
            </p:cNvPr>
            <p:cNvGrpSpPr>
              <a:grpSpLocks/>
            </p:cNvGrpSpPr>
            <p:nvPr/>
          </p:nvGrpSpPr>
          <p:grpSpPr bwMode="auto">
            <a:xfrm>
              <a:off x="3696" y="2659"/>
              <a:ext cx="1271" cy="726"/>
              <a:chOff x="3515" y="2659"/>
              <a:chExt cx="1452" cy="1134"/>
            </a:xfrm>
            <a:grpFill/>
          </p:grpSpPr>
          <p:sp>
            <p:nvSpPr>
              <p:cNvPr id="286746" name="Line 26">
                <a:extLst>
                  <a:ext uri="{FF2B5EF4-FFF2-40B4-BE49-F238E27FC236}">
                    <a16:creationId xmlns:a16="http://schemas.microsoft.com/office/drawing/2014/main" id="{E71A534B-9AF6-4F82-ACD6-12D630A52C23}"/>
                  </a:ext>
                </a:extLst>
              </p:cNvPr>
              <p:cNvSpPr>
                <a:spLocks noChangeShapeType="1"/>
              </p:cNvSpPr>
              <p:nvPr/>
            </p:nvSpPr>
            <p:spPr bwMode="auto">
              <a:xfrm>
                <a:off x="3515" y="2659"/>
                <a:ext cx="1452" cy="0"/>
              </a:xfrm>
              <a:prstGeom prst="line">
                <a:avLst/>
              </a:prstGeom>
              <a:grpFill/>
              <a:ln w="12700">
                <a:solidFill>
                  <a:srgbClr val="0000FF"/>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bg2">
                      <a:lumMod val="10000"/>
                    </a:schemeClr>
                  </a:solidFill>
                </a:endParaRPr>
              </a:p>
            </p:txBody>
          </p:sp>
          <p:sp>
            <p:nvSpPr>
              <p:cNvPr id="286747" name="Line 27">
                <a:extLst>
                  <a:ext uri="{FF2B5EF4-FFF2-40B4-BE49-F238E27FC236}">
                    <a16:creationId xmlns:a16="http://schemas.microsoft.com/office/drawing/2014/main" id="{31CC45EC-5689-4D88-B69A-B37DFCEE4C03}"/>
                  </a:ext>
                </a:extLst>
              </p:cNvPr>
              <p:cNvSpPr>
                <a:spLocks noChangeShapeType="1"/>
              </p:cNvSpPr>
              <p:nvPr/>
            </p:nvSpPr>
            <p:spPr bwMode="auto">
              <a:xfrm>
                <a:off x="4967" y="2659"/>
                <a:ext cx="0" cy="1134"/>
              </a:xfrm>
              <a:prstGeom prst="line">
                <a:avLst/>
              </a:prstGeom>
              <a:grpFill/>
              <a:ln w="12700">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bg2">
                      <a:lumMod val="10000"/>
                    </a:schemeClr>
                  </a:solidFill>
                </a:endParaRPr>
              </a:p>
            </p:txBody>
          </p:sp>
        </p:grpSp>
        <p:sp>
          <p:nvSpPr>
            <p:cNvPr id="286752" name="Text Box 32">
              <a:extLst>
                <a:ext uri="{FF2B5EF4-FFF2-40B4-BE49-F238E27FC236}">
                  <a16:creationId xmlns:a16="http://schemas.microsoft.com/office/drawing/2014/main" id="{9A92C817-9235-4028-8655-05F2F3102531}"/>
                </a:ext>
              </a:extLst>
            </p:cNvPr>
            <p:cNvSpPr txBox="1">
              <a:spLocks noChangeArrowheads="1"/>
            </p:cNvSpPr>
            <p:nvPr/>
          </p:nvSpPr>
          <p:spPr bwMode="auto">
            <a:xfrm>
              <a:off x="4649" y="3385"/>
              <a:ext cx="476"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i="1">
                  <a:solidFill>
                    <a:schemeClr val="bg2">
                      <a:lumMod val="10000"/>
                    </a:schemeClr>
                  </a:solidFill>
                </a:rPr>
                <a:t>E</a:t>
              </a:r>
              <a:r>
                <a:rPr lang="el-GR" altLang="zh-CN" sz="2400" i="1" baseline="-25000">
                  <a:solidFill>
                    <a:schemeClr val="bg2">
                      <a:lumMod val="10000"/>
                    </a:schemeClr>
                  </a:solidFill>
                  <a:latin typeface="楷体_GB2312" pitchFamily="49" charset="-122"/>
                  <a:ea typeface="楷体_GB2312" pitchFamily="49" charset="-122"/>
                </a:rPr>
                <a:t>β</a:t>
              </a:r>
              <a:r>
                <a:rPr lang="en-US" altLang="zh-CN" sz="2400" i="1" baseline="-25000">
                  <a:solidFill>
                    <a:schemeClr val="bg2">
                      <a:lumMod val="10000"/>
                    </a:schemeClr>
                  </a:solidFill>
                  <a:latin typeface="宋体" panose="02010600030101010101" pitchFamily="2" charset="-122"/>
                </a:rPr>
                <a:t>m</a:t>
              </a:r>
              <a:endParaRPr lang="el-GR" altLang="zh-CN" sz="2400" i="1" baseline="-25000">
                <a:solidFill>
                  <a:schemeClr val="bg2">
                    <a:lumMod val="10000"/>
                  </a:schemeClr>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86731"/>
                                        </p:tgtEl>
                                        <p:attrNameLst>
                                          <p:attrName>style.visibility</p:attrName>
                                        </p:attrNameLst>
                                      </p:cBhvr>
                                      <p:to>
                                        <p:strVal val="visible"/>
                                      </p:to>
                                    </p:set>
                                    <p:animEffect transition="in" filter="circle(in)">
                                      <p:cBhvr>
                                        <p:cTn id="7" dur="2000"/>
                                        <p:tgtEl>
                                          <p:spTgt spid="286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86739"/>
                                        </p:tgtEl>
                                        <p:attrNameLst>
                                          <p:attrName>style.visibility</p:attrName>
                                        </p:attrNameLst>
                                      </p:cBhvr>
                                      <p:to>
                                        <p:strVal val="visible"/>
                                      </p:to>
                                    </p:set>
                                    <p:animEffect transition="in" filter="circle(in)">
                                      <p:cBhvr>
                                        <p:cTn id="12" dur="2000"/>
                                        <p:tgtEl>
                                          <p:spTgt spid="286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286740"/>
                                        </p:tgtEl>
                                        <p:attrNameLst>
                                          <p:attrName>style.visibility</p:attrName>
                                        </p:attrNameLst>
                                      </p:cBhvr>
                                      <p:to>
                                        <p:strVal val="visible"/>
                                      </p:to>
                                    </p:set>
                                    <p:animEffect transition="in" filter="circle(in)">
                                      <p:cBhvr>
                                        <p:cTn id="17" dur="2000"/>
                                        <p:tgtEl>
                                          <p:spTgt spid="2867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286741"/>
                                        </p:tgtEl>
                                        <p:attrNameLst>
                                          <p:attrName>style.visibility</p:attrName>
                                        </p:attrNameLst>
                                      </p:cBhvr>
                                      <p:to>
                                        <p:strVal val="visible"/>
                                      </p:to>
                                    </p:set>
                                    <p:animEffect transition="in" filter="circle(in)">
                                      <p:cBhvr>
                                        <p:cTn id="22" dur="2000"/>
                                        <p:tgtEl>
                                          <p:spTgt spid="2867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86753"/>
                                        </p:tgtEl>
                                        <p:attrNameLst>
                                          <p:attrName>style.visibility</p:attrName>
                                        </p:attrNameLst>
                                      </p:cBhvr>
                                      <p:to>
                                        <p:strVal val="visible"/>
                                      </p:to>
                                    </p:set>
                                    <p:animEffect transition="in" filter="wipe(up)">
                                      <p:cBhvr>
                                        <p:cTn id="27" dur="500"/>
                                        <p:tgtEl>
                                          <p:spTgt spid="2867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nodeType="clickEffect">
                                  <p:stCondLst>
                                    <p:cond delay="0"/>
                                  </p:stCondLst>
                                  <p:childTnLst>
                                    <p:set>
                                      <p:cBhvr>
                                        <p:cTn id="31" dur="1" fill="hold">
                                          <p:stCondLst>
                                            <p:cond delay="0"/>
                                          </p:stCondLst>
                                        </p:cTn>
                                        <p:tgtEl>
                                          <p:spTgt spid="286724"/>
                                        </p:tgtEl>
                                        <p:attrNameLst>
                                          <p:attrName>style.visibility</p:attrName>
                                        </p:attrNameLst>
                                      </p:cBhvr>
                                      <p:to>
                                        <p:strVal val="visible"/>
                                      </p:to>
                                    </p:set>
                                    <p:animEffect transition="in" filter="circle(in)">
                                      <p:cBhvr>
                                        <p:cTn id="32" dur="2000"/>
                                        <p:tgtEl>
                                          <p:spTgt spid="2867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286727"/>
                                        </p:tgtEl>
                                        <p:attrNameLst>
                                          <p:attrName>style.visibility</p:attrName>
                                        </p:attrNameLst>
                                      </p:cBhvr>
                                      <p:to>
                                        <p:strVal val="visible"/>
                                      </p:to>
                                    </p:set>
                                    <p:animEffect transition="in" filter="circle(in)">
                                      <p:cBhvr>
                                        <p:cTn id="37" dur="2000"/>
                                        <p:tgtEl>
                                          <p:spTgt spid="2867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86744"/>
                                        </p:tgtEl>
                                        <p:attrNameLst>
                                          <p:attrName>style.visibility</p:attrName>
                                        </p:attrNameLst>
                                      </p:cBhvr>
                                      <p:to>
                                        <p:strVal val="visible"/>
                                      </p:to>
                                    </p:set>
                                    <p:animEffect transition="in" filter="circle(in)">
                                      <p:cBhvr>
                                        <p:cTn id="42" dur="2000"/>
                                        <p:tgtEl>
                                          <p:spTgt spid="28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Text Box 4">
            <a:extLst>
              <a:ext uri="{FF2B5EF4-FFF2-40B4-BE49-F238E27FC236}">
                <a16:creationId xmlns:a16="http://schemas.microsoft.com/office/drawing/2014/main" id="{DA03F34B-764A-4242-A569-2FA0C5DAF9BB}"/>
              </a:ext>
            </a:extLst>
          </p:cNvPr>
          <p:cNvSpPr txBox="1">
            <a:spLocks noChangeArrowheads="1"/>
          </p:cNvSpPr>
          <p:nvPr/>
        </p:nvSpPr>
        <p:spPr bwMode="auto">
          <a:xfrm>
            <a:off x="250825" y="692150"/>
            <a:ext cx="8532813"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bg2">
                    <a:lumMod val="10000"/>
                  </a:schemeClr>
                </a:solidFill>
                <a:ea typeface="楷体_GB2312" pitchFamily="49" charset="-122"/>
              </a:rPr>
              <a:t>为了解决上述困难，曾经提出过一些假说：</a:t>
            </a:r>
          </a:p>
          <a:p>
            <a:pPr>
              <a:spcBef>
                <a:spcPct val="50000"/>
              </a:spcBef>
            </a:pPr>
            <a:r>
              <a:rPr lang="zh-CN" altLang="en-US" sz="2800" dirty="0">
                <a:solidFill>
                  <a:schemeClr val="bg2">
                    <a:lumMod val="10000"/>
                  </a:schemeClr>
                </a:solidFill>
                <a:ea typeface="楷体_GB2312" pitchFamily="49" charset="-122"/>
              </a:rPr>
              <a:t>    </a:t>
            </a:r>
            <a:r>
              <a:rPr lang="zh-CN" altLang="en-US" sz="2400" dirty="0">
                <a:solidFill>
                  <a:schemeClr val="bg2">
                    <a:lumMod val="10000"/>
                  </a:schemeClr>
                </a:solidFill>
                <a:ea typeface="楷体_GB2312" pitchFamily="49" charset="-122"/>
              </a:rPr>
              <a:t>（</a:t>
            </a:r>
            <a:r>
              <a:rPr lang="en-US" altLang="zh-CN" sz="2400" dirty="0">
                <a:solidFill>
                  <a:schemeClr val="bg2">
                    <a:lumMod val="10000"/>
                  </a:schemeClr>
                </a:solidFill>
                <a:ea typeface="楷体_GB2312" pitchFamily="49" charset="-122"/>
              </a:rPr>
              <a:t>1</a:t>
            </a:r>
            <a:r>
              <a:rPr lang="zh-CN" altLang="en-US" sz="2400" dirty="0">
                <a:solidFill>
                  <a:schemeClr val="bg2">
                    <a:lumMod val="10000"/>
                  </a:schemeClr>
                </a:solidFill>
                <a:ea typeface="楷体_GB2312" pitchFamily="49" charset="-122"/>
              </a:rPr>
              <a:t>）在</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衰变中，母核先通过放出</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粒子跃迁到子核的不同能级上，然后子核通过释放</a:t>
            </a:r>
            <a:r>
              <a:rPr kumimoji="1" lang="el-GR" altLang="zh-CN" sz="2400" dirty="0">
                <a:solidFill>
                  <a:schemeClr val="bg2">
                    <a:lumMod val="10000"/>
                  </a:schemeClr>
                </a:solidFill>
              </a:rPr>
              <a:t>γ</a:t>
            </a:r>
            <a:r>
              <a:rPr kumimoji="1" lang="zh-CN" altLang="en-US" sz="2400" dirty="0">
                <a:solidFill>
                  <a:schemeClr val="bg2">
                    <a:lumMod val="10000"/>
                  </a:schemeClr>
                </a:solidFill>
                <a:ea typeface="楷体_GB2312" pitchFamily="49" charset="-122"/>
                <a:cs typeface="Times New Roman" panose="02020603050405020304" pitchFamily="18" charset="0"/>
              </a:rPr>
              <a:t>退激到基态。如子核的能级很多，就可得到连续的</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谱和</a:t>
            </a:r>
            <a:r>
              <a:rPr kumimoji="1" lang="el-GR" altLang="zh-CN" sz="2400" dirty="0">
                <a:solidFill>
                  <a:schemeClr val="bg2">
                    <a:lumMod val="10000"/>
                  </a:schemeClr>
                </a:solidFill>
              </a:rPr>
              <a:t>γ</a:t>
            </a:r>
            <a:r>
              <a:rPr kumimoji="1" lang="zh-CN" altLang="en-US" sz="2400" dirty="0">
                <a:solidFill>
                  <a:schemeClr val="bg2">
                    <a:lumMod val="10000"/>
                  </a:schemeClr>
                </a:solidFill>
                <a:ea typeface="楷体_GB2312" pitchFamily="49" charset="-122"/>
              </a:rPr>
              <a:t>谱。但实验指出，伴随</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衰变的</a:t>
            </a:r>
            <a:r>
              <a:rPr kumimoji="1" lang="el-GR" altLang="zh-CN" sz="2400" dirty="0">
                <a:solidFill>
                  <a:schemeClr val="bg2">
                    <a:lumMod val="10000"/>
                  </a:schemeClr>
                </a:solidFill>
              </a:rPr>
              <a:t>γ</a:t>
            </a:r>
            <a:r>
              <a:rPr kumimoji="1" lang="zh-CN" altLang="en-US" sz="2400" dirty="0">
                <a:solidFill>
                  <a:schemeClr val="bg2">
                    <a:lumMod val="10000"/>
                  </a:schemeClr>
                </a:solidFill>
                <a:ea typeface="楷体_GB2312" pitchFamily="49" charset="-122"/>
              </a:rPr>
              <a:t>谱是不连续的；而有些</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衰变根本不发射</a:t>
            </a:r>
            <a:r>
              <a:rPr kumimoji="1" lang="el-GR" altLang="zh-CN" sz="2400" dirty="0">
                <a:solidFill>
                  <a:schemeClr val="bg2">
                    <a:lumMod val="10000"/>
                  </a:schemeClr>
                </a:solidFill>
              </a:rPr>
              <a:t>γ</a:t>
            </a:r>
            <a:r>
              <a:rPr kumimoji="1" lang="zh-CN" altLang="en-US" sz="2400" dirty="0">
                <a:solidFill>
                  <a:schemeClr val="bg2">
                    <a:lumMod val="10000"/>
                  </a:schemeClr>
                </a:solidFill>
                <a:ea typeface="楷体_GB2312" pitchFamily="49" charset="-122"/>
              </a:rPr>
              <a:t>射线。</a:t>
            </a:r>
          </a:p>
          <a:p>
            <a:pPr>
              <a:spcBef>
                <a:spcPct val="50000"/>
              </a:spcBef>
            </a:pPr>
            <a:r>
              <a:rPr kumimoji="1" lang="zh-CN" altLang="en-US" sz="2400" dirty="0">
                <a:solidFill>
                  <a:schemeClr val="bg2">
                    <a:lumMod val="10000"/>
                  </a:schemeClr>
                </a:solidFill>
                <a:ea typeface="楷体_GB2312" pitchFamily="49" charset="-122"/>
              </a:rPr>
              <a:t>    （</a:t>
            </a:r>
            <a:r>
              <a:rPr kumimoji="1" lang="en-US" altLang="zh-CN" sz="2400" dirty="0">
                <a:solidFill>
                  <a:schemeClr val="bg2">
                    <a:lumMod val="10000"/>
                  </a:schemeClr>
                </a:solidFill>
                <a:ea typeface="楷体_GB2312" pitchFamily="49" charset="-122"/>
              </a:rPr>
              <a:t>2</a:t>
            </a:r>
            <a:r>
              <a:rPr kumimoji="1" lang="zh-CN" altLang="en-US" sz="2400" dirty="0">
                <a:solidFill>
                  <a:schemeClr val="bg2">
                    <a:lumMod val="10000"/>
                  </a:schemeClr>
                </a:solidFill>
                <a:ea typeface="楷体_GB2312" pitchFamily="49" charset="-122"/>
              </a:rPr>
              <a:t>）设想</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粒子从核中发射出时能量相同</a:t>
            </a:r>
            <a:r>
              <a:rPr kumimoji="1" lang="en-US" altLang="zh-CN" sz="2400" i="1" dirty="0">
                <a:solidFill>
                  <a:schemeClr val="bg2">
                    <a:lumMod val="10000"/>
                  </a:schemeClr>
                </a:solidFill>
                <a:ea typeface="楷体_GB2312" pitchFamily="49" charset="-122"/>
              </a:rPr>
              <a:t>E</a:t>
            </a:r>
            <a:r>
              <a:rPr kumimoji="1" lang="el-GR" altLang="zh-CN" sz="2400" i="1" baseline="-25000" dirty="0">
                <a:solidFill>
                  <a:schemeClr val="bg2">
                    <a:lumMod val="10000"/>
                  </a:schemeClr>
                </a:solidFill>
              </a:rPr>
              <a:t>β</a:t>
            </a:r>
            <a:r>
              <a:rPr kumimoji="1" lang="en-US" altLang="zh-CN" sz="2400" i="1" baseline="-25000" dirty="0">
                <a:solidFill>
                  <a:schemeClr val="bg2">
                    <a:lumMod val="10000"/>
                  </a:schemeClr>
                </a:solidFill>
                <a:ea typeface="楷体_GB2312" pitchFamily="49" charset="-122"/>
              </a:rPr>
              <a:t>m</a:t>
            </a:r>
            <a:r>
              <a:rPr kumimoji="1" lang="zh-CN" altLang="en-US" sz="2400" dirty="0">
                <a:solidFill>
                  <a:schemeClr val="bg2">
                    <a:lumMod val="10000"/>
                  </a:schemeClr>
                </a:solidFill>
                <a:ea typeface="楷体_GB2312" pitchFamily="49" charset="-122"/>
              </a:rPr>
              <a:t>，但行进中与源本身和周围介子相互作用损失了部分能量，有的</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粒子能量损失多，有的少，因此发射的</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粒子能量是连续的。</a:t>
            </a:r>
          </a:p>
          <a:p>
            <a:pPr>
              <a:spcBef>
                <a:spcPct val="50000"/>
              </a:spcBef>
            </a:pPr>
            <a:r>
              <a:rPr kumimoji="1" lang="zh-CN" altLang="en-US" sz="2400" dirty="0">
                <a:solidFill>
                  <a:schemeClr val="bg2">
                    <a:lumMod val="10000"/>
                  </a:schemeClr>
                </a:solidFill>
                <a:ea typeface="楷体_GB2312" pitchFamily="49" charset="-122"/>
              </a:rPr>
              <a:t>        为此曾经有人做了“</a:t>
            </a:r>
            <a:r>
              <a:rPr kumimoji="1" lang="zh-CN" altLang="en-US" sz="2400" b="0" dirty="0">
                <a:solidFill>
                  <a:schemeClr val="bg2">
                    <a:lumMod val="10000"/>
                  </a:schemeClr>
                </a:solidFill>
                <a:ea typeface="楷体_GB2312" pitchFamily="49" charset="-122"/>
              </a:rPr>
              <a:t>量热实验</a:t>
            </a:r>
            <a:r>
              <a:rPr kumimoji="1" lang="zh-CN" altLang="en-US" sz="2400" dirty="0">
                <a:solidFill>
                  <a:schemeClr val="bg2">
                    <a:lumMod val="10000"/>
                  </a:schemeClr>
                </a:solidFill>
                <a:ea typeface="楷体_GB2312" pitchFamily="49" charset="-122"/>
              </a:rPr>
              <a:t>”：把</a:t>
            </a:r>
            <a:r>
              <a:rPr kumimoji="1" lang="en-US" altLang="zh-CN" sz="2400" dirty="0" err="1">
                <a:solidFill>
                  <a:schemeClr val="bg2">
                    <a:lumMod val="10000"/>
                  </a:schemeClr>
                </a:solidFill>
                <a:ea typeface="楷体_GB2312" pitchFamily="49" charset="-122"/>
              </a:rPr>
              <a:t>RaE</a:t>
            </a:r>
            <a:r>
              <a:rPr kumimoji="1" lang="zh-CN" altLang="en-US" sz="2400" dirty="0">
                <a:solidFill>
                  <a:schemeClr val="bg2">
                    <a:lumMod val="10000"/>
                  </a:schemeClr>
                </a:solidFill>
                <a:ea typeface="楷体_GB2312" pitchFamily="49" charset="-122"/>
              </a:rPr>
              <a:t>源放在厚壁量热器中，精确测量</a:t>
            </a:r>
            <a:r>
              <a:rPr kumimoji="1" lang="el-GR" altLang="zh-CN" sz="2800" dirty="0">
                <a:solidFill>
                  <a:schemeClr val="bg2">
                    <a:lumMod val="10000"/>
                  </a:schemeClr>
                </a:solidFill>
              </a:rPr>
              <a:t>β</a:t>
            </a:r>
            <a:r>
              <a:rPr kumimoji="1" lang="zh-CN" altLang="en-US" sz="2400" dirty="0">
                <a:solidFill>
                  <a:schemeClr val="bg2">
                    <a:lumMod val="10000"/>
                  </a:schemeClr>
                </a:solidFill>
                <a:ea typeface="楷体_GB2312" pitchFamily="49" charset="-122"/>
              </a:rPr>
              <a:t>衰变时产生的热量。如以上假说正确，则量热器测量到的每次</a:t>
            </a:r>
            <a:r>
              <a:rPr kumimoji="1" lang="el-GR" altLang="zh-CN" sz="2800" dirty="0">
                <a:solidFill>
                  <a:schemeClr val="bg2">
                    <a:lumMod val="10000"/>
                  </a:schemeClr>
                </a:solidFill>
              </a:rPr>
              <a:t>β</a:t>
            </a:r>
            <a:r>
              <a:rPr kumimoji="1" lang="zh-CN" altLang="en-US" sz="2400" dirty="0">
                <a:solidFill>
                  <a:schemeClr val="bg2">
                    <a:lumMod val="10000"/>
                  </a:schemeClr>
                </a:solidFill>
                <a:ea typeface="楷体_GB2312" pitchFamily="49" charset="-122"/>
              </a:rPr>
              <a:t>衰变的能量，就应是</a:t>
            </a:r>
            <a:r>
              <a:rPr kumimoji="1" lang="en-US" altLang="zh-CN" sz="2400" i="1" dirty="0">
                <a:solidFill>
                  <a:schemeClr val="bg2">
                    <a:lumMod val="10000"/>
                  </a:schemeClr>
                </a:solidFill>
                <a:ea typeface="楷体_GB2312" pitchFamily="49" charset="-122"/>
              </a:rPr>
              <a:t>E</a:t>
            </a:r>
            <a:r>
              <a:rPr kumimoji="1" lang="el-GR" altLang="zh-CN" sz="2800" i="1" baseline="-25000" dirty="0">
                <a:solidFill>
                  <a:schemeClr val="bg2">
                    <a:lumMod val="10000"/>
                  </a:schemeClr>
                </a:solidFill>
              </a:rPr>
              <a:t>β</a:t>
            </a:r>
            <a:r>
              <a:rPr kumimoji="1" lang="en-US" altLang="zh-CN" sz="2400" i="1" baseline="-25000" dirty="0">
                <a:solidFill>
                  <a:schemeClr val="bg2">
                    <a:lumMod val="10000"/>
                  </a:schemeClr>
                </a:solidFill>
                <a:ea typeface="楷体_GB2312" pitchFamily="49" charset="-122"/>
              </a:rPr>
              <a:t>m</a:t>
            </a:r>
            <a:r>
              <a:rPr kumimoji="1" lang="zh-CN" altLang="en-US" sz="2400" dirty="0">
                <a:solidFill>
                  <a:schemeClr val="bg2">
                    <a:lumMod val="10000"/>
                  </a:schemeClr>
                </a:solidFill>
                <a:ea typeface="楷体_GB2312" pitchFamily="49" charset="-122"/>
              </a:rPr>
              <a:t>。但量热器测量到的每次</a:t>
            </a:r>
            <a:r>
              <a:rPr kumimoji="1" lang="el-GR" altLang="zh-CN" sz="2800" dirty="0">
                <a:solidFill>
                  <a:schemeClr val="bg2">
                    <a:lumMod val="10000"/>
                  </a:schemeClr>
                </a:solidFill>
              </a:rPr>
              <a:t>β</a:t>
            </a:r>
            <a:r>
              <a:rPr kumimoji="1" lang="zh-CN" altLang="en-US" sz="2400" dirty="0">
                <a:solidFill>
                  <a:schemeClr val="bg2">
                    <a:lumMod val="10000"/>
                  </a:schemeClr>
                </a:solidFill>
                <a:ea typeface="楷体_GB2312" pitchFamily="49" charset="-122"/>
              </a:rPr>
              <a:t>衰变的能量却仅为</a:t>
            </a:r>
            <a:r>
              <a:rPr kumimoji="1" lang="el-GR" altLang="zh-CN" sz="2800" dirty="0">
                <a:solidFill>
                  <a:schemeClr val="bg2">
                    <a:lumMod val="10000"/>
                  </a:schemeClr>
                </a:solidFill>
              </a:rPr>
              <a:t>β</a:t>
            </a:r>
            <a:r>
              <a:rPr kumimoji="1" lang="zh-CN" altLang="en-US" sz="2400" dirty="0">
                <a:solidFill>
                  <a:schemeClr val="bg2">
                    <a:lumMod val="10000"/>
                  </a:schemeClr>
                </a:solidFill>
                <a:ea typeface="楷体_GB2312" pitchFamily="49" charset="-122"/>
              </a:rPr>
              <a:t>谱的平均值</a:t>
            </a:r>
            <a:r>
              <a:rPr kumimoji="1" lang="en-US" altLang="zh-CN" sz="2400" i="1" dirty="0">
                <a:solidFill>
                  <a:schemeClr val="bg2">
                    <a:lumMod val="10000"/>
                  </a:schemeClr>
                </a:solidFill>
                <a:ea typeface="楷体_GB2312" pitchFamily="49" charset="-122"/>
              </a:rPr>
              <a:t>0.331MeV</a:t>
            </a:r>
            <a:r>
              <a:rPr kumimoji="1" lang="zh-CN" altLang="en-US" sz="2400" dirty="0">
                <a:solidFill>
                  <a:schemeClr val="bg2">
                    <a:lumMod val="10000"/>
                  </a:schemeClr>
                </a:solidFill>
                <a:ea typeface="楷体_GB2312" pitchFamily="49" charset="-122"/>
              </a:rPr>
              <a:t>，而不是</a:t>
            </a:r>
            <a:r>
              <a:rPr kumimoji="1" lang="en-US" altLang="zh-CN" sz="2400" i="1" dirty="0">
                <a:solidFill>
                  <a:schemeClr val="bg2">
                    <a:lumMod val="10000"/>
                  </a:schemeClr>
                </a:solidFill>
                <a:ea typeface="楷体_GB2312" pitchFamily="49" charset="-122"/>
              </a:rPr>
              <a:t>E</a:t>
            </a:r>
            <a:r>
              <a:rPr kumimoji="1" lang="el-GR" altLang="zh-CN" sz="2800" i="1" baseline="-25000" dirty="0">
                <a:solidFill>
                  <a:schemeClr val="bg2">
                    <a:lumMod val="10000"/>
                  </a:schemeClr>
                </a:solidFill>
              </a:rPr>
              <a:t>β</a:t>
            </a:r>
            <a:r>
              <a:rPr kumimoji="1" lang="en-US" altLang="zh-CN" sz="2400" i="1" baseline="-25000" dirty="0">
                <a:solidFill>
                  <a:schemeClr val="bg2">
                    <a:lumMod val="10000"/>
                  </a:schemeClr>
                </a:solidFill>
                <a:ea typeface="楷体_GB2312" pitchFamily="49" charset="-122"/>
              </a:rPr>
              <a:t>m</a:t>
            </a:r>
            <a:r>
              <a:rPr kumimoji="1" lang="en-US" altLang="zh-CN" sz="2400" i="1" dirty="0">
                <a:solidFill>
                  <a:schemeClr val="bg2">
                    <a:lumMod val="10000"/>
                  </a:schemeClr>
                </a:solidFill>
                <a:ea typeface="楷体_GB2312" pitchFamily="49" charset="-122"/>
              </a:rPr>
              <a:t>=1.17MeV</a:t>
            </a:r>
            <a:r>
              <a:rPr kumimoji="1" lang="zh-CN" altLang="en-US" sz="2400" dirty="0">
                <a:solidFill>
                  <a:schemeClr val="bg2">
                    <a:lumMod val="10000"/>
                  </a:schemeClr>
                </a:solidFill>
                <a:ea typeface="楷体_GB2312" pitchFamily="49" charset="-122"/>
              </a:rPr>
              <a:t>。</a:t>
            </a:r>
            <a:endParaRPr kumimoji="1" lang="zh-CN" altLang="el-GR" sz="2400" dirty="0">
              <a:solidFill>
                <a:schemeClr val="bg2">
                  <a:lumMod val="10000"/>
                </a:scheme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8772">
                                            <p:txEl>
                                              <p:pRg st="2" end="2"/>
                                            </p:txEl>
                                          </p:spTgt>
                                        </p:tgtEl>
                                        <p:attrNameLst>
                                          <p:attrName>style.visibility</p:attrName>
                                        </p:attrNameLst>
                                      </p:cBhvr>
                                      <p:to>
                                        <p:strVal val="visible"/>
                                      </p:to>
                                    </p:set>
                                    <p:animEffect transition="in" filter="wipe(up)">
                                      <p:cBhvr>
                                        <p:cTn id="7" dur="500"/>
                                        <p:tgtEl>
                                          <p:spTgt spid="28877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8772">
                                            <p:txEl>
                                              <p:pRg st="3" end="3"/>
                                            </p:txEl>
                                          </p:spTgt>
                                        </p:tgtEl>
                                        <p:attrNameLst>
                                          <p:attrName>style.visibility</p:attrName>
                                        </p:attrNameLst>
                                      </p:cBhvr>
                                      <p:to>
                                        <p:strVal val="visible"/>
                                      </p:to>
                                    </p:set>
                                    <p:animEffect transition="in" filter="wipe(left)">
                                      <p:cBhvr>
                                        <p:cTn id="12" dur="500"/>
                                        <p:tgtEl>
                                          <p:spTgt spid="2887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62" name="Rectangle 18">
            <a:extLst>
              <a:ext uri="{FF2B5EF4-FFF2-40B4-BE49-F238E27FC236}">
                <a16:creationId xmlns:a16="http://schemas.microsoft.com/office/drawing/2014/main" id="{DCA2CA93-4032-436C-97E1-3BCB28916129}"/>
              </a:ext>
            </a:extLst>
          </p:cNvPr>
          <p:cNvSpPr>
            <a:spLocks noChangeArrowheads="1"/>
          </p:cNvSpPr>
          <p:nvPr/>
        </p:nvSpPr>
        <p:spPr bwMode="auto">
          <a:xfrm>
            <a:off x="539750" y="836613"/>
            <a:ext cx="2592388" cy="579437"/>
          </a:xfrm>
          <a:prstGeom prst="rect">
            <a:avLst/>
          </a:prstGeom>
          <a:noFill/>
          <a:ln>
            <a:noFill/>
          </a:ln>
          <a:effectLst/>
        </p:spPr>
        <p:txBody>
          <a:bodyPr>
            <a:spAutoFit/>
          </a:bodyPr>
          <a:lstStyle/>
          <a:p>
            <a:r>
              <a:rPr lang="en-US" altLang="zh-CN">
                <a:solidFill>
                  <a:schemeClr val="bg2">
                    <a:lumMod val="10000"/>
                  </a:schemeClr>
                </a:solidFill>
                <a:ea typeface="楷体_GB2312" pitchFamily="49" charset="-122"/>
              </a:rPr>
              <a:t>2.</a:t>
            </a:r>
            <a:r>
              <a:rPr lang="zh-CN" altLang="en-US">
                <a:solidFill>
                  <a:schemeClr val="bg2">
                    <a:lumMod val="10000"/>
                  </a:schemeClr>
                </a:solidFill>
                <a:ea typeface="楷体_GB2312" pitchFamily="49" charset="-122"/>
              </a:rPr>
              <a:t>中微子假说</a:t>
            </a:r>
          </a:p>
        </p:txBody>
      </p:sp>
      <p:sp>
        <p:nvSpPr>
          <p:cNvPr id="287782" name="Rectangle 38">
            <a:extLst>
              <a:ext uri="{FF2B5EF4-FFF2-40B4-BE49-F238E27FC236}">
                <a16:creationId xmlns:a16="http://schemas.microsoft.com/office/drawing/2014/main" id="{ED59FD1F-205B-4EB2-A007-404EB855BA2B}"/>
              </a:ext>
            </a:extLst>
          </p:cNvPr>
          <p:cNvSpPr>
            <a:spLocks noChangeArrowheads="1"/>
          </p:cNvSpPr>
          <p:nvPr/>
        </p:nvSpPr>
        <p:spPr bwMode="auto">
          <a:xfrm>
            <a:off x="3492500" y="908050"/>
            <a:ext cx="5183188" cy="1616075"/>
          </a:xfrm>
          <a:prstGeom prst="rect">
            <a:avLst/>
          </a:prstGeom>
          <a:noFill/>
          <a:ln>
            <a:noFill/>
          </a:ln>
          <a:effectLst/>
        </p:spPr>
        <p:txBody>
          <a:bodyPr>
            <a:spAutoFit/>
          </a:bodyPr>
          <a:lstStyle/>
          <a:p>
            <a:r>
              <a:rPr lang="zh-CN" altLang="en-US" sz="2000">
                <a:solidFill>
                  <a:schemeClr val="bg2">
                    <a:lumMod val="10000"/>
                  </a:schemeClr>
                </a:solidFill>
                <a:latin typeface="Arial" panose="020B0604020202020204" pitchFamily="34" charset="0"/>
                <a:ea typeface="仿宋_GB2312" pitchFamily="49" charset="-122"/>
              </a:rPr>
              <a:t>　泡利：“只有假定在衰变过程中</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伴随着每一个电子有一个轻的中性粒子</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中微子”</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一起被发射出来</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使中微子和电子的能量之和为常数</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才能解释连续</a:t>
            </a:r>
            <a:r>
              <a:rPr lang="el-GR" altLang="zh-CN" sz="2000">
                <a:solidFill>
                  <a:schemeClr val="bg2">
                    <a:lumMod val="10000"/>
                  </a:schemeClr>
                </a:solidFill>
                <a:latin typeface="Arial" panose="020B0604020202020204" pitchFamily="34" charset="0"/>
                <a:ea typeface="仿宋_GB2312" pitchFamily="49" charset="-122"/>
              </a:rPr>
              <a:t>β</a:t>
            </a:r>
            <a:r>
              <a:rPr lang="zh-CN" altLang="en-US" sz="2000">
                <a:solidFill>
                  <a:schemeClr val="bg2">
                    <a:lumMod val="10000"/>
                  </a:schemeClr>
                </a:solidFill>
                <a:latin typeface="Arial" panose="020B0604020202020204" pitchFamily="34" charset="0"/>
                <a:ea typeface="仿宋_GB2312" pitchFamily="49" charset="-122"/>
              </a:rPr>
              <a:t>谱</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换言之</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衰变能应在电子、中微子和子核间进行分配</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即：</a:t>
            </a:r>
          </a:p>
        </p:txBody>
      </p:sp>
      <p:graphicFrame>
        <p:nvGraphicFramePr>
          <p:cNvPr id="287783" name="Object 39">
            <a:extLst>
              <a:ext uri="{FF2B5EF4-FFF2-40B4-BE49-F238E27FC236}">
                <a16:creationId xmlns:a16="http://schemas.microsoft.com/office/drawing/2014/main" id="{A8AF82E7-7AB5-444F-9B8D-ACB7FB92C62E}"/>
              </a:ext>
            </a:extLst>
          </p:cNvPr>
          <p:cNvGraphicFramePr>
            <a:graphicFrameLocks noChangeAspect="1"/>
          </p:cNvGraphicFramePr>
          <p:nvPr>
            <p:extLst>
              <p:ext uri="{D42A27DB-BD31-4B8C-83A1-F6EECF244321}">
                <p14:modId xmlns:p14="http://schemas.microsoft.com/office/powerpoint/2010/main" val="3094101615"/>
              </p:ext>
            </p:extLst>
          </p:nvPr>
        </p:nvGraphicFramePr>
        <p:xfrm>
          <a:off x="4859338" y="2565400"/>
          <a:ext cx="2487612" cy="481013"/>
        </p:xfrm>
        <a:graphic>
          <a:graphicData uri="http://schemas.openxmlformats.org/presentationml/2006/ole">
            <mc:AlternateContent xmlns:mc="http://schemas.openxmlformats.org/markup-compatibility/2006">
              <mc:Choice xmlns:v="urn:schemas-microsoft-com:vml" Requires="v">
                <p:oleObj spid="_x0000_s287803" name="公式" r:id="rId3" imgW="1180800" imgH="228600" progId="Equation.3">
                  <p:embed/>
                </p:oleObj>
              </mc:Choice>
              <mc:Fallback>
                <p:oleObj name="公式" r:id="rId3" imgW="1180800" imgH="22860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565400"/>
                        <a:ext cx="2487612"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7784" name="Group 40">
            <a:extLst>
              <a:ext uri="{FF2B5EF4-FFF2-40B4-BE49-F238E27FC236}">
                <a16:creationId xmlns:a16="http://schemas.microsoft.com/office/drawing/2014/main" id="{6616C5E9-76E3-48CB-94A8-45E856EBC9FC}"/>
              </a:ext>
            </a:extLst>
          </p:cNvPr>
          <p:cNvGrpSpPr>
            <a:grpSpLocks/>
          </p:cNvGrpSpPr>
          <p:nvPr/>
        </p:nvGrpSpPr>
        <p:grpSpPr bwMode="auto">
          <a:xfrm>
            <a:off x="641350" y="3116263"/>
            <a:ext cx="4786313" cy="460375"/>
            <a:chOff x="288" y="1918"/>
            <a:chExt cx="3015" cy="290"/>
          </a:xfrm>
          <a:noFill/>
        </p:grpSpPr>
        <p:graphicFrame>
          <p:nvGraphicFramePr>
            <p:cNvPr id="287785" name="Object 41">
              <a:extLst>
                <a:ext uri="{FF2B5EF4-FFF2-40B4-BE49-F238E27FC236}">
                  <a16:creationId xmlns:a16="http://schemas.microsoft.com/office/drawing/2014/main" id="{160201E9-C93A-4313-8358-44388904FBE2}"/>
                </a:ext>
              </a:extLst>
            </p:cNvPr>
            <p:cNvGraphicFramePr>
              <a:graphicFrameLocks noChangeAspect="1"/>
            </p:cNvGraphicFramePr>
            <p:nvPr/>
          </p:nvGraphicFramePr>
          <p:xfrm>
            <a:off x="2696" y="1918"/>
            <a:ext cx="607" cy="290"/>
          </p:xfrm>
          <a:graphic>
            <a:graphicData uri="http://schemas.openxmlformats.org/presentationml/2006/ole">
              <mc:AlternateContent xmlns:mc="http://schemas.openxmlformats.org/markup-compatibility/2006">
                <mc:Choice xmlns:v="urn:schemas-microsoft-com:vml" Requires="v">
                  <p:oleObj spid="_x0000_s287804" name="公式" r:id="rId5" imgW="457200" imgH="215640" progId="Equation.3">
                    <p:embed/>
                  </p:oleObj>
                </mc:Choice>
                <mc:Fallback>
                  <p:oleObj name="公式" r:id="rId5" imgW="457200" imgH="21564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6" y="1918"/>
                          <a:ext cx="607"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86" name="Rectangle 42">
              <a:extLst>
                <a:ext uri="{FF2B5EF4-FFF2-40B4-BE49-F238E27FC236}">
                  <a16:creationId xmlns:a16="http://schemas.microsoft.com/office/drawing/2014/main" id="{E16E627A-2385-4F54-82B2-6A5E1217BD1A}"/>
                </a:ext>
              </a:extLst>
            </p:cNvPr>
            <p:cNvSpPr>
              <a:spLocks noChangeArrowheads="1"/>
            </p:cNvSpPr>
            <p:nvPr/>
          </p:nvSpPr>
          <p:spPr bwMode="auto">
            <a:xfrm>
              <a:off x="288" y="1920"/>
              <a:ext cx="2414"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bg2">
                      <a:lumMod val="10000"/>
                    </a:schemeClr>
                  </a:solidFill>
                  <a:latin typeface="Arial" panose="020B0604020202020204" pitchFamily="34" charset="0"/>
                  <a:ea typeface="仿宋_GB2312" pitchFamily="49" charset="-122"/>
                </a:rPr>
                <a:t>由于子核质量远大于电子质量</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故</a:t>
              </a:r>
            </a:p>
          </p:txBody>
        </p:sp>
      </p:grpSp>
      <p:graphicFrame>
        <p:nvGraphicFramePr>
          <p:cNvPr id="287787" name="Object 43">
            <a:extLst>
              <a:ext uri="{FF2B5EF4-FFF2-40B4-BE49-F238E27FC236}">
                <a16:creationId xmlns:a16="http://schemas.microsoft.com/office/drawing/2014/main" id="{DE96ABA7-1852-4E4C-8865-5E5A48F7471A}"/>
              </a:ext>
            </a:extLst>
          </p:cNvPr>
          <p:cNvGraphicFramePr>
            <a:graphicFrameLocks noChangeAspect="1"/>
          </p:cNvGraphicFramePr>
          <p:nvPr>
            <p:extLst>
              <p:ext uri="{D42A27DB-BD31-4B8C-83A1-F6EECF244321}">
                <p14:modId xmlns:p14="http://schemas.microsoft.com/office/powerpoint/2010/main" val="3415598346"/>
              </p:ext>
            </p:extLst>
          </p:nvPr>
        </p:nvGraphicFramePr>
        <p:xfrm>
          <a:off x="1063625" y="3511550"/>
          <a:ext cx="3576638" cy="922338"/>
        </p:xfrm>
        <a:graphic>
          <a:graphicData uri="http://schemas.openxmlformats.org/presentationml/2006/ole">
            <mc:AlternateContent xmlns:mc="http://schemas.openxmlformats.org/markup-compatibility/2006">
              <mc:Choice xmlns:v="urn:schemas-microsoft-com:vml" Requires="v">
                <p:oleObj spid="_x0000_s287805" name="公式" r:id="rId7" imgW="1930320" imgH="495000" progId="Equation.3">
                  <p:embed/>
                </p:oleObj>
              </mc:Choice>
              <mc:Fallback>
                <p:oleObj name="公式" r:id="rId7" imgW="1930320" imgH="49500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3625" y="3511550"/>
                        <a:ext cx="3576638"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88" name="Rectangle 44">
            <a:extLst>
              <a:ext uri="{FF2B5EF4-FFF2-40B4-BE49-F238E27FC236}">
                <a16:creationId xmlns:a16="http://schemas.microsoft.com/office/drawing/2014/main" id="{86C31EB5-D278-4ED7-A3FA-8E432F468426}"/>
              </a:ext>
            </a:extLst>
          </p:cNvPr>
          <p:cNvSpPr>
            <a:spLocks noChangeArrowheads="1"/>
          </p:cNvSpPr>
          <p:nvPr/>
        </p:nvSpPr>
        <p:spPr bwMode="auto">
          <a:xfrm>
            <a:off x="4756150" y="3957638"/>
            <a:ext cx="2722563" cy="396875"/>
          </a:xfrm>
          <a:prstGeom prst="rect">
            <a:avLst/>
          </a:prstGeom>
          <a:noFill/>
          <a:ln>
            <a:noFill/>
          </a:ln>
          <a:effectLst/>
        </p:spPr>
        <p:txBody>
          <a:bodyPr wrap="none">
            <a:spAutoFit/>
          </a:bodyPr>
          <a:lstStyle/>
          <a:p>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即电子能量取极大值</a:t>
            </a:r>
            <a:r>
              <a:rPr lang="en-US" altLang="zh-CN" sz="2000">
                <a:solidFill>
                  <a:schemeClr val="bg2">
                    <a:lumMod val="10000"/>
                  </a:schemeClr>
                </a:solidFill>
                <a:latin typeface="Arial" panose="020B0604020202020204" pitchFamily="34" charset="0"/>
                <a:ea typeface="仿宋_GB2312" pitchFamily="49" charset="-122"/>
              </a:rPr>
              <a:t>).</a:t>
            </a:r>
          </a:p>
        </p:txBody>
      </p:sp>
      <p:grpSp>
        <p:nvGrpSpPr>
          <p:cNvPr id="287789" name="Group 45">
            <a:extLst>
              <a:ext uri="{FF2B5EF4-FFF2-40B4-BE49-F238E27FC236}">
                <a16:creationId xmlns:a16="http://schemas.microsoft.com/office/drawing/2014/main" id="{E893F379-0AFC-4CFA-A2A3-B6464802D40C}"/>
              </a:ext>
            </a:extLst>
          </p:cNvPr>
          <p:cNvGrpSpPr>
            <a:grpSpLocks/>
          </p:cNvGrpSpPr>
          <p:nvPr/>
        </p:nvGrpSpPr>
        <p:grpSpPr bwMode="auto">
          <a:xfrm>
            <a:off x="641350" y="4491038"/>
            <a:ext cx="5487988" cy="495300"/>
            <a:chOff x="288" y="2784"/>
            <a:chExt cx="3457" cy="312"/>
          </a:xfrm>
          <a:noFill/>
        </p:grpSpPr>
        <p:graphicFrame>
          <p:nvGraphicFramePr>
            <p:cNvPr id="287790" name="Object 46">
              <a:extLst>
                <a:ext uri="{FF2B5EF4-FFF2-40B4-BE49-F238E27FC236}">
                  <a16:creationId xmlns:a16="http://schemas.microsoft.com/office/drawing/2014/main" id="{E2BBEBC4-40FF-4945-B7D9-A4B4CCE252B6}"/>
                </a:ext>
              </a:extLst>
            </p:cNvPr>
            <p:cNvGraphicFramePr>
              <a:graphicFrameLocks noChangeAspect="1"/>
            </p:cNvGraphicFramePr>
            <p:nvPr/>
          </p:nvGraphicFramePr>
          <p:xfrm>
            <a:off x="1488" y="2784"/>
            <a:ext cx="768" cy="312"/>
          </p:xfrm>
          <a:graphic>
            <a:graphicData uri="http://schemas.openxmlformats.org/presentationml/2006/ole">
              <mc:AlternateContent xmlns:mc="http://schemas.openxmlformats.org/markup-compatibility/2006">
                <mc:Choice xmlns:v="urn:schemas-microsoft-com:vml" Requires="v">
                  <p:oleObj spid="_x0000_s287806" name="公式" r:id="rId9" imgW="583920" imgH="241200" progId="Equation.3">
                    <p:embed/>
                  </p:oleObj>
                </mc:Choice>
                <mc:Fallback>
                  <p:oleObj name="公式" r:id="rId9" imgW="583920" imgH="24120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2784"/>
                          <a:ext cx="768"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91" name="Rectangle 47">
              <a:extLst>
                <a:ext uri="{FF2B5EF4-FFF2-40B4-BE49-F238E27FC236}">
                  <a16:creationId xmlns:a16="http://schemas.microsoft.com/office/drawing/2014/main" id="{6F549B8C-5C66-42F1-8FBD-5354E45411C0}"/>
                </a:ext>
              </a:extLst>
            </p:cNvPr>
            <p:cNvSpPr>
              <a:spLocks noChangeArrowheads="1"/>
            </p:cNvSpPr>
            <p:nvPr/>
          </p:nvSpPr>
          <p:spPr bwMode="auto">
            <a:xfrm>
              <a:off x="288" y="2784"/>
              <a:ext cx="3457"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bg2">
                      <a:lumMod val="10000"/>
                    </a:schemeClr>
                  </a:solidFill>
                  <a:latin typeface="Arial" panose="020B0604020202020204" pitchFamily="34" charset="0"/>
                  <a:ea typeface="仿宋_GB2312" pitchFamily="49" charset="-122"/>
                </a:rPr>
                <a:t>因此</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电子可取</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　　　　  　</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间的任何能量值</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　</a:t>
              </a:r>
            </a:p>
          </p:txBody>
        </p:sp>
      </p:grpSp>
      <p:grpSp>
        <p:nvGrpSpPr>
          <p:cNvPr id="287792" name="Group 48">
            <a:extLst>
              <a:ext uri="{FF2B5EF4-FFF2-40B4-BE49-F238E27FC236}">
                <a16:creationId xmlns:a16="http://schemas.microsoft.com/office/drawing/2014/main" id="{2CCF7DC4-9340-46CF-B529-91657C1571C7}"/>
              </a:ext>
            </a:extLst>
          </p:cNvPr>
          <p:cNvGrpSpPr>
            <a:grpSpLocks/>
          </p:cNvGrpSpPr>
          <p:nvPr/>
        </p:nvGrpSpPr>
        <p:grpSpPr bwMode="auto">
          <a:xfrm>
            <a:off x="641350" y="4795838"/>
            <a:ext cx="8153400" cy="609600"/>
            <a:chOff x="288" y="2976"/>
            <a:chExt cx="5136" cy="384"/>
          </a:xfrm>
          <a:noFill/>
        </p:grpSpPr>
        <p:graphicFrame>
          <p:nvGraphicFramePr>
            <p:cNvPr id="287793" name="Object 49">
              <a:extLst>
                <a:ext uri="{FF2B5EF4-FFF2-40B4-BE49-F238E27FC236}">
                  <a16:creationId xmlns:a16="http://schemas.microsoft.com/office/drawing/2014/main" id="{69959518-5933-4485-80E0-AA0F786A6BE1}"/>
                </a:ext>
              </a:extLst>
            </p:cNvPr>
            <p:cNvGraphicFramePr>
              <a:graphicFrameLocks noChangeAspect="1"/>
            </p:cNvGraphicFramePr>
            <p:nvPr/>
          </p:nvGraphicFramePr>
          <p:xfrm>
            <a:off x="5088" y="2976"/>
            <a:ext cx="229" cy="384"/>
          </p:xfrm>
          <a:graphic>
            <a:graphicData uri="http://schemas.openxmlformats.org/presentationml/2006/ole">
              <mc:AlternateContent xmlns:mc="http://schemas.openxmlformats.org/markup-compatibility/2006">
                <mc:Choice xmlns:v="urn:schemas-microsoft-com:vml" Requires="v">
                  <p:oleObj spid="_x0000_s287807" name="公式" r:id="rId11" imgW="241200" imgH="406080" progId="Equation.3">
                    <p:embed/>
                  </p:oleObj>
                </mc:Choice>
                <mc:Fallback>
                  <p:oleObj name="公式" r:id="rId11" imgW="241200" imgH="40608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8" y="2976"/>
                          <a:ext cx="22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794" name="Rectangle 50">
              <a:extLst>
                <a:ext uri="{FF2B5EF4-FFF2-40B4-BE49-F238E27FC236}">
                  <a16:creationId xmlns:a16="http://schemas.microsoft.com/office/drawing/2014/main" id="{818799D3-12A0-4448-A72E-226489892129}"/>
                </a:ext>
              </a:extLst>
            </p:cNvPr>
            <p:cNvSpPr>
              <a:spLocks noChangeArrowheads="1"/>
            </p:cNvSpPr>
            <p:nvPr/>
          </p:nvSpPr>
          <p:spPr bwMode="auto">
            <a:xfrm>
              <a:off x="288" y="3072"/>
              <a:ext cx="5136"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a:solidFill>
                    <a:schemeClr val="bg2">
                      <a:lumMod val="10000"/>
                    </a:schemeClr>
                  </a:solidFill>
                  <a:latin typeface="Arial" panose="020B0604020202020204" pitchFamily="34" charset="0"/>
                  <a:ea typeface="仿宋_GB2312" pitchFamily="49" charset="-122"/>
                </a:rPr>
                <a:t>为使</a:t>
              </a:r>
              <a:r>
                <a:rPr lang="el-GR" altLang="zh-CN" sz="2000">
                  <a:solidFill>
                    <a:schemeClr val="bg2">
                      <a:lumMod val="10000"/>
                    </a:schemeClr>
                  </a:solidFill>
                  <a:latin typeface="Arial" panose="020B0604020202020204" pitchFamily="34" charset="0"/>
                  <a:ea typeface="仿宋_GB2312" pitchFamily="49" charset="-122"/>
                </a:rPr>
                <a:t>β</a:t>
              </a:r>
              <a:r>
                <a:rPr lang="zh-CN" altLang="en-US" sz="2000">
                  <a:solidFill>
                    <a:schemeClr val="bg2">
                      <a:lumMod val="10000"/>
                    </a:schemeClr>
                  </a:solidFill>
                  <a:latin typeface="Arial" panose="020B0604020202020204" pitchFamily="34" charset="0"/>
                  <a:ea typeface="仿宋_GB2312" pitchFamily="49" charset="-122"/>
                </a:rPr>
                <a:t>衰变前后电荷、角动量均守恒</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中微子的电量必为</a:t>
              </a:r>
              <a:r>
                <a:rPr lang="en-US" altLang="zh-CN" sz="2000">
                  <a:solidFill>
                    <a:schemeClr val="bg2">
                      <a:lumMod val="10000"/>
                    </a:schemeClr>
                  </a:solidFill>
                  <a:latin typeface="Arial" panose="020B0604020202020204" pitchFamily="34" charset="0"/>
                  <a:ea typeface="仿宋_GB2312" pitchFamily="49" charset="-122"/>
                </a:rPr>
                <a:t>0,</a:t>
              </a:r>
              <a:r>
                <a:rPr lang="zh-CN" altLang="en-US" sz="2000">
                  <a:solidFill>
                    <a:schemeClr val="bg2">
                      <a:lumMod val="10000"/>
                    </a:schemeClr>
                  </a:solidFill>
                  <a:latin typeface="Arial" panose="020B0604020202020204" pitchFamily="34" charset="0"/>
                  <a:ea typeface="仿宋_GB2312" pitchFamily="49" charset="-122"/>
                </a:rPr>
                <a:t>自旋必为</a:t>
              </a:r>
            </a:p>
          </p:txBody>
        </p:sp>
      </p:grpSp>
      <p:grpSp>
        <p:nvGrpSpPr>
          <p:cNvPr id="287795" name="Group 51">
            <a:extLst>
              <a:ext uri="{FF2B5EF4-FFF2-40B4-BE49-F238E27FC236}">
                <a16:creationId xmlns:a16="http://schemas.microsoft.com/office/drawing/2014/main" id="{F99AFBAB-F0C0-4F90-9E24-39F21FAEA2EB}"/>
              </a:ext>
            </a:extLst>
          </p:cNvPr>
          <p:cNvGrpSpPr>
            <a:grpSpLocks/>
          </p:cNvGrpSpPr>
          <p:nvPr/>
        </p:nvGrpSpPr>
        <p:grpSpPr bwMode="auto">
          <a:xfrm>
            <a:off x="641350" y="5329238"/>
            <a:ext cx="8305800" cy="701675"/>
            <a:chOff x="288" y="3312"/>
            <a:chExt cx="5232" cy="442"/>
          </a:xfrm>
          <a:noFill/>
        </p:grpSpPr>
        <p:sp>
          <p:nvSpPr>
            <p:cNvPr id="287796" name="Rectangle 52">
              <a:extLst>
                <a:ext uri="{FF2B5EF4-FFF2-40B4-BE49-F238E27FC236}">
                  <a16:creationId xmlns:a16="http://schemas.microsoft.com/office/drawing/2014/main" id="{FD52C142-F416-4FC8-8A4E-057127C853E4}"/>
                </a:ext>
              </a:extLst>
            </p:cNvPr>
            <p:cNvSpPr>
              <a:spLocks noChangeArrowheads="1"/>
            </p:cNvSpPr>
            <p:nvPr/>
          </p:nvSpPr>
          <p:spPr bwMode="auto">
            <a:xfrm>
              <a:off x="288" y="3312"/>
              <a:ext cx="5232" cy="44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a:solidFill>
                    <a:schemeClr val="bg2">
                      <a:lumMod val="10000"/>
                    </a:schemeClr>
                  </a:solidFill>
                  <a:latin typeface="楷体_GB2312" pitchFamily="49" charset="-122"/>
                  <a:ea typeface="楷体_GB2312" pitchFamily="49" charset="-122"/>
                </a:rPr>
                <a:t>　一般认为中微子的静质量为</a:t>
              </a:r>
              <a:r>
                <a:rPr lang="en-US" altLang="zh-CN" sz="2000">
                  <a:solidFill>
                    <a:schemeClr val="bg2">
                      <a:lumMod val="10000"/>
                    </a:schemeClr>
                  </a:solidFill>
                  <a:latin typeface="楷体_GB2312" pitchFamily="49" charset="-122"/>
                  <a:ea typeface="楷体_GB2312" pitchFamily="49" charset="-122"/>
                </a:rPr>
                <a:t>0.</a:t>
              </a:r>
              <a:r>
                <a:rPr lang="zh-CN" altLang="en-US" sz="2000">
                  <a:solidFill>
                    <a:schemeClr val="bg2">
                      <a:lumMod val="10000"/>
                    </a:schemeClr>
                  </a:solidFill>
                  <a:latin typeface="楷体_GB2312" pitchFamily="49" charset="-122"/>
                  <a:ea typeface="楷体_GB2312" pitchFamily="49" charset="-122"/>
                </a:rPr>
                <a:t>后来的研究表明　　　　（尚待进一步研究</a:t>
              </a:r>
              <a:r>
                <a:rPr lang="en-US" altLang="zh-CN" sz="2000">
                  <a:solidFill>
                    <a:schemeClr val="bg2">
                      <a:lumMod val="10000"/>
                    </a:schemeClr>
                  </a:solidFill>
                  <a:latin typeface="楷体_GB2312" pitchFamily="49" charset="-122"/>
                  <a:ea typeface="楷体_GB2312" pitchFamily="49" charset="-122"/>
                </a:rPr>
                <a:t>.</a:t>
              </a:r>
              <a:r>
                <a:rPr lang="zh-CN" altLang="en-US" sz="2000">
                  <a:solidFill>
                    <a:schemeClr val="bg2">
                      <a:lumMod val="10000"/>
                    </a:schemeClr>
                  </a:solidFill>
                  <a:latin typeface="楷体_GB2312" pitchFamily="49" charset="-122"/>
                  <a:ea typeface="楷体_GB2312" pitchFamily="49" charset="-122"/>
                </a:rPr>
                <a:t>）</a:t>
              </a:r>
            </a:p>
          </p:txBody>
        </p:sp>
        <p:graphicFrame>
          <p:nvGraphicFramePr>
            <p:cNvPr id="287797" name="Object 53">
              <a:extLst>
                <a:ext uri="{FF2B5EF4-FFF2-40B4-BE49-F238E27FC236}">
                  <a16:creationId xmlns:a16="http://schemas.microsoft.com/office/drawing/2014/main" id="{628558D8-C4CE-43DC-8DCF-8F0D2092CDDB}"/>
                </a:ext>
              </a:extLst>
            </p:cNvPr>
            <p:cNvGraphicFramePr>
              <a:graphicFrameLocks noChangeAspect="1"/>
            </p:cNvGraphicFramePr>
            <p:nvPr/>
          </p:nvGraphicFramePr>
          <p:xfrm>
            <a:off x="3744" y="3360"/>
            <a:ext cx="528" cy="230"/>
          </p:xfrm>
          <a:graphic>
            <a:graphicData uri="http://schemas.openxmlformats.org/presentationml/2006/ole">
              <mc:AlternateContent xmlns:mc="http://schemas.openxmlformats.org/markup-compatibility/2006">
                <mc:Choice xmlns:v="urn:schemas-microsoft-com:vml" Requires="v">
                  <p:oleObj spid="_x0000_s287808" name="公式" r:id="rId13" imgW="876240" imgH="380880" progId="Equation.3">
                    <p:embed/>
                  </p:oleObj>
                </mc:Choice>
                <mc:Fallback>
                  <p:oleObj name="公式" r:id="rId13" imgW="876240" imgH="38088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 y="3360"/>
                          <a:ext cx="5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7798" name="Rectangle 54">
            <a:extLst>
              <a:ext uri="{FF2B5EF4-FFF2-40B4-BE49-F238E27FC236}">
                <a16:creationId xmlns:a16="http://schemas.microsoft.com/office/drawing/2014/main" id="{8584F81C-6DA9-40E9-8F22-83A9B5F69E87}"/>
              </a:ext>
            </a:extLst>
          </p:cNvPr>
          <p:cNvSpPr>
            <a:spLocks noChangeArrowheads="1"/>
          </p:cNvSpPr>
          <p:nvPr/>
        </p:nvSpPr>
        <p:spPr bwMode="auto">
          <a:xfrm>
            <a:off x="641350" y="6091238"/>
            <a:ext cx="8502650" cy="396875"/>
          </a:xfrm>
          <a:prstGeom prst="rect">
            <a:avLst/>
          </a:prstGeom>
          <a:noFill/>
          <a:ln>
            <a:noFill/>
          </a:ln>
          <a:effectLst/>
        </p:spPr>
        <p:txBody>
          <a:bodyPr wrap="none">
            <a:spAutoFit/>
          </a:bodyPr>
          <a:lstStyle/>
          <a:p>
            <a:pPr algn="r"/>
            <a:r>
              <a:rPr lang="zh-CN" altLang="en-US" sz="2000">
                <a:solidFill>
                  <a:schemeClr val="bg2">
                    <a:lumMod val="10000"/>
                  </a:schemeClr>
                </a:solidFill>
                <a:latin typeface="Arial" panose="020B0604020202020204" pitchFamily="34" charset="0"/>
                <a:ea typeface="仿宋_GB2312" pitchFamily="49" charset="-122"/>
              </a:rPr>
              <a:t>泡利的中微子假设引起不少怀疑</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但费米不仅接受且用于解决了第二个难题</a:t>
            </a:r>
            <a:r>
              <a:rPr lang="en-US" altLang="zh-CN" sz="2000">
                <a:solidFill>
                  <a:schemeClr val="bg2">
                    <a:lumMod val="10000"/>
                  </a:schemeClr>
                </a:solidFill>
                <a:latin typeface="Arial" panose="020B0604020202020204" pitchFamily="34" charset="0"/>
                <a:ea typeface="仿宋_GB2312" pitchFamily="49" charset="-122"/>
              </a:rPr>
              <a:t>.</a:t>
            </a:r>
          </a:p>
        </p:txBody>
      </p:sp>
      <p:sp>
        <p:nvSpPr>
          <p:cNvPr id="2" name="矩形 1">
            <a:extLst>
              <a:ext uri="{FF2B5EF4-FFF2-40B4-BE49-F238E27FC236}">
                <a16:creationId xmlns:a16="http://schemas.microsoft.com/office/drawing/2014/main" id="{D6AC3029-A33F-4219-B03A-E9EAC237CBE1}"/>
              </a:ext>
            </a:extLst>
          </p:cNvPr>
          <p:cNvSpPr/>
          <p:nvPr/>
        </p:nvSpPr>
        <p:spPr>
          <a:xfrm>
            <a:off x="100272" y="1695554"/>
            <a:ext cx="2743536" cy="830997"/>
          </a:xfrm>
          <a:prstGeom prst="rect">
            <a:avLst/>
          </a:prstGeom>
        </p:spPr>
        <p:txBody>
          <a:bodyPr wrap="square">
            <a:spAutoFit/>
          </a:bodyPr>
          <a:lstStyle/>
          <a:p>
            <a:pPr algn="ctr" fontAlgn="t"/>
            <a:r>
              <a:rPr lang="zh-CN" altLang="en-US" sz="2400" dirty="0">
                <a:solidFill>
                  <a:schemeClr val="bg2">
                    <a:lumMod val="10000"/>
                  </a:schemeClr>
                </a:solidFill>
                <a:latin typeface="Arial" panose="020B0604020202020204" pitchFamily="34" charset="0"/>
                <a:ea typeface="仿宋_GB2312" pitchFamily="49" charset="-122"/>
              </a:rPr>
              <a:t>泡利于</a:t>
            </a:r>
            <a:r>
              <a:rPr lang="en-US" altLang="zh-CN" sz="2400" dirty="0">
                <a:solidFill>
                  <a:schemeClr val="bg2">
                    <a:lumMod val="10000"/>
                  </a:schemeClr>
                </a:solidFill>
                <a:latin typeface="Arial" panose="020B0604020202020204" pitchFamily="34" charset="0"/>
                <a:ea typeface="仿宋_GB2312" pitchFamily="49" charset="-122"/>
              </a:rPr>
              <a:t>1930</a:t>
            </a:r>
            <a:r>
              <a:rPr lang="zh-CN" altLang="en-US" sz="2400" dirty="0">
                <a:solidFill>
                  <a:schemeClr val="bg2">
                    <a:lumMod val="10000"/>
                  </a:schemeClr>
                </a:solidFill>
                <a:latin typeface="Arial" panose="020B0604020202020204" pitchFamily="34" charset="0"/>
                <a:ea typeface="仿宋_GB2312" pitchFamily="49" charset="-122"/>
              </a:rPr>
              <a:t>年解决了第一个难题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87782"/>
                                        </p:tgtEl>
                                        <p:attrNameLst>
                                          <p:attrName>style.visibility</p:attrName>
                                        </p:attrNameLst>
                                      </p:cBhvr>
                                      <p:to>
                                        <p:strVal val="visible"/>
                                      </p:to>
                                    </p:set>
                                    <p:animEffect transition="in" filter="strips(downLeft)">
                                      <p:cBhvr>
                                        <p:cTn id="7" dur="500"/>
                                        <p:tgtEl>
                                          <p:spTgt spid="287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87783"/>
                                        </p:tgtEl>
                                        <p:attrNameLst>
                                          <p:attrName>style.visibility</p:attrName>
                                        </p:attrNameLst>
                                      </p:cBhvr>
                                      <p:to>
                                        <p:strVal val="visible"/>
                                      </p:to>
                                    </p:set>
                                    <p:animEffect transition="in" filter="strips(downLeft)">
                                      <p:cBhvr>
                                        <p:cTn id="12" dur="500"/>
                                        <p:tgtEl>
                                          <p:spTgt spid="2877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87784"/>
                                        </p:tgtEl>
                                        <p:attrNameLst>
                                          <p:attrName>style.visibility</p:attrName>
                                        </p:attrNameLst>
                                      </p:cBhvr>
                                      <p:to>
                                        <p:strVal val="visible"/>
                                      </p:to>
                                    </p:set>
                                    <p:animEffect transition="in" filter="strips(downLeft)">
                                      <p:cBhvr>
                                        <p:cTn id="17" dur="500"/>
                                        <p:tgtEl>
                                          <p:spTgt spid="2877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87787"/>
                                        </p:tgtEl>
                                        <p:attrNameLst>
                                          <p:attrName>style.visibility</p:attrName>
                                        </p:attrNameLst>
                                      </p:cBhvr>
                                      <p:to>
                                        <p:strVal val="visible"/>
                                      </p:to>
                                    </p:set>
                                    <p:animEffect transition="in" filter="strips(downLeft)">
                                      <p:cBhvr>
                                        <p:cTn id="22" dur="500"/>
                                        <p:tgtEl>
                                          <p:spTgt spid="2877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87788"/>
                                        </p:tgtEl>
                                        <p:attrNameLst>
                                          <p:attrName>style.visibility</p:attrName>
                                        </p:attrNameLst>
                                      </p:cBhvr>
                                      <p:to>
                                        <p:strVal val="visible"/>
                                      </p:to>
                                    </p:set>
                                    <p:animEffect transition="in" filter="strips(downLeft)">
                                      <p:cBhvr>
                                        <p:cTn id="27" dur="500"/>
                                        <p:tgtEl>
                                          <p:spTgt spid="2877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287789"/>
                                        </p:tgtEl>
                                        <p:attrNameLst>
                                          <p:attrName>style.visibility</p:attrName>
                                        </p:attrNameLst>
                                      </p:cBhvr>
                                      <p:to>
                                        <p:strVal val="visible"/>
                                      </p:to>
                                    </p:set>
                                    <p:animEffect transition="in" filter="strips(downLeft)">
                                      <p:cBhvr>
                                        <p:cTn id="32" dur="500"/>
                                        <p:tgtEl>
                                          <p:spTgt spid="2877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287792"/>
                                        </p:tgtEl>
                                        <p:attrNameLst>
                                          <p:attrName>style.visibility</p:attrName>
                                        </p:attrNameLst>
                                      </p:cBhvr>
                                      <p:to>
                                        <p:strVal val="visible"/>
                                      </p:to>
                                    </p:set>
                                    <p:animEffect transition="in" filter="strips(downLeft)">
                                      <p:cBhvr>
                                        <p:cTn id="37" dur="500"/>
                                        <p:tgtEl>
                                          <p:spTgt spid="2877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287795"/>
                                        </p:tgtEl>
                                        <p:attrNameLst>
                                          <p:attrName>style.visibility</p:attrName>
                                        </p:attrNameLst>
                                      </p:cBhvr>
                                      <p:to>
                                        <p:strVal val="visible"/>
                                      </p:to>
                                    </p:set>
                                    <p:animEffect transition="in" filter="strips(downLeft)">
                                      <p:cBhvr>
                                        <p:cTn id="42" dur="500"/>
                                        <p:tgtEl>
                                          <p:spTgt spid="2877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287798"/>
                                        </p:tgtEl>
                                        <p:attrNameLst>
                                          <p:attrName>style.visibility</p:attrName>
                                        </p:attrNameLst>
                                      </p:cBhvr>
                                      <p:to>
                                        <p:strVal val="visible"/>
                                      </p:to>
                                    </p:set>
                                    <p:animEffect transition="in" filter="strips(downLeft)">
                                      <p:cBhvr>
                                        <p:cTn id="47" dur="500"/>
                                        <p:tgtEl>
                                          <p:spTgt spid="287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82" grpId="0"/>
      <p:bldP spid="287788" grpId="0"/>
      <p:bldP spid="2877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19" name="Rectangle 27">
            <a:extLst>
              <a:ext uri="{FF2B5EF4-FFF2-40B4-BE49-F238E27FC236}">
                <a16:creationId xmlns:a16="http://schemas.microsoft.com/office/drawing/2014/main" id="{1B7365DB-6793-4B3A-AD9D-7D0FBB8306B9}"/>
              </a:ext>
            </a:extLst>
          </p:cNvPr>
          <p:cNvSpPr>
            <a:spLocks noChangeArrowheads="1"/>
          </p:cNvSpPr>
          <p:nvPr/>
        </p:nvSpPr>
        <p:spPr bwMode="auto">
          <a:xfrm>
            <a:off x="0" y="-292387"/>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sp>
        <p:nvSpPr>
          <p:cNvPr id="289820" name="Rectangle 28">
            <a:extLst>
              <a:ext uri="{FF2B5EF4-FFF2-40B4-BE49-F238E27FC236}">
                <a16:creationId xmlns:a16="http://schemas.microsoft.com/office/drawing/2014/main" id="{84029F4A-CA32-4AB3-8953-6835089B2108}"/>
              </a:ext>
            </a:extLst>
          </p:cNvPr>
          <p:cNvSpPr>
            <a:spLocks noChangeArrowheads="1"/>
          </p:cNvSpPr>
          <p:nvPr/>
        </p:nvSpPr>
        <p:spPr bwMode="auto">
          <a:xfrm>
            <a:off x="0" y="-292387"/>
            <a:ext cx="184731" cy="584775"/>
          </a:xfrm>
          <a:prstGeom prst="rect">
            <a:avLst/>
          </a:prstGeom>
          <a:noFill/>
          <a:ln>
            <a:noFill/>
          </a:ln>
          <a:effectLst/>
        </p:spPr>
        <p:txBody>
          <a:bodyPr wrap="none" anchor="ctr">
            <a:spAutoFit/>
          </a:bodyPr>
          <a:lstStyle/>
          <a:p>
            <a:endParaRPr lang="zh-CN" altLang="en-US">
              <a:solidFill>
                <a:schemeClr val="bg2">
                  <a:lumMod val="10000"/>
                </a:schemeClr>
              </a:solidFill>
            </a:endParaRPr>
          </a:p>
        </p:txBody>
      </p:sp>
      <p:grpSp>
        <p:nvGrpSpPr>
          <p:cNvPr id="289826" name="Group 34">
            <a:extLst>
              <a:ext uri="{FF2B5EF4-FFF2-40B4-BE49-F238E27FC236}">
                <a16:creationId xmlns:a16="http://schemas.microsoft.com/office/drawing/2014/main" id="{30EB591D-C61D-4F64-9AEA-3848199EE495}"/>
              </a:ext>
            </a:extLst>
          </p:cNvPr>
          <p:cNvGrpSpPr>
            <a:grpSpLocks/>
          </p:cNvGrpSpPr>
          <p:nvPr/>
        </p:nvGrpSpPr>
        <p:grpSpPr bwMode="auto">
          <a:xfrm>
            <a:off x="533400" y="1676400"/>
            <a:ext cx="8153400" cy="1311275"/>
            <a:chOff x="336" y="1056"/>
            <a:chExt cx="5136" cy="826"/>
          </a:xfrm>
          <a:noFill/>
        </p:grpSpPr>
        <p:graphicFrame>
          <p:nvGraphicFramePr>
            <p:cNvPr id="289827" name="Object 35">
              <a:extLst>
                <a:ext uri="{FF2B5EF4-FFF2-40B4-BE49-F238E27FC236}">
                  <a16:creationId xmlns:a16="http://schemas.microsoft.com/office/drawing/2014/main" id="{230B95BF-192F-41D9-BB3A-6FE0A2ED3903}"/>
                </a:ext>
              </a:extLst>
            </p:cNvPr>
            <p:cNvGraphicFramePr>
              <a:graphicFrameLocks noChangeAspect="1"/>
            </p:cNvGraphicFramePr>
            <p:nvPr/>
          </p:nvGraphicFramePr>
          <p:xfrm>
            <a:off x="3600" y="1056"/>
            <a:ext cx="206" cy="240"/>
          </p:xfrm>
          <a:graphic>
            <a:graphicData uri="http://schemas.openxmlformats.org/presentationml/2006/ole">
              <mc:AlternateContent xmlns:mc="http://schemas.openxmlformats.org/markup-compatibility/2006">
                <mc:Choice xmlns:v="urn:schemas-microsoft-com:vml" Requires="v">
                  <p:oleObj spid="_x0000_s289833" name="公式" r:id="rId3" imgW="215640" imgH="228600" progId="Equation.3">
                    <p:embed/>
                  </p:oleObj>
                </mc:Choice>
                <mc:Fallback>
                  <p:oleObj name="公式" r:id="rId3" imgW="215640" imgH="22860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1056"/>
                          <a:ext cx="20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28" name="Object 36">
              <a:extLst>
                <a:ext uri="{FF2B5EF4-FFF2-40B4-BE49-F238E27FC236}">
                  <a16:creationId xmlns:a16="http://schemas.microsoft.com/office/drawing/2014/main" id="{3D90F5A3-3A91-41B9-AE95-89AAA01093BC}"/>
                </a:ext>
              </a:extLst>
            </p:cNvPr>
            <p:cNvGraphicFramePr>
              <a:graphicFrameLocks noChangeAspect="1"/>
            </p:cNvGraphicFramePr>
            <p:nvPr/>
          </p:nvGraphicFramePr>
          <p:xfrm>
            <a:off x="1776" y="1248"/>
            <a:ext cx="218" cy="240"/>
          </p:xfrm>
          <a:graphic>
            <a:graphicData uri="http://schemas.openxmlformats.org/presentationml/2006/ole">
              <mc:AlternateContent xmlns:mc="http://schemas.openxmlformats.org/markup-compatibility/2006">
                <mc:Choice xmlns:v="urn:schemas-microsoft-com:vml" Requires="v">
                  <p:oleObj spid="_x0000_s289834" name="公式" r:id="rId5" imgW="228600" imgH="228600" progId="Equation.3">
                    <p:embed/>
                  </p:oleObj>
                </mc:Choice>
                <mc:Fallback>
                  <p:oleObj name="公式" r:id="rId5" imgW="228600" imgH="2286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1248"/>
                          <a:ext cx="21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29" name="Rectangle 37">
              <a:extLst>
                <a:ext uri="{FF2B5EF4-FFF2-40B4-BE49-F238E27FC236}">
                  <a16:creationId xmlns:a16="http://schemas.microsoft.com/office/drawing/2014/main" id="{8C5EFE7E-261A-4A4F-869E-B9E51AE733CD}"/>
                </a:ext>
              </a:extLst>
            </p:cNvPr>
            <p:cNvSpPr>
              <a:spLocks noChangeArrowheads="1"/>
            </p:cNvSpPr>
            <p:nvPr/>
          </p:nvSpPr>
          <p:spPr bwMode="auto">
            <a:xfrm>
              <a:off x="336" y="1056"/>
              <a:ext cx="5136" cy="826"/>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bg2">
                      <a:lumMod val="10000"/>
                    </a:schemeClr>
                  </a:solidFill>
                  <a:latin typeface="Arial" panose="020B0604020202020204" pitchFamily="34" charset="0"/>
                  <a:ea typeface="仿宋_GB2312" pitchFamily="49" charset="-122"/>
                </a:rPr>
                <a:t>　费米认为电子和中微子是在衰变中产生的</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　　衰变的本质是核内的一个中子变为质子，　 衰变和</a:t>
              </a:r>
              <a:r>
                <a:rPr lang="en-US" altLang="zh-CN" sz="2000">
                  <a:solidFill>
                    <a:schemeClr val="bg2">
                      <a:lumMod val="10000"/>
                    </a:schemeClr>
                  </a:solidFill>
                  <a:latin typeface="Arial" panose="020B0604020202020204" pitchFamily="34" charset="0"/>
                  <a:ea typeface="仿宋_GB2312" pitchFamily="49" charset="-122"/>
                </a:rPr>
                <a:t>EC</a:t>
              </a:r>
              <a:r>
                <a:rPr lang="zh-CN" altLang="en-US" sz="2000">
                  <a:solidFill>
                    <a:schemeClr val="bg2">
                      <a:lumMod val="10000"/>
                    </a:schemeClr>
                  </a:solidFill>
                  <a:latin typeface="Arial" panose="020B0604020202020204" pitchFamily="34" charset="0"/>
                  <a:ea typeface="仿宋_GB2312" pitchFamily="49" charset="-122"/>
                </a:rPr>
                <a:t>的本质是核内的一个质子变为中子</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而质子和中子可视为核子的两个不同状态</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中子与质子的转变相当于量子态间的跃迁</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在跃迁过程中放出电子和中微子</a:t>
              </a:r>
              <a:r>
                <a:rPr lang="en-US" altLang="zh-CN" sz="2000">
                  <a:solidFill>
                    <a:schemeClr val="bg2">
                      <a:lumMod val="10000"/>
                    </a:schemeClr>
                  </a:solidFill>
                  <a:latin typeface="Arial" panose="020B0604020202020204" pitchFamily="34" charset="0"/>
                  <a:ea typeface="仿宋_GB2312" pitchFamily="49" charset="-122"/>
                </a:rPr>
                <a:t>.</a:t>
              </a:r>
            </a:p>
          </p:txBody>
        </p:sp>
      </p:grpSp>
      <p:sp>
        <p:nvSpPr>
          <p:cNvPr id="289830" name="Rectangle 38">
            <a:extLst>
              <a:ext uri="{FF2B5EF4-FFF2-40B4-BE49-F238E27FC236}">
                <a16:creationId xmlns:a16="http://schemas.microsoft.com/office/drawing/2014/main" id="{38081650-920F-4E62-90BC-51DEC404B75D}"/>
              </a:ext>
            </a:extLst>
          </p:cNvPr>
          <p:cNvSpPr>
            <a:spLocks noChangeArrowheads="1"/>
          </p:cNvSpPr>
          <p:nvPr/>
        </p:nvSpPr>
        <p:spPr bwMode="auto">
          <a:xfrm>
            <a:off x="533400" y="3048000"/>
            <a:ext cx="8153400" cy="822325"/>
          </a:xfrm>
          <a:prstGeom prst="rect">
            <a:avLst/>
          </a:prstGeom>
          <a:noFill/>
          <a:ln>
            <a:noFill/>
          </a:ln>
          <a:effectLst/>
        </p:spPr>
        <p:txBody>
          <a:bodyPr>
            <a:spAutoFit/>
          </a:bodyPr>
          <a:lstStyle/>
          <a:p>
            <a:pPr>
              <a:lnSpc>
                <a:spcPct val="120000"/>
              </a:lnSpc>
            </a:pPr>
            <a:r>
              <a:rPr lang="zh-CN" altLang="en-US" sz="2000">
                <a:solidFill>
                  <a:schemeClr val="bg2">
                    <a:lumMod val="10000"/>
                  </a:schemeClr>
                </a:solidFill>
                <a:latin typeface="Arial" panose="020B0604020202020204" pitchFamily="34" charset="0"/>
                <a:ea typeface="仿宋_GB2312" pitchFamily="49" charset="-122"/>
              </a:rPr>
              <a:t>　</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它们原本不存在核内</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好像光子是原子不同状态间的跃迁的产物一样</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区别在于电磁作用导致产生光子</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弱相互作用导致产生电子和中微子</a:t>
            </a:r>
            <a:r>
              <a:rPr lang="en-US" altLang="zh-CN" sz="2000">
                <a:solidFill>
                  <a:schemeClr val="bg2">
                    <a:lumMod val="10000"/>
                  </a:schemeClr>
                </a:solidFill>
                <a:latin typeface="Arial" panose="020B0604020202020204" pitchFamily="34" charset="0"/>
                <a:ea typeface="仿宋_GB2312" pitchFamily="49" charset="-122"/>
              </a:rPr>
              <a:t>.)</a:t>
            </a:r>
          </a:p>
        </p:txBody>
      </p:sp>
      <p:sp>
        <p:nvSpPr>
          <p:cNvPr id="289831" name="Rectangle 39">
            <a:extLst>
              <a:ext uri="{FF2B5EF4-FFF2-40B4-BE49-F238E27FC236}">
                <a16:creationId xmlns:a16="http://schemas.microsoft.com/office/drawing/2014/main" id="{94A88AA3-0AD5-451C-B54E-0FF84CB8CA5F}"/>
              </a:ext>
            </a:extLst>
          </p:cNvPr>
          <p:cNvSpPr>
            <a:spLocks noChangeArrowheads="1"/>
          </p:cNvSpPr>
          <p:nvPr/>
        </p:nvSpPr>
        <p:spPr bwMode="auto">
          <a:xfrm>
            <a:off x="533400" y="3962400"/>
            <a:ext cx="8153400" cy="396875"/>
          </a:xfrm>
          <a:prstGeom prst="rect">
            <a:avLst/>
          </a:prstGeom>
          <a:noFill/>
          <a:ln>
            <a:noFill/>
          </a:ln>
          <a:effectLst/>
        </p:spPr>
        <p:txBody>
          <a:bodyPr>
            <a:spAutoFit/>
          </a:bodyPr>
          <a:lstStyle/>
          <a:p>
            <a:r>
              <a:rPr lang="zh-CN" altLang="en-US" sz="2000">
                <a:solidFill>
                  <a:schemeClr val="bg2">
                    <a:lumMod val="10000"/>
                  </a:schemeClr>
                </a:solidFill>
                <a:latin typeface="Arial" panose="020B0604020202020204" pitchFamily="34" charset="0"/>
                <a:ea typeface="仿宋_GB2312" pitchFamily="49" charset="-122"/>
              </a:rPr>
              <a:t>　</a:t>
            </a:r>
            <a:r>
              <a:rPr lang="en-US" altLang="zh-CN" sz="2000">
                <a:solidFill>
                  <a:schemeClr val="bg2">
                    <a:lumMod val="10000"/>
                  </a:schemeClr>
                </a:solidFill>
                <a:latin typeface="Arial" panose="020B0604020202020204" pitchFamily="34" charset="0"/>
                <a:ea typeface="仿宋_GB2312" pitchFamily="49" charset="-122"/>
              </a:rPr>
              <a:t>1934</a:t>
            </a:r>
            <a:r>
              <a:rPr lang="zh-CN" altLang="en-US" sz="2000">
                <a:solidFill>
                  <a:schemeClr val="bg2">
                    <a:lumMod val="10000"/>
                  </a:schemeClr>
                </a:solidFill>
                <a:latin typeface="Arial" panose="020B0604020202020204" pitchFamily="34" charset="0"/>
                <a:ea typeface="仿宋_GB2312" pitchFamily="49" charset="-122"/>
              </a:rPr>
              <a:t>年</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费米提出的弱相互作用的衰变理论</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并经受了长时期的考验</a:t>
            </a:r>
            <a:r>
              <a:rPr lang="en-US" altLang="zh-CN" sz="2000">
                <a:solidFill>
                  <a:schemeClr val="bg2">
                    <a:lumMod val="10000"/>
                  </a:schemeClr>
                </a:solidFill>
                <a:latin typeface="Arial" panose="020B0604020202020204" pitchFamily="34" charset="0"/>
                <a:ea typeface="仿宋_GB2312" pitchFamily="49" charset="-122"/>
              </a:rPr>
              <a:t>.</a:t>
            </a:r>
          </a:p>
        </p:txBody>
      </p:sp>
      <p:sp>
        <p:nvSpPr>
          <p:cNvPr id="289832" name="Text Box 40">
            <a:extLst>
              <a:ext uri="{FF2B5EF4-FFF2-40B4-BE49-F238E27FC236}">
                <a16:creationId xmlns:a16="http://schemas.microsoft.com/office/drawing/2014/main" id="{9F423A38-BD5D-4F40-8BF5-D0C8F22DF12A}"/>
              </a:ext>
            </a:extLst>
          </p:cNvPr>
          <p:cNvSpPr txBox="1">
            <a:spLocks noChangeArrowheads="1"/>
          </p:cNvSpPr>
          <p:nvPr/>
        </p:nvSpPr>
        <p:spPr bwMode="auto">
          <a:xfrm>
            <a:off x="533400" y="4495800"/>
            <a:ext cx="8229600" cy="1006475"/>
          </a:xfrm>
          <a:prstGeom prst="rect">
            <a:avLst/>
          </a:prstGeom>
          <a:noFill/>
          <a:ln>
            <a:noFill/>
          </a:ln>
          <a:effectLst/>
        </p:spPr>
        <p:txBody>
          <a:bodyPr>
            <a:spAutoFit/>
          </a:bodyPr>
          <a:lstStyle/>
          <a:p>
            <a:pPr fontAlgn="t"/>
            <a:r>
              <a:rPr lang="zh-CN" altLang="en-US" sz="2000">
                <a:solidFill>
                  <a:schemeClr val="bg2">
                    <a:lumMod val="10000"/>
                  </a:schemeClr>
                </a:solidFill>
                <a:latin typeface="Arial" panose="020B0604020202020204" pitchFamily="34" charset="0"/>
                <a:ea typeface="仿宋_GB2312" pitchFamily="49" charset="-122"/>
              </a:rPr>
              <a:t>　中微子假说解决了</a:t>
            </a:r>
            <a:r>
              <a:rPr lang="el-GR" altLang="zh-CN" sz="2000">
                <a:solidFill>
                  <a:schemeClr val="bg2">
                    <a:lumMod val="10000"/>
                  </a:schemeClr>
                </a:solidFill>
                <a:latin typeface="Arial" panose="020B0604020202020204" pitchFamily="34" charset="0"/>
                <a:ea typeface="仿宋_GB2312" pitchFamily="49" charset="-122"/>
              </a:rPr>
              <a:t>β</a:t>
            </a:r>
            <a:r>
              <a:rPr lang="zh-CN" altLang="en-US" sz="2000">
                <a:solidFill>
                  <a:schemeClr val="bg2">
                    <a:lumMod val="10000"/>
                  </a:schemeClr>
                </a:solidFill>
                <a:latin typeface="Arial" panose="020B0604020202020204" pitchFamily="34" charset="0"/>
                <a:ea typeface="仿宋_GB2312" pitchFamily="49" charset="-122"/>
              </a:rPr>
              <a:t>衰变的两大难题</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但人们希望从实验上证实中微子的存在</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中微子无电荷无静质量</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与物质的相互作用极其微弱</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易穿过物质</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因此很难捕捉到它</a:t>
            </a:r>
            <a:r>
              <a:rPr lang="en-US" altLang="zh-CN" sz="2000">
                <a:solidFill>
                  <a:schemeClr val="bg2">
                    <a:lumMod val="10000"/>
                  </a:schemeClr>
                </a:solidFill>
                <a:latin typeface="Arial" panose="020B0604020202020204" pitchFamily="34" charset="0"/>
                <a:ea typeface="仿宋_GB2312" pitchFamily="49" charset="-122"/>
              </a:rPr>
              <a:t>.1930</a:t>
            </a:r>
            <a:r>
              <a:rPr lang="zh-CN" altLang="en-US" sz="2000">
                <a:solidFill>
                  <a:schemeClr val="bg2">
                    <a:lumMod val="10000"/>
                  </a:schemeClr>
                </a:solidFill>
                <a:latin typeface="Arial" panose="020B0604020202020204" pitchFamily="34" charset="0"/>
                <a:ea typeface="仿宋_GB2312" pitchFamily="49" charset="-122"/>
              </a:rPr>
              <a:t>年预言它的存在</a:t>
            </a:r>
            <a:r>
              <a:rPr lang="en-US" altLang="zh-CN" sz="2000">
                <a:solidFill>
                  <a:schemeClr val="bg2">
                    <a:lumMod val="10000"/>
                  </a:schemeClr>
                </a:solidFill>
                <a:latin typeface="Arial" panose="020B0604020202020204" pitchFamily="34" charset="0"/>
                <a:ea typeface="仿宋_GB2312" pitchFamily="49" charset="-122"/>
              </a:rPr>
              <a:t>,1956</a:t>
            </a:r>
            <a:r>
              <a:rPr lang="zh-CN" altLang="en-US" sz="2000">
                <a:solidFill>
                  <a:schemeClr val="bg2">
                    <a:lumMod val="10000"/>
                  </a:schemeClr>
                </a:solidFill>
                <a:latin typeface="Arial" panose="020B0604020202020204" pitchFamily="34" charset="0"/>
                <a:ea typeface="仿宋_GB2312" pitchFamily="49" charset="-122"/>
              </a:rPr>
              <a:t>年才通过实验探测到它</a:t>
            </a:r>
            <a:r>
              <a:rPr lang="en-US" altLang="zh-CN" sz="2000">
                <a:solidFill>
                  <a:schemeClr val="bg2">
                    <a:lumMod val="10000"/>
                  </a:schemeClr>
                </a:solidFill>
                <a:latin typeface="Arial" panose="020B0604020202020204" pitchFamily="34" charset="0"/>
                <a:ea typeface="仿宋_GB2312" pitchFamily="49" charset="-122"/>
              </a:rPr>
              <a:t>.</a:t>
            </a:r>
            <a:endParaRPr lang="el-GR" altLang="zh-CN" sz="2000">
              <a:solidFill>
                <a:schemeClr val="bg2">
                  <a:lumMod val="10000"/>
                </a:schemeClr>
              </a:solidFill>
              <a:latin typeface="Arial" panose="020B0604020202020204" pitchFamily="34" charset="0"/>
              <a:ea typeface="仿宋_GB2312" pitchFamily="49" charset="-122"/>
            </a:endParaRPr>
          </a:p>
        </p:txBody>
      </p:sp>
      <p:sp>
        <p:nvSpPr>
          <p:cNvPr id="2" name="矩形 1">
            <a:extLst>
              <a:ext uri="{FF2B5EF4-FFF2-40B4-BE49-F238E27FC236}">
                <a16:creationId xmlns:a16="http://schemas.microsoft.com/office/drawing/2014/main" id="{48421EDB-A7AE-4F5C-A02C-6AA201C18DD7}"/>
              </a:ext>
            </a:extLst>
          </p:cNvPr>
          <p:cNvSpPr/>
          <p:nvPr/>
        </p:nvSpPr>
        <p:spPr>
          <a:xfrm>
            <a:off x="1021298" y="791300"/>
            <a:ext cx="4288353" cy="584775"/>
          </a:xfrm>
          <a:prstGeom prst="rect">
            <a:avLst/>
          </a:prstGeom>
        </p:spPr>
        <p:txBody>
          <a:bodyPr wrap="none">
            <a:spAutoFit/>
          </a:bodyPr>
          <a:lstStyle/>
          <a:p>
            <a:pPr algn="ctr" fontAlgn="t"/>
            <a:r>
              <a:rPr lang="zh-CN" altLang="en-US" dirty="0">
                <a:solidFill>
                  <a:schemeClr val="bg2">
                    <a:lumMod val="10000"/>
                  </a:schemeClr>
                </a:solidFill>
                <a:latin typeface="Arial" panose="020B0604020202020204" pitchFamily="34" charset="0"/>
                <a:ea typeface="仿宋_GB2312" pitchFamily="49" charset="-122"/>
              </a:rPr>
              <a:t>费米解决了第二个难题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89826"/>
                                        </p:tgtEl>
                                        <p:attrNameLst>
                                          <p:attrName>style.visibility</p:attrName>
                                        </p:attrNameLst>
                                      </p:cBhvr>
                                      <p:to>
                                        <p:strVal val="visible"/>
                                      </p:to>
                                    </p:set>
                                    <p:animEffect transition="in" filter="wedge">
                                      <p:cBhvr>
                                        <p:cTn id="7" dur="2000"/>
                                        <p:tgtEl>
                                          <p:spTgt spid="289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89830"/>
                                        </p:tgtEl>
                                        <p:attrNameLst>
                                          <p:attrName>style.visibility</p:attrName>
                                        </p:attrNameLst>
                                      </p:cBhvr>
                                      <p:to>
                                        <p:strVal val="visible"/>
                                      </p:to>
                                    </p:set>
                                    <p:animEffect transition="in" filter="wedge">
                                      <p:cBhvr>
                                        <p:cTn id="12" dur="2000"/>
                                        <p:tgtEl>
                                          <p:spTgt spid="289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89831"/>
                                        </p:tgtEl>
                                        <p:attrNameLst>
                                          <p:attrName>style.visibility</p:attrName>
                                        </p:attrNameLst>
                                      </p:cBhvr>
                                      <p:to>
                                        <p:strVal val="visible"/>
                                      </p:to>
                                    </p:set>
                                    <p:animEffect transition="in" filter="wedge">
                                      <p:cBhvr>
                                        <p:cTn id="17" dur="2000"/>
                                        <p:tgtEl>
                                          <p:spTgt spid="289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289832"/>
                                        </p:tgtEl>
                                        <p:attrNameLst>
                                          <p:attrName>style.visibility</p:attrName>
                                        </p:attrNameLst>
                                      </p:cBhvr>
                                      <p:to>
                                        <p:strVal val="visible"/>
                                      </p:to>
                                    </p:set>
                                    <p:animEffect transition="in" filter="wedge">
                                      <p:cBhvr>
                                        <p:cTn id="22" dur="2000"/>
                                        <p:tgtEl>
                                          <p:spTgt spid="28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30" grpId="0"/>
      <p:bldP spid="289831" grpId="0"/>
      <p:bldP spid="2898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4" name="Rectangle 8">
            <a:extLst>
              <a:ext uri="{FF2B5EF4-FFF2-40B4-BE49-F238E27FC236}">
                <a16:creationId xmlns:a16="http://schemas.microsoft.com/office/drawing/2014/main" id="{7C33D339-A5EC-483D-8C3C-7AB52D34C44A}"/>
              </a:ext>
            </a:extLst>
          </p:cNvPr>
          <p:cNvSpPr>
            <a:spLocks noChangeArrowheads="1"/>
          </p:cNvSpPr>
          <p:nvPr/>
        </p:nvSpPr>
        <p:spPr bwMode="auto">
          <a:xfrm>
            <a:off x="609600" y="1095375"/>
            <a:ext cx="609600" cy="1495425"/>
          </a:xfrm>
          <a:prstGeom prst="rect">
            <a:avLst/>
          </a:prstGeom>
          <a:solidFill>
            <a:schemeClr val="bg1"/>
          </a:solidFill>
          <a:ln>
            <a:noFill/>
          </a:ln>
          <a:effectLst/>
          <a:scene3d>
            <a:camera prst="legacyObliqueTopLeft"/>
            <a:lightRig rig="legacyFlat3" dir="t"/>
          </a:scene3d>
          <a:sp3d extrusionH="430200" prstMaterial="legacyMatte">
            <a:bevelT w="13500" h="13500" prst="angle"/>
            <a:bevelB w="13500" h="13500" prst="angle"/>
            <a:extrusionClr>
              <a:srgbClr val="0000FF"/>
            </a:extrusionClr>
            <a:contourClr>
              <a:srgbClr val="0000FF"/>
            </a:contourClr>
          </a:sp3d>
        </p:spPr>
        <p:txBody>
          <a:bodyPr>
            <a:spAutoFit/>
            <a:flatTx/>
          </a:bodyPr>
          <a:lstStyle/>
          <a:p>
            <a:pPr algn="ctr" fontAlgn="t"/>
            <a:r>
              <a:rPr lang="zh-CN" altLang="en-US" sz="2800">
                <a:solidFill>
                  <a:schemeClr val="bg2">
                    <a:lumMod val="10000"/>
                  </a:schemeClr>
                </a:solidFill>
                <a:latin typeface="Arial" panose="020B0604020202020204" pitchFamily="34" charset="0"/>
                <a:ea typeface="仿宋_GB2312" pitchFamily="49" charset="-122"/>
              </a:rPr>
              <a:t>正电子</a:t>
            </a:r>
          </a:p>
          <a:p>
            <a:pPr algn="ctr" fontAlgn="t"/>
            <a:endParaRPr lang="en-US" altLang="zh-CN" sz="800">
              <a:solidFill>
                <a:schemeClr val="bg2">
                  <a:lumMod val="10000"/>
                </a:schemeClr>
              </a:solidFill>
              <a:latin typeface="Arial" panose="020B0604020202020204" pitchFamily="34" charset="0"/>
              <a:ea typeface="仿宋_GB2312" pitchFamily="49" charset="-122"/>
            </a:endParaRPr>
          </a:p>
        </p:txBody>
      </p:sp>
      <p:sp>
        <p:nvSpPr>
          <p:cNvPr id="290825" name="Text Box 9">
            <a:extLst>
              <a:ext uri="{FF2B5EF4-FFF2-40B4-BE49-F238E27FC236}">
                <a16:creationId xmlns:a16="http://schemas.microsoft.com/office/drawing/2014/main" id="{CCB48424-BA9C-4069-9E17-7C291390C407}"/>
              </a:ext>
            </a:extLst>
          </p:cNvPr>
          <p:cNvSpPr txBox="1">
            <a:spLocks noChangeArrowheads="1"/>
          </p:cNvSpPr>
          <p:nvPr/>
        </p:nvSpPr>
        <p:spPr bwMode="auto">
          <a:xfrm>
            <a:off x="1371600" y="838200"/>
            <a:ext cx="3810000" cy="1006475"/>
          </a:xfrm>
          <a:prstGeom prst="rect">
            <a:avLst/>
          </a:prstGeom>
          <a:solidFill>
            <a:schemeClr val="bg1"/>
          </a:solidFill>
          <a:ln>
            <a:noFill/>
          </a:ln>
          <a:effectLst/>
        </p:spPr>
        <p:txBody>
          <a:bodyPr>
            <a:spAutoFit/>
          </a:bodyPr>
          <a:lstStyle/>
          <a:p>
            <a:pPr fontAlgn="t"/>
            <a:r>
              <a:rPr lang="en-US" altLang="zh-CN" sz="2000">
                <a:solidFill>
                  <a:schemeClr val="bg2">
                    <a:lumMod val="10000"/>
                  </a:schemeClr>
                </a:solidFill>
                <a:latin typeface="Arial" panose="020B0604020202020204" pitchFamily="34" charset="0"/>
                <a:ea typeface="仿宋_GB2312" pitchFamily="49" charset="-122"/>
              </a:rPr>
              <a:t>1928</a:t>
            </a:r>
            <a:r>
              <a:rPr lang="zh-CN" altLang="en-US" sz="2000">
                <a:solidFill>
                  <a:schemeClr val="bg2">
                    <a:lumMod val="10000"/>
                  </a:schemeClr>
                </a:solidFill>
                <a:latin typeface="Arial" panose="020B0604020202020204" pitchFamily="34" charset="0"/>
                <a:ea typeface="仿宋_GB2312" pitchFamily="49" charset="-122"/>
              </a:rPr>
              <a:t>年狄拉克由相对论量子力学预言正电子的存在</a:t>
            </a:r>
            <a:r>
              <a:rPr lang="en-US" altLang="zh-CN" sz="2000">
                <a:solidFill>
                  <a:schemeClr val="bg2">
                    <a:lumMod val="10000"/>
                  </a:schemeClr>
                </a:solidFill>
                <a:latin typeface="Arial" panose="020B0604020202020204" pitchFamily="34" charset="0"/>
                <a:ea typeface="仿宋_GB2312" pitchFamily="49" charset="-122"/>
              </a:rPr>
              <a:t>.1932</a:t>
            </a:r>
            <a:r>
              <a:rPr lang="zh-CN" altLang="en-US" sz="2000">
                <a:solidFill>
                  <a:schemeClr val="bg2">
                    <a:lumMod val="10000"/>
                  </a:schemeClr>
                </a:solidFill>
                <a:latin typeface="Arial" panose="020B0604020202020204" pitchFamily="34" charset="0"/>
                <a:ea typeface="仿宋_GB2312" pitchFamily="49" charset="-122"/>
              </a:rPr>
              <a:t>年安德逊在宇宙线中观察到正电子</a:t>
            </a:r>
            <a:r>
              <a:rPr lang="en-US" altLang="zh-CN" sz="2000">
                <a:solidFill>
                  <a:schemeClr val="bg2">
                    <a:lumMod val="10000"/>
                  </a:schemeClr>
                </a:solidFill>
                <a:latin typeface="Arial" panose="020B0604020202020204" pitchFamily="34" charset="0"/>
                <a:ea typeface="仿宋_GB2312" pitchFamily="49" charset="-122"/>
              </a:rPr>
              <a:t>.</a:t>
            </a:r>
          </a:p>
        </p:txBody>
      </p:sp>
      <p:sp>
        <p:nvSpPr>
          <p:cNvPr id="290826" name="Rectangle 10">
            <a:extLst>
              <a:ext uri="{FF2B5EF4-FFF2-40B4-BE49-F238E27FC236}">
                <a16:creationId xmlns:a16="http://schemas.microsoft.com/office/drawing/2014/main" id="{ED16A0BC-8BD9-48AB-9A6B-1BFFD376CF5A}"/>
              </a:ext>
            </a:extLst>
          </p:cNvPr>
          <p:cNvSpPr>
            <a:spLocks noChangeArrowheads="1"/>
          </p:cNvSpPr>
          <p:nvPr/>
        </p:nvSpPr>
        <p:spPr bwMode="auto">
          <a:xfrm>
            <a:off x="1371600" y="1828800"/>
            <a:ext cx="3657600" cy="701675"/>
          </a:xfrm>
          <a:prstGeom prst="rect">
            <a:avLst/>
          </a:prstGeom>
          <a:solidFill>
            <a:schemeClr val="bg1"/>
          </a:solidFill>
          <a:ln>
            <a:noFill/>
          </a:ln>
          <a:effectLst/>
        </p:spPr>
        <p:txBody>
          <a:bodyPr>
            <a:spAutoFit/>
          </a:bodyPr>
          <a:lstStyle/>
          <a:p>
            <a:pPr fontAlgn="t"/>
            <a:r>
              <a:rPr lang="zh-CN" altLang="en-US" sz="2000">
                <a:solidFill>
                  <a:schemeClr val="bg2">
                    <a:lumMod val="10000"/>
                  </a:schemeClr>
                </a:solidFill>
                <a:latin typeface="Arial" panose="020B0604020202020204" pitchFamily="34" charset="0"/>
                <a:ea typeface="仿宋_GB2312" pitchFamily="49" charset="-122"/>
              </a:rPr>
              <a:t>正电子与电子相遇会湮灭而产生一对</a:t>
            </a:r>
            <a:r>
              <a:rPr lang="en-US" altLang="zh-CN" sz="2000">
                <a:solidFill>
                  <a:schemeClr val="bg2">
                    <a:lumMod val="10000"/>
                  </a:schemeClr>
                </a:solidFill>
                <a:latin typeface="仿宋_GB2312" pitchFamily="49" charset="-122"/>
                <a:ea typeface="仿宋_GB2312" pitchFamily="49" charset="-122"/>
              </a:rPr>
              <a:t>0.51MeV </a:t>
            </a:r>
            <a:r>
              <a:rPr lang="zh-CN" altLang="en-US" sz="2000">
                <a:solidFill>
                  <a:schemeClr val="bg2">
                    <a:lumMod val="10000"/>
                  </a:schemeClr>
                </a:solidFill>
                <a:latin typeface="仿宋_GB2312" pitchFamily="49" charset="-122"/>
                <a:ea typeface="仿宋_GB2312" pitchFamily="49" charset="-122"/>
              </a:rPr>
              <a:t>的</a:t>
            </a:r>
            <a:r>
              <a:rPr lang="el-GR" altLang="zh-CN" sz="2000">
                <a:solidFill>
                  <a:schemeClr val="bg2">
                    <a:lumMod val="10000"/>
                  </a:schemeClr>
                </a:solidFill>
                <a:latin typeface="Arial" panose="020B0604020202020204" pitchFamily="34" charset="0"/>
                <a:ea typeface="仿宋_GB2312" pitchFamily="49" charset="-122"/>
              </a:rPr>
              <a:t>γ</a:t>
            </a:r>
            <a:r>
              <a:rPr lang="zh-CN" altLang="en-US" sz="2000">
                <a:solidFill>
                  <a:schemeClr val="bg2">
                    <a:lumMod val="10000"/>
                  </a:schemeClr>
                </a:solidFill>
                <a:latin typeface="Arial" panose="020B0604020202020204" pitchFamily="34" charset="0"/>
                <a:ea typeface="仿宋_GB2312" pitchFamily="49" charset="-122"/>
              </a:rPr>
              <a:t>光子</a:t>
            </a:r>
          </a:p>
        </p:txBody>
      </p:sp>
      <p:sp>
        <p:nvSpPr>
          <p:cNvPr id="290827" name="Line 11">
            <a:extLst>
              <a:ext uri="{FF2B5EF4-FFF2-40B4-BE49-F238E27FC236}">
                <a16:creationId xmlns:a16="http://schemas.microsoft.com/office/drawing/2014/main" id="{DE7A62FD-CD37-45D2-8298-66B92D79040C}"/>
              </a:ext>
            </a:extLst>
          </p:cNvPr>
          <p:cNvSpPr>
            <a:spLocks noChangeShapeType="1"/>
          </p:cNvSpPr>
          <p:nvPr/>
        </p:nvSpPr>
        <p:spPr bwMode="auto">
          <a:xfrm>
            <a:off x="4419600" y="2362200"/>
            <a:ext cx="417513"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pic>
        <p:nvPicPr>
          <p:cNvPr id="290828" name="Picture 12" descr="图片11">
            <a:extLst>
              <a:ext uri="{FF2B5EF4-FFF2-40B4-BE49-F238E27FC236}">
                <a16:creationId xmlns:a16="http://schemas.microsoft.com/office/drawing/2014/main" id="{D8FC276E-1F21-46E7-9837-BBB2B4909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897" t="12695" r="2299" b="12547"/>
          <a:stretch>
            <a:fillRect/>
          </a:stretch>
        </p:blipFill>
        <p:spPr bwMode="auto">
          <a:xfrm>
            <a:off x="5181600" y="762000"/>
            <a:ext cx="3505200" cy="2351088"/>
          </a:xfrm>
          <a:prstGeom prst="rect">
            <a:avLst/>
          </a:prstGeom>
          <a:solidFill>
            <a:schemeClr val="bg1"/>
          </a:solidFill>
        </p:spPr>
      </p:pic>
      <p:sp>
        <p:nvSpPr>
          <p:cNvPr id="290829" name="Text Box 13">
            <a:extLst>
              <a:ext uri="{FF2B5EF4-FFF2-40B4-BE49-F238E27FC236}">
                <a16:creationId xmlns:a16="http://schemas.microsoft.com/office/drawing/2014/main" id="{EF16B1C4-AEEF-4660-B3DC-49520011BECC}"/>
              </a:ext>
            </a:extLst>
          </p:cNvPr>
          <p:cNvSpPr txBox="1">
            <a:spLocks noChangeArrowheads="1"/>
          </p:cNvSpPr>
          <p:nvPr/>
        </p:nvSpPr>
        <p:spPr bwMode="auto">
          <a:xfrm>
            <a:off x="304800" y="2667000"/>
            <a:ext cx="4648200" cy="457200"/>
          </a:xfrm>
          <a:prstGeom prst="rect">
            <a:avLst/>
          </a:prstGeom>
          <a:solidFill>
            <a:schemeClr val="bg1"/>
          </a:solidFill>
          <a:ln>
            <a:noFill/>
          </a:ln>
          <a:effectLst/>
        </p:spPr>
        <p:txBody>
          <a:bodyPr>
            <a:spAutoFit/>
          </a:bodyPr>
          <a:lstStyle/>
          <a:p>
            <a:pPr algn="ctr" fontAlgn="t"/>
            <a:r>
              <a:rPr lang="zh-CN" altLang="en-US" sz="2400">
                <a:solidFill>
                  <a:schemeClr val="bg2">
                    <a:lumMod val="10000"/>
                  </a:schemeClr>
                </a:solidFill>
                <a:latin typeface="Arial" panose="020B0604020202020204" pitchFamily="34" charset="0"/>
                <a:ea typeface="黑体" panose="02010609060101010101" pitchFamily="49" charset="-122"/>
              </a:rPr>
              <a:t>柯恩、莱尼斯的中微子实验简介</a:t>
            </a:r>
            <a:endParaRPr lang="zh-CN" altLang="el-GR" sz="800">
              <a:solidFill>
                <a:schemeClr val="bg2">
                  <a:lumMod val="10000"/>
                </a:schemeClr>
              </a:solidFill>
              <a:latin typeface="Arial" panose="020B0604020202020204" pitchFamily="34" charset="0"/>
              <a:ea typeface="方正姚体" pitchFamily="2" charset="-122"/>
            </a:endParaRPr>
          </a:p>
        </p:txBody>
      </p:sp>
      <p:sp>
        <p:nvSpPr>
          <p:cNvPr id="290830" name="Text Box 14">
            <a:extLst>
              <a:ext uri="{FF2B5EF4-FFF2-40B4-BE49-F238E27FC236}">
                <a16:creationId xmlns:a16="http://schemas.microsoft.com/office/drawing/2014/main" id="{02E31362-896F-45BD-9D20-2FA408489A0D}"/>
              </a:ext>
            </a:extLst>
          </p:cNvPr>
          <p:cNvSpPr txBox="1">
            <a:spLocks noChangeArrowheads="1"/>
          </p:cNvSpPr>
          <p:nvPr/>
        </p:nvSpPr>
        <p:spPr bwMode="auto">
          <a:xfrm>
            <a:off x="304800" y="3200400"/>
            <a:ext cx="8458200" cy="654025"/>
          </a:xfrm>
          <a:prstGeom prst="rect">
            <a:avLst/>
          </a:prstGeom>
          <a:solidFill>
            <a:schemeClr val="bg1"/>
          </a:solidFill>
          <a:ln>
            <a:noFill/>
          </a:ln>
          <a:effectLst/>
        </p:spPr>
        <p:txBody>
          <a:bodyPr>
            <a:spAutoFit/>
          </a:bodyPr>
          <a:lstStyle/>
          <a:p>
            <a:pPr fontAlgn="t">
              <a:lnSpc>
                <a:spcPct val="90000"/>
              </a:lnSpc>
            </a:pPr>
            <a:r>
              <a:rPr lang="zh-CN" altLang="en-US" sz="2000">
                <a:solidFill>
                  <a:schemeClr val="bg2">
                    <a:lumMod val="10000"/>
                  </a:schemeClr>
                </a:solidFill>
                <a:latin typeface="Arial" panose="020B0604020202020204" pitchFamily="34" charset="0"/>
                <a:ea typeface="仿宋_GB2312" pitchFamily="49" charset="-122"/>
              </a:rPr>
              <a:t>　大量来自反应堆的反中微子流投射到含镉化合物溶液的水槽中</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反中微子被水中的质子俘获</a:t>
            </a:r>
            <a:r>
              <a:rPr lang="en-US" altLang="zh-CN" sz="2000">
                <a:solidFill>
                  <a:schemeClr val="bg2">
                    <a:lumMod val="10000"/>
                  </a:schemeClr>
                </a:solidFill>
                <a:latin typeface="Arial" panose="020B0604020202020204" pitchFamily="34" charset="0"/>
                <a:ea typeface="仿宋_GB2312" pitchFamily="49" charset="-122"/>
              </a:rPr>
              <a:t>,</a:t>
            </a:r>
            <a:r>
              <a:rPr lang="zh-CN" altLang="en-US" sz="2000">
                <a:solidFill>
                  <a:schemeClr val="bg2">
                    <a:lumMod val="10000"/>
                  </a:schemeClr>
                </a:solidFill>
                <a:latin typeface="Arial" panose="020B0604020202020204" pitchFamily="34" charset="0"/>
                <a:ea typeface="仿宋_GB2312" pitchFamily="49" charset="-122"/>
              </a:rPr>
              <a:t>放出一个正电子和一个中子</a:t>
            </a:r>
          </a:p>
        </p:txBody>
      </p:sp>
      <p:graphicFrame>
        <p:nvGraphicFramePr>
          <p:cNvPr id="290831" name="Object 15">
            <a:extLst>
              <a:ext uri="{FF2B5EF4-FFF2-40B4-BE49-F238E27FC236}">
                <a16:creationId xmlns:a16="http://schemas.microsoft.com/office/drawing/2014/main" id="{55A2D7BC-356F-4F0C-9CE3-3B9E307D39F9}"/>
              </a:ext>
            </a:extLst>
          </p:cNvPr>
          <p:cNvGraphicFramePr>
            <a:graphicFrameLocks noChangeAspect="1"/>
          </p:cNvGraphicFramePr>
          <p:nvPr>
            <p:extLst>
              <p:ext uri="{D42A27DB-BD31-4B8C-83A1-F6EECF244321}">
                <p14:modId xmlns:p14="http://schemas.microsoft.com/office/powerpoint/2010/main" val="3398784113"/>
              </p:ext>
            </p:extLst>
          </p:nvPr>
        </p:nvGraphicFramePr>
        <p:xfrm>
          <a:off x="5943600" y="3429000"/>
          <a:ext cx="1981200" cy="428625"/>
        </p:xfrm>
        <a:graphic>
          <a:graphicData uri="http://schemas.openxmlformats.org/presentationml/2006/ole">
            <mc:AlternateContent xmlns:mc="http://schemas.openxmlformats.org/markup-compatibility/2006">
              <mc:Choice xmlns:v="urn:schemas-microsoft-com:vml" Requires="v">
                <p:oleObj spid="_x0000_s290863" name="公式" r:id="rId4" imgW="1879560" imgH="406080" progId="Equation.3">
                  <p:embed/>
                </p:oleObj>
              </mc:Choice>
              <mc:Fallback>
                <p:oleObj name="公式" r:id="rId4" imgW="1879560" imgH="40608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429000"/>
                        <a:ext cx="1981200" cy="428625"/>
                      </a:xfrm>
                      <a:prstGeom prst="rect">
                        <a:avLst/>
                      </a:prstGeom>
                      <a:noFill/>
                      <a:ln>
                        <a:noFill/>
                      </a:ln>
                      <a:effectLst/>
                      <a:extLst>
                        <a:ext uri="{909E8E84-426E-40DD-AFC4-6F175D3DCCD1}">
                          <a14:hiddenFill xmlns:a14="http://schemas.microsoft.com/office/drawing/2010/main">
                            <a:solidFill>
                              <a:srgbClr val="AAAE0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32" name="Text Box 16">
            <a:extLst>
              <a:ext uri="{FF2B5EF4-FFF2-40B4-BE49-F238E27FC236}">
                <a16:creationId xmlns:a16="http://schemas.microsoft.com/office/drawing/2014/main" id="{26C32C87-B9EB-4BDB-B8E6-61C60AF396FF}"/>
              </a:ext>
            </a:extLst>
          </p:cNvPr>
          <p:cNvSpPr txBox="1">
            <a:spLocks noChangeArrowheads="1"/>
          </p:cNvSpPr>
          <p:nvPr/>
        </p:nvSpPr>
        <p:spPr bwMode="auto">
          <a:xfrm>
            <a:off x="381000" y="3886200"/>
            <a:ext cx="8382000" cy="895630"/>
          </a:xfrm>
          <a:prstGeom prst="rect">
            <a:avLst/>
          </a:prstGeom>
          <a:solidFill>
            <a:schemeClr val="bg1"/>
          </a:solidFill>
          <a:ln>
            <a:noFill/>
          </a:ln>
          <a:effectLst/>
        </p:spPr>
        <p:txBody>
          <a:bodyPr>
            <a:spAutoFit/>
          </a:bodyPr>
          <a:lstStyle/>
          <a:p>
            <a:pPr fontAlgn="t">
              <a:lnSpc>
                <a:spcPct val="80000"/>
              </a:lnSpc>
            </a:pPr>
            <a:r>
              <a:rPr lang="zh-CN" altLang="en-US" sz="2400">
                <a:solidFill>
                  <a:schemeClr val="bg2">
                    <a:lumMod val="10000"/>
                  </a:schemeClr>
                </a:solidFill>
                <a:latin typeface="Arial" panose="020B0604020202020204" pitchFamily="34" charset="0"/>
                <a:ea typeface="仿宋_GB2312" pitchFamily="49" charset="-122"/>
              </a:rPr>
              <a:t>　</a:t>
            </a:r>
            <a:r>
              <a:rPr lang="zh-CN" altLang="en-US" sz="2000">
                <a:solidFill>
                  <a:schemeClr val="bg2">
                    <a:lumMod val="10000"/>
                  </a:schemeClr>
                </a:solidFill>
                <a:latin typeface="仿宋_GB2312" pitchFamily="49" charset="-122"/>
                <a:ea typeface="仿宋_GB2312" pitchFamily="49" charset="-122"/>
              </a:rPr>
              <a:t>正电子与电子湮灭而产生一对</a:t>
            </a:r>
            <a:r>
              <a:rPr lang="el-GR" altLang="zh-CN" sz="2000">
                <a:solidFill>
                  <a:schemeClr val="bg2">
                    <a:lumMod val="10000"/>
                  </a:schemeClr>
                </a:solidFill>
                <a:latin typeface="仿宋_GB2312" pitchFamily="49" charset="-122"/>
                <a:ea typeface="仿宋_GB2312" pitchFamily="49" charset="-122"/>
                <a:cs typeface="Arial" panose="020B0604020202020204" pitchFamily="34" charset="0"/>
              </a:rPr>
              <a:t>γ</a:t>
            </a:r>
            <a:r>
              <a:rPr lang="zh-CN" altLang="en-US" sz="2000">
                <a:solidFill>
                  <a:schemeClr val="bg2">
                    <a:lumMod val="10000"/>
                  </a:schemeClr>
                </a:solidFill>
                <a:latin typeface="仿宋_GB2312" pitchFamily="49" charset="-122"/>
                <a:ea typeface="仿宋_GB2312" pitchFamily="49" charset="-122"/>
              </a:rPr>
              <a:t>光子</a:t>
            </a:r>
            <a:r>
              <a:rPr lang="en-US" altLang="zh-CN" sz="2000">
                <a:solidFill>
                  <a:schemeClr val="bg2">
                    <a:lumMod val="10000"/>
                  </a:schemeClr>
                </a:solidFill>
                <a:latin typeface="仿宋_GB2312" pitchFamily="49" charset="-122"/>
                <a:ea typeface="仿宋_GB2312" pitchFamily="49" charset="-122"/>
              </a:rPr>
              <a:t>.</a:t>
            </a:r>
            <a:r>
              <a:rPr lang="zh-CN" altLang="en-US" sz="2000">
                <a:solidFill>
                  <a:schemeClr val="bg2">
                    <a:lumMod val="10000"/>
                  </a:schemeClr>
                </a:solidFill>
                <a:latin typeface="仿宋_GB2312" pitchFamily="49" charset="-122"/>
                <a:ea typeface="仿宋_GB2312" pitchFamily="49" charset="-122"/>
              </a:rPr>
              <a:t>新产生的中子经几微秒的迁移后被镉核俘获</a:t>
            </a:r>
            <a:r>
              <a:rPr lang="en-US" altLang="zh-CN" sz="2000">
                <a:solidFill>
                  <a:schemeClr val="bg2">
                    <a:lumMod val="10000"/>
                  </a:schemeClr>
                </a:solidFill>
                <a:latin typeface="仿宋_GB2312" pitchFamily="49" charset="-122"/>
                <a:ea typeface="仿宋_GB2312" pitchFamily="49" charset="-122"/>
              </a:rPr>
              <a:t>,</a:t>
            </a:r>
            <a:r>
              <a:rPr lang="zh-CN" altLang="en-US" sz="2000">
                <a:solidFill>
                  <a:schemeClr val="bg2">
                    <a:lumMod val="10000"/>
                  </a:schemeClr>
                </a:solidFill>
                <a:latin typeface="仿宋_GB2312" pitchFamily="49" charset="-122"/>
                <a:ea typeface="仿宋_GB2312" pitchFamily="49" charset="-122"/>
              </a:rPr>
              <a:t>而受激镉核放出</a:t>
            </a:r>
            <a:r>
              <a:rPr lang="en-US" altLang="zh-CN" sz="2000">
                <a:solidFill>
                  <a:schemeClr val="bg2">
                    <a:lumMod val="10000"/>
                  </a:schemeClr>
                </a:solidFill>
                <a:latin typeface="仿宋_GB2312" pitchFamily="49" charset="-122"/>
                <a:ea typeface="仿宋_GB2312" pitchFamily="49" charset="-122"/>
              </a:rPr>
              <a:t>3</a:t>
            </a:r>
            <a:r>
              <a:rPr lang="zh-CN" altLang="en-US" sz="2000">
                <a:solidFill>
                  <a:schemeClr val="bg2">
                    <a:lumMod val="10000"/>
                  </a:schemeClr>
                </a:solidFill>
                <a:latin typeface="仿宋_GB2312" pitchFamily="49" charset="-122"/>
                <a:ea typeface="仿宋_GB2312" pitchFamily="49" charset="-122"/>
              </a:rPr>
              <a:t>至</a:t>
            </a:r>
            <a:r>
              <a:rPr lang="en-US" altLang="zh-CN" sz="2000">
                <a:solidFill>
                  <a:schemeClr val="bg2">
                    <a:lumMod val="10000"/>
                  </a:schemeClr>
                </a:solidFill>
                <a:latin typeface="仿宋_GB2312" pitchFamily="49" charset="-122"/>
                <a:ea typeface="仿宋_GB2312" pitchFamily="49" charset="-122"/>
              </a:rPr>
              <a:t>4</a:t>
            </a:r>
            <a:r>
              <a:rPr lang="zh-CN" altLang="en-US" sz="2000">
                <a:solidFill>
                  <a:schemeClr val="bg2">
                    <a:lumMod val="10000"/>
                  </a:schemeClr>
                </a:solidFill>
                <a:latin typeface="仿宋_GB2312" pitchFamily="49" charset="-122"/>
                <a:ea typeface="仿宋_GB2312" pitchFamily="49" charset="-122"/>
              </a:rPr>
              <a:t>个</a:t>
            </a:r>
            <a:r>
              <a:rPr lang="el-GR" altLang="zh-CN" sz="2000">
                <a:solidFill>
                  <a:schemeClr val="bg2">
                    <a:lumMod val="10000"/>
                  </a:schemeClr>
                </a:solidFill>
                <a:latin typeface="仿宋_GB2312" pitchFamily="49" charset="-122"/>
                <a:ea typeface="仿宋_GB2312" pitchFamily="49" charset="-122"/>
              </a:rPr>
              <a:t>γ</a:t>
            </a:r>
            <a:r>
              <a:rPr lang="zh-CN" altLang="en-US" sz="2000">
                <a:solidFill>
                  <a:schemeClr val="bg2">
                    <a:lumMod val="10000"/>
                  </a:schemeClr>
                </a:solidFill>
                <a:latin typeface="仿宋_GB2312" pitchFamily="49" charset="-122"/>
                <a:ea typeface="仿宋_GB2312" pitchFamily="49" charset="-122"/>
              </a:rPr>
              <a:t>光子回到基态</a:t>
            </a:r>
            <a:r>
              <a:rPr lang="en-US" altLang="zh-CN" sz="2000">
                <a:solidFill>
                  <a:schemeClr val="bg2">
                    <a:lumMod val="10000"/>
                  </a:schemeClr>
                </a:solidFill>
                <a:latin typeface="仿宋_GB2312" pitchFamily="49" charset="-122"/>
                <a:ea typeface="仿宋_GB2312" pitchFamily="49" charset="-122"/>
              </a:rPr>
              <a:t>. </a:t>
            </a:r>
            <a:r>
              <a:rPr lang="zh-CN" altLang="en-US" sz="2000">
                <a:solidFill>
                  <a:schemeClr val="bg2">
                    <a:lumMod val="10000"/>
                  </a:schemeClr>
                </a:solidFill>
                <a:latin typeface="仿宋_GB2312" pitchFamily="49" charset="-122"/>
                <a:ea typeface="仿宋_GB2312" pitchFamily="49" charset="-122"/>
              </a:rPr>
              <a:t>记录下来的反应约每小时</a:t>
            </a:r>
            <a:r>
              <a:rPr lang="en-US" altLang="zh-CN" sz="2000">
                <a:solidFill>
                  <a:schemeClr val="bg2">
                    <a:lumMod val="10000"/>
                  </a:schemeClr>
                </a:solidFill>
                <a:latin typeface="仿宋_GB2312" pitchFamily="49" charset="-122"/>
                <a:ea typeface="仿宋_GB2312" pitchFamily="49" charset="-122"/>
              </a:rPr>
              <a:t>3</a:t>
            </a:r>
            <a:r>
              <a:rPr lang="zh-CN" altLang="en-US" sz="2000">
                <a:solidFill>
                  <a:schemeClr val="bg2">
                    <a:lumMod val="10000"/>
                  </a:schemeClr>
                </a:solidFill>
                <a:latin typeface="仿宋_GB2312" pitchFamily="49" charset="-122"/>
                <a:ea typeface="仿宋_GB2312" pitchFamily="49" charset="-122"/>
              </a:rPr>
              <a:t>次</a:t>
            </a:r>
            <a:r>
              <a:rPr lang="en-US" altLang="zh-CN" sz="2000">
                <a:solidFill>
                  <a:schemeClr val="bg2">
                    <a:lumMod val="10000"/>
                  </a:schemeClr>
                </a:solidFill>
                <a:latin typeface="仿宋_GB2312" pitchFamily="49" charset="-122"/>
                <a:ea typeface="仿宋_GB2312" pitchFamily="49" charset="-122"/>
              </a:rPr>
              <a:t>.</a:t>
            </a:r>
            <a:endParaRPr lang="el-GR" altLang="zh-CN" sz="2000">
              <a:solidFill>
                <a:schemeClr val="bg2">
                  <a:lumMod val="10000"/>
                </a:schemeClr>
              </a:solidFill>
              <a:latin typeface="仿宋_GB2312" pitchFamily="49" charset="-122"/>
              <a:ea typeface="仿宋_GB2312" pitchFamily="49" charset="-122"/>
            </a:endParaRPr>
          </a:p>
        </p:txBody>
      </p:sp>
      <p:sp>
        <p:nvSpPr>
          <p:cNvPr id="290833" name="Text Box 17">
            <a:extLst>
              <a:ext uri="{FF2B5EF4-FFF2-40B4-BE49-F238E27FC236}">
                <a16:creationId xmlns:a16="http://schemas.microsoft.com/office/drawing/2014/main" id="{B118DB97-0B13-445B-AE5D-69770598C86C}"/>
              </a:ext>
            </a:extLst>
          </p:cNvPr>
          <p:cNvSpPr txBox="1">
            <a:spLocks noChangeArrowheads="1"/>
          </p:cNvSpPr>
          <p:nvPr/>
        </p:nvSpPr>
        <p:spPr bwMode="auto">
          <a:xfrm>
            <a:off x="762000" y="5029200"/>
            <a:ext cx="1981200" cy="800219"/>
          </a:xfrm>
          <a:prstGeom prst="rect">
            <a:avLst/>
          </a:prstGeom>
          <a:solidFill>
            <a:schemeClr val="bg1"/>
          </a:solidFill>
          <a:ln>
            <a:noFill/>
          </a:ln>
          <a:effectLst>
            <a:outerShdw dist="107763" dir="13500000" sx="125000" sy="125000" algn="br" rotWithShape="0">
              <a:schemeClr val="bg2">
                <a:alpha val="50000"/>
              </a:schemeClr>
            </a:outerShdw>
          </a:effectLst>
        </p:spPr>
        <p:txBody>
          <a:bodyPr>
            <a:spAutoFit/>
          </a:bodyPr>
          <a:lstStyle/>
          <a:p>
            <a:pPr algn="ctr" fontAlgn="t"/>
            <a:endParaRPr lang="en-US" altLang="zh-CN" sz="900">
              <a:solidFill>
                <a:schemeClr val="bg2">
                  <a:lumMod val="10000"/>
                </a:schemeClr>
              </a:solidFill>
              <a:latin typeface="Arial" panose="020B0604020202020204" pitchFamily="34" charset="0"/>
              <a:ea typeface="黑体" panose="02010609060101010101" pitchFamily="49" charset="-122"/>
            </a:endParaRPr>
          </a:p>
          <a:p>
            <a:pPr algn="ctr" fontAlgn="t"/>
            <a:r>
              <a:rPr lang="zh-CN" altLang="en-US" sz="2800">
                <a:solidFill>
                  <a:schemeClr val="bg2">
                    <a:lumMod val="10000"/>
                  </a:schemeClr>
                </a:solidFill>
                <a:latin typeface="Arial" panose="020B0604020202020204" pitchFamily="34" charset="0"/>
                <a:ea typeface="黑体" panose="02010609060101010101" pitchFamily="49" charset="-122"/>
              </a:rPr>
              <a:t>捕获中微子</a:t>
            </a:r>
          </a:p>
          <a:p>
            <a:pPr algn="ctr" fontAlgn="t"/>
            <a:endParaRPr lang="en-US" altLang="zh-CN" sz="900">
              <a:solidFill>
                <a:schemeClr val="bg2">
                  <a:lumMod val="10000"/>
                </a:schemeClr>
              </a:solidFill>
              <a:latin typeface="Arial" panose="020B0604020202020204" pitchFamily="34" charset="0"/>
              <a:ea typeface="仿宋_GB2312" pitchFamily="49" charset="-122"/>
            </a:endParaRPr>
          </a:p>
        </p:txBody>
      </p:sp>
      <p:grpSp>
        <p:nvGrpSpPr>
          <p:cNvPr id="290834" name="Group 18">
            <a:extLst>
              <a:ext uri="{FF2B5EF4-FFF2-40B4-BE49-F238E27FC236}">
                <a16:creationId xmlns:a16="http://schemas.microsoft.com/office/drawing/2014/main" id="{DE2B16CC-5020-4B7A-8EAA-2B2DDC3AF599}"/>
              </a:ext>
            </a:extLst>
          </p:cNvPr>
          <p:cNvGrpSpPr>
            <a:grpSpLocks/>
          </p:cNvGrpSpPr>
          <p:nvPr/>
        </p:nvGrpSpPr>
        <p:grpSpPr bwMode="auto">
          <a:xfrm>
            <a:off x="5181600" y="4495800"/>
            <a:ext cx="3429000" cy="1981200"/>
            <a:chOff x="3360" y="2717"/>
            <a:chExt cx="2160" cy="1248"/>
          </a:xfrm>
          <a:solidFill>
            <a:schemeClr val="tx1">
              <a:lumMod val="50000"/>
            </a:schemeClr>
          </a:solidFill>
        </p:grpSpPr>
        <p:sp>
          <p:nvSpPr>
            <p:cNvPr id="290835" name="Rectangle 19">
              <a:extLst>
                <a:ext uri="{FF2B5EF4-FFF2-40B4-BE49-F238E27FC236}">
                  <a16:creationId xmlns:a16="http://schemas.microsoft.com/office/drawing/2014/main" id="{43E1D498-CA34-430B-B39C-DB2E40C2A6EE}"/>
                </a:ext>
              </a:extLst>
            </p:cNvPr>
            <p:cNvSpPr>
              <a:spLocks noChangeArrowheads="1"/>
            </p:cNvSpPr>
            <p:nvPr/>
          </p:nvSpPr>
          <p:spPr bwMode="auto">
            <a:xfrm>
              <a:off x="3360" y="2717"/>
              <a:ext cx="2160" cy="336"/>
            </a:xfrm>
            <a:prstGeom prst="rect">
              <a:avLst/>
            </a:prstGeom>
            <a:grpFill/>
            <a:ln w="9525" algn="ctr">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0836" name="Rectangle 20">
              <a:extLst>
                <a:ext uri="{FF2B5EF4-FFF2-40B4-BE49-F238E27FC236}">
                  <a16:creationId xmlns:a16="http://schemas.microsoft.com/office/drawing/2014/main" id="{E6E32C00-F9E6-4669-8556-5BD305A0B5B4}"/>
                </a:ext>
              </a:extLst>
            </p:cNvPr>
            <p:cNvSpPr>
              <a:spLocks noChangeArrowheads="1"/>
            </p:cNvSpPr>
            <p:nvPr/>
          </p:nvSpPr>
          <p:spPr bwMode="auto">
            <a:xfrm>
              <a:off x="3360" y="3053"/>
              <a:ext cx="2160" cy="576"/>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0837" name="Rectangle 21">
              <a:extLst>
                <a:ext uri="{FF2B5EF4-FFF2-40B4-BE49-F238E27FC236}">
                  <a16:creationId xmlns:a16="http://schemas.microsoft.com/office/drawing/2014/main" id="{1F6073BA-35FE-449C-8C45-29494FDBBC1F}"/>
                </a:ext>
              </a:extLst>
            </p:cNvPr>
            <p:cNvSpPr>
              <a:spLocks noChangeArrowheads="1"/>
            </p:cNvSpPr>
            <p:nvPr/>
          </p:nvSpPr>
          <p:spPr bwMode="auto">
            <a:xfrm>
              <a:off x="3360" y="3629"/>
              <a:ext cx="2160" cy="336"/>
            </a:xfrm>
            <a:prstGeom prst="rect">
              <a:avLst/>
            </a:prstGeom>
            <a:grpFill/>
            <a:ln w="9525" algn="ctr">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grpSp>
      <p:sp>
        <p:nvSpPr>
          <p:cNvPr id="290838" name="AutoShape 22">
            <a:extLst>
              <a:ext uri="{FF2B5EF4-FFF2-40B4-BE49-F238E27FC236}">
                <a16:creationId xmlns:a16="http://schemas.microsoft.com/office/drawing/2014/main" id="{D2CD39E2-AD1B-4F83-A198-8EC2517BAE8C}"/>
              </a:ext>
            </a:extLst>
          </p:cNvPr>
          <p:cNvSpPr>
            <a:spLocks/>
          </p:cNvSpPr>
          <p:nvPr/>
        </p:nvSpPr>
        <p:spPr bwMode="auto">
          <a:xfrm>
            <a:off x="3352800" y="4618038"/>
            <a:ext cx="1219200" cy="381000"/>
          </a:xfrm>
          <a:prstGeom prst="borderCallout1">
            <a:avLst>
              <a:gd name="adj1" fmla="val 30000"/>
              <a:gd name="adj2" fmla="val 106250"/>
              <a:gd name="adj3" fmla="val 163333"/>
              <a:gd name="adj4" fmla="val 161847"/>
            </a:avLst>
          </a:prstGeom>
          <a:solidFill>
            <a:schemeClr val="bg1"/>
          </a:solidFill>
          <a:ln w="9525" algn="ctr">
            <a:solidFill>
              <a:srgbClr val="000000"/>
            </a:solidFill>
            <a:miter lim="800000"/>
            <a:headEnd/>
            <a:tailEnd/>
          </a:ln>
          <a:effectLst/>
        </p:spPr>
        <p:txBody>
          <a:bodyPr/>
          <a:lstStyle/>
          <a:p>
            <a:pPr algn="ctr" fontAlgn="t"/>
            <a:r>
              <a:rPr lang="zh-CN" altLang="en-US" sz="2000">
                <a:solidFill>
                  <a:schemeClr val="bg2">
                    <a:lumMod val="10000"/>
                  </a:schemeClr>
                </a:solidFill>
                <a:latin typeface="Arial" panose="020B0604020202020204" pitchFamily="34" charset="0"/>
                <a:ea typeface="仿宋_GB2312" pitchFamily="49" charset="-122"/>
              </a:rPr>
              <a:t>含镉水槽</a:t>
            </a:r>
          </a:p>
        </p:txBody>
      </p:sp>
      <p:sp>
        <p:nvSpPr>
          <p:cNvPr id="290839" name="Rectangle 23">
            <a:extLst>
              <a:ext uri="{FF2B5EF4-FFF2-40B4-BE49-F238E27FC236}">
                <a16:creationId xmlns:a16="http://schemas.microsoft.com/office/drawing/2014/main" id="{AFF8EDEB-A12D-401E-9DC3-6606C84C6CD0}"/>
              </a:ext>
            </a:extLst>
          </p:cNvPr>
          <p:cNvSpPr>
            <a:spLocks noChangeArrowheads="1"/>
          </p:cNvSpPr>
          <p:nvPr/>
        </p:nvSpPr>
        <p:spPr bwMode="auto">
          <a:xfrm>
            <a:off x="3048000" y="5227638"/>
            <a:ext cx="1524000" cy="457200"/>
          </a:xfrm>
          <a:prstGeom prst="rect">
            <a:avLst/>
          </a:prstGeom>
          <a:solidFill>
            <a:schemeClr val="bg1"/>
          </a:solidFill>
          <a:ln w="9525" algn="ctr">
            <a:solidFill>
              <a:srgbClr val="000000"/>
            </a:solidFill>
            <a:miter lim="800000"/>
            <a:headEnd/>
            <a:tailEnd/>
          </a:ln>
          <a:effectLst/>
        </p:spPr>
        <p:txBody>
          <a:bodyPr wrap="none" anchor="ctr"/>
          <a:lstStyle/>
          <a:p>
            <a:pPr algn="ctr" fontAlgn="t"/>
            <a:r>
              <a:rPr lang="zh-CN" altLang="en-US" sz="2000">
                <a:solidFill>
                  <a:schemeClr val="bg2">
                    <a:lumMod val="10000"/>
                  </a:schemeClr>
                </a:solidFill>
                <a:latin typeface="Arial" panose="020B0604020202020204" pitchFamily="34" charset="0"/>
                <a:ea typeface="仿宋_GB2312" pitchFamily="49" charset="-122"/>
              </a:rPr>
              <a:t>闪烁计数器</a:t>
            </a:r>
          </a:p>
        </p:txBody>
      </p:sp>
      <p:sp>
        <p:nvSpPr>
          <p:cNvPr id="290840" name="Line 24">
            <a:extLst>
              <a:ext uri="{FF2B5EF4-FFF2-40B4-BE49-F238E27FC236}">
                <a16:creationId xmlns:a16="http://schemas.microsoft.com/office/drawing/2014/main" id="{16D830EC-A4B1-4123-96C2-BDBF26E0879B}"/>
              </a:ext>
            </a:extLst>
          </p:cNvPr>
          <p:cNvSpPr>
            <a:spLocks noChangeShapeType="1"/>
          </p:cNvSpPr>
          <p:nvPr/>
        </p:nvSpPr>
        <p:spPr bwMode="auto">
          <a:xfrm>
            <a:off x="4648200" y="5608638"/>
            <a:ext cx="457200" cy="4873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0841" name="Line 25">
            <a:extLst>
              <a:ext uri="{FF2B5EF4-FFF2-40B4-BE49-F238E27FC236}">
                <a16:creationId xmlns:a16="http://schemas.microsoft.com/office/drawing/2014/main" id="{01D52B4A-AAF8-4DFC-AB54-F9633FE0E0C2}"/>
              </a:ext>
            </a:extLst>
          </p:cNvPr>
          <p:cNvSpPr>
            <a:spLocks noChangeShapeType="1"/>
          </p:cNvSpPr>
          <p:nvPr/>
        </p:nvSpPr>
        <p:spPr bwMode="auto">
          <a:xfrm flipV="1">
            <a:off x="4648200" y="4770438"/>
            <a:ext cx="457200" cy="685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0842" name="AutoShape 26">
            <a:extLst>
              <a:ext uri="{FF2B5EF4-FFF2-40B4-BE49-F238E27FC236}">
                <a16:creationId xmlns:a16="http://schemas.microsoft.com/office/drawing/2014/main" id="{501D4CE7-B173-4BB3-8E87-6EBBFBFAC8C0}"/>
              </a:ext>
            </a:extLst>
          </p:cNvPr>
          <p:cNvSpPr>
            <a:spLocks/>
          </p:cNvSpPr>
          <p:nvPr/>
        </p:nvSpPr>
        <p:spPr bwMode="auto">
          <a:xfrm>
            <a:off x="2286000" y="5913438"/>
            <a:ext cx="2286000" cy="457200"/>
          </a:xfrm>
          <a:prstGeom prst="borderCallout2">
            <a:avLst>
              <a:gd name="adj1" fmla="val 25000"/>
              <a:gd name="adj2" fmla="val 103333"/>
              <a:gd name="adj3" fmla="val 25000"/>
              <a:gd name="adj4" fmla="val 103958"/>
              <a:gd name="adj5" fmla="val -44444"/>
              <a:gd name="adj6" fmla="val 162431"/>
            </a:avLst>
          </a:prstGeom>
          <a:solidFill>
            <a:schemeClr val="bg1"/>
          </a:solidFill>
          <a:ln w="9525" algn="ctr">
            <a:solidFill>
              <a:srgbClr val="000000"/>
            </a:solidFill>
            <a:miter lim="800000"/>
            <a:headEnd/>
            <a:tailEnd/>
          </a:ln>
          <a:effectLst/>
        </p:spPr>
        <p:txBody>
          <a:bodyPr/>
          <a:lstStyle/>
          <a:p>
            <a:pPr fontAlgn="t"/>
            <a:r>
              <a:rPr lang="zh-CN" altLang="en-US" sz="2000">
                <a:solidFill>
                  <a:schemeClr val="bg2">
                    <a:lumMod val="10000"/>
                  </a:schemeClr>
                </a:solidFill>
                <a:latin typeface="Arial" panose="020B0604020202020204" pitchFamily="34" charset="0"/>
                <a:ea typeface="仿宋_GB2312" pitchFamily="49" charset="-122"/>
              </a:rPr>
              <a:t>入射的反中微子</a:t>
            </a:r>
          </a:p>
        </p:txBody>
      </p:sp>
      <p:graphicFrame>
        <p:nvGraphicFramePr>
          <p:cNvPr id="290843" name="Object 27">
            <a:extLst>
              <a:ext uri="{FF2B5EF4-FFF2-40B4-BE49-F238E27FC236}">
                <a16:creationId xmlns:a16="http://schemas.microsoft.com/office/drawing/2014/main" id="{CC5ECF82-0D52-4E2C-943A-AB5D79E1230D}"/>
              </a:ext>
            </a:extLst>
          </p:cNvPr>
          <p:cNvGraphicFramePr>
            <a:graphicFrameLocks noChangeAspect="1"/>
          </p:cNvGraphicFramePr>
          <p:nvPr>
            <p:extLst>
              <p:ext uri="{D42A27DB-BD31-4B8C-83A1-F6EECF244321}">
                <p14:modId xmlns:p14="http://schemas.microsoft.com/office/powerpoint/2010/main" val="2358888246"/>
              </p:ext>
            </p:extLst>
          </p:nvPr>
        </p:nvGraphicFramePr>
        <p:xfrm>
          <a:off x="4292600" y="5964238"/>
          <a:ext cx="203200" cy="330200"/>
        </p:xfrm>
        <a:graphic>
          <a:graphicData uri="http://schemas.openxmlformats.org/presentationml/2006/ole">
            <mc:AlternateContent xmlns:mc="http://schemas.openxmlformats.org/markup-compatibility/2006">
              <mc:Choice xmlns:v="urn:schemas-microsoft-com:vml" Requires="v">
                <p:oleObj spid="_x0000_s290864" name="公式" r:id="rId6" imgW="203040" imgH="330120" progId="Equation.3">
                  <p:embed/>
                </p:oleObj>
              </mc:Choice>
              <mc:Fallback>
                <p:oleObj name="公式" r:id="rId6" imgW="203040" imgH="33012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2600" y="5964238"/>
                        <a:ext cx="203200" cy="330200"/>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0844" name="Group 28">
            <a:extLst>
              <a:ext uri="{FF2B5EF4-FFF2-40B4-BE49-F238E27FC236}">
                <a16:creationId xmlns:a16="http://schemas.microsoft.com/office/drawing/2014/main" id="{757F898A-A0C2-4F03-AE50-56A48EF8FAC8}"/>
              </a:ext>
            </a:extLst>
          </p:cNvPr>
          <p:cNvGrpSpPr>
            <a:grpSpLocks/>
          </p:cNvGrpSpPr>
          <p:nvPr/>
        </p:nvGrpSpPr>
        <p:grpSpPr bwMode="auto">
          <a:xfrm>
            <a:off x="5867400" y="5219700"/>
            <a:ext cx="762000" cy="711200"/>
            <a:chOff x="3792" y="3288"/>
            <a:chExt cx="480" cy="448"/>
          </a:xfrm>
          <a:solidFill>
            <a:schemeClr val="bg1"/>
          </a:solidFill>
        </p:grpSpPr>
        <p:sp>
          <p:nvSpPr>
            <p:cNvPr id="290845" name="Oval 29">
              <a:extLst>
                <a:ext uri="{FF2B5EF4-FFF2-40B4-BE49-F238E27FC236}">
                  <a16:creationId xmlns:a16="http://schemas.microsoft.com/office/drawing/2014/main" id="{C5035726-F2B7-4C03-A508-FA128AFAC823}"/>
                </a:ext>
              </a:extLst>
            </p:cNvPr>
            <p:cNvSpPr>
              <a:spLocks noChangeArrowheads="1"/>
            </p:cNvSpPr>
            <p:nvPr/>
          </p:nvSpPr>
          <p:spPr bwMode="auto">
            <a:xfrm>
              <a:off x="3936" y="3552"/>
              <a:ext cx="48" cy="4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290846" name="Line 30">
              <a:extLst>
                <a:ext uri="{FF2B5EF4-FFF2-40B4-BE49-F238E27FC236}">
                  <a16:creationId xmlns:a16="http://schemas.microsoft.com/office/drawing/2014/main" id="{6C02A3A0-AEC0-4D94-8954-E5CA7F4D5740}"/>
                </a:ext>
              </a:extLst>
            </p:cNvPr>
            <p:cNvSpPr>
              <a:spLocks noChangeShapeType="1"/>
            </p:cNvSpPr>
            <p:nvPr/>
          </p:nvSpPr>
          <p:spPr bwMode="auto">
            <a:xfrm flipH="1" flipV="1">
              <a:off x="3792" y="3504"/>
              <a:ext cx="144" cy="48"/>
            </a:xfrm>
            <a:prstGeom prst="line">
              <a:avLst/>
            </a:prstGeom>
            <a:grp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aphicFrame>
          <p:nvGraphicFramePr>
            <p:cNvPr id="290847" name="Object 31">
              <a:extLst>
                <a:ext uri="{FF2B5EF4-FFF2-40B4-BE49-F238E27FC236}">
                  <a16:creationId xmlns:a16="http://schemas.microsoft.com/office/drawing/2014/main" id="{B2F22608-0382-4E3C-B2EF-2776AAD5E13C}"/>
                </a:ext>
              </a:extLst>
            </p:cNvPr>
            <p:cNvGraphicFramePr>
              <a:graphicFrameLocks noChangeAspect="1"/>
            </p:cNvGraphicFramePr>
            <p:nvPr/>
          </p:nvGraphicFramePr>
          <p:xfrm>
            <a:off x="3840" y="3288"/>
            <a:ext cx="192" cy="216"/>
          </p:xfrm>
          <a:graphic>
            <a:graphicData uri="http://schemas.openxmlformats.org/presentationml/2006/ole">
              <mc:AlternateContent xmlns:mc="http://schemas.openxmlformats.org/markup-compatibility/2006">
                <mc:Choice xmlns:v="urn:schemas-microsoft-com:vml" Requires="v">
                  <p:oleObj spid="_x0000_s290865" name="公式" r:id="rId8" imgW="304560" imgH="342720" progId="Equation.3">
                    <p:embed/>
                  </p:oleObj>
                </mc:Choice>
                <mc:Fallback>
                  <p:oleObj name="公式" r:id="rId8" imgW="304560" imgH="342720" progId="Equation.3">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0" y="3288"/>
                          <a:ext cx="19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48" name="Line 32">
              <a:extLst>
                <a:ext uri="{FF2B5EF4-FFF2-40B4-BE49-F238E27FC236}">
                  <a16:creationId xmlns:a16="http://schemas.microsoft.com/office/drawing/2014/main" id="{EBD70EC4-3E1C-48B8-9D0C-3CD8934C49D1}"/>
                </a:ext>
              </a:extLst>
            </p:cNvPr>
            <p:cNvSpPr>
              <a:spLocks noChangeShapeType="1"/>
            </p:cNvSpPr>
            <p:nvPr/>
          </p:nvSpPr>
          <p:spPr bwMode="auto">
            <a:xfrm>
              <a:off x="3984" y="3600"/>
              <a:ext cx="144" cy="48"/>
            </a:xfrm>
            <a:prstGeom prst="line">
              <a:avLst/>
            </a:prstGeom>
            <a:grpFill/>
            <a:ln w="5715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aphicFrame>
          <p:nvGraphicFramePr>
            <p:cNvPr id="290849" name="Object 33">
              <a:extLst>
                <a:ext uri="{FF2B5EF4-FFF2-40B4-BE49-F238E27FC236}">
                  <a16:creationId xmlns:a16="http://schemas.microsoft.com/office/drawing/2014/main" id="{426DED54-E280-440E-A436-F61721F30AD6}"/>
                </a:ext>
              </a:extLst>
            </p:cNvPr>
            <p:cNvGraphicFramePr>
              <a:graphicFrameLocks noChangeAspect="1"/>
            </p:cNvGraphicFramePr>
            <p:nvPr/>
          </p:nvGraphicFramePr>
          <p:xfrm>
            <a:off x="4144" y="3600"/>
            <a:ext cx="128" cy="136"/>
          </p:xfrm>
          <a:graphic>
            <a:graphicData uri="http://schemas.openxmlformats.org/presentationml/2006/ole">
              <mc:AlternateContent xmlns:mc="http://schemas.openxmlformats.org/markup-compatibility/2006">
                <mc:Choice xmlns:v="urn:schemas-microsoft-com:vml" Requires="v">
                  <p:oleObj spid="_x0000_s290866" name="公式" r:id="rId10" imgW="203040" imgH="215640" progId="Equation.3">
                    <p:embed/>
                  </p:oleObj>
                </mc:Choice>
                <mc:Fallback>
                  <p:oleObj name="公式" r:id="rId10" imgW="203040" imgH="215640" progId="Equation.3">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4" y="3600"/>
                          <a:ext cx="128"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0850" name="Freeform 34">
            <a:extLst>
              <a:ext uri="{FF2B5EF4-FFF2-40B4-BE49-F238E27FC236}">
                <a16:creationId xmlns:a16="http://schemas.microsoft.com/office/drawing/2014/main" id="{FFC6AF26-2F9A-431E-9214-1934D8E2B2C2}"/>
              </a:ext>
            </a:extLst>
          </p:cNvPr>
          <p:cNvSpPr>
            <a:spLocks/>
          </p:cNvSpPr>
          <p:nvPr/>
        </p:nvSpPr>
        <p:spPr bwMode="auto">
          <a:xfrm>
            <a:off x="6375400" y="5465763"/>
            <a:ext cx="1574800" cy="387350"/>
          </a:xfrm>
          <a:custGeom>
            <a:avLst/>
            <a:gdLst>
              <a:gd name="T0" fmla="*/ 0 w 992"/>
              <a:gd name="T1" fmla="*/ 189 h 244"/>
              <a:gd name="T2" fmla="*/ 64 w 992"/>
              <a:gd name="T3" fmla="*/ 117 h 244"/>
              <a:gd name="T4" fmla="*/ 176 w 992"/>
              <a:gd name="T5" fmla="*/ 109 h 244"/>
              <a:gd name="T6" fmla="*/ 240 w 992"/>
              <a:gd name="T7" fmla="*/ 173 h 244"/>
              <a:gd name="T8" fmla="*/ 312 w 992"/>
              <a:gd name="T9" fmla="*/ 165 h 244"/>
              <a:gd name="T10" fmla="*/ 320 w 992"/>
              <a:gd name="T11" fmla="*/ 109 h 244"/>
              <a:gd name="T12" fmla="*/ 376 w 992"/>
              <a:gd name="T13" fmla="*/ 93 h 244"/>
              <a:gd name="T14" fmla="*/ 560 w 992"/>
              <a:gd name="T15" fmla="*/ 45 h 244"/>
              <a:gd name="T16" fmla="*/ 616 w 992"/>
              <a:gd name="T17" fmla="*/ 133 h 244"/>
              <a:gd name="T18" fmla="*/ 632 w 992"/>
              <a:gd name="T19" fmla="*/ 157 h 244"/>
              <a:gd name="T20" fmla="*/ 736 w 992"/>
              <a:gd name="T21" fmla="*/ 205 h 244"/>
              <a:gd name="T22" fmla="*/ 784 w 992"/>
              <a:gd name="T23" fmla="*/ 165 h 244"/>
              <a:gd name="T24" fmla="*/ 816 w 992"/>
              <a:gd name="T25" fmla="*/ 117 h 244"/>
              <a:gd name="T26" fmla="*/ 840 w 992"/>
              <a:gd name="T27" fmla="*/ 93 h 244"/>
              <a:gd name="T28" fmla="*/ 832 w 992"/>
              <a:gd name="T29" fmla="*/ 61 h 244"/>
              <a:gd name="T30" fmla="*/ 752 w 992"/>
              <a:gd name="T31" fmla="*/ 37 h 244"/>
              <a:gd name="T32" fmla="*/ 992 w 992"/>
              <a:gd name="T33" fmla="*/ 1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2" h="244">
                <a:moveTo>
                  <a:pt x="0" y="189"/>
                </a:moveTo>
                <a:cubicBezTo>
                  <a:pt x="23" y="166"/>
                  <a:pt x="41" y="140"/>
                  <a:pt x="64" y="117"/>
                </a:cubicBezTo>
                <a:cubicBezTo>
                  <a:pt x="103" y="130"/>
                  <a:pt x="138" y="122"/>
                  <a:pt x="176" y="109"/>
                </a:cubicBezTo>
                <a:cubicBezTo>
                  <a:pt x="194" y="136"/>
                  <a:pt x="217" y="150"/>
                  <a:pt x="240" y="173"/>
                </a:cubicBezTo>
                <a:cubicBezTo>
                  <a:pt x="264" y="170"/>
                  <a:pt x="293" y="180"/>
                  <a:pt x="312" y="165"/>
                </a:cubicBezTo>
                <a:cubicBezTo>
                  <a:pt x="327" y="153"/>
                  <a:pt x="312" y="126"/>
                  <a:pt x="320" y="109"/>
                </a:cubicBezTo>
                <a:cubicBezTo>
                  <a:pt x="329" y="92"/>
                  <a:pt x="357" y="98"/>
                  <a:pt x="376" y="93"/>
                </a:cubicBezTo>
                <a:cubicBezTo>
                  <a:pt x="438" y="0"/>
                  <a:pt x="332" y="34"/>
                  <a:pt x="560" y="45"/>
                </a:cubicBezTo>
                <a:cubicBezTo>
                  <a:pt x="572" y="139"/>
                  <a:pt x="556" y="93"/>
                  <a:pt x="616" y="133"/>
                </a:cubicBezTo>
                <a:cubicBezTo>
                  <a:pt x="621" y="141"/>
                  <a:pt x="629" y="148"/>
                  <a:pt x="632" y="157"/>
                </a:cubicBezTo>
                <a:cubicBezTo>
                  <a:pt x="658" y="244"/>
                  <a:pt x="598" y="216"/>
                  <a:pt x="736" y="205"/>
                </a:cubicBezTo>
                <a:cubicBezTo>
                  <a:pt x="751" y="190"/>
                  <a:pt x="770" y="181"/>
                  <a:pt x="784" y="165"/>
                </a:cubicBezTo>
                <a:cubicBezTo>
                  <a:pt x="797" y="151"/>
                  <a:pt x="802" y="131"/>
                  <a:pt x="816" y="117"/>
                </a:cubicBezTo>
                <a:cubicBezTo>
                  <a:pt x="824" y="109"/>
                  <a:pt x="832" y="101"/>
                  <a:pt x="840" y="93"/>
                </a:cubicBezTo>
                <a:cubicBezTo>
                  <a:pt x="837" y="82"/>
                  <a:pt x="840" y="68"/>
                  <a:pt x="832" y="61"/>
                </a:cubicBezTo>
                <a:cubicBezTo>
                  <a:pt x="824" y="54"/>
                  <a:pt x="767" y="41"/>
                  <a:pt x="752" y="37"/>
                </a:cubicBezTo>
                <a:cubicBezTo>
                  <a:pt x="818" y="15"/>
                  <a:pt x="918" y="13"/>
                  <a:pt x="992" y="13"/>
                </a:cubicBezTo>
              </a:path>
            </a:pathLst>
          </a:custGeom>
          <a:solidFill>
            <a:schemeClr val="bg1"/>
          </a:solidFill>
          <a:ln w="19050" cap="flat" cmpd="sng">
            <a:solidFill>
              <a:srgbClr val="000000"/>
            </a:solidFill>
            <a:prstDash val="dash"/>
            <a:round/>
            <a:headEnd/>
            <a:tailEnd/>
          </a:ln>
          <a:effectLst/>
        </p:spPr>
        <p:txBody>
          <a:bodyPr/>
          <a:lstStyle/>
          <a:p>
            <a:endParaRPr lang="zh-CN" altLang="en-US">
              <a:solidFill>
                <a:schemeClr val="bg2">
                  <a:lumMod val="10000"/>
                </a:schemeClr>
              </a:solidFill>
            </a:endParaRPr>
          </a:p>
        </p:txBody>
      </p:sp>
      <p:grpSp>
        <p:nvGrpSpPr>
          <p:cNvPr id="290851" name="Group 35">
            <a:extLst>
              <a:ext uri="{FF2B5EF4-FFF2-40B4-BE49-F238E27FC236}">
                <a16:creationId xmlns:a16="http://schemas.microsoft.com/office/drawing/2014/main" id="{94BEA178-778E-45FD-A338-ED725B5AE914}"/>
              </a:ext>
            </a:extLst>
          </p:cNvPr>
          <p:cNvGrpSpPr>
            <a:grpSpLocks/>
          </p:cNvGrpSpPr>
          <p:nvPr/>
        </p:nvGrpSpPr>
        <p:grpSpPr bwMode="auto">
          <a:xfrm>
            <a:off x="5638800" y="4724400"/>
            <a:ext cx="457200" cy="1562100"/>
            <a:chOff x="3600" y="2976"/>
            <a:chExt cx="288" cy="984"/>
          </a:xfrm>
          <a:solidFill>
            <a:schemeClr val="bg1"/>
          </a:solidFill>
        </p:grpSpPr>
        <p:graphicFrame>
          <p:nvGraphicFramePr>
            <p:cNvPr id="290852" name="Object 36">
              <a:extLst>
                <a:ext uri="{FF2B5EF4-FFF2-40B4-BE49-F238E27FC236}">
                  <a16:creationId xmlns:a16="http://schemas.microsoft.com/office/drawing/2014/main" id="{7DC47B7B-4906-4D30-9D64-EC66201C8CF2}"/>
                </a:ext>
              </a:extLst>
            </p:cNvPr>
            <p:cNvGraphicFramePr>
              <a:graphicFrameLocks noChangeAspect="1"/>
            </p:cNvGraphicFramePr>
            <p:nvPr/>
          </p:nvGraphicFramePr>
          <p:xfrm>
            <a:off x="3600" y="2976"/>
            <a:ext cx="136" cy="168"/>
          </p:xfrm>
          <a:graphic>
            <a:graphicData uri="http://schemas.openxmlformats.org/presentationml/2006/ole">
              <mc:AlternateContent xmlns:mc="http://schemas.openxmlformats.org/markup-compatibility/2006">
                <mc:Choice xmlns:v="urn:schemas-microsoft-com:vml" Requires="v">
                  <p:oleObj spid="_x0000_s290867" name="公式" r:id="rId12" imgW="215640" imgH="266400" progId="Equation.3">
                    <p:embed/>
                  </p:oleObj>
                </mc:Choice>
                <mc:Fallback>
                  <p:oleObj name="公式" r:id="rId12" imgW="215640" imgH="266400" progId="Equation.3">
                    <p:embed/>
                    <p:pic>
                      <p:nvPicPr>
                        <p:cNvPr id="0"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0" y="2976"/>
                          <a:ext cx="13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53" name="Line 37">
              <a:extLst>
                <a:ext uri="{FF2B5EF4-FFF2-40B4-BE49-F238E27FC236}">
                  <a16:creationId xmlns:a16="http://schemas.microsoft.com/office/drawing/2014/main" id="{A63A983B-9385-4589-9C2F-43FE71465EEE}"/>
                </a:ext>
              </a:extLst>
            </p:cNvPr>
            <p:cNvSpPr>
              <a:spLocks noChangeShapeType="1"/>
            </p:cNvSpPr>
            <p:nvPr/>
          </p:nvSpPr>
          <p:spPr bwMode="auto">
            <a:xfrm flipV="1">
              <a:off x="3744" y="2976"/>
              <a:ext cx="132" cy="528"/>
            </a:xfrm>
            <a:prstGeom prst="line">
              <a:avLst/>
            </a:prstGeom>
            <a:grp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aphicFrame>
          <p:nvGraphicFramePr>
            <p:cNvPr id="290854" name="Object 38">
              <a:extLst>
                <a:ext uri="{FF2B5EF4-FFF2-40B4-BE49-F238E27FC236}">
                  <a16:creationId xmlns:a16="http://schemas.microsoft.com/office/drawing/2014/main" id="{D52B16DE-6F9B-4B7B-93C4-4BCE5226F795}"/>
                </a:ext>
              </a:extLst>
            </p:cNvPr>
            <p:cNvGraphicFramePr>
              <a:graphicFrameLocks noChangeAspect="1"/>
            </p:cNvGraphicFramePr>
            <p:nvPr/>
          </p:nvGraphicFramePr>
          <p:xfrm>
            <a:off x="3752" y="3792"/>
            <a:ext cx="136" cy="168"/>
          </p:xfrm>
          <a:graphic>
            <a:graphicData uri="http://schemas.openxmlformats.org/presentationml/2006/ole">
              <mc:AlternateContent xmlns:mc="http://schemas.openxmlformats.org/markup-compatibility/2006">
                <mc:Choice xmlns:v="urn:schemas-microsoft-com:vml" Requires="v">
                  <p:oleObj spid="_x0000_s290868" name="公式" r:id="rId14" imgW="215640" imgH="266400" progId="Equation.3">
                    <p:embed/>
                  </p:oleObj>
                </mc:Choice>
                <mc:Fallback>
                  <p:oleObj name="公式" r:id="rId14" imgW="215640" imgH="266400" progId="Equation.3">
                    <p:embed/>
                    <p:pic>
                      <p:nvPicPr>
                        <p:cNvPr id="0"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2" y="3792"/>
                          <a:ext cx="13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55" name="Line 39">
              <a:extLst>
                <a:ext uri="{FF2B5EF4-FFF2-40B4-BE49-F238E27FC236}">
                  <a16:creationId xmlns:a16="http://schemas.microsoft.com/office/drawing/2014/main" id="{80708265-4495-4DD2-B698-27CB2F189719}"/>
                </a:ext>
              </a:extLst>
            </p:cNvPr>
            <p:cNvSpPr>
              <a:spLocks noChangeShapeType="1"/>
            </p:cNvSpPr>
            <p:nvPr/>
          </p:nvSpPr>
          <p:spPr bwMode="auto">
            <a:xfrm flipH="1">
              <a:off x="3621" y="3504"/>
              <a:ext cx="123" cy="432"/>
            </a:xfrm>
            <a:prstGeom prst="line">
              <a:avLst/>
            </a:prstGeom>
            <a:grp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290856" name="Group 40">
            <a:extLst>
              <a:ext uri="{FF2B5EF4-FFF2-40B4-BE49-F238E27FC236}">
                <a16:creationId xmlns:a16="http://schemas.microsoft.com/office/drawing/2014/main" id="{E982F650-F0B4-48C5-8C04-BCE443F73720}"/>
              </a:ext>
            </a:extLst>
          </p:cNvPr>
          <p:cNvGrpSpPr>
            <a:grpSpLocks/>
          </p:cNvGrpSpPr>
          <p:nvPr/>
        </p:nvGrpSpPr>
        <p:grpSpPr bwMode="auto">
          <a:xfrm>
            <a:off x="7162800" y="4648200"/>
            <a:ext cx="1252538" cy="1676400"/>
            <a:chOff x="4560" y="2928"/>
            <a:chExt cx="789" cy="1056"/>
          </a:xfrm>
          <a:solidFill>
            <a:schemeClr val="bg1"/>
          </a:solidFill>
        </p:grpSpPr>
        <p:sp>
          <p:nvSpPr>
            <p:cNvPr id="290857" name="Line 41">
              <a:extLst>
                <a:ext uri="{FF2B5EF4-FFF2-40B4-BE49-F238E27FC236}">
                  <a16:creationId xmlns:a16="http://schemas.microsoft.com/office/drawing/2014/main" id="{41DCF352-0DAB-449D-9BED-EF2E04608FCC}"/>
                </a:ext>
              </a:extLst>
            </p:cNvPr>
            <p:cNvSpPr>
              <a:spLocks noChangeShapeType="1"/>
            </p:cNvSpPr>
            <p:nvPr/>
          </p:nvSpPr>
          <p:spPr bwMode="auto">
            <a:xfrm flipH="1" flipV="1">
              <a:off x="4656" y="3072"/>
              <a:ext cx="384" cy="384"/>
            </a:xfrm>
            <a:prstGeom prst="line">
              <a:avLst/>
            </a:prstGeom>
            <a:grp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290858" name="Line 42">
              <a:extLst>
                <a:ext uri="{FF2B5EF4-FFF2-40B4-BE49-F238E27FC236}">
                  <a16:creationId xmlns:a16="http://schemas.microsoft.com/office/drawing/2014/main" id="{D37322F5-D012-464C-AE6B-84FEC2A6309F}"/>
                </a:ext>
              </a:extLst>
            </p:cNvPr>
            <p:cNvSpPr>
              <a:spLocks noChangeShapeType="1"/>
            </p:cNvSpPr>
            <p:nvPr/>
          </p:nvSpPr>
          <p:spPr bwMode="auto">
            <a:xfrm flipV="1">
              <a:off x="5040" y="3024"/>
              <a:ext cx="309" cy="432"/>
            </a:xfrm>
            <a:prstGeom prst="line">
              <a:avLst/>
            </a:prstGeom>
            <a:grp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aphicFrame>
          <p:nvGraphicFramePr>
            <p:cNvPr id="290859" name="Object 43">
              <a:extLst>
                <a:ext uri="{FF2B5EF4-FFF2-40B4-BE49-F238E27FC236}">
                  <a16:creationId xmlns:a16="http://schemas.microsoft.com/office/drawing/2014/main" id="{12B3139E-95AE-4349-B3E1-C88D9AF43766}"/>
                </a:ext>
              </a:extLst>
            </p:cNvPr>
            <p:cNvGraphicFramePr>
              <a:graphicFrameLocks noChangeAspect="1"/>
            </p:cNvGraphicFramePr>
            <p:nvPr/>
          </p:nvGraphicFramePr>
          <p:xfrm>
            <a:off x="4560" y="2928"/>
            <a:ext cx="136" cy="168"/>
          </p:xfrm>
          <a:graphic>
            <a:graphicData uri="http://schemas.openxmlformats.org/presentationml/2006/ole">
              <mc:AlternateContent xmlns:mc="http://schemas.openxmlformats.org/markup-compatibility/2006">
                <mc:Choice xmlns:v="urn:schemas-microsoft-com:vml" Requires="v">
                  <p:oleObj spid="_x0000_s290869" name="公式" r:id="rId16" imgW="215640" imgH="266400" progId="Equation.3">
                    <p:embed/>
                  </p:oleObj>
                </mc:Choice>
                <mc:Fallback>
                  <p:oleObj name="公式" r:id="rId16" imgW="215640" imgH="266400" progId="Equation.3">
                    <p:embed/>
                    <p:pic>
                      <p:nvPicPr>
                        <p:cNvPr id="0" name="Object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2928"/>
                          <a:ext cx="13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0860" name="Object 44">
              <a:extLst>
                <a:ext uri="{FF2B5EF4-FFF2-40B4-BE49-F238E27FC236}">
                  <a16:creationId xmlns:a16="http://schemas.microsoft.com/office/drawing/2014/main" id="{3EDE71AD-3915-460C-B3FD-8301B293B134}"/>
                </a:ext>
              </a:extLst>
            </p:cNvPr>
            <p:cNvGraphicFramePr>
              <a:graphicFrameLocks noChangeAspect="1"/>
            </p:cNvGraphicFramePr>
            <p:nvPr/>
          </p:nvGraphicFramePr>
          <p:xfrm>
            <a:off x="5096" y="2928"/>
            <a:ext cx="136" cy="168"/>
          </p:xfrm>
          <a:graphic>
            <a:graphicData uri="http://schemas.openxmlformats.org/presentationml/2006/ole">
              <mc:AlternateContent xmlns:mc="http://schemas.openxmlformats.org/markup-compatibility/2006">
                <mc:Choice xmlns:v="urn:schemas-microsoft-com:vml" Requires="v">
                  <p:oleObj spid="_x0000_s290870" name="公式" r:id="rId18" imgW="215640" imgH="266400" progId="Equation.3">
                    <p:embed/>
                  </p:oleObj>
                </mc:Choice>
                <mc:Fallback>
                  <p:oleObj name="公式" r:id="rId18" imgW="215640" imgH="266400" progId="Equation.3">
                    <p:embed/>
                    <p:pic>
                      <p:nvPicPr>
                        <p:cNvPr id="0" name="Object 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6" y="2928"/>
                          <a:ext cx="13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0861" name="Object 45">
              <a:extLst>
                <a:ext uri="{FF2B5EF4-FFF2-40B4-BE49-F238E27FC236}">
                  <a16:creationId xmlns:a16="http://schemas.microsoft.com/office/drawing/2014/main" id="{C3F3D620-66E4-48F3-ABCE-01BC299D1BBB}"/>
                </a:ext>
              </a:extLst>
            </p:cNvPr>
            <p:cNvGraphicFramePr>
              <a:graphicFrameLocks noChangeAspect="1"/>
            </p:cNvGraphicFramePr>
            <p:nvPr/>
          </p:nvGraphicFramePr>
          <p:xfrm>
            <a:off x="5048" y="3816"/>
            <a:ext cx="136" cy="168"/>
          </p:xfrm>
          <a:graphic>
            <a:graphicData uri="http://schemas.openxmlformats.org/presentationml/2006/ole">
              <mc:AlternateContent xmlns:mc="http://schemas.openxmlformats.org/markup-compatibility/2006">
                <mc:Choice xmlns:v="urn:schemas-microsoft-com:vml" Requires="v">
                  <p:oleObj spid="_x0000_s290871" name="公式" r:id="rId20" imgW="215640" imgH="266400" progId="Equation.3">
                    <p:embed/>
                  </p:oleObj>
                </mc:Choice>
                <mc:Fallback>
                  <p:oleObj name="公式" r:id="rId20" imgW="215640" imgH="266400" progId="Equation.3">
                    <p:embed/>
                    <p:pic>
                      <p:nvPicPr>
                        <p:cNvPr id="0" name="Object 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48" y="3816"/>
                          <a:ext cx="13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0862" name="Line 46">
              <a:extLst>
                <a:ext uri="{FF2B5EF4-FFF2-40B4-BE49-F238E27FC236}">
                  <a16:creationId xmlns:a16="http://schemas.microsoft.com/office/drawing/2014/main" id="{EE7195C2-6894-4D52-9E7C-0801EB9F943F}"/>
                </a:ext>
              </a:extLst>
            </p:cNvPr>
            <p:cNvSpPr>
              <a:spLocks noChangeShapeType="1"/>
            </p:cNvSpPr>
            <p:nvPr/>
          </p:nvSpPr>
          <p:spPr bwMode="auto">
            <a:xfrm flipH="1">
              <a:off x="4920" y="3456"/>
              <a:ext cx="120" cy="480"/>
            </a:xfrm>
            <a:prstGeom prst="line">
              <a:avLst/>
            </a:prstGeom>
            <a:grp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0824"/>
                                        </p:tgtEl>
                                        <p:attrNameLst>
                                          <p:attrName>style.visibility</p:attrName>
                                        </p:attrNameLst>
                                      </p:cBhvr>
                                      <p:to>
                                        <p:strVal val="visible"/>
                                      </p:to>
                                    </p:set>
                                    <p:animEffect transition="in" filter="wipe(down)">
                                      <p:cBhvr>
                                        <p:cTn id="7" dur="500"/>
                                        <p:tgtEl>
                                          <p:spTgt spid="290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0825"/>
                                        </p:tgtEl>
                                        <p:attrNameLst>
                                          <p:attrName>style.visibility</p:attrName>
                                        </p:attrNameLst>
                                      </p:cBhvr>
                                      <p:to>
                                        <p:strVal val="visible"/>
                                      </p:to>
                                    </p:set>
                                    <p:animEffect transition="in" filter="wipe(down)">
                                      <p:cBhvr>
                                        <p:cTn id="12" dur="500"/>
                                        <p:tgtEl>
                                          <p:spTgt spid="2908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0826"/>
                                        </p:tgtEl>
                                        <p:attrNameLst>
                                          <p:attrName>style.visibility</p:attrName>
                                        </p:attrNameLst>
                                      </p:cBhvr>
                                      <p:to>
                                        <p:strVal val="visible"/>
                                      </p:to>
                                    </p:set>
                                    <p:animEffect transition="in" filter="wipe(down)">
                                      <p:cBhvr>
                                        <p:cTn id="17" dur="500"/>
                                        <p:tgtEl>
                                          <p:spTgt spid="2908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90827"/>
                                        </p:tgtEl>
                                        <p:attrNameLst>
                                          <p:attrName>style.visibility</p:attrName>
                                        </p:attrNameLst>
                                      </p:cBhvr>
                                      <p:to>
                                        <p:strVal val="visible"/>
                                      </p:to>
                                    </p:set>
                                    <p:animEffect transition="in" filter="wipe(down)">
                                      <p:cBhvr>
                                        <p:cTn id="22" dur="500"/>
                                        <p:tgtEl>
                                          <p:spTgt spid="2908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90828"/>
                                        </p:tgtEl>
                                        <p:attrNameLst>
                                          <p:attrName>style.visibility</p:attrName>
                                        </p:attrNameLst>
                                      </p:cBhvr>
                                      <p:to>
                                        <p:strVal val="visible"/>
                                      </p:to>
                                    </p:set>
                                    <p:animEffect transition="in" filter="wipe(down)">
                                      <p:cBhvr>
                                        <p:cTn id="27" dur="500"/>
                                        <p:tgtEl>
                                          <p:spTgt spid="2908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0829"/>
                                        </p:tgtEl>
                                        <p:attrNameLst>
                                          <p:attrName>style.visibility</p:attrName>
                                        </p:attrNameLst>
                                      </p:cBhvr>
                                      <p:to>
                                        <p:strVal val="visible"/>
                                      </p:to>
                                    </p:set>
                                    <p:animEffect transition="in" filter="wipe(down)">
                                      <p:cBhvr>
                                        <p:cTn id="32" dur="500"/>
                                        <p:tgtEl>
                                          <p:spTgt spid="2908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0830"/>
                                        </p:tgtEl>
                                        <p:attrNameLst>
                                          <p:attrName>style.visibility</p:attrName>
                                        </p:attrNameLst>
                                      </p:cBhvr>
                                      <p:to>
                                        <p:strVal val="visible"/>
                                      </p:to>
                                    </p:set>
                                    <p:animEffect transition="in" filter="wipe(down)">
                                      <p:cBhvr>
                                        <p:cTn id="37" dur="500"/>
                                        <p:tgtEl>
                                          <p:spTgt spid="2908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90831"/>
                                        </p:tgtEl>
                                        <p:attrNameLst>
                                          <p:attrName>style.visibility</p:attrName>
                                        </p:attrNameLst>
                                      </p:cBhvr>
                                      <p:to>
                                        <p:strVal val="visible"/>
                                      </p:to>
                                    </p:set>
                                    <p:animEffect transition="in" filter="wipe(down)">
                                      <p:cBhvr>
                                        <p:cTn id="42" dur="500"/>
                                        <p:tgtEl>
                                          <p:spTgt spid="2908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0832"/>
                                        </p:tgtEl>
                                        <p:attrNameLst>
                                          <p:attrName>style.visibility</p:attrName>
                                        </p:attrNameLst>
                                      </p:cBhvr>
                                      <p:to>
                                        <p:strVal val="visible"/>
                                      </p:to>
                                    </p:set>
                                    <p:animEffect transition="in" filter="wipe(down)">
                                      <p:cBhvr>
                                        <p:cTn id="47" dur="500"/>
                                        <p:tgtEl>
                                          <p:spTgt spid="2908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90833"/>
                                        </p:tgtEl>
                                        <p:attrNameLst>
                                          <p:attrName>style.visibility</p:attrName>
                                        </p:attrNameLst>
                                      </p:cBhvr>
                                      <p:to>
                                        <p:strVal val="visible"/>
                                      </p:to>
                                    </p:set>
                                    <p:animEffect transition="in" filter="wipe(down)">
                                      <p:cBhvr>
                                        <p:cTn id="52" dur="500"/>
                                        <p:tgtEl>
                                          <p:spTgt spid="2908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90834"/>
                                        </p:tgtEl>
                                        <p:attrNameLst>
                                          <p:attrName>style.visibility</p:attrName>
                                        </p:attrNameLst>
                                      </p:cBhvr>
                                      <p:to>
                                        <p:strVal val="visible"/>
                                      </p:to>
                                    </p:set>
                                    <p:animEffect transition="in" filter="wipe(down)">
                                      <p:cBhvr>
                                        <p:cTn id="57" dur="500"/>
                                        <p:tgtEl>
                                          <p:spTgt spid="2908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90838"/>
                                        </p:tgtEl>
                                        <p:attrNameLst>
                                          <p:attrName>style.visibility</p:attrName>
                                        </p:attrNameLst>
                                      </p:cBhvr>
                                      <p:to>
                                        <p:strVal val="visible"/>
                                      </p:to>
                                    </p:set>
                                    <p:animEffect transition="in" filter="wipe(down)">
                                      <p:cBhvr>
                                        <p:cTn id="62" dur="500"/>
                                        <p:tgtEl>
                                          <p:spTgt spid="29083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90839"/>
                                        </p:tgtEl>
                                        <p:attrNameLst>
                                          <p:attrName>style.visibility</p:attrName>
                                        </p:attrNameLst>
                                      </p:cBhvr>
                                      <p:to>
                                        <p:strVal val="visible"/>
                                      </p:to>
                                    </p:set>
                                    <p:animEffect transition="in" filter="wipe(down)">
                                      <p:cBhvr>
                                        <p:cTn id="67" dur="500"/>
                                        <p:tgtEl>
                                          <p:spTgt spid="2908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290840"/>
                                        </p:tgtEl>
                                        <p:attrNameLst>
                                          <p:attrName>style.visibility</p:attrName>
                                        </p:attrNameLst>
                                      </p:cBhvr>
                                      <p:to>
                                        <p:strVal val="visible"/>
                                      </p:to>
                                    </p:set>
                                    <p:animEffect transition="in" filter="wipe(down)">
                                      <p:cBhvr>
                                        <p:cTn id="72" dur="500"/>
                                        <p:tgtEl>
                                          <p:spTgt spid="29084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290841"/>
                                        </p:tgtEl>
                                        <p:attrNameLst>
                                          <p:attrName>style.visibility</p:attrName>
                                        </p:attrNameLst>
                                      </p:cBhvr>
                                      <p:to>
                                        <p:strVal val="visible"/>
                                      </p:to>
                                    </p:set>
                                    <p:animEffect transition="in" filter="wipe(down)">
                                      <p:cBhvr>
                                        <p:cTn id="77" dur="500"/>
                                        <p:tgtEl>
                                          <p:spTgt spid="29084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90842"/>
                                        </p:tgtEl>
                                        <p:attrNameLst>
                                          <p:attrName>style.visibility</p:attrName>
                                        </p:attrNameLst>
                                      </p:cBhvr>
                                      <p:to>
                                        <p:strVal val="visible"/>
                                      </p:to>
                                    </p:set>
                                    <p:animEffect transition="in" filter="wipe(down)">
                                      <p:cBhvr>
                                        <p:cTn id="82" dur="500"/>
                                        <p:tgtEl>
                                          <p:spTgt spid="29084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290843"/>
                                        </p:tgtEl>
                                        <p:attrNameLst>
                                          <p:attrName>style.visibility</p:attrName>
                                        </p:attrNameLst>
                                      </p:cBhvr>
                                      <p:to>
                                        <p:strVal val="visible"/>
                                      </p:to>
                                    </p:set>
                                    <p:animEffect transition="in" filter="wipe(down)">
                                      <p:cBhvr>
                                        <p:cTn id="87" dur="500"/>
                                        <p:tgtEl>
                                          <p:spTgt spid="29084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290844"/>
                                        </p:tgtEl>
                                        <p:attrNameLst>
                                          <p:attrName>style.visibility</p:attrName>
                                        </p:attrNameLst>
                                      </p:cBhvr>
                                      <p:to>
                                        <p:strVal val="visible"/>
                                      </p:to>
                                    </p:set>
                                    <p:animEffect transition="in" filter="wipe(down)">
                                      <p:cBhvr>
                                        <p:cTn id="92" dur="500"/>
                                        <p:tgtEl>
                                          <p:spTgt spid="29084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290850"/>
                                        </p:tgtEl>
                                        <p:attrNameLst>
                                          <p:attrName>style.visibility</p:attrName>
                                        </p:attrNameLst>
                                      </p:cBhvr>
                                      <p:to>
                                        <p:strVal val="visible"/>
                                      </p:to>
                                    </p:set>
                                    <p:animEffect transition="in" filter="wipe(down)">
                                      <p:cBhvr>
                                        <p:cTn id="97" dur="500"/>
                                        <p:tgtEl>
                                          <p:spTgt spid="29085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290851"/>
                                        </p:tgtEl>
                                        <p:attrNameLst>
                                          <p:attrName>style.visibility</p:attrName>
                                        </p:attrNameLst>
                                      </p:cBhvr>
                                      <p:to>
                                        <p:strVal val="visible"/>
                                      </p:to>
                                    </p:set>
                                    <p:animEffect transition="in" filter="wipe(down)">
                                      <p:cBhvr>
                                        <p:cTn id="102" dur="500"/>
                                        <p:tgtEl>
                                          <p:spTgt spid="29085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290856"/>
                                        </p:tgtEl>
                                        <p:attrNameLst>
                                          <p:attrName>style.visibility</p:attrName>
                                        </p:attrNameLst>
                                      </p:cBhvr>
                                      <p:to>
                                        <p:strVal val="visible"/>
                                      </p:to>
                                    </p:set>
                                    <p:animEffect transition="in" filter="wipe(down)">
                                      <p:cBhvr>
                                        <p:cTn id="107" dur="500"/>
                                        <p:tgtEl>
                                          <p:spTgt spid="290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4" grpId="0" animBg="1"/>
      <p:bldP spid="290825" grpId="0" animBg="1"/>
      <p:bldP spid="290826" grpId="0" animBg="1"/>
      <p:bldP spid="290829" grpId="0" animBg="1"/>
      <p:bldP spid="290830" grpId="0" animBg="1"/>
      <p:bldP spid="290832" grpId="0" animBg="1"/>
      <p:bldP spid="290833" grpId="0" animBg="1"/>
      <p:bldP spid="290838" grpId="0" animBg="1"/>
      <p:bldP spid="290839" grpId="0" animBg="1"/>
      <p:bldP spid="2908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5" name="Rectangle 5">
            <a:extLst>
              <a:ext uri="{FF2B5EF4-FFF2-40B4-BE49-F238E27FC236}">
                <a16:creationId xmlns:a16="http://schemas.microsoft.com/office/drawing/2014/main" id="{2234474B-CA99-46E3-BEDD-ED25D9AFA018}"/>
              </a:ext>
            </a:extLst>
          </p:cNvPr>
          <p:cNvSpPr>
            <a:spLocks noChangeArrowheads="1"/>
          </p:cNvSpPr>
          <p:nvPr/>
        </p:nvSpPr>
        <p:spPr bwMode="auto">
          <a:xfrm>
            <a:off x="900113" y="1412875"/>
            <a:ext cx="7632700" cy="4603750"/>
          </a:xfrm>
          <a:prstGeom prst="rect">
            <a:avLst/>
          </a:prstGeom>
          <a:solidFill>
            <a:schemeClr val="bg1"/>
          </a:solidFill>
          <a:ln>
            <a:noFill/>
          </a:ln>
          <a:effectLst/>
        </p:spPr>
        <p:txBody>
          <a:bodyPr>
            <a:spAutoFit/>
          </a:bodyPr>
          <a:lstStyle/>
          <a:p>
            <a:r>
              <a:rPr kumimoji="1" lang="en-US" altLang="zh-CN" sz="2800" dirty="0">
                <a:solidFill>
                  <a:schemeClr val="bg2">
                    <a:lumMod val="10000"/>
                  </a:schemeClr>
                </a:solidFill>
                <a:ea typeface="楷体_GB2312" pitchFamily="49" charset="-122"/>
              </a:rPr>
              <a:t>1.</a:t>
            </a:r>
            <a:r>
              <a:rPr kumimoji="1" lang="zh-CN" altLang="en-US" sz="2800" dirty="0">
                <a:solidFill>
                  <a:schemeClr val="bg2">
                    <a:lumMod val="10000"/>
                  </a:schemeClr>
                </a:solidFill>
                <a:ea typeface="楷体_GB2312" pitchFamily="49" charset="-122"/>
              </a:rPr>
              <a:t>静止质量</a:t>
            </a:r>
            <a:r>
              <a:rPr kumimoji="1" lang="en-US" altLang="zh-CN" sz="2800" i="1" dirty="0">
                <a:solidFill>
                  <a:schemeClr val="bg2">
                    <a:lumMod val="10000"/>
                  </a:schemeClr>
                </a:solidFill>
                <a:ea typeface="楷体_GB2312" pitchFamily="49" charset="-122"/>
              </a:rPr>
              <a:t>m</a:t>
            </a:r>
            <a:r>
              <a:rPr kumimoji="1" lang="el-GR" altLang="zh-CN" sz="2800" i="1" baseline="-25000" dirty="0">
                <a:solidFill>
                  <a:schemeClr val="bg2">
                    <a:lumMod val="10000"/>
                  </a:schemeClr>
                </a:solidFill>
                <a:ea typeface="楷体_GB2312" pitchFamily="49" charset="-122"/>
                <a:cs typeface="Times New Roman" panose="02020603050405020304" pitchFamily="18" charset="0"/>
              </a:rPr>
              <a:t>ν</a:t>
            </a:r>
            <a:r>
              <a:rPr kumimoji="1" lang="zh-CN" altLang="en-US" sz="2800" dirty="0">
                <a:solidFill>
                  <a:schemeClr val="bg2">
                    <a:lumMod val="10000"/>
                  </a:schemeClr>
                </a:solidFill>
                <a:ea typeface="楷体_GB2312" pitchFamily="49" charset="-122"/>
              </a:rPr>
              <a:t>：</a:t>
            </a:r>
          </a:p>
          <a:p>
            <a:r>
              <a:rPr kumimoji="1" lang="zh-CN" altLang="en-US" sz="2800" dirty="0">
                <a:solidFill>
                  <a:schemeClr val="bg2">
                    <a:lumMod val="10000"/>
                  </a:schemeClr>
                </a:solidFill>
                <a:ea typeface="楷体_GB2312" pitchFamily="49" charset="-122"/>
              </a:rPr>
              <a:t>        </a:t>
            </a:r>
            <a:r>
              <a:rPr kumimoji="1" lang="zh-CN" altLang="en-US" sz="2400" dirty="0">
                <a:solidFill>
                  <a:schemeClr val="bg2">
                    <a:lumMod val="10000"/>
                  </a:schemeClr>
                </a:solidFill>
                <a:ea typeface="楷体_GB2312" pitchFamily="49" charset="-122"/>
              </a:rPr>
              <a:t>近期实验表明，中微子静止能量的上限为</a:t>
            </a:r>
            <a:r>
              <a:rPr kumimoji="1" lang="en-US" altLang="zh-CN" sz="2400" dirty="0">
                <a:solidFill>
                  <a:schemeClr val="bg2">
                    <a:lumMod val="10000"/>
                  </a:schemeClr>
                </a:solidFill>
                <a:ea typeface="楷体_GB2312" pitchFamily="49" charset="-122"/>
              </a:rPr>
              <a:t>10eV</a:t>
            </a:r>
            <a:r>
              <a:rPr kumimoji="1" lang="zh-CN" altLang="en-US" sz="2400" dirty="0">
                <a:solidFill>
                  <a:schemeClr val="bg2">
                    <a:lumMod val="10000"/>
                  </a:schemeClr>
                </a:solidFill>
                <a:ea typeface="楷体_GB2312" pitchFamily="49" charset="-122"/>
              </a:rPr>
              <a:t>，</a:t>
            </a:r>
          </a:p>
          <a:p>
            <a:r>
              <a:rPr kumimoji="1" lang="zh-CN" altLang="en-US" sz="2400" dirty="0">
                <a:solidFill>
                  <a:schemeClr val="bg2">
                    <a:lumMod val="10000"/>
                  </a:schemeClr>
                </a:solidFill>
                <a:ea typeface="楷体_GB2312" pitchFamily="49" charset="-122"/>
              </a:rPr>
              <a:t>         在</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理论中可近似为零，与光子类似。</a:t>
            </a:r>
          </a:p>
          <a:p>
            <a:r>
              <a:rPr kumimoji="1" lang="en-US" altLang="zh-CN" sz="2800" dirty="0">
                <a:solidFill>
                  <a:schemeClr val="bg2">
                    <a:lumMod val="10000"/>
                  </a:schemeClr>
                </a:solidFill>
                <a:ea typeface="楷体_GB2312" pitchFamily="49" charset="-122"/>
              </a:rPr>
              <a:t>2.</a:t>
            </a:r>
            <a:r>
              <a:rPr kumimoji="1" lang="zh-CN" altLang="en-US" sz="2800" dirty="0">
                <a:solidFill>
                  <a:schemeClr val="bg2">
                    <a:lumMod val="10000"/>
                  </a:schemeClr>
                </a:solidFill>
                <a:ea typeface="楷体_GB2312" pitchFamily="49" charset="-122"/>
              </a:rPr>
              <a:t>电荷</a:t>
            </a:r>
            <a:r>
              <a:rPr kumimoji="1" lang="en-US" altLang="zh-CN" sz="2800" i="1" dirty="0">
                <a:solidFill>
                  <a:schemeClr val="bg2">
                    <a:lumMod val="10000"/>
                  </a:schemeClr>
                </a:solidFill>
                <a:ea typeface="楷体_GB2312" pitchFamily="49" charset="-122"/>
              </a:rPr>
              <a:t>q</a:t>
            </a:r>
            <a:r>
              <a:rPr kumimoji="1" lang="el-GR" altLang="zh-CN" sz="2800" i="1" baseline="-25000" dirty="0">
                <a:solidFill>
                  <a:schemeClr val="bg2">
                    <a:lumMod val="10000"/>
                  </a:schemeClr>
                </a:solidFill>
              </a:rPr>
              <a:t>ν</a:t>
            </a:r>
            <a:r>
              <a:rPr kumimoji="1" lang="zh-CN" altLang="en-US" sz="2800" dirty="0">
                <a:solidFill>
                  <a:schemeClr val="bg2">
                    <a:lumMod val="10000"/>
                  </a:schemeClr>
                </a:solidFill>
                <a:ea typeface="楷体_GB2312" pitchFamily="49" charset="-122"/>
              </a:rPr>
              <a:t>：</a:t>
            </a:r>
          </a:p>
          <a:p>
            <a:r>
              <a:rPr kumimoji="1" lang="zh-CN" altLang="en-US" sz="2800" dirty="0">
                <a:solidFill>
                  <a:schemeClr val="bg2">
                    <a:lumMod val="10000"/>
                  </a:schemeClr>
                </a:solidFill>
                <a:ea typeface="楷体_GB2312" pitchFamily="49" charset="-122"/>
              </a:rPr>
              <a:t>        </a:t>
            </a:r>
            <a:r>
              <a:rPr kumimoji="1" lang="zh-CN" altLang="en-US" sz="2400" dirty="0">
                <a:solidFill>
                  <a:schemeClr val="bg2">
                    <a:lumMod val="10000"/>
                  </a:schemeClr>
                </a:solidFill>
                <a:ea typeface="楷体_GB2312" pitchFamily="49" charset="-122"/>
              </a:rPr>
              <a:t>为了保持</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衰变前后电荷守恒，中微子的电荷应</a:t>
            </a:r>
          </a:p>
          <a:p>
            <a:r>
              <a:rPr kumimoji="1" lang="zh-CN" altLang="en-US" sz="2400" dirty="0">
                <a:solidFill>
                  <a:schemeClr val="bg2">
                    <a:lumMod val="10000"/>
                  </a:schemeClr>
                </a:solidFill>
                <a:ea typeface="楷体_GB2312" pitchFamily="49" charset="-122"/>
              </a:rPr>
              <a:t>         为零。</a:t>
            </a:r>
          </a:p>
          <a:p>
            <a:r>
              <a:rPr kumimoji="1" lang="en-US" altLang="zh-CN" sz="2800" dirty="0">
                <a:solidFill>
                  <a:schemeClr val="bg2">
                    <a:lumMod val="10000"/>
                  </a:schemeClr>
                </a:solidFill>
                <a:ea typeface="楷体_GB2312" pitchFamily="49" charset="-122"/>
              </a:rPr>
              <a:t>3.</a:t>
            </a:r>
            <a:r>
              <a:rPr kumimoji="1" lang="zh-CN" altLang="en-US" sz="2800" dirty="0">
                <a:solidFill>
                  <a:schemeClr val="bg2">
                    <a:lumMod val="10000"/>
                  </a:schemeClr>
                </a:solidFill>
                <a:ea typeface="楷体_GB2312" pitchFamily="49" charset="-122"/>
              </a:rPr>
              <a:t>自旋</a:t>
            </a:r>
            <a:r>
              <a:rPr kumimoji="1" lang="en-US" altLang="zh-CN" sz="2800" i="1" dirty="0">
                <a:solidFill>
                  <a:schemeClr val="bg2">
                    <a:lumMod val="10000"/>
                  </a:schemeClr>
                </a:solidFill>
                <a:ea typeface="楷体_GB2312" pitchFamily="49" charset="-122"/>
              </a:rPr>
              <a:t>I</a:t>
            </a:r>
            <a:r>
              <a:rPr kumimoji="1" lang="el-GR" altLang="zh-CN" sz="2800" i="1" baseline="-25000" dirty="0">
                <a:solidFill>
                  <a:schemeClr val="bg2">
                    <a:lumMod val="10000"/>
                  </a:schemeClr>
                </a:solidFill>
              </a:rPr>
              <a:t>ν</a:t>
            </a:r>
            <a:r>
              <a:rPr kumimoji="1" lang="zh-CN" altLang="en-US" sz="2800" dirty="0">
                <a:solidFill>
                  <a:schemeClr val="bg2">
                    <a:lumMod val="10000"/>
                  </a:schemeClr>
                </a:solidFill>
                <a:ea typeface="楷体_GB2312" pitchFamily="49" charset="-122"/>
              </a:rPr>
              <a:t>：</a:t>
            </a:r>
          </a:p>
          <a:p>
            <a:r>
              <a:rPr kumimoji="1" lang="zh-CN" altLang="en-US" sz="2800" dirty="0">
                <a:solidFill>
                  <a:schemeClr val="bg2">
                    <a:lumMod val="10000"/>
                  </a:schemeClr>
                </a:solidFill>
                <a:ea typeface="楷体_GB2312" pitchFamily="49" charset="-122"/>
              </a:rPr>
              <a:t>        </a:t>
            </a:r>
            <a:r>
              <a:rPr kumimoji="1" lang="zh-CN" altLang="en-US" sz="2400" dirty="0">
                <a:solidFill>
                  <a:schemeClr val="bg2">
                    <a:lumMod val="10000"/>
                  </a:schemeClr>
                </a:solidFill>
                <a:ea typeface="楷体_GB2312" pitchFamily="49" charset="-122"/>
              </a:rPr>
              <a:t>按</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衰变前后角动量守恒和</a:t>
            </a:r>
            <a:r>
              <a:rPr kumimoji="1" lang="el-GR" altLang="zh-CN" sz="2400" dirty="0">
                <a:solidFill>
                  <a:schemeClr val="bg2">
                    <a:lumMod val="10000"/>
                  </a:schemeClr>
                </a:solidFill>
              </a:rPr>
              <a:t>β</a:t>
            </a:r>
            <a:r>
              <a:rPr kumimoji="1" lang="zh-CN" altLang="en-US" sz="2400" dirty="0">
                <a:solidFill>
                  <a:schemeClr val="bg2">
                    <a:lumMod val="10000"/>
                  </a:schemeClr>
                </a:solidFill>
                <a:ea typeface="楷体_GB2312" pitchFamily="49" charset="-122"/>
              </a:rPr>
              <a:t>谱形分析，中微子的</a:t>
            </a:r>
          </a:p>
          <a:p>
            <a:r>
              <a:rPr kumimoji="1" lang="zh-CN" altLang="en-US" sz="2400" dirty="0">
                <a:solidFill>
                  <a:schemeClr val="bg2">
                    <a:lumMod val="10000"/>
                  </a:schemeClr>
                </a:solidFill>
                <a:ea typeface="楷体_GB2312" pitchFamily="49" charset="-122"/>
              </a:rPr>
              <a:t>         自旋为</a:t>
            </a:r>
            <a:r>
              <a:rPr kumimoji="1" lang="en-US" altLang="zh-CN" sz="2400" dirty="0">
                <a:solidFill>
                  <a:schemeClr val="bg2">
                    <a:lumMod val="10000"/>
                  </a:schemeClr>
                </a:solidFill>
                <a:ea typeface="楷体_GB2312" pitchFamily="49" charset="-122"/>
              </a:rPr>
              <a:t>1/2</a:t>
            </a:r>
            <a:r>
              <a:rPr kumimoji="1" lang="zh-CN" altLang="en-US" sz="2400" dirty="0">
                <a:solidFill>
                  <a:schemeClr val="bg2">
                    <a:lumMod val="10000"/>
                  </a:schemeClr>
                </a:solidFill>
                <a:ea typeface="楷体_GB2312" pitchFamily="49" charset="-122"/>
              </a:rPr>
              <a:t>，是费米子，服从</a:t>
            </a:r>
            <a:r>
              <a:rPr kumimoji="1" lang="en-US" altLang="zh-CN" sz="2400" dirty="0">
                <a:solidFill>
                  <a:schemeClr val="bg2">
                    <a:lumMod val="10000"/>
                  </a:schemeClr>
                </a:solidFill>
                <a:ea typeface="楷体_GB2312" pitchFamily="49" charset="-122"/>
              </a:rPr>
              <a:t>Fermi-Dirac</a:t>
            </a:r>
            <a:r>
              <a:rPr kumimoji="1" lang="zh-CN" altLang="en-US" sz="2400" dirty="0">
                <a:solidFill>
                  <a:schemeClr val="bg2">
                    <a:lumMod val="10000"/>
                  </a:schemeClr>
                </a:solidFill>
                <a:ea typeface="楷体_GB2312" pitchFamily="49" charset="-122"/>
              </a:rPr>
              <a:t>统计。</a:t>
            </a:r>
          </a:p>
          <a:p>
            <a:r>
              <a:rPr kumimoji="1" lang="en-US" altLang="zh-CN" sz="2800" dirty="0">
                <a:solidFill>
                  <a:schemeClr val="bg2">
                    <a:lumMod val="10000"/>
                  </a:schemeClr>
                </a:solidFill>
                <a:ea typeface="楷体_GB2312" pitchFamily="49" charset="-122"/>
              </a:rPr>
              <a:t>4.</a:t>
            </a:r>
            <a:r>
              <a:rPr kumimoji="1" lang="zh-CN" altLang="en-US" sz="2800" dirty="0">
                <a:solidFill>
                  <a:schemeClr val="bg2">
                    <a:lumMod val="10000"/>
                  </a:schemeClr>
                </a:solidFill>
                <a:ea typeface="楷体_GB2312" pitchFamily="49" charset="-122"/>
              </a:rPr>
              <a:t>磁矩</a:t>
            </a:r>
            <a:r>
              <a:rPr kumimoji="1" lang="el-GR" altLang="zh-CN" sz="2800" i="1" dirty="0">
                <a:solidFill>
                  <a:schemeClr val="bg2">
                    <a:lumMod val="10000"/>
                  </a:schemeClr>
                </a:solidFill>
                <a:latin typeface="楷体_GB2312" pitchFamily="49" charset="-122"/>
                <a:ea typeface="楷体_GB2312" pitchFamily="49" charset="-122"/>
              </a:rPr>
              <a:t>μ</a:t>
            </a:r>
            <a:r>
              <a:rPr kumimoji="1" lang="el-GR" altLang="zh-CN" sz="2800" i="1" baseline="-25000" dirty="0">
                <a:solidFill>
                  <a:schemeClr val="bg2">
                    <a:lumMod val="10000"/>
                  </a:schemeClr>
                </a:solidFill>
              </a:rPr>
              <a:t>ν</a:t>
            </a:r>
            <a:r>
              <a:rPr kumimoji="1" lang="zh-CN" altLang="en-US" sz="2800" dirty="0">
                <a:solidFill>
                  <a:schemeClr val="bg2">
                    <a:lumMod val="10000"/>
                  </a:schemeClr>
                </a:solidFill>
                <a:ea typeface="楷体_GB2312" pitchFamily="49" charset="-122"/>
              </a:rPr>
              <a:t>：</a:t>
            </a:r>
          </a:p>
          <a:p>
            <a:r>
              <a:rPr kumimoji="1" lang="zh-CN" altLang="en-US" sz="2800" dirty="0">
                <a:solidFill>
                  <a:schemeClr val="bg2">
                    <a:lumMod val="10000"/>
                  </a:schemeClr>
                </a:solidFill>
                <a:ea typeface="楷体_GB2312" pitchFamily="49" charset="-122"/>
              </a:rPr>
              <a:t>        </a:t>
            </a:r>
            <a:r>
              <a:rPr kumimoji="1" lang="zh-CN" altLang="en-US" sz="2400" dirty="0">
                <a:solidFill>
                  <a:schemeClr val="bg2">
                    <a:lumMod val="10000"/>
                  </a:schemeClr>
                </a:solidFill>
                <a:ea typeface="楷体_GB2312" pitchFamily="49" charset="-122"/>
              </a:rPr>
              <a:t>实验没测到中微子的磁矩，其上限为</a:t>
            </a:r>
            <a:r>
              <a:rPr kumimoji="1" lang="en-US" altLang="zh-CN" sz="2400" dirty="0">
                <a:solidFill>
                  <a:schemeClr val="bg2">
                    <a:lumMod val="10000"/>
                  </a:schemeClr>
                </a:solidFill>
                <a:ea typeface="楷体_GB2312" pitchFamily="49" charset="-122"/>
              </a:rPr>
              <a:t>10</a:t>
            </a:r>
            <a:r>
              <a:rPr kumimoji="1" lang="en-US" altLang="zh-CN" sz="2400" baseline="30000" dirty="0">
                <a:solidFill>
                  <a:schemeClr val="bg2">
                    <a:lumMod val="10000"/>
                  </a:schemeClr>
                </a:solidFill>
                <a:ea typeface="楷体_GB2312" pitchFamily="49" charset="-122"/>
              </a:rPr>
              <a:t>-6</a:t>
            </a:r>
            <a:r>
              <a:rPr kumimoji="1" lang="el-GR" altLang="zh-CN" sz="2400" i="1" dirty="0">
                <a:solidFill>
                  <a:schemeClr val="bg2">
                    <a:lumMod val="10000"/>
                  </a:schemeClr>
                </a:solidFill>
                <a:ea typeface="楷体_GB2312" pitchFamily="49" charset="-122"/>
              </a:rPr>
              <a:t>μ</a:t>
            </a:r>
            <a:r>
              <a:rPr kumimoji="1" lang="en-US" altLang="zh-CN" sz="2400" baseline="-25000" dirty="0">
                <a:solidFill>
                  <a:schemeClr val="bg2">
                    <a:lumMod val="10000"/>
                  </a:schemeClr>
                </a:solidFill>
                <a:ea typeface="楷体_GB2312" pitchFamily="49" charset="-122"/>
              </a:rPr>
              <a:t>N</a:t>
            </a:r>
            <a:r>
              <a:rPr kumimoji="1" lang="zh-CN" altLang="en-US" sz="2400" dirty="0">
                <a:solidFill>
                  <a:schemeClr val="bg2">
                    <a:lumMod val="10000"/>
                  </a:schemeClr>
                </a:solidFill>
                <a:ea typeface="楷体_GB2312" pitchFamily="49" charset="-122"/>
              </a:rPr>
              <a:t>。</a:t>
            </a:r>
            <a:endParaRPr kumimoji="1" lang="zh-CN" altLang="el-GR" sz="2400" dirty="0">
              <a:solidFill>
                <a:schemeClr val="bg2">
                  <a:lumMod val="10000"/>
                </a:schemeClr>
              </a:solidFill>
              <a:ea typeface="楷体_GB2312" pitchFamily="49" charset="-122"/>
            </a:endParaRPr>
          </a:p>
        </p:txBody>
      </p:sp>
      <p:sp>
        <p:nvSpPr>
          <p:cNvPr id="2" name="矩形 1">
            <a:extLst>
              <a:ext uri="{FF2B5EF4-FFF2-40B4-BE49-F238E27FC236}">
                <a16:creationId xmlns:a16="http://schemas.microsoft.com/office/drawing/2014/main" id="{C5633570-9E08-4A91-BECB-22F1121B4ACA}"/>
              </a:ext>
            </a:extLst>
          </p:cNvPr>
          <p:cNvSpPr/>
          <p:nvPr/>
        </p:nvSpPr>
        <p:spPr>
          <a:xfrm>
            <a:off x="3248561" y="736492"/>
            <a:ext cx="2646878" cy="584775"/>
          </a:xfrm>
          <a:prstGeom prst="rect">
            <a:avLst/>
          </a:prstGeom>
        </p:spPr>
        <p:txBody>
          <a:bodyPr wrap="none">
            <a:spAutoFit/>
          </a:bodyPr>
          <a:lstStyle/>
          <a:p>
            <a:pPr algn="ctr" fontAlgn="t"/>
            <a:r>
              <a:rPr lang="zh-CN" altLang="en-US" dirty="0">
                <a:solidFill>
                  <a:srgbClr val="FFFF00"/>
                </a:solidFill>
                <a:effectLst>
                  <a:outerShdw blurRad="38100" dist="38100" dir="2700000" algn="tl">
                    <a:srgbClr val="000000"/>
                  </a:outerShdw>
                </a:effectLst>
                <a:latin typeface="Arial" panose="020B0604020202020204" pitchFamily="34" charset="0"/>
                <a:ea typeface="仿宋_GB2312" pitchFamily="49" charset="-122"/>
              </a:rPr>
              <a:t>中微子的性质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1845">
                                            <p:txEl>
                                              <p:pRg st="0" end="0"/>
                                            </p:txEl>
                                          </p:spTgt>
                                        </p:tgtEl>
                                        <p:attrNameLst>
                                          <p:attrName>style.visibility</p:attrName>
                                        </p:attrNameLst>
                                      </p:cBhvr>
                                      <p:to>
                                        <p:strVal val="visible"/>
                                      </p:to>
                                    </p:set>
                                    <p:animEffect transition="in" filter="wipe(left)">
                                      <p:cBhvr>
                                        <p:cTn id="7" dur="500"/>
                                        <p:tgtEl>
                                          <p:spTgt spid="29184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91845">
                                            <p:txEl>
                                              <p:pRg st="1" end="1"/>
                                            </p:txEl>
                                          </p:spTgt>
                                        </p:tgtEl>
                                        <p:attrNameLst>
                                          <p:attrName>style.visibility</p:attrName>
                                        </p:attrNameLst>
                                      </p:cBhvr>
                                      <p:to>
                                        <p:strVal val="visible"/>
                                      </p:to>
                                    </p:set>
                                    <p:animEffect transition="in" filter="wipe(left)">
                                      <p:cBhvr>
                                        <p:cTn id="10" dur="500"/>
                                        <p:tgtEl>
                                          <p:spTgt spid="29184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91845">
                                            <p:txEl>
                                              <p:pRg st="2" end="2"/>
                                            </p:txEl>
                                          </p:spTgt>
                                        </p:tgtEl>
                                        <p:attrNameLst>
                                          <p:attrName>style.visibility</p:attrName>
                                        </p:attrNameLst>
                                      </p:cBhvr>
                                      <p:to>
                                        <p:strVal val="visible"/>
                                      </p:to>
                                    </p:set>
                                    <p:animEffect transition="in" filter="wipe(left)">
                                      <p:cBhvr>
                                        <p:cTn id="13" dur="500"/>
                                        <p:tgtEl>
                                          <p:spTgt spid="29184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91845">
                                            <p:txEl>
                                              <p:pRg st="3" end="3"/>
                                            </p:txEl>
                                          </p:spTgt>
                                        </p:tgtEl>
                                        <p:attrNameLst>
                                          <p:attrName>style.visibility</p:attrName>
                                        </p:attrNameLst>
                                      </p:cBhvr>
                                      <p:to>
                                        <p:strVal val="visible"/>
                                      </p:to>
                                    </p:set>
                                    <p:animEffect transition="in" filter="blinds(horizontal)">
                                      <p:cBhvr>
                                        <p:cTn id="18" dur="500"/>
                                        <p:tgtEl>
                                          <p:spTgt spid="29184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91845">
                                            <p:txEl>
                                              <p:pRg st="4" end="4"/>
                                            </p:txEl>
                                          </p:spTgt>
                                        </p:tgtEl>
                                        <p:attrNameLst>
                                          <p:attrName>style.visibility</p:attrName>
                                        </p:attrNameLst>
                                      </p:cBhvr>
                                      <p:to>
                                        <p:strVal val="visible"/>
                                      </p:to>
                                    </p:set>
                                    <p:animEffect transition="in" filter="blinds(horizontal)">
                                      <p:cBhvr>
                                        <p:cTn id="21" dur="500"/>
                                        <p:tgtEl>
                                          <p:spTgt spid="29184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91845">
                                            <p:txEl>
                                              <p:pRg st="5" end="5"/>
                                            </p:txEl>
                                          </p:spTgt>
                                        </p:tgtEl>
                                        <p:attrNameLst>
                                          <p:attrName>style.visibility</p:attrName>
                                        </p:attrNameLst>
                                      </p:cBhvr>
                                      <p:to>
                                        <p:strVal val="visible"/>
                                      </p:to>
                                    </p:set>
                                    <p:animEffect transition="in" filter="blinds(horizontal)">
                                      <p:cBhvr>
                                        <p:cTn id="24" dur="500"/>
                                        <p:tgtEl>
                                          <p:spTgt spid="29184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91845">
                                            <p:txEl>
                                              <p:pRg st="6" end="6"/>
                                            </p:txEl>
                                          </p:spTgt>
                                        </p:tgtEl>
                                        <p:attrNameLst>
                                          <p:attrName>style.visibility</p:attrName>
                                        </p:attrNameLst>
                                      </p:cBhvr>
                                      <p:to>
                                        <p:strVal val="visible"/>
                                      </p:to>
                                    </p:set>
                                    <p:animEffect transition="in" filter="wipe(left)">
                                      <p:cBhvr>
                                        <p:cTn id="29" dur="500"/>
                                        <p:tgtEl>
                                          <p:spTgt spid="291845">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91845">
                                            <p:txEl>
                                              <p:pRg st="7" end="7"/>
                                            </p:txEl>
                                          </p:spTgt>
                                        </p:tgtEl>
                                        <p:attrNameLst>
                                          <p:attrName>style.visibility</p:attrName>
                                        </p:attrNameLst>
                                      </p:cBhvr>
                                      <p:to>
                                        <p:strVal val="visible"/>
                                      </p:to>
                                    </p:set>
                                    <p:animEffect transition="in" filter="wipe(left)">
                                      <p:cBhvr>
                                        <p:cTn id="32" dur="500"/>
                                        <p:tgtEl>
                                          <p:spTgt spid="291845">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291845">
                                            <p:txEl>
                                              <p:pRg st="8" end="8"/>
                                            </p:txEl>
                                          </p:spTgt>
                                        </p:tgtEl>
                                        <p:attrNameLst>
                                          <p:attrName>style.visibility</p:attrName>
                                        </p:attrNameLst>
                                      </p:cBhvr>
                                      <p:to>
                                        <p:strVal val="visible"/>
                                      </p:to>
                                    </p:set>
                                    <p:animEffect transition="in" filter="wipe(left)">
                                      <p:cBhvr>
                                        <p:cTn id="35" dur="500"/>
                                        <p:tgtEl>
                                          <p:spTgt spid="291845">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91845">
                                            <p:txEl>
                                              <p:pRg st="9" end="9"/>
                                            </p:txEl>
                                          </p:spTgt>
                                        </p:tgtEl>
                                        <p:attrNameLst>
                                          <p:attrName>style.visibility</p:attrName>
                                        </p:attrNameLst>
                                      </p:cBhvr>
                                      <p:to>
                                        <p:strVal val="visible"/>
                                      </p:to>
                                    </p:set>
                                    <p:animEffect transition="in" filter="blinds(horizontal)">
                                      <p:cBhvr>
                                        <p:cTn id="40" dur="500"/>
                                        <p:tgtEl>
                                          <p:spTgt spid="291845">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91845">
                                            <p:txEl>
                                              <p:pRg st="10" end="10"/>
                                            </p:txEl>
                                          </p:spTgt>
                                        </p:tgtEl>
                                        <p:attrNameLst>
                                          <p:attrName>style.visibility</p:attrName>
                                        </p:attrNameLst>
                                      </p:cBhvr>
                                      <p:to>
                                        <p:strVal val="visible"/>
                                      </p:to>
                                    </p:set>
                                    <p:animEffect transition="in" filter="blinds(horizontal)">
                                      <p:cBhvr>
                                        <p:cTn id="43" dur="500"/>
                                        <p:tgtEl>
                                          <p:spTgt spid="29184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a:extLst>
              <a:ext uri="{FF2B5EF4-FFF2-40B4-BE49-F238E27FC236}">
                <a16:creationId xmlns:a16="http://schemas.microsoft.com/office/drawing/2014/main" id="{9C286AE6-ACC2-4A68-8C6D-97147C61D894}"/>
              </a:ext>
            </a:extLst>
          </p:cNvPr>
          <p:cNvSpPr>
            <a:spLocks noChangeArrowheads="1"/>
          </p:cNvSpPr>
          <p:nvPr/>
        </p:nvSpPr>
        <p:spPr bwMode="auto">
          <a:xfrm>
            <a:off x="395288" y="1341438"/>
            <a:ext cx="856932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a:ea typeface="楷体_GB2312" pitchFamily="49" charset="-122"/>
              </a:rPr>
              <a:t>        </a:t>
            </a:r>
            <a:r>
              <a:rPr kumimoji="1" lang="zh-CN" altLang="en-US" sz="2400">
                <a:ea typeface="楷体_GB2312" pitchFamily="49" charset="-122"/>
              </a:rPr>
              <a:t>来自</a:t>
            </a:r>
            <a:r>
              <a:rPr kumimoji="1" lang="en-US" altLang="zh-CN" sz="2400">
                <a:ea typeface="楷体_GB2312" pitchFamily="49" charset="-122"/>
              </a:rPr>
              <a:t>10</a:t>
            </a:r>
            <a:r>
              <a:rPr kumimoji="1" lang="zh-CN" altLang="en-US" sz="2400">
                <a:ea typeface="楷体_GB2312" pitchFamily="49" charset="-122"/>
              </a:rPr>
              <a:t>个国家的科学家组成的研究小组通过实验证实，基本粒子中微子具有质量的概率为</a:t>
            </a:r>
            <a:r>
              <a:rPr kumimoji="1" lang="en-US" altLang="zh-CN" sz="2400">
                <a:ea typeface="楷体_GB2312" pitchFamily="49" charset="-122"/>
              </a:rPr>
              <a:t>99.99</a:t>
            </a:r>
            <a:r>
              <a:rPr kumimoji="1" lang="zh-CN" altLang="en-US" sz="2400">
                <a:ea typeface="楷体_GB2312" pitchFamily="49" charset="-122"/>
              </a:rPr>
              <a:t>％。日本高能加速器研究机构和东京大学宇宙射线研究所的科学家参与了此项实验。</a:t>
            </a:r>
            <a:br>
              <a:rPr kumimoji="1" lang="zh-CN" altLang="en-US" sz="2400">
                <a:ea typeface="楷体_GB2312" pitchFamily="49" charset="-122"/>
              </a:rPr>
            </a:br>
            <a:r>
              <a:rPr kumimoji="1" lang="zh-CN" altLang="en-US" sz="2400">
                <a:ea typeface="楷体_GB2312" pitchFamily="49" charset="-122"/>
              </a:rPr>
              <a:t>　　中微子是一种非常小的基本粒子，广泛存在于宇宙中，共有电子中微子、</a:t>
            </a:r>
            <a:r>
              <a:rPr kumimoji="1" lang="en-US" altLang="zh-CN" sz="2400">
                <a:ea typeface="楷体_GB2312" pitchFamily="49" charset="-122"/>
              </a:rPr>
              <a:t>μ</a:t>
            </a:r>
            <a:r>
              <a:rPr kumimoji="1" lang="zh-CN" altLang="en-US" sz="2400">
                <a:ea typeface="楷体_GB2312" pitchFamily="49" charset="-122"/>
              </a:rPr>
              <a:t>中微子和</a:t>
            </a:r>
            <a:r>
              <a:rPr kumimoji="1" lang="en-US" altLang="zh-CN" sz="2400">
                <a:ea typeface="楷体_GB2312" pitchFamily="49" charset="-122"/>
              </a:rPr>
              <a:t>τ</a:t>
            </a:r>
            <a:r>
              <a:rPr kumimoji="1" lang="zh-CN" altLang="en-US" sz="2400">
                <a:ea typeface="楷体_GB2312" pitchFamily="49" charset="-122"/>
              </a:rPr>
              <a:t>中微子三种形态，其中只有前两者能被观测到。它可以自由穿过地球，不与任何物质发生作用，因而难以捕捉和探测，被称为宇宙间的“隐身人”。</a:t>
            </a:r>
            <a:br>
              <a:rPr kumimoji="1" lang="zh-CN" altLang="en-US" sz="2400">
                <a:ea typeface="楷体_GB2312" pitchFamily="49" charset="-122"/>
              </a:rPr>
            </a:br>
            <a:r>
              <a:rPr kumimoji="1" lang="zh-CN" altLang="en-US" sz="2400">
                <a:ea typeface="楷体_GB2312" pitchFamily="49" charset="-122"/>
              </a:rPr>
              <a:t>　　研究小组的实验包括中微子的发射和探测，以及分析。位于茨城县筑波市的高能加速器研究机构的研究人员利用</a:t>
            </a:r>
            <a:r>
              <a:rPr kumimoji="1" lang="en-US" altLang="zh-CN" sz="2400">
                <a:ea typeface="楷体_GB2312" pitchFamily="49" charset="-122"/>
              </a:rPr>
              <a:t>120</a:t>
            </a:r>
            <a:r>
              <a:rPr kumimoji="1" lang="zh-CN" altLang="en-US" sz="2400">
                <a:ea typeface="楷体_GB2312" pitchFamily="49" charset="-122"/>
              </a:rPr>
              <a:t>亿伏的质子加速器产生中微子，并向外发射，距发射地点</a:t>
            </a:r>
            <a:r>
              <a:rPr kumimoji="1" lang="en-US" altLang="zh-CN" sz="2400">
                <a:ea typeface="楷体_GB2312" pitchFamily="49" charset="-122"/>
              </a:rPr>
              <a:t>250</a:t>
            </a:r>
            <a:r>
              <a:rPr kumimoji="1" lang="zh-CN" altLang="en-US" sz="2400">
                <a:ea typeface="楷体_GB2312" pitchFamily="49" charset="-122"/>
              </a:rPr>
              <a:t>公里远的东京大学宇宙射线研究所则利用安装在地下</a:t>
            </a:r>
            <a:r>
              <a:rPr kumimoji="1" lang="en-US" altLang="zh-CN" sz="2400">
                <a:ea typeface="楷体_GB2312" pitchFamily="49" charset="-122"/>
              </a:rPr>
              <a:t>1000</a:t>
            </a:r>
            <a:r>
              <a:rPr kumimoji="1" lang="zh-CN" altLang="en-US" sz="2400">
                <a:ea typeface="楷体_GB2312" pitchFamily="49" charset="-122"/>
              </a:rPr>
              <a:t>多米深处的超级监测器</a:t>
            </a:r>
            <a:r>
              <a:rPr kumimoji="1" lang="en-US" altLang="zh-CN" sz="2400">
                <a:ea typeface="楷体_GB2312" pitchFamily="49" charset="-122"/>
              </a:rPr>
              <a:t>SK</a:t>
            </a:r>
            <a:r>
              <a:rPr kumimoji="1" lang="zh-CN" altLang="en-US" sz="2400">
                <a:ea typeface="楷体_GB2312" pitchFamily="49" charset="-122"/>
              </a:rPr>
              <a:t>，观测到了发射的中微子。根据理论值，研究人员最终应捕获到中微子</a:t>
            </a:r>
            <a:r>
              <a:rPr kumimoji="1" lang="en-US" altLang="zh-CN" sz="2400">
                <a:ea typeface="楷体_GB2312" pitchFamily="49" charset="-122"/>
              </a:rPr>
              <a:t>150</a:t>
            </a:r>
            <a:r>
              <a:rPr kumimoji="1" lang="zh-CN" altLang="en-US" sz="2400">
                <a:ea typeface="楷体_GB2312" pitchFamily="49" charset="-122"/>
              </a:rPr>
              <a:t>个，而实际捕获中微子的数量只有</a:t>
            </a:r>
            <a:r>
              <a:rPr kumimoji="1" lang="en-US" altLang="zh-CN" sz="2400">
                <a:ea typeface="楷体_GB2312" pitchFamily="49" charset="-122"/>
              </a:rPr>
              <a:t>108</a:t>
            </a:r>
            <a:r>
              <a:rPr kumimoji="1" lang="zh-CN" altLang="en-US" sz="2400">
                <a:ea typeface="楷体_GB2312" pitchFamily="49" charset="-122"/>
              </a:rPr>
              <a:t>个。</a:t>
            </a:r>
          </a:p>
        </p:txBody>
      </p:sp>
      <p:sp>
        <p:nvSpPr>
          <p:cNvPr id="312325" name="Rectangle 5">
            <a:extLst>
              <a:ext uri="{FF2B5EF4-FFF2-40B4-BE49-F238E27FC236}">
                <a16:creationId xmlns:a16="http://schemas.microsoft.com/office/drawing/2014/main" id="{C5AA26BF-E879-4E47-8BCC-3BC2A62883DD}"/>
              </a:ext>
            </a:extLst>
          </p:cNvPr>
          <p:cNvSpPr>
            <a:spLocks noChangeArrowheads="1"/>
          </p:cNvSpPr>
          <p:nvPr/>
        </p:nvSpPr>
        <p:spPr bwMode="auto">
          <a:xfrm>
            <a:off x="539750" y="620713"/>
            <a:ext cx="822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400">
                <a:solidFill>
                  <a:schemeClr val="tx2"/>
                </a:solidFill>
                <a:ea typeface="黑体" panose="02010609060101010101" pitchFamily="49" charset="-122"/>
              </a:rPr>
              <a:t>对于揭开宇宙物质和反物质之谜具有重要意义</a:t>
            </a:r>
            <a:r>
              <a:rPr kumimoji="1" lang="zh-CN" altLang="en-US"/>
              <a:t>          </a:t>
            </a:r>
            <a:r>
              <a:rPr kumimoji="1" lang="en-US" altLang="zh-CN" sz="1800">
                <a:solidFill>
                  <a:srgbClr val="FF3300"/>
                </a:solidFill>
              </a:rPr>
              <a:t>2004.6.1</a:t>
            </a:r>
            <a:r>
              <a:rPr kumimoji="1" lang="en-US" altLang="zh-CN"/>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Rectangle 4">
            <a:extLst>
              <a:ext uri="{FF2B5EF4-FFF2-40B4-BE49-F238E27FC236}">
                <a16:creationId xmlns:a16="http://schemas.microsoft.com/office/drawing/2014/main" id="{CE6FDC00-13C7-400A-9B6B-2DF3DA2657A3}"/>
              </a:ext>
            </a:extLst>
          </p:cNvPr>
          <p:cNvSpPr>
            <a:spLocks noChangeArrowheads="1"/>
          </p:cNvSpPr>
          <p:nvPr/>
        </p:nvSpPr>
        <p:spPr bwMode="auto">
          <a:xfrm>
            <a:off x="395288" y="836613"/>
            <a:ext cx="8208962"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1400">
                <a:ea typeface="楷体_GB2312" pitchFamily="49" charset="-122"/>
              </a:rPr>
              <a:t>　　      </a:t>
            </a:r>
            <a:r>
              <a:rPr kumimoji="1" lang="zh-CN" altLang="en-US" sz="2400">
                <a:ea typeface="楷体_GB2312" pitchFamily="49" charset="-122"/>
              </a:rPr>
              <a:t>研究人员认为，未能捕获到的中微子在穿过大气和地球时发生了振荡现象，即从一种形态转换为另一种，变为检测不到的</a:t>
            </a:r>
            <a:r>
              <a:rPr kumimoji="1" lang="en-US" altLang="zh-CN" sz="2400">
                <a:ea typeface="楷体_GB2312" pitchFamily="49" charset="-122"/>
              </a:rPr>
              <a:t>τ</a:t>
            </a:r>
            <a:r>
              <a:rPr kumimoji="1" lang="zh-CN" altLang="en-US" sz="2400">
                <a:ea typeface="楷体_GB2312" pitchFamily="49" charset="-122"/>
              </a:rPr>
              <a:t>中微子。根据量子物理的法则，粒子之间的相互转化只有在其具有静止质量的情况下才可能发生。这说明，中微子具有静止质量。实验数据显示，中微子有质量存在的概率为</a:t>
            </a:r>
            <a:r>
              <a:rPr kumimoji="1" lang="en-US" altLang="zh-CN" sz="2400">
                <a:ea typeface="楷体_GB2312" pitchFamily="49" charset="-122"/>
              </a:rPr>
              <a:t>99.99</a:t>
            </a:r>
            <a:r>
              <a:rPr kumimoji="1" lang="zh-CN" altLang="en-US" sz="2400">
                <a:ea typeface="楷体_GB2312" pitchFamily="49" charset="-122"/>
              </a:rPr>
              <a:t>％。</a:t>
            </a:r>
            <a:br>
              <a:rPr kumimoji="1" lang="zh-CN" altLang="en-US" sz="2400">
                <a:ea typeface="楷体_GB2312" pitchFamily="49" charset="-122"/>
              </a:rPr>
            </a:br>
            <a:r>
              <a:rPr kumimoji="1" lang="zh-CN" altLang="en-US" sz="2400">
                <a:ea typeface="楷体_GB2312" pitchFamily="49" charset="-122"/>
              </a:rPr>
              <a:t>　　研究人员将在下周于巴黎举行的一个国际会议上公布他们的研究成果。</a:t>
            </a:r>
            <a:r>
              <a:rPr kumimoji="1" lang="en-US" altLang="zh-CN" sz="2400">
                <a:ea typeface="楷体_GB2312" pitchFamily="49" charset="-122"/>
              </a:rPr>
              <a:t>1998</a:t>
            </a:r>
            <a:r>
              <a:rPr kumimoji="1" lang="zh-CN" altLang="en-US" sz="2400">
                <a:ea typeface="楷体_GB2312" pitchFamily="49" charset="-122"/>
              </a:rPr>
              <a:t>年，日本曾推断中微子具有质量，这次实验则是对推断正确性的验证。国际研究小组今后将继续收集有关数据，提高中微子产生后的观测精度和中微子震动观测精度。</a:t>
            </a:r>
            <a:br>
              <a:rPr kumimoji="1" lang="zh-CN" altLang="en-US" sz="2400">
                <a:ea typeface="楷体_GB2312" pitchFamily="49" charset="-122"/>
              </a:rPr>
            </a:br>
            <a:r>
              <a:rPr kumimoji="1" lang="zh-CN" altLang="en-US" sz="2400">
                <a:ea typeface="楷体_GB2312" pitchFamily="49" charset="-122"/>
              </a:rPr>
              <a:t>　　 从</a:t>
            </a:r>
            <a:r>
              <a:rPr kumimoji="1" lang="en-US" altLang="zh-CN" sz="2400">
                <a:ea typeface="楷体_GB2312" pitchFamily="49" charset="-122"/>
              </a:rPr>
              <a:t>1987</a:t>
            </a:r>
            <a:r>
              <a:rPr kumimoji="1" lang="zh-CN" altLang="en-US" sz="2400">
                <a:ea typeface="楷体_GB2312" pitchFamily="49" charset="-122"/>
              </a:rPr>
              <a:t>年人们观测到来自超新星的中微子至今，中微子的研究已经发展为基本粒子物理学及宇宙物理学的基础科学。研究小组的发现对揭开宇宙的物质和反物质之谜具有重要意义。  </a:t>
            </a:r>
          </a:p>
        </p:txBody>
      </p:sp>
    </p:spTree>
  </p:cSld>
  <p:clrMapOvr>
    <a:masterClrMapping/>
  </p:clrMapOvr>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5110</TotalTime>
  <Words>1193</Words>
  <Application>Microsoft Office PowerPoint</Application>
  <PresentationFormat>全屏显示(4:3)</PresentationFormat>
  <Paragraphs>103</Paragraphs>
  <Slides>19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0" baseType="lpstr">
      <vt:lpstr>Times New Roman</vt:lpstr>
      <vt:lpstr>宋体</vt:lpstr>
      <vt:lpstr>Verdana</vt:lpstr>
      <vt:lpstr>Arial</vt:lpstr>
      <vt:lpstr>楷体_GB2312</vt:lpstr>
      <vt:lpstr>Symbol</vt:lpstr>
      <vt:lpstr>仿宋_GB2312</vt:lpstr>
      <vt:lpstr>黑体</vt:lpstr>
      <vt:lpstr>方正姚体</vt:lpstr>
      <vt:lpstr>Balloons</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东北师范大学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原子核概论</dc:title>
  <dc:subject>§8  β衰变</dc:subject>
  <dc:creator>李明非 东北师范大学物理学院</dc:creator>
  <cp:lastModifiedBy>伯望 张</cp:lastModifiedBy>
  <cp:revision>312</cp:revision>
  <dcterms:created xsi:type="dcterms:W3CDTF">2001-03-15T01:39:43Z</dcterms:created>
  <dcterms:modified xsi:type="dcterms:W3CDTF">2018-12-25T13:19:05Z</dcterms:modified>
</cp:coreProperties>
</file>