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activeX/activeX2.xml" ContentType="application/vnd.ms-office.activeX+xml"/>
  <Override PartName="/ppt/activeX/activeX3.xml" ContentType="application/vnd.ms-office.activeX+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5"/>
  </p:notesMasterIdLst>
  <p:handoutMasterIdLst>
    <p:handoutMasterId r:id="rId16"/>
  </p:handoutMasterIdLst>
  <p:sldIdLst>
    <p:sldId id="310" r:id="rId2"/>
    <p:sldId id="311" r:id="rId3"/>
    <p:sldId id="312" r:id="rId4"/>
    <p:sldId id="313" r:id="rId5"/>
    <p:sldId id="314" r:id="rId6"/>
    <p:sldId id="315" r:id="rId7"/>
    <p:sldId id="316" r:id="rId8"/>
    <p:sldId id="317" r:id="rId9"/>
    <p:sldId id="318" r:id="rId10"/>
    <p:sldId id="322" r:id="rId11"/>
    <p:sldId id="319" r:id="rId12"/>
    <p:sldId id="320" r:id="rId13"/>
    <p:sldId id="321" r:id="rId14"/>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1" autoAdjust="0"/>
    <p:restoredTop sz="94859" autoAdjust="0"/>
  </p:normalViewPr>
  <p:slideViewPr>
    <p:cSldViewPr>
      <p:cViewPr varScale="1">
        <p:scale>
          <a:sx n="79" d="100"/>
          <a:sy n="79" d="100"/>
        </p:scale>
        <p:origin x="1608" y="8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065C188B-4F96-403A-A258-FE52DC6DA62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endParaRPr lang="en-US" altLang="zh-CN"/>
          </a:p>
        </p:txBody>
      </p:sp>
      <p:sp>
        <p:nvSpPr>
          <p:cNvPr id="196611" name="Rectangle 3">
            <a:extLst>
              <a:ext uri="{FF2B5EF4-FFF2-40B4-BE49-F238E27FC236}">
                <a16:creationId xmlns:a16="http://schemas.microsoft.com/office/drawing/2014/main" id="{BFD59479-1505-40CB-88F7-80BDA522A31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endParaRPr lang="en-US" altLang="zh-CN"/>
          </a:p>
        </p:txBody>
      </p:sp>
      <p:sp>
        <p:nvSpPr>
          <p:cNvPr id="196612" name="Rectangle 4">
            <a:extLst>
              <a:ext uri="{FF2B5EF4-FFF2-40B4-BE49-F238E27FC236}">
                <a16:creationId xmlns:a16="http://schemas.microsoft.com/office/drawing/2014/main" id="{7CD9D8AB-5952-4559-84EF-2F562F0D798F}"/>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endParaRPr lang="en-US" altLang="zh-CN"/>
          </a:p>
        </p:txBody>
      </p:sp>
      <p:sp>
        <p:nvSpPr>
          <p:cNvPr id="196613" name="Rectangle 5">
            <a:extLst>
              <a:ext uri="{FF2B5EF4-FFF2-40B4-BE49-F238E27FC236}">
                <a16:creationId xmlns:a16="http://schemas.microsoft.com/office/drawing/2014/main" id="{E1DF9062-B8EA-4D84-94B4-C3530E9120E8}"/>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fld id="{E952E3BD-5894-4CF7-9339-D36846ABD5A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C736746-4AC7-49E8-BBE7-80A31F4FF1E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0595" name="Rectangle 3">
            <a:extLst>
              <a:ext uri="{FF2B5EF4-FFF2-40B4-BE49-F238E27FC236}">
                <a16:creationId xmlns:a16="http://schemas.microsoft.com/office/drawing/2014/main" id="{18114AD7-7FC6-4A45-A41F-C11CC7826AF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0596" name="Rectangle 4">
            <a:extLst>
              <a:ext uri="{FF2B5EF4-FFF2-40B4-BE49-F238E27FC236}">
                <a16:creationId xmlns:a16="http://schemas.microsoft.com/office/drawing/2014/main" id="{CD119E74-4E59-43C4-A371-09B756893EB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D6275C4B-F727-482C-B083-5BEDE87434C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8" name="Rectangle 6">
            <a:extLst>
              <a:ext uri="{FF2B5EF4-FFF2-40B4-BE49-F238E27FC236}">
                <a16:creationId xmlns:a16="http://schemas.microsoft.com/office/drawing/2014/main" id="{EA0019FC-3765-4319-AC1B-A7D66D21114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0599" name="Rectangle 7">
            <a:extLst>
              <a:ext uri="{FF2B5EF4-FFF2-40B4-BE49-F238E27FC236}">
                <a16:creationId xmlns:a16="http://schemas.microsoft.com/office/drawing/2014/main" id="{E7680D9F-267A-445A-9F87-F4850D8D136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0E206EB-EE21-4F35-A652-47B3151A381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8DB57F08-2F9D-4C0D-A8AD-F754EA9D6A07}"/>
              </a:ext>
            </a:extLst>
          </p:cNvPr>
          <p:cNvGrpSpPr>
            <a:grpSpLocks/>
          </p:cNvGrpSpPr>
          <p:nvPr/>
        </p:nvGrpSpPr>
        <p:grpSpPr bwMode="auto">
          <a:xfrm>
            <a:off x="0" y="0"/>
            <a:ext cx="8805863" cy="6858000"/>
            <a:chOff x="0" y="0"/>
            <a:chExt cx="5547" cy="4320"/>
          </a:xfrm>
        </p:grpSpPr>
        <p:grpSp>
          <p:nvGrpSpPr>
            <p:cNvPr id="53251" name="Group 3">
              <a:extLst>
                <a:ext uri="{FF2B5EF4-FFF2-40B4-BE49-F238E27FC236}">
                  <a16:creationId xmlns:a16="http://schemas.microsoft.com/office/drawing/2014/main" id="{53D6A41F-8A62-4C5C-95CB-E27424A5A343}"/>
                </a:ext>
              </a:extLst>
            </p:cNvPr>
            <p:cNvGrpSpPr>
              <a:grpSpLocks/>
            </p:cNvGrpSpPr>
            <p:nvPr userDrawn="1"/>
          </p:nvGrpSpPr>
          <p:grpSpPr bwMode="auto">
            <a:xfrm rot="-215207">
              <a:off x="3690" y="234"/>
              <a:ext cx="1857" cy="3625"/>
              <a:chOff x="3010" y="778"/>
              <a:chExt cx="1857" cy="3625"/>
            </a:xfrm>
          </p:grpSpPr>
          <p:sp>
            <p:nvSpPr>
              <p:cNvPr id="53252" name="Freeform 4">
                <a:extLst>
                  <a:ext uri="{FF2B5EF4-FFF2-40B4-BE49-F238E27FC236}">
                    <a16:creationId xmlns:a16="http://schemas.microsoft.com/office/drawing/2014/main" id="{21C1181B-CCD0-44D0-BA32-C481F8F65994}"/>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a:extLst>
                  <a:ext uri="{FF2B5EF4-FFF2-40B4-BE49-F238E27FC236}">
                    <a16:creationId xmlns:a16="http://schemas.microsoft.com/office/drawing/2014/main" id="{5DE1BD8E-FCCB-4C6A-BA43-DDBB9F82ED1D}"/>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a:extLst>
                  <a:ext uri="{FF2B5EF4-FFF2-40B4-BE49-F238E27FC236}">
                    <a16:creationId xmlns:a16="http://schemas.microsoft.com/office/drawing/2014/main" id="{29B830E9-B75D-411A-8C29-645A3BE7B575}"/>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a:extLst>
                  <a:ext uri="{FF2B5EF4-FFF2-40B4-BE49-F238E27FC236}">
                    <a16:creationId xmlns:a16="http://schemas.microsoft.com/office/drawing/2014/main" id="{F9203C50-8CE0-4182-AA13-5978D0EB39A7}"/>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a:extLst>
                  <a:ext uri="{FF2B5EF4-FFF2-40B4-BE49-F238E27FC236}">
                    <a16:creationId xmlns:a16="http://schemas.microsoft.com/office/drawing/2014/main" id="{70A93833-3704-47C9-BD59-5A482FEE12DC}"/>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a:extLst>
                  <a:ext uri="{FF2B5EF4-FFF2-40B4-BE49-F238E27FC236}">
                    <a16:creationId xmlns:a16="http://schemas.microsoft.com/office/drawing/2014/main" id="{FD19FBF2-AEB5-419D-8CD4-CBF2AD054F6F}"/>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a:extLst>
                  <a:ext uri="{FF2B5EF4-FFF2-40B4-BE49-F238E27FC236}">
                    <a16:creationId xmlns:a16="http://schemas.microsoft.com/office/drawing/2014/main" id="{54E9F9A5-8A50-4C7E-9A37-524673095319}"/>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a:extLst>
                <a:ext uri="{FF2B5EF4-FFF2-40B4-BE49-F238E27FC236}">
                  <a16:creationId xmlns:a16="http://schemas.microsoft.com/office/drawing/2014/main" id="{244DF2CA-BA06-4708-9C4C-447485B8FAB2}"/>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a:extLst>
                <a:ext uri="{FF2B5EF4-FFF2-40B4-BE49-F238E27FC236}">
                  <a16:creationId xmlns:a16="http://schemas.microsoft.com/office/drawing/2014/main" id="{838DC90E-EADE-49FE-BB9F-A217B15209A7}"/>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a:extLst>
                <a:ext uri="{FF2B5EF4-FFF2-40B4-BE49-F238E27FC236}">
                  <a16:creationId xmlns:a16="http://schemas.microsoft.com/office/drawing/2014/main" id="{E1597B11-3E9D-4948-9361-1857A0B5A85C}"/>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a:extLst>
                <a:ext uri="{FF2B5EF4-FFF2-40B4-BE49-F238E27FC236}">
                  <a16:creationId xmlns:a16="http://schemas.microsoft.com/office/drawing/2014/main" id="{B93E99E9-8878-4574-A52C-60E20513A17F}"/>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a:extLst>
                <a:ext uri="{FF2B5EF4-FFF2-40B4-BE49-F238E27FC236}">
                  <a16:creationId xmlns:a16="http://schemas.microsoft.com/office/drawing/2014/main" id="{31D4FD6E-A04F-4171-8584-A9B750BC12B8}"/>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a:extLst>
                <a:ext uri="{FF2B5EF4-FFF2-40B4-BE49-F238E27FC236}">
                  <a16:creationId xmlns:a16="http://schemas.microsoft.com/office/drawing/2014/main" id="{B4413F67-3AB9-49D4-86C1-3ECF3B52FC57}"/>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a:extLst>
                <a:ext uri="{FF2B5EF4-FFF2-40B4-BE49-F238E27FC236}">
                  <a16:creationId xmlns:a16="http://schemas.microsoft.com/office/drawing/2014/main" id="{D0FFBBC7-0FD6-45D2-B324-CA1284437155}"/>
                </a:ext>
              </a:extLst>
            </p:cNvPr>
            <p:cNvGrpSpPr>
              <a:grpSpLocks/>
            </p:cNvGrpSpPr>
            <p:nvPr userDrawn="1"/>
          </p:nvGrpSpPr>
          <p:grpSpPr bwMode="auto">
            <a:xfrm rot="3220060">
              <a:off x="2631" y="754"/>
              <a:ext cx="569" cy="637"/>
              <a:chOff x="1727" y="866"/>
              <a:chExt cx="129" cy="157"/>
            </a:xfrm>
          </p:grpSpPr>
          <p:sp>
            <p:nvSpPr>
              <p:cNvPr id="53266" name="Freeform 18">
                <a:extLst>
                  <a:ext uri="{FF2B5EF4-FFF2-40B4-BE49-F238E27FC236}">
                    <a16:creationId xmlns:a16="http://schemas.microsoft.com/office/drawing/2014/main" id="{9C0EC687-38CB-4BE7-8A1D-3C6C182A4A33}"/>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a:extLst>
                  <a:ext uri="{FF2B5EF4-FFF2-40B4-BE49-F238E27FC236}">
                    <a16:creationId xmlns:a16="http://schemas.microsoft.com/office/drawing/2014/main" id="{0AB7BE9A-7F1C-4B12-9F25-EFB51D9A76A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a:extLst>
                  <a:ext uri="{FF2B5EF4-FFF2-40B4-BE49-F238E27FC236}">
                    <a16:creationId xmlns:a16="http://schemas.microsoft.com/office/drawing/2014/main" id="{A24E8E42-C3DA-4B37-A15C-E49C803850A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a:extLst>
                <a:ext uri="{FF2B5EF4-FFF2-40B4-BE49-F238E27FC236}">
                  <a16:creationId xmlns:a16="http://schemas.microsoft.com/office/drawing/2014/main" id="{CE2B3EBB-3563-4174-AF01-0FA617FF47E4}"/>
                </a:ext>
              </a:extLst>
            </p:cNvPr>
            <p:cNvGrpSpPr>
              <a:grpSpLocks/>
            </p:cNvGrpSpPr>
            <p:nvPr userDrawn="1"/>
          </p:nvGrpSpPr>
          <p:grpSpPr bwMode="auto">
            <a:xfrm rot="-6691250">
              <a:off x="3637" y="132"/>
              <a:ext cx="356" cy="607"/>
              <a:chOff x="1727" y="866"/>
              <a:chExt cx="129" cy="157"/>
            </a:xfrm>
          </p:grpSpPr>
          <p:sp>
            <p:nvSpPr>
              <p:cNvPr id="53270" name="Freeform 22">
                <a:extLst>
                  <a:ext uri="{FF2B5EF4-FFF2-40B4-BE49-F238E27FC236}">
                    <a16:creationId xmlns:a16="http://schemas.microsoft.com/office/drawing/2014/main" id="{2B564CE7-EECC-43D9-855F-277B8CA8B56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a:extLst>
                  <a:ext uri="{FF2B5EF4-FFF2-40B4-BE49-F238E27FC236}">
                    <a16:creationId xmlns:a16="http://schemas.microsoft.com/office/drawing/2014/main" id="{DA2F5C27-C12B-4053-8F1E-3D0443EAF7D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a:extLst>
                  <a:ext uri="{FF2B5EF4-FFF2-40B4-BE49-F238E27FC236}">
                    <a16:creationId xmlns:a16="http://schemas.microsoft.com/office/drawing/2014/main" id="{3A5A6D43-5C72-4F52-BC04-97ED81B11F0C}"/>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a:extLst>
                <a:ext uri="{FF2B5EF4-FFF2-40B4-BE49-F238E27FC236}">
                  <a16:creationId xmlns:a16="http://schemas.microsoft.com/office/drawing/2014/main" id="{65191D06-550F-4A39-AB81-CB1F7BFF9E2E}"/>
                </a:ext>
              </a:extLst>
            </p:cNvPr>
            <p:cNvGrpSpPr>
              <a:grpSpLocks/>
            </p:cNvGrpSpPr>
            <p:nvPr userDrawn="1"/>
          </p:nvGrpSpPr>
          <p:grpSpPr bwMode="auto">
            <a:xfrm rot="-13075160">
              <a:off x="668" y="3321"/>
              <a:ext cx="501" cy="502"/>
              <a:chOff x="1727" y="866"/>
              <a:chExt cx="129" cy="157"/>
            </a:xfrm>
          </p:grpSpPr>
          <p:sp>
            <p:nvSpPr>
              <p:cNvPr id="53274" name="Freeform 26">
                <a:extLst>
                  <a:ext uri="{FF2B5EF4-FFF2-40B4-BE49-F238E27FC236}">
                    <a16:creationId xmlns:a16="http://schemas.microsoft.com/office/drawing/2014/main" id="{02648EDF-6A0A-4CA1-B81F-9CEDF4AFF75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a:extLst>
                  <a:ext uri="{FF2B5EF4-FFF2-40B4-BE49-F238E27FC236}">
                    <a16:creationId xmlns:a16="http://schemas.microsoft.com/office/drawing/2014/main" id="{1A559AD2-00E8-4894-9D34-17B64AAC6B0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a:extLst>
                  <a:ext uri="{FF2B5EF4-FFF2-40B4-BE49-F238E27FC236}">
                    <a16:creationId xmlns:a16="http://schemas.microsoft.com/office/drawing/2014/main" id="{1C6B471E-CCF3-4050-A767-CC9E8C642D5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a:extLst>
                <a:ext uri="{FF2B5EF4-FFF2-40B4-BE49-F238E27FC236}">
                  <a16:creationId xmlns:a16="http://schemas.microsoft.com/office/drawing/2014/main" id="{3A1B56B0-BC0A-4313-9ABD-384D0DDBEA8A}"/>
                </a:ext>
              </a:extLst>
            </p:cNvPr>
            <p:cNvGrpSpPr>
              <a:grpSpLocks/>
            </p:cNvGrpSpPr>
            <p:nvPr userDrawn="1"/>
          </p:nvGrpSpPr>
          <p:grpSpPr bwMode="auto">
            <a:xfrm rot="4106450" flipH="1">
              <a:off x="393" y="262"/>
              <a:ext cx="709" cy="892"/>
              <a:chOff x="1727" y="866"/>
              <a:chExt cx="129" cy="157"/>
            </a:xfrm>
          </p:grpSpPr>
          <p:sp>
            <p:nvSpPr>
              <p:cNvPr id="53278" name="Freeform 30">
                <a:extLst>
                  <a:ext uri="{FF2B5EF4-FFF2-40B4-BE49-F238E27FC236}">
                    <a16:creationId xmlns:a16="http://schemas.microsoft.com/office/drawing/2014/main" id="{1801F7BC-3395-4E24-9AF1-6DB62F64B0C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a:extLst>
                  <a:ext uri="{FF2B5EF4-FFF2-40B4-BE49-F238E27FC236}">
                    <a16:creationId xmlns:a16="http://schemas.microsoft.com/office/drawing/2014/main" id="{3378A19D-9AB9-46F6-9098-31D39450799B}"/>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a:extLst>
                  <a:ext uri="{FF2B5EF4-FFF2-40B4-BE49-F238E27FC236}">
                    <a16:creationId xmlns:a16="http://schemas.microsoft.com/office/drawing/2014/main" id="{642A83D5-50D8-485E-B5B6-EEAD028CECD2}"/>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a:extLst>
                <a:ext uri="{FF2B5EF4-FFF2-40B4-BE49-F238E27FC236}">
                  <a16:creationId xmlns:a16="http://schemas.microsoft.com/office/drawing/2014/main" id="{44DC0B67-51A7-4947-A4DF-6AD00D78AEFF}"/>
                </a:ext>
              </a:extLst>
            </p:cNvPr>
            <p:cNvGrpSpPr>
              <a:grpSpLocks/>
            </p:cNvGrpSpPr>
            <p:nvPr userDrawn="1"/>
          </p:nvGrpSpPr>
          <p:grpSpPr bwMode="auto">
            <a:xfrm rot="10015322" flipH="1">
              <a:off x="4625" y="2382"/>
              <a:ext cx="709" cy="892"/>
              <a:chOff x="1727" y="866"/>
              <a:chExt cx="129" cy="157"/>
            </a:xfrm>
          </p:grpSpPr>
          <p:sp>
            <p:nvSpPr>
              <p:cNvPr id="53282" name="Freeform 34">
                <a:extLst>
                  <a:ext uri="{FF2B5EF4-FFF2-40B4-BE49-F238E27FC236}">
                    <a16:creationId xmlns:a16="http://schemas.microsoft.com/office/drawing/2014/main" id="{C3A68FA3-2C24-4127-A259-CA7F6C1B3021}"/>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a:extLst>
                  <a:ext uri="{FF2B5EF4-FFF2-40B4-BE49-F238E27FC236}">
                    <a16:creationId xmlns:a16="http://schemas.microsoft.com/office/drawing/2014/main" id="{A050D3BE-1F06-4B67-9D48-B7D93EE9A1F4}"/>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a:extLst>
                  <a:ext uri="{FF2B5EF4-FFF2-40B4-BE49-F238E27FC236}">
                    <a16:creationId xmlns:a16="http://schemas.microsoft.com/office/drawing/2014/main" id="{DAE8D6B5-4FD5-400A-B78B-9F57CF5F92DE}"/>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a:extLst>
                <a:ext uri="{FF2B5EF4-FFF2-40B4-BE49-F238E27FC236}">
                  <a16:creationId xmlns:a16="http://schemas.microsoft.com/office/drawing/2014/main" id="{E288004A-64D6-4CBE-98BF-50FE9A1D6E44}"/>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a:extLst>
                <a:ext uri="{FF2B5EF4-FFF2-40B4-BE49-F238E27FC236}">
                  <a16:creationId xmlns:a16="http://schemas.microsoft.com/office/drawing/2014/main" id="{E71DE9AE-F478-4A04-96F6-315A0D94A456}"/>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a:extLst>
                <a:ext uri="{FF2B5EF4-FFF2-40B4-BE49-F238E27FC236}">
                  <a16:creationId xmlns:a16="http://schemas.microsoft.com/office/drawing/2014/main" id="{3EEBB30E-ECF4-460D-9FA1-55012BD7B1A0}"/>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a:extLst>
                <a:ext uri="{FF2B5EF4-FFF2-40B4-BE49-F238E27FC236}">
                  <a16:creationId xmlns:a16="http://schemas.microsoft.com/office/drawing/2014/main" id="{350DAA40-90AD-4203-83CE-A6DA3796EE36}"/>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a:extLst>
                <a:ext uri="{FF2B5EF4-FFF2-40B4-BE49-F238E27FC236}">
                  <a16:creationId xmlns:a16="http://schemas.microsoft.com/office/drawing/2014/main" id="{49CA4494-63B3-48A5-A51B-366D4E50E33D}"/>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a:extLst>
                <a:ext uri="{FF2B5EF4-FFF2-40B4-BE49-F238E27FC236}">
                  <a16:creationId xmlns:a16="http://schemas.microsoft.com/office/drawing/2014/main" id="{DB97425C-2521-41EB-8E44-303FB4499CD6}"/>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a:extLst>
                <a:ext uri="{FF2B5EF4-FFF2-40B4-BE49-F238E27FC236}">
                  <a16:creationId xmlns:a16="http://schemas.microsoft.com/office/drawing/2014/main" id="{D0D8FE74-1220-4F6C-97AB-9875275AD3CE}"/>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a:extLst>
              <a:ext uri="{FF2B5EF4-FFF2-40B4-BE49-F238E27FC236}">
                <a16:creationId xmlns:a16="http://schemas.microsoft.com/office/drawing/2014/main" id="{C454513B-34C6-479B-87FC-7CE02B27EF0C}"/>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a:extLst>
              <a:ext uri="{FF2B5EF4-FFF2-40B4-BE49-F238E27FC236}">
                <a16:creationId xmlns:a16="http://schemas.microsoft.com/office/drawing/2014/main" id="{D86F0C88-5455-417F-9CBB-D6BDAE77F362}"/>
              </a:ext>
            </a:extLst>
          </p:cNvPr>
          <p:cNvSpPr>
            <a:spLocks noGrp="1" noChangeArrowheads="1"/>
          </p:cNvSpPr>
          <p:nvPr>
            <p:ph type="ftr" sz="quarter" idx="3"/>
          </p:nvPr>
        </p:nvSpPr>
        <p:spPr/>
        <p:txBody>
          <a:bodyPr/>
          <a:lstStyle>
            <a:lvl1pPr>
              <a:defRPr/>
            </a:lvl1pPr>
          </a:lstStyle>
          <a:p>
            <a:endParaRPr lang="en-US" altLang="zh-CN"/>
          </a:p>
        </p:txBody>
      </p:sp>
      <p:sp>
        <p:nvSpPr>
          <p:cNvPr id="53294" name="Rectangle 46">
            <a:extLst>
              <a:ext uri="{FF2B5EF4-FFF2-40B4-BE49-F238E27FC236}">
                <a16:creationId xmlns:a16="http://schemas.microsoft.com/office/drawing/2014/main" id="{3A0B98E8-C766-4D31-931C-4D56C946254A}"/>
              </a:ext>
            </a:extLst>
          </p:cNvPr>
          <p:cNvSpPr>
            <a:spLocks noGrp="1" noChangeArrowheads="1"/>
          </p:cNvSpPr>
          <p:nvPr>
            <p:ph type="sldNum" sz="quarter" idx="4"/>
          </p:nvPr>
        </p:nvSpPr>
        <p:spPr/>
        <p:txBody>
          <a:bodyPr/>
          <a:lstStyle>
            <a:lvl1pPr>
              <a:defRPr/>
            </a:lvl1pPr>
          </a:lstStyle>
          <a:p>
            <a:fld id="{E849AFB7-67B6-4FAB-AD4F-79C20A206BD7}" type="slidenum">
              <a:rPr lang="en-US" altLang="zh-CN"/>
              <a:pPr/>
              <a:t>‹#›</a:t>
            </a:fld>
            <a:endParaRPr lang="en-US" altLang="zh-CN"/>
          </a:p>
        </p:txBody>
      </p:sp>
      <p:sp>
        <p:nvSpPr>
          <p:cNvPr id="53295" name="Rectangle 47">
            <a:extLst>
              <a:ext uri="{FF2B5EF4-FFF2-40B4-BE49-F238E27FC236}">
                <a16:creationId xmlns:a16="http://schemas.microsoft.com/office/drawing/2014/main" id="{A8336D16-F9F4-4662-99FA-E6E91F6449CD}"/>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93329537-7C98-45AF-90BF-C8FF078F4ED3}"/>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69C51-2749-452A-8DB5-443B74CBE6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7B15D3-BF4C-4E14-B3B4-301DC39CBF0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A93A17-DF9E-4033-9C33-C677CE238BB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CDC38E9-2235-4E0A-9A0F-A0AE6C71A20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A8446AA-74DA-4FC8-ABE4-D5CB0305ADDE}"/>
              </a:ext>
            </a:extLst>
          </p:cNvPr>
          <p:cNvSpPr>
            <a:spLocks noGrp="1"/>
          </p:cNvSpPr>
          <p:nvPr>
            <p:ph type="sldNum" sz="quarter" idx="12"/>
          </p:nvPr>
        </p:nvSpPr>
        <p:spPr/>
        <p:txBody>
          <a:bodyPr/>
          <a:lstStyle>
            <a:lvl1pPr>
              <a:defRPr/>
            </a:lvl1pPr>
          </a:lstStyle>
          <a:p>
            <a:fld id="{39FADF99-7D5F-4C2D-B7C1-DB38B7578B5C}" type="slidenum">
              <a:rPr lang="en-US" altLang="zh-CN"/>
              <a:pPr/>
              <a:t>‹#›</a:t>
            </a:fld>
            <a:endParaRPr lang="en-US" altLang="zh-CN"/>
          </a:p>
        </p:txBody>
      </p:sp>
    </p:spTree>
    <p:extLst>
      <p:ext uri="{BB962C8B-B14F-4D97-AF65-F5344CB8AC3E}">
        <p14:creationId xmlns:p14="http://schemas.microsoft.com/office/powerpoint/2010/main" val="358742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A3D330-69A8-4075-91A6-EBAAA7689C12}"/>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25E66A-0BDE-4471-B93E-D5D0A41756E4}"/>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9C92D6-4169-40A8-8ECD-61FB17649CE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77EF32B-3A75-4CC5-80EF-3D4BE1C9157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C90D64E-D0D3-472E-9C81-00AEB050C020}"/>
              </a:ext>
            </a:extLst>
          </p:cNvPr>
          <p:cNvSpPr>
            <a:spLocks noGrp="1"/>
          </p:cNvSpPr>
          <p:nvPr>
            <p:ph type="sldNum" sz="quarter" idx="12"/>
          </p:nvPr>
        </p:nvSpPr>
        <p:spPr/>
        <p:txBody>
          <a:bodyPr/>
          <a:lstStyle>
            <a:lvl1pPr>
              <a:defRPr/>
            </a:lvl1pPr>
          </a:lstStyle>
          <a:p>
            <a:fld id="{39404C77-02C4-4F3C-9BA5-82C8EAF7305D}" type="slidenum">
              <a:rPr lang="en-US" altLang="zh-CN"/>
              <a:pPr/>
              <a:t>‹#›</a:t>
            </a:fld>
            <a:endParaRPr lang="en-US" altLang="zh-CN"/>
          </a:p>
        </p:txBody>
      </p:sp>
    </p:spTree>
    <p:extLst>
      <p:ext uri="{BB962C8B-B14F-4D97-AF65-F5344CB8AC3E}">
        <p14:creationId xmlns:p14="http://schemas.microsoft.com/office/powerpoint/2010/main" val="396305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05EEC-3ABC-473E-BAA7-1A43023EC83F}"/>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4F6F11-30F1-4505-991B-3471049EBE38}"/>
              </a:ext>
            </a:extLst>
          </p:cNvPr>
          <p:cNvSpPr>
            <a:spLocks noGrp="1"/>
          </p:cNvSpPr>
          <p:nvPr>
            <p:ph type="body"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06E65F-7BFB-4B1F-8B7B-47B4D994C4A4}"/>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BA4197-A334-481E-8195-CE2209E5DAF4}"/>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73811C9-2302-44CF-93E0-87F9E352294A}"/>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2B7892B-4BC7-48C6-B12C-A893CD2FC880}"/>
              </a:ext>
            </a:extLst>
          </p:cNvPr>
          <p:cNvSpPr>
            <a:spLocks noGrp="1"/>
          </p:cNvSpPr>
          <p:nvPr>
            <p:ph type="sldNum" sz="quarter" idx="12"/>
          </p:nvPr>
        </p:nvSpPr>
        <p:spPr>
          <a:xfrm>
            <a:off x="6553200" y="6243638"/>
            <a:ext cx="2133600" cy="457200"/>
          </a:xfrm>
        </p:spPr>
        <p:txBody>
          <a:bodyPr/>
          <a:lstStyle>
            <a:lvl1pPr>
              <a:defRPr/>
            </a:lvl1pPr>
          </a:lstStyle>
          <a:p>
            <a:fld id="{769D5994-B133-4111-92B2-C6FA23194913}" type="slidenum">
              <a:rPr lang="en-US" altLang="zh-CN"/>
              <a:pPr/>
              <a:t>‹#›</a:t>
            </a:fld>
            <a:endParaRPr lang="en-US" altLang="zh-CN"/>
          </a:p>
        </p:txBody>
      </p:sp>
    </p:spTree>
    <p:extLst>
      <p:ext uri="{BB962C8B-B14F-4D97-AF65-F5344CB8AC3E}">
        <p14:creationId xmlns:p14="http://schemas.microsoft.com/office/powerpoint/2010/main" val="2072977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2A4BA8-12C1-4AAA-BC49-AB388FC32D29}"/>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87B34ED4-503E-48C6-B9F8-048FEDED7505}"/>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FB119D0-1F7E-4AF7-BEA8-BF481E52275D}"/>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2DF25DD-61E4-40D7-AD20-65421E674552}"/>
              </a:ext>
            </a:extLst>
          </p:cNvPr>
          <p:cNvSpPr>
            <a:spLocks noGrp="1"/>
          </p:cNvSpPr>
          <p:nvPr>
            <p:ph type="sldNum" sz="quarter" idx="12"/>
          </p:nvPr>
        </p:nvSpPr>
        <p:spPr>
          <a:xfrm>
            <a:off x="6553200" y="6243638"/>
            <a:ext cx="2133600" cy="457200"/>
          </a:xfrm>
        </p:spPr>
        <p:txBody>
          <a:bodyPr/>
          <a:lstStyle>
            <a:lvl1pPr>
              <a:defRPr/>
            </a:lvl1pPr>
          </a:lstStyle>
          <a:p>
            <a:fld id="{AF974C9A-D12D-462E-8CEF-39652C743695}" type="slidenum">
              <a:rPr lang="en-US" altLang="zh-CN"/>
              <a:pPr/>
              <a:t>‹#›</a:t>
            </a:fld>
            <a:endParaRPr lang="en-US" altLang="zh-CN"/>
          </a:p>
        </p:txBody>
      </p:sp>
    </p:spTree>
    <p:extLst>
      <p:ext uri="{BB962C8B-B14F-4D97-AF65-F5344CB8AC3E}">
        <p14:creationId xmlns:p14="http://schemas.microsoft.com/office/powerpoint/2010/main" val="84977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B4F64-929A-44B2-8E7E-82C232CEC227}"/>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964841-0E7B-4834-AAAF-0EB3F69E725F}"/>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6300CDF-FD4B-4078-9A61-486A8BAD663D}"/>
              </a:ext>
            </a:extLst>
          </p:cNvPr>
          <p:cNvSpPr>
            <a:spLocks noGrp="1"/>
          </p:cNvSpPr>
          <p:nvPr>
            <p:ph sz="quarter" idx="2"/>
          </p:nvPr>
        </p:nvSpPr>
        <p:spPr>
          <a:xfrm>
            <a:off x="4648200" y="1600200"/>
            <a:ext cx="4038600" cy="21510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B80555DB-2531-4F1D-A7C1-B0FDA41A9CCB}"/>
              </a:ext>
            </a:extLst>
          </p:cNvPr>
          <p:cNvSpPr>
            <a:spLocks noGrp="1"/>
          </p:cNvSpPr>
          <p:nvPr>
            <p:ph sz="quarter" idx="3"/>
          </p:nvPr>
        </p:nvSpPr>
        <p:spPr>
          <a:xfrm>
            <a:off x="4648200" y="3903663"/>
            <a:ext cx="4038600" cy="21526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E4294FA4-4E77-4C4D-8316-FD0E75329AFA}"/>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F96F75DD-A338-4DAD-B918-C54A724BEA4C}"/>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6D184070-9C76-47C7-99EB-50796F91B125}"/>
              </a:ext>
            </a:extLst>
          </p:cNvPr>
          <p:cNvSpPr>
            <a:spLocks noGrp="1"/>
          </p:cNvSpPr>
          <p:nvPr>
            <p:ph type="sldNum" sz="quarter" idx="12"/>
          </p:nvPr>
        </p:nvSpPr>
        <p:spPr>
          <a:xfrm>
            <a:off x="6553200" y="6243638"/>
            <a:ext cx="2133600" cy="457200"/>
          </a:xfrm>
        </p:spPr>
        <p:txBody>
          <a:bodyPr/>
          <a:lstStyle>
            <a:lvl1pPr>
              <a:defRPr/>
            </a:lvl1pPr>
          </a:lstStyle>
          <a:p>
            <a:fld id="{CEE301BA-E217-4EFC-9F09-E1F7557F591C}" type="slidenum">
              <a:rPr lang="en-US" altLang="zh-CN"/>
              <a:pPr/>
              <a:t>‹#›</a:t>
            </a:fld>
            <a:endParaRPr lang="en-US" altLang="zh-CN"/>
          </a:p>
        </p:txBody>
      </p:sp>
    </p:spTree>
    <p:extLst>
      <p:ext uri="{BB962C8B-B14F-4D97-AF65-F5344CB8AC3E}">
        <p14:creationId xmlns:p14="http://schemas.microsoft.com/office/powerpoint/2010/main" val="174139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407F0-9FA1-45D0-8B7F-047ED8AE8D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61A59F-C565-43C7-8FA0-C165C2C3BCC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3CCC46-BBDB-4390-9807-B0EB515549A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4214CA8-D084-4FDC-8F79-F1EA20C270C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CFBEE67-44A2-4AEB-A009-0966799E2670}"/>
              </a:ext>
            </a:extLst>
          </p:cNvPr>
          <p:cNvSpPr>
            <a:spLocks noGrp="1"/>
          </p:cNvSpPr>
          <p:nvPr>
            <p:ph type="sldNum" sz="quarter" idx="12"/>
          </p:nvPr>
        </p:nvSpPr>
        <p:spPr/>
        <p:txBody>
          <a:bodyPr/>
          <a:lstStyle>
            <a:lvl1pPr>
              <a:defRPr/>
            </a:lvl1pPr>
          </a:lstStyle>
          <a:p>
            <a:fld id="{6F30807B-3785-4D38-918C-CAF8BE07A773}" type="slidenum">
              <a:rPr lang="en-US" altLang="zh-CN"/>
              <a:pPr/>
              <a:t>‹#›</a:t>
            </a:fld>
            <a:endParaRPr lang="en-US" altLang="zh-CN"/>
          </a:p>
        </p:txBody>
      </p:sp>
    </p:spTree>
    <p:extLst>
      <p:ext uri="{BB962C8B-B14F-4D97-AF65-F5344CB8AC3E}">
        <p14:creationId xmlns:p14="http://schemas.microsoft.com/office/powerpoint/2010/main" val="326723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5E715-F1BD-42A1-87AA-40F66A642D80}"/>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51F919-91DB-4506-AF43-72D04FF5150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675F335D-00C5-4F60-B4EB-891925C2D1E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CE23699-45E2-4E4B-93D2-BA30CFEEBCB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130DFE6-B240-4FA4-81B7-45F076BE713F}"/>
              </a:ext>
            </a:extLst>
          </p:cNvPr>
          <p:cNvSpPr>
            <a:spLocks noGrp="1"/>
          </p:cNvSpPr>
          <p:nvPr>
            <p:ph type="sldNum" sz="quarter" idx="12"/>
          </p:nvPr>
        </p:nvSpPr>
        <p:spPr/>
        <p:txBody>
          <a:bodyPr/>
          <a:lstStyle>
            <a:lvl1pPr>
              <a:defRPr/>
            </a:lvl1pPr>
          </a:lstStyle>
          <a:p>
            <a:fld id="{0C89A750-DD56-4A37-934C-5FC05BFFE58A}" type="slidenum">
              <a:rPr lang="en-US" altLang="zh-CN"/>
              <a:pPr/>
              <a:t>‹#›</a:t>
            </a:fld>
            <a:endParaRPr lang="en-US" altLang="zh-CN"/>
          </a:p>
        </p:txBody>
      </p:sp>
    </p:spTree>
    <p:extLst>
      <p:ext uri="{BB962C8B-B14F-4D97-AF65-F5344CB8AC3E}">
        <p14:creationId xmlns:p14="http://schemas.microsoft.com/office/powerpoint/2010/main" val="37268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6A0D-0605-443A-B2F6-865F00B2BA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70272B-94ED-4D14-9D2B-D1C2C1F0139A}"/>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47324D0-3CC9-47E2-B81F-B451476866F0}"/>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8F52806-4420-4786-814A-EDE2A07E396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15BC144-64D2-46AE-9F2A-341FCD7C818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89D0E76-28E2-407C-B27B-C4B9CBD78E56}"/>
              </a:ext>
            </a:extLst>
          </p:cNvPr>
          <p:cNvSpPr>
            <a:spLocks noGrp="1"/>
          </p:cNvSpPr>
          <p:nvPr>
            <p:ph type="sldNum" sz="quarter" idx="12"/>
          </p:nvPr>
        </p:nvSpPr>
        <p:spPr/>
        <p:txBody>
          <a:bodyPr/>
          <a:lstStyle>
            <a:lvl1pPr>
              <a:defRPr/>
            </a:lvl1pPr>
          </a:lstStyle>
          <a:p>
            <a:fld id="{6E8DA615-F91A-4DF4-BC77-12A85CE398D3}" type="slidenum">
              <a:rPr lang="en-US" altLang="zh-CN"/>
              <a:pPr/>
              <a:t>‹#›</a:t>
            </a:fld>
            <a:endParaRPr lang="en-US" altLang="zh-CN"/>
          </a:p>
        </p:txBody>
      </p:sp>
    </p:spTree>
    <p:extLst>
      <p:ext uri="{BB962C8B-B14F-4D97-AF65-F5344CB8AC3E}">
        <p14:creationId xmlns:p14="http://schemas.microsoft.com/office/powerpoint/2010/main" val="25580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ED3E-803C-4B37-A56E-D57CC956131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2E088A-9E36-4088-BF94-8D7CBF2568C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3F102A-20C5-4C99-8C4C-78058CC75D5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B9DAE3B-98D3-41EA-8574-867F83F9F05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045763-AEAC-4DD7-8B4E-E0640DDFE61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C93594C-9A1E-402E-8D8C-C0D47EF19D2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6A425CC-3A6A-4D53-8039-2E4DB46E83DC}"/>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F1A6130-BF6E-40D7-B0AC-8EB35541FEFE}"/>
              </a:ext>
            </a:extLst>
          </p:cNvPr>
          <p:cNvSpPr>
            <a:spLocks noGrp="1"/>
          </p:cNvSpPr>
          <p:nvPr>
            <p:ph type="sldNum" sz="quarter" idx="12"/>
          </p:nvPr>
        </p:nvSpPr>
        <p:spPr/>
        <p:txBody>
          <a:bodyPr/>
          <a:lstStyle>
            <a:lvl1pPr>
              <a:defRPr/>
            </a:lvl1pPr>
          </a:lstStyle>
          <a:p>
            <a:fld id="{CA6446D5-7884-4FA7-B272-8ED86B387973}" type="slidenum">
              <a:rPr lang="en-US" altLang="zh-CN"/>
              <a:pPr/>
              <a:t>‹#›</a:t>
            </a:fld>
            <a:endParaRPr lang="en-US" altLang="zh-CN"/>
          </a:p>
        </p:txBody>
      </p:sp>
    </p:spTree>
    <p:extLst>
      <p:ext uri="{BB962C8B-B14F-4D97-AF65-F5344CB8AC3E}">
        <p14:creationId xmlns:p14="http://schemas.microsoft.com/office/powerpoint/2010/main" val="47398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D569B-B2E0-4ECA-8755-97500C6060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C675-169D-4190-B60D-C81E2877ACC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794C29F-CDB1-4B68-8741-39781A47BB85}"/>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DB922F2-5724-42FB-A8B2-B5E191FA8D04}"/>
              </a:ext>
            </a:extLst>
          </p:cNvPr>
          <p:cNvSpPr>
            <a:spLocks noGrp="1"/>
          </p:cNvSpPr>
          <p:nvPr>
            <p:ph type="sldNum" sz="quarter" idx="12"/>
          </p:nvPr>
        </p:nvSpPr>
        <p:spPr/>
        <p:txBody>
          <a:bodyPr/>
          <a:lstStyle>
            <a:lvl1pPr>
              <a:defRPr/>
            </a:lvl1pPr>
          </a:lstStyle>
          <a:p>
            <a:fld id="{B237A130-1169-4D74-8500-42097252AD99}" type="slidenum">
              <a:rPr lang="en-US" altLang="zh-CN"/>
              <a:pPr/>
              <a:t>‹#›</a:t>
            </a:fld>
            <a:endParaRPr lang="en-US" altLang="zh-CN"/>
          </a:p>
        </p:txBody>
      </p:sp>
    </p:spTree>
    <p:extLst>
      <p:ext uri="{BB962C8B-B14F-4D97-AF65-F5344CB8AC3E}">
        <p14:creationId xmlns:p14="http://schemas.microsoft.com/office/powerpoint/2010/main" val="239633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01DF72-73D4-4DA4-B209-19EF7D3D631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859CCFD2-96DC-4A6F-98F9-1337C3C8F3F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86B01F78-C9AE-4176-96FA-5F03438E3D2E}"/>
              </a:ext>
            </a:extLst>
          </p:cNvPr>
          <p:cNvSpPr>
            <a:spLocks noGrp="1"/>
          </p:cNvSpPr>
          <p:nvPr>
            <p:ph type="sldNum" sz="quarter" idx="12"/>
          </p:nvPr>
        </p:nvSpPr>
        <p:spPr/>
        <p:txBody>
          <a:bodyPr/>
          <a:lstStyle>
            <a:lvl1pPr>
              <a:defRPr/>
            </a:lvl1pPr>
          </a:lstStyle>
          <a:p>
            <a:fld id="{91A597BB-AEEF-416A-94B3-75B0DD9E4E64}" type="slidenum">
              <a:rPr lang="en-US" altLang="zh-CN"/>
              <a:pPr/>
              <a:t>‹#›</a:t>
            </a:fld>
            <a:endParaRPr lang="en-US" altLang="zh-CN"/>
          </a:p>
        </p:txBody>
      </p:sp>
    </p:spTree>
    <p:extLst>
      <p:ext uri="{BB962C8B-B14F-4D97-AF65-F5344CB8AC3E}">
        <p14:creationId xmlns:p14="http://schemas.microsoft.com/office/powerpoint/2010/main" val="229739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146C1-C3B1-4203-A51C-6CBC41C1E16B}"/>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B2CE0D-086E-4494-8276-26D24CF1EFD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F8476CE-EFAB-4669-B60E-0F7A1A17C8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B7D54C6-0202-4F5B-92BD-B1343309C54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08D81D8-DE1A-4C08-88A2-BE51B05C015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A5D49D4-89FA-4428-90CA-D44726E7B61E}"/>
              </a:ext>
            </a:extLst>
          </p:cNvPr>
          <p:cNvSpPr>
            <a:spLocks noGrp="1"/>
          </p:cNvSpPr>
          <p:nvPr>
            <p:ph type="sldNum" sz="quarter" idx="12"/>
          </p:nvPr>
        </p:nvSpPr>
        <p:spPr/>
        <p:txBody>
          <a:bodyPr/>
          <a:lstStyle>
            <a:lvl1pPr>
              <a:defRPr/>
            </a:lvl1pPr>
          </a:lstStyle>
          <a:p>
            <a:fld id="{76D2F282-D347-4786-8E83-F7F59B77A27E}" type="slidenum">
              <a:rPr lang="en-US" altLang="zh-CN"/>
              <a:pPr/>
              <a:t>‹#›</a:t>
            </a:fld>
            <a:endParaRPr lang="en-US" altLang="zh-CN"/>
          </a:p>
        </p:txBody>
      </p:sp>
    </p:spTree>
    <p:extLst>
      <p:ext uri="{BB962C8B-B14F-4D97-AF65-F5344CB8AC3E}">
        <p14:creationId xmlns:p14="http://schemas.microsoft.com/office/powerpoint/2010/main" val="714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4E60D-2671-4034-934B-42511B86E104}"/>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1C9850-77FD-4A93-A688-A4C8999BA91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94012D-F4AA-4AE3-87C5-74685598C7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C4754A6-9A61-44E9-8D51-3811A454158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19F6D89-7CD5-40C5-949A-C0C70A6CC36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E09E363-C379-480B-A2B6-589B2C0C997A}"/>
              </a:ext>
            </a:extLst>
          </p:cNvPr>
          <p:cNvSpPr>
            <a:spLocks noGrp="1"/>
          </p:cNvSpPr>
          <p:nvPr>
            <p:ph type="sldNum" sz="quarter" idx="12"/>
          </p:nvPr>
        </p:nvSpPr>
        <p:spPr/>
        <p:txBody>
          <a:bodyPr/>
          <a:lstStyle>
            <a:lvl1pPr>
              <a:defRPr/>
            </a:lvl1pPr>
          </a:lstStyle>
          <a:p>
            <a:fld id="{DB7B3432-352B-4CAA-948B-3652B0EFDA61}" type="slidenum">
              <a:rPr lang="en-US" altLang="zh-CN"/>
              <a:pPr/>
              <a:t>‹#›</a:t>
            </a:fld>
            <a:endParaRPr lang="en-US" altLang="zh-CN"/>
          </a:p>
        </p:txBody>
      </p:sp>
    </p:spTree>
    <p:extLst>
      <p:ext uri="{BB962C8B-B14F-4D97-AF65-F5344CB8AC3E}">
        <p14:creationId xmlns:p14="http://schemas.microsoft.com/office/powerpoint/2010/main" val="204424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E9D23632-8D8E-404A-828A-446BC31BEEC6}"/>
              </a:ext>
            </a:extLst>
          </p:cNvPr>
          <p:cNvGrpSpPr>
            <a:grpSpLocks/>
          </p:cNvGrpSpPr>
          <p:nvPr/>
        </p:nvGrpSpPr>
        <p:grpSpPr bwMode="auto">
          <a:xfrm>
            <a:off x="-7938" y="0"/>
            <a:ext cx="2833688" cy="6856413"/>
            <a:chOff x="-5" y="0"/>
            <a:chExt cx="1785" cy="4319"/>
          </a:xfrm>
        </p:grpSpPr>
        <p:sp>
          <p:nvSpPr>
            <p:cNvPr id="52227" name="Freeform 3">
              <a:extLst>
                <a:ext uri="{FF2B5EF4-FFF2-40B4-BE49-F238E27FC236}">
                  <a16:creationId xmlns:a16="http://schemas.microsoft.com/office/drawing/2014/main" id="{496A41C1-4A03-4F43-B3E5-5AEB3845D169}"/>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a:extLst>
                <a:ext uri="{FF2B5EF4-FFF2-40B4-BE49-F238E27FC236}">
                  <a16:creationId xmlns:a16="http://schemas.microsoft.com/office/drawing/2014/main" id="{8E995C23-5B28-4164-9A7E-D04D97B34C2D}"/>
                </a:ext>
              </a:extLst>
            </p:cNvPr>
            <p:cNvGrpSpPr>
              <a:grpSpLocks/>
            </p:cNvGrpSpPr>
            <p:nvPr/>
          </p:nvGrpSpPr>
          <p:grpSpPr bwMode="auto">
            <a:xfrm rot="14964908" flipH="1">
              <a:off x="104" y="2441"/>
              <a:ext cx="452" cy="444"/>
              <a:chOff x="1727" y="866"/>
              <a:chExt cx="129" cy="157"/>
            </a:xfrm>
          </p:grpSpPr>
          <p:sp>
            <p:nvSpPr>
              <p:cNvPr id="52229" name="Freeform 5">
                <a:extLst>
                  <a:ext uri="{FF2B5EF4-FFF2-40B4-BE49-F238E27FC236}">
                    <a16:creationId xmlns:a16="http://schemas.microsoft.com/office/drawing/2014/main" id="{5AD32E09-2875-40E3-90E5-AAEA28846822}"/>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a:extLst>
                  <a:ext uri="{FF2B5EF4-FFF2-40B4-BE49-F238E27FC236}">
                    <a16:creationId xmlns:a16="http://schemas.microsoft.com/office/drawing/2014/main" id="{EA530F07-2DD9-4025-B455-4F7BC404AD4A}"/>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a:extLst>
                  <a:ext uri="{FF2B5EF4-FFF2-40B4-BE49-F238E27FC236}">
                    <a16:creationId xmlns:a16="http://schemas.microsoft.com/office/drawing/2014/main" id="{B6FBA0B0-4BE6-44A8-A8E2-1880254219A1}"/>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a:extLst>
                <a:ext uri="{FF2B5EF4-FFF2-40B4-BE49-F238E27FC236}">
                  <a16:creationId xmlns:a16="http://schemas.microsoft.com/office/drawing/2014/main" id="{6856D820-6087-4BE4-B624-BFABFA34DA32}"/>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a:extLst>
                <a:ext uri="{FF2B5EF4-FFF2-40B4-BE49-F238E27FC236}">
                  <a16:creationId xmlns:a16="http://schemas.microsoft.com/office/drawing/2014/main" id="{42A323BC-13F6-4E90-A8FA-BBD1AF18BBF8}"/>
                </a:ext>
              </a:extLst>
            </p:cNvPr>
            <p:cNvGrpSpPr>
              <a:grpSpLocks/>
            </p:cNvGrpSpPr>
            <p:nvPr/>
          </p:nvGrpSpPr>
          <p:grpSpPr bwMode="auto">
            <a:xfrm rot="416244">
              <a:off x="9" y="1746"/>
              <a:ext cx="1771" cy="1741"/>
              <a:chOff x="41" y="2787"/>
              <a:chExt cx="902" cy="833"/>
            </a:xfrm>
          </p:grpSpPr>
          <p:sp>
            <p:nvSpPr>
              <p:cNvPr id="52234" name="Freeform 10">
                <a:extLst>
                  <a:ext uri="{FF2B5EF4-FFF2-40B4-BE49-F238E27FC236}">
                    <a16:creationId xmlns:a16="http://schemas.microsoft.com/office/drawing/2014/main" id="{AF4F00E7-7A90-4D63-944A-BFF10FAE82E1}"/>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a:extLst>
                  <a:ext uri="{FF2B5EF4-FFF2-40B4-BE49-F238E27FC236}">
                    <a16:creationId xmlns:a16="http://schemas.microsoft.com/office/drawing/2014/main" id="{683BF715-033E-44D9-8D9B-BD2F0809B608}"/>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a:extLst>
                  <a:ext uri="{FF2B5EF4-FFF2-40B4-BE49-F238E27FC236}">
                    <a16:creationId xmlns:a16="http://schemas.microsoft.com/office/drawing/2014/main" id="{95F6A55A-8A24-423E-A0EA-3BF00D2EFB89}"/>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a:extLst>
                  <a:ext uri="{FF2B5EF4-FFF2-40B4-BE49-F238E27FC236}">
                    <a16:creationId xmlns:a16="http://schemas.microsoft.com/office/drawing/2014/main" id="{C1FBCA96-F111-4B42-BACE-29A9C72E9240}"/>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a:extLst>
                  <a:ext uri="{FF2B5EF4-FFF2-40B4-BE49-F238E27FC236}">
                    <a16:creationId xmlns:a16="http://schemas.microsoft.com/office/drawing/2014/main" id="{1433F5BA-5567-4FFF-A365-06D201065EFD}"/>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a:extLst>
                  <a:ext uri="{FF2B5EF4-FFF2-40B4-BE49-F238E27FC236}">
                    <a16:creationId xmlns:a16="http://schemas.microsoft.com/office/drawing/2014/main" id="{812FAFBF-D468-4FA5-B5C7-DFD2A0E9E7F2}"/>
                  </a:ext>
                </a:extLst>
              </p:cNvPr>
              <p:cNvGrpSpPr>
                <a:grpSpLocks/>
              </p:cNvGrpSpPr>
              <p:nvPr userDrawn="1"/>
            </p:nvGrpSpPr>
            <p:grpSpPr bwMode="auto">
              <a:xfrm rot="10886446" flipH="1">
                <a:off x="335" y="3251"/>
                <a:ext cx="608" cy="369"/>
                <a:chOff x="-366" y="1704"/>
                <a:chExt cx="608" cy="369"/>
              </a:xfrm>
            </p:grpSpPr>
            <p:sp>
              <p:nvSpPr>
                <p:cNvPr id="52240" name="Freeform 16">
                  <a:extLst>
                    <a:ext uri="{FF2B5EF4-FFF2-40B4-BE49-F238E27FC236}">
                      <a16:creationId xmlns:a16="http://schemas.microsoft.com/office/drawing/2014/main" id="{6FC48DE4-AC01-4571-8E5A-7293111DB8BA}"/>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a:extLst>
                    <a:ext uri="{FF2B5EF4-FFF2-40B4-BE49-F238E27FC236}">
                      <a16:creationId xmlns:a16="http://schemas.microsoft.com/office/drawing/2014/main" id="{578A3540-B804-422A-8498-6CBC937AB35B}"/>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a:extLst>
                    <a:ext uri="{FF2B5EF4-FFF2-40B4-BE49-F238E27FC236}">
                      <a16:creationId xmlns:a16="http://schemas.microsoft.com/office/drawing/2014/main" id="{6096C891-F81E-41D2-AF63-683187384A37}"/>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a:extLst>
                <a:ext uri="{FF2B5EF4-FFF2-40B4-BE49-F238E27FC236}">
                  <a16:creationId xmlns:a16="http://schemas.microsoft.com/office/drawing/2014/main" id="{578B83BE-6073-4C71-92C4-8A7B7CB4BD93}"/>
                </a:ext>
              </a:extLst>
            </p:cNvPr>
            <p:cNvGrpSpPr>
              <a:grpSpLocks/>
            </p:cNvGrpSpPr>
            <p:nvPr/>
          </p:nvGrpSpPr>
          <p:grpSpPr bwMode="auto">
            <a:xfrm rot="-15351438">
              <a:off x="343" y="3854"/>
              <a:ext cx="392" cy="424"/>
              <a:chOff x="1727" y="866"/>
              <a:chExt cx="129" cy="157"/>
            </a:xfrm>
          </p:grpSpPr>
          <p:sp>
            <p:nvSpPr>
              <p:cNvPr id="52244" name="Freeform 20">
                <a:extLst>
                  <a:ext uri="{FF2B5EF4-FFF2-40B4-BE49-F238E27FC236}">
                    <a16:creationId xmlns:a16="http://schemas.microsoft.com/office/drawing/2014/main" id="{06D30909-C98D-4306-B7EF-AD9400E5C43A}"/>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a:extLst>
                  <a:ext uri="{FF2B5EF4-FFF2-40B4-BE49-F238E27FC236}">
                    <a16:creationId xmlns:a16="http://schemas.microsoft.com/office/drawing/2014/main" id="{306D861B-433A-4E77-91AB-070B7342DF79}"/>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a:extLst>
                  <a:ext uri="{FF2B5EF4-FFF2-40B4-BE49-F238E27FC236}">
                    <a16:creationId xmlns:a16="http://schemas.microsoft.com/office/drawing/2014/main" id="{EBF1B619-A21B-4E3A-B2FD-C4F028CA3590}"/>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a:extLst>
                <a:ext uri="{FF2B5EF4-FFF2-40B4-BE49-F238E27FC236}">
                  <a16:creationId xmlns:a16="http://schemas.microsoft.com/office/drawing/2014/main" id="{C1D9AFE9-9FB2-448E-8A50-FEA00A70F8C8}"/>
                </a:ext>
              </a:extLst>
            </p:cNvPr>
            <p:cNvGrpSpPr>
              <a:grpSpLocks/>
            </p:cNvGrpSpPr>
            <p:nvPr/>
          </p:nvGrpSpPr>
          <p:grpSpPr bwMode="auto">
            <a:xfrm rot="5003157">
              <a:off x="249" y="1102"/>
              <a:ext cx="412" cy="500"/>
              <a:chOff x="1727" y="866"/>
              <a:chExt cx="129" cy="157"/>
            </a:xfrm>
          </p:grpSpPr>
          <p:sp>
            <p:nvSpPr>
              <p:cNvPr id="52248" name="Freeform 24">
                <a:extLst>
                  <a:ext uri="{FF2B5EF4-FFF2-40B4-BE49-F238E27FC236}">
                    <a16:creationId xmlns:a16="http://schemas.microsoft.com/office/drawing/2014/main" id="{596A23DA-2FD0-4E0A-918A-E6803FA3FD3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a:extLst>
                  <a:ext uri="{FF2B5EF4-FFF2-40B4-BE49-F238E27FC236}">
                    <a16:creationId xmlns:a16="http://schemas.microsoft.com/office/drawing/2014/main" id="{EF93A8B8-F70D-4A83-835B-99E8F6B54DDB}"/>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a:extLst>
                  <a:ext uri="{FF2B5EF4-FFF2-40B4-BE49-F238E27FC236}">
                    <a16:creationId xmlns:a16="http://schemas.microsoft.com/office/drawing/2014/main" id="{A03E1957-F318-4428-B208-4C664C404ACC}"/>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a:extLst>
                <a:ext uri="{FF2B5EF4-FFF2-40B4-BE49-F238E27FC236}">
                  <a16:creationId xmlns:a16="http://schemas.microsoft.com/office/drawing/2014/main" id="{E7AF5233-BFF4-47E1-A99A-E04749ADFD4C}"/>
                </a:ext>
              </a:extLst>
            </p:cNvPr>
            <p:cNvGrpSpPr>
              <a:grpSpLocks/>
            </p:cNvGrpSpPr>
            <p:nvPr/>
          </p:nvGrpSpPr>
          <p:grpSpPr bwMode="auto">
            <a:xfrm>
              <a:off x="815" y="0"/>
              <a:ext cx="345" cy="367"/>
              <a:chOff x="1727" y="866"/>
              <a:chExt cx="129" cy="157"/>
            </a:xfrm>
          </p:grpSpPr>
          <p:sp>
            <p:nvSpPr>
              <p:cNvPr id="52252" name="Freeform 28">
                <a:extLst>
                  <a:ext uri="{FF2B5EF4-FFF2-40B4-BE49-F238E27FC236}">
                    <a16:creationId xmlns:a16="http://schemas.microsoft.com/office/drawing/2014/main" id="{41158579-25D2-4E88-8D54-BCD943A04E37}"/>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a:extLst>
                  <a:ext uri="{FF2B5EF4-FFF2-40B4-BE49-F238E27FC236}">
                    <a16:creationId xmlns:a16="http://schemas.microsoft.com/office/drawing/2014/main" id="{D0BA30A0-0804-42FE-8186-C3F5618A9441}"/>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a:extLst>
                  <a:ext uri="{FF2B5EF4-FFF2-40B4-BE49-F238E27FC236}">
                    <a16:creationId xmlns:a16="http://schemas.microsoft.com/office/drawing/2014/main" id="{C7A826AC-011A-469C-82EA-1525BE07A78E}"/>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a:extLst>
                <a:ext uri="{FF2B5EF4-FFF2-40B4-BE49-F238E27FC236}">
                  <a16:creationId xmlns:a16="http://schemas.microsoft.com/office/drawing/2014/main" id="{4C8D18B7-BFD4-425D-96EC-9AEED57A4EDE}"/>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a:extLst>
                <a:ext uri="{FF2B5EF4-FFF2-40B4-BE49-F238E27FC236}">
                  <a16:creationId xmlns:a16="http://schemas.microsoft.com/office/drawing/2014/main" id="{96B5FF86-490A-4AEA-84F6-AD5E21B4149F}"/>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a:extLst>
                <a:ext uri="{FF2B5EF4-FFF2-40B4-BE49-F238E27FC236}">
                  <a16:creationId xmlns:a16="http://schemas.microsoft.com/office/drawing/2014/main" id="{9F31AC98-78EA-47E1-A463-D00410F379DA}"/>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a:extLst>
                <a:ext uri="{FF2B5EF4-FFF2-40B4-BE49-F238E27FC236}">
                  <a16:creationId xmlns:a16="http://schemas.microsoft.com/office/drawing/2014/main" id="{8B47311E-4644-4B36-8E71-7614AC7A39D0}"/>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a:extLst>
                <a:ext uri="{FF2B5EF4-FFF2-40B4-BE49-F238E27FC236}">
                  <a16:creationId xmlns:a16="http://schemas.microsoft.com/office/drawing/2014/main" id="{077921B0-0F32-49C3-8755-DBAA3E369F3A}"/>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a:extLst>
                <a:ext uri="{FF2B5EF4-FFF2-40B4-BE49-F238E27FC236}">
                  <a16:creationId xmlns:a16="http://schemas.microsoft.com/office/drawing/2014/main" id="{D8EB7322-33F8-4D8C-9516-085F3E7E02C6}"/>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a:extLst>
                <a:ext uri="{FF2B5EF4-FFF2-40B4-BE49-F238E27FC236}">
                  <a16:creationId xmlns:a16="http://schemas.microsoft.com/office/drawing/2014/main" id="{C30FE231-1F5F-40E6-8CBA-824DE520A972}"/>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a:extLst>
                <a:ext uri="{FF2B5EF4-FFF2-40B4-BE49-F238E27FC236}">
                  <a16:creationId xmlns:a16="http://schemas.microsoft.com/office/drawing/2014/main" id="{7675221E-4C9C-4392-A3E0-C3FE4CF8FF29}"/>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a:extLst>
                <a:ext uri="{FF2B5EF4-FFF2-40B4-BE49-F238E27FC236}">
                  <a16:creationId xmlns:a16="http://schemas.microsoft.com/office/drawing/2014/main" id="{6CF0D663-4DED-41CA-8D18-7BF1AED7D24A}"/>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a:extLst>
                <a:ext uri="{FF2B5EF4-FFF2-40B4-BE49-F238E27FC236}">
                  <a16:creationId xmlns:a16="http://schemas.microsoft.com/office/drawing/2014/main" id="{7FE766BA-2CB3-44EA-9021-3D49F0FD6DC6}"/>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a:extLst>
                <a:ext uri="{FF2B5EF4-FFF2-40B4-BE49-F238E27FC236}">
                  <a16:creationId xmlns:a16="http://schemas.microsoft.com/office/drawing/2014/main" id="{1CEA18B2-FABD-4AB6-AAAA-A6A0CEE6F551}"/>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a:extLst>
                <a:ext uri="{FF2B5EF4-FFF2-40B4-BE49-F238E27FC236}">
                  <a16:creationId xmlns:a16="http://schemas.microsoft.com/office/drawing/2014/main" id="{8098FEE2-9E37-4C49-ADFE-C71B848B0DD8}"/>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a:extLst>
                <a:ext uri="{FF2B5EF4-FFF2-40B4-BE49-F238E27FC236}">
                  <a16:creationId xmlns:a16="http://schemas.microsoft.com/office/drawing/2014/main" id="{677931EB-6AD1-4273-A797-CFAFD3052EDB}"/>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a:extLst>
                <a:ext uri="{FF2B5EF4-FFF2-40B4-BE49-F238E27FC236}">
                  <a16:creationId xmlns:a16="http://schemas.microsoft.com/office/drawing/2014/main" id="{BE42BA5B-6764-4675-AFDB-00000D562D05}"/>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AFE72684-28D1-41EC-83CC-E50B364EE049}"/>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70" name="Rectangle 46">
            <a:extLst>
              <a:ext uri="{FF2B5EF4-FFF2-40B4-BE49-F238E27FC236}">
                <a16:creationId xmlns:a16="http://schemas.microsoft.com/office/drawing/2014/main" id="{BB35B67F-C7CA-4B35-88F6-49C1DEF72B0A}"/>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90BE18AD-F35B-4529-9A97-EDB221821EC5}"/>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a:extLst>
              <a:ext uri="{FF2B5EF4-FFF2-40B4-BE49-F238E27FC236}">
                <a16:creationId xmlns:a16="http://schemas.microsoft.com/office/drawing/2014/main" id="{342F554C-60A7-4191-8F89-DC9D1B1AD8E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a:extLst>
              <a:ext uri="{FF2B5EF4-FFF2-40B4-BE49-F238E27FC236}">
                <a16:creationId xmlns:a16="http://schemas.microsoft.com/office/drawing/2014/main" id="{EA621C44-1CBF-4E37-8484-43FAB28FF1FF}"/>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EFFC5926-340E-4B3B-94AD-BFE9E77DD090}" type="slidenum">
              <a:rPr lang="en-US" altLang="zh-CN"/>
              <a:pPr/>
              <a:t>‹#›</a:t>
            </a:fld>
            <a:endParaRPr lang="en-US" altLang="zh-CN"/>
          </a:p>
        </p:txBody>
      </p:sp>
      <p:sp>
        <p:nvSpPr>
          <p:cNvPr id="52274" name="Rectangle 50">
            <a:extLst>
              <a:ext uri="{FF2B5EF4-FFF2-40B4-BE49-F238E27FC236}">
                <a16:creationId xmlns:a16="http://schemas.microsoft.com/office/drawing/2014/main" id="{9DEB9D80-DE83-44B9-B082-0620347602DC}"/>
              </a:ext>
            </a:extLst>
          </p:cNvPr>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51">
            <a:extLst>
              <a:ext uri="{FF2B5EF4-FFF2-40B4-BE49-F238E27FC236}">
                <a16:creationId xmlns:a16="http://schemas.microsoft.com/office/drawing/2014/main" id="{75B2DC0D-DA71-4C90-9F50-087E26E391FD}"/>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56">
            <a:extLst>
              <a:ext uri="{FF2B5EF4-FFF2-40B4-BE49-F238E27FC236}">
                <a16:creationId xmlns:a16="http://schemas.microsoft.com/office/drawing/2014/main" id="{2A0B15AF-F89B-496F-9B08-D2035AD405F1}"/>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effectLst>
                  <a:outerShdw blurRad="38100" dist="38100" dir="2700000" algn="tl">
                    <a:srgbClr val="C0C0C0"/>
                  </a:outerShdw>
                </a:effectLst>
              </a:rPr>
              <a:t>9</a:t>
            </a:r>
            <a:r>
              <a:rPr kumimoji="1" lang="en-US" altLang="zh-CN" sz="3200">
                <a:solidFill>
                  <a:srgbClr val="FFFFFF"/>
                </a:solidFill>
                <a:latin typeface="楷体_GB2312" pitchFamily="49" charset="-122"/>
                <a:ea typeface="楷体_GB2312" pitchFamily="49" charset="-122"/>
              </a:rPr>
              <a:t> </a:t>
            </a:r>
            <a:r>
              <a:rPr lang="el-GR" altLang="zh-CN" sz="2400">
                <a:solidFill>
                  <a:schemeClr val="bg1"/>
                </a:solidFill>
                <a:effectLst>
                  <a:outerShdw blurRad="38100" dist="38100" dir="2700000" algn="tl">
                    <a:srgbClr val="C0C0C0"/>
                  </a:outerShdw>
                </a:effectLst>
              </a:rPr>
              <a:t>γ</a:t>
            </a:r>
            <a:r>
              <a:rPr lang="zh-CN" altLang="en-US" sz="2000">
                <a:solidFill>
                  <a:schemeClr val="bg1"/>
                </a:solidFill>
                <a:effectLst>
                  <a:outerShdw blurRad="38100" dist="38100" dir="2700000" algn="tl">
                    <a:srgbClr val="C0C0C0"/>
                  </a:outerShdw>
                </a:effectLst>
              </a:rPr>
              <a:t>衰变</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wmf"/><Relationship Id="rId2" Type="http://schemas.openxmlformats.org/officeDocument/2006/relationships/control" Target="../activeX/activeX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6" name="Rectangle 6">
            <a:extLst>
              <a:ext uri="{FF2B5EF4-FFF2-40B4-BE49-F238E27FC236}">
                <a16:creationId xmlns:a16="http://schemas.microsoft.com/office/drawing/2014/main" id="{C3C8C0C4-337D-4558-B551-955866BA2EB7}"/>
              </a:ext>
            </a:extLst>
          </p:cNvPr>
          <p:cNvSpPr>
            <a:spLocks noChangeArrowheads="1"/>
          </p:cNvSpPr>
          <p:nvPr/>
        </p:nvSpPr>
        <p:spPr bwMode="auto">
          <a:xfrm>
            <a:off x="323850" y="688975"/>
            <a:ext cx="2376488" cy="579438"/>
          </a:xfrm>
          <a:prstGeom prst="rect">
            <a:avLst/>
          </a:prstGeom>
          <a:noFill/>
          <a:ln>
            <a:noFill/>
          </a:ln>
          <a:effectLst/>
        </p:spPr>
        <p:txBody>
          <a:bodyPr>
            <a:spAutoFit/>
          </a:bodyPr>
          <a:lstStyle/>
          <a:p>
            <a:pPr fontAlgn="t"/>
            <a:r>
              <a:rPr lang="en-US" altLang="zh-CN" sz="3200">
                <a:solidFill>
                  <a:schemeClr val="tx1">
                    <a:lumMod val="50000"/>
                  </a:schemeClr>
                </a:solidFill>
                <a:effectLst>
                  <a:outerShdw blurRad="38100" dist="38100" dir="2700000" algn="tl">
                    <a:srgbClr val="C0C0C0"/>
                  </a:outerShdw>
                </a:effectLst>
              </a:rPr>
              <a:t>§9 </a:t>
            </a:r>
            <a:r>
              <a:rPr lang="el-GR" altLang="zh-CN" sz="3200">
                <a:solidFill>
                  <a:schemeClr val="tx1">
                    <a:lumMod val="50000"/>
                  </a:schemeClr>
                </a:solidFill>
                <a:effectLst>
                  <a:outerShdw blurRad="38100" dist="38100" dir="2700000" algn="tl">
                    <a:srgbClr val="C0C0C0"/>
                  </a:outerShdw>
                </a:effectLst>
                <a:ea typeface="楷体_GB2312" pitchFamily="49" charset="-122"/>
              </a:rPr>
              <a:t> </a:t>
            </a:r>
            <a:r>
              <a:rPr lang="en-US" altLang="zh-CN" sz="3200" i="1">
                <a:solidFill>
                  <a:schemeClr val="tx1">
                    <a:lumMod val="50000"/>
                  </a:schemeClr>
                </a:solidFill>
                <a:sym typeface="Symbol" panose="05050102010706020507" pitchFamily="18" charset="2"/>
              </a:rPr>
              <a:t> </a:t>
            </a:r>
            <a:r>
              <a:rPr lang="zh-CN" altLang="en-US" sz="3200">
                <a:solidFill>
                  <a:schemeClr val="tx1">
                    <a:lumMod val="50000"/>
                  </a:schemeClr>
                </a:solidFill>
                <a:effectLst>
                  <a:outerShdw blurRad="38100" dist="38100" dir="2700000" algn="tl">
                    <a:srgbClr val="C0C0C0"/>
                  </a:outerShdw>
                </a:effectLst>
                <a:latin typeface="宋体" panose="02010600030101010101" pitchFamily="2" charset="-122"/>
              </a:rPr>
              <a:t>衰变</a:t>
            </a:r>
          </a:p>
        </p:txBody>
      </p:sp>
      <p:sp>
        <p:nvSpPr>
          <p:cNvPr id="199690" name="Rectangle 10">
            <a:extLst>
              <a:ext uri="{FF2B5EF4-FFF2-40B4-BE49-F238E27FC236}">
                <a16:creationId xmlns:a16="http://schemas.microsoft.com/office/drawing/2014/main" id="{00B82FDE-F03D-4D08-A0F5-0B8B021E8D51}"/>
              </a:ext>
            </a:extLst>
          </p:cNvPr>
          <p:cNvSpPr>
            <a:spLocks noGrp="1" noChangeArrowheads="1"/>
          </p:cNvSpPr>
          <p:nvPr>
            <p:ph type="body" sz="half" idx="1"/>
          </p:nvPr>
        </p:nvSpPr>
        <p:spPr>
          <a:xfrm>
            <a:off x="0" y="2205038"/>
            <a:ext cx="8893175" cy="4456112"/>
          </a:xfrm>
          <a:noFill/>
          <a:ln/>
        </p:spPr>
        <p:txBody>
          <a:bodyPr lIns="92075" tIns="46038" rIns="92075" bIns="46038"/>
          <a:lstStyle/>
          <a:p>
            <a:pPr>
              <a:lnSpc>
                <a:spcPct val="120000"/>
              </a:lnSpc>
              <a:buFontTx/>
              <a:buNone/>
            </a:pPr>
            <a:r>
              <a:rPr lang="en-US" altLang="zh-CN" sz="2800" b="1">
                <a:solidFill>
                  <a:schemeClr val="tx1">
                    <a:lumMod val="50000"/>
                  </a:schemeClr>
                </a:solidFill>
                <a:latin typeface="楷体_GB2312" pitchFamily="49" charset="-122"/>
                <a:ea typeface="楷体_GB2312" pitchFamily="49" charset="-122"/>
                <a:sym typeface="Symbol" panose="05050102010706020507" pitchFamily="18" charset="2"/>
              </a:rPr>
              <a:t>      </a:t>
            </a:r>
            <a:r>
              <a:rPr lang="zh-CN" altLang="en-US" sz="2800" b="1">
                <a:solidFill>
                  <a:schemeClr val="tx1">
                    <a:lumMod val="50000"/>
                  </a:schemeClr>
                </a:solidFill>
                <a:latin typeface="楷体_GB2312" pitchFamily="49" charset="-122"/>
                <a:ea typeface="楷体_GB2312" pitchFamily="49" charset="-122"/>
                <a:sym typeface="Symbol" panose="05050102010706020507" pitchFamily="18" charset="2"/>
              </a:rPr>
              <a:t>当原子核发生</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 </a:t>
            </a:r>
            <a:r>
              <a:rPr lang="zh-CN" altLang="en-US" sz="2800" b="1">
                <a:solidFill>
                  <a:schemeClr val="tx1">
                    <a:lumMod val="50000"/>
                  </a:schemeClr>
                </a:solidFill>
                <a:latin typeface="楷体_GB2312" pitchFamily="49" charset="-122"/>
                <a:ea typeface="楷体_GB2312" pitchFamily="49" charset="-122"/>
                <a:sym typeface="Symbol" panose="05050102010706020507" pitchFamily="18" charset="2"/>
              </a:rPr>
              <a:t>衰变和</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 </a:t>
            </a:r>
            <a:r>
              <a:rPr lang="zh-CN" altLang="en-US" sz="2800" b="1">
                <a:solidFill>
                  <a:schemeClr val="tx1">
                    <a:lumMod val="50000"/>
                  </a:schemeClr>
                </a:solidFill>
                <a:latin typeface="楷体_GB2312" pitchFamily="49" charset="-122"/>
                <a:ea typeface="楷体_GB2312" pitchFamily="49" charset="-122"/>
                <a:sym typeface="Symbol" panose="05050102010706020507" pitchFamily="18" charset="2"/>
              </a:rPr>
              <a:t>衰变时，衰变后的子核往往处于激发态，</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 </a:t>
            </a:r>
            <a:r>
              <a:rPr lang="zh-CN" altLang="en-US" sz="2800" b="1">
                <a:solidFill>
                  <a:schemeClr val="tx1">
                    <a:lumMod val="50000"/>
                  </a:schemeClr>
                </a:solidFill>
                <a:latin typeface="楷体_GB2312" pitchFamily="49" charset="-122"/>
                <a:ea typeface="楷体_GB2312" pitchFamily="49" charset="-122"/>
                <a:sym typeface="Symbol" panose="05050102010706020507" pitchFamily="18" charset="2"/>
              </a:rPr>
              <a:t>衰变就是退激发跃迁过程所导致的能量释放。</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 </a:t>
            </a:r>
            <a:r>
              <a:rPr kumimoji="1" lang="zh-CN" altLang="en-US" sz="2800" b="1">
                <a:solidFill>
                  <a:schemeClr val="tx1">
                    <a:lumMod val="50000"/>
                  </a:schemeClr>
                </a:solidFill>
                <a:ea typeface="楷体_GB2312" pitchFamily="49" charset="-122"/>
              </a:rPr>
              <a:t>射线的能量就等于相应的核能级之间的能量差。</a:t>
            </a:r>
            <a:endParaRPr lang="zh-CN" altLang="en-US" sz="2800" b="1">
              <a:solidFill>
                <a:schemeClr val="tx1">
                  <a:lumMod val="50000"/>
                </a:schemeClr>
              </a:solidFill>
              <a:latin typeface="楷体_GB2312" pitchFamily="49" charset="-122"/>
              <a:ea typeface="楷体_GB2312" pitchFamily="49" charset="-122"/>
              <a:sym typeface="Symbol" panose="05050102010706020507" pitchFamily="18" charset="2"/>
            </a:endParaRPr>
          </a:p>
          <a:p>
            <a:pPr>
              <a:lnSpc>
                <a:spcPct val="120000"/>
              </a:lnSpc>
              <a:spcBef>
                <a:spcPct val="0"/>
              </a:spcBef>
              <a:buFontTx/>
              <a:buNone/>
            </a:pPr>
            <a:r>
              <a:rPr kumimoji="1" lang="zh-CN" altLang="en-US" sz="2800" b="1">
                <a:solidFill>
                  <a:schemeClr val="tx1">
                    <a:lumMod val="50000"/>
                  </a:schemeClr>
                </a:solidFill>
                <a:latin typeface="楷体_GB2312" pitchFamily="49" charset="-122"/>
                <a:ea typeface="楷体_GB2312" pitchFamily="49" charset="-122"/>
              </a:rPr>
              <a:t>      </a:t>
            </a:r>
            <a:r>
              <a:rPr lang="en-US" altLang="zh-CN" sz="2800" b="1">
                <a:solidFill>
                  <a:schemeClr val="tx1">
                    <a:lumMod val="50000"/>
                  </a:schemeClr>
                </a:solidFill>
                <a:latin typeface="Times New Roman" panose="02020603050405020304" pitchFamily="18" charset="0"/>
                <a:ea typeface="楷体_GB2312" pitchFamily="49" charset="-122"/>
                <a:sym typeface="Symbol" panose="05050102010706020507" pitchFamily="18" charset="2"/>
              </a:rPr>
              <a:t>X</a:t>
            </a:r>
            <a:r>
              <a:rPr kumimoji="1" lang="zh-CN" altLang="en-US" sz="2800" b="1">
                <a:solidFill>
                  <a:schemeClr val="tx1">
                    <a:lumMod val="50000"/>
                  </a:schemeClr>
                </a:solidFill>
                <a:latin typeface="楷体_GB2312" pitchFamily="49" charset="-122"/>
                <a:ea typeface="楷体_GB2312" pitchFamily="49" charset="-122"/>
              </a:rPr>
              <a:t>射线与</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a:t>
            </a:r>
            <a:r>
              <a:rPr kumimoji="1" lang="zh-CN" altLang="en-US" sz="2800" b="1">
                <a:solidFill>
                  <a:schemeClr val="tx1">
                    <a:lumMod val="50000"/>
                  </a:schemeClr>
                </a:solidFill>
                <a:latin typeface="楷体_GB2312" pitchFamily="49" charset="-122"/>
                <a:ea typeface="楷体_GB2312" pitchFamily="49" charset="-122"/>
              </a:rPr>
              <a:t> 射线的差别在于能量和产生的方式不同而已。</a:t>
            </a:r>
            <a:r>
              <a:rPr lang="en-US" altLang="zh-CN" sz="2800" b="1">
                <a:solidFill>
                  <a:schemeClr val="tx1">
                    <a:lumMod val="50000"/>
                  </a:schemeClr>
                </a:solidFill>
                <a:latin typeface="Times New Roman" panose="02020603050405020304" pitchFamily="18" charset="0"/>
                <a:ea typeface="楷体_GB2312" pitchFamily="49" charset="-122"/>
                <a:sym typeface="Symbol" panose="05050102010706020507" pitchFamily="18" charset="2"/>
              </a:rPr>
              <a:t>X</a:t>
            </a:r>
            <a:r>
              <a:rPr kumimoji="1" lang="zh-CN" altLang="en-US" sz="2800" b="1">
                <a:solidFill>
                  <a:schemeClr val="tx1">
                    <a:lumMod val="50000"/>
                  </a:schemeClr>
                </a:solidFill>
                <a:latin typeface="楷体_GB2312" pitchFamily="49" charset="-122"/>
                <a:ea typeface="楷体_GB2312" pitchFamily="49" charset="-122"/>
              </a:rPr>
              <a:t>射线产生于原子内层电子的跃迁；</a:t>
            </a:r>
            <a:r>
              <a:rPr lang="zh-CN" altLang="en-US" sz="2800" b="1" i="1">
                <a:solidFill>
                  <a:schemeClr val="tx1">
                    <a:lumMod val="50000"/>
                  </a:schemeClr>
                </a:solidFill>
                <a:latin typeface="楷体_GB2312" pitchFamily="49" charset="-122"/>
                <a:ea typeface="楷体_GB2312" pitchFamily="49" charset="-122"/>
                <a:sym typeface="Symbol" panose="05050102010706020507" pitchFamily="18" charset="2"/>
              </a:rPr>
              <a:t> </a:t>
            </a:r>
            <a:r>
              <a:rPr kumimoji="1" lang="zh-CN" altLang="en-US" sz="2800" b="1">
                <a:solidFill>
                  <a:schemeClr val="tx1">
                    <a:lumMod val="50000"/>
                  </a:schemeClr>
                </a:solidFill>
                <a:latin typeface="楷体_GB2312" pitchFamily="49" charset="-122"/>
                <a:ea typeface="楷体_GB2312" pitchFamily="49" charset="-122"/>
              </a:rPr>
              <a:t>射线产生于激发态原子核的退激或正、负电子对的湮灭。</a:t>
            </a:r>
          </a:p>
        </p:txBody>
      </p:sp>
      <p:sp>
        <p:nvSpPr>
          <p:cNvPr id="199691" name="Rectangle 11">
            <a:extLst>
              <a:ext uri="{FF2B5EF4-FFF2-40B4-BE49-F238E27FC236}">
                <a16:creationId xmlns:a16="http://schemas.microsoft.com/office/drawing/2014/main" id="{C3E9A5E3-233D-4DDD-A934-3D2CC274DCDF}"/>
              </a:ext>
            </a:extLst>
          </p:cNvPr>
          <p:cNvSpPr>
            <a:spLocks noChangeArrowheads="1"/>
          </p:cNvSpPr>
          <p:nvPr/>
        </p:nvSpPr>
        <p:spPr bwMode="auto">
          <a:xfrm>
            <a:off x="611188" y="1484313"/>
            <a:ext cx="2159000" cy="579437"/>
          </a:xfrm>
          <a:prstGeom prst="rect">
            <a:avLst/>
          </a:prstGeom>
          <a:noFill/>
          <a:ln>
            <a:noFill/>
          </a:ln>
          <a:effectLst/>
        </p:spPr>
        <p:txBody>
          <a:bodyPr>
            <a:spAutoFit/>
          </a:bodyPr>
          <a:lstStyle/>
          <a:p>
            <a:r>
              <a:rPr lang="en-US" altLang="zh-CN" sz="3200">
                <a:solidFill>
                  <a:schemeClr val="tx1">
                    <a:lumMod val="50000"/>
                  </a:schemeClr>
                </a:solidFill>
                <a:ea typeface="楷体_GB2312" pitchFamily="49" charset="-122"/>
              </a:rPr>
              <a:t>1.</a:t>
            </a:r>
            <a:r>
              <a:rPr lang="zh-CN" altLang="en-US" sz="3200">
                <a:solidFill>
                  <a:schemeClr val="tx1">
                    <a:lumMod val="50000"/>
                  </a:schemeClr>
                </a:solidFill>
                <a:ea typeface="楷体_GB2312" pitchFamily="49" charset="-122"/>
                <a:sym typeface="Symbol" panose="05050102010706020507" pitchFamily="18" charset="2"/>
              </a:rPr>
              <a:t>一般性质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91"/>
                                        </p:tgtEl>
                                        <p:attrNameLst>
                                          <p:attrName>style.visibility</p:attrName>
                                        </p:attrNameLst>
                                      </p:cBhvr>
                                      <p:to>
                                        <p:strVal val="visible"/>
                                      </p:to>
                                    </p:set>
                                    <p:animEffect transition="in" filter="wipe(left)">
                                      <p:cBhvr>
                                        <p:cTn id="7" dur="500"/>
                                        <p:tgtEl>
                                          <p:spTgt spid="199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9690">
                                            <p:txEl>
                                              <p:pRg st="0" end="0"/>
                                            </p:txEl>
                                          </p:spTgt>
                                        </p:tgtEl>
                                        <p:attrNameLst>
                                          <p:attrName>style.visibility</p:attrName>
                                        </p:attrNameLst>
                                      </p:cBhvr>
                                      <p:to>
                                        <p:strVal val="visible"/>
                                      </p:to>
                                    </p:set>
                                    <p:animEffect transition="in" filter="checkerboard(across)">
                                      <p:cBhvr>
                                        <p:cTn id="12" dur="500"/>
                                        <p:tgtEl>
                                          <p:spTgt spid="1996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9690">
                                            <p:txEl>
                                              <p:pRg st="1" end="1"/>
                                            </p:txEl>
                                          </p:spTgt>
                                        </p:tgtEl>
                                        <p:attrNameLst>
                                          <p:attrName>style.visibility</p:attrName>
                                        </p:attrNameLst>
                                      </p:cBhvr>
                                      <p:to>
                                        <p:strVal val="visible"/>
                                      </p:to>
                                    </p:set>
                                    <p:animEffect transition="in" filter="checkerboard(across)">
                                      <p:cBhvr>
                                        <p:cTn id="17" dur="500"/>
                                        <p:tgtEl>
                                          <p:spTgt spid="199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157" name="Object 5">
            <a:extLst>
              <a:ext uri="{FF2B5EF4-FFF2-40B4-BE49-F238E27FC236}">
                <a16:creationId xmlns:a16="http://schemas.microsoft.com/office/drawing/2014/main" id="{66C15E39-16E8-412F-AB48-CF0BDC048B62}"/>
              </a:ext>
            </a:extLst>
          </p:cNvPr>
          <p:cNvGraphicFramePr>
            <a:graphicFrameLocks noGrp="1" noChangeAspect="1"/>
          </p:cNvGraphicFramePr>
          <p:nvPr>
            <p:ph sz="half" idx="1"/>
          </p:nvPr>
        </p:nvGraphicFramePr>
        <p:xfrm>
          <a:off x="250825" y="549275"/>
          <a:ext cx="4965700" cy="2270125"/>
        </p:xfrm>
        <a:graphic>
          <a:graphicData uri="http://schemas.openxmlformats.org/presentationml/2006/ole">
            <mc:AlternateContent xmlns:mc="http://schemas.openxmlformats.org/markup-compatibility/2006">
              <mc:Choice xmlns:v="urn:schemas-microsoft-com:vml" Requires="v">
                <p:oleObj spid="_x0000_s305188" name="公式" r:id="rId4" imgW="2361960" imgH="1079280" progId="Equation.3">
                  <p:embed/>
                </p:oleObj>
              </mc:Choice>
              <mc:Fallback>
                <p:oleObj name="公式" r:id="rId4" imgW="2361960" imgH="10792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549275"/>
                        <a:ext cx="4965700" cy="22701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5" name="Object 13">
            <a:extLst>
              <a:ext uri="{FF2B5EF4-FFF2-40B4-BE49-F238E27FC236}">
                <a16:creationId xmlns:a16="http://schemas.microsoft.com/office/drawing/2014/main" id="{80E84AA6-4883-4C8F-81D5-6BA45FBB538C}"/>
              </a:ext>
            </a:extLst>
          </p:cNvPr>
          <p:cNvGraphicFramePr>
            <a:graphicFrameLocks noGrp="1" noChangeAspect="1"/>
          </p:cNvGraphicFramePr>
          <p:nvPr>
            <p:ph sz="quarter" idx="2"/>
          </p:nvPr>
        </p:nvGraphicFramePr>
        <p:xfrm>
          <a:off x="250825" y="2852738"/>
          <a:ext cx="4965700" cy="3754437"/>
        </p:xfrm>
        <a:graphic>
          <a:graphicData uri="http://schemas.openxmlformats.org/presentationml/2006/ole">
            <mc:AlternateContent xmlns:mc="http://schemas.openxmlformats.org/markup-compatibility/2006">
              <mc:Choice xmlns:v="urn:schemas-microsoft-com:vml" Requires="v">
                <p:oleObj spid="_x0000_s305189" name="公式" r:id="rId6" imgW="2082600" imgH="1574640" progId="Equation.3">
                  <p:embed/>
                </p:oleObj>
              </mc:Choice>
              <mc:Fallback>
                <p:oleObj name="公式" r:id="rId6" imgW="2082600" imgH="157464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852738"/>
                        <a:ext cx="4965700" cy="3754437"/>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5158" name="Group 6">
            <a:extLst>
              <a:ext uri="{FF2B5EF4-FFF2-40B4-BE49-F238E27FC236}">
                <a16:creationId xmlns:a16="http://schemas.microsoft.com/office/drawing/2014/main" id="{B442F299-7098-4292-B645-79198DC8EF3E}"/>
              </a:ext>
            </a:extLst>
          </p:cNvPr>
          <p:cNvGrpSpPr>
            <a:grpSpLocks/>
          </p:cNvGrpSpPr>
          <p:nvPr/>
        </p:nvGrpSpPr>
        <p:grpSpPr bwMode="auto">
          <a:xfrm>
            <a:off x="3132138" y="2060575"/>
            <a:ext cx="2592387" cy="763588"/>
            <a:chOff x="4464" y="2643"/>
            <a:chExt cx="1296" cy="378"/>
          </a:xfrm>
        </p:grpSpPr>
        <p:sp>
          <p:nvSpPr>
            <p:cNvPr id="305159" name="Oval 7">
              <a:extLst>
                <a:ext uri="{FF2B5EF4-FFF2-40B4-BE49-F238E27FC236}">
                  <a16:creationId xmlns:a16="http://schemas.microsoft.com/office/drawing/2014/main" id="{89894002-3902-46F7-9C16-5CC3874ECA09}"/>
                </a:ext>
              </a:extLst>
            </p:cNvPr>
            <p:cNvSpPr>
              <a:spLocks noChangeArrowheads="1"/>
            </p:cNvSpPr>
            <p:nvPr/>
          </p:nvSpPr>
          <p:spPr bwMode="auto">
            <a:xfrm>
              <a:off x="4800" y="2651"/>
              <a:ext cx="240" cy="240"/>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305160" name="Freeform 8">
              <a:extLst>
                <a:ext uri="{FF2B5EF4-FFF2-40B4-BE49-F238E27FC236}">
                  <a16:creationId xmlns:a16="http://schemas.microsoft.com/office/drawing/2014/main" id="{9503F489-7E2F-40BC-86DC-6878B388164D}"/>
                </a:ext>
              </a:extLst>
            </p:cNvPr>
            <p:cNvSpPr>
              <a:spLocks/>
            </p:cNvSpPr>
            <p:nvPr/>
          </p:nvSpPr>
          <p:spPr bwMode="auto">
            <a:xfrm>
              <a:off x="5040" y="2643"/>
              <a:ext cx="384" cy="152"/>
            </a:xfrm>
            <a:custGeom>
              <a:avLst/>
              <a:gdLst>
                <a:gd name="T0" fmla="*/ 0 w 384"/>
                <a:gd name="T1" fmla="*/ 104 h 152"/>
                <a:gd name="T2" fmla="*/ 48 w 384"/>
                <a:gd name="T3" fmla="*/ 8 h 152"/>
                <a:gd name="T4" fmla="*/ 144 w 384"/>
                <a:gd name="T5" fmla="*/ 152 h 152"/>
                <a:gd name="T6" fmla="*/ 192 w 384"/>
                <a:gd name="T7" fmla="*/ 8 h 152"/>
                <a:gd name="T8" fmla="*/ 288 w 384"/>
                <a:gd name="T9" fmla="*/ 104 h 152"/>
                <a:gd name="T10" fmla="*/ 384 w 384"/>
                <a:gd name="T11" fmla="*/ 104 h 152"/>
              </a:gdLst>
              <a:ahLst/>
              <a:cxnLst>
                <a:cxn ang="0">
                  <a:pos x="T0" y="T1"/>
                </a:cxn>
                <a:cxn ang="0">
                  <a:pos x="T2" y="T3"/>
                </a:cxn>
                <a:cxn ang="0">
                  <a:pos x="T4" y="T5"/>
                </a:cxn>
                <a:cxn ang="0">
                  <a:pos x="T6" y="T7"/>
                </a:cxn>
                <a:cxn ang="0">
                  <a:pos x="T8" y="T9"/>
                </a:cxn>
                <a:cxn ang="0">
                  <a:pos x="T10" y="T11"/>
                </a:cxn>
              </a:cxnLst>
              <a:rect l="0" t="0" r="r" b="b"/>
              <a:pathLst>
                <a:path w="384" h="152">
                  <a:moveTo>
                    <a:pt x="0" y="104"/>
                  </a:moveTo>
                  <a:cubicBezTo>
                    <a:pt x="12" y="52"/>
                    <a:pt x="24" y="0"/>
                    <a:pt x="48" y="8"/>
                  </a:cubicBezTo>
                  <a:cubicBezTo>
                    <a:pt x="72" y="16"/>
                    <a:pt x="120" y="152"/>
                    <a:pt x="144" y="152"/>
                  </a:cubicBezTo>
                  <a:cubicBezTo>
                    <a:pt x="168" y="152"/>
                    <a:pt x="168" y="16"/>
                    <a:pt x="192" y="8"/>
                  </a:cubicBezTo>
                  <a:cubicBezTo>
                    <a:pt x="216" y="0"/>
                    <a:pt x="256" y="88"/>
                    <a:pt x="288" y="104"/>
                  </a:cubicBezTo>
                  <a:cubicBezTo>
                    <a:pt x="320" y="120"/>
                    <a:pt x="352" y="112"/>
                    <a:pt x="384" y="104"/>
                  </a:cubicBezTo>
                </a:path>
              </a:pathLst>
            </a:custGeom>
            <a:noFill/>
            <a:ln w="9525">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05161" name="Line 9">
              <a:extLst>
                <a:ext uri="{FF2B5EF4-FFF2-40B4-BE49-F238E27FC236}">
                  <a16:creationId xmlns:a16="http://schemas.microsoft.com/office/drawing/2014/main" id="{5F174B4B-9852-4AC1-B478-9722BE57AA50}"/>
                </a:ext>
              </a:extLst>
            </p:cNvPr>
            <p:cNvSpPr>
              <a:spLocks noChangeShapeType="1"/>
            </p:cNvSpPr>
            <p:nvPr/>
          </p:nvSpPr>
          <p:spPr bwMode="auto">
            <a:xfrm>
              <a:off x="5376" y="274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62" name="Text Box 10">
              <a:extLst>
                <a:ext uri="{FF2B5EF4-FFF2-40B4-BE49-F238E27FC236}">
                  <a16:creationId xmlns:a16="http://schemas.microsoft.com/office/drawing/2014/main" id="{4B64FEE2-1ECC-42E1-8878-DA8BB6C92D9A}"/>
                </a:ext>
              </a:extLst>
            </p:cNvPr>
            <p:cNvSpPr txBox="1">
              <a:spLocks noChangeArrowheads="1"/>
            </p:cNvSpPr>
            <p:nvPr/>
          </p:nvSpPr>
          <p:spPr bwMode="auto">
            <a:xfrm>
              <a:off x="5088" y="2795"/>
              <a:ext cx="672" cy="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i="1">
                  <a:solidFill>
                    <a:srgbClr val="000000"/>
                  </a:solidFill>
                </a:rPr>
                <a:t>hv</a:t>
              </a:r>
              <a:endParaRPr kumimoji="1" lang="en-US" altLang="zh-CN" sz="2400" b="0">
                <a:solidFill>
                  <a:srgbClr val="000000"/>
                </a:solidFill>
              </a:endParaRPr>
            </a:p>
          </p:txBody>
        </p:sp>
        <p:sp>
          <p:nvSpPr>
            <p:cNvPr id="305163" name="Text Box 11">
              <a:extLst>
                <a:ext uri="{FF2B5EF4-FFF2-40B4-BE49-F238E27FC236}">
                  <a16:creationId xmlns:a16="http://schemas.microsoft.com/office/drawing/2014/main" id="{A6897C01-DFE8-4C22-A349-600DC5597F84}"/>
                </a:ext>
              </a:extLst>
            </p:cNvPr>
            <p:cNvSpPr txBox="1">
              <a:spLocks noChangeArrowheads="1"/>
            </p:cNvSpPr>
            <p:nvPr/>
          </p:nvSpPr>
          <p:spPr bwMode="auto">
            <a:xfrm>
              <a:off x="4464" y="2795"/>
              <a:ext cx="672" cy="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i="1">
                  <a:solidFill>
                    <a:srgbClr val="000000"/>
                  </a:solidFill>
                </a:rPr>
                <a:t>E</a:t>
              </a:r>
              <a:r>
                <a:rPr kumimoji="1" lang="en-US" altLang="zh-CN" sz="2400" i="1" baseline="-25000">
                  <a:solidFill>
                    <a:srgbClr val="000000"/>
                  </a:solidFill>
                </a:rPr>
                <a:t>R</a:t>
              </a:r>
              <a:endParaRPr kumimoji="1" lang="en-US" altLang="zh-CN" sz="2400" b="0">
                <a:solidFill>
                  <a:srgbClr val="000000"/>
                </a:solidFill>
              </a:endParaRPr>
            </a:p>
          </p:txBody>
        </p:sp>
        <p:sp>
          <p:nvSpPr>
            <p:cNvPr id="305164" name="Line 12">
              <a:extLst>
                <a:ext uri="{FF2B5EF4-FFF2-40B4-BE49-F238E27FC236}">
                  <a16:creationId xmlns:a16="http://schemas.microsoft.com/office/drawing/2014/main" id="{C64EC80F-651B-4C19-B512-85056D54DAB7}"/>
                </a:ext>
              </a:extLst>
            </p:cNvPr>
            <p:cNvSpPr>
              <a:spLocks noChangeShapeType="1"/>
            </p:cNvSpPr>
            <p:nvPr/>
          </p:nvSpPr>
          <p:spPr bwMode="auto">
            <a:xfrm flipH="1">
              <a:off x="4704" y="2747"/>
              <a:ext cx="192"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5181" name="Group 29">
            <a:extLst>
              <a:ext uri="{FF2B5EF4-FFF2-40B4-BE49-F238E27FC236}">
                <a16:creationId xmlns:a16="http://schemas.microsoft.com/office/drawing/2014/main" id="{A7B52661-8EC7-4BA4-BBBD-7ED5F6A946BA}"/>
              </a:ext>
            </a:extLst>
          </p:cNvPr>
          <p:cNvGrpSpPr>
            <a:grpSpLocks/>
          </p:cNvGrpSpPr>
          <p:nvPr/>
        </p:nvGrpSpPr>
        <p:grpSpPr bwMode="auto">
          <a:xfrm>
            <a:off x="6516688" y="3500438"/>
            <a:ext cx="1846262" cy="3060700"/>
            <a:chOff x="4128" y="1344"/>
            <a:chExt cx="1344" cy="2539"/>
          </a:xfrm>
        </p:grpSpPr>
        <p:sp>
          <p:nvSpPr>
            <p:cNvPr id="305171" name="Freeform 19">
              <a:extLst>
                <a:ext uri="{FF2B5EF4-FFF2-40B4-BE49-F238E27FC236}">
                  <a16:creationId xmlns:a16="http://schemas.microsoft.com/office/drawing/2014/main" id="{8521447B-A3A4-411F-880C-20903708FC83}"/>
                </a:ext>
              </a:extLst>
            </p:cNvPr>
            <p:cNvSpPr>
              <a:spLocks/>
            </p:cNvSpPr>
            <p:nvPr/>
          </p:nvSpPr>
          <p:spPr bwMode="auto">
            <a:xfrm>
              <a:off x="4128" y="1968"/>
              <a:ext cx="816" cy="1208"/>
            </a:xfrm>
            <a:custGeom>
              <a:avLst/>
              <a:gdLst>
                <a:gd name="T0" fmla="*/ 0 w 816"/>
                <a:gd name="T1" fmla="*/ 1208 h 1208"/>
                <a:gd name="T2" fmla="*/ 240 w 816"/>
                <a:gd name="T3" fmla="*/ 872 h 1208"/>
                <a:gd name="T4" fmla="*/ 288 w 816"/>
                <a:gd name="T5" fmla="*/ 200 h 1208"/>
                <a:gd name="T6" fmla="*/ 384 w 816"/>
                <a:gd name="T7" fmla="*/ 8 h 1208"/>
                <a:gd name="T8" fmla="*/ 528 w 816"/>
                <a:gd name="T9" fmla="*/ 152 h 1208"/>
                <a:gd name="T10" fmla="*/ 576 w 816"/>
                <a:gd name="T11" fmla="*/ 872 h 1208"/>
                <a:gd name="T12" fmla="*/ 816 w 816"/>
                <a:gd name="T13" fmla="*/ 1160 h 1208"/>
              </a:gdLst>
              <a:ahLst/>
              <a:cxnLst>
                <a:cxn ang="0">
                  <a:pos x="T0" y="T1"/>
                </a:cxn>
                <a:cxn ang="0">
                  <a:pos x="T2" y="T3"/>
                </a:cxn>
                <a:cxn ang="0">
                  <a:pos x="T4" y="T5"/>
                </a:cxn>
                <a:cxn ang="0">
                  <a:pos x="T6" y="T7"/>
                </a:cxn>
                <a:cxn ang="0">
                  <a:pos x="T8" y="T9"/>
                </a:cxn>
                <a:cxn ang="0">
                  <a:pos x="T10" y="T11"/>
                </a:cxn>
                <a:cxn ang="0">
                  <a:pos x="T12" y="T13"/>
                </a:cxn>
              </a:cxnLst>
              <a:rect l="0" t="0" r="r" b="b"/>
              <a:pathLst>
                <a:path w="816" h="1208">
                  <a:moveTo>
                    <a:pt x="0" y="1208"/>
                  </a:moveTo>
                  <a:cubicBezTo>
                    <a:pt x="96" y="1124"/>
                    <a:pt x="192" y="1040"/>
                    <a:pt x="240" y="872"/>
                  </a:cubicBezTo>
                  <a:cubicBezTo>
                    <a:pt x="288" y="704"/>
                    <a:pt x="264" y="344"/>
                    <a:pt x="288" y="200"/>
                  </a:cubicBezTo>
                  <a:cubicBezTo>
                    <a:pt x="312" y="56"/>
                    <a:pt x="344" y="16"/>
                    <a:pt x="384" y="8"/>
                  </a:cubicBezTo>
                  <a:cubicBezTo>
                    <a:pt x="424" y="0"/>
                    <a:pt x="496" y="8"/>
                    <a:pt x="528" y="152"/>
                  </a:cubicBezTo>
                  <a:cubicBezTo>
                    <a:pt x="560" y="296"/>
                    <a:pt x="528" y="704"/>
                    <a:pt x="576" y="872"/>
                  </a:cubicBezTo>
                  <a:cubicBezTo>
                    <a:pt x="624" y="1040"/>
                    <a:pt x="776" y="1112"/>
                    <a:pt x="816" y="1160"/>
                  </a:cubicBezTo>
                </a:path>
              </a:pathLst>
            </a:custGeom>
            <a:noFill/>
            <a:ln w="38100" cmpd="sng">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05172" name="Freeform 20">
              <a:extLst>
                <a:ext uri="{FF2B5EF4-FFF2-40B4-BE49-F238E27FC236}">
                  <a16:creationId xmlns:a16="http://schemas.microsoft.com/office/drawing/2014/main" id="{C14051BC-107A-41C6-876E-FC75124B9D37}"/>
                </a:ext>
              </a:extLst>
            </p:cNvPr>
            <p:cNvSpPr>
              <a:spLocks/>
            </p:cNvSpPr>
            <p:nvPr/>
          </p:nvSpPr>
          <p:spPr bwMode="auto">
            <a:xfrm>
              <a:off x="4656" y="1968"/>
              <a:ext cx="816" cy="1208"/>
            </a:xfrm>
            <a:custGeom>
              <a:avLst/>
              <a:gdLst>
                <a:gd name="T0" fmla="*/ 0 w 816"/>
                <a:gd name="T1" fmla="*/ 1208 h 1208"/>
                <a:gd name="T2" fmla="*/ 240 w 816"/>
                <a:gd name="T3" fmla="*/ 872 h 1208"/>
                <a:gd name="T4" fmla="*/ 288 w 816"/>
                <a:gd name="T5" fmla="*/ 200 h 1208"/>
                <a:gd name="T6" fmla="*/ 384 w 816"/>
                <a:gd name="T7" fmla="*/ 8 h 1208"/>
                <a:gd name="T8" fmla="*/ 528 w 816"/>
                <a:gd name="T9" fmla="*/ 152 h 1208"/>
                <a:gd name="T10" fmla="*/ 576 w 816"/>
                <a:gd name="T11" fmla="*/ 872 h 1208"/>
                <a:gd name="T12" fmla="*/ 816 w 816"/>
                <a:gd name="T13" fmla="*/ 1160 h 1208"/>
              </a:gdLst>
              <a:ahLst/>
              <a:cxnLst>
                <a:cxn ang="0">
                  <a:pos x="T0" y="T1"/>
                </a:cxn>
                <a:cxn ang="0">
                  <a:pos x="T2" y="T3"/>
                </a:cxn>
                <a:cxn ang="0">
                  <a:pos x="T4" y="T5"/>
                </a:cxn>
                <a:cxn ang="0">
                  <a:pos x="T6" y="T7"/>
                </a:cxn>
                <a:cxn ang="0">
                  <a:pos x="T8" y="T9"/>
                </a:cxn>
                <a:cxn ang="0">
                  <a:pos x="T10" y="T11"/>
                </a:cxn>
                <a:cxn ang="0">
                  <a:pos x="T12" y="T13"/>
                </a:cxn>
              </a:cxnLst>
              <a:rect l="0" t="0" r="r" b="b"/>
              <a:pathLst>
                <a:path w="816" h="1208">
                  <a:moveTo>
                    <a:pt x="0" y="1208"/>
                  </a:moveTo>
                  <a:cubicBezTo>
                    <a:pt x="96" y="1124"/>
                    <a:pt x="192" y="1040"/>
                    <a:pt x="240" y="872"/>
                  </a:cubicBezTo>
                  <a:cubicBezTo>
                    <a:pt x="288" y="704"/>
                    <a:pt x="264" y="344"/>
                    <a:pt x="288" y="200"/>
                  </a:cubicBezTo>
                  <a:cubicBezTo>
                    <a:pt x="312" y="56"/>
                    <a:pt x="344" y="16"/>
                    <a:pt x="384" y="8"/>
                  </a:cubicBezTo>
                  <a:cubicBezTo>
                    <a:pt x="424" y="0"/>
                    <a:pt x="496" y="8"/>
                    <a:pt x="528" y="152"/>
                  </a:cubicBezTo>
                  <a:cubicBezTo>
                    <a:pt x="560" y="296"/>
                    <a:pt x="528" y="704"/>
                    <a:pt x="576" y="872"/>
                  </a:cubicBezTo>
                  <a:cubicBezTo>
                    <a:pt x="624" y="1040"/>
                    <a:pt x="776" y="1112"/>
                    <a:pt x="816" y="1160"/>
                  </a:cubicBezTo>
                </a:path>
              </a:pathLst>
            </a:custGeom>
            <a:noFill/>
            <a:ln w="381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05173" name="Line 21">
              <a:extLst>
                <a:ext uri="{FF2B5EF4-FFF2-40B4-BE49-F238E27FC236}">
                  <a16:creationId xmlns:a16="http://schemas.microsoft.com/office/drawing/2014/main" id="{B39AC204-339D-4E91-A39D-06248D757493}"/>
                </a:ext>
              </a:extLst>
            </p:cNvPr>
            <p:cNvSpPr>
              <a:spLocks noChangeShapeType="1"/>
            </p:cNvSpPr>
            <p:nvPr/>
          </p:nvSpPr>
          <p:spPr bwMode="auto">
            <a:xfrm flipV="1">
              <a:off x="4368" y="15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4" name="Line 22">
              <a:extLst>
                <a:ext uri="{FF2B5EF4-FFF2-40B4-BE49-F238E27FC236}">
                  <a16:creationId xmlns:a16="http://schemas.microsoft.com/office/drawing/2014/main" id="{20979865-AFF1-4662-8957-CC429DD85FA8}"/>
                </a:ext>
              </a:extLst>
            </p:cNvPr>
            <p:cNvSpPr>
              <a:spLocks noChangeShapeType="1"/>
            </p:cNvSpPr>
            <p:nvPr/>
          </p:nvSpPr>
          <p:spPr bwMode="auto">
            <a:xfrm flipV="1">
              <a:off x="4656" y="15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5" name="Line 23">
              <a:extLst>
                <a:ext uri="{FF2B5EF4-FFF2-40B4-BE49-F238E27FC236}">
                  <a16:creationId xmlns:a16="http://schemas.microsoft.com/office/drawing/2014/main" id="{2A7A1F86-A652-4D7E-BD53-D66820612EE4}"/>
                </a:ext>
              </a:extLst>
            </p:cNvPr>
            <p:cNvSpPr>
              <a:spLocks noChangeShapeType="1"/>
            </p:cNvSpPr>
            <p:nvPr/>
          </p:nvSpPr>
          <p:spPr bwMode="auto">
            <a:xfrm>
              <a:off x="4368" y="1776"/>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6" name="Text Box 24">
              <a:extLst>
                <a:ext uri="{FF2B5EF4-FFF2-40B4-BE49-F238E27FC236}">
                  <a16:creationId xmlns:a16="http://schemas.microsoft.com/office/drawing/2014/main" id="{A84D30AD-7C9C-4B2B-ABA8-263A710CDE93}"/>
                </a:ext>
              </a:extLst>
            </p:cNvPr>
            <p:cNvSpPr txBox="1">
              <a:spLocks noChangeArrowheads="1"/>
            </p:cNvSpPr>
            <p:nvPr/>
          </p:nvSpPr>
          <p:spPr bwMode="auto">
            <a:xfrm>
              <a:off x="4224" y="1344"/>
              <a:ext cx="67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000">
                  <a:solidFill>
                    <a:schemeClr val="tx1"/>
                  </a:solidFill>
                </a:rPr>
                <a:t>10</a:t>
              </a:r>
              <a:r>
                <a:rPr kumimoji="1" lang="en-US" altLang="zh-CN" sz="2000" baseline="30000">
                  <a:solidFill>
                    <a:schemeClr val="tx1"/>
                  </a:solidFill>
                </a:rPr>
                <a:t>-9</a:t>
              </a:r>
              <a:r>
                <a:rPr kumimoji="1" lang="en-US" altLang="en-US" sz="2000">
                  <a:solidFill>
                    <a:schemeClr val="tx1"/>
                  </a:solidFill>
                </a:rPr>
                <a:t>eV</a:t>
              </a:r>
              <a:endParaRPr kumimoji="1" lang="en-US" altLang="zh-CN" sz="2400" b="0">
                <a:solidFill>
                  <a:schemeClr val="tx1"/>
                </a:solidFill>
              </a:endParaRPr>
            </a:p>
          </p:txBody>
        </p:sp>
        <p:sp>
          <p:nvSpPr>
            <p:cNvPr id="305177" name="Line 25">
              <a:extLst>
                <a:ext uri="{FF2B5EF4-FFF2-40B4-BE49-F238E27FC236}">
                  <a16:creationId xmlns:a16="http://schemas.microsoft.com/office/drawing/2014/main" id="{C15064F3-30DF-4AA7-97DA-319F0CA04E25}"/>
                </a:ext>
              </a:extLst>
            </p:cNvPr>
            <p:cNvSpPr>
              <a:spLocks noChangeShapeType="1"/>
            </p:cNvSpPr>
            <p:nvPr/>
          </p:nvSpPr>
          <p:spPr bwMode="auto">
            <a:xfrm flipV="1">
              <a:off x="4944"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8" name="Line 26">
              <a:extLst>
                <a:ext uri="{FF2B5EF4-FFF2-40B4-BE49-F238E27FC236}">
                  <a16:creationId xmlns:a16="http://schemas.microsoft.com/office/drawing/2014/main" id="{06E48DEE-2727-440C-B738-739250235D53}"/>
                </a:ext>
              </a:extLst>
            </p:cNvPr>
            <p:cNvSpPr>
              <a:spLocks noChangeShapeType="1"/>
            </p:cNvSpPr>
            <p:nvPr/>
          </p:nvSpPr>
          <p:spPr bwMode="auto">
            <a:xfrm flipV="1">
              <a:off x="4368"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9" name="Line 27">
              <a:extLst>
                <a:ext uri="{FF2B5EF4-FFF2-40B4-BE49-F238E27FC236}">
                  <a16:creationId xmlns:a16="http://schemas.microsoft.com/office/drawing/2014/main" id="{298E2D7F-0AE8-498B-A90E-0E4AD8D90A2F}"/>
                </a:ext>
              </a:extLst>
            </p:cNvPr>
            <p:cNvSpPr>
              <a:spLocks noChangeShapeType="1"/>
            </p:cNvSpPr>
            <p:nvPr/>
          </p:nvSpPr>
          <p:spPr bwMode="auto">
            <a:xfrm>
              <a:off x="4368" y="3360"/>
              <a:ext cx="5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80" name="Text Box 28">
              <a:extLst>
                <a:ext uri="{FF2B5EF4-FFF2-40B4-BE49-F238E27FC236}">
                  <a16:creationId xmlns:a16="http://schemas.microsoft.com/office/drawing/2014/main" id="{520BFDAF-9521-4C38-8CE1-039AE62826E2}"/>
                </a:ext>
              </a:extLst>
            </p:cNvPr>
            <p:cNvSpPr txBox="1">
              <a:spLocks noChangeArrowheads="1"/>
            </p:cNvSpPr>
            <p:nvPr/>
          </p:nvSpPr>
          <p:spPr bwMode="auto">
            <a:xfrm>
              <a:off x="4320" y="3554"/>
              <a:ext cx="67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000">
                  <a:solidFill>
                    <a:schemeClr val="tx1"/>
                  </a:solidFill>
                </a:rPr>
                <a:t>10</a:t>
              </a:r>
              <a:r>
                <a:rPr kumimoji="1" lang="en-US" altLang="zh-CN" sz="2000" baseline="30000">
                  <a:solidFill>
                    <a:schemeClr val="tx1"/>
                  </a:solidFill>
                </a:rPr>
                <a:t>-3</a:t>
              </a:r>
              <a:r>
                <a:rPr kumimoji="1" lang="en-US" altLang="en-US" sz="2000">
                  <a:solidFill>
                    <a:schemeClr val="tx1"/>
                  </a:solidFill>
                </a:rPr>
                <a:t>eV</a:t>
              </a:r>
              <a:endParaRPr kumimoji="1" lang="en-US" altLang="zh-CN" sz="2400" b="0">
                <a:solidFill>
                  <a:schemeClr val="tx1"/>
                </a:solidFill>
              </a:endParaRPr>
            </a:p>
          </p:txBody>
        </p:sp>
      </p:grpSp>
    </p:spTree>
    <p:controls>
      <mc:AlternateContent xmlns:mc="http://schemas.openxmlformats.org/markup-compatibility/2006">
        <mc:Choice xmlns:v="urn:schemas-microsoft-com:vml" Requires="v">
          <p:control spid="305190" r:id="rId2" imgW="3924848" imgH="2997621"/>
        </mc:Choice>
        <mc:Fallback>
          <p:control r:id="rId2" imgW="3924848" imgH="2997621">
            <p:pic>
              <p:nvPicPr>
                <p:cNvPr id="305168" name="ShockwaveFlash1">
                  <a:extLst>
                    <a:ext uri="{FF2B5EF4-FFF2-40B4-BE49-F238E27FC236}">
                      <a16:creationId xmlns:a16="http://schemas.microsoft.com/office/drawing/2014/main" id="{E493CF07-AA35-4044-9C40-A20E6C46229A}"/>
                    </a:ext>
                  </a:extLst>
                </p:cNvPr>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520700"/>
                  <a:ext cx="3924300" cy="299720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05157"/>
                                        </p:tgtEl>
                                        <p:attrNameLst>
                                          <p:attrName>style.visibility</p:attrName>
                                        </p:attrNameLst>
                                      </p:cBhvr>
                                      <p:to>
                                        <p:strVal val="visible"/>
                                      </p:to>
                                    </p:set>
                                    <p:animEffect transition="in" filter="strips(downRight)">
                                      <p:cBhvr>
                                        <p:cTn id="7" dur="500"/>
                                        <p:tgtEl>
                                          <p:spTgt spid="305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barn(outVertical)">
                                      <p:cBhvr>
                                        <p:cTn id="12" dur="500"/>
                                        <p:tgtEl>
                                          <p:spTgt spid="305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05165"/>
                                        </p:tgtEl>
                                        <p:attrNameLst>
                                          <p:attrName>style.visibility</p:attrName>
                                        </p:attrNameLst>
                                      </p:cBhvr>
                                      <p:to>
                                        <p:strVal val="visible"/>
                                      </p:to>
                                    </p:set>
                                    <p:animEffect transition="in" filter="strips(downRight)">
                                      <p:cBhvr>
                                        <p:cTn id="17" dur="500"/>
                                        <p:tgtEl>
                                          <p:spTgt spid="305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05181"/>
                                        </p:tgtEl>
                                        <p:attrNameLst>
                                          <p:attrName>style.visibility</p:attrName>
                                        </p:attrNameLst>
                                      </p:cBhvr>
                                      <p:to>
                                        <p:strVal val="visible"/>
                                      </p:to>
                                    </p:set>
                                    <p:anim calcmode="lin" valueType="num">
                                      <p:cBhvr>
                                        <p:cTn id="22" dur="500" fill="hold"/>
                                        <p:tgtEl>
                                          <p:spTgt spid="305181"/>
                                        </p:tgtEl>
                                        <p:attrNameLst>
                                          <p:attrName>ppt_w</p:attrName>
                                        </p:attrNameLst>
                                      </p:cBhvr>
                                      <p:tavLst>
                                        <p:tav tm="0">
                                          <p:val>
                                            <p:fltVal val="0"/>
                                          </p:val>
                                        </p:tav>
                                        <p:tav tm="100000">
                                          <p:val>
                                            <p:strVal val="#ppt_w"/>
                                          </p:val>
                                        </p:tav>
                                      </p:tavLst>
                                    </p:anim>
                                    <p:anim calcmode="lin" valueType="num">
                                      <p:cBhvr>
                                        <p:cTn id="23" dur="500" fill="hold"/>
                                        <p:tgtEl>
                                          <p:spTgt spid="3051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a:extLst>
              <a:ext uri="{FF2B5EF4-FFF2-40B4-BE49-F238E27FC236}">
                <a16:creationId xmlns:a16="http://schemas.microsoft.com/office/drawing/2014/main" id="{3AE1B5AF-636F-4349-8DA4-BE2D2ABEB07F}"/>
              </a:ext>
            </a:extLst>
          </p:cNvPr>
          <p:cNvSpPr txBox="1">
            <a:spLocks noChangeArrowheads="1"/>
          </p:cNvSpPr>
          <p:nvPr/>
        </p:nvSpPr>
        <p:spPr bwMode="auto">
          <a:xfrm>
            <a:off x="395288" y="765175"/>
            <a:ext cx="5832475" cy="519113"/>
          </a:xfrm>
          <a:prstGeom prst="rect">
            <a:avLst/>
          </a:prstGeom>
          <a:noFill/>
          <a:ln>
            <a:noFill/>
          </a:ln>
          <a:effectLst/>
        </p:spPr>
        <p:txBody>
          <a:bodyPr>
            <a:spAutoFit/>
          </a:bodyPr>
          <a:lstStyle/>
          <a:p>
            <a:pPr fontAlgn="t">
              <a:spcBef>
                <a:spcPct val="50000"/>
              </a:spcBef>
            </a:pPr>
            <a:r>
              <a:rPr lang="zh-CN" altLang="en-US">
                <a:solidFill>
                  <a:schemeClr val="bg2">
                    <a:lumMod val="10000"/>
                  </a:schemeClr>
                </a:solidFill>
                <a:ea typeface="楷体_GB2312" pitchFamily="49" charset="-122"/>
              </a:rPr>
              <a:t>问题：如何实现</a:t>
            </a:r>
            <a:r>
              <a:rPr lang="zh-CN" altLang="en-US" i="1">
                <a:solidFill>
                  <a:schemeClr val="bg2">
                    <a:lumMod val="10000"/>
                  </a:schemeClr>
                </a:solidFill>
                <a:ea typeface="楷体_GB2312" pitchFamily="49" charset="-122"/>
                <a:sym typeface="Symbol" panose="05050102010706020507" pitchFamily="18" charset="2"/>
              </a:rPr>
              <a:t></a:t>
            </a:r>
            <a:r>
              <a:rPr lang="zh-CN" altLang="en-US">
                <a:solidFill>
                  <a:schemeClr val="bg2">
                    <a:lumMod val="10000"/>
                  </a:schemeClr>
                </a:solidFill>
                <a:ea typeface="楷体_GB2312" pitchFamily="49" charset="-122"/>
                <a:cs typeface="Arial" panose="020B0604020202020204" pitchFamily="34" charset="0"/>
              </a:rPr>
              <a:t>射线的共振吸收？</a:t>
            </a:r>
            <a:endParaRPr lang="zh-CN" altLang="el-GR">
              <a:solidFill>
                <a:schemeClr val="bg2">
                  <a:lumMod val="10000"/>
                </a:schemeClr>
              </a:solidFill>
              <a:ea typeface="楷体_GB2312" pitchFamily="49" charset="-122"/>
              <a:cs typeface="Arial" panose="020B0604020202020204" pitchFamily="34" charset="0"/>
            </a:endParaRPr>
          </a:p>
        </p:txBody>
      </p:sp>
      <p:sp>
        <p:nvSpPr>
          <p:cNvPr id="302085" name="Rectangle 5">
            <a:extLst>
              <a:ext uri="{FF2B5EF4-FFF2-40B4-BE49-F238E27FC236}">
                <a16:creationId xmlns:a16="http://schemas.microsoft.com/office/drawing/2014/main" id="{70C6E0AA-356F-4A29-868E-DD39CF34BE88}"/>
              </a:ext>
            </a:extLst>
          </p:cNvPr>
          <p:cNvSpPr>
            <a:spLocks noChangeArrowheads="1"/>
          </p:cNvSpPr>
          <p:nvPr/>
        </p:nvSpPr>
        <p:spPr bwMode="auto">
          <a:xfrm>
            <a:off x="539750" y="1484313"/>
            <a:ext cx="6076950" cy="519112"/>
          </a:xfrm>
          <a:prstGeom prst="rect">
            <a:avLst/>
          </a:prstGeom>
          <a:noFill/>
          <a:ln>
            <a:noFill/>
          </a:ln>
          <a:effectLst/>
        </p:spPr>
        <p:txBody>
          <a:bodyPr wrap="none">
            <a:spAutoFit/>
          </a:bodyPr>
          <a:lstStyle/>
          <a:p>
            <a:pPr algn="r" fontAlgn="t"/>
            <a:r>
              <a:rPr lang="zh-CN" altLang="en-US">
                <a:solidFill>
                  <a:schemeClr val="bg2">
                    <a:lumMod val="10000"/>
                  </a:schemeClr>
                </a:solidFill>
                <a:ea typeface="楷体_GB2312" pitchFamily="49" charset="-122"/>
              </a:rPr>
              <a:t>解决方案</a:t>
            </a:r>
            <a:r>
              <a:rPr lang="en-US" altLang="zh-CN">
                <a:solidFill>
                  <a:schemeClr val="bg2">
                    <a:lumMod val="10000"/>
                  </a:schemeClr>
                </a:solidFill>
                <a:ea typeface="楷体_GB2312" pitchFamily="49" charset="-122"/>
              </a:rPr>
              <a:t>1</a:t>
            </a:r>
            <a:r>
              <a:rPr lang="zh-CN" altLang="en-US">
                <a:solidFill>
                  <a:schemeClr val="bg2">
                    <a:lumMod val="10000"/>
                  </a:schemeClr>
                </a:solidFill>
                <a:ea typeface="楷体_GB2312" pitchFamily="49" charset="-122"/>
              </a:rPr>
              <a:t>：采取补偿能量损失的方法</a:t>
            </a:r>
          </a:p>
        </p:txBody>
      </p:sp>
      <p:sp>
        <p:nvSpPr>
          <p:cNvPr id="302086" name="Rectangle 6">
            <a:extLst>
              <a:ext uri="{FF2B5EF4-FFF2-40B4-BE49-F238E27FC236}">
                <a16:creationId xmlns:a16="http://schemas.microsoft.com/office/drawing/2014/main" id="{96E39BFB-2CAF-4A2E-BBC4-4DC98419975B}"/>
              </a:ext>
            </a:extLst>
          </p:cNvPr>
          <p:cNvSpPr>
            <a:spLocks noChangeArrowheads="1"/>
          </p:cNvSpPr>
          <p:nvPr/>
        </p:nvSpPr>
        <p:spPr bwMode="auto">
          <a:xfrm>
            <a:off x="468313" y="3213100"/>
            <a:ext cx="5362575" cy="519113"/>
          </a:xfrm>
          <a:prstGeom prst="rect">
            <a:avLst/>
          </a:prstGeom>
          <a:noFill/>
          <a:ln>
            <a:noFill/>
          </a:ln>
          <a:effectLst/>
        </p:spPr>
        <p:txBody>
          <a:bodyPr wrap="none">
            <a:spAutoFit/>
          </a:bodyPr>
          <a:lstStyle/>
          <a:p>
            <a:pPr fontAlgn="t"/>
            <a:r>
              <a:rPr lang="zh-CN" altLang="en-US">
                <a:solidFill>
                  <a:schemeClr val="bg2">
                    <a:lumMod val="10000"/>
                  </a:schemeClr>
                </a:solidFill>
                <a:ea typeface="楷体_GB2312" pitchFamily="49" charset="-122"/>
              </a:rPr>
              <a:t>解决方案</a:t>
            </a:r>
            <a:r>
              <a:rPr lang="en-US" altLang="zh-CN">
                <a:solidFill>
                  <a:schemeClr val="bg2">
                    <a:lumMod val="10000"/>
                  </a:schemeClr>
                </a:solidFill>
                <a:ea typeface="楷体_GB2312" pitchFamily="49" charset="-122"/>
              </a:rPr>
              <a:t>2</a:t>
            </a:r>
            <a:r>
              <a:rPr lang="zh-CN" altLang="en-US">
                <a:solidFill>
                  <a:schemeClr val="bg2">
                    <a:lumMod val="10000"/>
                  </a:schemeClr>
                </a:solidFill>
                <a:ea typeface="楷体_GB2312" pitchFamily="49" charset="-122"/>
              </a:rPr>
              <a:t>：避免能量损失的方法</a:t>
            </a:r>
          </a:p>
        </p:txBody>
      </p:sp>
      <p:sp>
        <p:nvSpPr>
          <p:cNvPr id="302087" name="Text Box 7">
            <a:extLst>
              <a:ext uri="{FF2B5EF4-FFF2-40B4-BE49-F238E27FC236}">
                <a16:creationId xmlns:a16="http://schemas.microsoft.com/office/drawing/2014/main" id="{B6D6C73F-77CC-4F11-816F-F44B2C7F8684}"/>
              </a:ext>
            </a:extLst>
          </p:cNvPr>
          <p:cNvSpPr txBox="1">
            <a:spLocks noChangeArrowheads="1"/>
          </p:cNvSpPr>
          <p:nvPr/>
        </p:nvSpPr>
        <p:spPr bwMode="auto">
          <a:xfrm>
            <a:off x="1547813" y="2133600"/>
            <a:ext cx="7345362" cy="1015663"/>
          </a:xfrm>
          <a:prstGeom prst="rect">
            <a:avLst/>
          </a:prstGeom>
          <a:noFill/>
          <a:ln>
            <a:noFill/>
          </a:ln>
          <a:effectLst/>
        </p:spPr>
        <p:txBody>
          <a:bodyPr>
            <a:spAutoFit/>
          </a:bodyPr>
          <a:lstStyle/>
          <a:p>
            <a:pPr fontAlgn="t">
              <a:spcBef>
                <a:spcPct val="50000"/>
              </a:spcBef>
            </a:pPr>
            <a:r>
              <a:rPr lang="en-US" altLang="zh-CN" sz="2400">
                <a:solidFill>
                  <a:schemeClr val="bg2">
                    <a:lumMod val="10000"/>
                  </a:schemeClr>
                </a:solidFill>
                <a:ea typeface="楷体_GB2312" pitchFamily="49" charset="-122"/>
              </a:rPr>
              <a:t>Dopper</a:t>
            </a:r>
            <a:r>
              <a:rPr lang="zh-CN" altLang="en-US" sz="2400">
                <a:solidFill>
                  <a:schemeClr val="bg2">
                    <a:lumMod val="10000"/>
                  </a:schemeClr>
                </a:solidFill>
                <a:ea typeface="楷体_GB2312" pitchFamily="49" charset="-122"/>
              </a:rPr>
              <a:t>效应：使发射源以适当的速度运动可补偿反冲</a:t>
            </a:r>
          </a:p>
          <a:p>
            <a:pPr fontAlgn="t">
              <a:spcBef>
                <a:spcPct val="50000"/>
              </a:spcBef>
            </a:pPr>
            <a:r>
              <a:rPr lang="zh-CN" altLang="en-US" sz="2400">
                <a:solidFill>
                  <a:schemeClr val="bg2">
                    <a:lumMod val="10000"/>
                  </a:schemeClr>
                </a:solidFill>
                <a:ea typeface="楷体_GB2312" pitchFamily="49" charset="-122"/>
              </a:rPr>
              <a:t>                         核损失的能量，但在技术上较困难。</a:t>
            </a:r>
            <a:endParaRPr lang="el-GR" altLang="zh-CN" sz="2400">
              <a:solidFill>
                <a:schemeClr val="bg2">
                  <a:lumMod val="10000"/>
                </a:schemeClr>
              </a:solidFill>
              <a:ea typeface="楷体_GB2312" pitchFamily="49" charset="-122"/>
            </a:endParaRPr>
          </a:p>
        </p:txBody>
      </p:sp>
      <p:sp>
        <p:nvSpPr>
          <p:cNvPr id="302088" name="Rectangle 8">
            <a:extLst>
              <a:ext uri="{FF2B5EF4-FFF2-40B4-BE49-F238E27FC236}">
                <a16:creationId xmlns:a16="http://schemas.microsoft.com/office/drawing/2014/main" id="{80AA8DE3-49D9-432E-95DA-299D5F710554}"/>
              </a:ext>
            </a:extLst>
          </p:cNvPr>
          <p:cNvSpPr>
            <a:spLocks noChangeArrowheads="1"/>
          </p:cNvSpPr>
          <p:nvPr/>
        </p:nvSpPr>
        <p:spPr bwMode="auto">
          <a:xfrm>
            <a:off x="1476375" y="3789363"/>
            <a:ext cx="7416800" cy="1296987"/>
          </a:xfrm>
          <a:prstGeom prst="rect">
            <a:avLst/>
          </a:prstGeom>
          <a:noFill/>
          <a:ln>
            <a:noFill/>
          </a:ln>
          <a:effectLst/>
        </p:spPr>
        <p:txBody>
          <a:bodyPr>
            <a:spAutoFit/>
          </a:bodyPr>
          <a:lstStyle/>
          <a:p>
            <a:pPr eaLnBrk="0" hangingPunct="0">
              <a:lnSpc>
                <a:spcPct val="110000"/>
              </a:lnSpc>
            </a:pPr>
            <a:r>
              <a:rPr lang="en-US" altLang="zh-CN" sz="2400">
                <a:solidFill>
                  <a:schemeClr val="bg2">
                    <a:lumMod val="10000"/>
                  </a:schemeClr>
                </a:solidFill>
              </a:rPr>
              <a:t>Mossbauer</a:t>
            </a:r>
            <a:r>
              <a:rPr lang="zh-CN" altLang="en-US" sz="2400">
                <a:solidFill>
                  <a:schemeClr val="bg2">
                    <a:lumMod val="10000"/>
                  </a:schemeClr>
                </a:solidFill>
                <a:latin typeface="Arial" panose="020B0604020202020204" pitchFamily="34" charset="0"/>
                <a:ea typeface="楷体_GB2312" pitchFamily="49" charset="-122"/>
              </a:rPr>
              <a:t>效应：当原子核处于固体晶格中时，遭受</a:t>
            </a:r>
          </a:p>
          <a:p>
            <a:pPr eaLnBrk="0" hangingPunct="0">
              <a:lnSpc>
                <a:spcPct val="110000"/>
              </a:lnSpc>
            </a:pPr>
            <a:r>
              <a:rPr lang="zh-CN" altLang="en-US" sz="2400">
                <a:solidFill>
                  <a:schemeClr val="bg2">
                    <a:lumMod val="10000"/>
                  </a:schemeClr>
                </a:solidFill>
                <a:latin typeface="Arial" panose="020B0604020202020204" pitchFamily="34" charset="0"/>
                <a:ea typeface="楷体_GB2312" pitchFamily="49" charset="-122"/>
              </a:rPr>
              <a:t>                            反冲的就不是单个原子核，而可能</a:t>
            </a:r>
          </a:p>
          <a:p>
            <a:pPr eaLnBrk="0" hangingPunct="0">
              <a:lnSpc>
                <a:spcPct val="110000"/>
              </a:lnSpc>
            </a:pPr>
            <a:r>
              <a:rPr lang="zh-CN" altLang="en-US" sz="2400">
                <a:solidFill>
                  <a:schemeClr val="bg2">
                    <a:lumMod val="10000"/>
                  </a:schemeClr>
                </a:solidFill>
                <a:latin typeface="Arial" panose="020B0604020202020204" pitchFamily="34" charset="0"/>
                <a:ea typeface="楷体_GB2312" pitchFamily="49" charset="-122"/>
              </a:rPr>
              <a:t>                            是整块晶体，这时反冲能</a:t>
            </a:r>
            <a:r>
              <a:rPr lang="en-US" altLang="zh-CN" sz="2400" i="1">
                <a:solidFill>
                  <a:schemeClr val="bg2">
                    <a:lumMod val="10000"/>
                  </a:schemeClr>
                </a:solidFill>
                <a:ea typeface="楷体_GB2312" pitchFamily="49" charset="-122"/>
              </a:rPr>
              <a:t>E</a:t>
            </a:r>
            <a:r>
              <a:rPr lang="en-US" altLang="zh-CN" sz="2400" i="1" baseline="-25000">
                <a:solidFill>
                  <a:schemeClr val="bg2">
                    <a:lumMod val="10000"/>
                  </a:schemeClr>
                </a:solidFill>
                <a:ea typeface="楷体_GB2312" pitchFamily="49" charset="-122"/>
              </a:rPr>
              <a:t>R</a:t>
            </a:r>
            <a:r>
              <a:rPr lang="en-US" altLang="en-US" sz="2400">
                <a:solidFill>
                  <a:schemeClr val="bg2">
                    <a:lumMod val="10000"/>
                  </a:schemeClr>
                </a:solidFill>
              </a:rPr>
              <a:t>→</a:t>
            </a:r>
            <a:r>
              <a:rPr lang="en-US" altLang="zh-CN" sz="2400">
                <a:solidFill>
                  <a:schemeClr val="bg2">
                    <a:lumMod val="10000"/>
                  </a:schemeClr>
                </a:solidFill>
                <a:ea typeface="楷体_GB2312" pitchFamily="49" charset="-122"/>
              </a:rPr>
              <a:t>0</a:t>
            </a:r>
            <a:r>
              <a:rPr lang="zh-CN" altLang="en-US" sz="2400">
                <a:solidFill>
                  <a:schemeClr val="bg2">
                    <a:lumMod val="10000"/>
                  </a:schemeClr>
                </a:solidFill>
                <a:latin typeface="Arial" panose="020B0604020202020204" pitchFamily="34" charset="0"/>
                <a:ea typeface="楷体_GB2312" pitchFamily="49" charset="-122"/>
              </a:rPr>
              <a:t>。</a:t>
            </a:r>
          </a:p>
        </p:txBody>
      </p:sp>
      <p:sp>
        <p:nvSpPr>
          <p:cNvPr id="302091" name="AutoShape 11">
            <a:extLst>
              <a:ext uri="{FF2B5EF4-FFF2-40B4-BE49-F238E27FC236}">
                <a16:creationId xmlns:a16="http://schemas.microsoft.com/office/drawing/2014/main" id="{A8CEA8F4-FC2A-4858-9AAF-518918BBAAD1}"/>
              </a:ext>
            </a:extLst>
          </p:cNvPr>
          <p:cNvSpPr>
            <a:spLocks noChangeArrowheads="1"/>
          </p:cNvSpPr>
          <p:nvPr/>
        </p:nvSpPr>
        <p:spPr bwMode="auto">
          <a:xfrm>
            <a:off x="2124075" y="5445125"/>
            <a:ext cx="5543550" cy="936625"/>
          </a:xfrm>
          <a:prstGeom prst="wedgeRoundRectCallout">
            <a:avLst>
              <a:gd name="adj1" fmla="val -58560"/>
              <a:gd name="adj2" fmla="val -181356"/>
              <a:gd name="adj3" fmla="val 16667"/>
            </a:avLst>
          </a:prstGeom>
          <a:noFill/>
          <a:ln w="9525">
            <a:solidFill>
              <a:schemeClr val="tx1"/>
            </a:solidFill>
            <a:miter lim="800000"/>
            <a:headEnd/>
            <a:tailEnd/>
          </a:ln>
          <a:effectLst/>
        </p:spPr>
        <p:txBody>
          <a:bodyPr/>
          <a:lstStyle/>
          <a:p>
            <a:r>
              <a:rPr lang="en-US" altLang="zh-CN" sz="2400">
                <a:solidFill>
                  <a:schemeClr val="bg2">
                    <a:lumMod val="10000"/>
                  </a:schemeClr>
                </a:solidFill>
                <a:ea typeface="楷体_GB2312" pitchFamily="49" charset="-122"/>
              </a:rPr>
              <a:t>1.</a:t>
            </a:r>
            <a:r>
              <a:rPr lang="zh-CN" altLang="en-US" sz="2400">
                <a:solidFill>
                  <a:schemeClr val="bg2">
                    <a:lumMod val="10000"/>
                  </a:schemeClr>
                </a:solidFill>
                <a:ea typeface="楷体_GB2312" pitchFamily="49" charset="-122"/>
              </a:rPr>
              <a:t>晶体的温度</a:t>
            </a:r>
            <a:r>
              <a:rPr lang="en-US" altLang="zh-CN" sz="2400" i="1">
                <a:solidFill>
                  <a:schemeClr val="bg2">
                    <a:lumMod val="10000"/>
                  </a:schemeClr>
                </a:solidFill>
                <a:ea typeface="楷体_GB2312" pitchFamily="49" charset="-122"/>
              </a:rPr>
              <a:t>T</a:t>
            </a:r>
            <a:r>
              <a:rPr lang="en-US" altLang="zh-CN" sz="2400">
                <a:solidFill>
                  <a:schemeClr val="bg2">
                    <a:lumMod val="10000"/>
                  </a:schemeClr>
                </a:solidFill>
                <a:ea typeface="楷体_GB2312" pitchFamily="49" charset="-122"/>
              </a:rPr>
              <a:t>&lt;&lt;</a:t>
            </a:r>
            <a:r>
              <a:rPr lang="zh-CN" altLang="en-US" sz="2400">
                <a:solidFill>
                  <a:schemeClr val="bg2">
                    <a:lumMod val="10000"/>
                  </a:schemeClr>
                </a:solidFill>
                <a:ea typeface="楷体_GB2312" pitchFamily="49" charset="-122"/>
              </a:rPr>
              <a:t>晶体的</a:t>
            </a:r>
            <a:r>
              <a:rPr lang="en-US" altLang="zh-CN" sz="2400">
                <a:solidFill>
                  <a:schemeClr val="bg2">
                    <a:lumMod val="10000"/>
                  </a:schemeClr>
                </a:solidFill>
                <a:ea typeface="楷体_GB2312" pitchFamily="49" charset="-122"/>
              </a:rPr>
              <a:t>Debye</a:t>
            </a:r>
            <a:r>
              <a:rPr lang="zh-CN" altLang="en-US" sz="2400">
                <a:solidFill>
                  <a:schemeClr val="bg2">
                    <a:lumMod val="10000"/>
                  </a:schemeClr>
                </a:solidFill>
                <a:ea typeface="楷体_GB2312" pitchFamily="49" charset="-122"/>
              </a:rPr>
              <a:t>温度</a:t>
            </a:r>
            <a:r>
              <a:rPr lang="el-GR" altLang="zh-CN" sz="2400" i="1">
                <a:solidFill>
                  <a:schemeClr val="bg2">
                    <a:lumMod val="10000"/>
                  </a:schemeClr>
                </a:solidFill>
                <a:latin typeface="楷体_GB2312" pitchFamily="49" charset="-122"/>
                <a:ea typeface="楷体_GB2312" pitchFamily="49" charset="-122"/>
              </a:rPr>
              <a:t>θ</a:t>
            </a:r>
            <a:endParaRPr lang="en-US" altLang="zh-CN" sz="2400" i="1">
              <a:solidFill>
                <a:schemeClr val="bg2">
                  <a:lumMod val="10000"/>
                </a:schemeClr>
              </a:solidFill>
              <a:latin typeface="楷体_GB2312" pitchFamily="49" charset="-122"/>
              <a:ea typeface="楷体_GB2312" pitchFamily="49" charset="-122"/>
            </a:endParaRPr>
          </a:p>
          <a:p>
            <a:r>
              <a:rPr lang="en-US" altLang="zh-CN" sz="2400">
                <a:solidFill>
                  <a:schemeClr val="bg2">
                    <a:lumMod val="10000"/>
                  </a:schemeClr>
                </a:solidFill>
                <a:ea typeface="楷体_GB2312" pitchFamily="49" charset="-122"/>
              </a:rPr>
              <a:t>2.</a:t>
            </a:r>
            <a:r>
              <a:rPr lang="zh-CN" altLang="en-US" sz="2400">
                <a:solidFill>
                  <a:schemeClr val="bg2">
                    <a:lumMod val="10000"/>
                  </a:schemeClr>
                </a:solidFill>
                <a:ea typeface="楷体_GB2312" pitchFamily="49" charset="-122"/>
              </a:rPr>
              <a:t>跃迁能量</a:t>
            </a:r>
            <a:r>
              <a:rPr lang="en-US" altLang="zh-CN" sz="2400">
                <a:solidFill>
                  <a:schemeClr val="bg2">
                    <a:lumMod val="10000"/>
                  </a:schemeClr>
                </a:solidFill>
                <a:ea typeface="楷体_GB2312" pitchFamily="49" charset="-122"/>
              </a:rPr>
              <a:t>&lt;100</a:t>
            </a:r>
            <a:r>
              <a:rPr lang="en-US" altLang="zh-CN" sz="2400" i="1">
                <a:solidFill>
                  <a:schemeClr val="bg2">
                    <a:lumMod val="10000"/>
                  </a:schemeClr>
                </a:solidFill>
                <a:ea typeface="楷体_GB2312" pitchFamily="49" charset="-122"/>
              </a:rPr>
              <a:t>keV</a:t>
            </a:r>
            <a:endParaRPr lang="el-GR" altLang="zh-CN" sz="2400" i="1">
              <a:solidFill>
                <a:schemeClr val="bg2">
                  <a:lumMod val="10000"/>
                </a:scheme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2084"/>
                                        </p:tgtEl>
                                        <p:attrNameLst>
                                          <p:attrName>style.visibility</p:attrName>
                                        </p:attrNameLst>
                                      </p:cBhvr>
                                      <p:to>
                                        <p:strVal val="visible"/>
                                      </p:to>
                                    </p:set>
                                    <p:anim calcmode="lin" valueType="num">
                                      <p:cBhvr additive="base">
                                        <p:cTn id="7" dur="500" fill="hold"/>
                                        <p:tgtEl>
                                          <p:spTgt spid="302084"/>
                                        </p:tgtEl>
                                        <p:attrNameLst>
                                          <p:attrName>ppt_x</p:attrName>
                                        </p:attrNameLst>
                                      </p:cBhvr>
                                      <p:tavLst>
                                        <p:tav tm="0">
                                          <p:val>
                                            <p:strVal val="1+#ppt_w/2"/>
                                          </p:val>
                                        </p:tav>
                                        <p:tav tm="100000">
                                          <p:val>
                                            <p:strVal val="#ppt_x"/>
                                          </p:val>
                                        </p:tav>
                                      </p:tavLst>
                                    </p:anim>
                                    <p:anim calcmode="lin" valueType="num">
                                      <p:cBhvr additive="base">
                                        <p:cTn id="8" dur="500" fill="hold"/>
                                        <p:tgtEl>
                                          <p:spTgt spid="3020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2085"/>
                                        </p:tgtEl>
                                        <p:attrNameLst>
                                          <p:attrName>style.visibility</p:attrName>
                                        </p:attrNameLst>
                                      </p:cBhvr>
                                      <p:to>
                                        <p:strVal val="visible"/>
                                      </p:to>
                                    </p:set>
                                    <p:anim calcmode="lin" valueType="num">
                                      <p:cBhvr additive="base">
                                        <p:cTn id="13" dur="500" fill="hold"/>
                                        <p:tgtEl>
                                          <p:spTgt spid="302085"/>
                                        </p:tgtEl>
                                        <p:attrNameLst>
                                          <p:attrName>ppt_x</p:attrName>
                                        </p:attrNameLst>
                                      </p:cBhvr>
                                      <p:tavLst>
                                        <p:tav tm="0">
                                          <p:val>
                                            <p:strVal val="0-#ppt_w/2"/>
                                          </p:val>
                                        </p:tav>
                                        <p:tav tm="100000">
                                          <p:val>
                                            <p:strVal val="#ppt_x"/>
                                          </p:val>
                                        </p:tav>
                                      </p:tavLst>
                                    </p:anim>
                                    <p:anim calcmode="lin" valueType="num">
                                      <p:cBhvr additive="base">
                                        <p:cTn id="14" dur="500" fill="hold"/>
                                        <p:tgtEl>
                                          <p:spTgt spid="3020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2087"/>
                                        </p:tgtEl>
                                        <p:attrNameLst>
                                          <p:attrName>style.visibility</p:attrName>
                                        </p:attrNameLst>
                                      </p:cBhvr>
                                      <p:to>
                                        <p:strVal val="visible"/>
                                      </p:to>
                                    </p:set>
                                    <p:anim calcmode="lin" valueType="num">
                                      <p:cBhvr additive="base">
                                        <p:cTn id="19" dur="500" fill="hold"/>
                                        <p:tgtEl>
                                          <p:spTgt spid="302087"/>
                                        </p:tgtEl>
                                        <p:attrNameLst>
                                          <p:attrName>ppt_x</p:attrName>
                                        </p:attrNameLst>
                                      </p:cBhvr>
                                      <p:tavLst>
                                        <p:tav tm="0">
                                          <p:val>
                                            <p:strVal val="#ppt_x"/>
                                          </p:val>
                                        </p:tav>
                                        <p:tav tm="100000">
                                          <p:val>
                                            <p:strVal val="#ppt_x"/>
                                          </p:val>
                                        </p:tav>
                                      </p:tavLst>
                                    </p:anim>
                                    <p:anim calcmode="lin" valueType="num">
                                      <p:cBhvr additive="base">
                                        <p:cTn id="20" dur="500" fill="hold"/>
                                        <p:tgtEl>
                                          <p:spTgt spid="3020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2086"/>
                                        </p:tgtEl>
                                        <p:attrNameLst>
                                          <p:attrName>style.visibility</p:attrName>
                                        </p:attrNameLst>
                                      </p:cBhvr>
                                      <p:to>
                                        <p:strVal val="visible"/>
                                      </p:to>
                                    </p:set>
                                    <p:anim calcmode="lin" valueType="num">
                                      <p:cBhvr additive="base">
                                        <p:cTn id="25" dur="500" fill="hold"/>
                                        <p:tgtEl>
                                          <p:spTgt spid="302086"/>
                                        </p:tgtEl>
                                        <p:attrNameLst>
                                          <p:attrName>ppt_x</p:attrName>
                                        </p:attrNameLst>
                                      </p:cBhvr>
                                      <p:tavLst>
                                        <p:tav tm="0">
                                          <p:val>
                                            <p:strVal val="0-#ppt_w/2"/>
                                          </p:val>
                                        </p:tav>
                                        <p:tav tm="100000">
                                          <p:val>
                                            <p:strVal val="#ppt_x"/>
                                          </p:val>
                                        </p:tav>
                                      </p:tavLst>
                                    </p:anim>
                                    <p:anim calcmode="lin" valueType="num">
                                      <p:cBhvr additive="base">
                                        <p:cTn id="26"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2088"/>
                                        </p:tgtEl>
                                        <p:attrNameLst>
                                          <p:attrName>style.visibility</p:attrName>
                                        </p:attrNameLst>
                                      </p:cBhvr>
                                      <p:to>
                                        <p:strVal val="visible"/>
                                      </p:to>
                                    </p:set>
                                    <p:anim calcmode="lin" valueType="num">
                                      <p:cBhvr additive="base">
                                        <p:cTn id="31" dur="500" fill="hold"/>
                                        <p:tgtEl>
                                          <p:spTgt spid="302088"/>
                                        </p:tgtEl>
                                        <p:attrNameLst>
                                          <p:attrName>ppt_x</p:attrName>
                                        </p:attrNameLst>
                                      </p:cBhvr>
                                      <p:tavLst>
                                        <p:tav tm="0">
                                          <p:val>
                                            <p:strVal val="#ppt_x"/>
                                          </p:val>
                                        </p:tav>
                                        <p:tav tm="100000">
                                          <p:val>
                                            <p:strVal val="#ppt_x"/>
                                          </p:val>
                                        </p:tav>
                                      </p:tavLst>
                                    </p:anim>
                                    <p:anim calcmode="lin" valueType="num">
                                      <p:cBhvr additive="base">
                                        <p:cTn id="32" dur="500" fill="hold"/>
                                        <p:tgtEl>
                                          <p:spTgt spid="30208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2091"/>
                                        </p:tgtEl>
                                        <p:attrNameLst>
                                          <p:attrName>style.visibility</p:attrName>
                                        </p:attrNameLst>
                                      </p:cBhvr>
                                      <p:to>
                                        <p:strVal val="visible"/>
                                      </p:to>
                                    </p:set>
                                    <p:animEffect transition="in" filter="wipe(up)">
                                      <p:cBhvr>
                                        <p:cTn id="37" dur="500"/>
                                        <p:tgtEl>
                                          <p:spTgt spid="30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p:bldP spid="302085" grpId="0"/>
      <p:bldP spid="302086" grpId="0"/>
      <p:bldP spid="302087" grpId="0"/>
      <p:bldP spid="302088" grpId="0"/>
      <p:bldP spid="3020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a:extLst>
              <a:ext uri="{FF2B5EF4-FFF2-40B4-BE49-F238E27FC236}">
                <a16:creationId xmlns:a16="http://schemas.microsoft.com/office/drawing/2014/main" id="{DF447BDF-FB9D-45E0-BE32-2825E630A995}"/>
              </a:ext>
            </a:extLst>
          </p:cNvPr>
          <p:cNvSpPr>
            <a:spLocks noChangeArrowheads="1"/>
          </p:cNvSpPr>
          <p:nvPr/>
        </p:nvSpPr>
        <p:spPr bwMode="auto">
          <a:xfrm>
            <a:off x="468313" y="692150"/>
            <a:ext cx="8280400" cy="1373188"/>
          </a:xfrm>
          <a:prstGeom prst="rect">
            <a:avLst/>
          </a:prstGeom>
          <a:noFill/>
          <a:ln>
            <a:noFill/>
          </a:ln>
          <a:effectLst/>
        </p:spPr>
        <p:txBody>
          <a:bodyPr>
            <a:spAutoFit/>
          </a:bodyPr>
          <a:lstStyle/>
          <a:p>
            <a:r>
              <a:rPr lang="en-US" altLang="zh-CN"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目前研究最多的是</a:t>
            </a:r>
            <a:r>
              <a:rPr kumimoji="1" lang="en-US" altLang="zh-CN" b="0" baseline="30000" dirty="0">
                <a:solidFill>
                  <a:schemeClr val="bg2">
                    <a:lumMod val="10000"/>
                  </a:schemeClr>
                </a:solidFill>
              </a:rPr>
              <a:t>57</a:t>
            </a:r>
            <a:r>
              <a:rPr kumimoji="1" lang="en-US" altLang="zh-CN" b="0" dirty="0">
                <a:solidFill>
                  <a:schemeClr val="bg2">
                    <a:lumMod val="10000"/>
                  </a:schemeClr>
                </a:solidFill>
              </a:rPr>
              <a:t>Fe</a:t>
            </a:r>
            <a:r>
              <a:rPr lang="zh-CN" altLang="en-US" dirty="0">
                <a:solidFill>
                  <a:schemeClr val="bg2">
                    <a:lumMod val="10000"/>
                  </a:schemeClr>
                </a:solidFill>
                <a:ea typeface="楷体_GB2312" pitchFamily="49" charset="-122"/>
              </a:rPr>
              <a:t>从第一激发态跃迁到基态时产生的</a:t>
            </a:r>
            <a:r>
              <a:rPr lang="en-US" altLang="zh-CN" b="0" dirty="0">
                <a:solidFill>
                  <a:schemeClr val="bg2">
                    <a:lumMod val="10000"/>
                  </a:schemeClr>
                </a:solidFill>
                <a:ea typeface="楷体_GB2312" pitchFamily="49" charset="-122"/>
              </a:rPr>
              <a:t>14.4keV</a:t>
            </a:r>
            <a:r>
              <a:rPr lang="zh-CN" altLang="en-US" dirty="0">
                <a:solidFill>
                  <a:schemeClr val="bg2">
                    <a:lumMod val="10000"/>
                  </a:schemeClr>
                </a:solidFill>
                <a:ea typeface="楷体_GB2312" pitchFamily="49" charset="-122"/>
              </a:rPr>
              <a:t>的谱线。</a:t>
            </a:r>
          </a:p>
          <a:p>
            <a:r>
              <a:rPr lang="zh-CN" altLang="en-US" dirty="0">
                <a:solidFill>
                  <a:schemeClr val="bg2">
                    <a:lumMod val="10000"/>
                  </a:schemeClr>
                </a:solidFill>
                <a:ea typeface="楷体_GB2312" pitchFamily="49" charset="-122"/>
              </a:rPr>
              <a:t>        其能级相对宽度（可测量到的）为</a:t>
            </a:r>
            <a:r>
              <a:rPr lang="en-US" altLang="zh-CN" dirty="0">
                <a:solidFill>
                  <a:schemeClr val="bg2">
                    <a:lumMod val="10000"/>
                  </a:schemeClr>
                </a:solidFill>
                <a:ea typeface="楷体_GB2312" pitchFamily="49" charset="-122"/>
              </a:rPr>
              <a:t>:</a:t>
            </a:r>
          </a:p>
        </p:txBody>
      </p:sp>
      <p:graphicFrame>
        <p:nvGraphicFramePr>
          <p:cNvPr id="303109" name="Object 5">
            <a:extLst>
              <a:ext uri="{FF2B5EF4-FFF2-40B4-BE49-F238E27FC236}">
                <a16:creationId xmlns:a16="http://schemas.microsoft.com/office/drawing/2014/main" id="{53D98A31-B1BC-4C7D-8A97-AD0C42DA0E75}"/>
              </a:ext>
            </a:extLst>
          </p:cNvPr>
          <p:cNvGraphicFramePr>
            <a:graphicFrameLocks noGrp="1" noChangeAspect="1"/>
          </p:cNvGraphicFramePr>
          <p:nvPr>
            <p:ph/>
            <p:extLst>
              <p:ext uri="{D42A27DB-BD31-4B8C-83A1-F6EECF244321}">
                <p14:modId xmlns:p14="http://schemas.microsoft.com/office/powerpoint/2010/main" val="2989808376"/>
              </p:ext>
            </p:extLst>
          </p:nvPr>
        </p:nvGraphicFramePr>
        <p:xfrm>
          <a:off x="6877050" y="1341438"/>
          <a:ext cx="1944688" cy="914400"/>
        </p:xfrm>
        <a:graphic>
          <a:graphicData uri="http://schemas.openxmlformats.org/presentationml/2006/ole">
            <mc:AlternateContent xmlns:mc="http://schemas.openxmlformats.org/markup-compatibility/2006">
              <mc:Choice xmlns:v="urn:schemas-microsoft-com:vml" Requires="v">
                <p:oleObj spid="_x0000_s303142" name="公式" r:id="rId3" imgW="1701720" imgH="799920" progId="Equation.3">
                  <p:embed/>
                </p:oleObj>
              </mc:Choice>
              <mc:Fallback>
                <p:oleObj name="公式" r:id="rId3" imgW="1701720" imgH="799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341438"/>
                        <a:ext cx="1944688" cy="914400"/>
                      </a:xfrm>
                      <a:prstGeom prst="rect">
                        <a:avLst/>
                      </a:prstGeom>
                      <a:solidFill>
                        <a:srgbClr val="005400"/>
                      </a:solidFill>
                    </p:spPr>
                  </p:pic>
                </p:oleObj>
              </mc:Fallback>
            </mc:AlternateContent>
          </a:graphicData>
        </a:graphic>
      </p:graphicFrame>
      <p:sp>
        <p:nvSpPr>
          <p:cNvPr id="303111" name="Text Box 7">
            <a:extLst>
              <a:ext uri="{FF2B5EF4-FFF2-40B4-BE49-F238E27FC236}">
                <a16:creationId xmlns:a16="http://schemas.microsoft.com/office/drawing/2014/main" id="{95126CA8-B122-4FC7-8B5A-A39A44260967}"/>
              </a:ext>
            </a:extLst>
          </p:cNvPr>
          <p:cNvSpPr txBox="1">
            <a:spLocks noChangeArrowheads="1"/>
          </p:cNvSpPr>
          <p:nvPr/>
        </p:nvSpPr>
        <p:spPr bwMode="auto">
          <a:xfrm>
            <a:off x="539750" y="2492375"/>
            <a:ext cx="8208963" cy="1569660"/>
          </a:xfrm>
          <a:prstGeom prst="rect">
            <a:avLst/>
          </a:prstGeom>
          <a:noFill/>
          <a:ln>
            <a:noFill/>
          </a:ln>
          <a:effectLst/>
        </p:spPr>
        <p:txBody>
          <a:bodyPr>
            <a:spAutoFit/>
          </a:bodyPr>
          <a:lstStyle/>
          <a:p>
            <a:r>
              <a:rPr lang="zh-CN" altLang="en-US" sz="2400" dirty="0">
                <a:solidFill>
                  <a:schemeClr val="bg2">
                    <a:lumMod val="10000"/>
                  </a:schemeClr>
                </a:solidFill>
                <a:latin typeface="楷体_GB2312" pitchFamily="49" charset="-122"/>
                <a:ea typeface="楷体_GB2312" pitchFamily="49" charset="-122"/>
              </a:rPr>
              <a:t>任何与此量级相当的微小扰动均可被</a:t>
            </a:r>
            <a:r>
              <a:rPr lang="zh-CN" altLang="en-US" sz="2400" dirty="0">
                <a:solidFill>
                  <a:schemeClr val="bg2">
                    <a:lumMod val="10000"/>
                  </a:schemeClr>
                </a:solidFill>
                <a:latin typeface="Arial" panose="020B0604020202020204" pitchFamily="34" charset="0"/>
                <a:ea typeface="楷体_GB2312" pitchFamily="49" charset="-122"/>
              </a:rPr>
              <a:t>“</a:t>
            </a:r>
            <a:r>
              <a:rPr lang="zh-CN" altLang="en-US" sz="2400" dirty="0">
                <a:solidFill>
                  <a:schemeClr val="bg2">
                    <a:lumMod val="10000"/>
                  </a:schemeClr>
                </a:solidFill>
                <a:latin typeface="楷体_GB2312" pitchFamily="49" charset="-122"/>
                <a:ea typeface="楷体_GB2312" pitchFamily="49" charset="-122"/>
              </a:rPr>
              <a:t>测量到</a:t>
            </a:r>
            <a:r>
              <a:rPr lang="zh-CN" altLang="en-US" sz="2400" dirty="0">
                <a:solidFill>
                  <a:schemeClr val="bg2">
                    <a:lumMod val="10000"/>
                  </a:schemeClr>
                </a:solidFill>
                <a:latin typeface="Arial" panose="020B0604020202020204" pitchFamily="34" charset="0"/>
                <a:ea typeface="楷体_GB2312" pitchFamily="49" charset="-122"/>
              </a:rPr>
              <a:t>”</a:t>
            </a:r>
            <a:r>
              <a:rPr lang="zh-CN" altLang="en-US" sz="2400" dirty="0">
                <a:solidFill>
                  <a:schemeClr val="bg2">
                    <a:lumMod val="10000"/>
                  </a:schemeClr>
                </a:solidFill>
                <a:latin typeface="楷体_GB2312" pitchFamily="49" charset="-122"/>
                <a:ea typeface="楷体_GB2312" pitchFamily="49" charset="-122"/>
              </a:rPr>
              <a:t>。这样高的分辨本领使得穆斯堡尔效应被广泛应用于基础研究和应用领域的精密测量中（</a:t>
            </a:r>
            <a:r>
              <a:rPr lang="zh-CN" altLang="en-US" sz="2400" dirty="0">
                <a:solidFill>
                  <a:schemeClr val="bg2">
                    <a:lumMod val="10000"/>
                  </a:schemeClr>
                </a:solidFill>
                <a:ea typeface="楷体_GB2312" pitchFamily="49" charset="-122"/>
              </a:rPr>
              <a:t>以上量级意味着：如用于测月地距离可精确到</a:t>
            </a:r>
            <a:r>
              <a:rPr lang="en-US" altLang="zh-CN" sz="2400" dirty="0">
                <a:solidFill>
                  <a:schemeClr val="bg2">
                    <a:lumMod val="10000"/>
                  </a:schemeClr>
                </a:solidFill>
                <a:ea typeface="楷体_GB2312" pitchFamily="49" charset="-122"/>
              </a:rPr>
              <a:t>0.01mm</a:t>
            </a:r>
            <a:r>
              <a:rPr lang="zh-CN" altLang="en-US" sz="2400" dirty="0">
                <a:solidFill>
                  <a:schemeClr val="bg2">
                    <a:lumMod val="10000"/>
                  </a:schemeClr>
                </a:solidFill>
                <a:ea typeface="楷体_GB2312" pitchFamily="49" charset="-122"/>
              </a:rPr>
              <a:t>）。</a:t>
            </a:r>
          </a:p>
        </p:txBody>
      </p:sp>
      <p:pic>
        <p:nvPicPr>
          <p:cNvPr id="303138" name="Picture 34">
            <a:extLst>
              <a:ext uri="{FF2B5EF4-FFF2-40B4-BE49-F238E27FC236}">
                <a16:creationId xmlns:a16="http://schemas.microsoft.com/office/drawing/2014/main" id="{0F8E2673-4AAF-45F2-8D4D-CC435F009B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076700"/>
            <a:ext cx="4464050" cy="2501900"/>
          </a:xfrm>
          <a:prstGeom prst="rect">
            <a:avLst/>
          </a:prstGeom>
          <a:noFill/>
          <a:ln>
            <a:noFill/>
          </a:ln>
          <a:effectLst/>
        </p:spPr>
      </p:pic>
      <p:pic>
        <p:nvPicPr>
          <p:cNvPr id="303139" name="Picture 35">
            <a:extLst>
              <a:ext uri="{FF2B5EF4-FFF2-40B4-BE49-F238E27FC236}">
                <a16:creationId xmlns:a16="http://schemas.microsoft.com/office/drawing/2014/main" id="{B14822EB-0BB5-4B88-BD95-98886C7780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076700"/>
            <a:ext cx="3165475" cy="2492375"/>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03109"/>
                                        </p:tgtEl>
                                        <p:attrNameLst>
                                          <p:attrName>style.visibility</p:attrName>
                                        </p:attrNameLst>
                                      </p:cBhvr>
                                      <p:to>
                                        <p:strVal val="visible"/>
                                      </p:to>
                                    </p:set>
                                    <p:anim calcmode="lin" valueType="num">
                                      <p:cBhvr additive="base">
                                        <p:cTn id="7" dur="500" fill="hold"/>
                                        <p:tgtEl>
                                          <p:spTgt spid="303109"/>
                                        </p:tgtEl>
                                        <p:attrNameLst>
                                          <p:attrName>ppt_x</p:attrName>
                                        </p:attrNameLst>
                                      </p:cBhvr>
                                      <p:tavLst>
                                        <p:tav tm="0">
                                          <p:val>
                                            <p:strVal val="1+#ppt_w/2"/>
                                          </p:val>
                                        </p:tav>
                                        <p:tav tm="100000">
                                          <p:val>
                                            <p:strVal val="#ppt_x"/>
                                          </p:val>
                                        </p:tav>
                                      </p:tavLst>
                                    </p:anim>
                                    <p:anim calcmode="lin" valueType="num">
                                      <p:cBhvr additive="base">
                                        <p:cTn id="8" dur="500" fill="hold"/>
                                        <p:tgtEl>
                                          <p:spTgt spid="3031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11"/>
                                        </p:tgtEl>
                                        <p:attrNameLst>
                                          <p:attrName>style.visibility</p:attrName>
                                        </p:attrNameLst>
                                      </p:cBhvr>
                                      <p:to>
                                        <p:strVal val="visible"/>
                                      </p:to>
                                    </p:set>
                                    <p:anim calcmode="lin" valueType="num">
                                      <p:cBhvr additive="base">
                                        <p:cTn id="13" dur="500" fill="hold"/>
                                        <p:tgtEl>
                                          <p:spTgt spid="303111"/>
                                        </p:tgtEl>
                                        <p:attrNameLst>
                                          <p:attrName>ppt_x</p:attrName>
                                        </p:attrNameLst>
                                      </p:cBhvr>
                                      <p:tavLst>
                                        <p:tav tm="0">
                                          <p:val>
                                            <p:strVal val="0-#ppt_w/2"/>
                                          </p:val>
                                        </p:tav>
                                        <p:tav tm="100000">
                                          <p:val>
                                            <p:strVal val="#ppt_x"/>
                                          </p:val>
                                        </p:tav>
                                      </p:tavLst>
                                    </p:anim>
                                    <p:anim calcmode="lin" valueType="num">
                                      <p:cBhvr additive="base">
                                        <p:cTn id="14" dur="500" fill="hold"/>
                                        <p:tgtEl>
                                          <p:spTgt spid="3031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03139"/>
                                        </p:tgtEl>
                                        <p:attrNameLst>
                                          <p:attrName>style.visibility</p:attrName>
                                        </p:attrNameLst>
                                      </p:cBhvr>
                                      <p:to>
                                        <p:strVal val="visible"/>
                                      </p:to>
                                    </p:set>
                                    <p:animEffect transition="in" filter="wipe(up)">
                                      <p:cBhvr>
                                        <p:cTn id="19" dur="500"/>
                                        <p:tgtEl>
                                          <p:spTgt spid="30313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303138"/>
                                        </p:tgtEl>
                                        <p:attrNameLst>
                                          <p:attrName>style.visibility</p:attrName>
                                        </p:attrNameLst>
                                      </p:cBhvr>
                                      <p:to>
                                        <p:strVal val="visible"/>
                                      </p:to>
                                    </p:set>
                                    <p:animEffect transition="in" filter="wipe(right)">
                                      <p:cBhvr>
                                        <p:cTn id="24" dur="500"/>
                                        <p:tgtEl>
                                          <p:spTgt spid="30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a:extLst>
              <a:ext uri="{FF2B5EF4-FFF2-40B4-BE49-F238E27FC236}">
                <a16:creationId xmlns:a16="http://schemas.microsoft.com/office/drawing/2014/main" id="{4CB17FFA-3CB8-462F-B9B2-4F49F2A1C1C2}"/>
              </a:ext>
            </a:extLst>
          </p:cNvPr>
          <p:cNvSpPr>
            <a:spLocks noChangeArrowheads="1"/>
          </p:cNvSpPr>
          <p:nvPr/>
        </p:nvSpPr>
        <p:spPr bwMode="auto">
          <a:xfrm>
            <a:off x="539750" y="765175"/>
            <a:ext cx="8064500" cy="4387850"/>
          </a:xfrm>
          <a:prstGeom prst="rect">
            <a:avLst/>
          </a:prstGeom>
          <a:noFill/>
          <a:ln>
            <a:noFill/>
          </a:ln>
          <a:effectLst/>
        </p:spPr>
        <p:txBody>
          <a:bodyPr>
            <a:spAutoFit/>
          </a:bodyPr>
          <a:lstStyle/>
          <a:p>
            <a:pPr>
              <a:lnSpc>
                <a:spcPct val="110000"/>
              </a:lnSpc>
            </a:pPr>
            <a:r>
              <a:rPr kumimoji="1" lang="zh-CN" altLang="en-US" sz="3200" dirty="0">
                <a:solidFill>
                  <a:schemeClr val="bg2">
                    <a:lumMod val="10000"/>
                  </a:schemeClr>
                </a:solidFill>
                <a:effectLst>
                  <a:outerShdw blurRad="38100" dist="38100" dir="2700000" algn="tl">
                    <a:srgbClr val="C0C0C0"/>
                  </a:outerShdw>
                </a:effectLst>
                <a:ea typeface="楷体_GB2312" pitchFamily="49" charset="-122"/>
              </a:rPr>
              <a:t>引（重）力红移</a:t>
            </a:r>
          </a:p>
          <a:p>
            <a:pPr>
              <a:lnSpc>
                <a:spcPct val="110000"/>
              </a:lnSpc>
            </a:pPr>
            <a:r>
              <a:rPr kumimoji="1" lang="zh-CN" altLang="en-US" dirty="0">
                <a:solidFill>
                  <a:schemeClr val="bg2">
                    <a:lumMod val="10000"/>
                  </a:schemeClr>
                </a:solidFill>
                <a:ea typeface="楷体_GB2312" pitchFamily="49" charset="-122"/>
              </a:rPr>
              <a:t>        广义相对论预言，在较弱重力场处观察来自较强重力场的光子的频率比在重力场相同的两点间所测的低，即向长波方向移动，故称之为</a:t>
            </a:r>
            <a:r>
              <a:rPr kumimoji="1" lang="zh-CN" altLang="en-US" b="0" dirty="0">
                <a:solidFill>
                  <a:schemeClr val="bg2">
                    <a:lumMod val="10000"/>
                  </a:schemeClr>
                </a:solidFill>
                <a:ea typeface="楷体_GB2312" pitchFamily="49" charset="-122"/>
              </a:rPr>
              <a:t>红移</a:t>
            </a:r>
            <a:r>
              <a:rPr kumimoji="1" lang="zh-CN" altLang="en-US" dirty="0">
                <a:solidFill>
                  <a:schemeClr val="bg2">
                    <a:lumMod val="10000"/>
                  </a:schemeClr>
                </a:solidFill>
                <a:ea typeface="楷体_GB2312" pitchFamily="49" charset="-122"/>
              </a:rPr>
              <a:t>。</a:t>
            </a:r>
          </a:p>
          <a:p>
            <a:pPr>
              <a:lnSpc>
                <a:spcPct val="110000"/>
              </a:lnSpc>
            </a:pPr>
            <a:r>
              <a:rPr kumimoji="1" lang="zh-CN" altLang="en-US" dirty="0">
                <a:solidFill>
                  <a:schemeClr val="bg2">
                    <a:lumMod val="10000"/>
                  </a:schemeClr>
                </a:solidFill>
                <a:ea typeface="楷体_GB2312" pitchFamily="49" charset="-122"/>
              </a:rPr>
              <a:t>        在地球表面，高度相差</a:t>
            </a:r>
            <a:r>
              <a:rPr kumimoji="1" lang="en-US" altLang="zh-CN" b="0" i="1" dirty="0">
                <a:solidFill>
                  <a:schemeClr val="bg2">
                    <a:lumMod val="10000"/>
                  </a:schemeClr>
                </a:solidFill>
                <a:ea typeface="楷体_GB2312" pitchFamily="49" charset="-122"/>
              </a:rPr>
              <a:t>h</a:t>
            </a:r>
            <a:r>
              <a:rPr kumimoji="1" lang="en-US" altLang="zh-CN" i="1"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的两点所观测的相对频率变化为</a:t>
            </a:r>
          </a:p>
          <a:p>
            <a:pPr>
              <a:lnSpc>
                <a:spcPct val="110000"/>
              </a:lnSpc>
            </a:pPr>
            <a:endParaRPr kumimoji="1" lang="zh-CN" altLang="en-US" dirty="0">
              <a:solidFill>
                <a:schemeClr val="bg2">
                  <a:lumMod val="10000"/>
                </a:schemeClr>
              </a:solidFill>
              <a:ea typeface="楷体_GB2312" pitchFamily="49" charset="-122"/>
            </a:endParaRPr>
          </a:p>
          <a:p>
            <a:pPr>
              <a:lnSpc>
                <a:spcPct val="110000"/>
              </a:lnSpc>
            </a:pPr>
            <a:r>
              <a:rPr lang="zh-CN" altLang="en-US" dirty="0">
                <a:solidFill>
                  <a:schemeClr val="bg2">
                    <a:lumMod val="10000"/>
                  </a:schemeClr>
                </a:solidFill>
                <a:ea typeface="楷体_GB2312" pitchFamily="49" charset="-122"/>
              </a:rPr>
              <a:t>       </a:t>
            </a:r>
            <a:r>
              <a:rPr lang="en-US" altLang="zh-CN" dirty="0">
                <a:solidFill>
                  <a:schemeClr val="bg2">
                    <a:lumMod val="10000"/>
                  </a:schemeClr>
                </a:solidFill>
                <a:ea typeface="楷体_GB2312" pitchFamily="49" charset="-122"/>
              </a:rPr>
              <a:t>1960</a:t>
            </a:r>
            <a:r>
              <a:rPr lang="zh-CN" altLang="en-US" dirty="0">
                <a:solidFill>
                  <a:schemeClr val="bg2">
                    <a:lumMod val="10000"/>
                  </a:schemeClr>
                </a:solidFill>
                <a:ea typeface="楷体_GB2312" pitchFamily="49" charset="-122"/>
              </a:rPr>
              <a:t>年</a:t>
            </a:r>
            <a:r>
              <a:rPr lang="en-US" altLang="zh-CN" dirty="0" err="1">
                <a:solidFill>
                  <a:schemeClr val="bg2">
                    <a:lumMod val="10000"/>
                  </a:schemeClr>
                </a:solidFill>
                <a:ea typeface="楷体_GB2312" pitchFamily="49" charset="-122"/>
              </a:rPr>
              <a:t>R.V.Pound</a:t>
            </a:r>
            <a:r>
              <a:rPr lang="zh-CN" altLang="en-US" dirty="0">
                <a:solidFill>
                  <a:schemeClr val="bg2">
                    <a:lumMod val="10000"/>
                  </a:schemeClr>
                </a:solidFill>
                <a:ea typeface="楷体_GB2312" pitchFamily="49" charset="-122"/>
              </a:rPr>
              <a:t>和</a:t>
            </a:r>
            <a:r>
              <a:rPr lang="en-US" altLang="zh-CN" dirty="0" err="1">
                <a:solidFill>
                  <a:schemeClr val="bg2">
                    <a:lumMod val="10000"/>
                  </a:schemeClr>
                </a:solidFill>
                <a:ea typeface="楷体_GB2312" pitchFamily="49" charset="-122"/>
              </a:rPr>
              <a:t>G.A.Rebka</a:t>
            </a:r>
            <a:r>
              <a:rPr lang="zh-CN" altLang="en-US" dirty="0">
                <a:solidFill>
                  <a:schemeClr val="bg2">
                    <a:lumMod val="10000"/>
                  </a:schemeClr>
                </a:solidFill>
                <a:ea typeface="楷体_GB2312" pitchFamily="49" charset="-122"/>
              </a:rPr>
              <a:t>利用</a:t>
            </a:r>
            <a:r>
              <a:rPr lang="en-US" altLang="zh-CN" dirty="0">
                <a:solidFill>
                  <a:schemeClr val="bg2">
                    <a:lumMod val="10000"/>
                  </a:schemeClr>
                </a:solidFill>
                <a:ea typeface="楷体_GB2312" pitchFamily="49" charset="-122"/>
              </a:rPr>
              <a:t>Mossbauer</a:t>
            </a:r>
            <a:r>
              <a:rPr lang="zh-CN" altLang="en-US" dirty="0">
                <a:solidFill>
                  <a:schemeClr val="bg2">
                    <a:lumMod val="10000"/>
                  </a:schemeClr>
                </a:solidFill>
                <a:ea typeface="楷体_GB2312" pitchFamily="49" charset="-122"/>
              </a:rPr>
              <a:t>效应在实验室测量了光子在重力场中频率的变化。</a:t>
            </a:r>
            <a:endParaRPr kumimoji="1" lang="zh-CN" altLang="en-US" dirty="0">
              <a:solidFill>
                <a:schemeClr val="bg2">
                  <a:lumMod val="10000"/>
                </a:schemeClr>
              </a:solidFill>
              <a:ea typeface="楷体_GB2312" pitchFamily="49" charset="-122"/>
            </a:endParaRPr>
          </a:p>
        </p:txBody>
      </p:sp>
      <p:graphicFrame>
        <p:nvGraphicFramePr>
          <p:cNvPr id="304135" name="Object 7">
            <a:extLst>
              <a:ext uri="{FF2B5EF4-FFF2-40B4-BE49-F238E27FC236}">
                <a16:creationId xmlns:a16="http://schemas.microsoft.com/office/drawing/2014/main" id="{B2F64B2D-E58A-43E6-8FC7-8328B04775A2}"/>
              </a:ext>
            </a:extLst>
          </p:cNvPr>
          <p:cNvGraphicFramePr>
            <a:graphicFrameLocks noGrp="1" noChangeAspect="1"/>
          </p:cNvGraphicFramePr>
          <p:nvPr>
            <p:ph/>
            <p:extLst>
              <p:ext uri="{D42A27DB-BD31-4B8C-83A1-F6EECF244321}">
                <p14:modId xmlns:p14="http://schemas.microsoft.com/office/powerpoint/2010/main" val="1074070030"/>
              </p:ext>
            </p:extLst>
          </p:nvPr>
        </p:nvGraphicFramePr>
        <p:xfrm>
          <a:off x="2700338" y="3284538"/>
          <a:ext cx="3167062" cy="858837"/>
        </p:xfrm>
        <a:graphic>
          <a:graphicData uri="http://schemas.openxmlformats.org/presentationml/2006/ole">
            <mc:AlternateContent xmlns:mc="http://schemas.openxmlformats.org/markup-compatibility/2006">
              <mc:Choice xmlns:v="urn:schemas-microsoft-com:vml" Requires="v">
                <p:oleObj spid="_x0000_s304143" name="公式" r:id="rId3" imgW="1498320" imgH="406080" progId="Equation.3">
                  <p:embed/>
                </p:oleObj>
              </mc:Choice>
              <mc:Fallback>
                <p:oleObj name="公式" r:id="rId3" imgW="1498320" imgH="406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284538"/>
                        <a:ext cx="3167062" cy="858837"/>
                      </a:xfrm>
                      <a:prstGeom prst="rect">
                        <a:avLst/>
                      </a:prstGeom>
                      <a:noFill/>
                      <a:ln>
                        <a:noFill/>
                      </a:ln>
                      <a:effectLst/>
                    </p:spPr>
                  </p:pic>
                </p:oleObj>
              </mc:Fallback>
            </mc:AlternateContent>
          </a:graphicData>
        </a:graphic>
      </p:graphicFrame>
      <p:grpSp>
        <p:nvGrpSpPr>
          <p:cNvPr id="304140" name="Group 12">
            <a:extLst>
              <a:ext uri="{FF2B5EF4-FFF2-40B4-BE49-F238E27FC236}">
                <a16:creationId xmlns:a16="http://schemas.microsoft.com/office/drawing/2014/main" id="{A9A7F1FC-B1D3-4882-9982-C9701E68C64D}"/>
              </a:ext>
            </a:extLst>
          </p:cNvPr>
          <p:cNvGrpSpPr>
            <a:grpSpLocks/>
          </p:cNvGrpSpPr>
          <p:nvPr/>
        </p:nvGrpSpPr>
        <p:grpSpPr bwMode="auto">
          <a:xfrm>
            <a:off x="539750" y="5157788"/>
            <a:ext cx="8172450" cy="1150937"/>
            <a:chOff x="0" y="3249"/>
            <a:chExt cx="5148" cy="725"/>
          </a:xfrm>
          <a:noFill/>
        </p:grpSpPr>
        <p:sp>
          <p:nvSpPr>
            <p:cNvPr id="304138" name="AutoShape 10">
              <a:extLst>
                <a:ext uri="{FF2B5EF4-FFF2-40B4-BE49-F238E27FC236}">
                  <a16:creationId xmlns:a16="http://schemas.microsoft.com/office/drawing/2014/main" id="{59A2723C-A7DF-478C-823C-8AFD75B89D0B}"/>
                </a:ext>
              </a:extLst>
            </p:cNvPr>
            <p:cNvSpPr>
              <a:spLocks noChangeArrowheads="1"/>
            </p:cNvSpPr>
            <p:nvPr/>
          </p:nvSpPr>
          <p:spPr bwMode="auto">
            <a:xfrm>
              <a:off x="0" y="3249"/>
              <a:ext cx="1156" cy="725"/>
            </a:xfrm>
            <a:prstGeom prst="irregularSeal1">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a:solidFill>
                    <a:schemeClr val="bg2">
                      <a:lumMod val="10000"/>
                    </a:schemeClr>
                  </a:solidFill>
                  <a:ea typeface="隶书" pitchFamily="49" charset="-122"/>
                </a:rPr>
                <a:t>注意</a:t>
              </a:r>
            </a:p>
          </p:txBody>
        </p:sp>
        <p:sp>
          <p:nvSpPr>
            <p:cNvPr id="304139" name="AutoShape 11">
              <a:extLst>
                <a:ext uri="{FF2B5EF4-FFF2-40B4-BE49-F238E27FC236}">
                  <a16:creationId xmlns:a16="http://schemas.microsoft.com/office/drawing/2014/main" id="{AFEE8C65-7BD9-4E76-B74F-94616390926A}"/>
                </a:ext>
              </a:extLst>
            </p:cNvPr>
            <p:cNvSpPr>
              <a:spLocks noChangeArrowheads="1"/>
            </p:cNvSpPr>
            <p:nvPr/>
          </p:nvSpPr>
          <p:spPr bwMode="auto">
            <a:xfrm>
              <a:off x="1746" y="3339"/>
              <a:ext cx="3402" cy="545"/>
            </a:xfrm>
            <a:prstGeom prst="wedgeRoundRectCallout">
              <a:avLst>
                <a:gd name="adj1" fmla="val -67546"/>
                <a:gd name="adj2" fmla="val 2477"/>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chemeClr val="bg2">
                      <a:lumMod val="10000"/>
                    </a:schemeClr>
                  </a:solidFill>
                  <a:ea typeface="楷体_GB2312" pitchFamily="49" charset="-122"/>
                </a:rPr>
                <a:t>如果相距</a:t>
              </a:r>
              <a:r>
                <a:rPr lang="en-US" altLang="zh-CN" sz="2400">
                  <a:solidFill>
                    <a:schemeClr val="bg2">
                      <a:lumMod val="10000"/>
                    </a:schemeClr>
                  </a:solidFill>
                  <a:ea typeface="楷体_GB2312" pitchFamily="49" charset="-122"/>
                </a:rPr>
                <a:t>20m</a:t>
              </a:r>
              <a:r>
                <a:rPr lang="zh-CN" altLang="en-US" sz="2400">
                  <a:solidFill>
                    <a:schemeClr val="bg2">
                      <a:lumMod val="10000"/>
                    </a:schemeClr>
                  </a:solidFill>
                  <a:ea typeface="楷体_GB2312" pitchFamily="49" charset="-122"/>
                </a:rPr>
                <a:t>的</a:t>
              </a:r>
              <a:r>
                <a:rPr lang="en-US" altLang="zh-CN" sz="2400" baseline="30000">
                  <a:solidFill>
                    <a:schemeClr val="bg2">
                      <a:lumMod val="10000"/>
                    </a:schemeClr>
                  </a:solidFill>
                  <a:ea typeface="楷体_GB2312" pitchFamily="49" charset="-122"/>
                </a:rPr>
                <a:t>57</a:t>
              </a:r>
              <a:r>
                <a:rPr lang="en-US" altLang="zh-CN" sz="2400">
                  <a:solidFill>
                    <a:schemeClr val="bg2">
                      <a:lumMod val="10000"/>
                    </a:schemeClr>
                  </a:solidFill>
                  <a:ea typeface="楷体_GB2312" pitchFamily="49" charset="-122"/>
                </a:rPr>
                <a:t>Co</a:t>
              </a:r>
              <a:r>
                <a:rPr lang="zh-CN" altLang="en-US" sz="2400">
                  <a:solidFill>
                    <a:schemeClr val="bg2">
                      <a:lumMod val="10000"/>
                    </a:schemeClr>
                  </a:solidFill>
                  <a:ea typeface="楷体_GB2312" pitchFamily="49" charset="-122"/>
                </a:rPr>
                <a:t>和</a:t>
              </a:r>
              <a:r>
                <a:rPr lang="en-US" altLang="zh-CN" sz="2400" baseline="30000">
                  <a:solidFill>
                    <a:schemeClr val="bg2">
                      <a:lumMod val="10000"/>
                    </a:schemeClr>
                  </a:solidFill>
                  <a:ea typeface="楷体_GB2312" pitchFamily="49" charset="-122"/>
                </a:rPr>
                <a:t>57</a:t>
              </a:r>
              <a:r>
                <a:rPr lang="en-US" altLang="zh-CN" sz="2400">
                  <a:solidFill>
                    <a:schemeClr val="bg2">
                      <a:lumMod val="10000"/>
                    </a:schemeClr>
                  </a:solidFill>
                  <a:ea typeface="楷体_GB2312" pitchFamily="49" charset="-122"/>
                </a:rPr>
                <a:t>Fe</a:t>
              </a:r>
              <a:r>
                <a:rPr lang="zh-CN" altLang="en-US" sz="2400">
                  <a:solidFill>
                    <a:schemeClr val="bg2">
                      <a:lumMod val="10000"/>
                    </a:schemeClr>
                  </a:solidFill>
                  <a:ea typeface="楷体_GB2312" pitchFamily="49" charset="-122"/>
                </a:rPr>
                <a:t>的温差大于</a:t>
              </a:r>
              <a:r>
                <a:rPr lang="en-US" altLang="zh-CN" sz="2400">
                  <a:solidFill>
                    <a:schemeClr val="bg2">
                      <a:lumMod val="10000"/>
                    </a:schemeClr>
                  </a:solidFill>
                  <a:ea typeface="楷体_GB2312" pitchFamily="49" charset="-122"/>
                </a:rPr>
                <a:t>1℃</a:t>
              </a:r>
              <a:r>
                <a:rPr lang="zh-CN" altLang="en-US" sz="2400">
                  <a:solidFill>
                    <a:schemeClr val="bg2">
                      <a:lumMod val="10000"/>
                    </a:schemeClr>
                  </a:solidFill>
                  <a:ea typeface="楷体_GB2312" pitchFamily="49" charset="-122"/>
                </a:rPr>
                <a:t>， </a:t>
              </a:r>
              <a:r>
                <a:rPr lang="en-US" altLang="zh-CN" sz="2400">
                  <a:solidFill>
                    <a:schemeClr val="bg2">
                      <a:lumMod val="10000"/>
                    </a:schemeClr>
                  </a:solidFill>
                  <a:ea typeface="楷体_GB2312" pitchFamily="49" charset="-122"/>
                </a:rPr>
                <a:t>Mossbauer</a:t>
              </a:r>
              <a:r>
                <a:rPr lang="zh-CN" altLang="en-US" sz="2400">
                  <a:solidFill>
                    <a:schemeClr val="bg2">
                      <a:lumMod val="10000"/>
                    </a:schemeClr>
                  </a:solidFill>
                  <a:ea typeface="楷体_GB2312" pitchFamily="49" charset="-122"/>
                </a:rPr>
                <a:t>效应将被掩盖。</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04135"/>
                                        </p:tgtEl>
                                        <p:attrNameLst>
                                          <p:attrName>style.visibility</p:attrName>
                                        </p:attrNameLst>
                                      </p:cBhvr>
                                      <p:to>
                                        <p:strVal val="visible"/>
                                      </p:to>
                                    </p:set>
                                    <p:anim calcmode="lin" valueType="num">
                                      <p:cBhvr>
                                        <p:cTn id="7" dur="500" fill="hold"/>
                                        <p:tgtEl>
                                          <p:spTgt spid="304135"/>
                                        </p:tgtEl>
                                        <p:attrNameLst>
                                          <p:attrName>ppt_w</p:attrName>
                                        </p:attrNameLst>
                                      </p:cBhvr>
                                      <p:tavLst>
                                        <p:tav tm="0">
                                          <p:val>
                                            <p:fltVal val="0"/>
                                          </p:val>
                                        </p:tav>
                                        <p:tav tm="100000">
                                          <p:val>
                                            <p:strVal val="#ppt_w"/>
                                          </p:val>
                                        </p:tav>
                                      </p:tavLst>
                                    </p:anim>
                                    <p:anim calcmode="lin" valueType="num">
                                      <p:cBhvr>
                                        <p:cTn id="8" dur="500" fill="hold"/>
                                        <p:tgtEl>
                                          <p:spTgt spid="30413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04134">
                                            <p:txEl>
                                              <p:pRg st="4" end="4"/>
                                            </p:txEl>
                                          </p:spTgt>
                                        </p:tgtEl>
                                        <p:attrNameLst>
                                          <p:attrName>style.visibility</p:attrName>
                                        </p:attrNameLst>
                                      </p:cBhvr>
                                      <p:to>
                                        <p:strVal val="visible"/>
                                      </p:to>
                                    </p:set>
                                    <p:animEffect transition="in" filter="wipe(left)">
                                      <p:cBhvr>
                                        <p:cTn id="13" dur="500"/>
                                        <p:tgtEl>
                                          <p:spTgt spid="304134">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04140"/>
                                        </p:tgtEl>
                                        <p:attrNameLst>
                                          <p:attrName>style.visibility</p:attrName>
                                        </p:attrNameLst>
                                      </p:cBhvr>
                                      <p:to>
                                        <p:strVal val="visible"/>
                                      </p:to>
                                    </p:set>
                                    <p:animEffect transition="in" filter="wipe(left)">
                                      <p:cBhvr>
                                        <p:cTn id="18" dur="500"/>
                                        <p:tgtEl>
                                          <p:spTgt spid="30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9" name="Rectangle 9">
            <a:extLst>
              <a:ext uri="{FF2B5EF4-FFF2-40B4-BE49-F238E27FC236}">
                <a16:creationId xmlns:a16="http://schemas.microsoft.com/office/drawing/2014/main" id="{F46613DE-4019-4B31-BE33-79AE1100DE52}"/>
              </a:ext>
            </a:extLst>
          </p:cNvPr>
          <p:cNvSpPr>
            <a:spLocks noChangeArrowheads="1"/>
          </p:cNvSpPr>
          <p:nvPr/>
        </p:nvSpPr>
        <p:spPr bwMode="auto">
          <a:xfrm>
            <a:off x="468313" y="1341438"/>
            <a:ext cx="2584450"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bg2">
                    <a:lumMod val="10000"/>
                  </a:schemeClr>
                </a:solidFill>
                <a:sym typeface="Symbol" panose="05050102010706020507" pitchFamily="18" charset="2"/>
              </a:rPr>
              <a:t>X</a:t>
            </a:r>
            <a:r>
              <a:rPr kumimoji="1" lang="zh-CN" altLang="en-US">
                <a:solidFill>
                  <a:schemeClr val="bg2">
                    <a:lumMod val="10000"/>
                  </a:schemeClr>
                </a:solidFill>
                <a:ea typeface="楷体_GB2312" pitchFamily="49" charset="-122"/>
              </a:rPr>
              <a:t>射线的能量</a:t>
            </a:r>
            <a:r>
              <a:rPr kumimoji="1" lang="zh-CN" altLang="en-US">
                <a:solidFill>
                  <a:schemeClr val="bg2">
                    <a:lumMod val="10000"/>
                  </a:schemeClr>
                </a:solidFill>
              </a:rPr>
              <a:t>：</a:t>
            </a:r>
          </a:p>
          <a:p>
            <a:pPr algn="ctr"/>
            <a:r>
              <a:rPr kumimoji="1" lang="en-US" altLang="zh-CN" i="1">
                <a:solidFill>
                  <a:schemeClr val="bg2">
                    <a:lumMod val="10000"/>
                  </a:schemeClr>
                </a:solidFill>
              </a:rPr>
              <a:t>eV</a:t>
            </a:r>
            <a:r>
              <a:rPr kumimoji="1" lang="zh-CN" altLang="en-US" i="1">
                <a:solidFill>
                  <a:schemeClr val="bg2">
                    <a:lumMod val="10000"/>
                  </a:schemeClr>
                </a:solidFill>
              </a:rPr>
              <a:t>～</a:t>
            </a:r>
            <a:r>
              <a:rPr kumimoji="1" lang="en-US" altLang="zh-CN" i="1">
                <a:solidFill>
                  <a:schemeClr val="bg2">
                    <a:lumMod val="10000"/>
                  </a:schemeClr>
                </a:solidFill>
              </a:rPr>
              <a:t>keV</a:t>
            </a:r>
          </a:p>
        </p:txBody>
      </p:sp>
      <p:sp>
        <p:nvSpPr>
          <p:cNvPr id="286730" name="Rectangle 10">
            <a:extLst>
              <a:ext uri="{FF2B5EF4-FFF2-40B4-BE49-F238E27FC236}">
                <a16:creationId xmlns:a16="http://schemas.microsoft.com/office/drawing/2014/main" id="{01DA460F-D19C-497A-98FF-AE925B0C60D6}"/>
              </a:ext>
            </a:extLst>
          </p:cNvPr>
          <p:cNvSpPr>
            <a:spLocks noChangeArrowheads="1"/>
          </p:cNvSpPr>
          <p:nvPr/>
        </p:nvSpPr>
        <p:spPr bwMode="auto">
          <a:xfrm>
            <a:off x="468313" y="2636838"/>
            <a:ext cx="2473325"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Symbol" panose="05050102010706020507" pitchFamily="18" charset="2"/>
              <a:buChar char="g"/>
            </a:pPr>
            <a:r>
              <a:rPr kumimoji="1" lang="zh-CN" altLang="en-US">
                <a:solidFill>
                  <a:schemeClr val="bg2">
                    <a:lumMod val="10000"/>
                  </a:schemeClr>
                </a:solidFill>
                <a:ea typeface="楷体_GB2312" pitchFamily="49" charset="-122"/>
              </a:rPr>
              <a:t>射线的能量</a:t>
            </a:r>
            <a:r>
              <a:rPr kumimoji="1" lang="zh-CN" altLang="en-US">
                <a:solidFill>
                  <a:schemeClr val="bg2">
                    <a:lumMod val="10000"/>
                  </a:schemeClr>
                </a:solidFill>
              </a:rPr>
              <a:t>：</a:t>
            </a:r>
          </a:p>
          <a:p>
            <a:pPr algn="ctr">
              <a:buFont typeface="Symbol" panose="05050102010706020507" pitchFamily="18" charset="2"/>
              <a:buNone/>
            </a:pPr>
            <a:r>
              <a:rPr kumimoji="1" lang="en-US" altLang="zh-CN" i="1">
                <a:solidFill>
                  <a:schemeClr val="bg2">
                    <a:lumMod val="10000"/>
                  </a:schemeClr>
                </a:solidFill>
              </a:rPr>
              <a:t>keV</a:t>
            </a:r>
            <a:r>
              <a:rPr kumimoji="1" lang="zh-CN" altLang="en-US" i="1">
                <a:solidFill>
                  <a:schemeClr val="bg2">
                    <a:lumMod val="10000"/>
                  </a:schemeClr>
                </a:solidFill>
              </a:rPr>
              <a:t>～</a:t>
            </a:r>
            <a:r>
              <a:rPr kumimoji="1" lang="en-US" altLang="zh-CN" i="1">
                <a:solidFill>
                  <a:schemeClr val="bg2">
                    <a:lumMod val="10000"/>
                  </a:schemeClr>
                </a:solidFill>
              </a:rPr>
              <a:t>MeV</a:t>
            </a:r>
            <a:endParaRPr kumimoji="1" lang="en-US" altLang="zh-CN">
              <a:solidFill>
                <a:schemeClr val="bg2">
                  <a:lumMod val="10000"/>
                </a:schemeClr>
              </a:solidFill>
            </a:endParaRPr>
          </a:p>
        </p:txBody>
      </p:sp>
      <p:sp>
        <p:nvSpPr>
          <p:cNvPr id="286731" name="Rectangle 11">
            <a:extLst>
              <a:ext uri="{FF2B5EF4-FFF2-40B4-BE49-F238E27FC236}">
                <a16:creationId xmlns:a16="http://schemas.microsoft.com/office/drawing/2014/main" id="{CDD88DCE-1EFD-4B8A-810B-EE9D08E8226E}"/>
              </a:ext>
            </a:extLst>
          </p:cNvPr>
          <p:cNvSpPr>
            <a:spLocks noChangeArrowheads="1"/>
          </p:cNvSpPr>
          <p:nvPr/>
        </p:nvSpPr>
        <p:spPr bwMode="auto">
          <a:xfrm>
            <a:off x="395288" y="4076700"/>
            <a:ext cx="3671887" cy="1692275"/>
          </a:xfrm>
          <a:prstGeom prst="rect">
            <a:avLst/>
          </a:prstGeom>
          <a:noFill/>
          <a:ln>
            <a:noFill/>
          </a:ln>
          <a:effectLst/>
        </p:spPr>
        <p:txBody>
          <a:bodyPr>
            <a:spAutoFit/>
          </a:bodyPr>
          <a:lstStyle/>
          <a:p>
            <a:pPr>
              <a:lnSpc>
                <a:spcPct val="125000"/>
              </a:lnSpc>
              <a:spcBef>
                <a:spcPct val="20000"/>
              </a:spcBef>
              <a:buClr>
                <a:schemeClr val="hlink"/>
              </a:buClr>
              <a:buSzPct val="70000"/>
              <a:buFont typeface="Monotype Sorts" pitchFamily="2" charset="2"/>
              <a:buNone/>
            </a:pPr>
            <a:r>
              <a:rPr kumimoji="1" lang="en-US" altLang="zh-CN" dirty="0">
                <a:solidFill>
                  <a:schemeClr val="bg2">
                    <a:lumMod val="10000"/>
                  </a:schemeClr>
                </a:solidFill>
                <a:ea typeface="楷体_GB2312" pitchFamily="49" charset="-122"/>
                <a:sym typeface="Symbol" panose="05050102010706020507" pitchFamily="18" charset="2"/>
              </a:rPr>
              <a:t>        </a:t>
            </a:r>
            <a:r>
              <a:rPr kumimoji="1" lang="zh-CN" altLang="en-US" dirty="0">
                <a:solidFill>
                  <a:schemeClr val="bg2">
                    <a:lumMod val="10000"/>
                  </a:schemeClr>
                </a:solidFill>
                <a:ea typeface="楷体_GB2312" pitchFamily="49" charset="-122"/>
                <a:sym typeface="Symbol" panose="05050102010706020507" pitchFamily="18" charset="2"/>
              </a:rPr>
              <a:t>一般而言，核的衰变数不等于所释放出的射线数。</a:t>
            </a:r>
          </a:p>
        </p:txBody>
      </p:sp>
    </p:spTree>
    <p:controls>
      <mc:AlternateContent xmlns:mc="http://schemas.openxmlformats.org/markup-compatibility/2006">
        <mc:Choice xmlns:v="urn:schemas-microsoft-com:vml" Requires="v">
          <p:control spid="286734" r:id="rId2" imgW="4643008" imgH="6117522"/>
        </mc:Choice>
        <mc:Fallback>
          <p:control r:id="rId2" imgW="4643008" imgH="6117522">
            <p:pic>
              <p:nvPicPr>
                <p:cNvPr id="286728" name="ShockwaveFlash1">
                  <a:extLst>
                    <a:ext uri="{FF2B5EF4-FFF2-40B4-BE49-F238E27FC236}">
                      <a16:creationId xmlns:a16="http://schemas.microsoft.com/office/drawing/2014/main" id="{DC4F17B0-6E4C-4CEC-84A6-70951C911088}"/>
                    </a:ext>
                  </a:extLst>
                </p:cNvPr>
                <p:cNvPicPr preferRelativeResize="0">
                  <a:picLocks noGrp="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539750"/>
                  <a:ext cx="4643437" cy="61182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86729"/>
                                        </p:tgtEl>
                                        <p:attrNameLst>
                                          <p:attrName>style.visibility</p:attrName>
                                        </p:attrNameLst>
                                      </p:cBhvr>
                                      <p:to>
                                        <p:strVal val="visible"/>
                                      </p:to>
                                    </p:set>
                                    <p:anim calcmode="lin" valueType="num">
                                      <p:cBhvr>
                                        <p:cTn id="7" dur="1000" fill="hold"/>
                                        <p:tgtEl>
                                          <p:spTgt spid="286729"/>
                                        </p:tgtEl>
                                        <p:attrNameLst>
                                          <p:attrName>ppt_w</p:attrName>
                                        </p:attrNameLst>
                                      </p:cBhvr>
                                      <p:tavLst>
                                        <p:tav tm="0">
                                          <p:val>
                                            <p:strVal val="#ppt_w*0.70"/>
                                          </p:val>
                                        </p:tav>
                                        <p:tav tm="100000">
                                          <p:val>
                                            <p:strVal val="#ppt_w"/>
                                          </p:val>
                                        </p:tav>
                                      </p:tavLst>
                                    </p:anim>
                                    <p:anim calcmode="lin" valueType="num">
                                      <p:cBhvr>
                                        <p:cTn id="8" dur="1000" fill="hold"/>
                                        <p:tgtEl>
                                          <p:spTgt spid="286729"/>
                                        </p:tgtEl>
                                        <p:attrNameLst>
                                          <p:attrName>ppt_h</p:attrName>
                                        </p:attrNameLst>
                                      </p:cBhvr>
                                      <p:tavLst>
                                        <p:tav tm="0">
                                          <p:val>
                                            <p:strVal val="#ppt_h"/>
                                          </p:val>
                                        </p:tav>
                                        <p:tav tm="100000">
                                          <p:val>
                                            <p:strVal val="#ppt_h"/>
                                          </p:val>
                                        </p:tav>
                                      </p:tavLst>
                                    </p:anim>
                                    <p:animEffect transition="in" filter="fade">
                                      <p:cBhvr>
                                        <p:cTn id="9" dur="1000"/>
                                        <p:tgtEl>
                                          <p:spTgt spid="28672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86730"/>
                                        </p:tgtEl>
                                        <p:attrNameLst>
                                          <p:attrName>style.visibility</p:attrName>
                                        </p:attrNameLst>
                                      </p:cBhvr>
                                      <p:to>
                                        <p:strVal val="visible"/>
                                      </p:to>
                                    </p:set>
                                    <p:anim calcmode="lin" valueType="num">
                                      <p:cBhvr>
                                        <p:cTn id="14" dur="1000" fill="hold"/>
                                        <p:tgtEl>
                                          <p:spTgt spid="286730"/>
                                        </p:tgtEl>
                                        <p:attrNameLst>
                                          <p:attrName>ppt_w</p:attrName>
                                        </p:attrNameLst>
                                      </p:cBhvr>
                                      <p:tavLst>
                                        <p:tav tm="0">
                                          <p:val>
                                            <p:strVal val="#ppt_w*0.70"/>
                                          </p:val>
                                        </p:tav>
                                        <p:tav tm="100000">
                                          <p:val>
                                            <p:strVal val="#ppt_w"/>
                                          </p:val>
                                        </p:tav>
                                      </p:tavLst>
                                    </p:anim>
                                    <p:anim calcmode="lin" valueType="num">
                                      <p:cBhvr>
                                        <p:cTn id="15" dur="1000" fill="hold"/>
                                        <p:tgtEl>
                                          <p:spTgt spid="286730"/>
                                        </p:tgtEl>
                                        <p:attrNameLst>
                                          <p:attrName>ppt_h</p:attrName>
                                        </p:attrNameLst>
                                      </p:cBhvr>
                                      <p:tavLst>
                                        <p:tav tm="0">
                                          <p:val>
                                            <p:strVal val="#ppt_h"/>
                                          </p:val>
                                        </p:tav>
                                        <p:tav tm="100000">
                                          <p:val>
                                            <p:strVal val="#ppt_h"/>
                                          </p:val>
                                        </p:tav>
                                      </p:tavLst>
                                    </p:anim>
                                    <p:animEffect transition="in" filter="fade">
                                      <p:cBhvr>
                                        <p:cTn id="16" dur="1000"/>
                                        <p:tgtEl>
                                          <p:spTgt spid="2867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32" fill="hold" grpId="0" nodeType="clickEffect">
                                  <p:stCondLst>
                                    <p:cond delay="0"/>
                                  </p:stCondLst>
                                  <p:childTnLst>
                                    <p:set>
                                      <p:cBhvr>
                                        <p:cTn id="20" dur="1" fill="hold">
                                          <p:stCondLst>
                                            <p:cond delay="0"/>
                                          </p:stCondLst>
                                        </p:cTn>
                                        <p:tgtEl>
                                          <p:spTgt spid="286731"/>
                                        </p:tgtEl>
                                        <p:attrNameLst>
                                          <p:attrName>style.visibility</p:attrName>
                                        </p:attrNameLst>
                                      </p:cBhvr>
                                      <p:to>
                                        <p:strVal val="visible"/>
                                      </p:to>
                                    </p:set>
                                    <p:animEffect transition="in" filter="diamond(out)">
                                      <p:cBhvr>
                                        <p:cTn id="21" dur="2000"/>
                                        <p:tgtEl>
                                          <p:spTgt spid="286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9" grpId="0" animBg="1"/>
      <p:bldP spid="286730" grpId="0" animBg="1"/>
      <p:bldP spid="2867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a:extLst>
              <a:ext uri="{FF2B5EF4-FFF2-40B4-BE49-F238E27FC236}">
                <a16:creationId xmlns:a16="http://schemas.microsoft.com/office/drawing/2014/main" id="{7E361F7D-DB4C-4FAA-A6AB-2CC78F0F5BFC}"/>
              </a:ext>
            </a:extLst>
          </p:cNvPr>
          <p:cNvSpPr>
            <a:spLocks noChangeArrowheads="1"/>
          </p:cNvSpPr>
          <p:nvPr/>
        </p:nvSpPr>
        <p:spPr bwMode="auto">
          <a:xfrm>
            <a:off x="684213" y="836613"/>
            <a:ext cx="2663825"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2.</a:t>
            </a:r>
            <a:r>
              <a:rPr lang="zh-CN" altLang="en-US" sz="3200">
                <a:solidFill>
                  <a:schemeClr val="bg2">
                    <a:lumMod val="10000"/>
                  </a:schemeClr>
                </a:solidFill>
                <a:ea typeface="楷体_GB2312" pitchFamily="49" charset="-122"/>
                <a:sym typeface="Symbol" panose="05050102010706020507" pitchFamily="18" charset="2"/>
              </a:rPr>
              <a:t>内转换电子</a:t>
            </a:r>
          </a:p>
        </p:txBody>
      </p:sp>
      <p:sp>
        <p:nvSpPr>
          <p:cNvPr id="287749" name="Rectangle 5">
            <a:extLst>
              <a:ext uri="{FF2B5EF4-FFF2-40B4-BE49-F238E27FC236}">
                <a16:creationId xmlns:a16="http://schemas.microsoft.com/office/drawing/2014/main" id="{051CF854-8DDD-4E36-95AF-3797213A5AC6}"/>
              </a:ext>
            </a:extLst>
          </p:cNvPr>
          <p:cNvSpPr>
            <a:spLocks noChangeArrowheads="1"/>
          </p:cNvSpPr>
          <p:nvPr/>
        </p:nvSpPr>
        <p:spPr bwMode="auto">
          <a:xfrm>
            <a:off x="755650" y="1628775"/>
            <a:ext cx="7632700" cy="4194175"/>
          </a:xfrm>
          <a:prstGeom prst="rect">
            <a:avLst/>
          </a:prstGeom>
          <a:noFill/>
          <a:ln>
            <a:noFill/>
          </a:ln>
          <a:effectLst/>
        </p:spPr>
        <p:txBody>
          <a:bodyPr>
            <a:spAutoFit/>
          </a:bodyPr>
          <a:lstStyle/>
          <a:p>
            <a:pPr>
              <a:lnSpc>
                <a:spcPct val="120000"/>
              </a:lnSpc>
            </a:pPr>
            <a:r>
              <a:rPr lang="en-US" altLang="zh-CN" i="1">
                <a:solidFill>
                  <a:schemeClr val="bg2">
                    <a:lumMod val="10000"/>
                  </a:schemeClr>
                </a:solidFill>
                <a:latin typeface="楷体_GB2312" pitchFamily="49" charset="-122"/>
                <a:ea typeface="楷体_GB2312" pitchFamily="49" charset="-122"/>
                <a:sym typeface="Symbol" panose="05050102010706020507" pitchFamily="18" charset="2"/>
              </a:rPr>
              <a:t>     </a:t>
            </a:r>
            <a:r>
              <a:rPr kumimoji="1" lang="zh-CN" altLang="en-US">
                <a:solidFill>
                  <a:schemeClr val="bg2">
                    <a:lumMod val="10000"/>
                  </a:schemeClr>
                </a:solidFill>
                <a:latin typeface="楷体_GB2312" pitchFamily="49" charset="-122"/>
                <a:ea typeface="楷体_GB2312" pitchFamily="49" charset="-122"/>
              </a:rPr>
              <a:t>衰变时的能量 </a:t>
            </a:r>
            <a:r>
              <a:rPr kumimoji="1" lang="en-US" altLang="zh-CN">
                <a:solidFill>
                  <a:schemeClr val="bg2">
                    <a:lumMod val="10000"/>
                  </a:schemeClr>
                </a:solidFill>
                <a:latin typeface="楷体_GB2312" pitchFamily="49" charset="-122"/>
                <a:ea typeface="楷体_GB2312" pitchFamily="49" charset="-122"/>
              </a:rPr>
              <a:t>- </a:t>
            </a:r>
            <a:r>
              <a:rPr kumimoji="1" lang="zh-CN" altLang="en-US">
                <a:solidFill>
                  <a:schemeClr val="bg2">
                    <a:lumMod val="10000"/>
                  </a:schemeClr>
                </a:solidFill>
                <a:latin typeface="楷体_GB2312" pitchFamily="49" charset="-122"/>
                <a:ea typeface="楷体_GB2312" pitchFamily="49" charset="-122"/>
              </a:rPr>
              <a:t>强度分布曲线（</a:t>
            </a:r>
            <a:r>
              <a:rPr lang="zh-CN" altLang="en-US" i="1">
                <a:solidFill>
                  <a:schemeClr val="bg2">
                    <a:lumMod val="10000"/>
                  </a:schemeClr>
                </a:solidFill>
                <a:latin typeface="楷体_GB2312" pitchFamily="49" charset="-122"/>
                <a:ea typeface="楷体_GB2312" pitchFamily="49" charset="-122"/>
                <a:sym typeface="Symbol" panose="05050102010706020507" pitchFamily="18" charset="2"/>
              </a:rPr>
              <a:t></a:t>
            </a:r>
            <a:r>
              <a:rPr lang="zh-CN" altLang="en-US">
                <a:solidFill>
                  <a:schemeClr val="bg2">
                    <a:lumMod val="10000"/>
                  </a:schemeClr>
                </a:solidFill>
                <a:latin typeface="楷体_GB2312" pitchFamily="49" charset="-122"/>
                <a:ea typeface="楷体_GB2312" pitchFamily="49" charset="-122"/>
                <a:sym typeface="Symbol" panose="05050102010706020507" pitchFamily="18" charset="2"/>
              </a:rPr>
              <a:t> 能谱</a:t>
            </a:r>
            <a:r>
              <a:rPr kumimoji="1" lang="zh-CN" altLang="en-US">
                <a:solidFill>
                  <a:schemeClr val="bg2">
                    <a:lumMod val="10000"/>
                  </a:schemeClr>
                </a:solidFill>
                <a:latin typeface="楷体_GB2312" pitchFamily="49" charset="-122"/>
                <a:ea typeface="楷体_GB2312" pitchFamily="49" charset="-122"/>
              </a:rPr>
              <a:t>），本应是一条光滑曲线，但是在曲线的某些部位却出现了强度的尖峰。分析表明，这些电子不是</a:t>
            </a:r>
            <a:r>
              <a:rPr lang="zh-CN" altLang="en-US" i="1">
                <a:solidFill>
                  <a:schemeClr val="bg2">
                    <a:lumMod val="10000"/>
                  </a:schemeClr>
                </a:solidFill>
                <a:sym typeface="Symbol" panose="05050102010706020507" pitchFamily="18" charset="2"/>
              </a:rPr>
              <a:t>  </a:t>
            </a:r>
            <a:r>
              <a:rPr kumimoji="1" lang="zh-CN" altLang="en-US">
                <a:solidFill>
                  <a:schemeClr val="bg2">
                    <a:lumMod val="10000"/>
                  </a:schemeClr>
                </a:solidFill>
                <a:latin typeface="楷体_GB2312" pitchFamily="49" charset="-122"/>
                <a:ea typeface="楷体_GB2312" pitchFamily="49" charset="-122"/>
              </a:rPr>
              <a:t>衰变的电子，我们将此现象称为内转换，相应的电子称内</a:t>
            </a:r>
            <a:r>
              <a:rPr kumimoji="1" lang="zh-CN" altLang="en-US">
                <a:solidFill>
                  <a:schemeClr val="bg2">
                    <a:lumMod val="10000"/>
                  </a:schemeClr>
                </a:solidFill>
                <a:ea typeface="楷体_GB2312" pitchFamily="49" charset="-122"/>
              </a:rPr>
              <a:t>转</a:t>
            </a:r>
            <a:r>
              <a:rPr kumimoji="1" lang="zh-CN" altLang="en-US">
                <a:solidFill>
                  <a:schemeClr val="bg2">
                    <a:lumMod val="10000"/>
                  </a:schemeClr>
                </a:solidFill>
                <a:latin typeface="楷体_GB2312" pitchFamily="49" charset="-122"/>
                <a:ea typeface="楷体_GB2312" pitchFamily="49" charset="-122"/>
              </a:rPr>
              <a:t>换电子。</a:t>
            </a:r>
            <a:endParaRPr kumimoji="1" lang="zh-CN" altLang="en-US" b="0">
              <a:solidFill>
                <a:schemeClr val="bg2">
                  <a:lumMod val="10000"/>
                </a:schemeClr>
              </a:solidFill>
              <a:latin typeface="楷体_GB2312" pitchFamily="49" charset="-122"/>
              <a:ea typeface="楷体_GB2312" pitchFamily="49" charset="-122"/>
            </a:endParaRPr>
          </a:p>
          <a:p>
            <a:pPr>
              <a:lnSpc>
                <a:spcPct val="120000"/>
              </a:lnSpc>
            </a:pPr>
            <a:r>
              <a:rPr kumimoji="1" lang="zh-CN" altLang="en-US">
                <a:solidFill>
                  <a:schemeClr val="bg2">
                    <a:lumMod val="10000"/>
                  </a:schemeClr>
                </a:solidFill>
                <a:latin typeface="楷体_GB2312" pitchFamily="49" charset="-122"/>
                <a:ea typeface="楷体_GB2312" pitchFamily="49" charset="-122"/>
              </a:rPr>
              <a:t>    研究表明，内转换过程事实上是，原子核退激时，将能量直接交给了核外内壳层电子，因此内转换电子来源于核外轨道电子。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wipe(left)">
                                      <p:cBhvr>
                                        <p:cTn id="7" dur="5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7749">
                                            <p:txEl>
                                              <p:pRg st="0" end="0"/>
                                            </p:txEl>
                                          </p:spTgt>
                                        </p:tgtEl>
                                        <p:attrNameLst>
                                          <p:attrName>style.visibility</p:attrName>
                                        </p:attrNameLst>
                                      </p:cBhvr>
                                      <p:to>
                                        <p:strVal val="visible"/>
                                      </p:to>
                                    </p:set>
                                    <p:animEffect transition="in" filter="wipe(up)">
                                      <p:cBhvr>
                                        <p:cTn id="12" dur="500"/>
                                        <p:tgtEl>
                                          <p:spTgt spid="2877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7749">
                                            <p:txEl>
                                              <p:pRg st="1" end="1"/>
                                            </p:txEl>
                                          </p:spTgt>
                                        </p:tgtEl>
                                        <p:attrNameLst>
                                          <p:attrName>style.visibility</p:attrName>
                                        </p:attrNameLst>
                                      </p:cBhvr>
                                      <p:to>
                                        <p:strVal val="visible"/>
                                      </p:to>
                                    </p:set>
                                    <p:animEffect transition="in" filter="wipe(up)">
                                      <p:cBhvr>
                                        <p:cTn id="17" dur="500"/>
                                        <p:tgtEl>
                                          <p:spTgt spid="2877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72" name="Object 4">
            <a:extLst>
              <a:ext uri="{FF2B5EF4-FFF2-40B4-BE49-F238E27FC236}">
                <a16:creationId xmlns:a16="http://schemas.microsoft.com/office/drawing/2014/main" id="{189B8FDC-CA7E-498E-A352-A89173262E52}"/>
              </a:ext>
            </a:extLst>
          </p:cNvPr>
          <p:cNvGraphicFramePr>
            <a:graphicFrameLocks noGrp="1" noChangeAspect="1"/>
          </p:cNvGraphicFramePr>
          <p:nvPr>
            <p:ph sz="half" idx="1"/>
            <p:extLst>
              <p:ext uri="{D42A27DB-BD31-4B8C-83A1-F6EECF244321}">
                <p14:modId xmlns:p14="http://schemas.microsoft.com/office/powerpoint/2010/main" val="1021289360"/>
              </p:ext>
            </p:extLst>
          </p:nvPr>
        </p:nvGraphicFramePr>
        <p:xfrm>
          <a:off x="1476375" y="765175"/>
          <a:ext cx="5689600" cy="715963"/>
        </p:xfrm>
        <a:graphic>
          <a:graphicData uri="http://schemas.openxmlformats.org/presentationml/2006/ole">
            <mc:AlternateContent xmlns:mc="http://schemas.openxmlformats.org/markup-compatibility/2006">
              <mc:Choice xmlns:v="urn:schemas-microsoft-com:vml" Requires="v">
                <p:oleObj spid="_x0000_s288788" name="公式" r:id="rId3" imgW="1917360" imgH="241200" progId="Equation.3">
                  <p:embed/>
                </p:oleObj>
              </mc:Choice>
              <mc:Fallback>
                <p:oleObj name="公式" r:id="rId3" imgW="19173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765175"/>
                        <a:ext cx="5689600" cy="7159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74" name="Rectangle 6">
            <a:extLst>
              <a:ext uri="{FF2B5EF4-FFF2-40B4-BE49-F238E27FC236}">
                <a16:creationId xmlns:a16="http://schemas.microsoft.com/office/drawing/2014/main" id="{CC235320-09A6-426A-845E-C0A21B924A2B}"/>
              </a:ext>
            </a:extLst>
          </p:cNvPr>
          <p:cNvSpPr>
            <a:spLocks noChangeArrowheads="1"/>
          </p:cNvSpPr>
          <p:nvPr/>
        </p:nvSpPr>
        <p:spPr bwMode="auto">
          <a:xfrm>
            <a:off x="539750" y="1628775"/>
            <a:ext cx="8351838" cy="1569660"/>
          </a:xfrm>
          <a:prstGeom prst="rect">
            <a:avLst/>
          </a:prstGeom>
          <a:noFill/>
          <a:ln>
            <a:noFill/>
          </a:ln>
          <a:effectLst/>
        </p:spPr>
        <p:txBody>
          <a:bodyPr>
            <a:spAutoFit/>
          </a:bodyPr>
          <a:lstStyle/>
          <a:p>
            <a:pPr eaLnBrk="0" hangingPunct="0"/>
            <a:r>
              <a:rPr lang="zh-CN" altLang="en-US" sz="2400">
                <a:solidFill>
                  <a:schemeClr val="bg2">
                    <a:lumMod val="10000"/>
                  </a:schemeClr>
                </a:solidFill>
                <a:latin typeface="楷体_GB2312" pitchFamily="49" charset="-122"/>
                <a:ea typeface="楷体_GB2312" pitchFamily="49" charset="-122"/>
              </a:rPr>
              <a:t>显然</a:t>
            </a:r>
            <a:r>
              <a:rPr lang="en-US" altLang="zh-CN" sz="2400">
                <a:solidFill>
                  <a:schemeClr val="bg2">
                    <a:lumMod val="10000"/>
                  </a:schemeClr>
                </a:solidFill>
                <a:latin typeface="楷体_GB2312" pitchFamily="49" charset="-122"/>
                <a:ea typeface="楷体_GB2312" pitchFamily="49" charset="-122"/>
              </a:rPr>
              <a:t>,</a:t>
            </a:r>
            <a:r>
              <a:rPr lang="zh-CN" altLang="en-US" sz="2400">
                <a:solidFill>
                  <a:schemeClr val="bg2">
                    <a:lumMod val="10000"/>
                  </a:schemeClr>
                </a:solidFill>
                <a:latin typeface="楷体_GB2312" pitchFamily="49" charset="-122"/>
                <a:ea typeface="楷体_GB2312" pitchFamily="49" charset="-122"/>
              </a:rPr>
              <a:t>内转换电子的能谱是分立的，与</a:t>
            </a:r>
            <a:r>
              <a:rPr lang="zh-CN" altLang="en-US" sz="2400" i="1">
                <a:solidFill>
                  <a:schemeClr val="bg2">
                    <a:lumMod val="10000"/>
                  </a:schemeClr>
                </a:solidFill>
                <a:sym typeface="Symbol" panose="05050102010706020507" pitchFamily="18" charset="2"/>
              </a:rPr>
              <a:t> </a:t>
            </a:r>
            <a:r>
              <a:rPr lang="zh-CN" altLang="en-US" sz="2400">
                <a:solidFill>
                  <a:schemeClr val="bg2">
                    <a:lumMod val="10000"/>
                  </a:schemeClr>
                </a:solidFill>
                <a:latin typeface="楷体_GB2312" pitchFamily="49" charset="-122"/>
                <a:ea typeface="楷体_GB2312" pitchFamily="49" charset="-122"/>
              </a:rPr>
              <a:t>衰变时电子的连续谱截然不同。原子核的能级间发生跃迁时，释放光子或是产生内转换电子的概率完全由核能级特性决定。一般地讲</a:t>
            </a:r>
            <a:r>
              <a:rPr lang="en-US" altLang="zh-CN" sz="2400">
                <a:solidFill>
                  <a:schemeClr val="bg2">
                    <a:lumMod val="10000"/>
                  </a:schemeClr>
                </a:solidFill>
                <a:latin typeface="楷体_GB2312" pitchFamily="49" charset="-122"/>
                <a:ea typeface="楷体_GB2312" pitchFamily="49" charset="-122"/>
              </a:rPr>
              <a:t>,</a:t>
            </a:r>
            <a:r>
              <a:rPr lang="zh-CN" altLang="en-US" sz="2400">
                <a:solidFill>
                  <a:schemeClr val="bg2">
                    <a:lumMod val="10000"/>
                  </a:schemeClr>
                </a:solidFill>
                <a:latin typeface="楷体_GB2312" pitchFamily="49" charset="-122"/>
                <a:ea typeface="楷体_GB2312" pitchFamily="49" charset="-122"/>
              </a:rPr>
              <a:t>重核低激发态跃迁时发生内转换电子的概率较大。</a:t>
            </a:r>
          </a:p>
        </p:txBody>
      </p:sp>
      <p:graphicFrame>
        <p:nvGraphicFramePr>
          <p:cNvPr id="288776" name="Object 8">
            <a:extLst>
              <a:ext uri="{FF2B5EF4-FFF2-40B4-BE49-F238E27FC236}">
                <a16:creationId xmlns:a16="http://schemas.microsoft.com/office/drawing/2014/main" id="{8F277725-4E9C-4760-A3E9-FEA3A49E80DB}"/>
              </a:ext>
            </a:extLst>
          </p:cNvPr>
          <p:cNvGraphicFramePr>
            <a:graphicFrameLocks noGrp="1" noChangeAspect="1"/>
          </p:cNvGraphicFramePr>
          <p:nvPr>
            <p:ph sz="half" idx="2"/>
            <p:extLst>
              <p:ext uri="{D42A27DB-BD31-4B8C-83A1-F6EECF244321}">
                <p14:modId xmlns:p14="http://schemas.microsoft.com/office/powerpoint/2010/main" val="1736347082"/>
              </p:ext>
            </p:extLst>
          </p:nvPr>
        </p:nvGraphicFramePr>
        <p:xfrm>
          <a:off x="5724525" y="3357563"/>
          <a:ext cx="1368425" cy="1139825"/>
        </p:xfrm>
        <a:graphic>
          <a:graphicData uri="http://schemas.openxmlformats.org/presentationml/2006/ole">
            <mc:AlternateContent xmlns:mc="http://schemas.openxmlformats.org/markup-compatibility/2006">
              <mc:Choice xmlns:v="urn:schemas-microsoft-com:vml" Requires="v">
                <p:oleObj spid="_x0000_s288789" name="公式" r:id="rId5" imgW="990360" imgH="825480" progId="Equation.3">
                  <p:embed/>
                </p:oleObj>
              </mc:Choice>
              <mc:Fallback>
                <p:oleObj name="公式" r:id="rId5" imgW="990360" imgH="825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357563"/>
                        <a:ext cx="1368425" cy="1139825"/>
                      </a:xfrm>
                      <a:prstGeom prst="rect">
                        <a:avLst/>
                      </a:prstGeom>
                    </p:spPr>
                  </p:pic>
                </p:oleObj>
              </mc:Fallback>
            </mc:AlternateContent>
          </a:graphicData>
        </a:graphic>
      </p:graphicFrame>
      <p:sp>
        <p:nvSpPr>
          <p:cNvPr id="288779" name="AutoShape 11">
            <a:extLst>
              <a:ext uri="{FF2B5EF4-FFF2-40B4-BE49-F238E27FC236}">
                <a16:creationId xmlns:a16="http://schemas.microsoft.com/office/drawing/2014/main" id="{EA99129D-8DED-43A8-AA0A-905567C07A2A}"/>
              </a:ext>
            </a:extLst>
          </p:cNvPr>
          <p:cNvSpPr>
            <a:spLocks noChangeArrowheads="1"/>
          </p:cNvSpPr>
          <p:nvPr/>
        </p:nvSpPr>
        <p:spPr bwMode="auto">
          <a:xfrm>
            <a:off x="684213" y="3213100"/>
            <a:ext cx="4787900" cy="1368425"/>
          </a:xfrm>
          <a:prstGeom prst="rightArrow">
            <a:avLst>
              <a:gd name="adj1" fmla="val 79741"/>
              <a:gd name="adj2" fmla="val 87439"/>
            </a:avLst>
          </a:prstGeom>
          <a:noFill/>
          <a:ln w="9525">
            <a:solidFill>
              <a:schemeClr val="tx1"/>
            </a:solidFill>
            <a:miter lim="800000"/>
            <a:headEnd/>
            <a:tailEnd/>
          </a:ln>
          <a:effectLst/>
        </p:spPr>
        <p:txBody>
          <a:bodyPr wrap="none" anchor="ctr"/>
          <a:lstStyle/>
          <a:p>
            <a:pPr algn="ctr"/>
            <a:r>
              <a:rPr lang="zh-CN" altLang="en-US">
                <a:solidFill>
                  <a:schemeClr val="bg2">
                    <a:lumMod val="10000"/>
                  </a:schemeClr>
                </a:solidFill>
                <a:ea typeface="楷体_GB2312" pitchFamily="49" charset="-122"/>
              </a:rPr>
              <a:t>内转换系数</a:t>
            </a:r>
            <a:r>
              <a:rPr lang="el-GR" altLang="zh-CN">
                <a:solidFill>
                  <a:schemeClr val="bg2">
                    <a:lumMod val="10000"/>
                  </a:schemeClr>
                </a:solidFill>
                <a:ea typeface="楷体_GB2312" pitchFamily="49" charset="-122"/>
              </a:rPr>
              <a:t>α</a:t>
            </a:r>
            <a:r>
              <a:rPr lang="zh-CN" altLang="en-US">
                <a:solidFill>
                  <a:schemeClr val="bg2">
                    <a:lumMod val="10000"/>
                  </a:schemeClr>
                </a:solidFill>
                <a:ea typeface="楷体_GB2312" pitchFamily="49" charset="-122"/>
              </a:rPr>
              <a:t>表示转换</a:t>
            </a:r>
          </a:p>
          <a:p>
            <a:pPr algn="ctr"/>
            <a:r>
              <a:rPr lang="zh-CN" altLang="en-US">
                <a:solidFill>
                  <a:schemeClr val="bg2">
                    <a:lumMod val="10000"/>
                  </a:schemeClr>
                </a:solidFill>
                <a:ea typeface="楷体_GB2312" pitchFamily="49" charset="-122"/>
              </a:rPr>
              <a:t>和跃迁相对概率的大小</a:t>
            </a:r>
          </a:p>
        </p:txBody>
      </p:sp>
      <p:sp>
        <p:nvSpPr>
          <p:cNvPr id="288780" name="Rectangle 12">
            <a:extLst>
              <a:ext uri="{FF2B5EF4-FFF2-40B4-BE49-F238E27FC236}">
                <a16:creationId xmlns:a16="http://schemas.microsoft.com/office/drawing/2014/main" id="{489906B3-EBD5-45C3-8388-6C98B32E63FA}"/>
              </a:ext>
            </a:extLst>
          </p:cNvPr>
          <p:cNvSpPr>
            <a:spLocks noChangeArrowheads="1"/>
          </p:cNvSpPr>
          <p:nvPr/>
        </p:nvSpPr>
        <p:spPr bwMode="auto">
          <a:xfrm>
            <a:off x="539750" y="4797425"/>
            <a:ext cx="8175625" cy="519113"/>
          </a:xfrm>
          <a:prstGeom prst="rect">
            <a:avLst/>
          </a:prstGeom>
          <a:noFill/>
          <a:ln>
            <a:noFill/>
          </a:ln>
          <a:effectLst/>
        </p:spPr>
        <p:txBody>
          <a:bodyPr wrap="none">
            <a:spAutoFit/>
          </a:bodyPr>
          <a:lstStyle/>
          <a:p>
            <a:r>
              <a:rPr lang="zh-CN" altLang="en-US">
                <a:solidFill>
                  <a:schemeClr val="bg2">
                    <a:lumMod val="10000"/>
                  </a:schemeClr>
                </a:solidFill>
                <a:ea typeface="楷体_GB2312" pitchFamily="49" charset="-122"/>
              </a:rPr>
              <a:t>内转换将伴随特征（标识）</a:t>
            </a:r>
            <a:r>
              <a:rPr lang="en-US" altLang="en-US">
                <a:solidFill>
                  <a:schemeClr val="bg2">
                    <a:lumMod val="10000"/>
                  </a:schemeClr>
                </a:solidFill>
                <a:ea typeface="楷体_GB2312" pitchFamily="49" charset="-122"/>
              </a:rPr>
              <a:t>X</a:t>
            </a:r>
            <a:r>
              <a:rPr lang="zh-CN" altLang="en-US">
                <a:solidFill>
                  <a:schemeClr val="bg2">
                    <a:lumMod val="10000"/>
                  </a:schemeClr>
                </a:solidFill>
                <a:ea typeface="楷体_GB2312" pitchFamily="49" charset="-122"/>
              </a:rPr>
              <a:t>射线或</a:t>
            </a:r>
            <a:r>
              <a:rPr lang="en-US" altLang="en-US">
                <a:solidFill>
                  <a:schemeClr val="bg2">
                    <a:lumMod val="10000"/>
                  </a:schemeClr>
                </a:solidFill>
                <a:ea typeface="楷体_GB2312" pitchFamily="49" charset="-122"/>
              </a:rPr>
              <a:t>Auger</a:t>
            </a:r>
            <a:r>
              <a:rPr lang="zh-CN" altLang="en-US">
                <a:solidFill>
                  <a:schemeClr val="bg2">
                    <a:lumMod val="10000"/>
                  </a:schemeClr>
                </a:solidFill>
                <a:ea typeface="楷体_GB2312" pitchFamily="49" charset="-122"/>
              </a:rPr>
              <a:t>电子产生</a:t>
            </a:r>
          </a:p>
        </p:txBody>
      </p:sp>
      <p:sp>
        <p:nvSpPr>
          <p:cNvPr id="288782" name="AutoShape 14">
            <a:extLst>
              <a:ext uri="{FF2B5EF4-FFF2-40B4-BE49-F238E27FC236}">
                <a16:creationId xmlns:a16="http://schemas.microsoft.com/office/drawing/2014/main" id="{8CB12E10-139D-4CD4-BD4F-7F39EF14680B}"/>
              </a:ext>
            </a:extLst>
          </p:cNvPr>
          <p:cNvSpPr>
            <a:spLocks noChangeArrowheads="1"/>
          </p:cNvSpPr>
          <p:nvPr/>
        </p:nvSpPr>
        <p:spPr bwMode="auto">
          <a:xfrm>
            <a:off x="0" y="5445125"/>
            <a:ext cx="5076825" cy="1079500"/>
          </a:xfrm>
          <a:prstGeom prst="irregularSeal2">
            <a:avLst/>
          </a:prstGeom>
          <a:noFill/>
          <a:ln w="9525">
            <a:solidFill>
              <a:schemeClr val="tx1"/>
            </a:solidFill>
            <a:miter lim="800000"/>
            <a:headEnd/>
            <a:tailEnd/>
          </a:ln>
          <a:effectLst/>
        </p:spPr>
        <p:txBody>
          <a:bodyPr wrap="none" anchor="ctr"/>
          <a:lstStyle/>
          <a:p>
            <a:pPr algn="ctr"/>
            <a:r>
              <a:rPr lang="en-US" altLang="zh-CN">
                <a:solidFill>
                  <a:schemeClr val="bg2">
                    <a:lumMod val="10000"/>
                  </a:schemeClr>
                </a:solidFill>
                <a:ea typeface="隶书" pitchFamily="49" charset="-122"/>
              </a:rPr>
              <a:t>“</a:t>
            </a:r>
            <a:r>
              <a:rPr lang="zh-CN" altLang="en-US">
                <a:solidFill>
                  <a:schemeClr val="bg2">
                    <a:lumMod val="10000"/>
                  </a:schemeClr>
                </a:solidFill>
                <a:latin typeface="隶书" pitchFamily="49" charset="-122"/>
                <a:ea typeface="隶书" pitchFamily="49" charset="-122"/>
              </a:rPr>
              <a:t>内光电效应</a:t>
            </a:r>
            <a:r>
              <a:rPr lang="zh-CN" altLang="en-US">
                <a:solidFill>
                  <a:schemeClr val="bg2">
                    <a:lumMod val="10000"/>
                  </a:schemeClr>
                </a:solidFill>
                <a:ea typeface="隶书" pitchFamily="49" charset="-122"/>
              </a:rPr>
              <a:t>”</a:t>
            </a:r>
            <a:r>
              <a:rPr lang="zh-CN" altLang="en-US">
                <a:solidFill>
                  <a:schemeClr val="bg2">
                    <a:lumMod val="10000"/>
                  </a:schemeClr>
                </a:solidFill>
                <a:latin typeface="隶书" pitchFamily="49" charset="-122"/>
                <a:ea typeface="隶书" pitchFamily="49" charset="-122"/>
              </a:rPr>
              <a:t> ？</a:t>
            </a:r>
          </a:p>
        </p:txBody>
      </p:sp>
      <p:sp>
        <p:nvSpPr>
          <p:cNvPr id="288783" name="AutoShape 15">
            <a:extLst>
              <a:ext uri="{FF2B5EF4-FFF2-40B4-BE49-F238E27FC236}">
                <a16:creationId xmlns:a16="http://schemas.microsoft.com/office/drawing/2014/main" id="{6DA26F4E-EACE-440C-BCDF-FD3AE9080098}"/>
              </a:ext>
            </a:extLst>
          </p:cNvPr>
          <p:cNvSpPr>
            <a:spLocks noChangeArrowheads="1"/>
          </p:cNvSpPr>
          <p:nvPr/>
        </p:nvSpPr>
        <p:spPr bwMode="auto">
          <a:xfrm>
            <a:off x="6443663" y="5516563"/>
            <a:ext cx="2017712" cy="935037"/>
          </a:xfrm>
          <a:prstGeom prst="wedgeRoundRectCallout">
            <a:avLst>
              <a:gd name="adj1" fmla="val -154329"/>
              <a:gd name="adj2" fmla="val 2801"/>
              <a:gd name="adj3" fmla="val 16667"/>
            </a:avLst>
          </a:prstGeom>
          <a:noFill/>
          <a:ln w="9525">
            <a:solidFill>
              <a:schemeClr val="tx1"/>
            </a:solidFill>
            <a:miter lim="800000"/>
            <a:headEnd/>
            <a:tailEnd/>
          </a:ln>
          <a:effectLst/>
        </p:spPr>
        <p:txBody>
          <a:bodyPr/>
          <a:lstStyle/>
          <a:p>
            <a:pPr algn="ctr"/>
            <a:r>
              <a:rPr lang="en-US" altLang="zh-CN" sz="2400">
                <a:solidFill>
                  <a:schemeClr val="bg2">
                    <a:lumMod val="10000"/>
                  </a:schemeClr>
                </a:solidFill>
                <a:ea typeface="楷体_GB2312" pitchFamily="49" charset="-122"/>
              </a:rPr>
              <a:t>1.</a:t>
            </a:r>
            <a:r>
              <a:rPr lang="zh-CN" altLang="en-US" sz="2400">
                <a:solidFill>
                  <a:schemeClr val="bg2">
                    <a:lumMod val="10000"/>
                  </a:schemeClr>
                </a:solidFill>
                <a:ea typeface="楷体_GB2312" pitchFamily="49" charset="-122"/>
              </a:rPr>
              <a:t>强度</a:t>
            </a:r>
            <a:r>
              <a:rPr lang="en-US" altLang="zh-CN" sz="2400">
                <a:solidFill>
                  <a:schemeClr val="bg2">
                    <a:lumMod val="10000"/>
                  </a:schemeClr>
                </a:solidFill>
                <a:ea typeface="楷体_GB2312" pitchFamily="49" charset="-122"/>
              </a:rPr>
              <a:t>100</a:t>
            </a:r>
            <a:r>
              <a:rPr lang="zh-CN" altLang="en-US" sz="2400">
                <a:solidFill>
                  <a:schemeClr val="bg2">
                    <a:lumMod val="10000"/>
                  </a:schemeClr>
                </a:solidFill>
                <a:ea typeface="楷体_GB2312" pitchFamily="49" charset="-122"/>
              </a:rPr>
              <a:t>倍</a:t>
            </a:r>
          </a:p>
          <a:p>
            <a:pPr algn="ctr"/>
            <a:r>
              <a:rPr lang="en-US" altLang="zh-CN" sz="2400">
                <a:solidFill>
                  <a:schemeClr val="bg2">
                    <a:lumMod val="10000"/>
                  </a:schemeClr>
                </a:solidFill>
                <a:ea typeface="楷体_GB2312" pitchFamily="49" charset="-122"/>
              </a:rPr>
              <a:t>2.0</a:t>
            </a:r>
            <a:r>
              <a:rPr lang="en-US" altLang="en-US">
                <a:solidFill>
                  <a:schemeClr val="bg2">
                    <a:lumMod val="10000"/>
                  </a:schemeClr>
                </a:solidFill>
              </a:rPr>
              <a:t>→</a:t>
            </a:r>
            <a:r>
              <a:rPr lang="en-US" altLang="zh-CN" sz="2400">
                <a:solidFill>
                  <a:schemeClr val="bg2">
                    <a:lumMod val="10000"/>
                  </a:schemeClr>
                </a:solidFill>
                <a:ea typeface="楷体_GB2312" pitchFamily="49" charset="-122"/>
              </a:rPr>
              <a:t>0</a:t>
            </a:r>
            <a:r>
              <a:rPr lang="zh-CN" altLang="en-US" sz="2400">
                <a:solidFill>
                  <a:schemeClr val="bg2">
                    <a:lumMod val="10000"/>
                  </a:schemeClr>
                </a:solidFill>
                <a:ea typeface="楷体_GB2312" pitchFamily="49" charset="-122"/>
              </a:rPr>
              <a:t>跃迁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8774">
                                            <p:txEl>
                                              <p:pRg st="0" end="0"/>
                                            </p:txEl>
                                          </p:spTgt>
                                        </p:tgtEl>
                                        <p:attrNameLst>
                                          <p:attrName>style.visibility</p:attrName>
                                        </p:attrNameLst>
                                      </p:cBhvr>
                                      <p:to>
                                        <p:strVal val="visible"/>
                                      </p:to>
                                    </p:set>
                                    <p:animEffect transition="in" filter="blinds(horizontal)">
                                      <p:cBhvr>
                                        <p:cTn id="7" dur="500"/>
                                        <p:tgtEl>
                                          <p:spTgt spid="2887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9"/>
                                        </p:tgtEl>
                                        <p:attrNameLst>
                                          <p:attrName>style.visibility</p:attrName>
                                        </p:attrNameLst>
                                      </p:cBhvr>
                                      <p:to>
                                        <p:strVal val="visible"/>
                                      </p:to>
                                    </p:set>
                                    <p:animEffect transition="in" filter="wipe(left)">
                                      <p:cBhvr>
                                        <p:cTn id="12" dur="500"/>
                                        <p:tgtEl>
                                          <p:spTgt spid="288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8776"/>
                                        </p:tgtEl>
                                        <p:attrNameLst>
                                          <p:attrName>style.visibility</p:attrName>
                                        </p:attrNameLst>
                                      </p:cBhvr>
                                      <p:to>
                                        <p:strVal val="visible"/>
                                      </p:to>
                                    </p:set>
                                    <p:animEffect transition="in" filter="wipe(up)">
                                      <p:cBhvr>
                                        <p:cTn id="17" dur="500"/>
                                        <p:tgtEl>
                                          <p:spTgt spid="2887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8780"/>
                                        </p:tgtEl>
                                        <p:attrNameLst>
                                          <p:attrName>style.visibility</p:attrName>
                                        </p:attrNameLst>
                                      </p:cBhvr>
                                      <p:to>
                                        <p:strVal val="visible"/>
                                      </p:to>
                                    </p:set>
                                    <p:animEffect transition="in" filter="box(out)">
                                      <p:cBhvr>
                                        <p:cTn id="22" dur="500"/>
                                        <p:tgtEl>
                                          <p:spTgt spid="2887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8782"/>
                                        </p:tgtEl>
                                        <p:attrNameLst>
                                          <p:attrName>style.visibility</p:attrName>
                                        </p:attrNameLst>
                                      </p:cBhvr>
                                      <p:to>
                                        <p:strVal val="visible"/>
                                      </p:to>
                                    </p:set>
                                    <p:animEffect transition="in" filter="barn(outVertical)">
                                      <p:cBhvr>
                                        <p:cTn id="27" dur="500"/>
                                        <p:tgtEl>
                                          <p:spTgt spid="288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83"/>
                                        </p:tgtEl>
                                        <p:attrNameLst>
                                          <p:attrName>style.visibility</p:attrName>
                                        </p:attrNameLst>
                                      </p:cBhvr>
                                      <p:to>
                                        <p:strVal val="visible"/>
                                      </p:to>
                                    </p:set>
                                    <p:animEffect transition="in" filter="wipe(left)">
                                      <p:cBhvr>
                                        <p:cTn id="32" dur="500"/>
                                        <p:tgtEl>
                                          <p:spTgt spid="288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9" grpId="0" animBg="1"/>
      <p:bldP spid="288780" grpId="0"/>
      <p:bldP spid="288782" grpId="0" animBg="1"/>
      <p:bldP spid="2887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95AEB392-CD18-4899-B58B-51D772E565A5}"/>
              </a:ext>
            </a:extLst>
          </p:cNvPr>
          <p:cNvSpPr>
            <a:spLocks noChangeArrowheads="1"/>
          </p:cNvSpPr>
          <p:nvPr/>
        </p:nvSpPr>
        <p:spPr bwMode="auto">
          <a:xfrm>
            <a:off x="684213" y="836613"/>
            <a:ext cx="2951162"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3.</a:t>
            </a:r>
            <a:r>
              <a:rPr lang="zh-CN" altLang="en-US" sz="3200">
                <a:solidFill>
                  <a:schemeClr val="bg2">
                    <a:lumMod val="10000"/>
                  </a:schemeClr>
                </a:solidFill>
                <a:ea typeface="楷体_GB2312" pitchFamily="49" charset="-122"/>
                <a:sym typeface="Symbol" panose="05050102010706020507" pitchFamily="18" charset="2"/>
              </a:rPr>
              <a:t>同质异能跃迁</a:t>
            </a:r>
          </a:p>
        </p:txBody>
      </p:sp>
      <p:sp>
        <p:nvSpPr>
          <p:cNvPr id="289797" name="Rectangle 5">
            <a:extLst>
              <a:ext uri="{FF2B5EF4-FFF2-40B4-BE49-F238E27FC236}">
                <a16:creationId xmlns:a16="http://schemas.microsoft.com/office/drawing/2014/main" id="{26E7AB13-490A-458D-BB15-DAE4A63AED7E}"/>
              </a:ext>
            </a:extLst>
          </p:cNvPr>
          <p:cNvSpPr>
            <a:spLocks noChangeArrowheads="1"/>
          </p:cNvSpPr>
          <p:nvPr/>
        </p:nvSpPr>
        <p:spPr bwMode="auto">
          <a:xfrm>
            <a:off x="900113" y="1557338"/>
            <a:ext cx="7343775" cy="4706937"/>
          </a:xfrm>
          <a:prstGeom prst="rect">
            <a:avLst/>
          </a:prstGeom>
          <a:noFill/>
          <a:ln>
            <a:noFill/>
          </a:ln>
          <a:effectLst/>
        </p:spPr>
        <p:txBody>
          <a:bodyPr>
            <a:spAutoFit/>
          </a:bodyPr>
          <a:lstStyle/>
          <a:p>
            <a:pPr>
              <a:lnSpc>
                <a:spcPct val="120000"/>
              </a:lnSpc>
            </a:pPr>
            <a:r>
              <a:rPr kumimoji="1" lang="en-US" altLang="zh-CN">
                <a:solidFill>
                  <a:schemeClr val="bg2">
                    <a:lumMod val="10000"/>
                  </a:schemeClr>
                </a:solidFill>
                <a:latin typeface="楷体_GB2312" pitchFamily="49" charset="-122"/>
                <a:ea typeface="楷体_GB2312" pitchFamily="49" charset="-122"/>
              </a:rPr>
              <a:t>    </a:t>
            </a:r>
            <a:r>
              <a:rPr kumimoji="1" lang="zh-CN" altLang="en-US">
                <a:solidFill>
                  <a:schemeClr val="bg2">
                    <a:lumMod val="10000"/>
                  </a:schemeClr>
                </a:solidFill>
                <a:latin typeface="楷体_GB2312" pitchFamily="49" charset="-122"/>
                <a:ea typeface="楷体_GB2312" pitchFamily="49" charset="-122"/>
              </a:rPr>
              <a:t>在</a:t>
            </a:r>
            <a:r>
              <a:rPr lang="zh-CN" altLang="en-US" i="1">
                <a:solidFill>
                  <a:schemeClr val="bg2">
                    <a:lumMod val="10000"/>
                  </a:schemeClr>
                </a:solidFill>
                <a:sym typeface="Symbol" panose="05050102010706020507" pitchFamily="18" charset="2"/>
              </a:rPr>
              <a:t>、</a:t>
            </a:r>
            <a:r>
              <a:rPr kumimoji="1" lang="zh-CN" altLang="en-US">
                <a:solidFill>
                  <a:schemeClr val="bg2">
                    <a:lumMod val="10000"/>
                  </a:schemeClr>
                </a:solidFill>
                <a:latin typeface="楷体_GB2312" pitchFamily="49" charset="-122"/>
                <a:ea typeface="楷体_GB2312" pitchFamily="49" charset="-122"/>
              </a:rPr>
              <a:t>衰变中，子核可以到不同的激发态，一般来说，激发态的寿命是相当短的（</a:t>
            </a:r>
            <a:r>
              <a:rPr lang="zh-CN" altLang="en-US">
                <a:solidFill>
                  <a:schemeClr val="bg2">
                    <a:lumMod val="10000"/>
                  </a:schemeClr>
                </a:solidFill>
                <a:ea typeface="楷体_GB2312" pitchFamily="49" charset="-122"/>
              </a:rPr>
              <a:t>典型值为</a:t>
            </a:r>
            <a:r>
              <a:rPr lang="en-US" altLang="zh-CN">
                <a:solidFill>
                  <a:schemeClr val="bg2">
                    <a:lumMod val="10000"/>
                  </a:schemeClr>
                </a:solidFill>
                <a:ea typeface="楷体_GB2312" pitchFamily="49" charset="-122"/>
              </a:rPr>
              <a:t>10</a:t>
            </a:r>
            <a:r>
              <a:rPr lang="en-US" altLang="zh-CN" baseline="30000">
                <a:solidFill>
                  <a:schemeClr val="bg2">
                    <a:lumMod val="10000"/>
                  </a:schemeClr>
                </a:solidFill>
                <a:ea typeface="楷体_GB2312" pitchFamily="49" charset="-122"/>
              </a:rPr>
              <a:t>-14</a:t>
            </a:r>
            <a:r>
              <a:rPr lang="en-US" altLang="zh-CN">
                <a:solidFill>
                  <a:schemeClr val="bg2">
                    <a:lumMod val="10000"/>
                  </a:schemeClr>
                </a:solidFill>
                <a:ea typeface="楷体_GB2312" pitchFamily="49" charset="-122"/>
              </a:rPr>
              <a:t>s</a:t>
            </a:r>
            <a:r>
              <a:rPr kumimoji="1" lang="zh-CN" altLang="en-US">
                <a:solidFill>
                  <a:schemeClr val="bg2">
                    <a:lumMod val="10000"/>
                  </a:schemeClr>
                </a:solidFill>
                <a:latin typeface="楷体_GB2312" pitchFamily="49" charset="-122"/>
                <a:ea typeface="楷体_GB2312" pitchFamily="49" charset="-122"/>
              </a:rPr>
              <a:t>）；但也有的激发态是亚稳态，寿命较长（</a:t>
            </a:r>
            <a:r>
              <a:rPr kumimoji="1" lang="en-US" altLang="zh-CN">
                <a:solidFill>
                  <a:schemeClr val="bg2">
                    <a:lumMod val="10000"/>
                  </a:schemeClr>
                </a:solidFill>
                <a:sym typeface="Symbol" panose="05050102010706020507" pitchFamily="18" charset="2"/>
              </a:rPr>
              <a:t>&gt;0.1s</a:t>
            </a:r>
            <a:r>
              <a:rPr kumimoji="1" lang="zh-CN" altLang="en-US">
                <a:solidFill>
                  <a:schemeClr val="bg2">
                    <a:lumMod val="10000"/>
                  </a:schemeClr>
                </a:solidFill>
                <a:ea typeface="楷体_GB2312" pitchFamily="49" charset="-122"/>
                <a:sym typeface="Symbol" panose="05050102010706020507" pitchFamily="18" charset="2"/>
              </a:rPr>
              <a:t>）</a:t>
            </a:r>
            <a:r>
              <a:rPr kumimoji="1" lang="zh-CN" altLang="en-US">
                <a:solidFill>
                  <a:schemeClr val="bg2">
                    <a:lumMod val="10000"/>
                  </a:schemeClr>
                </a:solidFill>
                <a:latin typeface="楷体_GB2312" pitchFamily="49" charset="-122"/>
                <a:ea typeface="楷体_GB2312" pitchFamily="49" charset="-122"/>
              </a:rPr>
              <a:t>，这些处于亚稳态的核与处于基态的核</a:t>
            </a:r>
            <a:r>
              <a:rPr kumimoji="1" lang="en-US" altLang="zh-CN" i="1">
                <a:solidFill>
                  <a:schemeClr val="bg2">
                    <a:lumMod val="10000"/>
                  </a:schemeClr>
                </a:solidFill>
                <a:ea typeface="楷体_GB2312" pitchFamily="49" charset="-122"/>
              </a:rPr>
              <a:t>Z</a:t>
            </a:r>
            <a:r>
              <a:rPr kumimoji="1" lang="zh-CN" altLang="en-US">
                <a:solidFill>
                  <a:schemeClr val="bg2">
                    <a:lumMod val="10000"/>
                  </a:schemeClr>
                </a:solidFill>
                <a:latin typeface="楷体_GB2312" pitchFamily="49" charset="-122"/>
                <a:ea typeface="楷体_GB2312" pitchFamily="49" charset="-122"/>
              </a:rPr>
              <a:t>和</a:t>
            </a:r>
            <a:r>
              <a:rPr kumimoji="1" lang="en-US" altLang="zh-CN" i="1">
                <a:solidFill>
                  <a:schemeClr val="bg2">
                    <a:lumMod val="10000"/>
                  </a:schemeClr>
                </a:solidFill>
                <a:ea typeface="楷体_GB2312" pitchFamily="49" charset="-122"/>
              </a:rPr>
              <a:t>A</a:t>
            </a:r>
            <a:r>
              <a:rPr kumimoji="1" lang="zh-CN" altLang="en-US">
                <a:solidFill>
                  <a:schemeClr val="bg2">
                    <a:lumMod val="10000"/>
                  </a:schemeClr>
                </a:solidFill>
                <a:latin typeface="楷体_GB2312" pitchFamily="49" charset="-122"/>
                <a:ea typeface="楷体_GB2312" pitchFamily="49" charset="-122"/>
              </a:rPr>
              <a:t>均相同，只是内部能量不同，它们有不同的平均寿命和半衰期。通常称其为同质异能素（</a:t>
            </a:r>
            <a:r>
              <a:rPr kumimoji="1" lang="en-US" altLang="zh-CN" baseline="30000">
                <a:solidFill>
                  <a:schemeClr val="bg2">
                    <a:lumMod val="10000"/>
                  </a:schemeClr>
                </a:solidFill>
                <a:ea typeface="楷体_GB2312" pitchFamily="49" charset="-122"/>
              </a:rPr>
              <a:t>Am</a:t>
            </a:r>
            <a:r>
              <a:rPr kumimoji="1" lang="en-US" altLang="zh-CN">
                <a:solidFill>
                  <a:schemeClr val="bg2">
                    <a:lumMod val="10000"/>
                  </a:schemeClr>
                </a:solidFill>
                <a:ea typeface="楷体_GB2312" pitchFamily="49" charset="-122"/>
              </a:rPr>
              <a:t>X</a:t>
            </a:r>
            <a:r>
              <a:rPr kumimoji="1" lang="zh-CN" altLang="en-US">
                <a:solidFill>
                  <a:schemeClr val="bg2">
                    <a:lumMod val="10000"/>
                  </a:schemeClr>
                </a:solidFill>
                <a:latin typeface="楷体_GB2312" pitchFamily="49" charset="-122"/>
                <a:ea typeface="楷体_GB2312" pitchFamily="49" charset="-122"/>
              </a:rPr>
              <a:t>）。</a:t>
            </a:r>
            <a:r>
              <a:rPr kumimoji="1" lang="zh-CN" altLang="en-US">
                <a:solidFill>
                  <a:schemeClr val="bg2">
                    <a:lumMod val="10000"/>
                  </a:schemeClr>
                </a:solidFill>
                <a:latin typeface="楷体_GB2312" pitchFamily="49" charset="-122"/>
                <a:ea typeface="楷体_GB2312" pitchFamily="49" charset="-122"/>
                <a:sym typeface="Symbol" panose="05050102010706020507" pitchFamily="18" charset="2"/>
              </a:rPr>
              <a:t>同质异能素发生的</a:t>
            </a:r>
            <a:r>
              <a:rPr kumimoji="1" lang="zh-CN" altLang="en-US" i="1">
                <a:solidFill>
                  <a:schemeClr val="bg2">
                    <a:lumMod val="10000"/>
                  </a:schemeClr>
                </a:solidFill>
                <a:latin typeface="楷体_GB2312" pitchFamily="49" charset="-122"/>
                <a:ea typeface="楷体_GB2312" pitchFamily="49" charset="-122"/>
                <a:sym typeface="Symbol" panose="05050102010706020507" pitchFamily="18" charset="2"/>
              </a:rPr>
              <a:t> </a:t>
            </a:r>
            <a:r>
              <a:rPr kumimoji="1" lang="zh-CN" altLang="en-US">
                <a:solidFill>
                  <a:schemeClr val="bg2">
                    <a:lumMod val="10000"/>
                  </a:schemeClr>
                </a:solidFill>
                <a:latin typeface="楷体_GB2312" pitchFamily="49" charset="-122"/>
                <a:ea typeface="楷体_GB2312" pitchFamily="49" charset="-122"/>
                <a:sym typeface="Symbol" panose="05050102010706020507" pitchFamily="18" charset="2"/>
              </a:rPr>
              <a:t>跃迁（或内转换）称为同质异能跃迁</a:t>
            </a:r>
            <a:r>
              <a:rPr kumimoji="1" lang="en-US" altLang="zh-CN">
                <a:solidFill>
                  <a:schemeClr val="bg2">
                    <a:lumMod val="10000"/>
                  </a:schemeClr>
                </a:solidFill>
                <a:latin typeface="楷体_GB2312" pitchFamily="49" charset="-122"/>
                <a:ea typeface="楷体_GB2312" pitchFamily="49" charset="-122"/>
                <a:sym typeface="Symbol" panose="05050102010706020507" pitchFamily="18" charset="2"/>
              </a:rPr>
              <a:t>(</a:t>
            </a:r>
            <a:r>
              <a:rPr kumimoji="1" lang="en-US" altLang="en-US">
                <a:solidFill>
                  <a:schemeClr val="bg2">
                    <a:lumMod val="10000"/>
                  </a:schemeClr>
                </a:solidFill>
                <a:ea typeface="楷体_GB2312" pitchFamily="49" charset="-122"/>
                <a:sym typeface="Symbol" panose="05050102010706020507" pitchFamily="18" charset="2"/>
              </a:rPr>
              <a:t>IT</a:t>
            </a:r>
            <a:r>
              <a:rPr kumimoji="1" lang="en-US" altLang="en-US">
                <a:solidFill>
                  <a:schemeClr val="bg2">
                    <a:lumMod val="10000"/>
                  </a:schemeClr>
                </a:solidFill>
                <a:latin typeface="楷体_GB2312" pitchFamily="49" charset="-122"/>
                <a:ea typeface="楷体_GB2312" pitchFamily="49" charset="-122"/>
                <a:sym typeface="Symbol" panose="05050102010706020507" pitchFamily="18" charset="2"/>
              </a:rPr>
              <a:t>)</a:t>
            </a:r>
            <a:r>
              <a:rPr kumimoji="1" lang="zh-CN" altLang="en-US">
                <a:solidFill>
                  <a:schemeClr val="bg2">
                    <a:lumMod val="10000"/>
                  </a:schemeClr>
                </a:solidFill>
                <a:latin typeface="楷体_GB2312" pitchFamily="49" charset="-122"/>
                <a:ea typeface="楷体_GB2312" pitchFamily="49" charset="-122"/>
                <a:sym typeface="Symbol" panose="05050102010706020507" pitchFamily="18" charset="2"/>
              </a:rPr>
              <a:t>。同质异能素也可直接发生</a:t>
            </a:r>
            <a:r>
              <a:rPr lang="zh-CN" altLang="en-US" i="1">
                <a:solidFill>
                  <a:schemeClr val="bg2">
                    <a:lumMod val="10000"/>
                  </a:schemeClr>
                </a:solidFill>
                <a:latin typeface="楷体_GB2312" pitchFamily="49" charset="-122"/>
                <a:ea typeface="楷体_GB2312" pitchFamily="49" charset="-122"/>
                <a:sym typeface="Symbol" panose="05050102010706020507" pitchFamily="18" charset="2"/>
              </a:rPr>
              <a:t>、</a:t>
            </a:r>
            <a:r>
              <a:rPr kumimoji="1" lang="zh-CN" altLang="en-US">
                <a:solidFill>
                  <a:schemeClr val="bg2">
                    <a:lumMod val="10000"/>
                  </a:schemeClr>
                </a:solidFill>
                <a:latin typeface="楷体_GB2312" pitchFamily="49" charset="-122"/>
                <a:ea typeface="楷体_GB2312" pitchFamily="49" charset="-122"/>
              </a:rPr>
              <a:t>衰变。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wipe(left)">
                                      <p:cBhvr>
                                        <p:cTn id="7" dur="500"/>
                                        <p:tgtEl>
                                          <p:spTgt spid="289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89797">
                                            <p:txEl>
                                              <p:pRg st="0" end="0"/>
                                            </p:txEl>
                                          </p:spTgt>
                                        </p:tgtEl>
                                        <p:attrNameLst>
                                          <p:attrName>style.visibility</p:attrName>
                                        </p:attrNameLst>
                                      </p:cBhvr>
                                      <p:to>
                                        <p:strVal val="visible"/>
                                      </p:to>
                                    </p:set>
                                    <p:anim calcmode="lin" valueType="num">
                                      <p:cBhvr>
                                        <p:cTn id="12" dur="1000" fill="hold"/>
                                        <p:tgtEl>
                                          <p:spTgt spid="289797">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89797">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897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9" name="Rectangle 13">
            <a:extLst>
              <a:ext uri="{FF2B5EF4-FFF2-40B4-BE49-F238E27FC236}">
                <a16:creationId xmlns:a16="http://schemas.microsoft.com/office/drawing/2014/main" id="{623EAD60-FD47-4C83-9F46-D558F5C5A0D8}"/>
              </a:ext>
            </a:extLst>
          </p:cNvPr>
          <p:cNvSpPr>
            <a:spLocks noChangeArrowheads="1"/>
          </p:cNvSpPr>
          <p:nvPr/>
        </p:nvSpPr>
        <p:spPr bwMode="auto">
          <a:xfrm>
            <a:off x="684213" y="1196975"/>
            <a:ext cx="8135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solidFill>
                  <a:schemeClr val="tx1"/>
                </a:solidFill>
                <a:ea typeface="楷体_GB2312" pitchFamily="49" charset="-122"/>
                <a:cs typeface="宋体-方正超大字符集" pitchFamily="65" charset="-122"/>
              </a:rPr>
              <a:t>具有最长半衰期的同质异能素是</a:t>
            </a:r>
            <a:r>
              <a:rPr kumimoji="1" lang="en-US" altLang="zh-CN" baseline="30000">
                <a:solidFill>
                  <a:schemeClr val="tx1"/>
                </a:solidFill>
                <a:ea typeface="楷体_GB2312" pitchFamily="49" charset="-122"/>
                <a:cs typeface="宋体-方正超大字符集" pitchFamily="65" charset="-122"/>
              </a:rPr>
              <a:t>91m</a:t>
            </a:r>
            <a:r>
              <a:rPr kumimoji="1" lang="en-US" altLang="zh-CN">
                <a:solidFill>
                  <a:schemeClr val="tx1"/>
                </a:solidFill>
                <a:ea typeface="楷体_GB2312" pitchFamily="49" charset="-122"/>
                <a:cs typeface="宋体-方正超大字符集" pitchFamily="65" charset="-122"/>
              </a:rPr>
              <a:t>Nb(</a:t>
            </a:r>
            <a:r>
              <a:rPr kumimoji="1" lang="zh-CN" altLang="en-US">
                <a:solidFill>
                  <a:schemeClr val="tx1"/>
                </a:solidFill>
                <a:ea typeface="楷体_GB2312" pitchFamily="49" charset="-122"/>
                <a:cs typeface="宋体-方正超大字符集" pitchFamily="65" charset="-122"/>
              </a:rPr>
              <a:t>铌</a:t>
            </a:r>
            <a:r>
              <a:rPr kumimoji="1" lang="en-US" altLang="zh-CN">
                <a:solidFill>
                  <a:schemeClr val="tx1"/>
                </a:solidFill>
                <a:ea typeface="楷体_GB2312" pitchFamily="49" charset="-122"/>
                <a:cs typeface="宋体-方正超大字符集" pitchFamily="65" charset="-122"/>
              </a:rPr>
              <a:t>),(T=62d) </a:t>
            </a:r>
          </a:p>
        </p:txBody>
      </p:sp>
    </p:spTree>
    <p:controls>
      <mc:AlternateContent xmlns:mc="http://schemas.openxmlformats.org/markup-compatibility/2006">
        <mc:Choice xmlns:v="urn:schemas-microsoft-com:vml" Requires="v">
          <p:control spid="290834" r:id="rId2" imgW="9142857" imgH="4236974"/>
        </mc:Choice>
        <mc:Fallback>
          <p:control r:id="rId2" imgW="9142857" imgH="4236974">
            <p:pic>
              <p:nvPicPr>
                <p:cNvPr id="290820" name="ShockwaveFlash1">
                  <a:extLst>
                    <a:ext uri="{FF2B5EF4-FFF2-40B4-BE49-F238E27FC236}">
                      <a16:creationId xmlns:a16="http://schemas.microsoft.com/office/drawing/2014/main" id="{B928ABCE-99CF-4522-AA71-3281EE3D918D}"/>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2420938"/>
                  <a:ext cx="9144000" cy="4237037"/>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a:extLst>
              <a:ext uri="{FF2B5EF4-FFF2-40B4-BE49-F238E27FC236}">
                <a16:creationId xmlns:a16="http://schemas.microsoft.com/office/drawing/2014/main" id="{8B1AD351-48B5-4C34-95AD-4984FDB61984}"/>
              </a:ext>
            </a:extLst>
          </p:cNvPr>
          <p:cNvSpPr>
            <a:spLocks noChangeArrowheads="1"/>
          </p:cNvSpPr>
          <p:nvPr/>
        </p:nvSpPr>
        <p:spPr bwMode="auto">
          <a:xfrm>
            <a:off x="684213" y="836613"/>
            <a:ext cx="3311525" cy="579437"/>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4.Mossbauer</a:t>
            </a:r>
            <a:r>
              <a:rPr lang="zh-CN" altLang="en-US" sz="3200">
                <a:solidFill>
                  <a:schemeClr val="bg2">
                    <a:lumMod val="10000"/>
                  </a:schemeClr>
                </a:solidFill>
                <a:ea typeface="楷体_GB2312" pitchFamily="49" charset="-122"/>
              </a:rPr>
              <a:t>效应</a:t>
            </a:r>
            <a:endParaRPr lang="zh-CN" altLang="en-US" sz="3200">
              <a:solidFill>
                <a:schemeClr val="bg2">
                  <a:lumMod val="10000"/>
                </a:schemeClr>
              </a:solidFill>
              <a:ea typeface="楷体_GB2312" pitchFamily="49" charset="-122"/>
              <a:sym typeface="Symbol" panose="05050102010706020507" pitchFamily="18" charset="2"/>
            </a:endParaRPr>
          </a:p>
        </p:txBody>
      </p:sp>
      <p:sp>
        <p:nvSpPr>
          <p:cNvPr id="291845" name="Rectangle 5">
            <a:extLst>
              <a:ext uri="{FF2B5EF4-FFF2-40B4-BE49-F238E27FC236}">
                <a16:creationId xmlns:a16="http://schemas.microsoft.com/office/drawing/2014/main" id="{C88D2DC1-271F-4562-B228-57C5A1D37005}"/>
              </a:ext>
            </a:extLst>
          </p:cNvPr>
          <p:cNvSpPr>
            <a:spLocks noChangeArrowheads="1"/>
          </p:cNvSpPr>
          <p:nvPr/>
        </p:nvSpPr>
        <p:spPr bwMode="auto">
          <a:xfrm>
            <a:off x="4716463" y="885825"/>
            <a:ext cx="2684462" cy="519113"/>
          </a:xfrm>
          <a:prstGeom prst="rect">
            <a:avLst/>
          </a:prstGeom>
          <a:noFill/>
          <a:ln>
            <a:noFill/>
          </a:ln>
          <a:effectLst/>
        </p:spPr>
        <p:txBody>
          <a:bodyPr wrap="none">
            <a:spAutoFit/>
          </a:bodyPr>
          <a:lstStyle/>
          <a:p>
            <a:r>
              <a:rPr lang="zh-CN" altLang="en-US">
                <a:solidFill>
                  <a:schemeClr val="bg2">
                    <a:lumMod val="10000"/>
                  </a:schemeClr>
                </a:solidFill>
                <a:ea typeface="楷体_GB2312" pitchFamily="49" charset="-122"/>
              </a:rPr>
              <a:t>无反冲共振吸收</a:t>
            </a:r>
          </a:p>
        </p:txBody>
      </p:sp>
      <p:grpSp>
        <p:nvGrpSpPr>
          <p:cNvPr id="291880" name="Group 40">
            <a:extLst>
              <a:ext uri="{FF2B5EF4-FFF2-40B4-BE49-F238E27FC236}">
                <a16:creationId xmlns:a16="http://schemas.microsoft.com/office/drawing/2014/main" id="{FE9E650E-D938-4B00-ABCF-FAEF241C8747}"/>
              </a:ext>
            </a:extLst>
          </p:cNvPr>
          <p:cNvGrpSpPr>
            <a:grpSpLocks/>
          </p:cNvGrpSpPr>
          <p:nvPr/>
        </p:nvGrpSpPr>
        <p:grpSpPr bwMode="auto">
          <a:xfrm>
            <a:off x="1692275" y="3789363"/>
            <a:ext cx="5867400" cy="2347912"/>
            <a:chOff x="934" y="1648"/>
            <a:chExt cx="3696" cy="1479"/>
          </a:xfrm>
          <a:noFill/>
        </p:grpSpPr>
        <p:sp>
          <p:nvSpPr>
            <p:cNvPr id="291867" name="Line 27">
              <a:extLst>
                <a:ext uri="{FF2B5EF4-FFF2-40B4-BE49-F238E27FC236}">
                  <a16:creationId xmlns:a16="http://schemas.microsoft.com/office/drawing/2014/main" id="{F5CE8461-2897-4822-AB04-61CE738050FB}"/>
                </a:ext>
              </a:extLst>
            </p:cNvPr>
            <p:cNvSpPr>
              <a:spLocks noChangeShapeType="1"/>
            </p:cNvSpPr>
            <p:nvPr/>
          </p:nvSpPr>
          <p:spPr bwMode="auto">
            <a:xfrm>
              <a:off x="1270" y="1888"/>
              <a:ext cx="1056" cy="0"/>
            </a:xfrm>
            <a:prstGeom prst="line">
              <a:avLst/>
            </a:prstGeom>
            <a:gr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68" name="Line 28">
              <a:extLst>
                <a:ext uri="{FF2B5EF4-FFF2-40B4-BE49-F238E27FC236}">
                  <a16:creationId xmlns:a16="http://schemas.microsoft.com/office/drawing/2014/main" id="{FE52C397-89ED-4A82-BB4C-1F80F4C377CA}"/>
                </a:ext>
              </a:extLst>
            </p:cNvPr>
            <p:cNvSpPr>
              <a:spLocks noChangeShapeType="1"/>
            </p:cNvSpPr>
            <p:nvPr/>
          </p:nvSpPr>
          <p:spPr bwMode="auto">
            <a:xfrm>
              <a:off x="1270" y="2656"/>
              <a:ext cx="1056" cy="0"/>
            </a:xfrm>
            <a:prstGeom prst="line">
              <a:avLst/>
            </a:prstGeom>
            <a:gr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69" name="Line 29">
              <a:extLst>
                <a:ext uri="{FF2B5EF4-FFF2-40B4-BE49-F238E27FC236}">
                  <a16:creationId xmlns:a16="http://schemas.microsoft.com/office/drawing/2014/main" id="{A61DE2E2-723C-4668-BA0A-0A068245F3C3}"/>
                </a:ext>
              </a:extLst>
            </p:cNvPr>
            <p:cNvSpPr>
              <a:spLocks noChangeShapeType="1"/>
            </p:cNvSpPr>
            <p:nvPr/>
          </p:nvSpPr>
          <p:spPr bwMode="auto">
            <a:xfrm flipH="1">
              <a:off x="1750" y="1888"/>
              <a:ext cx="0" cy="768"/>
            </a:xfrm>
            <a:prstGeom prst="line">
              <a:avLst/>
            </a:prstGeom>
            <a:grpFill/>
            <a:ln w="28575" cap="sq">
              <a:solidFill>
                <a:schemeClr val="tx1"/>
              </a:solidFill>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70" name="Freeform 30">
              <a:extLst>
                <a:ext uri="{FF2B5EF4-FFF2-40B4-BE49-F238E27FC236}">
                  <a16:creationId xmlns:a16="http://schemas.microsoft.com/office/drawing/2014/main" id="{181254F9-56E9-4BBD-B3BA-AE04D59C916F}"/>
                </a:ext>
              </a:extLst>
            </p:cNvPr>
            <p:cNvSpPr>
              <a:spLocks/>
            </p:cNvSpPr>
            <p:nvPr/>
          </p:nvSpPr>
          <p:spPr bwMode="auto">
            <a:xfrm>
              <a:off x="1846" y="2224"/>
              <a:ext cx="1034" cy="72"/>
            </a:xfrm>
            <a:custGeom>
              <a:avLst/>
              <a:gdLst>
                <a:gd name="T0" fmla="*/ 0 w 544"/>
                <a:gd name="T1" fmla="*/ 56 h 152"/>
                <a:gd name="T2" fmla="*/ 48 w 544"/>
                <a:gd name="T3" fmla="*/ 8 h 152"/>
                <a:gd name="T4" fmla="*/ 96 w 544"/>
                <a:gd name="T5" fmla="*/ 104 h 152"/>
                <a:gd name="T6" fmla="*/ 192 w 544"/>
                <a:gd name="T7" fmla="*/ 8 h 152"/>
                <a:gd name="T8" fmla="*/ 288 w 544"/>
                <a:gd name="T9" fmla="*/ 104 h 152"/>
                <a:gd name="T10" fmla="*/ 336 w 544"/>
                <a:gd name="T11" fmla="*/ 8 h 152"/>
                <a:gd name="T12" fmla="*/ 432 w 544"/>
                <a:gd name="T13" fmla="*/ 104 h 152"/>
                <a:gd name="T14" fmla="*/ 528 w 544"/>
                <a:gd name="T15" fmla="*/ 104 h 152"/>
                <a:gd name="T16" fmla="*/ 528 w 544"/>
                <a:gd name="T1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152">
                  <a:moveTo>
                    <a:pt x="0" y="56"/>
                  </a:moveTo>
                  <a:cubicBezTo>
                    <a:pt x="16" y="28"/>
                    <a:pt x="32" y="0"/>
                    <a:pt x="48" y="8"/>
                  </a:cubicBezTo>
                  <a:cubicBezTo>
                    <a:pt x="64" y="16"/>
                    <a:pt x="72" y="104"/>
                    <a:pt x="96" y="104"/>
                  </a:cubicBezTo>
                  <a:cubicBezTo>
                    <a:pt x="120" y="104"/>
                    <a:pt x="160" y="8"/>
                    <a:pt x="192" y="8"/>
                  </a:cubicBezTo>
                  <a:cubicBezTo>
                    <a:pt x="224" y="8"/>
                    <a:pt x="264" y="104"/>
                    <a:pt x="288" y="104"/>
                  </a:cubicBezTo>
                  <a:cubicBezTo>
                    <a:pt x="312" y="104"/>
                    <a:pt x="312" y="8"/>
                    <a:pt x="336" y="8"/>
                  </a:cubicBezTo>
                  <a:cubicBezTo>
                    <a:pt x="360" y="8"/>
                    <a:pt x="400" y="88"/>
                    <a:pt x="432" y="104"/>
                  </a:cubicBezTo>
                  <a:cubicBezTo>
                    <a:pt x="464" y="120"/>
                    <a:pt x="512" y="96"/>
                    <a:pt x="528" y="104"/>
                  </a:cubicBezTo>
                  <a:cubicBezTo>
                    <a:pt x="544" y="112"/>
                    <a:pt x="536" y="132"/>
                    <a:pt x="528" y="152"/>
                  </a:cubicBezTo>
                </a:path>
              </a:pathLst>
            </a:custGeom>
            <a:grpFill/>
            <a:ln w="28575"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71" name="Line 31">
              <a:extLst>
                <a:ext uri="{FF2B5EF4-FFF2-40B4-BE49-F238E27FC236}">
                  <a16:creationId xmlns:a16="http://schemas.microsoft.com/office/drawing/2014/main" id="{3E0FCE53-48F0-4683-9EF6-A6685C774D04}"/>
                </a:ext>
              </a:extLst>
            </p:cNvPr>
            <p:cNvSpPr>
              <a:spLocks noChangeShapeType="1"/>
            </p:cNvSpPr>
            <p:nvPr/>
          </p:nvSpPr>
          <p:spPr bwMode="auto">
            <a:xfrm>
              <a:off x="2854" y="1888"/>
              <a:ext cx="1056" cy="0"/>
            </a:xfrm>
            <a:prstGeom prst="line">
              <a:avLst/>
            </a:prstGeom>
            <a:gr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72" name="Line 32">
              <a:extLst>
                <a:ext uri="{FF2B5EF4-FFF2-40B4-BE49-F238E27FC236}">
                  <a16:creationId xmlns:a16="http://schemas.microsoft.com/office/drawing/2014/main" id="{08C60859-1F6C-4950-933E-ED2737A7CF56}"/>
                </a:ext>
              </a:extLst>
            </p:cNvPr>
            <p:cNvSpPr>
              <a:spLocks noChangeShapeType="1"/>
            </p:cNvSpPr>
            <p:nvPr/>
          </p:nvSpPr>
          <p:spPr bwMode="auto">
            <a:xfrm>
              <a:off x="2854" y="2656"/>
              <a:ext cx="1056" cy="0"/>
            </a:xfrm>
            <a:prstGeom prst="line">
              <a:avLst/>
            </a:prstGeom>
            <a:grp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73" name="Line 33">
              <a:extLst>
                <a:ext uri="{FF2B5EF4-FFF2-40B4-BE49-F238E27FC236}">
                  <a16:creationId xmlns:a16="http://schemas.microsoft.com/office/drawing/2014/main" id="{5E7225C2-F5C4-4B8C-9E47-87DCB46C5380}"/>
                </a:ext>
              </a:extLst>
            </p:cNvPr>
            <p:cNvSpPr>
              <a:spLocks noChangeShapeType="1"/>
            </p:cNvSpPr>
            <p:nvPr/>
          </p:nvSpPr>
          <p:spPr bwMode="auto">
            <a:xfrm flipV="1">
              <a:off x="3334" y="1888"/>
              <a:ext cx="0" cy="768"/>
            </a:xfrm>
            <a:prstGeom prst="line">
              <a:avLst/>
            </a:prstGeom>
            <a:grpFill/>
            <a:ln w="28575" cap="sq">
              <a:solidFill>
                <a:schemeClr val="tx1"/>
              </a:solidFill>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1874" name="Text Box 34">
              <a:extLst>
                <a:ext uri="{FF2B5EF4-FFF2-40B4-BE49-F238E27FC236}">
                  <a16:creationId xmlns:a16="http://schemas.microsoft.com/office/drawing/2014/main" id="{CD673D29-D654-4274-B030-B1148C3406F4}"/>
                </a:ext>
              </a:extLst>
            </p:cNvPr>
            <p:cNvSpPr txBox="1">
              <a:spLocks noChangeArrowheads="1"/>
            </p:cNvSpPr>
            <p:nvPr/>
          </p:nvSpPr>
          <p:spPr bwMode="auto">
            <a:xfrm>
              <a:off x="934" y="1696"/>
              <a:ext cx="528"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E</a:t>
              </a:r>
              <a:r>
                <a:rPr kumimoji="1" lang="en-US" altLang="zh-CN" i="1" baseline="-25000">
                  <a:solidFill>
                    <a:schemeClr val="bg2">
                      <a:lumMod val="10000"/>
                    </a:schemeClr>
                  </a:solidFill>
                </a:rPr>
                <a:t>i</a:t>
              </a:r>
              <a:endParaRPr kumimoji="1" lang="en-US" altLang="zh-CN" i="1">
                <a:solidFill>
                  <a:schemeClr val="bg2">
                    <a:lumMod val="10000"/>
                  </a:schemeClr>
                </a:solidFill>
              </a:endParaRPr>
            </a:p>
          </p:txBody>
        </p:sp>
        <p:sp>
          <p:nvSpPr>
            <p:cNvPr id="291875" name="Text Box 35">
              <a:extLst>
                <a:ext uri="{FF2B5EF4-FFF2-40B4-BE49-F238E27FC236}">
                  <a16:creationId xmlns:a16="http://schemas.microsoft.com/office/drawing/2014/main" id="{A892FD1E-B213-4E56-8ED8-2CB545B24AF3}"/>
                </a:ext>
              </a:extLst>
            </p:cNvPr>
            <p:cNvSpPr txBox="1">
              <a:spLocks noChangeArrowheads="1"/>
            </p:cNvSpPr>
            <p:nvPr/>
          </p:nvSpPr>
          <p:spPr bwMode="auto">
            <a:xfrm>
              <a:off x="934" y="2435"/>
              <a:ext cx="528"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E</a:t>
              </a:r>
              <a:r>
                <a:rPr kumimoji="1" lang="en-US" altLang="zh-CN" i="1" baseline="-25000">
                  <a:solidFill>
                    <a:schemeClr val="bg2">
                      <a:lumMod val="10000"/>
                    </a:schemeClr>
                  </a:solidFill>
                </a:rPr>
                <a:t>f</a:t>
              </a:r>
              <a:endParaRPr kumimoji="1" lang="en-US" altLang="zh-CN" i="1">
                <a:solidFill>
                  <a:schemeClr val="bg2">
                    <a:lumMod val="10000"/>
                  </a:schemeClr>
                </a:solidFill>
              </a:endParaRPr>
            </a:p>
          </p:txBody>
        </p:sp>
        <p:sp>
          <p:nvSpPr>
            <p:cNvPr id="291876" name="Text Box 36">
              <a:extLst>
                <a:ext uri="{FF2B5EF4-FFF2-40B4-BE49-F238E27FC236}">
                  <a16:creationId xmlns:a16="http://schemas.microsoft.com/office/drawing/2014/main" id="{AFA5C5A7-FA48-411F-9F44-BD0C31F5EEA4}"/>
                </a:ext>
              </a:extLst>
            </p:cNvPr>
            <p:cNvSpPr txBox="1">
              <a:spLocks noChangeArrowheads="1"/>
            </p:cNvSpPr>
            <p:nvPr/>
          </p:nvSpPr>
          <p:spPr bwMode="auto">
            <a:xfrm>
              <a:off x="3910" y="1648"/>
              <a:ext cx="624"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E</a:t>
              </a:r>
              <a:r>
                <a:rPr kumimoji="1" lang="en-US" altLang="zh-CN" i="1" baseline="-25000">
                  <a:solidFill>
                    <a:schemeClr val="bg2">
                      <a:lumMod val="10000"/>
                    </a:schemeClr>
                  </a:solidFill>
                </a:rPr>
                <a:t>i</a:t>
              </a:r>
              <a:endParaRPr kumimoji="1" lang="en-US" altLang="zh-CN" i="1">
                <a:solidFill>
                  <a:schemeClr val="bg2">
                    <a:lumMod val="10000"/>
                  </a:schemeClr>
                </a:solidFill>
              </a:endParaRPr>
            </a:p>
          </p:txBody>
        </p:sp>
        <p:sp>
          <p:nvSpPr>
            <p:cNvPr id="291877" name="Text Box 37">
              <a:extLst>
                <a:ext uri="{FF2B5EF4-FFF2-40B4-BE49-F238E27FC236}">
                  <a16:creationId xmlns:a16="http://schemas.microsoft.com/office/drawing/2014/main" id="{3C5469F7-9818-48CD-835B-5856825CDCBE}"/>
                </a:ext>
              </a:extLst>
            </p:cNvPr>
            <p:cNvSpPr txBox="1">
              <a:spLocks noChangeArrowheads="1"/>
            </p:cNvSpPr>
            <p:nvPr/>
          </p:nvSpPr>
          <p:spPr bwMode="auto">
            <a:xfrm>
              <a:off x="3910" y="2435"/>
              <a:ext cx="720"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E</a:t>
              </a:r>
              <a:r>
                <a:rPr kumimoji="1" lang="en-US" altLang="zh-CN" i="1" baseline="-25000">
                  <a:solidFill>
                    <a:schemeClr val="bg2">
                      <a:lumMod val="10000"/>
                    </a:schemeClr>
                  </a:solidFill>
                </a:rPr>
                <a:t>f</a:t>
              </a:r>
              <a:endParaRPr kumimoji="1" lang="en-US" altLang="zh-CN" i="1">
                <a:solidFill>
                  <a:schemeClr val="bg2">
                    <a:lumMod val="10000"/>
                  </a:schemeClr>
                </a:solidFill>
              </a:endParaRPr>
            </a:p>
          </p:txBody>
        </p:sp>
        <p:sp>
          <p:nvSpPr>
            <p:cNvPr id="291878" name="Text Box 38">
              <a:extLst>
                <a:ext uri="{FF2B5EF4-FFF2-40B4-BE49-F238E27FC236}">
                  <a16:creationId xmlns:a16="http://schemas.microsoft.com/office/drawing/2014/main" id="{8D92FFC7-8C58-4675-BE67-B41769657285}"/>
                </a:ext>
              </a:extLst>
            </p:cNvPr>
            <p:cNvSpPr txBox="1">
              <a:spLocks noChangeArrowheads="1"/>
            </p:cNvSpPr>
            <p:nvPr/>
          </p:nvSpPr>
          <p:spPr bwMode="auto">
            <a:xfrm>
              <a:off x="1606" y="2800"/>
              <a:ext cx="336"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A</a:t>
              </a:r>
            </a:p>
          </p:txBody>
        </p:sp>
        <p:sp>
          <p:nvSpPr>
            <p:cNvPr id="291879" name="Text Box 39">
              <a:extLst>
                <a:ext uri="{FF2B5EF4-FFF2-40B4-BE49-F238E27FC236}">
                  <a16:creationId xmlns:a16="http://schemas.microsoft.com/office/drawing/2014/main" id="{A69DBA68-F212-4EF4-B13E-4E25BCFA3153}"/>
                </a:ext>
              </a:extLst>
            </p:cNvPr>
            <p:cNvSpPr txBox="1">
              <a:spLocks noChangeArrowheads="1"/>
            </p:cNvSpPr>
            <p:nvPr/>
          </p:nvSpPr>
          <p:spPr bwMode="auto">
            <a:xfrm>
              <a:off x="3190" y="2800"/>
              <a:ext cx="336" cy="327"/>
            </a:xfrm>
            <a:prstGeom prst="rect">
              <a:avLst/>
            </a:prstGeom>
            <a:grp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solidFill>
                    <a:schemeClr val="bg2">
                      <a:lumMod val="10000"/>
                    </a:schemeClr>
                  </a:solidFill>
                </a:rPr>
                <a:t>B</a:t>
              </a:r>
            </a:p>
          </p:txBody>
        </p:sp>
      </p:grpSp>
      <p:sp>
        <p:nvSpPr>
          <p:cNvPr id="291881" name="Rectangle 41">
            <a:extLst>
              <a:ext uri="{FF2B5EF4-FFF2-40B4-BE49-F238E27FC236}">
                <a16:creationId xmlns:a16="http://schemas.microsoft.com/office/drawing/2014/main" id="{9ECD3506-8084-4257-9F47-E2B2159EB0A4}"/>
              </a:ext>
            </a:extLst>
          </p:cNvPr>
          <p:cNvSpPr>
            <a:spLocks noChangeArrowheads="1"/>
          </p:cNvSpPr>
          <p:nvPr/>
        </p:nvSpPr>
        <p:spPr bwMode="auto">
          <a:xfrm>
            <a:off x="827088" y="1773238"/>
            <a:ext cx="7775575" cy="1800225"/>
          </a:xfrm>
          <a:prstGeom prst="rect">
            <a:avLst/>
          </a:prstGeom>
          <a:noFill/>
          <a:ln>
            <a:noFill/>
          </a:ln>
          <a:effectLst/>
        </p:spPr>
        <p:txBody>
          <a:bodyPr>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　       </a:t>
            </a:r>
            <a:r>
              <a:rPr lang="zh-CN" altLang="en-US">
                <a:solidFill>
                  <a:schemeClr val="bg2">
                    <a:lumMod val="10000"/>
                  </a:schemeClr>
                </a:solidFill>
                <a:latin typeface="楷体_GB2312" pitchFamily="49" charset="-122"/>
                <a:ea typeface="楷体_GB2312" pitchFamily="49" charset="-122"/>
              </a:rPr>
              <a:t>原子从激发态跃迁到基态时所发射的光子，会被基态的同种原子吸收，称为原子的共振吸收（甚强）。（例如，用钠灯照射钠蒸汽，后者会强烈地吸收前者发出的黄光</a:t>
            </a:r>
            <a:r>
              <a:rPr lang="en-US" altLang="zh-CN">
                <a:solidFill>
                  <a:schemeClr val="bg2">
                    <a:lumMod val="10000"/>
                  </a:schemeClr>
                </a:solidFill>
                <a:latin typeface="Arial" panose="020B0604020202020204" pitchFamily="34" charset="0"/>
                <a:ea typeface="楷体_GB2312" pitchFamily="49" charset="-122"/>
              </a:rPr>
              <a:t>…</a:t>
            </a:r>
            <a:r>
              <a:rPr lang="zh-CN" altLang="en-US">
                <a:solidFill>
                  <a:schemeClr val="bg2">
                    <a:lumMod val="10000"/>
                  </a:schemeClr>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wipe(left)">
                                      <p:cBhvr>
                                        <p:cTn id="7" dur="500"/>
                                        <p:tgtEl>
                                          <p:spTgt spid="291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91845"/>
                                        </p:tgtEl>
                                        <p:attrNameLst>
                                          <p:attrName>style.visibility</p:attrName>
                                        </p:attrNameLst>
                                      </p:cBhvr>
                                      <p:to>
                                        <p:strVal val="visible"/>
                                      </p:to>
                                    </p:set>
                                    <p:anim calcmode="discrete" valueType="clr">
                                      <p:cBhvr override="childStyle">
                                        <p:cTn id="12" dur="80"/>
                                        <p:tgtEl>
                                          <p:spTgt spid="29184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91845"/>
                                        </p:tgtEl>
                                        <p:attrNameLst>
                                          <p:attrName>fillcolor</p:attrName>
                                        </p:attrNameLst>
                                      </p:cBhvr>
                                      <p:tavLst>
                                        <p:tav tm="0">
                                          <p:val>
                                            <p:clrVal>
                                              <a:schemeClr val="accent2"/>
                                            </p:clrVal>
                                          </p:val>
                                        </p:tav>
                                        <p:tav tm="50000">
                                          <p:val>
                                            <p:clrVal>
                                              <a:schemeClr val="hlink"/>
                                            </p:clrVal>
                                          </p:val>
                                        </p:tav>
                                      </p:tavLst>
                                    </p:anim>
                                    <p:set>
                                      <p:cBhvr>
                                        <p:cTn id="14" dur="80"/>
                                        <p:tgtEl>
                                          <p:spTgt spid="291845"/>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nodeType="clickEffect">
                                  <p:stCondLst>
                                    <p:cond delay="0"/>
                                  </p:stCondLst>
                                  <p:childTnLst>
                                    <p:set>
                                      <p:cBhvr>
                                        <p:cTn id="18" dur="1" fill="hold">
                                          <p:stCondLst>
                                            <p:cond delay="0"/>
                                          </p:stCondLst>
                                        </p:cTn>
                                        <p:tgtEl>
                                          <p:spTgt spid="291880"/>
                                        </p:tgtEl>
                                        <p:attrNameLst>
                                          <p:attrName>style.visibility</p:attrName>
                                        </p:attrNameLst>
                                      </p:cBhvr>
                                      <p:to>
                                        <p:strVal val="visible"/>
                                      </p:to>
                                    </p:set>
                                    <p:animEffect transition="in" filter="barn(outVertical)">
                                      <p:cBhvr>
                                        <p:cTn id="19" dur="500"/>
                                        <p:tgtEl>
                                          <p:spTgt spid="2918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1881"/>
                                        </p:tgtEl>
                                        <p:attrNameLst>
                                          <p:attrName>style.visibility</p:attrName>
                                        </p:attrNameLst>
                                      </p:cBhvr>
                                      <p:to>
                                        <p:strVal val="visible"/>
                                      </p:to>
                                    </p:set>
                                    <p:anim calcmode="lin" valueType="num">
                                      <p:cBhvr additive="base">
                                        <p:cTn id="24" dur="500" fill="hold"/>
                                        <p:tgtEl>
                                          <p:spTgt spid="291881"/>
                                        </p:tgtEl>
                                        <p:attrNameLst>
                                          <p:attrName>ppt_x</p:attrName>
                                        </p:attrNameLst>
                                      </p:cBhvr>
                                      <p:tavLst>
                                        <p:tav tm="0">
                                          <p:val>
                                            <p:strVal val="#ppt_x"/>
                                          </p:val>
                                        </p:tav>
                                        <p:tav tm="100000">
                                          <p:val>
                                            <p:strVal val="#ppt_x"/>
                                          </p:val>
                                        </p:tav>
                                      </p:tavLst>
                                    </p:anim>
                                    <p:anim calcmode="lin" valueType="num">
                                      <p:cBhvr additive="base">
                                        <p:cTn id="25" dur="500" fill="hold"/>
                                        <p:tgtEl>
                                          <p:spTgt spid="291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p:bldP spid="291845" grpId="0"/>
      <p:bldP spid="2918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6" name="Rectangle 12">
            <a:extLst>
              <a:ext uri="{FF2B5EF4-FFF2-40B4-BE49-F238E27FC236}">
                <a16:creationId xmlns:a16="http://schemas.microsoft.com/office/drawing/2014/main" id="{D0D938D4-342F-4FB0-A0A5-4C43E43E0AAF}"/>
              </a:ext>
            </a:extLst>
          </p:cNvPr>
          <p:cNvSpPr>
            <a:spLocks noChangeArrowheads="1"/>
          </p:cNvSpPr>
          <p:nvPr/>
        </p:nvSpPr>
        <p:spPr bwMode="auto">
          <a:xfrm>
            <a:off x="250825" y="1196975"/>
            <a:ext cx="6110288"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a:lnSpc>
                <a:spcPct val="125000"/>
              </a:lnSpc>
              <a:buFontTx/>
              <a:buNone/>
            </a:pPr>
            <a:r>
              <a:rPr lang="en-US" altLang="zh-CN"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当用</a:t>
            </a:r>
            <a:r>
              <a:rPr lang="en-US"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D</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钠线激发处于基态的钠原子时，由于</a:t>
            </a:r>
            <a:r>
              <a:rPr lang="en-US"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D</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线的能量与钠基态原子跃迁所需要的能量</a:t>
            </a:r>
            <a:r>
              <a:rPr lang="zh-CN" altLang="en-US" b="0"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几乎相等</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，所以将导致共振吸收。</a:t>
            </a:r>
          </a:p>
          <a:p>
            <a:pPr>
              <a:lnSpc>
                <a:spcPct val="125000"/>
              </a:lnSpc>
              <a:buFont typeface="Monotype Sorts" pitchFamily="2" charset="2"/>
              <a:buChar char="D"/>
            </a:pP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能级宽度</a:t>
            </a:r>
            <a:r>
              <a:rPr lang="zh-CN" altLang="en-US"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n-US" altLang="zh-CN"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dirty="0">
                <a:solidFill>
                  <a:schemeClr val="bg2">
                    <a:lumMod val="10000"/>
                  </a:schemeClr>
                </a:solidFill>
                <a:latin typeface="Times New Roman" panose="02020603050405020304" pitchFamily="18" charset="0"/>
                <a:ea typeface="楷体_GB2312" pitchFamily="49" charset="-122"/>
              </a:rPr>
              <a:t>10</a:t>
            </a:r>
            <a:r>
              <a:rPr lang="en-US" altLang="zh-CN" baseline="30000" dirty="0">
                <a:solidFill>
                  <a:schemeClr val="bg2">
                    <a:lumMod val="10000"/>
                  </a:schemeClr>
                </a:solidFill>
                <a:latin typeface="Times New Roman" panose="02020603050405020304" pitchFamily="18" charset="0"/>
                <a:ea typeface="楷体_GB2312" pitchFamily="49" charset="-122"/>
              </a:rPr>
              <a:t>-8</a:t>
            </a:r>
            <a:r>
              <a:rPr lang="en-US" altLang="en-US" dirty="0">
                <a:solidFill>
                  <a:schemeClr val="bg2">
                    <a:lumMod val="10000"/>
                  </a:schemeClr>
                </a:solidFill>
                <a:latin typeface="Times New Roman" panose="02020603050405020304" pitchFamily="18" charset="0"/>
                <a:ea typeface="楷体_GB2312" pitchFamily="49" charset="-122"/>
              </a:rPr>
              <a:t>eV</a:t>
            </a:r>
          </a:p>
          <a:p>
            <a:pPr>
              <a:lnSpc>
                <a:spcPct val="125000"/>
              </a:lnSpc>
              <a:buFont typeface="Monotype Sorts" pitchFamily="2" charset="2"/>
              <a:buChar char="D"/>
            </a:pPr>
            <a:r>
              <a:rPr lang="zh-CN" altLang="zh-CN" dirty="0">
                <a:solidFill>
                  <a:schemeClr val="bg2">
                    <a:lumMod val="10000"/>
                  </a:schemeClr>
                </a:solidFill>
                <a:latin typeface="Times New Roman" panose="02020603050405020304" pitchFamily="18" charset="0"/>
                <a:ea typeface="楷体_GB2312" pitchFamily="49" charset="-122"/>
              </a:rPr>
              <a:t>因</a:t>
            </a:r>
            <a:r>
              <a:rPr lang="zh-CN" altLang="en-US" dirty="0">
                <a:solidFill>
                  <a:schemeClr val="bg2">
                    <a:lumMod val="10000"/>
                  </a:schemeClr>
                </a:solidFill>
                <a:latin typeface="Times New Roman" panose="02020603050405020304" pitchFamily="18" charset="0"/>
                <a:ea typeface="楷体_GB2312" pitchFamily="49" charset="-122"/>
              </a:rPr>
              <a:t>光子发射所导致的光子谱线位移</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en-US" altLang="en-US"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a:t>
            </a:r>
            <a:r>
              <a:rPr lang="en-US"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dirty="0">
                <a:solidFill>
                  <a:schemeClr val="bg2">
                    <a:lumMod val="10000"/>
                  </a:schemeClr>
                </a:solidFill>
                <a:latin typeface="Times New Roman" panose="02020603050405020304" pitchFamily="18" charset="0"/>
                <a:ea typeface="楷体_GB2312" pitchFamily="49" charset="-122"/>
              </a:rPr>
              <a:t>10</a:t>
            </a:r>
            <a:r>
              <a:rPr lang="en-US" altLang="zh-CN" baseline="30000" dirty="0">
                <a:solidFill>
                  <a:schemeClr val="bg2">
                    <a:lumMod val="10000"/>
                  </a:schemeClr>
                </a:solidFill>
                <a:latin typeface="Times New Roman" panose="02020603050405020304" pitchFamily="18" charset="0"/>
                <a:ea typeface="楷体_GB2312" pitchFamily="49" charset="-122"/>
              </a:rPr>
              <a:t>-11</a:t>
            </a:r>
            <a:r>
              <a:rPr lang="en-US" altLang="en-US" dirty="0">
                <a:solidFill>
                  <a:schemeClr val="bg2">
                    <a:lumMod val="10000"/>
                  </a:schemeClr>
                </a:solidFill>
                <a:latin typeface="Times New Roman" panose="02020603050405020304" pitchFamily="18" charset="0"/>
                <a:ea typeface="楷体_GB2312" pitchFamily="49" charset="-122"/>
              </a:rPr>
              <a:t>eV </a:t>
            </a:r>
            <a:r>
              <a:rPr lang="en-US" altLang="en-US" b="0" i="1" dirty="0">
                <a:solidFill>
                  <a:schemeClr val="bg2">
                    <a:lumMod val="10000"/>
                  </a:schemeClr>
                </a:solidFill>
                <a:latin typeface="Times New Roman" panose="02020603050405020304" pitchFamily="18" charset="0"/>
                <a:ea typeface="楷体_GB2312" pitchFamily="49" charset="-122"/>
              </a:rPr>
              <a:t>(</a:t>
            </a:r>
            <a:r>
              <a:rPr lang="zh-CN" altLang="en-US" b="0" i="1" dirty="0">
                <a:solidFill>
                  <a:schemeClr val="bg2">
                    <a:lumMod val="10000"/>
                  </a:schemeClr>
                </a:solidFill>
                <a:latin typeface="Times New Roman" panose="02020603050405020304" pitchFamily="18" charset="0"/>
                <a:ea typeface="楷体_GB2312" pitchFamily="49" charset="-122"/>
              </a:rPr>
              <a:t>动量守恒和能量守恒要求原子反向运动的反冲能</a:t>
            </a:r>
            <a:r>
              <a:rPr lang="zh-CN" altLang="en-US" dirty="0">
                <a:solidFill>
                  <a:schemeClr val="bg2">
                    <a:lumMod val="10000"/>
                  </a:schemeClr>
                </a:solidFill>
                <a:latin typeface="Times New Roman" panose="02020603050405020304" pitchFamily="18" charset="0"/>
                <a:ea typeface="楷体_GB2312" pitchFamily="49" charset="-122"/>
              </a:rPr>
              <a:t>）</a:t>
            </a:r>
          </a:p>
        </p:txBody>
      </p:sp>
      <p:grpSp>
        <p:nvGrpSpPr>
          <p:cNvPr id="292895" name="Group 31">
            <a:extLst>
              <a:ext uri="{FF2B5EF4-FFF2-40B4-BE49-F238E27FC236}">
                <a16:creationId xmlns:a16="http://schemas.microsoft.com/office/drawing/2014/main" id="{5BD25C18-5801-4BE1-BF25-747BD337E7F9}"/>
              </a:ext>
            </a:extLst>
          </p:cNvPr>
          <p:cNvGrpSpPr>
            <a:grpSpLocks/>
          </p:cNvGrpSpPr>
          <p:nvPr/>
        </p:nvGrpSpPr>
        <p:grpSpPr bwMode="auto">
          <a:xfrm>
            <a:off x="6372225" y="1484313"/>
            <a:ext cx="2319338" cy="3943350"/>
            <a:chOff x="4326" y="618"/>
            <a:chExt cx="1008" cy="2242"/>
          </a:xfrm>
        </p:grpSpPr>
        <p:sp>
          <p:nvSpPr>
            <p:cNvPr id="292877" name="Freeform 13">
              <a:extLst>
                <a:ext uri="{FF2B5EF4-FFF2-40B4-BE49-F238E27FC236}">
                  <a16:creationId xmlns:a16="http://schemas.microsoft.com/office/drawing/2014/main" id="{69E832B0-B304-4E70-99CF-279D8758A488}"/>
                </a:ext>
              </a:extLst>
            </p:cNvPr>
            <p:cNvSpPr>
              <a:spLocks/>
            </p:cNvSpPr>
            <p:nvPr/>
          </p:nvSpPr>
          <p:spPr bwMode="auto">
            <a:xfrm>
              <a:off x="4326" y="1242"/>
              <a:ext cx="816" cy="1208"/>
            </a:xfrm>
            <a:custGeom>
              <a:avLst/>
              <a:gdLst>
                <a:gd name="T0" fmla="*/ 0 w 816"/>
                <a:gd name="T1" fmla="*/ 1208 h 1208"/>
                <a:gd name="T2" fmla="*/ 240 w 816"/>
                <a:gd name="T3" fmla="*/ 872 h 1208"/>
                <a:gd name="T4" fmla="*/ 288 w 816"/>
                <a:gd name="T5" fmla="*/ 200 h 1208"/>
                <a:gd name="T6" fmla="*/ 384 w 816"/>
                <a:gd name="T7" fmla="*/ 8 h 1208"/>
                <a:gd name="T8" fmla="*/ 528 w 816"/>
                <a:gd name="T9" fmla="*/ 152 h 1208"/>
                <a:gd name="T10" fmla="*/ 576 w 816"/>
                <a:gd name="T11" fmla="*/ 872 h 1208"/>
                <a:gd name="T12" fmla="*/ 816 w 816"/>
                <a:gd name="T13" fmla="*/ 1160 h 1208"/>
              </a:gdLst>
              <a:ahLst/>
              <a:cxnLst>
                <a:cxn ang="0">
                  <a:pos x="T0" y="T1"/>
                </a:cxn>
                <a:cxn ang="0">
                  <a:pos x="T2" y="T3"/>
                </a:cxn>
                <a:cxn ang="0">
                  <a:pos x="T4" y="T5"/>
                </a:cxn>
                <a:cxn ang="0">
                  <a:pos x="T6" y="T7"/>
                </a:cxn>
                <a:cxn ang="0">
                  <a:pos x="T8" y="T9"/>
                </a:cxn>
                <a:cxn ang="0">
                  <a:pos x="T10" y="T11"/>
                </a:cxn>
                <a:cxn ang="0">
                  <a:pos x="T12" y="T13"/>
                </a:cxn>
              </a:cxnLst>
              <a:rect l="0" t="0" r="r" b="b"/>
              <a:pathLst>
                <a:path w="816" h="1208">
                  <a:moveTo>
                    <a:pt x="0" y="1208"/>
                  </a:moveTo>
                  <a:cubicBezTo>
                    <a:pt x="96" y="1124"/>
                    <a:pt x="192" y="1040"/>
                    <a:pt x="240" y="872"/>
                  </a:cubicBezTo>
                  <a:cubicBezTo>
                    <a:pt x="288" y="704"/>
                    <a:pt x="264" y="344"/>
                    <a:pt x="288" y="200"/>
                  </a:cubicBezTo>
                  <a:cubicBezTo>
                    <a:pt x="312" y="56"/>
                    <a:pt x="344" y="16"/>
                    <a:pt x="384" y="8"/>
                  </a:cubicBezTo>
                  <a:cubicBezTo>
                    <a:pt x="424" y="0"/>
                    <a:pt x="496" y="8"/>
                    <a:pt x="528" y="152"/>
                  </a:cubicBezTo>
                  <a:cubicBezTo>
                    <a:pt x="560" y="296"/>
                    <a:pt x="528" y="704"/>
                    <a:pt x="576" y="872"/>
                  </a:cubicBezTo>
                  <a:cubicBezTo>
                    <a:pt x="624" y="1040"/>
                    <a:pt x="776" y="1112"/>
                    <a:pt x="816" y="1160"/>
                  </a:cubicBezTo>
                </a:path>
              </a:pathLst>
            </a:custGeom>
            <a:noFill/>
            <a:ln w="38100" cmpd="sng">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92878" name="Freeform 14">
              <a:extLst>
                <a:ext uri="{FF2B5EF4-FFF2-40B4-BE49-F238E27FC236}">
                  <a16:creationId xmlns:a16="http://schemas.microsoft.com/office/drawing/2014/main" id="{E78B2EE1-1B05-4C6E-B0AD-D9E8A491F5DE}"/>
                </a:ext>
              </a:extLst>
            </p:cNvPr>
            <p:cNvSpPr>
              <a:spLocks/>
            </p:cNvSpPr>
            <p:nvPr/>
          </p:nvSpPr>
          <p:spPr bwMode="auto">
            <a:xfrm>
              <a:off x="4374" y="1234"/>
              <a:ext cx="816" cy="1208"/>
            </a:xfrm>
            <a:custGeom>
              <a:avLst/>
              <a:gdLst>
                <a:gd name="T0" fmla="*/ 0 w 816"/>
                <a:gd name="T1" fmla="*/ 1208 h 1208"/>
                <a:gd name="T2" fmla="*/ 240 w 816"/>
                <a:gd name="T3" fmla="*/ 872 h 1208"/>
                <a:gd name="T4" fmla="*/ 288 w 816"/>
                <a:gd name="T5" fmla="*/ 200 h 1208"/>
                <a:gd name="T6" fmla="*/ 384 w 816"/>
                <a:gd name="T7" fmla="*/ 8 h 1208"/>
                <a:gd name="T8" fmla="*/ 528 w 816"/>
                <a:gd name="T9" fmla="*/ 152 h 1208"/>
                <a:gd name="T10" fmla="*/ 576 w 816"/>
                <a:gd name="T11" fmla="*/ 872 h 1208"/>
                <a:gd name="T12" fmla="*/ 816 w 816"/>
                <a:gd name="T13" fmla="*/ 1160 h 1208"/>
              </a:gdLst>
              <a:ahLst/>
              <a:cxnLst>
                <a:cxn ang="0">
                  <a:pos x="T0" y="T1"/>
                </a:cxn>
                <a:cxn ang="0">
                  <a:pos x="T2" y="T3"/>
                </a:cxn>
                <a:cxn ang="0">
                  <a:pos x="T4" y="T5"/>
                </a:cxn>
                <a:cxn ang="0">
                  <a:pos x="T6" y="T7"/>
                </a:cxn>
                <a:cxn ang="0">
                  <a:pos x="T8" y="T9"/>
                </a:cxn>
                <a:cxn ang="0">
                  <a:pos x="T10" y="T11"/>
                </a:cxn>
                <a:cxn ang="0">
                  <a:pos x="T12" y="T13"/>
                </a:cxn>
              </a:cxnLst>
              <a:rect l="0" t="0" r="r" b="b"/>
              <a:pathLst>
                <a:path w="816" h="1208">
                  <a:moveTo>
                    <a:pt x="0" y="1208"/>
                  </a:moveTo>
                  <a:cubicBezTo>
                    <a:pt x="96" y="1124"/>
                    <a:pt x="192" y="1040"/>
                    <a:pt x="240" y="872"/>
                  </a:cubicBezTo>
                  <a:cubicBezTo>
                    <a:pt x="288" y="704"/>
                    <a:pt x="264" y="344"/>
                    <a:pt x="288" y="200"/>
                  </a:cubicBezTo>
                  <a:cubicBezTo>
                    <a:pt x="312" y="56"/>
                    <a:pt x="344" y="16"/>
                    <a:pt x="384" y="8"/>
                  </a:cubicBezTo>
                  <a:cubicBezTo>
                    <a:pt x="424" y="0"/>
                    <a:pt x="496" y="8"/>
                    <a:pt x="528" y="152"/>
                  </a:cubicBezTo>
                  <a:cubicBezTo>
                    <a:pt x="560" y="296"/>
                    <a:pt x="528" y="704"/>
                    <a:pt x="576" y="872"/>
                  </a:cubicBezTo>
                  <a:cubicBezTo>
                    <a:pt x="624" y="1040"/>
                    <a:pt x="776" y="1112"/>
                    <a:pt x="816" y="1160"/>
                  </a:cubicBezTo>
                </a:path>
              </a:pathLst>
            </a:custGeom>
            <a:noFill/>
            <a:ln w="381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92879" name="Line 15">
              <a:extLst>
                <a:ext uri="{FF2B5EF4-FFF2-40B4-BE49-F238E27FC236}">
                  <a16:creationId xmlns:a16="http://schemas.microsoft.com/office/drawing/2014/main" id="{FEF08EF0-58B5-4516-80BA-85BB220210A3}"/>
                </a:ext>
              </a:extLst>
            </p:cNvPr>
            <p:cNvSpPr>
              <a:spLocks noChangeShapeType="1"/>
            </p:cNvSpPr>
            <p:nvPr/>
          </p:nvSpPr>
          <p:spPr bwMode="auto">
            <a:xfrm flipV="1">
              <a:off x="4566" y="8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0" name="Line 16">
              <a:extLst>
                <a:ext uri="{FF2B5EF4-FFF2-40B4-BE49-F238E27FC236}">
                  <a16:creationId xmlns:a16="http://schemas.microsoft.com/office/drawing/2014/main" id="{23AAA25B-17E9-4D62-8E05-CB58910D7348}"/>
                </a:ext>
              </a:extLst>
            </p:cNvPr>
            <p:cNvSpPr>
              <a:spLocks noChangeShapeType="1"/>
            </p:cNvSpPr>
            <p:nvPr/>
          </p:nvSpPr>
          <p:spPr bwMode="auto">
            <a:xfrm flipV="1">
              <a:off x="4854" y="85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1" name="Line 17">
              <a:extLst>
                <a:ext uri="{FF2B5EF4-FFF2-40B4-BE49-F238E27FC236}">
                  <a16:creationId xmlns:a16="http://schemas.microsoft.com/office/drawing/2014/main" id="{B944873F-E158-4F04-A408-4667E810EF65}"/>
                </a:ext>
              </a:extLst>
            </p:cNvPr>
            <p:cNvSpPr>
              <a:spLocks noChangeShapeType="1"/>
            </p:cNvSpPr>
            <p:nvPr/>
          </p:nvSpPr>
          <p:spPr bwMode="auto">
            <a:xfrm>
              <a:off x="4566" y="1050"/>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2" name="Text Box 18">
              <a:extLst>
                <a:ext uri="{FF2B5EF4-FFF2-40B4-BE49-F238E27FC236}">
                  <a16:creationId xmlns:a16="http://schemas.microsoft.com/office/drawing/2014/main" id="{88CB6424-6456-4CD7-BDA2-F7BA4BC8C400}"/>
                </a:ext>
              </a:extLst>
            </p:cNvPr>
            <p:cNvSpPr txBox="1">
              <a:spLocks noChangeArrowheads="1"/>
            </p:cNvSpPr>
            <p:nvPr/>
          </p:nvSpPr>
          <p:spPr bwMode="auto">
            <a:xfrm>
              <a:off x="4422" y="618"/>
              <a:ext cx="672" cy="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000">
                  <a:solidFill>
                    <a:schemeClr val="tx1"/>
                  </a:solidFill>
                </a:rPr>
                <a:t>10</a:t>
              </a:r>
              <a:r>
                <a:rPr kumimoji="1" lang="en-US" altLang="zh-CN" sz="2000" baseline="30000">
                  <a:solidFill>
                    <a:schemeClr val="tx1"/>
                  </a:solidFill>
                </a:rPr>
                <a:t>-8</a:t>
              </a:r>
              <a:r>
                <a:rPr kumimoji="1" lang="en-US" altLang="en-US" sz="2000">
                  <a:solidFill>
                    <a:schemeClr val="tx1"/>
                  </a:solidFill>
                </a:rPr>
                <a:t>eV</a:t>
              </a:r>
              <a:endParaRPr kumimoji="1" lang="en-US" altLang="zh-CN" sz="2400">
                <a:solidFill>
                  <a:schemeClr val="tx1"/>
                </a:solidFill>
              </a:endParaRPr>
            </a:p>
          </p:txBody>
        </p:sp>
        <p:sp>
          <p:nvSpPr>
            <p:cNvPr id="292883" name="Line 19">
              <a:extLst>
                <a:ext uri="{FF2B5EF4-FFF2-40B4-BE49-F238E27FC236}">
                  <a16:creationId xmlns:a16="http://schemas.microsoft.com/office/drawing/2014/main" id="{70575BE7-6994-4E72-953F-CE35B249D73C}"/>
                </a:ext>
              </a:extLst>
            </p:cNvPr>
            <p:cNvSpPr>
              <a:spLocks noChangeShapeType="1"/>
            </p:cNvSpPr>
            <p:nvPr/>
          </p:nvSpPr>
          <p:spPr bwMode="auto">
            <a:xfrm flipV="1">
              <a:off x="4902" y="220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4" name="Line 20">
              <a:extLst>
                <a:ext uri="{FF2B5EF4-FFF2-40B4-BE49-F238E27FC236}">
                  <a16:creationId xmlns:a16="http://schemas.microsoft.com/office/drawing/2014/main" id="{FEF3C87D-5E2F-439D-8D2A-8DC5F313EB0B}"/>
                </a:ext>
              </a:extLst>
            </p:cNvPr>
            <p:cNvSpPr>
              <a:spLocks noChangeShapeType="1"/>
            </p:cNvSpPr>
            <p:nvPr/>
          </p:nvSpPr>
          <p:spPr bwMode="auto">
            <a:xfrm flipV="1">
              <a:off x="4950" y="220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5" name="Line 21">
              <a:extLst>
                <a:ext uri="{FF2B5EF4-FFF2-40B4-BE49-F238E27FC236}">
                  <a16:creationId xmlns:a16="http://schemas.microsoft.com/office/drawing/2014/main" id="{AC3E9960-831C-4CBC-BDB1-A8BB5A0481BC}"/>
                </a:ext>
              </a:extLst>
            </p:cNvPr>
            <p:cNvSpPr>
              <a:spLocks noChangeShapeType="1"/>
            </p:cNvSpPr>
            <p:nvPr/>
          </p:nvSpPr>
          <p:spPr bwMode="auto">
            <a:xfrm>
              <a:off x="4710" y="239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6" name="Line 22">
              <a:extLst>
                <a:ext uri="{FF2B5EF4-FFF2-40B4-BE49-F238E27FC236}">
                  <a16:creationId xmlns:a16="http://schemas.microsoft.com/office/drawing/2014/main" id="{8BE9A053-0494-4C9B-9B0B-BE08EF2BBECA}"/>
                </a:ext>
              </a:extLst>
            </p:cNvPr>
            <p:cNvSpPr>
              <a:spLocks noChangeShapeType="1"/>
            </p:cNvSpPr>
            <p:nvPr/>
          </p:nvSpPr>
          <p:spPr bwMode="auto">
            <a:xfrm flipH="1">
              <a:off x="4950" y="239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887" name="Text Box 23">
              <a:extLst>
                <a:ext uri="{FF2B5EF4-FFF2-40B4-BE49-F238E27FC236}">
                  <a16:creationId xmlns:a16="http://schemas.microsoft.com/office/drawing/2014/main" id="{9B61DF08-E468-4855-9C63-520429420CBD}"/>
                </a:ext>
              </a:extLst>
            </p:cNvPr>
            <p:cNvSpPr txBox="1">
              <a:spLocks noChangeArrowheads="1"/>
            </p:cNvSpPr>
            <p:nvPr/>
          </p:nvSpPr>
          <p:spPr bwMode="auto">
            <a:xfrm>
              <a:off x="4662" y="2634"/>
              <a:ext cx="672" cy="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000">
                  <a:solidFill>
                    <a:schemeClr val="tx1"/>
                  </a:solidFill>
                </a:rPr>
                <a:t>10</a:t>
              </a:r>
              <a:r>
                <a:rPr kumimoji="1" lang="en-US" altLang="zh-CN" sz="2000" baseline="30000">
                  <a:solidFill>
                    <a:schemeClr val="tx1"/>
                  </a:solidFill>
                </a:rPr>
                <a:t>-11</a:t>
              </a:r>
              <a:r>
                <a:rPr kumimoji="1" lang="en-US" altLang="en-US" sz="2000">
                  <a:solidFill>
                    <a:schemeClr val="tx1"/>
                  </a:solidFill>
                </a:rPr>
                <a:t>eV</a:t>
              </a:r>
              <a:endParaRPr kumimoji="1" lang="en-US" altLang="zh-CN" sz="2400" b="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2876">
                                            <p:txEl>
                                              <p:pRg st="1" end="1"/>
                                            </p:txEl>
                                          </p:spTgt>
                                        </p:tgtEl>
                                        <p:attrNameLst>
                                          <p:attrName>style.visibility</p:attrName>
                                        </p:attrNameLst>
                                      </p:cBhvr>
                                      <p:to>
                                        <p:strVal val="visible"/>
                                      </p:to>
                                    </p:set>
                                    <p:animEffect transition="in" filter="wipe(left)">
                                      <p:cBhvr>
                                        <p:cTn id="7" dur="500"/>
                                        <p:tgtEl>
                                          <p:spTgt spid="2928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2876">
                                            <p:txEl>
                                              <p:pRg st="2" end="2"/>
                                            </p:txEl>
                                          </p:spTgt>
                                        </p:tgtEl>
                                        <p:attrNameLst>
                                          <p:attrName>style.visibility</p:attrName>
                                        </p:attrNameLst>
                                      </p:cBhvr>
                                      <p:to>
                                        <p:strVal val="visible"/>
                                      </p:to>
                                    </p:set>
                                    <p:animEffect transition="in" filter="wipe(left)">
                                      <p:cBhvr>
                                        <p:cTn id="12" dur="500"/>
                                        <p:tgtEl>
                                          <p:spTgt spid="2928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92895"/>
                                        </p:tgtEl>
                                        <p:attrNameLst>
                                          <p:attrName>style.visibility</p:attrName>
                                        </p:attrNameLst>
                                      </p:cBhvr>
                                      <p:to>
                                        <p:strVal val="visible"/>
                                      </p:to>
                                    </p:set>
                                    <p:anim calcmode="lin" valueType="num">
                                      <p:cBhvr>
                                        <p:cTn id="17" dur="500" fill="hold"/>
                                        <p:tgtEl>
                                          <p:spTgt spid="292895"/>
                                        </p:tgtEl>
                                        <p:attrNameLst>
                                          <p:attrName>ppt_w</p:attrName>
                                        </p:attrNameLst>
                                      </p:cBhvr>
                                      <p:tavLst>
                                        <p:tav tm="0">
                                          <p:val>
                                            <p:fltVal val="0"/>
                                          </p:val>
                                        </p:tav>
                                        <p:tav tm="100000">
                                          <p:val>
                                            <p:strVal val="#ppt_w"/>
                                          </p:val>
                                        </p:tav>
                                      </p:tavLst>
                                    </p:anim>
                                    <p:anim calcmode="lin" valueType="num">
                                      <p:cBhvr>
                                        <p:cTn id="18" dur="500" fill="hold"/>
                                        <p:tgtEl>
                                          <p:spTgt spid="2928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a:extLst>
              <a:ext uri="{FF2B5EF4-FFF2-40B4-BE49-F238E27FC236}">
                <a16:creationId xmlns:a16="http://schemas.microsoft.com/office/drawing/2014/main" id="{33518CF1-B0DF-41C8-AE0C-CCD76D4E3988}"/>
              </a:ext>
            </a:extLst>
          </p:cNvPr>
          <p:cNvSpPr txBox="1">
            <a:spLocks noChangeArrowheads="1"/>
          </p:cNvSpPr>
          <p:nvPr/>
        </p:nvSpPr>
        <p:spPr bwMode="auto">
          <a:xfrm>
            <a:off x="539750" y="908050"/>
            <a:ext cx="8135938" cy="521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lnSpc>
                <a:spcPct val="120000"/>
              </a:lnSpc>
            </a:pPr>
            <a:r>
              <a:rPr lang="zh-CN" altLang="en-US" sz="2000" dirty="0">
                <a:solidFill>
                  <a:schemeClr val="bg2">
                    <a:lumMod val="10000"/>
                  </a:schemeClr>
                </a:solidFill>
                <a:latin typeface="Arial" panose="020B0604020202020204" pitchFamily="34" charset="0"/>
                <a:ea typeface="仿宋_GB2312" pitchFamily="49" charset="-122"/>
              </a:rPr>
              <a:t>　       </a:t>
            </a:r>
            <a:r>
              <a:rPr lang="zh-CN" altLang="en-US" dirty="0">
                <a:solidFill>
                  <a:schemeClr val="bg2">
                    <a:lumMod val="10000"/>
                  </a:schemeClr>
                </a:solidFill>
                <a:latin typeface="楷体_GB2312" pitchFamily="49" charset="-122"/>
                <a:ea typeface="楷体_GB2312" pitchFamily="49" charset="-122"/>
              </a:rPr>
              <a:t>人们认为原子核也应有共振吸收现象，它可强烈吸收同类核素发出的</a:t>
            </a:r>
            <a:r>
              <a:rPr lang="zh-CN" altLang="en-US" i="1" dirty="0">
                <a:solidFill>
                  <a:schemeClr val="bg2">
                    <a:lumMod val="10000"/>
                  </a:schemeClr>
                </a:solidFill>
                <a:sym typeface="Symbol" panose="05050102010706020507" pitchFamily="18" charset="2"/>
              </a:rPr>
              <a:t> </a:t>
            </a:r>
            <a:r>
              <a:rPr lang="zh-CN" altLang="en-US" dirty="0">
                <a:solidFill>
                  <a:schemeClr val="bg2">
                    <a:lumMod val="10000"/>
                  </a:schemeClr>
                </a:solidFill>
                <a:latin typeface="楷体_GB2312" pitchFamily="49" charset="-122"/>
                <a:ea typeface="楷体_GB2312" pitchFamily="49" charset="-122"/>
                <a:cs typeface="Arial" panose="020B0604020202020204" pitchFamily="34" charset="0"/>
              </a:rPr>
              <a:t>射线。然而长期观察不到此现象，后来知道这是</a:t>
            </a:r>
            <a:r>
              <a:rPr lang="zh-CN" altLang="en-US" b="0" i="1" dirty="0">
                <a:solidFill>
                  <a:schemeClr val="bg2">
                    <a:lumMod val="10000"/>
                  </a:schemeClr>
                </a:solidFill>
                <a:latin typeface="楷体_GB2312" pitchFamily="49" charset="-122"/>
                <a:ea typeface="楷体_GB2312" pitchFamily="49" charset="-122"/>
                <a:cs typeface="Arial" panose="020B0604020202020204" pitchFamily="34" charset="0"/>
              </a:rPr>
              <a:t>因为原子核发射和吸收</a:t>
            </a:r>
            <a:r>
              <a:rPr lang="zh-CN" altLang="en-US" b="0" i="1" dirty="0">
                <a:solidFill>
                  <a:schemeClr val="bg2">
                    <a:lumMod val="10000"/>
                  </a:schemeClr>
                </a:solidFill>
                <a:sym typeface="Symbol" panose="05050102010706020507" pitchFamily="18" charset="2"/>
              </a:rPr>
              <a:t> </a:t>
            </a:r>
            <a:r>
              <a:rPr lang="zh-CN" altLang="en-US" b="0" i="1" dirty="0">
                <a:solidFill>
                  <a:schemeClr val="bg2">
                    <a:lumMod val="10000"/>
                  </a:schemeClr>
                </a:solidFill>
              </a:rPr>
              <a:t> </a:t>
            </a:r>
            <a:r>
              <a:rPr lang="zh-CN" altLang="en-US" b="0" i="1" dirty="0">
                <a:solidFill>
                  <a:schemeClr val="bg2">
                    <a:lumMod val="10000"/>
                  </a:schemeClr>
                </a:solidFill>
                <a:latin typeface="楷体_GB2312" pitchFamily="49" charset="-122"/>
                <a:ea typeface="楷体_GB2312" pitchFamily="49" charset="-122"/>
              </a:rPr>
              <a:t>光子时要受到反冲的影响，</a:t>
            </a:r>
            <a:r>
              <a:rPr lang="zh-CN" altLang="en-US" dirty="0">
                <a:solidFill>
                  <a:schemeClr val="bg2">
                    <a:lumMod val="10000"/>
                  </a:schemeClr>
                </a:solidFill>
                <a:latin typeface="楷体_GB2312" pitchFamily="49" charset="-122"/>
                <a:ea typeface="楷体_GB2312" pitchFamily="49" charset="-122"/>
              </a:rPr>
              <a:t>部分能量被反冲核带走，使</a:t>
            </a:r>
            <a:r>
              <a:rPr lang="zh-CN" altLang="en-US" i="1" dirty="0">
                <a:solidFill>
                  <a:schemeClr val="bg2">
                    <a:lumMod val="10000"/>
                  </a:schemeClr>
                </a:solidFill>
                <a:sym typeface="Symbol" panose="05050102010706020507" pitchFamily="18" charset="2"/>
              </a:rPr>
              <a:t> </a:t>
            </a:r>
            <a:r>
              <a:rPr lang="zh-CN" altLang="en-US" dirty="0">
                <a:solidFill>
                  <a:schemeClr val="bg2">
                    <a:lumMod val="10000"/>
                  </a:schemeClr>
                </a:solidFill>
                <a:latin typeface="楷体_GB2312" pitchFamily="49" charset="-122"/>
                <a:ea typeface="楷体_GB2312" pitchFamily="49" charset="-122"/>
              </a:rPr>
              <a:t>光子的能量（或说频率）发生</a:t>
            </a:r>
            <a:r>
              <a:rPr lang="zh-CN" altLang="en-US" dirty="0">
                <a:solidFill>
                  <a:schemeClr val="bg2">
                    <a:lumMod val="10000"/>
                  </a:schemeClr>
                </a:solidFill>
                <a:latin typeface="Arial" panose="020B0604020202020204" pitchFamily="34" charset="0"/>
                <a:ea typeface="楷体_GB2312" pitchFamily="49" charset="-122"/>
              </a:rPr>
              <a:t>“</a:t>
            </a:r>
            <a:r>
              <a:rPr lang="zh-CN" altLang="en-US" dirty="0">
                <a:solidFill>
                  <a:schemeClr val="bg2">
                    <a:lumMod val="10000"/>
                  </a:schemeClr>
                </a:solidFill>
                <a:latin typeface="楷体_GB2312" pitchFamily="49" charset="-122"/>
                <a:ea typeface="楷体_GB2312" pitchFamily="49" charset="-122"/>
              </a:rPr>
              <a:t>漂移</a:t>
            </a:r>
            <a:r>
              <a:rPr lang="zh-CN" altLang="en-US" dirty="0">
                <a:solidFill>
                  <a:schemeClr val="bg2">
                    <a:lumMod val="10000"/>
                  </a:schemeClr>
                </a:solidFill>
                <a:latin typeface="Arial" panose="020B0604020202020204" pitchFamily="34" charset="0"/>
                <a:ea typeface="楷体_GB2312" pitchFamily="49" charset="-122"/>
              </a:rPr>
              <a:t>”</a:t>
            </a:r>
            <a:r>
              <a:rPr lang="zh-CN" altLang="en-US" dirty="0">
                <a:solidFill>
                  <a:schemeClr val="bg2">
                    <a:lumMod val="10000"/>
                  </a:schemeClr>
                </a:solidFill>
                <a:latin typeface="楷体_GB2312" pitchFamily="49" charset="-122"/>
                <a:ea typeface="楷体_GB2312" pitchFamily="49" charset="-122"/>
              </a:rPr>
              <a:t>。</a:t>
            </a:r>
          </a:p>
          <a:p>
            <a:pPr>
              <a:lnSpc>
                <a:spcPct val="120000"/>
              </a:lnSpc>
            </a:pPr>
            <a:r>
              <a:rPr kumimoji="1" lang="zh-CN" altLang="en-US" dirty="0">
                <a:solidFill>
                  <a:schemeClr val="bg2">
                    <a:lumMod val="10000"/>
                  </a:schemeClr>
                </a:solidFill>
                <a:latin typeface="楷体_GB2312" pitchFamily="49" charset="-122"/>
                <a:ea typeface="楷体_GB2312" pitchFamily="49" charset="-122"/>
              </a:rPr>
              <a:t>    在</a:t>
            </a:r>
            <a:r>
              <a:rPr lang="zh-CN" altLang="en-US" i="1" dirty="0">
                <a:solidFill>
                  <a:schemeClr val="bg2">
                    <a:lumMod val="10000"/>
                  </a:schemeClr>
                </a:solidFill>
                <a:latin typeface="楷体_GB2312" pitchFamily="49" charset="-122"/>
                <a:ea typeface="楷体_GB2312" pitchFamily="49" charset="-122"/>
                <a:sym typeface="Symbol" panose="05050102010706020507" pitchFamily="18" charset="2"/>
              </a:rPr>
              <a:t> </a:t>
            </a:r>
            <a:r>
              <a:rPr kumimoji="1" lang="zh-CN" altLang="en-US" dirty="0">
                <a:solidFill>
                  <a:schemeClr val="bg2">
                    <a:lumMod val="10000"/>
                  </a:schemeClr>
                </a:solidFill>
                <a:latin typeface="楷体_GB2312" pitchFamily="49" charset="-122"/>
                <a:ea typeface="楷体_GB2312" pitchFamily="49" charset="-122"/>
              </a:rPr>
              <a:t>衰变中，处于激发态的核由高能态向低能态跃迁时，母核一般可认为是静止的，子核与</a:t>
            </a:r>
            <a:r>
              <a:rPr lang="zh-CN" altLang="en-US" i="1" dirty="0">
                <a:solidFill>
                  <a:schemeClr val="bg2">
                    <a:lumMod val="10000"/>
                  </a:schemeClr>
                </a:solidFill>
                <a:latin typeface="楷体_GB2312" pitchFamily="49" charset="-122"/>
                <a:ea typeface="楷体_GB2312" pitchFamily="49" charset="-122"/>
                <a:sym typeface="Symbol" panose="05050102010706020507" pitchFamily="18" charset="2"/>
              </a:rPr>
              <a:t> </a:t>
            </a:r>
            <a:r>
              <a:rPr kumimoji="1" lang="zh-CN" altLang="en-US" dirty="0">
                <a:solidFill>
                  <a:schemeClr val="bg2">
                    <a:lumMod val="10000"/>
                  </a:schemeClr>
                </a:solidFill>
                <a:latin typeface="楷体_GB2312" pitchFamily="49" charset="-122"/>
                <a:ea typeface="楷体_GB2312" pitchFamily="49" charset="-122"/>
              </a:rPr>
              <a:t>光子的总动量和总能量是守恒的，亦即子核具有一定的反冲动量和反冲动能，下面我们来估算反冲动能的大小。</a:t>
            </a:r>
            <a:endParaRPr lang="el-GR" altLang="zh-CN" dirty="0">
              <a:solidFill>
                <a:schemeClr val="bg2">
                  <a:lumMod val="1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1060"/>
                                        </p:tgtEl>
                                        <p:attrNameLst>
                                          <p:attrName>style.visibility</p:attrName>
                                        </p:attrNameLst>
                                      </p:cBhvr>
                                      <p:to>
                                        <p:strVal val="visible"/>
                                      </p:to>
                                    </p:set>
                                    <p:anim calcmode="lin" valueType="num">
                                      <p:cBhvr additive="base">
                                        <p:cTn id="7" dur="500" fill="hold"/>
                                        <p:tgtEl>
                                          <p:spTgt spid="301060"/>
                                        </p:tgtEl>
                                        <p:attrNameLst>
                                          <p:attrName>ppt_x</p:attrName>
                                        </p:attrNameLst>
                                      </p:cBhvr>
                                      <p:tavLst>
                                        <p:tav tm="0">
                                          <p:val>
                                            <p:strVal val="#ppt_x"/>
                                          </p:val>
                                        </p:tav>
                                        <p:tav tm="100000">
                                          <p:val>
                                            <p:strVal val="#ppt_x"/>
                                          </p:val>
                                        </p:tav>
                                      </p:tavLst>
                                    </p:anim>
                                    <p:anim calcmode="lin" valueType="num">
                                      <p:cBhvr additive="base">
                                        <p:cTn id="8" dur="500" fill="hold"/>
                                        <p:tgtEl>
                                          <p:spTgt spid="301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5302</TotalTime>
  <Words>830</Words>
  <Application>Microsoft Office PowerPoint</Application>
  <PresentationFormat>全屏显示(4:3)</PresentationFormat>
  <Paragraphs>62</Paragraphs>
  <Slides>13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Monotype Sorts</vt:lpstr>
      <vt:lpstr>楷体_GB2312</vt:lpstr>
      <vt:lpstr>隶书</vt:lpstr>
      <vt:lpstr>宋体</vt:lpstr>
      <vt:lpstr>Arial</vt:lpstr>
      <vt:lpstr>Symbol</vt:lpstr>
      <vt:lpstr>Times New Roman</vt:lpstr>
      <vt:lpstr>Verdana</vt:lpstr>
      <vt:lpstr>Balloons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§9  γ衰变</dc:subject>
  <dc:creator>李明非 东北师范大学物理学院</dc:creator>
  <cp:lastModifiedBy>伯望 张</cp:lastModifiedBy>
  <cp:revision>285</cp:revision>
  <dcterms:created xsi:type="dcterms:W3CDTF">2001-03-15T01:39:43Z</dcterms:created>
  <dcterms:modified xsi:type="dcterms:W3CDTF">2018-12-25T13:31:31Z</dcterms:modified>
</cp:coreProperties>
</file>