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sldIdLst>
    <p:sldId id="261" r:id="rId2"/>
    <p:sldId id="269" r:id="rId3"/>
    <p:sldId id="270" r:id="rId4"/>
    <p:sldId id="271" r:id="rId5"/>
    <p:sldId id="272" r:id="rId6"/>
    <p:sldId id="273" r:id="rId7"/>
    <p:sldId id="274" r:id="rId8"/>
    <p:sldId id="275" r:id="rId9"/>
    <p:sldId id="276" r:id="rId10"/>
    <p:sldId id="277" r:id="rId11"/>
    <p:sldId id="278" r:id="rId12"/>
    <p:sldId id="279" r:id="rId13"/>
    <p:sldId id="281" r:id="rId14"/>
    <p:sldId id="282" r:id="rId15"/>
    <p:sldId id="291" r:id="rId16"/>
    <p:sldId id="283" r:id="rId17"/>
    <p:sldId id="284" r:id="rId18"/>
    <p:sldId id="285" r:id="rId19"/>
    <p:sldId id="290" r:id="rId20"/>
    <p:sldId id="286" r:id="rId21"/>
    <p:sldId id="287" r:id="rId22"/>
    <p:sldId id="288" r:id="rId23"/>
    <p:sldId id="289" r:id="rId24"/>
    <p:sldId id="338" r:id="rId25"/>
    <p:sldId id="339" r:id="rId26"/>
    <p:sldId id="340" r:id="rId27"/>
    <p:sldId id="341" r:id="rId28"/>
    <p:sldId id="342" r:id="rId29"/>
    <p:sldId id="343" r:id="rId30"/>
    <p:sldId id="344" r:id="rId31"/>
    <p:sldId id="263" r:id="rId32"/>
    <p:sldId id="264" r:id="rId33"/>
    <p:sldId id="265" r:id="rId34"/>
    <p:sldId id="266" r:id="rId35"/>
    <p:sldId id="292" r:id="rId36"/>
    <p:sldId id="293" r:id="rId37"/>
    <p:sldId id="294" r:id="rId38"/>
    <p:sldId id="295" r:id="rId39"/>
    <p:sldId id="296" r:id="rId40"/>
    <p:sldId id="267" r:id="rId41"/>
    <p:sldId id="297" r:id="rId42"/>
    <p:sldId id="298" r:id="rId43"/>
    <p:sldId id="301" r:id="rId44"/>
    <p:sldId id="300" r:id="rId45"/>
    <p:sldId id="304" r:id="rId46"/>
    <p:sldId id="305" r:id="rId47"/>
    <p:sldId id="302" r:id="rId48"/>
    <p:sldId id="306" r:id="rId49"/>
    <p:sldId id="307" r:id="rId50"/>
    <p:sldId id="322" r:id="rId51"/>
    <p:sldId id="323"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08" r:id="rId65"/>
    <p:sldId id="303" r:id="rId66"/>
    <p:sldId id="313" r:id="rId67"/>
    <p:sldId id="314" r:id="rId68"/>
    <p:sldId id="315" r:id="rId69"/>
    <p:sldId id="299" r:id="rId70"/>
    <p:sldId id="317" r:id="rId71"/>
    <p:sldId id="316" r:id="rId72"/>
    <p:sldId id="309" r:id="rId73"/>
    <p:sldId id="345" r:id="rId74"/>
    <p:sldId id="347" r:id="rId75"/>
    <p:sldId id="348" r:id="rId76"/>
    <p:sldId id="349" r:id="rId77"/>
    <p:sldId id="350" r:id="rId78"/>
    <p:sldId id="351" r:id="rId79"/>
    <p:sldId id="352" r:id="rId80"/>
    <p:sldId id="353" r:id="rId81"/>
    <p:sldId id="318" r:id="rId82"/>
  </p:sldIdLst>
  <p:sldSz cx="9144000" cy="6858000" type="screen4x3"/>
  <p:notesSz cx="6858000" cy="9144000"/>
  <p:defaultTextStyle>
    <a:defPPr>
      <a:defRPr lang="zh-CN"/>
    </a:defPPr>
    <a:lvl1pPr algn="l" rtl="0" fontAlgn="base">
      <a:spcBef>
        <a:spcPct val="0"/>
      </a:spcBef>
      <a:spcAft>
        <a:spcPct val="0"/>
      </a:spcAft>
      <a:defRPr kumimoji="1" sz="2400" kern="1200" baseline="300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baseline="300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baseline="300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baseline="300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baseline="300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baseline="300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baseline="300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baseline="300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baseline="300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4A7B39"/>
    <a:srgbClr val="FF0000"/>
    <a:srgbClr val="990033"/>
    <a:srgbClr val="000000"/>
    <a:srgbClr val="140280"/>
    <a:srgbClr val="180397"/>
    <a:srgbClr val="1A0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63" autoAdjust="0"/>
  </p:normalViewPr>
  <p:slideViewPr>
    <p:cSldViewPr>
      <p:cViewPr varScale="1">
        <p:scale>
          <a:sx n="87" d="100"/>
          <a:sy n="87" d="100"/>
        </p:scale>
        <p:origin x="1358" y="7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5512D11C-5CC6-11CF-8D67-00AA00BDCE1D}" ax:persistence="persistStream" r:id="rId1"/>
</file>

<file path=ppt/activeX/activeX2.xml><?xml version="1.0" encoding="utf-8"?>
<ax:ocx xmlns:ax="http://schemas.microsoft.com/office/2006/activeX" xmlns:r="http://schemas.openxmlformats.org/officeDocument/2006/relationships" ax:classid="{5512D11C-5CC6-11CF-8D67-00AA00BDCE1D}" ax:persistence="persistStream" r:id="rId1"/>
</file>

<file path=ppt/activeX/activeX3.xml><?xml version="1.0" encoding="utf-8"?>
<ax:ocx xmlns:ax="http://schemas.microsoft.com/office/2006/activeX" xmlns:r="http://schemas.openxmlformats.org/officeDocument/2006/relationships" ax:classid="{5512D11C-5CC6-11CF-8D67-00AA00BDCE1D}" ax:persistence="persistStream" r:id="rId1"/>
</file>

<file path=ppt/activeX/activeX4.xml><?xml version="1.0" encoding="utf-8"?>
<ax:ocx xmlns:ax="http://schemas.microsoft.com/office/2006/activeX" xmlns:r="http://schemas.openxmlformats.org/officeDocument/2006/relationships" ax:classid="{5512D11C-5CC6-11CF-8D67-00AA00BDCE1D}" ax:persistence="persistStream" r:id="rId1"/>
</file>

<file path=ppt/activeX/activeX5.xml><?xml version="1.0" encoding="utf-8"?>
<ax:ocx xmlns:ax="http://schemas.microsoft.com/office/2006/activeX" xmlns:r="http://schemas.openxmlformats.org/officeDocument/2006/relationships" ax:classid="{5512D11C-5CC6-11CF-8D67-00AA00BDCE1D}" ax:persistence="persistStream" r:id="rId1"/>
</file>

<file path=ppt/activeX/activeX6.xml><?xml version="1.0" encoding="utf-8"?>
<ax:ocx xmlns:ax="http://schemas.microsoft.com/office/2006/activeX" xmlns:r="http://schemas.openxmlformats.org/officeDocument/2006/relationships" ax:classid="{5512D11C-5CC6-11CF-8D67-00AA00BDCE1D}" ax:persistence="persistStream" r:id="rId1"/>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EE63C3EA-C509-4714-AFA4-417B3C65907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aseline="0"/>
            </a:lvl1pPr>
          </a:lstStyle>
          <a:p>
            <a:endParaRPr lang="en-US" altLang="zh-CN"/>
          </a:p>
        </p:txBody>
      </p:sp>
      <p:sp>
        <p:nvSpPr>
          <p:cNvPr id="269315" name="Rectangle 3">
            <a:extLst>
              <a:ext uri="{FF2B5EF4-FFF2-40B4-BE49-F238E27FC236}">
                <a16:creationId xmlns:a16="http://schemas.microsoft.com/office/drawing/2014/main" id="{B144DCED-E2D9-41D1-B1B5-521328FEED6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vl1pPr>
          </a:lstStyle>
          <a:p>
            <a:endParaRPr lang="en-US" altLang="zh-CN"/>
          </a:p>
        </p:txBody>
      </p:sp>
      <p:sp>
        <p:nvSpPr>
          <p:cNvPr id="269316" name="Rectangle 4">
            <a:extLst>
              <a:ext uri="{FF2B5EF4-FFF2-40B4-BE49-F238E27FC236}">
                <a16:creationId xmlns:a16="http://schemas.microsoft.com/office/drawing/2014/main" id="{5955D2A1-B525-4731-8D57-646A8429197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9317" name="Rectangle 5">
            <a:extLst>
              <a:ext uri="{FF2B5EF4-FFF2-40B4-BE49-F238E27FC236}">
                <a16:creationId xmlns:a16="http://schemas.microsoft.com/office/drawing/2014/main" id="{CE7D11FB-6CAD-41A7-BD44-EF202C976D7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9318" name="Rectangle 6">
            <a:extLst>
              <a:ext uri="{FF2B5EF4-FFF2-40B4-BE49-F238E27FC236}">
                <a16:creationId xmlns:a16="http://schemas.microsoft.com/office/drawing/2014/main" id="{B4BA898C-EF9A-4907-B914-9BAB4DB60B8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aseline="0"/>
            </a:lvl1pPr>
          </a:lstStyle>
          <a:p>
            <a:endParaRPr lang="en-US" altLang="zh-CN"/>
          </a:p>
        </p:txBody>
      </p:sp>
      <p:sp>
        <p:nvSpPr>
          <p:cNvPr id="269319" name="Rectangle 7">
            <a:extLst>
              <a:ext uri="{FF2B5EF4-FFF2-40B4-BE49-F238E27FC236}">
                <a16:creationId xmlns:a16="http://schemas.microsoft.com/office/drawing/2014/main" id="{C9D75F2F-9DC3-4345-8A79-EC9E7F28A2B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vl1pPr>
          </a:lstStyle>
          <a:p>
            <a:fld id="{EC9E818F-A72A-47C8-B668-48893E7DEED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D8FF11-912E-4809-A88A-81D0DA9EC334}"/>
              </a:ext>
            </a:extLst>
          </p:cNvPr>
          <p:cNvSpPr>
            <a:spLocks noGrp="1" noChangeArrowheads="1"/>
          </p:cNvSpPr>
          <p:nvPr>
            <p:ph type="sldNum" sz="quarter" idx="5"/>
          </p:nvPr>
        </p:nvSpPr>
        <p:spPr>
          <a:ln/>
        </p:spPr>
        <p:txBody>
          <a:bodyPr/>
          <a:lstStyle/>
          <a:p>
            <a:fld id="{22623A5C-BE6C-4D0A-AE45-A1CAB9C1AFB5}" type="slidenum">
              <a:rPr lang="en-US" altLang="zh-CN"/>
              <a:pPr/>
              <a:t>29</a:t>
            </a:fld>
            <a:endParaRPr lang="en-US" altLang="zh-CN"/>
          </a:p>
        </p:txBody>
      </p:sp>
      <p:sp>
        <p:nvSpPr>
          <p:cNvPr id="270338" name="Rectangle 2">
            <a:extLst>
              <a:ext uri="{FF2B5EF4-FFF2-40B4-BE49-F238E27FC236}">
                <a16:creationId xmlns:a16="http://schemas.microsoft.com/office/drawing/2014/main" id="{7F1922F2-4503-4CAF-B80B-777CE3A67C6B}"/>
              </a:ext>
            </a:extLst>
          </p:cNvPr>
          <p:cNvSpPr>
            <a:spLocks noRot="1" noChangeArrowheads="1" noTextEdit="1"/>
          </p:cNvSpPr>
          <p:nvPr>
            <p:ph type="sldImg"/>
          </p:nvPr>
        </p:nvSpPr>
        <p:spPr>
          <a:ln/>
        </p:spPr>
      </p:sp>
      <p:sp>
        <p:nvSpPr>
          <p:cNvPr id="270339" name="Rectangle 3">
            <a:extLst>
              <a:ext uri="{FF2B5EF4-FFF2-40B4-BE49-F238E27FC236}">
                <a16:creationId xmlns:a16="http://schemas.microsoft.com/office/drawing/2014/main" id="{7AF57D1E-C0F7-45B9-8818-F69AC85D5AE8}"/>
              </a:ext>
            </a:extLst>
          </p:cNvPr>
          <p:cNvSpPr>
            <a:spLocks noGrp="1" noChangeArrowheads="1"/>
          </p:cNvSpPr>
          <p:nvPr>
            <p:ph type="body" idx="1"/>
          </p:nvPr>
        </p:nvSpPr>
        <p:spPr>
          <a:xfrm>
            <a:off x="914400" y="4343400"/>
            <a:ext cx="5029200" cy="4114800"/>
          </a:xfrm>
        </p:spPr>
        <p:txBody>
          <a:bodyPr/>
          <a:lstStyle/>
          <a:p>
            <a:pPr algn="just">
              <a:lnSpc>
                <a:spcPct val="192000"/>
              </a:lnSpc>
            </a:pPr>
            <a:r>
              <a:rPr lang="zh-CN" altLang="en-US" sz="1600"/>
              <a:t>在公元</a:t>
            </a:r>
            <a:r>
              <a:rPr lang="en-US" altLang="zh-CN" sz="1600"/>
              <a:t>1000</a:t>
            </a:r>
            <a:r>
              <a:rPr lang="zh-CN" altLang="en-US" sz="1600"/>
              <a:t>年，地球上只有几个地方：亚洲，特别是中国，中东和中美洲有天文学家。这些天文学家只知道绕太阳运行的</a:t>
            </a:r>
            <a:r>
              <a:rPr lang="en-US" altLang="zh-CN" sz="1600"/>
              <a:t>9</a:t>
            </a:r>
            <a:r>
              <a:rPr lang="zh-CN" altLang="en-US" sz="1600"/>
              <a:t>大行星中的</a:t>
            </a:r>
            <a:r>
              <a:rPr lang="en-US" altLang="zh-CN" sz="1600"/>
              <a:t>6</a:t>
            </a:r>
            <a:r>
              <a:rPr lang="zh-CN" altLang="en-US" sz="1600"/>
              <a:t>个。尽管他们研究恒星，但他们并不知道恒星就像太阳一样，对于恒星与地球的距离也没有任何概念。到公元</a:t>
            </a:r>
            <a:r>
              <a:rPr lang="en-US" altLang="zh-CN" sz="1600"/>
              <a:t>2000</a:t>
            </a:r>
            <a:r>
              <a:rPr lang="zh-CN" altLang="en-US" sz="1600"/>
              <a:t>年，人类的视野已扩大到包含整个宇宙。我们现在知道，我们的太阳只不过是银河系中一千亿颗恒星之一，而银河系也只不过是可见宇宙中大约一千亿个星系之一。更令人吃惊的是，我们可以用望远镜观察过去数十亿年前宇宙年轻时的面貌</a:t>
            </a:r>
            <a:r>
              <a:rPr lang="en-US" altLang="zh-CN" sz="1600"/>
              <a:t>――</a:t>
            </a:r>
            <a:r>
              <a:rPr lang="zh-CN" altLang="en-US" sz="1600"/>
              <a:t>那时它的年龄只有几十万年。所有这些观测都芄焕帽┱偷拇蟊</a:t>
            </a:r>
            <a:r>
              <a:rPr lang="en-US" altLang="zh-CN" sz="1600"/>
              <a:t>ɡ</a:t>
            </a:r>
            <a:r>
              <a:rPr lang="zh-CN" altLang="en-US" sz="1600"/>
              <a:t>砺鄣玫浇馐停庖焕砺勖枋隽俗杂钪媸钡耐</a:t>
            </a:r>
            <a:r>
              <a:rPr lang="en-US" altLang="zh-CN" sz="1600"/>
              <a:t>10</a:t>
            </a:r>
            <a:r>
              <a:rPr lang="zh-CN" altLang="en-US" sz="1600" baseline="30000"/>
              <a:t>－</a:t>
            </a:r>
            <a:r>
              <a:rPr lang="en-US" altLang="zh-CN" sz="1600" baseline="30000"/>
              <a:t>36</a:t>
            </a:r>
            <a:r>
              <a:rPr lang="zh-CN" altLang="en-US" sz="1600"/>
              <a:t>秒以来宇宙经历了怎样的演化。</a:t>
            </a:r>
          </a:p>
          <a:p>
            <a:endParaRPr lang="en-US" altLang="zh-CN"/>
          </a:p>
        </p:txBody>
      </p:sp>
      <p:sp>
        <p:nvSpPr>
          <p:cNvPr id="270340" name="Rectangle 4">
            <a:extLst>
              <a:ext uri="{FF2B5EF4-FFF2-40B4-BE49-F238E27FC236}">
                <a16:creationId xmlns:a16="http://schemas.microsoft.com/office/drawing/2014/main" id="{1DA41BD7-3E65-4D0B-B286-61D89F6346E8}"/>
              </a:ext>
            </a:extLst>
          </p:cNvPr>
          <p:cNvSpPr>
            <a:spLocks noChangeArrowheads="1"/>
          </p:cNvSpPr>
          <p:nvPr/>
        </p:nvSpPr>
        <p:spPr bwMode="auto">
          <a:xfrm>
            <a:off x="1600200" y="1366838"/>
            <a:ext cx="4197350" cy="15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000" baseline="0"/>
              <a:t>公元</a:t>
            </a:r>
            <a:r>
              <a:rPr kumimoji="0" lang="en-US" altLang="zh-CN" sz="2000" baseline="0"/>
              <a:t>1000</a:t>
            </a:r>
            <a:r>
              <a:rPr kumimoji="0" lang="zh-CN" altLang="en-US" sz="2000" baseline="0"/>
              <a:t>年</a:t>
            </a:r>
            <a:r>
              <a:rPr kumimoji="0" lang="en-US" altLang="zh-CN" sz="2000" baseline="0"/>
              <a:t>: </a:t>
            </a:r>
          </a:p>
          <a:p>
            <a:pPr eaLnBrk="0" hangingPunct="0"/>
            <a:r>
              <a:rPr kumimoji="0" lang="en-US" altLang="zh-CN" sz="2000" baseline="0"/>
              <a:t>     </a:t>
            </a:r>
            <a:r>
              <a:rPr kumimoji="0" lang="zh-CN" altLang="en-US" sz="1800" baseline="0"/>
              <a:t>亚洲，特别是中国，中东和中美洲</a:t>
            </a:r>
          </a:p>
          <a:p>
            <a:pPr eaLnBrk="0" hangingPunct="0"/>
            <a:r>
              <a:rPr kumimoji="0" lang="zh-CN" altLang="en-US" sz="1800" baseline="0"/>
              <a:t>    有天文学家</a:t>
            </a:r>
            <a:r>
              <a:rPr kumimoji="0" lang="en-US" altLang="zh-CN" sz="1800" baseline="0"/>
              <a:t>;</a:t>
            </a:r>
            <a:r>
              <a:rPr kumimoji="0" lang="zh-CN" altLang="en-US" sz="1800" baseline="0"/>
              <a:t>知道</a:t>
            </a:r>
            <a:r>
              <a:rPr kumimoji="0" lang="en-US" altLang="zh-CN" sz="1800" baseline="0"/>
              <a:t>9</a:t>
            </a:r>
            <a:r>
              <a:rPr kumimoji="0" lang="zh-CN" altLang="en-US" sz="1800" baseline="0"/>
              <a:t>大行星中的</a:t>
            </a:r>
            <a:r>
              <a:rPr kumimoji="0" lang="en-US" altLang="zh-CN" sz="1800" baseline="0"/>
              <a:t>6</a:t>
            </a:r>
            <a:r>
              <a:rPr kumimoji="0" lang="zh-CN" altLang="en-US" sz="1800" baseline="0"/>
              <a:t>个</a:t>
            </a:r>
            <a:r>
              <a:rPr kumimoji="0" lang="en-US" altLang="zh-CN" sz="1800" baseline="0"/>
              <a:t>;</a:t>
            </a:r>
            <a:r>
              <a:rPr kumimoji="0" lang="zh-CN" altLang="en-US" sz="1800" baseline="0"/>
              <a:t>知道</a:t>
            </a:r>
          </a:p>
          <a:p>
            <a:pPr eaLnBrk="0" hangingPunct="0"/>
            <a:r>
              <a:rPr kumimoji="0" lang="zh-CN" altLang="en-US" sz="1800" baseline="0"/>
              <a:t>恒星</a:t>
            </a:r>
            <a:r>
              <a:rPr kumimoji="0" lang="en-US" altLang="zh-CN" sz="1800" baseline="0"/>
              <a:t>,</a:t>
            </a:r>
            <a:r>
              <a:rPr kumimoji="0" lang="zh-CN" altLang="en-US" sz="1800" baseline="0"/>
              <a:t>但不知道恒星和太阳一样</a:t>
            </a:r>
            <a:r>
              <a:rPr kumimoji="0" lang="en-US" altLang="zh-CN" sz="1800" baseline="0"/>
              <a:t>;</a:t>
            </a:r>
            <a:r>
              <a:rPr kumimoji="0" lang="zh-CN" altLang="en-US" sz="1800" baseline="0"/>
              <a:t>不知道恒</a:t>
            </a:r>
          </a:p>
          <a:p>
            <a:pPr eaLnBrk="0" hangingPunct="0"/>
            <a:r>
              <a:rPr kumimoji="0" lang="zh-CN" altLang="en-US" sz="1800" baseline="0"/>
              <a:t>星离地球多</a:t>
            </a:r>
            <a:endParaRPr kumimoji="0" lang="zh-CN" altLang="en-US" sz="3200" baseline="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286412-F6AD-46F4-9E7F-E4EB254A0A58}"/>
              </a:ext>
            </a:extLst>
          </p:cNvPr>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pic>
        <p:nvPicPr>
          <p:cNvPr id="4099" name="Picture 3" descr="ANABNR2">
            <a:extLst>
              <a:ext uri="{FF2B5EF4-FFF2-40B4-BE49-F238E27FC236}">
                <a16:creationId xmlns:a16="http://schemas.microsoft.com/office/drawing/2014/main" id="{81E7ADFC-FCAE-47B8-814D-9C222093C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a:extLst>
              <a:ext uri="{FF2B5EF4-FFF2-40B4-BE49-F238E27FC236}">
                <a16:creationId xmlns:a16="http://schemas.microsoft.com/office/drawing/2014/main" id="{5044FD9F-E5FF-41AD-96E4-9A150726AEA6}"/>
              </a:ext>
            </a:extLst>
          </p:cNvPr>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4101" name="Rectangle 5">
            <a:extLst>
              <a:ext uri="{FF2B5EF4-FFF2-40B4-BE49-F238E27FC236}">
                <a16:creationId xmlns:a16="http://schemas.microsoft.com/office/drawing/2014/main" id="{F2224C66-59EA-44E2-B5DF-612985950B3F}"/>
              </a:ext>
            </a:extLst>
          </p:cNvPr>
          <p:cNvSpPr>
            <a:spLocks noGrp="1" noChangeArrowheads="1"/>
          </p:cNvSpPr>
          <p:nvPr>
            <p:ph type="ctrTitle"/>
          </p:nvPr>
        </p:nvSpPr>
        <p:spPr>
          <a:xfrm>
            <a:off x="1143000" y="1981200"/>
            <a:ext cx="7772400" cy="1143000"/>
          </a:xfrm>
        </p:spPr>
        <p:txBody>
          <a:bodyPr/>
          <a:lstStyle>
            <a:lvl1pPr>
              <a:defRPr/>
            </a:lvl1pPr>
          </a:lstStyle>
          <a:p>
            <a:pPr lvl="0"/>
            <a:r>
              <a:rPr lang="zh-CN" altLang="en-US" noProof="0"/>
              <a:t>单击此处编辑母版标题样式</a:t>
            </a:r>
          </a:p>
        </p:txBody>
      </p:sp>
      <p:sp>
        <p:nvSpPr>
          <p:cNvPr id="4102" name="Rectangle 6">
            <a:extLst>
              <a:ext uri="{FF2B5EF4-FFF2-40B4-BE49-F238E27FC236}">
                <a16:creationId xmlns:a16="http://schemas.microsoft.com/office/drawing/2014/main" id="{F2D439F4-641B-4000-B4F8-532540723099}"/>
              </a:ext>
            </a:extLst>
          </p:cNvPr>
          <p:cNvSpPr>
            <a:spLocks noGrp="1" noChangeArrowheads="1"/>
          </p:cNvSpPr>
          <p:nvPr>
            <p:ph type="subTitle" idx="1"/>
          </p:nvPr>
        </p:nvSpPr>
        <p:spPr>
          <a:xfrm>
            <a:off x="2038350" y="4351338"/>
            <a:ext cx="6400800" cy="1371600"/>
          </a:xfr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
        <p:nvSpPr>
          <p:cNvPr id="4103" name="Rectangle 7">
            <a:extLst>
              <a:ext uri="{FF2B5EF4-FFF2-40B4-BE49-F238E27FC236}">
                <a16:creationId xmlns:a16="http://schemas.microsoft.com/office/drawing/2014/main" id="{52D6F604-AEA1-4D2B-8F6A-E70EED802468}"/>
              </a:ext>
            </a:extLst>
          </p:cNvPr>
          <p:cNvSpPr>
            <a:spLocks noGrp="1" noChangeArrowheads="1"/>
          </p:cNvSpPr>
          <p:nvPr>
            <p:ph type="dt" sz="half" idx="2"/>
          </p:nvPr>
        </p:nvSpPr>
        <p:spPr>
          <a:xfrm>
            <a:off x="685800" y="6324600"/>
            <a:ext cx="1905000" cy="457200"/>
          </a:xfrm>
        </p:spPr>
        <p:txBody>
          <a:bodyPr/>
          <a:lstStyle>
            <a:lvl1pPr>
              <a:defRPr/>
            </a:lvl1pPr>
          </a:lstStyle>
          <a:p>
            <a:endParaRPr lang="en-US" altLang="zh-CN"/>
          </a:p>
        </p:txBody>
      </p:sp>
      <p:sp>
        <p:nvSpPr>
          <p:cNvPr id="4104" name="Rectangle 8">
            <a:extLst>
              <a:ext uri="{FF2B5EF4-FFF2-40B4-BE49-F238E27FC236}">
                <a16:creationId xmlns:a16="http://schemas.microsoft.com/office/drawing/2014/main" id="{027AC86D-3A43-4B4F-833A-340D89613A17}"/>
              </a:ext>
            </a:extLst>
          </p:cNvPr>
          <p:cNvSpPr>
            <a:spLocks noGrp="1" noChangeArrowheads="1"/>
          </p:cNvSpPr>
          <p:nvPr>
            <p:ph type="ftr" sz="quarter" idx="3"/>
          </p:nvPr>
        </p:nvSpPr>
        <p:spPr>
          <a:xfrm>
            <a:off x="3124200" y="6324600"/>
            <a:ext cx="2895600" cy="457200"/>
          </a:xfrm>
        </p:spPr>
        <p:txBody>
          <a:bodyPr/>
          <a:lstStyle>
            <a:lvl1pPr>
              <a:defRPr/>
            </a:lvl1pPr>
          </a:lstStyle>
          <a:p>
            <a:endParaRPr lang="en-US" altLang="zh-CN"/>
          </a:p>
        </p:txBody>
      </p:sp>
      <p:sp>
        <p:nvSpPr>
          <p:cNvPr id="4105" name="Rectangle 9">
            <a:extLst>
              <a:ext uri="{FF2B5EF4-FFF2-40B4-BE49-F238E27FC236}">
                <a16:creationId xmlns:a16="http://schemas.microsoft.com/office/drawing/2014/main" id="{76B594EB-7E21-4A3E-B2D6-0CF9934CB1B0}"/>
              </a:ext>
            </a:extLst>
          </p:cNvPr>
          <p:cNvSpPr>
            <a:spLocks noGrp="1" noChangeArrowheads="1"/>
          </p:cNvSpPr>
          <p:nvPr>
            <p:ph type="sldNum" sz="quarter" idx="4"/>
          </p:nvPr>
        </p:nvSpPr>
        <p:spPr>
          <a:xfrm>
            <a:off x="6553200" y="6324600"/>
            <a:ext cx="1905000" cy="457200"/>
          </a:xfrm>
        </p:spPr>
        <p:txBody>
          <a:bodyPr/>
          <a:lstStyle>
            <a:lvl1pPr>
              <a:defRPr sz="1400"/>
            </a:lvl1pPr>
          </a:lstStyle>
          <a:p>
            <a:fld id="{CD79D84B-8A21-4932-916F-4917ADFFFC7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513C1-48D4-4255-825B-BF3EEBFAC9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AB8780-72D9-4908-9E55-7041599838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5FAB7B-BACC-43DD-A02C-AC22C24BD7C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38EE758-DDDB-461A-9293-CAB645FE4C1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829AC04-2DA1-45D6-A518-28F61DD93C47}"/>
              </a:ext>
            </a:extLst>
          </p:cNvPr>
          <p:cNvSpPr>
            <a:spLocks noGrp="1"/>
          </p:cNvSpPr>
          <p:nvPr>
            <p:ph type="sldNum" sz="quarter" idx="12"/>
          </p:nvPr>
        </p:nvSpPr>
        <p:spPr/>
        <p:txBody>
          <a:bodyPr/>
          <a:lstStyle>
            <a:lvl1pPr>
              <a:defRPr/>
            </a:lvl1pPr>
          </a:lstStyle>
          <a:p>
            <a:fld id="{1708AA93-8A9C-4306-A31B-A98007AED6B2}" type="slidenum">
              <a:rPr lang="en-US" altLang="zh-CN"/>
              <a:pPr/>
              <a:t>‹#›</a:t>
            </a:fld>
            <a:endParaRPr lang="en-US" altLang="zh-CN" sz="1400"/>
          </a:p>
        </p:txBody>
      </p:sp>
    </p:spTree>
    <p:extLst>
      <p:ext uri="{BB962C8B-B14F-4D97-AF65-F5344CB8AC3E}">
        <p14:creationId xmlns:p14="http://schemas.microsoft.com/office/powerpoint/2010/main" val="100594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FE51C8-FCC6-4783-A7FB-2B2AACD74867}"/>
              </a:ext>
            </a:extLst>
          </p:cNvPr>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81B8AD-45F8-4133-AAA4-DEBEFC6D22C9}"/>
              </a:ext>
            </a:extLst>
          </p:cNvPr>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1D1A5-8478-4EA0-8492-A8896218712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CA56056-4CB8-454B-B5CD-61A7700C178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66E556C-7E3C-40C3-9C5A-B792F672E5C4}"/>
              </a:ext>
            </a:extLst>
          </p:cNvPr>
          <p:cNvSpPr>
            <a:spLocks noGrp="1"/>
          </p:cNvSpPr>
          <p:nvPr>
            <p:ph type="sldNum" sz="quarter" idx="12"/>
          </p:nvPr>
        </p:nvSpPr>
        <p:spPr/>
        <p:txBody>
          <a:bodyPr/>
          <a:lstStyle>
            <a:lvl1pPr>
              <a:defRPr/>
            </a:lvl1pPr>
          </a:lstStyle>
          <a:p>
            <a:fld id="{3E8A3780-DE40-4005-9AB9-2A8BBDF22404}" type="slidenum">
              <a:rPr lang="en-US" altLang="zh-CN"/>
              <a:pPr/>
              <a:t>‹#›</a:t>
            </a:fld>
            <a:endParaRPr lang="en-US" altLang="zh-CN" sz="1400"/>
          </a:p>
        </p:txBody>
      </p:sp>
    </p:spTree>
    <p:extLst>
      <p:ext uri="{BB962C8B-B14F-4D97-AF65-F5344CB8AC3E}">
        <p14:creationId xmlns:p14="http://schemas.microsoft.com/office/powerpoint/2010/main" val="242674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C0012-6278-4903-B82C-F6CB00A08E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91DD50-70E4-43A0-BE29-83757B3F80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6C451-1536-467B-BC4C-B36FBDEE0A1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C8AB201-9880-4230-A52C-24A5DAA54F5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5B4B747-2753-44E5-899E-1D4B22F25612}"/>
              </a:ext>
            </a:extLst>
          </p:cNvPr>
          <p:cNvSpPr>
            <a:spLocks noGrp="1"/>
          </p:cNvSpPr>
          <p:nvPr>
            <p:ph type="sldNum" sz="quarter" idx="12"/>
          </p:nvPr>
        </p:nvSpPr>
        <p:spPr/>
        <p:txBody>
          <a:bodyPr/>
          <a:lstStyle>
            <a:lvl1pPr>
              <a:defRPr/>
            </a:lvl1pPr>
          </a:lstStyle>
          <a:p>
            <a:fld id="{204F7F6C-DBF8-45E8-9FB6-24550E48FA95}" type="slidenum">
              <a:rPr lang="en-US" altLang="zh-CN"/>
              <a:pPr/>
              <a:t>‹#›</a:t>
            </a:fld>
            <a:endParaRPr lang="en-US" altLang="zh-CN" sz="1400"/>
          </a:p>
        </p:txBody>
      </p:sp>
    </p:spTree>
    <p:extLst>
      <p:ext uri="{BB962C8B-B14F-4D97-AF65-F5344CB8AC3E}">
        <p14:creationId xmlns:p14="http://schemas.microsoft.com/office/powerpoint/2010/main" val="343798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60DF0-1DFE-44DF-83C7-41D20AB6DE5D}"/>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94FA9D-BD32-4497-8CDA-1F33A9E6F96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C3872-BB55-4AEB-8B86-61EF3ECDB05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7E46B2C-2694-48F3-90CB-2814F89366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05D7A8-1799-48EC-A1AD-72CD5818D5F3}"/>
              </a:ext>
            </a:extLst>
          </p:cNvPr>
          <p:cNvSpPr>
            <a:spLocks noGrp="1"/>
          </p:cNvSpPr>
          <p:nvPr>
            <p:ph type="sldNum" sz="quarter" idx="12"/>
          </p:nvPr>
        </p:nvSpPr>
        <p:spPr/>
        <p:txBody>
          <a:bodyPr/>
          <a:lstStyle>
            <a:lvl1pPr>
              <a:defRPr/>
            </a:lvl1pPr>
          </a:lstStyle>
          <a:p>
            <a:fld id="{406B2049-EA7A-472A-8E4D-651ACC02551E}" type="slidenum">
              <a:rPr lang="en-US" altLang="zh-CN"/>
              <a:pPr/>
              <a:t>‹#›</a:t>
            </a:fld>
            <a:endParaRPr lang="en-US" altLang="zh-CN" sz="1400"/>
          </a:p>
        </p:txBody>
      </p:sp>
    </p:spTree>
    <p:extLst>
      <p:ext uri="{BB962C8B-B14F-4D97-AF65-F5344CB8AC3E}">
        <p14:creationId xmlns:p14="http://schemas.microsoft.com/office/powerpoint/2010/main" val="91064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CB566-DC32-4DF1-A960-CCE8B9E85F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05B45E-E4D8-4D19-8B14-C53567341797}"/>
              </a:ext>
            </a:extLst>
          </p:cNvPr>
          <p:cNvSpPr>
            <a:spLocks noGrp="1"/>
          </p:cNvSpPr>
          <p:nvPr>
            <p:ph sz="half" idx="1"/>
          </p:nvPr>
        </p:nvSpPr>
        <p:spPr>
          <a:xfrm>
            <a:off x="1066800" y="210185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FAA215-60F3-4EA4-B763-A856D19F8F98}"/>
              </a:ext>
            </a:extLst>
          </p:cNvPr>
          <p:cNvSpPr>
            <a:spLocks noGrp="1"/>
          </p:cNvSpPr>
          <p:nvPr>
            <p:ph sz="half" idx="2"/>
          </p:nvPr>
        </p:nvSpPr>
        <p:spPr>
          <a:xfrm>
            <a:off x="5029200" y="210185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20A00-9F1D-4FBD-B1DE-9BC2E12AAD2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D18EC82-38FA-4F9C-8E1D-CABDB6E7301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03F7EAF-ADC9-43A9-82CA-E371CE2DCB5B}"/>
              </a:ext>
            </a:extLst>
          </p:cNvPr>
          <p:cNvSpPr>
            <a:spLocks noGrp="1"/>
          </p:cNvSpPr>
          <p:nvPr>
            <p:ph type="sldNum" sz="quarter" idx="12"/>
          </p:nvPr>
        </p:nvSpPr>
        <p:spPr/>
        <p:txBody>
          <a:bodyPr/>
          <a:lstStyle>
            <a:lvl1pPr>
              <a:defRPr/>
            </a:lvl1pPr>
          </a:lstStyle>
          <a:p>
            <a:fld id="{D9414FCD-5CFA-48F2-A4C1-4537F63AAB81}" type="slidenum">
              <a:rPr lang="en-US" altLang="zh-CN"/>
              <a:pPr/>
              <a:t>‹#›</a:t>
            </a:fld>
            <a:endParaRPr lang="en-US" altLang="zh-CN" sz="1400"/>
          </a:p>
        </p:txBody>
      </p:sp>
    </p:spTree>
    <p:extLst>
      <p:ext uri="{BB962C8B-B14F-4D97-AF65-F5344CB8AC3E}">
        <p14:creationId xmlns:p14="http://schemas.microsoft.com/office/powerpoint/2010/main" val="106690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C2242-5EBC-4892-BECF-E2DA69E7BE5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E313E9-B27B-4A15-A278-FD0AB39BB2B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407C484-A888-49AD-8D4A-BBBD47A148A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9F0B4B-ADA7-4DFD-9184-BEE0580CE69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8E0CAD-6166-49B5-8D44-DCC7411A0FFA}"/>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3F3DD1-877E-4F0A-9A61-177C395CC57B}"/>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3D560DC-0AF6-4322-90EA-C5633308071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9ECF19F-9451-4597-8C57-A09D0B497220}"/>
              </a:ext>
            </a:extLst>
          </p:cNvPr>
          <p:cNvSpPr>
            <a:spLocks noGrp="1"/>
          </p:cNvSpPr>
          <p:nvPr>
            <p:ph type="sldNum" sz="quarter" idx="12"/>
          </p:nvPr>
        </p:nvSpPr>
        <p:spPr/>
        <p:txBody>
          <a:bodyPr/>
          <a:lstStyle>
            <a:lvl1pPr>
              <a:defRPr/>
            </a:lvl1pPr>
          </a:lstStyle>
          <a:p>
            <a:fld id="{98CB7BDA-5DAC-41FA-B532-398822A8A64A}" type="slidenum">
              <a:rPr lang="en-US" altLang="zh-CN"/>
              <a:pPr/>
              <a:t>‹#›</a:t>
            </a:fld>
            <a:endParaRPr lang="en-US" altLang="zh-CN" sz="1400"/>
          </a:p>
        </p:txBody>
      </p:sp>
    </p:spTree>
    <p:extLst>
      <p:ext uri="{BB962C8B-B14F-4D97-AF65-F5344CB8AC3E}">
        <p14:creationId xmlns:p14="http://schemas.microsoft.com/office/powerpoint/2010/main" val="90157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20817-5D87-4727-BD20-2485DCB44A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AC55AE-4942-4570-BF3B-F5377EE6C19F}"/>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FF5588B-18A6-4677-8070-3C36F44D7DAF}"/>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97032E4-C22F-44E7-A917-89941E963BCA}"/>
              </a:ext>
            </a:extLst>
          </p:cNvPr>
          <p:cNvSpPr>
            <a:spLocks noGrp="1"/>
          </p:cNvSpPr>
          <p:nvPr>
            <p:ph type="sldNum" sz="quarter" idx="12"/>
          </p:nvPr>
        </p:nvSpPr>
        <p:spPr/>
        <p:txBody>
          <a:bodyPr/>
          <a:lstStyle>
            <a:lvl1pPr>
              <a:defRPr/>
            </a:lvl1pPr>
          </a:lstStyle>
          <a:p>
            <a:fld id="{D706DD31-2600-4789-A4DA-C7A7BD13D6CC}" type="slidenum">
              <a:rPr lang="en-US" altLang="zh-CN"/>
              <a:pPr/>
              <a:t>‹#›</a:t>
            </a:fld>
            <a:endParaRPr lang="en-US" altLang="zh-CN" sz="1400"/>
          </a:p>
        </p:txBody>
      </p:sp>
    </p:spTree>
    <p:extLst>
      <p:ext uri="{BB962C8B-B14F-4D97-AF65-F5344CB8AC3E}">
        <p14:creationId xmlns:p14="http://schemas.microsoft.com/office/powerpoint/2010/main" val="38987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3D5301-332C-4222-8D8D-DEBEE8A61820}"/>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41777C5B-05DB-4D00-9FF7-9782AFF6CD11}"/>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A53573F-9CB0-4EFA-8CBF-ACC55AEE5A9C}"/>
              </a:ext>
            </a:extLst>
          </p:cNvPr>
          <p:cNvSpPr>
            <a:spLocks noGrp="1"/>
          </p:cNvSpPr>
          <p:nvPr>
            <p:ph type="sldNum" sz="quarter" idx="12"/>
          </p:nvPr>
        </p:nvSpPr>
        <p:spPr/>
        <p:txBody>
          <a:bodyPr/>
          <a:lstStyle>
            <a:lvl1pPr>
              <a:defRPr/>
            </a:lvl1pPr>
          </a:lstStyle>
          <a:p>
            <a:fld id="{72E93102-AC73-42CE-8689-3D6A0BA6D8CB}" type="slidenum">
              <a:rPr lang="en-US" altLang="zh-CN"/>
              <a:pPr/>
              <a:t>‹#›</a:t>
            </a:fld>
            <a:endParaRPr lang="en-US" altLang="zh-CN" sz="1400"/>
          </a:p>
        </p:txBody>
      </p:sp>
    </p:spTree>
    <p:extLst>
      <p:ext uri="{BB962C8B-B14F-4D97-AF65-F5344CB8AC3E}">
        <p14:creationId xmlns:p14="http://schemas.microsoft.com/office/powerpoint/2010/main" val="240960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D4BAF-6207-450C-AF3A-F031E188346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424C27-98CF-4FC8-BB84-0B46C96E929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6DECB4-5C37-49B9-A6B3-81585256A5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F12AF3-BB22-41B6-B070-037669A10FB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9700AFC-0C51-42A9-AD3B-1BC9ABF6695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9F1590D-FBE0-4C14-9BC4-F84708DADEE8}"/>
              </a:ext>
            </a:extLst>
          </p:cNvPr>
          <p:cNvSpPr>
            <a:spLocks noGrp="1"/>
          </p:cNvSpPr>
          <p:nvPr>
            <p:ph type="sldNum" sz="quarter" idx="12"/>
          </p:nvPr>
        </p:nvSpPr>
        <p:spPr/>
        <p:txBody>
          <a:bodyPr/>
          <a:lstStyle>
            <a:lvl1pPr>
              <a:defRPr/>
            </a:lvl1pPr>
          </a:lstStyle>
          <a:p>
            <a:fld id="{D1A42942-D158-4CBA-9C95-E9F759DD0F2E}" type="slidenum">
              <a:rPr lang="en-US" altLang="zh-CN"/>
              <a:pPr/>
              <a:t>‹#›</a:t>
            </a:fld>
            <a:endParaRPr lang="en-US" altLang="zh-CN" sz="1400"/>
          </a:p>
        </p:txBody>
      </p:sp>
    </p:spTree>
    <p:extLst>
      <p:ext uri="{BB962C8B-B14F-4D97-AF65-F5344CB8AC3E}">
        <p14:creationId xmlns:p14="http://schemas.microsoft.com/office/powerpoint/2010/main" val="5279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61432-C89B-41B4-A5CB-E2239E55DB0C}"/>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DBE05C-07C4-4F4A-8924-A6767F50323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385F9A-AD84-4A24-94C7-FFFAB11068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108EA0-CB67-43B3-B67C-37A80B63DEF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FF51D83-1CBE-4BA6-9255-F2F5A2E4144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E4DEFB2-4F80-4C7A-8FF5-5AA5E6F8C37F}"/>
              </a:ext>
            </a:extLst>
          </p:cNvPr>
          <p:cNvSpPr>
            <a:spLocks noGrp="1"/>
          </p:cNvSpPr>
          <p:nvPr>
            <p:ph type="sldNum" sz="quarter" idx="12"/>
          </p:nvPr>
        </p:nvSpPr>
        <p:spPr/>
        <p:txBody>
          <a:bodyPr/>
          <a:lstStyle>
            <a:lvl1pPr>
              <a:defRPr/>
            </a:lvl1pPr>
          </a:lstStyle>
          <a:p>
            <a:fld id="{F341A993-DDF3-48DD-B2CF-71CF8905EE03}" type="slidenum">
              <a:rPr lang="en-US" altLang="zh-CN"/>
              <a:pPr/>
              <a:t>‹#›</a:t>
            </a:fld>
            <a:endParaRPr lang="en-US" altLang="zh-CN" sz="1400"/>
          </a:p>
        </p:txBody>
      </p:sp>
    </p:spTree>
    <p:extLst>
      <p:ext uri="{BB962C8B-B14F-4D97-AF65-F5344CB8AC3E}">
        <p14:creationId xmlns:p14="http://schemas.microsoft.com/office/powerpoint/2010/main" val="19073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62EB2DC-E0A2-4F36-82D7-7D1AB99353B6}"/>
              </a:ext>
            </a:extLst>
          </p:cNvPr>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3075" name="Rectangle 3">
            <a:extLst>
              <a:ext uri="{FF2B5EF4-FFF2-40B4-BE49-F238E27FC236}">
                <a16:creationId xmlns:a16="http://schemas.microsoft.com/office/drawing/2014/main" id="{2B8B0D14-E2CA-434C-BF19-7F2DFE9CEA55}"/>
              </a:ext>
            </a:extLst>
          </p:cNvPr>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3076" name="Rectangle 4" descr="Stationery">
            <a:extLst>
              <a:ext uri="{FF2B5EF4-FFF2-40B4-BE49-F238E27FC236}">
                <a16:creationId xmlns:a16="http://schemas.microsoft.com/office/drawing/2014/main" id="{0C9B8448-737D-487F-824D-D63A27DDE127}"/>
              </a:ext>
            </a:extLst>
          </p:cNvPr>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3077" name="Rectangle 5" descr="Stationery">
            <a:extLst>
              <a:ext uri="{FF2B5EF4-FFF2-40B4-BE49-F238E27FC236}">
                <a16:creationId xmlns:a16="http://schemas.microsoft.com/office/drawing/2014/main" id="{B2B0AC91-1AFB-4CA3-A6D5-90FF4B48EF3F}"/>
              </a:ext>
            </a:extLst>
          </p:cNvPr>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3078" name="Rectangle 6">
            <a:extLst>
              <a:ext uri="{FF2B5EF4-FFF2-40B4-BE49-F238E27FC236}">
                <a16:creationId xmlns:a16="http://schemas.microsoft.com/office/drawing/2014/main" id="{D9F512EC-87A6-450E-9223-7CD10B9B5ED5}"/>
              </a:ext>
            </a:extLst>
          </p:cNvPr>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9" name="Rectangle 7">
            <a:extLst>
              <a:ext uri="{FF2B5EF4-FFF2-40B4-BE49-F238E27FC236}">
                <a16:creationId xmlns:a16="http://schemas.microsoft.com/office/drawing/2014/main" id="{888B84B3-BAAB-4AF6-B635-FEBA6155B9EF}"/>
              </a:ext>
            </a:extLst>
          </p:cNvPr>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aseline="0">
                <a:solidFill>
                  <a:schemeClr val="tx2"/>
                </a:solidFill>
              </a:defRPr>
            </a:lvl1pPr>
          </a:lstStyle>
          <a:p>
            <a:endParaRPr lang="en-US" altLang="zh-CN"/>
          </a:p>
        </p:txBody>
      </p:sp>
      <p:sp>
        <p:nvSpPr>
          <p:cNvPr id="3080" name="Rectangle 8">
            <a:extLst>
              <a:ext uri="{FF2B5EF4-FFF2-40B4-BE49-F238E27FC236}">
                <a16:creationId xmlns:a16="http://schemas.microsoft.com/office/drawing/2014/main" id="{C36E5027-6C44-4308-8BF6-E2898C37B8DC}"/>
              </a:ext>
            </a:extLst>
          </p:cNvPr>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baseline="0">
                <a:solidFill>
                  <a:schemeClr val="tx2"/>
                </a:solidFill>
              </a:defRPr>
            </a:lvl1pPr>
          </a:lstStyle>
          <a:p>
            <a:endParaRPr lang="en-US" altLang="zh-CN"/>
          </a:p>
        </p:txBody>
      </p:sp>
      <p:pic>
        <p:nvPicPr>
          <p:cNvPr id="3081" name="Picture 9" descr="anabnr2">
            <a:extLst>
              <a:ext uri="{FF2B5EF4-FFF2-40B4-BE49-F238E27FC236}">
                <a16:creationId xmlns:a16="http://schemas.microsoft.com/office/drawing/2014/main" id="{46DD025F-2C2E-4D9F-ADD3-F590F8E3BC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10">
            <a:extLst>
              <a:ext uri="{FF2B5EF4-FFF2-40B4-BE49-F238E27FC236}">
                <a16:creationId xmlns:a16="http://schemas.microsoft.com/office/drawing/2014/main" id="{87CEBF35-5DEF-4D9C-AB9C-062ED7913B19}"/>
              </a:ext>
            </a:extLst>
          </p:cNvPr>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0"/>
          </a:p>
        </p:txBody>
      </p:sp>
      <p:sp>
        <p:nvSpPr>
          <p:cNvPr id="3083" name="Rectangle 11">
            <a:extLst>
              <a:ext uri="{FF2B5EF4-FFF2-40B4-BE49-F238E27FC236}">
                <a16:creationId xmlns:a16="http://schemas.microsoft.com/office/drawing/2014/main" id="{DFEDEDE0-33B7-49B2-8AA4-497EEBBB80F9}"/>
              </a:ext>
            </a:extLst>
          </p:cNvPr>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baseline="0">
                <a:solidFill>
                  <a:schemeClr val="tx2"/>
                </a:solidFill>
              </a:defRPr>
            </a:lvl1pPr>
          </a:lstStyle>
          <a:p>
            <a:fld id="{25535A3B-AB43-4255-895C-6FD57D7801DD}" type="slidenum">
              <a:rPr lang="en-US" altLang="zh-CN"/>
              <a:pPr/>
              <a:t>‹#›</a:t>
            </a:fld>
            <a:endParaRPr lang="en-US" altLang="zh-CN" sz="1400"/>
          </a:p>
        </p:txBody>
      </p:sp>
      <p:sp>
        <p:nvSpPr>
          <p:cNvPr id="3084" name="Rectangle 12">
            <a:extLst>
              <a:ext uri="{FF2B5EF4-FFF2-40B4-BE49-F238E27FC236}">
                <a16:creationId xmlns:a16="http://schemas.microsoft.com/office/drawing/2014/main" id="{96F677F5-B2BE-42E4-814F-9EB186A8A1B3}"/>
              </a:ext>
            </a:extLst>
          </p:cNvPr>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5" name="Text Box 13">
            <a:extLst>
              <a:ext uri="{FF2B5EF4-FFF2-40B4-BE49-F238E27FC236}">
                <a16:creationId xmlns:a16="http://schemas.microsoft.com/office/drawing/2014/main" id="{5D5750C4-1510-4FEC-8664-3A80FCC07ADA}"/>
              </a:ext>
            </a:extLst>
          </p:cNvPr>
          <p:cNvSpPr txBox="1">
            <a:spLocks noChangeArrowheads="1"/>
          </p:cNvSpPr>
          <p:nvPr userDrawn="1"/>
        </p:nvSpPr>
        <p:spPr bwMode="auto">
          <a:xfrm>
            <a:off x="0" y="333375"/>
            <a:ext cx="24844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zh-CN" altLang="en-US" sz="4400" b="1">
                <a:solidFill>
                  <a:srgbClr val="FF0000"/>
                </a:solidFill>
                <a:effectLst>
                  <a:outerShdw blurRad="38100" dist="38100" dir="2700000" algn="tl">
                    <a:srgbClr val="C0C0C0"/>
                  </a:outerShdw>
                </a:effectLst>
                <a:ea typeface="楷体_GB2312" pitchFamily="49" charset="-122"/>
              </a:rPr>
              <a:t>现代物理概论</a:t>
            </a:r>
            <a:endParaRPr lang="zh-CN" altLang="en-US" b="1">
              <a:effectLst>
                <a:outerShdw blurRad="38100" dist="38100" dir="2700000" algn="tl">
                  <a:srgbClr val="C0C0C0"/>
                </a:outerShdw>
              </a:effectLst>
            </a:endParaRPr>
          </a:p>
        </p:txBody>
      </p:sp>
      <p:sp>
        <p:nvSpPr>
          <p:cNvPr id="3106" name="Text Box 34">
            <a:extLst>
              <a:ext uri="{FF2B5EF4-FFF2-40B4-BE49-F238E27FC236}">
                <a16:creationId xmlns:a16="http://schemas.microsoft.com/office/drawing/2014/main" id="{D1095C6B-3B4C-4114-B3E5-0B55853BF31C}"/>
              </a:ext>
            </a:extLst>
          </p:cNvPr>
          <p:cNvSpPr txBox="1">
            <a:spLocks noChangeArrowheads="1"/>
          </p:cNvSpPr>
          <p:nvPr userDrawn="1"/>
        </p:nvSpPr>
        <p:spPr bwMode="auto">
          <a:xfrm>
            <a:off x="5508625" y="260350"/>
            <a:ext cx="3635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1A03A1"/>
                </a:solidFill>
                <a:effectLst>
                  <a:outerShdw blurRad="38100" dist="38100" dir="2700000" algn="tl">
                    <a:srgbClr val="C0C0C0"/>
                  </a:outerShdw>
                </a:effectLst>
              </a:rPr>
              <a:t>第一章    狭广义相对论和宇宙学</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457200" indent="-457200" algn="l" rtl="0" fontAlgn="base">
        <a:spcBef>
          <a:spcPct val="20000"/>
        </a:spcBef>
        <a:spcAft>
          <a:spcPct val="0"/>
        </a:spcAft>
        <a:buClr>
          <a:srgbClr val="A50021"/>
        </a:buClr>
        <a:buSzPct val="75000"/>
        <a:buFont typeface="Wingdings" panose="05000000000000000000" pitchFamily="2" charset="2"/>
        <a:buChar char="n"/>
        <a:defRPr kumimoji="1" sz="3200" kern="1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anose="05000000000000000000" pitchFamily="2" charset="2"/>
        <a:buChar char="n"/>
        <a:defRPr kumimoji="1" sz="2800" kern="1200">
          <a:solidFill>
            <a:schemeClr val="tx1"/>
          </a:solidFill>
          <a:latin typeface="+mn-lt"/>
          <a:ea typeface="+mn-ea"/>
          <a:cs typeface="+mn-cs"/>
        </a:defRPr>
      </a:lvl2pPr>
      <a:lvl3pPr marL="1370013" indent="-228600" algn="l" rtl="0" fontAlgn="base">
        <a:spcBef>
          <a:spcPct val="20000"/>
        </a:spcBef>
        <a:spcAft>
          <a:spcPct val="0"/>
        </a:spcAft>
        <a:buClr>
          <a:srgbClr val="666699"/>
        </a:buClr>
        <a:buSzPct val="70000"/>
        <a:buFont typeface="Wingdings" panose="05000000000000000000" pitchFamily="2" charset="2"/>
        <a:buChar char="n"/>
        <a:defRPr kumimoji="1" sz="2400" kern="1200">
          <a:solidFill>
            <a:schemeClr val="tx1"/>
          </a:solidFill>
          <a:latin typeface="+mn-lt"/>
          <a:ea typeface="+mn-ea"/>
          <a:cs typeface="+mn-cs"/>
        </a:defRPr>
      </a:lvl3pPr>
      <a:lvl4pPr marL="1712913" indent="-228600" algn="l" rtl="0" fontAlgn="base">
        <a:spcBef>
          <a:spcPct val="20000"/>
        </a:spcBef>
        <a:spcAft>
          <a:spcPct val="0"/>
        </a:spcAft>
        <a:buSzPct val="60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55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3.emf"/><Relationship Id="rId5" Type="http://schemas.openxmlformats.org/officeDocument/2006/relationships/oleObject" Target="../embeddings/oleObject13.bin"/><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emf"/><Relationship Id="rId5" Type="http://schemas.openxmlformats.org/officeDocument/2006/relationships/oleObject" Target="../embeddings/oleObject15.bin"/><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16.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slideLayout" Target="../slideLayouts/slideLayout7.xml"/><Relationship Id="rId1" Type="http://schemas.openxmlformats.org/officeDocument/2006/relationships/video" Target="file:///F:\&#29616;&#20195;&#29289;&#29702;&#27010;&#35770;\&#29616;&#20195;&#23431;&#23449;&#23398;\&#24191;&#20041;&#30456;&#23545;&#35770;&#31616;&#20171;\heidong.asf" TargetMode="Externa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19.bin"/><Relationship Id="rId4" Type="http://schemas.openxmlformats.org/officeDocument/2006/relationships/image" Target="../media/image4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ideo" Target="file:///F:\&#29616;&#20195;&#29289;&#29702;&#27010;&#35770;\&#29616;&#20195;&#29289;&#29702;&#27010;&#35770;\kjwq.as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gxckx.swf"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2.jpeg"/><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image" Target="../media/image11.emf"/></Relationships>
</file>

<file path=ppt/slides/_rels/slide5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image" Target="../media/image13.emf"/></Relationships>
</file>

<file path=ppt/slides/_rels/slide6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8.jpeg"/><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image" Target="../media/image17.e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19.jpeg"/><Relationship Id="rId9" Type="http://schemas.openxmlformats.org/officeDocument/2006/relationships/image" Target="../media/image16.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9.wmf"/><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image" Target="../media/image58.wmf"/><Relationship Id="rId2" Type="http://schemas.openxmlformats.org/officeDocument/2006/relationships/control" Target="../activeX/activeX1.xml"/><Relationship Id="rId1" Type="http://schemas.openxmlformats.org/officeDocument/2006/relationships/vmlDrawing" Target="../drawings/vmlDrawing12.vml"/><Relationship Id="rId6" Type="http://schemas.openxmlformats.org/officeDocument/2006/relationships/control" Target="../activeX/activeX5.xml"/><Relationship Id="rId11" Type="http://schemas.openxmlformats.org/officeDocument/2006/relationships/image" Target="../media/image57.wmf"/><Relationship Id="rId5" Type="http://schemas.openxmlformats.org/officeDocument/2006/relationships/control" Target="../activeX/activeX4.xml"/><Relationship Id="rId15" Type="http://schemas.openxmlformats.org/officeDocument/2006/relationships/image" Target="../media/image61.wmf"/><Relationship Id="rId10" Type="http://schemas.openxmlformats.org/officeDocument/2006/relationships/image" Target="../media/image56.wmf"/><Relationship Id="rId4" Type="http://schemas.openxmlformats.org/officeDocument/2006/relationships/control" Target="../activeX/activeX3.xml"/><Relationship Id="rId9" Type="http://schemas.openxmlformats.org/officeDocument/2006/relationships/image" Target="../media/image62.jpeg"/><Relationship Id="rId14" Type="http://schemas.openxmlformats.org/officeDocument/2006/relationships/image" Target="../media/image6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gif"/><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8.jpe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1413C61-2074-40ED-84D5-9321E7075333}"/>
              </a:ext>
            </a:extLst>
          </p:cNvPr>
          <p:cNvSpPr>
            <a:spLocks noGrp="1" noChangeArrowheads="1"/>
          </p:cNvSpPr>
          <p:nvPr>
            <p:ph type="title"/>
          </p:nvPr>
        </p:nvSpPr>
        <p:spPr>
          <a:xfrm>
            <a:off x="1042988" y="1052513"/>
            <a:ext cx="6121400" cy="503237"/>
          </a:xfrm>
        </p:spPr>
        <p:txBody>
          <a:bodyPr/>
          <a:lstStyle/>
          <a:p>
            <a:r>
              <a:rPr lang="zh-CN" altLang="en-US" sz="3600" b="1">
                <a:ea typeface="楷体_GB2312" pitchFamily="49" charset="-122"/>
              </a:rPr>
              <a:t>第三章   广义相对论和宇宙学</a:t>
            </a:r>
          </a:p>
        </p:txBody>
      </p:sp>
      <p:sp>
        <p:nvSpPr>
          <p:cNvPr id="86019" name="Rectangle 3">
            <a:extLst>
              <a:ext uri="{FF2B5EF4-FFF2-40B4-BE49-F238E27FC236}">
                <a16:creationId xmlns:a16="http://schemas.microsoft.com/office/drawing/2014/main" id="{68FF4C31-AAFC-47A5-951B-3A19E8E1D933}"/>
              </a:ext>
            </a:extLst>
          </p:cNvPr>
          <p:cNvSpPr>
            <a:spLocks noGrp="1" noChangeArrowheads="1"/>
          </p:cNvSpPr>
          <p:nvPr>
            <p:ph type="body" idx="1"/>
          </p:nvPr>
        </p:nvSpPr>
        <p:spPr/>
        <p:txBody>
          <a:bodyPr/>
          <a:lstStyle/>
          <a:p>
            <a:r>
              <a:rPr kumimoji="0" lang="en-US" altLang="zh-CN" b="1">
                <a:solidFill>
                  <a:srgbClr val="000066"/>
                </a:solidFill>
                <a:effectLst>
                  <a:outerShdw blurRad="38100" dist="38100" dir="2700000" algn="tl">
                    <a:srgbClr val="C0C0C0"/>
                  </a:outerShdw>
                </a:effectLst>
              </a:rPr>
              <a:t>§1  </a:t>
            </a:r>
            <a:r>
              <a:rPr kumimoji="0" lang="zh-CN" altLang="en-US" b="1">
                <a:solidFill>
                  <a:srgbClr val="000066"/>
                </a:solidFill>
                <a:effectLst>
                  <a:outerShdw blurRad="38100" dist="38100" dir="2700000" algn="tl">
                    <a:srgbClr val="C0C0C0"/>
                  </a:outerShdw>
                </a:effectLst>
              </a:rPr>
              <a:t>广义相对论的基本原理</a:t>
            </a:r>
          </a:p>
          <a:p>
            <a:r>
              <a:rPr lang="en-US" altLang="zh-CN" b="1">
                <a:solidFill>
                  <a:srgbClr val="000066"/>
                </a:solidFill>
                <a:effectLst>
                  <a:outerShdw blurRad="38100" dist="38100" dir="2700000" algn="tl">
                    <a:srgbClr val="C0C0C0"/>
                  </a:outerShdw>
                </a:effectLst>
              </a:rPr>
              <a:t>§2  </a:t>
            </a:r>
            <a:r>
              <a:rPr kumimoji="0" lang="zh-CN" altLang="en-US" b="1">
                <a:solidFill>
                  <a:srgbClr val="000066"/>
                </a:solidFill>
                <a:effectLst>
                  <a:outerShdw blurRad="38100" dist="38100" dir="2700000" algn="tl">
                    <a:srgbClr val="C0C0C0"/>
                  </a:outerShdw>
                </a:effectLst>
              </a:rPr>
              <a:t>人类对宇宙的认识</a:t>
            </a:r>
            <a:endParaRPr lang="zh-CN" altLang="en-US" b="1">
              <a:solidFill>
                <a:srgbClr val="000066"/>
              </a:solidFill>
              <a:effectLst>
                <a:outerShdw blurRad="38100" dist="38100" dir="2700000" algn="tl">
                  <a:srgbClr val="C0C0C0"/>
                </a:outerShdw>
              </a:effectLst>
            </a:endParaRPr>
          </a:p>
          <a:p>
            <a:r>
              <a:rPr lang="en-US" altLang="zh-CN" b="1">
                <a:solidFill>
                  <a:srgbClr val="000066"/>
                </a:solidFill>
                <a:effectLst>
                  <a:outerShdw blurRad="38100" dist="38100" dir="2700000" algn="tl">
                    <a:srgbClr val="C0C0C0"/>
                  </a:outerShdw>
                </a:effectLst>
              </a:rPr>
              <a:t>§3  </a:t>
            </a:r>
            <a:r>
              <a:rPr kumimoji="0" lang="zh-CN" altLang="en-US" b="1">
                <a:solidFill>
                  <a:srgbClr val="000066"/>
                </a:solidFill>
                <a:effectLst>
                  <a:outerShdw blurRad="38100" dist="38100" dir="2700000" algn="tl">
                    <a:srgbClr val="C0C0C0"/>
                  </a:outerShdw>
                </a:effectLst>
              </a:rPr>
              <a:t>宇宙的起源和演化</a:t>
            </a:r>
          </a:p>
          <a:p>
            <a:r>
              <a:rPr lang="en-US" altLang="zh-CN" b="1">
                <a:solidFill>
                  <a:srgbClr val="000066"/>
                </a:solidFill>
                <a:effectLst>
                  <a:outerShdw blurRad="38100" dist="38100" dir="2700000" algn="tl">
                    <a:srgbClr val="C0C0C0"/>
                  </a:outerShdw>
                </a:effectLst>
              </a:rPr>
              <a:t>§4  </a:t>
            </a:r>
            <a:r>
              <a:rPr lang="zh-CN" altLang="en-GB" b="1">
                <a:solidFill>
                  <a:srgbClr val="000066"/>
                </a:solidFill>
                <a:effectLst>
                  <a:outerShdw blurRad="38100" dist="38100" dir="2700000" algn="tl">
                    <a:srgbClr val="C0C0C0"/>
                  </a:outerShdw>
                </a:effectLst>
              </a:rPr>
              <a:t>宇宙的膨胀和大爆炸</a:t>
            </a:r>
            <a:r>
              <a:rPr lang="zh-CN" altLang="en-GB"/>
              <a:t> </a:t>
            </a:r>
            <a:endParaRPr lang="zh-CN" altLang="en-US" b="1">
              <a:solidFill>
                <a:srgbClr val="000066"/>
              </a:solidFill>
              <a:effectLst>
                <a:outerShdw blurRad="38100" dist="38100" dir="2700000" algn="tl">
                  <a:srgbClr val="C0C0C0"/>
                </a:outerShdw>
              </a:effectLst>
            </a:endParaRPr>
          </a:p>
          <a:p>
            <a:r>
              <a:rPr lang="en-US" altLang="zh-CN" b="1">
                <a:solidFill>
                  <a:srgbClr val="000066"/>
                </a:solidFill>
                <a:effectLst>
                  <a:outerShdw blurRad="38100" dist="38100" dir="2700000" algn="tl">
                    <a:srgbClr val="C0C0C0"/>
                  </a:outerShdw>
                </a:effectLst>
              </a:rPr>
              <a:t>§5  </a:t>
            </a:r>
            <a:r>
              <a:rPr lang="zh-CN" altLang="en-US" b="1">
                <a:solidFill>
                  <a:srgbClr val="000066"/>
                </a:solidFill>
                <a:effectLst>
                  <a:outerShdw blurRad="38100" dist="38100" dir="2700000" algn="tl">
                    <a:srgbClr val="C0C0C0"/>
                  </a:outerShdw>
                </a:effectLst>
              </a:rPr>
              <a:t>无限宇宙的三大矛盾──三个</a:t>
            </a:r>
          </a:p>
          <a:p>
            <a:pPr>
              <a:buFont typeface="Wingdings" panose="05000000000000000000" pitchFamily="2" charset="2"/>
              <a:buNone/>
            </a:pPr>
            <a:r>
              <a:rPr lang="zh-CN" altLang="en-US" b="1">
                <a:solidFill>
                  <a:srgbClr val="000066"/>
                </a:solidFill>
                <a:effectLst>
                  <a:outerShdw blurRad="38100" dist="38100" dir="2700000" algn="tl">
                    <a:srgbClr val="C0C0C0"/>
                  </a:outerShdw>
                </a:effectLst>
              </a:rPr>
              <a:t>             佯谬问题</a:t>
            </a:r>
            <a:r>
              <a:rPr lang="zh-CN" altLang="en-US">
                <a:solidFill>
                  <a:srgbClr val="000066"/>
                </a:solidFill>
              </a:rPr>
              <a:t> </a:t>
            </a:r>
          </a:p>
          <a:p>
            <a:endParaRPr lang="zh-CN" altLang="en-US">
              <a:solidFill>
                <a:srgbClr val="000066"/>
              </a:solidFill>
            </a:endParaRPr>
          </a:p>
          <a:p>
            <a:endParaRPr lang="zh-CN" altLang="en-US">
              <a:solidFill>
                <a:srgbClr val="000066"/>
              </a:solidFill>
            </a:endParaRPr>
          </a:p>
          <a:p>
            <a:pPr>
              <a:buFont typeface="Wingdings" panose="05000000000000000000" pitchFamily="2" charset="2"/>
              <a:buNone/>
            </a:pPr>
            <a:endParaRPr lang="en-US" altLang="zh-CN">
              <a:solidFill>
                <a:srgbClr val="00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Line 3">
            <a:extLst>
              <a:ext uri="{FF2B5EF4-FFF2-40B4-BE49-F238E27FC236}">
                <a16:creationId xmlns:a16="http://schemas.microsoft.com/office/drawing/2014/main" id="{1E78A02B-A0C3-4851-9216-92D7F534AB0B}"/>
              </a:ext>
            </a:extLst>
          </p:cNvPr>
          <p:cNvSpPr>
            <a:spLocks noChangeShapeType="1"/>
          </p:cNvSpPr>
          <p:nvPr/>
        </p:nvSpPr>
        <p:spPr bwMode="auto">
          <a:xfrm>
            <a:off x="7008813" y="174625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12" name="Line 4">
            <a:extLst>
              <a:ext uri="{FF2B5EF4-FFF2-40B4-BE49-F238E27FC236}">
                <a16:creationId xmlns:a16="http://schemas.microsoft.com/office/drawing/2014/main" id="{77542ECB-6F51-452C-8BD0-FDBE5173638B}"/>
              </a:ext>
            </a:extLst>
          </p:cNvPr>
          <p:cNvSpPr>
            <a:spLocks noChangeShapeType="1"/>
          </p:cNvSpPr>
          <p:nvPr/>
        </p:nvSpPr>
        <p:spPr bwMode="auto">
          <a:xfrm>
            <a:off x="2513013" y="182245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13" name="Text Box 5">
            <a:extLst>
              <a:ext uri="{FF2B5EF4-FFF2-40B4-BE49-F238E27FC236}">
                <a16:creationId xmlns:a16="http://schemas.microsoft.com/office/drawing/2014/main" id="{2A89B46B-19AE-49D1-B87F-5BBEC5F454D0}"/>
              </a:ext>
            </a:extLst>
          </p:cNvPr>
          <p:cNvSpPr txBox="1">
            <a:spLocks noChangeArrowheads="1"/>
          </p:cNvSpPr>
          <p:nvPr/>
        </p:nvSpPr>
        <p:spPr bwMode="auto">
          <a:xfrm>
            <a:off x="684213" y="1341438"/>
            <a:ext cx="3962400" cy="5572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牛顿第二定律的表达式</a:t>
            </a:r>
          </a:p>
        </p:txBody>
      </p:sp>
      <p:sp>
        <p:nvSpPr>
          <p:cNvPr id="196614" name="Text Box 6">
            <a:extLst>
              <a:ext uri="{FF2B5EF4-FFF2-40B4-BE49-F238E27FC236}">
                <a16:creationId xmlns:a16="http://schemas.microsoft.com/office/drawing/2014/main" id="{887AE0EC-2774-4B46-A56C-18B350C159C1}"/>
              </a:ext>
            </a:extLst>
          </p:cNvPr>
          <p:cNvSpPr txBox="1">
            <a:spLocks noChangeArrowheads="1"/>
          </p:cNvSpPr>
          <p:nvPr/>
        </p:nvSpPr>
        <p:spPr bwMode="auto">
          <a:xfrm>
            <a:off x="5484813" y="1341438"/>
            <a:ext cx="3200400" cy="5572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惯性力的定义式</a:t>
            </a:r>
          </a:p>
        </p:txBody>
      </p:sp>
      <p:graphicFrame>
        <p:nvGraphicFramePr>
          <p:cNvPr id="196615" name="Object 7">
            <a:extLst>
              <a:ext uri="{FF2B5EF4-FFF2-40B4-BE49-F238E27FC236}">
                <a16:creationId xmlns:a16="http://schemas.microsoft.com/office/drawing/2014/main" id="{F72A8BE4-0976-4809-B230-BB3C96F15C2C}"/>
              </a:ext>
            </a:extLst>
          </p:cNvPr>
          <p:cNvGraphicFramePr>
            <a:graphicFrameLocks noChangeAspect="1"/>
          </p:cNvGraphicFramePr>
          <p:nvPr/>
        </p:nvGraphicFramePr>
        <p:xfrm>
          <a:off x="5637213" y="2355850"/>
          <a:ext cx="2895600" cy="533400"/>
        </p:xfrm>
        <a:graphic>
          <a:graphicData uri="http://schemas.openxmlformats.org/presentationml/2006/ole">
            <mc:AlternateContent xmlns:mc="http://schemas.openxmlformats.org/markup-compatibility/2006">
              <mc:Choice xmlns:v="urn:schemas-microsoft-com:vml" Requires="v">
                <p:oleObj spid="_x0000_s196627" name="Equation" r:id="rId3" imgW="609480" imgH="228600" progId="Equation.3">
                  <p:embed/>
                </p:oleObj>
              </mc:Choice>
              <mc:Fallback>
                <p:oleObj name="Equation" r:id="rId3" imgW="6094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213" y="2355850"/>
                        <a:ext cx="2895600" cy="533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6" name="Object 8">
            <a:extLst>
              <a:ext uri="{FF2B5EF4-FFF2-40B4-BE49-F238E27FC236}">
                <a16:creationId xmlns:a16="http://schemas.microsoft.com/office/drawing/2014/main" id="{4794F4A6-0646-45A6-8314-2570E71E5D63}"/>
              </a:ext>
            </a:extLst>
          </p:cNvPr>
          <p:cNvGraphicFramePr>
            <a:graphicFrameLocks noChangeAspect="1"/>
          </p:cNvGraphicFramePr>
          <p:nvPr/>
        </p:nvGraphicFramePr>
        <p:xfrm>
          <a:off x="1293813" y="2355850"/>
          <a:ext cx="2535237" cy="533400"/>
        </p:xfrm>
        <a:graphic>
          <a:graphicData uri="http://schemas.openxmlformats.org/presentationml/2006/ole">
            <mc:AlternateContent xmlns:mc="http://schemas.openxmlformats.org/markup-compatibility/2006">
              <mc:Choice xmlns:v="urn:schemas-microsoft-com:vml" Requires="v">
                <p:oleObj spid="_x0000_s196628" name="Equation" r:id="rId5" imgW="507960" imgH="177480" progId="Equation.3">
                  <p:embed/>
                </p:oleObj>
              </mc:Choice>
              <mc:Fallback>
                <p:oleObj name="Equation" r:id="rId5" imgW="507960" imgH="177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813" y="2355850"/>
                        <a:ext cx="2535237" cy="533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617" name="Group 9">
            <a:extLst>
              <a:ext uri="{FF2B5EF4-FFF2-40B4-BE49-F238E27FC236}">
                <a16:creationId xmlns:a16="http://schemas.microsoft.com/office/drawing/2014/main" id="{F6B19F72-44F7-43F1-8C93-88F305422377}"/>
              </a:ext>
            </a:extLst>
          </p:cNvPr>
          <p:cNvGrpSpPr>
            <a:grpSpLocks/>
          </p:cNvGrpSpPr>
          <p:nvPr/>
        </p:nvGrpSpPr>
        <p:grpSpPr bwMode="auto">
          <a:xfrm>
            <a:off x="2513013" y="2889250"/>
            <a:ext cx="4572000" cy="609600"/>
            <a:chOff x="1488" y="1824"/>
            <a:chExt cx="2880" cy="384"/>
          </a:xfrm>
        </p:grpSpPr>
        <p:sp>
          <p:nvSpPr>
            <p:cNvPr id="196618" name="Line 10">
              <a:extLst>
                <a:ext uri="{FF2B5EF4-FFF2-40B4-BE49-F238E27FC236}">
                  <a16:creationId xmlns:a16="http://schemas.microsoft.com/office/drawing/2014/main" id="{B181F965-BA7D-4D7D-B214-7634B3B2A3A5}"/>
                </a:ext>
              </a:extLst>
            </p:cNvPr>
            <p:cNvSpPr>
              <a:spLocks noChangeShapeType="1"/>
            </p:cNvSpPr>
            <p:nvPr/>
          </p:nvSpPr>
          <p:spPr bwMode="auto">
            <a:xfrm>
              <a:off x="1488" y="1824"/>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19" name="Line 11">
              <a:extLst>
                <a:ext uri="{FF2B5EF4-FFF2-40B4-BE49-F238E27FC236}">
                  <a16:creationId xmlns:a16="http://schemas.microsoft.com/office/drawing/2014/main" id="{B7FD90B1-4422-4DC8-AD0D-B437710EC591}"/>
                </a:ext>
              </a:extLst>
            </p:cNvPr>
            <p:cNvSpPr>
              <a:spLocks noChangeShapeType="1"/>
            </p:cNvSpPr>
            <p:nvPr/>
          </p:nvSpPr>
          <p:spPr bwMode="auto">
            <a:xfrm>
              <a:off x="4368" y="1824"/>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20" name="Line 12">
              <a:extLst>
                <a:ext uri="{FF2B5EF4-FFF2-40B4-BE49-F238E27FC236}">
                  <a16:creationId xmlns:a16="http://schemas.microsoft.com/office/drawing/2014/main" id="{2A8CA255-8CAD-4866-B70E-59FBDD313761}"/>
                </a:ext>
              </a:extLst>
            </p:cNvPr>
            <p:cNvSpPr>
              <a:spLocks noChangeShapeType="1"/>
            </p:cNvSpPr>
            <p:nvPr/>
          </p:nvSpPr>
          <p:spPr bwMode="auto">
            <a:xfrm>
              <a:off x="1488" y="2208"/>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21" name="Line 13">
              <a:extLst>
                <a:ext uri="{FF2B5EF4-FFF2-40B4-BE49-F238E27FC236}">
                  <a16:creationId xmlns:a16="http://schemas.microsoft.com/office/drawing/2014/main" id="{D5A2D696-3E90-4A57-AA97-A7426ED11CA7}"/>
                </a:ext>
              </a:extLst>
            </p:cNvPr>
            <p:cNvSpPr>
              <a:spLocks noChangeShapeType="1"/>
            </p:cNvSpPr>
            <p:nvPr/>
          </p:nvSpPr>
          <p:spPr bwMode="auto">
            <a:xfrm>
              <a:off x="3168" y="2208"/>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6622" name="Text Box 14">
            <a:extLst>
              <a:ext uri="{FF2B5EF4-FFF2-40B4-BE49-F238E27FC236}">
                <a16:creationId xmlns:a16="http://schemas.microsoft.com/office/drawing/2014/main" id="{6E740818-C481-4675-9D92-540A6AF3FF21}"/>
              </a:ext>
            </a:extLst>
          </p:cNvPr>
          <p:cNvSpPr txBox="1">
            <a:spLocks noChangeArrowheads="1"/>
          </p:cNvSpPr>
          <p:nvPr/>
        </p:nvSpPr>
        <p:spPr bwMode="auto">
          <a:xfrm>
            <a:off x="1903413" y="4565650"/>
            <a:ext cx="6248400" cy="9842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baseline="0">
                <a:ea typeface="华文中宋" panose="02010600040101010101" pitchFamily="2" charset="-122"/>
              </a:rPr>
              <a:t>       “</a:t>
            </a:r>
            <a:r>
              <a:rPr lang="zh-CN" altLang="en-US" sz="2800" b="1" baseline="0">
                <a:ea typeface="华文中宋" panose="02010600040101010101" pitchFamily="2" charset="-122"/>
              </a:rPr>
              <a:t>－”号表示惯性力的方向与非惯性系的加速度方向相反．</a:t>
            </a:r>
          </a:p>
        </p:txBody>
      </p:sp>
      <p:sp>
        <p:nvSpPr>
          <p:cNvPr id="196623" name="Text Box 15">
            <a:extLst>
              <a:ext uri="{FF2B5EF4-FFF2-40B4-BE49-F238E27FC236}">
                <a16:creationId xmlns:a16="http://schemas.microsoft.com/office/drawing/2014/main" id="{F4AC930D-3EFC-46AD-B544-39D5089C2159}"/>
              </a:ext>
            </a:extLst>
          </p:cNvPr>
          <p:cNvSpPr txBox="1">
            <a:spLocks noChangeArrowheads="1"/>
          </p:cNvSpPr>
          <p:nvPr/>
        </p:nvSpPr>
        <p:spPr bwMode="auto">
          <a:xfrm>
            <a:off x="4037013" y="3041650"/>
            <a:ext cx="1371600" cy="9556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solidFill>
                  <a:srgbClr val="FF3300"/>
                </a:solidFill>
                <a:ea typeface="华文中宋" panose="02010600040101010101" pitchFamily="2" charset="-122"/>
              </a:rPr>
              <a:t>注意不要混淆</a:t>
            </a:r>
          </a:p>
        </p:txBody>
      </p:sp>
      <p:sp>
        <p:nvSpPr>
          <p:cNvPr id="196624" name="Rectangle 16">
            <a:extLst>
              <a:ext uri="{FF2B5EF4-FFF2-40B4-BE49-F238E27FC236}">
                <a16:creationId xmlns:a16="http://schemas.microsoft.com/office/drawing/2014/main" id="{550AD205-8D9F-4D0F-A06A-9D497CF883BF}"/>
              </a:ext>
            </a:extLst>
          </p:cNvPr>
          <p:cNvSpPr>
            <a:spLocks noChangeArrowheads="1"/>
          </p:cNvSpPr>
          <p:nvPr/>
        </p:nvSpPr>
        <p:spPr bwMode="auto">
          <a:xfrm>
            <a:off x="7466013" y="2432050"/>
            <a:ext cx="304800" cy="304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5" name="Rectangle 17">
            <a:extLst>
              <a:ext uri="{FF2B5EF4-FFF2-40B4-BE49-F238E27FC236}">
                <a16:creationId xmlns:a16="http://schemas.microsoft.com/office/drawing/2014/main" id="{D747B22E-9D42-4FA0-88F8-39AFE378B607}"/>
              </a:ext>
            </a:extLst>
          </p:cNvPr>
          <p:cNvSpPr>
            <a:spLocks noChangeArrowheads="1"/>
          </p:cNvSpPr>
          <p:nvPr/>
        </p:nvSpPr>
        <p:spPr bwMode="auto">
          <a:xfrm>
            <a:off x="7466013" y="2432050"/>
            <a:ext cx="304800" cy="304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6" name="Text Box 18">
            <a:extLst>
              <a:ext uri="{FF2B5EF4-FFF2-40B4-BE49-F238E27FC236}">
                <a16:creationId xmlns:a16="http://schemas.microsoft.com/office/drawing/2014/main" id="{04B58C38-BD54-4E15-9E19-9E88F6634F77}"/>
              </a:ext>
            </a:extLst>
          </p:cNvPr>
          <p:cNvSpPr txBox="1">
            <a:spLocks noChangeArrowheads="1"/>
          </p:cNvSpPr>
          <p:nvPr/>
        </p:nvSpPr>
        <p:spPr bwMode="auto">
          <a:xfrm>
            <a:off x="1903413" y="5715000"/>
            <a:ext cx="6248400" cy="5572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baseline="0">
                <a:ea typeface="华文中宋" panose="02010600040101010101" pitchFamily="2" charset="-122"/>
              </a:rPr>
              <a:t>       “</a:t>
            </a:r>
            <a:r>
              <a:rPr lang="en-US" altLang="zh-CN" sz="2800" b="1" i="1" baseline="0">
                <a:ea typeface="华文中宋" panose="02010600040101010101" pitchFamily="2" charset="-122"/>
              </a:rPr>
              <a:t>m</a:t>
            </a:r>
            <a:r>
              <a:rPr lang="en-US" altLang="zh-CN" sz="2800" b="1" baseline="0">
                <a:ea typeface="华文中宋" panose="02010600040101010101" pitchFamily="2" charset="-122"/>
              </a:rPr>
              <a:t>”</a:t>
            </a:r>
            <a:r>
              <a:rPr lang="zh-CN" altLang="en-US" sz="2800" b="1" baseline="0">
                <a:ea typeface="华文中宋" panose="02010600040101010101" pitchFamily="2" charset="-122"/>
              </a:rPr>
              <a:t>应该叫做惯性质量．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625"/>
                                        </p:tgtEl>
                                        <p:attrNameLst>
                                          <p:attrName>style.visibility</p:attrName>
                                        </p:attrNameLst>
                                      </p:cBhvr>
                                      <p:to>
                                        <p:strVal val="visible"/>
                                      </p:to>
                                    </p:set>
                                    <p:animEffect transition="in" filter="dissolve">
                                      <p:cBhvr>
                                        <p:cTn id="7" dur="500"/>
                                        <p:tgtEl>
                                          <p:spTgt spid="196625"/>
                                        </p:tgtEl>
                                      </p:cBhvr>
                                    </p:animEffect>
                                  </p:childTnLst>
                                  <p:subTnLst>
                                    <p:set>
                                      <p:cBhvr override="childStyle">
                                        <p:cTn dur="1" fill="hold" display="0" masterRel="sameClick" afterEffect="1">
                                          <p:stCondLst>
                                            <p:cond evt="end" delay="0">
                                              <p:tn val="5"/>
                                            </p:cond>
                                          </p:stCondLst>
                                        </p:cTn>
                                        <p:tgtEl>
                                          <p:spTgt spid="196625"/>
                                        </p:tgtEl>
                                        <p:attrNameLst>
                                          <p:attrName>style.visibility</p:attrName>
                                        </p:attrNameLst>
                                      </p:cBhvr>
                                      <p:to>
                                        <p:strVal val="hidden"/>
                                      </p:to>
                                    </p:set>
                                  </p:sub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96624"/>
                                        </p:tgtEl>
                                        <p:attrNameLst>
                                          <p:attrName>style.visibility</p:attrName>
                                        </p:attrNameLst>
                                      </p:cBhvr>
                                      <p:to>
                                        <p:strVal val="visible"/>
                                      </p:to>
                                    </p:set>
                                    <p:animEffect transition="in" filter="dissolve">
                                      <p:cBhvr>
                                        <p:cTn id="11" dur="500"/>
                                        <p:tgtEl>
                                          <p:spTgt spid="196624"/>
                                        </p:tgtEl>
                                      </p:cBhvr>
                                    </p:animEffect>
                                  </p:childTnLst>
                                  <p:subTnLst>
                                    <p:set>
                                      <p:cBhvr override="childStyle">
                                        <p:cTn dur="1" fill="hold" display="0" masterRel="sameClick" afterEffect="1">
                                          <p:stCondLst>
                                            <p:cond evt="end" delay="0">
                                              <p:tn val="9"/>
                                            </p:cond>
                                          </p:stCondLst>
                                        </p:cTn>
                                        <p:tgtEl>
                                          <p:spTgt spid="196624"/>
                                        </p:tgtEl>
                                        <p:attrNameLst>
                                          <p:attrName>style.visibility</p:attrName>
                                        </p:attrNameLst>
                                      </p:cBhvr>
                                      <p:to>
                                        <p:strVal val="hidden"/>
                                      </p:to>
                                    </p:set>
                                  </p:sub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96626"/>
                                        </p:tgtEl>
                                        <p:attrNameLst>
                                          <p:attrName>style.visibility</p:attrName>
                                        </p:attrNameLst>
                                      </p:cBhvr>
                                      <p:to>
                                        <p:strVal val="visible"/>
                                      </p:to>
                                    </p:set>
                                    <p:animEffect transition="in" filter="slide(fromLeft)">
                                      <p:cBhvr>
                                        <p:cTn id="15" dur="500"/>
                                        <p:tgtEl>
                                          <p:spTgt spid="19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4" name="Picture 2" descr="太空1">
            <a:extLst>
              <a:ext uri="{FF2B5EF4-FFF2-40B4-BE49-F238E27FC236}">
                <a16:creationId xmlns:a16="http://schemas.microsoft.com/office/drawing/2014/main" id="{1EB8B7D1-0137-4721-9A05-501336DF8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3088"/>
            <a:ext cx="9144000" cy="6284912"/>
          </a:xfrm>
          <a:prstGeom prst="rect">
            <a:avLst/>
          </a:prstGeom>
          <a:noFill/>
          <a:extLst>
            <a:ext uri="{909E8E84-426E-40DD-AFC4-6F175D3DCCD1}">
              <a14:hiddenFill xmlns:a14="http://schemas.microsoft.com/office/drawing/2010/main">
                <a:solidFill>
                  <a:srgbClr val="FFFFFF"/>
                </a:solidFill>
              </a14:hiddenFill>
            </a:ext>
          </a:extLst>
        </p:spPr>
      </p:pic>
      <p:sp>
        <p:nvSpPr>
          <p:cNvPr id="197636" name="Text Box 4">
            <a:extLst>
              <a:ext uri="{FF2B5EF4-FFF2-40B4-BE49-F238E27FC236}">
                <a16:creationId xmlns:a16="http://schemas.microsoft.com/office/drawing/2014/main" id="{C1298E83-D8D7-4DDA-9343-2377AAC0BC06}"/>
              </a:ext>
            </a:extLst>
          </p:cNvPr>
          <p:cNvSpPr txBox="1">
            <a:spLocks noChangeArrowheads="1"/>
          </p:cNvSpPr>
          <p:nvPr/>
        </p:nvSpPr>
        <p:spPr bwMode="auto">
          <a:xfrm>
            <a:off x="457200" y="1411288"/>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solidFill>
                  <a:schemeClr val="folHlink"/>
                </a:solidFill>
                <a:ea typeface="华文中宋" panose="02010600040101010101" pitchFamily="2" charset="-122"/>
              </a:rPr>
              <a:t>         </a:t>
            </a:r>
            <a:r>
              <a:rPr lang="zh-CN" altLang="en-US" sz="2800" b="1" baseline="0">
                <a:solidFill>
                  <a:schemeClr val="folHlink"/>
                </a:solidFill>
                <a:ea typeface="华文中宋" panose="02010600040101010101" pitchFamily="2" charset="-122"/>
              </a:rPr>
              <a:t>事实上，到目前为止的一切实验研究都没有找到惯性质量和引力质量之间的差别，这向我们提示：加速运动的参考系和万有引力，二者之间可能存在某种深刻的联系。</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Line 2">
            <a:extLst>
              <a:ext uri="{FF2B5EF4-FFF2-40B4-BE49-F238E27FC236}">
                <a16:creationId xmlns:a16="http://schemas.microsoft.com/office/drawing/2014/main" id="{FC96133C-32D0-4CC7-9C9D-4F1BEBB297A1}"/>
              </a:ext>
            </a:extLst>
          </p:cNvPr>
          <p:cNvSpPr>
            <a:spLocks noChangeShapeType="1"/>
          </p:cNvSpPr>
          <p:nvPr/>
        </p:nvSpPr>
        <p:spPr bwMode="auto">
          <a:xfrm>
            <a:off x="6858000" y="210502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59" name="Line 3">
            <a:extLst>
              <a:ext uri="{FF2B5EF4-FFF2-40B4-BE49-F238E27FC236}">
                <a16:creationId xmlns:a16="http://schemas.microsoft.com/office/drawing/2014/main" id="{5D6B0A25-E443-46D2-8D1E-D88DA24E08E0}"/>
              </a:ext>
            </a:extLst>
          </p:cNvPr>
          <p:cNvSpPr>
            <a:spLocks noChangeShapeType="1"/>
          </p:cNvSpPr>
          <p:nvPr/>
        </p:nvSpPr>
        <p:spPr bwMode="auto">
          <a:xfrm>
            <a:off x="2754313" y="210502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0" name="Text Box 4">
            <a:extLst>
              <a:ext uri="{FF2B5EF4-FFF2-40B4-BE49-F238E27FC236}">
                <a16:creationId xmlns:a16="http://schemas.microsoft.com/office/drawing/2014/main" id="{86873D74-9D4F-49CA-93EE-203090B52A45}"/>
              </a:ext>
            </a:extLst>
          </p:cNvPr>
          <p:cNvSpPr txBox="1">
            <a:spLocks noChangeArrowheads="1"/>
          </p:cNvSpPr>
          <p:nvPr/>
        </p:nvSpPr>
        <p:spPr bwMode="auto">
          <a:xfrm>
            <a:off x="539750" y="765175"/>
            <a:ext cx="3686175"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三</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广义相对论简介</a:t>
            </a:r>
          </a:p>
        </p:txBody>
      </p:sp>
      <p:sp>
        <p:nvSpPr>
          <p:cNvPr id="198661" name="Text Box 5">
            <a:extLst>
              <a:ext uri="{FF2B5EF4-FFF2-40B4-BE49-F238E27FC236}">
                <a16:creationId xmlns:a16="http://schemas.microsoft.com/office/drawing/2014/main" id="{832D459C-F8BB-48E6-80DC-DED104D2ED52}"/>
              </a:ext>
            </a:extLst>
          </p:cNvPr>
          <p:cNvSpPr txBox="1">
            <a:spLocks noChangeArrowheads="1"/>
          </p:cNvSpPr>
          <p:nvPr/>
        </p:nvSpPr>
        <p:spPr bwMode="auto">
          <a:xfrm>
            <a:off x="1763713" y="1571625"/>
            <a:ext cx="2209800" cy="55721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狭义相对论</a:t>
            </a:r>
          </a:p>
        </p:txBody>
      </p:sp>
      <p:sp>
        <p:nvSpPr>
          <p:cNvPr id="198662" name="Text Box 6">
            <a:extLst>
              <a:ext uri="{FF2B5EF4-FFF2-40B4-BE49-F238E27FC236}">
                <a16:creationId xmlns:a16="http://schemas.microsoft.com/office/drawing/2014/main" id="{90994DBB-C1E0-4783-B928-A88CE88AD4B7}"/>
              </a:ext>
            </a:extLst>
          </p:cNvPr>
          <p:cNvSpPr txBox="1">
            <a:spLocks noChangeArrowheads="1"/>
          </p:cNvSpPr>
          <p:nvPr/>
        </p:nvSpPr>
        <p:spPr bwMode="auto">
          <a:xfrm>
            <a:off x="5715000" y="1571625"/>
            <a:ext cx="2209800" cy="55721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广义相对论</a:t>
            </a:r>
          </a:p>
        </p:txBody>
      </p:sp>
      <p:sp>
        <p:nvSpPr>
          <p:cNvPr id="198663" name="Text Box 7">
            <a:extLst>
              <a:ext uri="{FF2B5EF4-FFF2-40B4-BE49-F238E27FC236}">
                <a16:creationId xmlns:a16="http://schemas.microsoft.com/office/drawing/2014/main" id="{D5079929-8BAF-4CCD-857A-18AECB7A1DFB}"/>
              </a:ext>
            </a:extLst>
          </p:cNvPr>
          <p:cNvSpPr txBox="1">
            <a:spLocks noChangeArrowheads="1"/>
          </p:cNvSpPr>
          <p:nvPr/>
        </p:nvSpPr>
        <p:spPr bwMode="auto">
          <a:xfrm>
            <a:off x="1763713" y="2638425"/>
            <a:ext cx="2209800" cy="183832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不同的惯性参考系中一切物理规律都是相同的</a:t>
            </a:r>
          </a:p>
        </p:txBody>
      </p:sp>
      <p:sp>
        <p:nvSpPr>
          <p:cNvPr id="198664" name="Text Box 8">
            <a:extLst>
              <a:ext uri="{FF2B5EF4-FFF2-40B4-BE49-F238E27FC236}">
                <a16:creationId xmlns:a16="http://schemas.microsoft.com/office/drawing/2014/main" id="{5BAC4E84-8B42-43AD-A5BB-0A761C58D9EC}"/>
              </a:ext>
            </a:extLst>
          </p:cNvPr>
          <p:cNvSpPr txBox="1">
            <a:spLocks noChangeArrowheads="1"/>
          </p:cNvSpPr>
          <p:nvPr/>
        </p:nvSpPr>
        <p:spPr bwMode="auto">
          <a:xfrm>
            <a:off x="5638800" y="2638425"/>
            <a:ext cx="2438400" cy="183832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ea typeface="华文中宋" panose="02010600040101010101" pitchFamily="2" charset="-122"/>
              </a:rPr>
              <a:t>  </a:t>
            </a:r>
            <a:r>
              <a:rPr lang="zh-CN" altLang="en-US" sz="2800" b="1" baseline="0">
                <a:ea typeface="华文中宋" panose="02010600040101010101" pitchFamily="2" charset="-122"/>
              </a:rPr>
              <a:t>任何参考系（包括非惯性系）中物理规律都是相同的</a:t>
            </a:r>
          </a:p>
        </p:txBody>
      </p:sp>
      <p:sp>
        <p:nvSpPr>
          <p:cNvPr id="198665" name="Text Box 9">
            <a:extLst>
              <a:ext uri="{FF2B5EF4-FFF2-40B4-BE49-F238E27FC236}">
                <a16:creationId xmlns:a16="http://schemas.microsoft.com/office/drawing/2014/main" id="{222EC7A7-EEC5-4A6D-AEC1-A2DD80C51579}"/>
              </a:ext>
            </a:extLst>
          </p:cNvPr>
          <p:cNvSpPr txBox="1">
            <a:spLocks noChangeArrowheads="1"/>
          </p:cNvSpPr>
          <p:nvPr/>
        </p:nvSpPr>
        <p:spPr bwMode="auto">
          <a:xfrm>
            <a:off x="1763713" y="5019675"/>
            <a:ext cx="2286000" cy="18383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真空中的光速在不同惯性参考系中都是相等的</a:t>
            </a:r>
          </a:p>
        </p:txBody>
      </p:sp>
      <p:sp>
        <p:nvSpPr>
          <p:cNvPr id="198666" name="Text Box 10">
            <a:extLst>
              <a:ext uri="{FF2B5EF4-FFF2-40B4-BE49-F238E27FC236}">
                <a16:creationId xmlns:a16="http://schemas.microsoft.com/office/drawing/2014/main" id="{8A049F3E-3C89-4C7E-9E70-886C3D390077}"/>
              </a:ext>
            </a:extLst>
          </p:cNvPr>
          <p:cNvSpPr txBox="1">
            <a:spLocks noChangeArrowheads="1"/>
          </p:cNvSpPr>
          <p:nvPr/>
        </p:nvSpPr>
        <p:spPr bwMode="auto">
          <a:xfrm>
            <a:off x="5638800" y="5019675"/>
            <a:ext cx="2514600" cy="18383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baseline="0">
                <a:ea typeface="华文中宋" panose="02010600040101010101" pitchFamily="2" charset="-122"/>
              </a:rPr>
              <a:t>  </a:t>
            </a:r>
            <a:r>
              <a:rPr lang="zh-CN" altLang="en-US" sz="2800" b="1" baseline="0">
                <a:ea typeface="华文中宋" panose="02010600040101010101" pitchFamily="2" charset="-122"/>
              </a:rPr>
              <a:t>一个均匀的引力场与一个做匀加速运动的参考系等价</a:t>
            </a:r>
          </a:p>
        </p:txBody>
      </p:sp>
      <p:sp>
        <p:nvSpPr>
          <p:cNvPr id="198667" name="Line 11">
            <a:extLst>
              <a:ext uri="{FF2B5EF4-FFF2-40B4-BE49-F238E27FC236}">
                <a16:creationId xmlns:a16="http://schemas.microsoft.com/office/drawing/2014/main" id="{17ECF61B-BE80-43F3-B8BE-AAE93797BE0F}"/>
              </a:ext>
            </a:extLst>
          </p:cNvPr>
          <p:cNvSpPr>
            <a:spLocks noChangeShapeType="1"/>
          </p:cNvSpPr>
          <p:nvPr/>
        </p:nvSpPr>
        <p:spPr bwMode="auto">
          <a:xfrm>
            <a:off x="2754313" y="446722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8" name="Line 12">
            <a:extLst>
              <a:ext uri="{FF2B5EF4-FFF2-40B4-BE49-F238E27FC236}">
                <a16:creationId xmlns:a16="http://schemas.microsoft.com/office/drawing/2014/main" id="{E9953952-D074-46FA-A46B-CCBFA59F9584}"/>
              </a:ext>
            </a:extLst>
          </p:cNvPr>
          <p:cNvSpPr>
            <a:spLocks noChangeShapeType="1"/>
          </p:cNvSpPr>
          <p:nvPr/>
        </p:nvSpPr>
        <p:spPr bwMode="auto">
          <a:xfrm>
            <a:off x="6858000" y="446722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9" name="Line 13">
            <a:extLst>
              <a:ext uri="{FF2B5EF4-FFF2-40B4-BE49-F238E27FC236}">
                <a16:creationId xmlns:a16="http://schemas.microsoft.com/office/drawing/2014/main" id="{2BF4F617-2777-41CA-A943-AC2DC7E72C9A}"/>
              </a:ext>
            </a:extLst>
          </p:cNvPr>
          <p:cNvSpPr>
            <a:spLocks noChangeShapeType="1"/>
          </p:cNvSpPr>
          <p:nvPr/>
        </p:nvSpPr>
        <p:spPr bwMode="auto">
          <a:xfrm flipV="1">
            <a:off x="4076700" y="3476625"/>
            <a:ext cx="1485900" cy="1270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70" name="Text Box 14">
            <a:extLst>
              <a:ext uri="{FF2B5EF4-FFF2-40B4-BE49-F238E27FC236}">
                <a16:creationId xmlns:a16="http://schemas.microsoft.com/office/drawing/2014/main" id="{9E7CC1E6-44B4-476F-A424-8F3A707B77A0}"/>
              </a:ext>
            </a:extLst>
          </p:cNvPr>
          <p:cNvSpPr txBox="1">
            <a:spLocks noChangeArrowheads="1"/>
          </p:cNvSpPr>
          <p:nvPr/>
        </p:nvSpPr>
        <p:spPr bwMode="auto">
          <a:xfrm>
            <a:off x="3995738" y="2924175"/>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ea typeface="华文中宋" panose="02010600040101010101" pitchFamily="2" charset="-122"/>
              </a:rPr>
              <a:t>更进一步</a:t>
            </a:r>
          </a:p>
        </p:txBody>
      </p:sp>
      <p:sp>
        <p:nvSpPr>
          <p:cNvPr id="198671" name="Text Box 15">
            <a:extLst>
              <a:ext uri="{FF2B5EF4-FFF2-40B4-BE49-F238E27FC236}">
                <a16:creationId xmlns:a16="http://schemas.microsoft.com/office/drawing/2014/main" id="{84DCF807-8AC3-4A6A-81D8-1A887294A181}"/>
              </a:ext>
            </a:extLst>
          </p:cNvPr>
          <p:cNvSpPr txBox="1">
            <a:spLocks noChangeArrowheads="1"/>
          </p:cNvSpPr>
          <p:nvPr/>
        </p:nvSpPr>
        <p:spPr bwMode="auto">
          <a:xfrm>
            <a:off x="8458200" y="5229225"/>
            <a:ext cx="609600" cy="15621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chemeClr val="hlink"/>
                </a:solidFill>
                <a:ea typeface="华文中宋" panose="02010600040101010101" pitchFamily="2" charset="-122"/>
              </a:rPr>
              <a:t>等效原理</a:t>
            </a:r>
          </a:p>
        </p:txBody>
      </p:sp>
      <p:sp>
        <p:nvSpPr>
          <p:cNvPr id="198672" name="Text Box 16">
            <a:extLst>
              <a:ext uri="{FF2B5EF4-FFF2-40B4-BE49-F238E27FC236}">
                <a16:creationId xmlns:a16="http://schemas.microsoft.com/office/drawing/2014/main" id="{5C6CEF12-6EC1-4580-A999-61CD41ADB51A}"/>
              </a:ext>
            </a:extLst>
          </p:cNvPr>
          <p:cNvSpPr txBox="1">
            <a:spLocks noChangeArrowheads="1"/>
          </p:cNvSpPr>
          <p:nvPr/>
        </p:nvSpPr>
        <p:spPr bwMode="auto">
          <a:xfrm>
            <a:off x="849313" y="5153025"/>
            <a:ext cx="609600" cy="15621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chemeClr val="hlink"/>
                </a:solidFill>
                <a:ea typeface="华文中宋" panose="02010600040101010101" pitchFamily="2" charset="-122"/>
              </a:rPr>
              <a:t>光速恒定</a:t>
            </a:r>
          </a:p>
        </p:txBody>
      </p:sp>
      <p:sp>
        <p:nvSpPr>
          <p:cNvPr id="198673" name="Text Box 17">
            <a:extLst>
              <a:ext uri="{FF2B5EF4-FFF2-40B4-BE49-F238E27FC236}">
                <a16:creationId xmlns:a16="http://schemas.microsoft.com/office/drawing/2014/main" id="{0051486E-5334-482C-8FAB-7A35D4423BE6}"/>
              </a:ext>
            </a:extLst>
          </p:cNvPr>
          <p:cNvSpPr txBox="1">
            <a:spLocks noChangeArrowheads="1"/>
          </p:cNvSpPr>
          <p:nvPr/>
        </p:nvSpPr>
        <p:spPr bwMode="auto">
          <a:xfrm>
            <a:off x="696913" y="2486025"/>
            <a:ext cx="838200" cy="19272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chemeClr val="hlink"/>
                </a:solidFill>
                <a:ea typeface="华文中宋" panose="02010600040101010101" pitchFamily="2" charset="-122"/>
              </a:rPr>
              <a:t>爱因斯坦相对性原理</a:t>
            </a:r>
          </a:p>
        </p:txBody>
      </p:sp>
      <p:sp>
        <p:nvSpPr>
          <p:cNvPr id="198674" name="Text Box 18">
            <a:extLst>
              <a:ext uri="{FF2B5EF4-FFF2-40B4-BE49-F238E27FC236}">
                <a16:creationId xmlns:a16="http://schemas.microsoft.com/office/drawing/2014/main" id="{742E7D5A-E330-46F5-84CC-458300CF5D2F}"/>
              </a:ext>
            </a:extLst>
          </p:cNvPr>
          <p:cNvSpPr txBox="1">
            <a:spLocks noChangeArrowheads="1"/>
          </p:cNvSpPr>
          <p:nvPr/>
        </p:nvSpPr>
        <p:spPr bwMode="auto">
          <a:xfrm>
            <a:off x="8305800" y="2790825"/>
            <a:ext cx="838200" cy="15621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chemeClr val="hlink"/>
                </a:solidFill>
                <a:ea typeface="华文中宋" panose="02010600040101010101" pitchFamily="2" charset="-122"/>
              </a:rPr>
              <a:t>广义相对性原理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box(in)">
                                      <p:cBhvr>
                                        <p:cTn id="7" dur="5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up)">
                                      <p:cBhvr>
                                        <p:cTn id="12" dur="500"/>
                                        <p:tgtEl>
                                          <p:spTgt spid="198659"/>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98663"/>
                                        </p:tgtEl>
                                        <p:attrNameLst>
                                          <p:attrName>style.visibility</p:attrName>
                                        </p:attrNameLst>
                                      </p:cBhvr>
                                      <p:to>
                                        <p:strVal val="visible"/>
                                      </p:to>
                                    </p:set>
                                    <p:animEffect transition="in" filter="box(in)">
                                      <p:cBhvr>
                                        <p:cTn id="16" dur="500"/>
                                        <p:tgtEl>
                                          <p:spTgt spid="198663"/>
                                        </p:tgtEl>
                                      </p:cBhvr>
                                    </p:animEffect>
                                  </p:childTnLst>
                                </p:cTn>
                              </p:par>
                            </p:childTnLst>
                          </p:cTn>
                        </p:par>
                        <p:par>
                          <p:cTn id="17" fill="hold" nodeType="afterGroup">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198673"/>
                                        </p:tgtEl>
                                        <p:attrNameLst>
                                          <p:attrName>style.visibility</p:attrName>
                                        </p:attrNameLst>
                                      </p:cBhvr>
                                      <p:to>
                                        <p:strVal val="visible"/>
                                      </p:to>
                                    </p:set>
                                    <p:animEffect transition="in" filter="box(in)">
                                      <p:cBhvr>
                                        <p:cTn id="20" dur="500"/>
                                        <p:tgtEl>
                                          <p:spTgt spid="1986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98669"/>
                                        </p:tgtEl>
                                        <p:attrNameLst>
                                          <p:attrName>style.visibility</p:attrName>
                                        </p:attrNameLst>
                                      </p:cBhvr>
                                      <p:to>
                                        <p:strVal val="visible"/>
                                      </p:to>
                                    </p:set>
                                    <p:animEffect transition="in" filter="wipe(left)">
                                      <p:cBhvr>
                                        <p:cTn id="25" dur="500"/>
                                        <p:tgtEl>
                                          <p:spTgt spid="198669"/>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8670"/>
                                        </p:tgtEl>
                                        <p:attrNameLst>
                                          <p:attrName>style.visibility</p:attrName>
                                        </p:attrNameLst>
                                      </p:cBhvr>
                                      <p:to>
                                        <p:strVal val="visible"/>
                                      </p:to>
                                    </p:set>
                                    <p:animEffect transition="in" filter="wipe(left)">
                                      <p:cBhvr>
                                        <p:cTn id="29" dur="500"/>
                                        <p:tgtEl>
                                          <p:spTgt spid="198670"/>
                                        </p:tgtEl>
                                      </p:cBhvr>
                                    </p:animEffect>
                                  </p:childTnLst>
                                </p:cTn>
                              </p:par>
                            </p:childTnLst>
                          </p:cTn>
                        </p:par>
                        <p:par>
                          <p:cTn id="30" fill="hold" nodeType="afterGroup">
                            <p:stCondLst>
                              <p:cond delay="1000"/>
                            </p:stCondLst>
                            <p:childTnLst>
                              <p:par>
                                <p:cTn id="31" presetID="4" presetClass="entr" presetSubtype="16" fill="hold" grpId="0" nodeType="afterEffect">
                                  <p:stCondLst>
                                    <p:cond delay="0"/>
                                  </p:stCondLst>
                                  <p:childTnLst>
                                    <p:set>
                                      <p:cBhvr>
                                        <p:cTn id="32" dur="1" fill="hold">
                                          <p:stCondLst>
                                            <p:cond delay="0"/>
                                          </p:stCondLst>
                                        </p:cTn>
                                        <p:tgtEl>
                                          <p:spTgt spid="198662"/>
                                        </p:tgtEl>
                                        <p:attrNameLst>
                                          <p:attrName>style.visibility</p:attrName>
                                        </p:attrNameLst>
                                      </p:cBhvr>
                                      <p:to>
                                        <p:strVal val="visible"/>
                                      </p:to>
                                    </p:set>
                                    <p:animEffect transition="in" filter="box(in)">
                                      <p:cBhvr>
                                        <p:cTn id="33" dur="500"/>
                                        <p:tgtEl>
                                          <p:spTgt spid="198662"/>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198658"/>
                                        </p:tgtEl>
                                        <p:attrNameLst>
                                          <p:attrName>style.visibility</p:attrName>
                                        </p:attrNameLst>
                                      </p:cBhvr>
                                      <p:to>
                                        <p:strVal val="visible"/>
                                      </p:to>
                                    </p:set>
                                    <p:animEffect transition="in" filter="wipe(up)">
                                      <p:cBhvr>
                                        <p:cTn id="37" dur="500"/>
                                        <p:tgtEl>
                                          <p:spTgt spid="198658"/>
                                        </p:tgtEl>
                                      </p:cBhvr>
                                    </p:animEffect>
                                  </p:childTnLst>
                                </p:cTn>
                              </p:par>
                            </p:childTnLst>
                          </p:cTn>
                        </p:par>
                        <p:par>
                          <p:cTn id="38" fill="hold" nodeType="afterGroup">
                            <p:stCondLst>
                              <p:cond delay="2000"/>
                            </p:stCondLst>
                            <p:childTnLst>
                              <p:par>
                                <p:cTn id="39" presetID="4" presetClass="entr" presetSubtype="16" fill="hold" grpId="0" nodeType="afterEffect">
                                  <p:stCondLst>
                                    <p:cond delay="0"/>
                                  </p:stCondLst>
                                  <p:childTnLst>
                                    <p:set>
                                      <p:cBhvr>
                                        <p:cTn id="40" dur="1" fill="hold">
                                          <p:stCondLst>
                                            <p:cond delay="0"/>
                                          </p:stCondLst>
                                        </p:cTn>
                                        <p:tgtEl>
                                          <p:spTgt spid="198664"/>
                                        </p:tgtEl>
                                        <p:attrNameLst>
                                          <p:attrName>style.visibility</p:attrName>
                                        </p:attrNameLst>
                                      </p:cBhvr>
                                      <p:to>
                                        <p:strVal val="visible"/>
                                      </p:to>
                                    </p:set>
                                    <p:animEffect transition="in" filter="box(in)">
                                      <p:cBhvr>
                                        <p:cTn id="41" dur="500"/>
                                        <p:tgtEl>
                                          <p:spTgt spid="19866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98674"/>
                                        </p:tgtEl>
                                        <p:attrNameLst>
                                          <p:attrName>style.visibility</p:attrName>
                                        </p:attrNameLst>
                                      </p:cBhvr>
                                      <p:to>
                                        <p:strVal val="visible"/>
                                      </p:to>
                                    </p:set>
                                    <p:animEffect transition="in" filter="box(in)">
                                      <p:cBhvr>
                                        <p:cTn id="46" dur="500"/>
                                        <p:tgtEl>
                                          <p:spTgt spid="1986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98668"/>
                                        </p:tgtEl>
                                        <p:attrNameLst>
                                          <p:attrName>style.visibility</p:attrName>
                                        </p:attrNameLst>
                                      </p:cBhvr>
                                      <p:to>
                                        <p:strVal val="visible"/>
                                      </p:to>
                                    </p:set>
                                    <p:animEffect transition="in" filter="wipe(up)">
                                      <p:cBhvr>
                                        <p:cTn id="51" dur="500"/>
                                        <p:tgtEl>
                                          <p:spTgt spid="198668"/>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198666"/>
                                        </p:tgtEl>
                                        <p:attrNameLst>
                                          <p:attrName>style.visibility</p:attrName>
                                        </p:attrNameLst>
                                      </p:cBhvr>
                                      <p:to>
                                        <p:strVal val="visible"/>
                                      </p:to>
                                    </p:set>
                                    <p:animEffect transition="in" filter="box(in)">
                                      <p:cBhvr>
                                        <p:cTn id="55" dur="500"/>
                                        <p:tgtEl>
                                          <p:spTgt spid="1986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98671"/>
                                        </p:tgtEl>
                                        <p:attrNameLst>
                                          <p:attrName>style.visibility</p:attrName>
                                        </p:attrNameLst>
                                      </p:cBhvr>
                                      <p:to>
                                        <p:strVal val="visible"/>
                                      </p:to>
                                    </p:set>
                                    <p:animEffect transition="in" filter="box(in)">
                                      <p:cBhvr>
                                        <p:cTn id="60" dur="500"/>
                                        <p:tgtEl>
                                          <p:spTgt spid="19867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98667"/>
                                        </p:tgtEl>
                                        <p:attrNameLst>
                                          <p:attrName>style.visibility</p:attrName>
                                        </p:attrNameLst>
                                      </p:cBhvr>
                                      <p:to>
                                        <p:strVal val="visible"/>
                                      </p:to>
                                    </p:set>
                                    <p:animEffect transition="in" filter="wipe(up)">
                                      <p:cBhvr>
                                        <p:cTn id="65" dur="500"/>
                                        <p:tgtEl>
                                          <p:spTgt spid="198667"/>
                                        </p:tgtEl>
                                      </p:cBhvr>
                                    </p:animEffect>
                                  </p:childTnLst>
                                </p:cTn>
                              </p:par>
                            </p:childTnLst>
                          </p:cTn>
                        </p:par>
                        <p:par>
                          <p:cTn id="66" fill="hold" nodeType="afterGroup">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198665"/>
                                        </p:tgtEl>
                                        <p:attrNameLst>
                                          <p:attrName>style.visibility</p:attrName>
                                        </p:attrNameLst>
                                      </p:cBhvr>
                                      <p:to>
                                        <p:strVal val="visible"/>
                                      </p:to>
                                    </p:set>
                                    <p:animEffect transition="in" filter="box(in)">
                                      <p:cBhvr>
                                        <p:cTn id="69" dur="500"/>
                                        <p:tgtEl>
                                          <p:spTgt spid="198665"/>
                                        </p:tgtEl>
                                      </p:cBhvr>
                                    </p:animEffect>
                                  </p:childTnLst>
                                </p:cTn>
                              </p:par>
                            </p:childTnLst>
                          </p:cTn>
                        </p:par>
                        <p:par>
                          <p:cTn id="70" fill="hold" nodeType="afterGroup">
                            <p:stCondLst>
                              <p:cond delay="1000"/>
                            </p:stCondLst>
                            <p:childTnLst>
                              <p:par>
                                <p:cTn id="71" presetID="4" presetClass="entr" presetSubtype="16" fill="hold" grpId="0" nodeType="afterEffect">
                                  <p:stCondLst>
                                    <p:cond delay="0"/>
                                  </p:stCondLst>
                                  <p:childTnLst>
                                    <p:set>
                                      <p:cBhvr>
                                        <p:cTn id="72" dur="1" fill="hold">
                                          <p:stCondLst>
                                            <p:cond delay="0"/>
                                          </p:stCondLst>
                                        </p:cTn>
                                        <p:tgtEl>
                                          <p:spTgt spid="198672"/>
                                        </p:tgtEl>
                                        <p:attrNameLst>
                                          <p:attrName>style.visibility</p:attrName>
                                        </p:attrNameLst>
                                      </p:cBhvr>
                                      <p:to>
                                        <p:strVal val="visible"/>
                                      </p:to>
                                    </p:set>
                                    <p:animEffect transition="in" filter="box(in)">
                                      <p:cBhvr>
                                        <p:cTn id="73" dur="500"/>
                                        <p:tgtEl>
                                          <p:spTgt spid="198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animBg="1" autoUpdateAnimBg="0"/>
      <p:bldP spid="198662" grpId="0" animBg="1" autoUpdateAnimBg="0"/>
      <p:bldP spid="198663" grpId="0" animBg="1" autoUpdateAnimBg="0"/>
      <p:bldP spid="198664" grpId="0" animBg="1" autoUpdateAnimBg="0"/>
      <p:bldP spid="198665" grpId="0" animBg="1" autoUpdateAnimBg="0"/>
      <p:bldP spid="198666" grpId="0" animBg="1" autoUpdateAnimBg="0"/>
      <p:bldP spid="198670" grpId="0" autoUpdateAnimBg="0"/>
      <p:bldP spid="198671" grpId="0" animBg="1" autoUpdateAnimBg="0"/>
      <p:bldP spid="198672" grpId="0" animBg="1" autoUpdateAnimBg="0"/>
      <p:bldP spid="198673" grpId="0" animBg="1" autoUpdateAnimBg="0"/>
      <p:bldP spid="19867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C6E4F2C5-DC58-4359-AFB4-964EAF422EC8}"/>
              </a:ext>
            </a:extLst>
          </p:cNvPr>
          <p:cNvSpPr>
            <a:spLocks noChangeArrowheads="1"/>
          </p:cNvSpPr>
          <p:nvPr/>
        </p:nvSpPr>
        <p:spPr bwMode="auto">
          <a:xfrm>
            <a:off x="4572000" y="2335213"/>
            <a:ext cx="1524000" cy="1752600"/>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7" name="Rectangle 3">
            <a:extLst>
              <a:ext uri="{FF2B5EF4-FFF2-40B4-BE49-F238E27FC236}">
                <a16:creationId xmlns:a16="http://schemas.microsoft.com/office/drawing/2014/main" id="{56676DF1-CFDA-4D19-B070-25D7458B9196}"/>
              </a:ext>
            </a:extLst>
          </p:cNvPr>
          <p:cNvSpPr>
            <a:spLocks noChangeArrowheads="1"/>
          </p:cNvSpPr>
          <p:nvPr/>
        </p:nvSpPr>
        <p:spPr bwMode="auto">
          <a:xfrm>
            <a:off x="381000" y="963613"/>
            <a:ext cx="4419600" cy="3886200"/>
          </a:xfrm>
          <a:prstGeom prst="rect">
            <a:avLst/>
          </a:prstGeom>
          <a:solidFill>
            <a:srgbClr val="0000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0708" name="Group 4">
            <a:extLst>
              <a:ext uri="{FF2B5EF4-FFF2-40B4-BE49-F238E27FC236}">
                <a16:creationId xmlns:a16="http://schemas.microsoft.com/office/drawing/2014/main" id="{DAE4E9FC-809B-4E85-8D19-8CCB5BD360D3}"/>
              </a:ext>
            </a:extLst>
          </p:cNvPr>
          <p:cNvGrpSpPr>
            <a:grpSpLocks/>
          </p:cNvGrpSpPr>
          <p:nvPr/>
        </p:nvGrpSpPr>
        <p:grpSpPr bwMode="auto">
          <a:xfrm>
            <a:off x="1295400" y="1116013"/>
            <a:ext cx="2362200" cy="3352800"/>
            <a:chOff x="1344" y="1152"/>
            <a:chExt cx="1488" cy="1872"/>
          </a:xfrm>
        </p:grpSpPr>
        <p:sp>
          <p:nvSpPr>
            <p:cNvPr id="200709" name="AutoShape 5">
              <a:extLst>
                <a:ext uri="{FF2B5EF4-FFF2-40B4-BE49-F238E27FC236}">
                  <a16:creationId xmlns:a16="http://schemas.microsoft.com/office/drawing/2014/main" id="{7865555F-DABC-4A2C-A0EE-BEE3F45D0B2D}"/>
                </a:ext>
              </a:extLst>
            </p:cNvPr>
            <p:cNvSpPr>
              <a:spLocks noChangeArrowheads="1"/>
            </p:cNvSpPr>
            <p:nvPr/>
          </p:nvSpPr>
          <p:spPr bwMode="auto">
            <a:xfrm>
              <a:off x="1344" y="1152"/>
              <a:ext cx="1488" cy="1872"/>
            </a:xfrm>
            <a:custGeom>
              <a:avLst/>
              <a:gdLst>
                <a:gd name="G0" fmla="+- 10800 0 0"/>
                <a:gd name="G1" fmla="+- -10430280 0 0"/>
                <a:gd name="G2" fmla="+- 0 0 -10430280"/>
                <a:gd name="T0" fmla="*/ 0 256 1"/>
                <a:gd name="T1" fmla="*/ 180 256 1"/>
                <a:gd name="G3" fmla="+- -10430280 T0 T1"/>
                <a:gd name="T2" fmla="*/ 0 256 1"/>
                <a:gd name="T3" fmla="*/ 90 256 1"/>
                <a:gd name="G4" fmla="+- -10430280 T2 T3"/>
                <a:gd name="G5" fmla="*/ G4 2 1"/>
                <a:gd name="T4" fmla="*/ 90 256 1"/>
                <a:gd name="T5" fmla="*/ 0 256 1"/>
                <a:gd name="G6" fmla="+- -10430280 T4 T5"/>
                <a:gd name="G7" fmla="*/ G6 2 1"/>
                <a:gd name="G8" fmla="abs -104302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430280"/>
                <a:gd name="G21" fmla="sin G19 -10430280"/>
                <a:gd name="G22" fmla="+- G20 10800 0"/>
                <a:gd name="G23" fmla="+- G21 10800 0"/>
                <a:gd name="G24" fmla="+- 10800 0 G20"/>
                <a:gd name="G25" fmla="+- 10800 10800 0"/>
                <a:gd name="G26" fmla="?: G9 G17 G25"/>
                <a:gd name="G27" fmla="?: G9 0 21600"/>
                <a:gd name="G28" fmla="cos 10800 -10430280"/>
                <a:gd name="G29" fmla="sin 10800 -10430280"/>
                <a:gd name="G30" fmla="sin 10800 -10430280"/>
                <a:gd name="G31" fmla="+- G28 10800 0"/>
                <a:gd name="G32" fmla="+- G29 10800 0"/>
                <a:gd name="G33" fmla="+- G30 10800 0"/>
                <a:gd name="G34" fmla="?: G4 0 G31"/>
                <a:gd name="G35" fmla="?: -10430280 G34 0"/>
                <a:gd name="G36" fmla="?: G6 G35 G31"/>
                <a:gd name="G37" fmla="+- 21600 0 G36"/>
                <a:gd name="G38" fmla="?: G4 0 G33"/>
                <a:gd name="G39" fmla="?: -10430280 G38 G32"/>
                <a:gd name="G40" fmla="?: G6 G39 0"/>
                <a:gd name="G41" fmla="?: G4 G32 21600"/>
                <a:gd name="G42" fmla="?: G6 G41 G33"/>
                <a:gd name="T12" fmla="*/ 10800 w 21600"/>
                <a:gd name="T13" fmla="*/ 0 h 21600"/>
                <a:gd name="T14" fmla="*/ 707 w 21600"/>
                <a:gd name="T15" fmla="*/ 6956 h 21600"/>
                <a:gd name="T16" fmla="*/ 10800 w 21600"/>
                <a:gd name="T17" fmla="*/ 0 h 21600"/>
                <a:gd name="T18" fmla="*/ 20893 w 21600"/>
                <a:gd name="T19" fmla="*/ 695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07" y="6956"/>
                  </a:moveTo>
                  <a:cubicBezTo>
                    <a:pt x="2301" y="2768"/>
                    <a:pt x="6318" y="0"/>
                    <a:pt x="10800" y="0"/>
                  </a:cubicBezTo>
                  <a:cubicBezTo>
                    <a:pt x="15281" y="0"/>
                    <a:pt x="19298" y="2768"/>
                    <a:pt x="20892" y="6956"/>
                  </a:cubicBezTo>
                  <a:cubicBezTo>
                    <a:pt x="19298" y="2768"/>
                    <a:pt x="15281" y="0"/>
                    <a:pt x="10799" y="0"/>
                  </a:cubicBezTo>
                  <a:cubicBezTo>
                    <a:pt x="6318" y="0"/>
                    <a:pt x="2301" y="2768"/>
                    <a:pt x="707" y="6956"/>
                  </a:cubicBezTo>
                  <a:close/>
                </a:path>
              </a:pathLst>
            </a:cu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Line 6">
              <a:extLst>
                <a:ext uri="{FF2B5EF4-FFF2-40B4-BE49-F238E27FC236}">
                  <a16:creationId xmlns:a16="http://schemas.microsoft.com/office/drawing/2014/main" id="{8A7EDEE2-29CF-4C97-BA4B-85866093307C}"/>
                </a:ext>
              </a:extLst>
            </p:cNvPr>
            <p:cNvSpPr>
              <a:spLocks noChangeShapeType="1"/>
            </p:cNvSpPr>
            <p:nvPr/>
          </p:nvSpPr>
          <p:spPr bwMode="auto">
            <a:xfrm>
              <a:off x="1392"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1" name="Line 7">
              <a:extLst>
                <a:ext uri="{FF2B5EF4-FFF2-40B4-BE49-F238E27FC236}">
                  <a16:creationId xmlns:a16="http://schemas.microsoft.com/office/drawing/2014/main" id="{965AEA19-EEBA-4F00-BDB8-A903AFDABCE8}"/>
                </a:ext>
              </a:extLst>
            </p:cNvPr>
            <p:cNvSpPr>
              <a:spLocks noChangeShapeType="1"/>
            </p:cNvSpPr>
            <p:nvPr/>
          </p:nvSpPr>
          <p:spPr bwMode="auto">
            <a:xfrm>
              <a:off x="2784"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2" name="Line 8">
              <a:extLst>
                <a:ext uri="{FF2B5EF4-FFF2-40B4-BE49-F238E27FC236}">
                  <a16:creationId xmlns:a16="http://schemas.microsoft.com/office/drawing/2014/main" id="{81F76B17-1188-4B35-8D16-B7F351548ABA}"/>
                </a:ext>
              </a:extLst>
            </p:cNvPr>
            <p:cNvSpPr>
              <a:spLocks noChangeShapeType="1"/>
            </p:cNvSpPr>
            <p:nvPr/>
          </p:nvSpPr>
          <p:spPr bwMode="auto">
            <a:xfrm>
              <a:off x="1392" y="2880"/>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0714" name="Text Box 10">
            <a:extLst>
              <a:ext uri="{FF2B5EF4-FFF2-40B4-BE49-F238E27FC236}">
                <a16:creationId xmlns:a16="http://schemas.microsoft.com/office/drawing/2014/main" id="{D0DCDF43-7FCF-4AB1-A1BD-D9C8407D0A71}"/>
              </a:ext>
            </a:extLst>
          </p:cNvPr>
          <p:cNvSpPr txBox="1">
            <a:spLocks noChangeArrowheads="1"/>
          </p:cNvSpPr>
          <p:nvPr/>
        </p:nvSpPr>
        <p:spPr bwMode="auto">
          <a:xfrm>
            <a:off x="5181600" y="811213"/>
            <a:ext cx="3886200" cy="266382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solidFill>
                  <a:srgbClr val="FF3300"/>
                </a:solidFill>
                <a:ea typeface="华文中宋" panose="02010600040101010101" pitchFamily="2" charset="-122"/>
              </a:rPr>
              <a:t>      </a:t>
            </a:r>
            <a:r>
              <a:rPr lang="zh-CN" altLang="en-US" sz="2800" b="1" baseline="0">
                <a:solidFill>
                  <a:srgbClr val="FF3300"/>
                </a:solidFill>
                <a:ea typeface="华文中宋" panose="02010600040101010101" pitchFamily="2" charset="-122"/>
              </a:rPr>
              <a:t>在一个引力可以忽略的宇宙空间有一艘宇宙飞船在做匀加速直线运动，船上的观察者记录光的径迹是一条抛物线。</a:t>
            </a:r>
          </a:p>
        </p:txBody>
      </p:sp>
      <p:grpSp>
        <p:nvGrpSpPr>
          <p:cNvPr id="200715" name="Group 11">
            <a:extLst>
              <a:ext uri="{FF2B5EF4-FFF2-40B4-BE49-F238E27FC236}">
                <a16:creationId xmlns:a16="http://schemas.microsoft.com/office/drawing/2014/main" id="{D9716C39-908D-412B-8641-9213975E2609}"/>
              </a:ext>
            </a:extLst>
          </p:cNvPr>
          <p:cNvGrpSpPr>
            <a:grpSpLocks/>
          </p:cNvGrpSpPr>
          <p:nvPr/>
        </p:nvGrpSpPr>
        <p:grpSpPr bwMode="auto">
          <a:xfrm>
            <a:off x="1676400" y="4164013"/>
            <a:ext cx="228600" cy="304800"/>
            <a:chOff x="1344" y="1152"/>
            <a:chExt cx="1488" cy="1872"/>
          </a:xfrm>
        </p:grpSpPr>
        <p:sp>
          <p:nvSpPr>
            <p:cNvPr id="200716" name="AutoShape 12">
              <a:extLst>
                <a:ext uri="{FF2B5EF4-FFF2-40B4-BE49-F238E27FC236}">
                  <a16:creationId xmlns:a16="http://schemas.microsoft.com/office/drawing/2014/main" id="{92197E8D-B43C-4FD1-BA09-94581E879034}"/>
                </a:ext>
              </a:extLst>
            </p:cNvPr>
            <p:cNvSpPr>
              <a:spLocks noChangeArrowheads="1"/>
            </p:cNvSpPr>
            <p:nvPr/>
          </p:nvSpPr>
          <p:spPr bwMode="auto">
            <a:xfrm>
              <a:off x="1344" y="1152"/>
              <a:ext cx="1488" cy="1872"/>
            </a:xfrm>
            <a:custGeom>
              <a:avLst/>
              <a:gdLst>
                <a:gd name="G0" fmla="+- 10800 0 0"/>
                <a:gd name="G1" fmla="+- -10430280 0 0"/>
                <a:gd name="G2" fmla="+- 0 0 -10430280"/>
                <a:gd name="T0" fmla="*/ 0 256 1"/>
                <a:gd name="T1" fmla="*/ 180 256 1"/>
                <a:gd name="G3" fmla="+- -10430280 T0 T1"/>
                <a:gd name="T2" fmla="*/ 0 256 1"/>
                <a:gd name="T3" fmla="*/ 90 256 1"/>
                <a:gd name="G4" fmla="+- -10430280 T2 T3"/>
                <a:gd name="G5" fmla="*/ G4 2 1"/>
                <a:gd name="T4" fmla="*/ 90 256 1"/>
                <a:gd name="T5" fmla="*/ 0 256 1"/>
                <a:gd name="G6" fmla="+- -10430280 T4 T5"/>
                <a:gd name="G7" fmla="*/ G6 2 1"/>
                <a:gd name="G8" fmla="abs -104302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430280"/>
                <a:gd name="G21" fmla="sin G19 -10430280"/>
                <a:gd name="G22" fmla="+- G20 10800 0"/>
                <a:gd name="G23" fmla="+- G21 10800 0"/>
                <a:gd name="G24" fmla="+- 10800 0 G20"/>
                <a:gd name="G25" fmla="+- 10800 10800 0"/>
                <a:gd name="G26" fmla="?: G9 G17 G25"/>
                <a:gd name="G27" fmla="?: G9 0 21600"/>
                <a:gd name="G28" fmla="cos 10800 -10430280"/>
                <a:gd name="G29" fmla="sin 10800 -10430280"/>
                <a:gd name="G30" fmla="sin 10800 -10430280"/>
                <a:gd name="G31" fmla="+- G28 10800 0"/>
                <a:gd name="G32" fmla="+- G29 10800 0"/>
                <a:gd name="G33" fmla="+- G30 10800 0"/>
                <a:gd name="G34" fmla="?: G4 0 G31"/>
                <a:gd name="G35" fmla="?: -10430280 G34 0"/>
                <a:gd name="G36" fmla="?: G6 G35 G31"/>
                <a:gd name="G37" fmla="+- 21600 0 G36"/>
                <a:gd name="G38" fmla="?: G4 0 G33"/>
                <a:gd name="G39" fmla="?: -10430280 G38 G32"/>
                <a:gd name="G40" fmla="?: G6 G39 0"/>
                <a:gd name="G41" fmla="?: G4 G32 21600"/>
                <a:gd name="G42" fmla="?: G6 G41 G33"/>
                <a:gd name="T12" fmla="*/ 10800 w 21600"/>
                <a:gd name="T13" fmla="*/ 0 h 21600"/>
                <a:gd name="T14" fmla="*/ 707 w 21600"/>
                <a:gd name="T15" fmla="*/ 6956 h 21600"/>
                <a:gd name="T16" fmla="*/ 10800 w 21600"/>
                <a:gd name="T17" fmla="*/ 0 h 21600"/>
                <a:gd name="T18" fmla="*/ 20893 w 21600"/>
                <a:gd name="T19" fmla="*/ 695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07" y="6956"/>
                  </a:moveTo>
                  <a:cubicBezTo>
                    <a:pt x="2301" y="2768"/>
                    <a:pt x="6318" y="0"/>
                    <a:pt x="10800" y="0"/>
                  </a:cubicBezTo>
                  <a:cubicBezTo>
                    <a:pt x="15281" y="0"/>
                    <a:pt x="19298" y="2768"/>
                    <a:pt x="20892" y="6956"/>
                  </a:cubicBezTo>
                  <a:cubicBezTo>
                    <a:pt x="19298" y="2768"/>
                    <a:pt x="15281" y="0"/>
                    <a:pt x="10799" y="0"/>
                  </a:cubicBezTo>
                  <a:cubicBezTo>
                    <a:pt x="6318" y="0"/>
                    <a:pt x="2301" y="2768"/>
                    <a:pt x="707" y="6956"/>
                  </a:cubicBezTo>
                  <a:close/>
                </a:path>
              </a:pathLst>
            </a:custGeom>
            <a:solidFill>
              <a:schemeClr val="accent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7" name="Line 13">
              <a:extLst>
                <a:ext uri="{FF2B5EF4-FFF2-40B4-BE49-F238E27FC236}">
                  <a16:creationId xmlns:a16="http://schemas.microsoft.com/office/drawing/2014/main" id="{F104CD2E-3AB0-4586-8638-95AD0AAB8251}"/>
                </a:ext>
              </a:extLst>
            </p:cNvPr>
            <p:cNvSpPr>
              <a:spLocks noChangeShapeType="1"/>
            </p:cNvSpPr>
            <p:nvPr/>
          </p:nvSpPr>
          <p:spPr bwMode="auto">
            <a:xfrm>
              <a:off x="1392"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8" name="Line 14">
              <a:extLst>
                <a:ext uri="{FF2B5EF4-FFF2-40B4-BE49-F238E27FC236}">
                  <a16:creationId xmlns:a16="http://schemas.microsoft.com/office/drawing/2014/main" id="{5A513287-C868-4C23-8739-E3AF5A3CD222}"/>
                </a:ext>
              </a:extLst>
            </p:cNvPr>
            <p:cNvSpPr>
              <a:spLocks noChangeShapeType="1"/>
            </p:cNvSpPr>
            <p:nvPr/>
          </p:nvSpPr>
          <p:spPr bwMode="auto">
            <a:xfrm>
              <a:off x="2784"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9" name="Line 15">
              <a:extLst>
                <a:ext uri="{FF2B5EF4-FFF2-40B4-BE49-F238E27FC236}">
                  <a16:creationId xmlns:a16="http://schemas.microsoft.com/office/drawing/2014/main" id="{C2418C5F-4517-4251-87A0-C68F29C3D86F}"/>
                </a:ext>
              </a:extLst>
            </p:cNvPr>
            <p:cNvSpPr>
              <a:spLocks noChangeShapeType="1"/>
            </p:cNvSpPr>
            <p:nvPr/>
          </p:nvSpPr>
          <p:spPr bwMode="auto">
            <a:xfrm>
              <a:off x="1392" y="2880"/>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20" name="Group 16">
            <a:extLst>
              <a:ext uri="{FF2B5EF4-FFF2-40B4-BE49-F238E27FC236}">
                <a16:creationId xmlns:a16="http://schemas.microsoft.com/office/drawing/2014/main" id="{3F83676C-9F9D-44D8-A447-D4EE3231F1EE}"/>
              </a:ext>
            </a:extLst>
          </p:cNvPr>
          <p:cNvGrpSpPr>
            <a:grpSpLocks/>
          </p:cNvGrpSpPr>
          <p:nvPr/>
        </p:nvGrpSpPr>
        <p:grpSpPr bwMode="auto">
          <a:xfrm>
            <a:off x="3048000" y="4164013"/>
            <a:ext cx="228600" cy="304800"/>
            <a:chOff x="1344" y="1152"/>
            <a:chExt cx="1488" cy="1872"/>
          </a:xfrm>
        </p:grpSpPr>
        <p:sp>
          <p:nvSpPr>
            <p:cNvPr id="200721" name="AutoShape 17">
              <a:extLst>
                <a:ext uri="{FF2B5EF4-FFF2-40B4-BE49-F238E27FC236}">
                  <a16:creationId xmlns:a16="http://schemas.microsoft.com/office/drawing/2014/main" id="{1A020499-62B0-42E6-9CB9-E11394148007}"/>
                </a:ext>
              </a:extLst>
            </p:cNvPr>
            <p:cNvSpPr>
              <a:spLocks noChangeArrowheads="1"/>
            </p:cNvSpPr>
            <p:nvPr/>
          </p:nvSpPr>
          <p:spPr bwMode="auto">
            <a:xfrm>
              <a:off x="1344" y="1152"/>
              <a:ext cx="1488" cy="1872"/>
            </a:xfrm>
            <a:custGeom>
              <a:avLst/>
              <a:gdLst>
                <a:gd name="G0" fmla="+- 10800 0 0"/>
                <a:gd name="G1" fmla="+- -10430280 0 0"/>
                <a:gd name="G2" fmla="+- 0 0 -10430280"/>
                <a:gd name="T0" fmla="*/ 0 256 1"/>
                <a:gd name="T1" fmla="*/ 180 256 1"/>
                <a:gd name="G3" fmla="+- -10430280 T0 T1"/>
                <a:gd name="T2" fmla="*/ 0 256 1"/>
                <a:gd name="T3" fmla="*/ 90 256 1"/>
                <a:gd name="G4" fmla="+- -10430280 T2 T3"/>
                <a:gd name="G5" fmla="*/ G4 2 1"/>
                <a:gd name="T4" fmla="*/ 90 256 1"/>
                <a:gd name="T5" fmla="*/ 0 256 1"/>
                <a:gd name="G6" fmla="+- -10430280 T4 T5"/>
                <a:gd name="G7" fmla="*/ G6 2 1"/>
                <a:gd name="G8" fmla="abs -104302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0430280"/>
                <a:gd name="G21" fmla="sin G19 -10430280"/>
                <a:gd name="G22" fmla="+- G20 10800 0"/>
                <a:gd name="G23" fmla="+- G21 10800 0"/>
                <a:gd name="G24" fmla="+- 10800 0 G20"/>
                <a:gd name="G25" fmla="+- 10800 10800 0"/>
                <a:gd name="G26" fmla="?: G9 G17 G25"/>
                <a:gd name="G27" fmla="?: G9 0 21600"/>
                <a:gd name="G28" fmla="cos 10800 -10430280"/>
                <a:gd name="G29" fmla="sin 10800 -10430280"/>
                <a:gd name="G30" fmla="sin 10800 -10430280"/>
                <a:gd name="G31" fmla="+- G28 10800 0"/>
                <a:gd name="G32" fmla="+- G29 10800 0"/>
                <a:gd name="G33" fmla="+- G30 10800 0"/>
                <a:gd name="G34" fmla="?: G4 0 G31"/>
                <a:gd name="G35" fmla="?: -10430280 G34 0"/>
                <a:gd name="G36" fmla="?: G6 G35 G31"/>
                <a:gd name="G37" fmla="+- 21600 0 G36"/>
                <a:gd name="G38" fmla="?: G4 0 G33"/>
                <a:gd name="G39" fmla="?: -10430280 G38 G32"/>
                <a:gd name="G40" fmla="?: G6 G39 0"/>
                <a:gd name="G41" fmla="?: G4 G32 21600"/>
                <a:gd name="G42" fmla="?: G6 G41 G33"/>
                <a:gd name="T12" fmla="*/ 10800 w 21600"/>
                <a:gd name="T13" fmla="*/ 0 h 21600"/>
                <a:gd name="T14" fmla="*/ 707 w 21600"/>
                <a:gd name="T15" fmla="*/ 6956 h 21600"/>
                <a:gd name="T16" fmla="*/ 10800 w 21600"/>
                <a:gd name="T17" fmla="*/ 0 h 21600"/>
                <a:gd name="T18" fmla="*/ 20893 w 21600"/>
                <a:gd name="T19" fmla="*/ 695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07" y="6956"/>
                  </a:moveTo>
                  <a:cubicBezTo>
                    <a:pt x="2301" y="2768"/>
                    <a:pt x="6318" y="0"/>
                    <a:pt x="10800" y="0"/>
                  </a:cubicBezTo>
                  <a:cubicBezTo>
                    <a:pt x="15281" y="0"/>
                    <a:pt x="19298" y="2768"/>
                    <a:pt x="20892" y="6956"/>
                  </a:cubicBezTo>
                  <a:cubicBezTo>
                    <a:pt x="19298" y="2768"/>
                    <a:pt x="15281" y="0"/>
                    <a:pt x="10799" y="0"/>
                  </a:cubicBezTo>
                  <a:cubicBezTo>
                    <a:pt x="6318" y="0"/>
                    <a:pt x="2301" y="2768"/>
                    <a:pt x="707" y="6956"/>
                  </a:cubicBezTo>
                  <a:close/>
                </a:path>
              </a:pathLst>
            </a:custGeom>
            <a:solidFill>
              <a:schemeClr val="accent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Line 18">
              <a:extLst>
                <a:ext uri="{FF2B5EF4-FFF2-40B4-BE49-F238E27FC236}">
                  <a16:creationId xmlns:a16="http://schemas.microsoft.com/office/drawing/2014/main" id="{61D3C75E-66F5-4859-9A31-A0CB172F0875}"/>
                </a:ext>
              </a:extLst>
            </p:cNvPr>
            <p:cNvSpPr>
              <a:spLocks noChangeShapeType="1"/>
            </p:cNvSpPr>
            <p:nvPr/>
          </p:nvSpPr>
          <p:spPr bwMode="auto">
            <a:xfrm>
              <a:off x="1392"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3" name="Line 19">
              <a:extLst>
                <a:ext uri="{FF2B5EF4-FFF2-40B4-BE49-F238E27FC236}">
                  <a16:creationId xmlns:a16="http://schemas.microsoft.com/office/drawing/2014/main" id="{A4DF52C5-9748-46CF-99DC-6EA4C1340BBF}"/>
                </a:ext>
              </a:extLst>
            </p:cNvPr>
            <p:cNvSpPr>
              <a:spLocks noChangeShapeType="1"/>
            </p:cNvSpPr>
            <p:nvPr/>
          </p:nvSpPr>
          <p:spPr bwMode="auto">
            <a:xfrm>
              <a:off x="2784" y="1776"/>
              <a:ext cx="0" cy="1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4" name="Line 20">
              <a:extLst>
                <a:ext uri="{FF2B5EF4-FFF2-40B4-BE49-F238E27FC236}">
                  <a16:creationId xmlns:a16="http://schemas.microsoft.com/office/drawing/2014/main" id="{527EEAD4-9E41-4758-8FC2-11E3823B43B7}"/>
                </a:ext>
              </a:extLst>
            </p:cNvPr>
            <p:cNvSpPr>
              <a:spLocks noChangeShapeType="1"/>
            </p:cNvSpPr>
            <p:nvPr/>
          </p:nvSpPr>
          <p:spPr bwMode="auto">
            <a:xfrm>
              <a:off x="1392" y="2880"/>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25" name="Group 21">
            <a:extLst>
              <a:ext uri="{FF2B5EF4-FFF2-40B4-BE49-F238E27FC236}">
                <a16:creationId xmlns:a16="http://schemas.microsoft.com/office/drawing/2014/main" id="{040415DF-572F-4FEA-A047-526C1D121E02}"/>
              </a:ext>
            </a:extLst>
          </p:cNvPr>
          <p:cNvGrpSpPr>
            <a:grpSpLocks/>
          </p:cNvGrpSpPr>
          <p:nvPr/>
        </p:nvGrpSpPr>
        <p:grpSpPr bwMode="auto">
          <a:xfrm>
            <a:off x="1600200" y="4545013"/>
            <a:ext cx="381000" cy="152400"/>
            <a:chOff x="1488" y="3312"/>
            <a:chExt cx="288" cy="96"/>
          </a:xfrm>
        </p:grpSpPr>
        <p:sp>
          <p:nvSpPr>
            <p:cNvPr id="200726" name="Line 22">
              <a:extLst>
                <a:ext uri="{FF2B5EF4-FFF2-40B4-BE49-F238E27FC236}">
                  <a16:creationId xmlns:a16="http://schemas.microsoft.com/office/drawing/2014/main" id="{1BA5888B-B3B3-40C4-88B4-C9208AEB105B}"/>
                </a:ext>
              </a:extLst>
            </p:cNvPr>
            <p:cNvSpPr>
              <a:spLocks noChangeShapeType="1"/>
            </p:cNvSpPr>
            <p:nvPr/>
          </p:nvSpPr>
          <p:spPr bwMode="auto">
            <a:xfrm flipH="1">
              <a:off x="1488" y="3312"/>
              <a:ext cx="48"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7" name="Line 23">
              <a:extLst>
                <a:ext uri="{FF2B5EF4-FFF2-40B4-BE49-F238E27FC236}">
                  <a16:creationId xmlns:a16="http://schemas.microsoft.com/office/drawing/2014/main" id="{CF76475F-8999-417F-98F7-AFB986B57A5C}"/>
                </a:ext>
              </a:extLst>
            </p:cNvPr>
            <p:cNvSpPr>
              <a:spLocks noChangeShapeType="1"/>
            </p:cNvSpPr>
            <p:nvPr/>
          </p:nvSpPr>
          <p:spPr bwMode="auto">
            <a:xfrm>
              <a:off x="1632" y="3312"/>
              <a:ext cx="0"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8" name="Line 24">
              <a:extLst>
                <a:ext uri="{FF2B5EF4-FFF2-40B4-BE49-F238E27FC236}">
                  <a16:creationId xmlns:a16="http://schemas.microsoft.com/office/drawing/2014/main" id="{5CBA96F9-08E4-4F14-BB75-B6B6192E376C}"/>
                </a:ext>
              </a:extLst>
            </p:cNvPr>
            <p:cNvSpPr>
              <a:spLocks noChangeShapeType="1"/>
            </p:cNvSpPr>
            <p:nvPr/>
          </p:nvSpPr>
          <p:spPr bwMode="auto">
            <a:xfrm>
              <a:off x="1728" y="3312"/>
              <a:ext cx="48"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29" name="Group 25">
            <a:extLst>
              <a:ext uri="{FF2B5EF4-FFF2-40B4-BE49-F238E27FC236}">
                <a16:creationId xmlns:a16="http://schemas.microsoft.com/office/drawing/2014/main" id="{198F9EDE-08B9-48CF-94B4-056E933B8805}"/>
              </a:ext>
            </a:extLst>
          </p:cNvPr>
          <p:cNvGrpSpPr>
            <a:grpSpLocks/>
          </p:cNvGrpSpPr>
          <p:nvPr/>
        </p:nvGrpSpPr>
        <p:grpSpPr bwMode="auto">
          <a:xfrm>
            <a:off x="2971800" y="4545013"/>
            <a:ext cx="381000" cy="152400"/>
            <a:chOff x="1488" y="3312"/>
            <a:chExt cx="288" cy="96"/>
          </a:xfrm>
        </p:grpSpPr>
        <p:sp>
          <p:nvSpPr>
            <p:cNvPr id="200730" name="Line 26">
              <a:extLst>
                <a:ext uri="{FF2B5EF4-FFF2-40B4-BE49-F238E27FC236}">
                  <a16:creationId xmlns:a16="http://schemas.microsoft.com/office/drawing/2014/main" id="{D2E3A64A-8359-46AD-AE5A-87986B9A60B3}"/>
                </a:ext>
              </a:extLst>
            </p:cNvPr>
            <p:cNvSpPr>
              <a:spLocks noChangeShapeType="1"/>
            </p:cNvSpPr>
            <p:nvPr/>
          </p:nvSpPr>
          <p:spPr bwMode="auto">
            <a:xfrm flipH="1">
              <a:off x="1488" y="3312"/>
              <a:ext cx="48"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1" name="Line 27">
              <a:extLst>
                <a:ext uri="{FF2B5EF4-FFF2-40B4-BE49-F238E27FC236}">
                  <a16:creationId xmlns:a16="http://schemas.microsoft.com/office/drawing/2014/main" id="{3195284A-01B6-4BF4-BA31-E0321EEEE73F}"/>
                </a:ext>
              </a:extLst>
            </p:cNvPr>
            <p:cNvSpPr>
              <a:spLocks noChangeShapeType="1"/>
            </p:cNvSpPr>
            <p:nvPr/>
          </p:nvSpPr>
          <p:spPr bwMode="auto">
            <a:xfrm>
              <a:off x="1632" y="3312"/>
              <a:ext cx="0"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2" name="Line 28">
              <a:extLst>
                <a:ext uri="{FF2B5EF4-FFF2-40B4-BE49-F238E27FC236}">
                  <a16:creationId xmlns:a16="http://schemas.microsoft.com/office/drawing/2014/main" id="{5C180A89-4CEE-4C94-9411-66F19BE9E0ED}"/>
                </a:ext>
              </a:extLst>
            </p:cNvPr>
            <p:cNvSpPr>
              <a:spLocks noChangeShapeType="1"/>
            </p:cNvSpPr>
            <p:nvPr/>
          </p:nvSpPr>
          <p:spPr bwMode="auto">
            <a:xfrm>
              <a:off x="1728" y="3312"/>
              <a:ext cx="48" cy="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0733" name="Line 29">
            <a:extLst>
              <a:ext uri="{FF2B5EF4-FFF2-40B4-BE49-F238E27FC236}">
                <a16:creationId xmlns:a16="http://schemas.microsoft.com/office/drawing/2014/main" id="{E4C8955F-8DE9-4F57-9A5D-AC5BD03BA785}"/>
              </a:ext>
            </a:extLst>
          </p:cNvPr>
          <p:cNvSpPr>
            <a:spLocks noChangeShapeType="1"/>
          </p:cNvSpPr>
          <p:nvPr/>
        </p:nvSpPr>
        <p:spPr bwMode="auto">
          <a:xfrm flipV="1">
            <a:off x="990600" y="2411413"/>
            <a:ext cx="0" cy="762000"/>
          </a:xfrm>
          <a:prstGeom prst="line">
            <a:avLst/>
          </a:prstGeom>
          <a:noFill/>
          <a:ln w="5715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00734" name="Object 30">
            <a:extLst>
              <a:ext uri="{FF2B5EF4-FFF2-40B4-BE49-F238E27FC236}">
                <a16:creationId xmlns:a16="http://schemas.microsoft.com/office/drawing/2014/main" id="{E04788C2-C019-49FB-B8ED-F07670382D8F}"/>
              </a:ext>
            </a:extLst>
          </p:cNvPr>
          <p:cNvGraphicFramePr>
            <a:graphicFrameLocks noChangeAspect="1"/>
          </p:cNvGraphicFramePr>
          <p:nvPr/>
        </p:nvGraphicFramePr>
        <p:xfrm>
          <a:off x="762000" y="3249613"/>
          <a:ext cx="346075" cy="381000"/>
        </p:xfrm>
        <a:graphic>
          <a:graphicData uri="http://schemas.openxmlformats.org/presentationml/2006/ole">
            <mc:AlternateContent xmlns:mc="http://schemas.openxmlformats.org/markup-compatibility/2006">
              <mc:Choice xmlns:v="urn:schemas-microsoft-com:vml" Requires="v">
                <p:oleObj spid="_x0000_s200756" name="Equation" r:id="rId3" imgW="126720" imgH="139680" progId="Equation.3">
                  <p:embed/>
                </p:oleObj>
              </mc:Choice>
              <mc:Fallback>
                <p:oleObj name="Equation" r:id="rId3" imgW="126720" imgH="1396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49613"/>
                        <a:ext cx="3460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35" name="AutoShape 31">
            <a:extLst>
              <a:ext uri="{FF2B5EF4-FFF2-40B4-BE49-F238E27FC236}">
                <a16:creationId xmlns:a16="http://schemas.microsoft.com/office/drawing/2014/main" id="{968FD293-2460-480A-BE13-11E2ABBA52AF}"/>
              </a:ext>
            </a:extLst>
          </p:cNvPr>
          <p:cNvSpPr>
            <a:spLocks noChangeArrowheads="1"/>
          </p:cNvSpPr>
          <p:nvPr/>
        </p:nvSpPr>
        <p:spPr bwMode="auto">
          <a:xfrm>
            <a:off x="1447800" y="2259013"/>
            <a:ext cx="152400" cy="76200"/>
          </a:xfrm>
          <a:prstGeom prst="roundRect">
            <a:avLst>
              <a:gd name="adj" fmla="val 0"/>
            </a:avLst>
          </a:prstGeom>
          <a:solidFill>
            <a:schemeClr val="hlink"/>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6" name="Line 32">
            <a:extLst>
              <a:ext uri="{FF2B5EF4-FFF2-40B4-BE49-F238E27FC236}">
                <a16:creationId xmlns:a16="http://schemas.microsoft.com/office/drawing/2014/main" id="{349A3F36-4CCA-491C-BA50-8DF66644FDB1}"/>
              </a:ext>
            </a:extLst>
          </p:cNvPr>
          <p:cNvSpPr>
            <a:spLocks noChangeShapeType="1"/>
          </p:cNvSpPr>
          <p:nvPr/>
        </p:nvSpPr>
        <p:spPr bwMode="auto">
          <a:xfrm>
            <a:off x="1600200" y="2259013"/>
            <a:ext cx="1676400" cy="0"/>
          </a:xfrm>
          <a:prstGeom prst="line">
            <a:avLst/>
          </a:prstGeom>
          <a:noFill/>
          <a:ln w="57150"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7" name="Line 33">
            <a:extLst>
              <a:ext uri="{FF2B5EF4-FFF2-40B4-BE49-F238E27FC236}">
                <a16:creationId xmlns:a16="http://schemas.microsoft.com/office/drawing/2014/main" id="{B04A67E7-0DED-4FA0-B69E-CE58E555F9CA}"/>
              </a:ext>
            </a:extLst>
          </p:cNvPr>
          <p:cNvSpPr>
            <a:spLocks noChangeShapeType="1"/>
          </p:cNvSpPr>
          <p:nvPr/>
        </p:nvSpPr>
        <p:spPr bwMode="auto">
          <a:xfrm>
            <a:off x="1600200" y="2259013"/>
            <a:ext cx="1676400" cy="0"/>
          </a:xfrm>
          <a:prstGeom prst="line">
            <a:avLst/>
          </a:prstGeom>
          <a:noFill/>
          <a:ln w="57150"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8" name="Line 34">
            <a:extLst>
              <a:ext uri="{FF2B5EF4-FFF2-40B4-BE49-F238E27FC236}">
                <a16:creationId xmlns:a16="http://schemas.microsoft.com/office/drawing/2014/main" id="{EB651C4C-3FB6-4159-BB11-99E08C64F030}"/>
              </a:ext>
            </a:extLst>
          </p:cNvPr>
          <p:cNvSpPr>
            <a:spLocks noChangeShapeType="1"/>
          </p:cNvSpPr>
          <p:nvPr/>
        </p:nvSpPr>
        <p:spPr bwMode="auto">
          <a:xfrm>
            <a:off x="1600200" y="2259013"/>
            <a:ext cx="1676400" cy="0"/>
          </a:xfrm>
          <a:prstGeom prst="line">
            <a:avLst/>
          </a:prstGeom>
          <a:noFill/>
          <a:ln w="57150"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9" name="Line 35">
            <a:extLst>
              <a:ext uri="{FF2B5EF4-FFF2-40B4-BE49-F238E27FC236}">
                <a16:creationId xmlns:a16="http://schemas.microsoft.com/office/drawing/2014/main" id="{6A82239B-004B-4BCB-B0CD-81D30A55A44B}"/>
              </a:ext>
            </a:extLst>
          </p:cNvPr>
          <p:cNvSpPr>
            <a:spLocks noChangeShapeType="1"/>
          </p:cNvSpPr>
          <p:nvPr/>
        </p:nvSpPr>
        <p:spPr bwMode="auto">
          <a:xfrm>
            <a:off x="17526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0" name="Line 36">
            <a:extLst>
              <a:ext uri="{FF2B5EF4-FFF2-40B4-BE49-F238E27FC236}">
                <a16:creationId xmlns:a16="http://schemas.microsoft.com/office/drawing/2014/main" id="{2E355986-58B5-41E5-92CB-0B3F33689424}"/>
              </a:ext>
            </a:extLst>
          </p:cNvPr>
          <p:cNvSpPr>
            <a:spLocks noChangeShapeType="1"/>
          </p:cNvSpPr>
          <p:nvPr/>
        </p:nvSpPr>
        <p:spPr bwMode="auto">
          <a:xfrm>
            <a:off x="19812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1" name="Line 37">
            <a:extLst>
              <a:ext uri="{FF2B5EF4-FFF2-40B4-BE49-F238E27FC236}">
                <a16:creationId xmlns:a16="http://schemas.microsoft.com/office/drawing/2014/main" id="{89FC71FF-8A2D-4CC1-BD1E-FE53E684B2B2}"/>
              </a:ext>
            </a:extLst>
          </p:cNvPr>
          <p:cNvSpPr>
            <a:spLocks noChangeShapeType="1"/>
          </p:cNvSpPr>
          <p:nvPr/>
        </p:nvSpPr>
        <p:spPr bwMode="auto">
          <a:xfrm>
            <a:off x="22098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2" name="Line 38">
            <a:extLst>
              <a:ext uri="{FF2B5EF4-FFF2-40B4-BE49-F238E27FC236}">
                <a16:creationId xmlns:a16="http://schemas.microsoft.com/office/drawing/2014/main" id="{61A83772-7EA6-4920-9DAF-944109EF9FAC}"/>
              </a:ext>
            </a:extLst>
          </p:cNvPr>
          <p:cNvSpPr>
            <a:spLocks noChangeShapeType="1"/>
          </p:cNvSpPr>
          <p:nvPr/>
        </p:nvSpPr>
        <p:spPr bwMode="auto">
          <a:xfrm>
            <a:off x="24384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3" name="Line 39">
            <a:extLst>
              <a:ext uri="{FF2B5EF4-FFF2-40B4-BE49-F238E27FC236}">
                <a16:creationId xmlns:a16="http://schemas.microsoft.com/office/drawing/2014/main" id="{4AF53D64-5817-48EC-80B2-D643B4E9F488}"/>
              </a:ext>
            </a:extLst>
          </p:cNvPr>
          <p:cNvSpPr>
            <a:spLocks noChangeShapeType="1"/>
          </p:cNvSpPr>
          <p:nvPr/>
        </p:nvSpPr>
        <p:spPr bwMode="auto">
          <a:xfrm>
            <a:off x="26670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4" name="Line 40">
            <a:extLst>
              <a:ext uri="{FF2B5EF4-FFF2-40B4-BE49-F238E27FC236}">
                <a16:creationId xmlns:a16="http://schemas.microsoft.com/office/drawing/2014/main" id="{EE0F2CCE-344A-4D92-803E-9EB298231E17}"/>
              </a:ext>
            </a:extLst>
          </p:cNvPr>
          <p:cNvSpPr>
            <a:spLocks noChangeShapeType="1"/>
          </p:cNvSpPr>
          <p:nvPr/>
        </p:nvSpPr>
        <p:spPr bwMode="auto">
          <a:xfrm>
            <a:off x="28956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5" name="Line 41">
            <a:extLst>
              <a:ext uri="{FF2B5EF4-FFF2-40B4-BE49-F238E27FC236}">
                <a16:creationId xmlns:a16="http://schemas.microsoft.com/office/drawing/2014/main" id="{D98BB63C-D566-4AFC-B781-EB0180A6B795}"/>
              </a:ext>
            </a:extLst>
          </p:cNvPr>
          <p:cNvSpPr>
            <a:spLocks noChangeShapeType="1"/>
          </p:cNvSpPr>
          <p:nvPr/>
        </p:nvSpPr>
        <p:spPr bwMode="auto">
          <a:xfrm>
            <a:off x="31242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6" name="Line 42">
            <a:extLst>
              <a:ext uri="{FF2B5EF4-FFF2-40B4-BE49-F238E27FC236}">
                <a16:creationId xmlns:a16="http://schemas.microsoft.com/office/drawing/2014/main" id="{3A42D15A-44D4-441B-88AB-2556E020937F}"/>
              </a:ext>
            </a:extLst>
          </p:cNvPr>
          <p:cNvSpPr>
            <a:spLocks noChangeShapeType="1"/>
          </p:cNvSpPr>
          <p:nvPr/>
        </p:nvSpPr>
        <p:spPr bwMode="auto">
          <a:xfrm>
            <a:off x="3352800" y="1954213"/>
            <a:ext cx="0" cy="198120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7" name="Freeform 43">
            <a:extLst>
              <a:ext uri="{FF2B5EF4-FFF2-40B4-BE49-F238E27FC236}">
                <a16:creationId xmlns:a16="http://schemas.microsoft.com/office/drawing/2014/main" id="{3F232D23-9F36-4DDD-B0C4-DB55E948F45E}"/>
              </a:ext>
            </a:extLst>
          </p:cNvPr>
          <p:cNvSpPr>
            <a:spLocks/>
          </p:cNvSpPr>
          <p:nvPr/>
        </p:nvSpPr>
        <p:spPr bwMode="auto">
          <a:xfrm>
            <a:off x="1524000" y="2259013"/>
            <a:ext cx="1808163" cy="1616075"/>
          </a:xfrm>
          <a:custGeom>
            <a:avLst/>
            <a:gdLst>
              <a:gd name="T0" fmla="*/ 0 w 1139"/>
              <a:gd name="T1" fmla="*/ 0 h 1018"/>
              <a:gd name="T2" fmla="*/ 511 w 1139"/>
              <a:gd name="T3" fmla="*/ 97 h 1018"/>
              <a:gd name="T4" fmla="*/ 814 w 1139"/>
              <a:gd name="T5" fmla="*/ 390 h 1018"/>
              <a:gd name="T6" fmla="*/ 1139 w 1139"/>
              <a:gd name="T7" fmla="*/ 1018 h 1018"/>
            </a:gdLst>
            <a:ahLst/>
            <a:cxnLst>
              <a:cxn ang="0">
                <a:pos x="T0" y="T1"/>
              </a:cxn>
              <a:cxn ang="0">
                <a:pos x="T2" y="T3"/>
              </a:cxn>
              <a:cxn ang="0">
                <a:pos x="T4" y="T5"/>
              </a:cxn>
              <a:cxn ang="0">
                <a:pos x="T6" y="T7"/>
              </a:cxn>
            </a:cxnLst>
            <a:rect l="0" t="0" r="r" b="b"/>
            <a:pathLst>
              <a:path w="1139" h="1018">
                <a:moveTo>
                  <a:pt x="0" y="0"/>
                </a:moveTo>
                <a:cubicBezTo>
                  <a:pt x="85" y="16"/>
                  <a:pt x="375" y="32"/>
                  <a:pt x="511" y="97"/>
                </a:cubicBezTo>
                <a:cubicBezTo>
                  <a:pt x="647" y="162"/>
                  <a:pt x="709" y="236"/>
                  <a:pt x="814" y="390"/>
                </a:cubicBezTo>
                <a:cubicBezTo>
                  <a:pt x="919" y="544"/>
                  <a:pt x="1071" y="887"/>
                  <a:pt x="1139" y="1018"/>
                </a:cubicBezTo>
              </a:path>
            </a:pathLst>
          </a:custGeom>
          <a:noFill/>
          <a:ln w="38100" cap="flat" cmpd="sng">
            <a:solidFill>
              <a:srgbClr val="FFFF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8" name="Line 44">
            <a:extLst>
              <a:ext uri="{FF2B5EF4-FFF2-40B4-BE49-F238E27FC236}">
                <a16:creationId xmlns:a16="http://schemas.microsoft.com/office/drawing/2014/main" id="{21275DC5-9207-4CC7-855B-311CD825196A}"/>
              </a:ext>
            </a:extLst>
          </p:cNvPr>
          <p:cNvSpPr>
            <a:spLocks noChangeShapeType="1"/>
          </p:cNvSpPr>
          <p:nvPr/>
        </p:nvSpPr>
        <p:spPr bwMode="auto">
          <a:xfrm flipV="1">
            <a:off x="3352800" y="1649413"/>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49" name="Text Box 45">
            <a:extLst>
              <a:ext uri="{FF2B5EF4-FFF2-40B4-BE49-F238E27FC236}">
                <a16:creationId xmlns:a16="http://schemas.microsoft.com/office/drawing/2014/main" id="{BB41D57F-B114-4DC4-AFB8-E1688C4CBF5B}"/>
              </a:ext>
            </a:extLst>
          </p:cNvPr>
          <p:cNvSpPr txBox="1">
            <a:spLocks noChangeArrowheads="1"/>
          </p:cNvSpPr>
          <p:nvPr/>
        </p:nvSpPr>
        <p:spPr bwMode="auto">
          <a:xfrm>
            <a:off x="4191000" y="1268413"/>
            <a:ext cx="457200" cy="156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baseline="0">
                <a:ea typeface="华文中宋" panose="02010600040101010101" pitchFamily="2" charset="-122"/>
              </a:rPr>
              <a:t>半透明屏</a:t>
            </a:r>
          </a:p>
        </p:txBody>
      </p:sp>
      <p:sp>
        <p:nvSpPr>
          <p:cNvPr id="200750" name="Line 46">
            <a:extLst>
              <a:ext uri="{FF2B5EF4-FFF2-40B4-BE49-F238E27FC236}">
                <a16:creationId xmlns:a16="http://schemas.microsoft.com/office/drawing/2014/main" id="{20488BEB-289D-4514-9EFD-930174C9C6F1}"/>
              </a:ext>
            </a:extLst>
          </p:cNvPr>
          <p:cNvSpPr>
            <a:spLocks noChangeShapeType="1"/>
          </p:cNvSpPr>
          <p:nvPr/>
        </p:nvSpPr>
        <p:spPr bwMode="auto">
          <a:xfrm flipH="1" flipV="1">
            <a:off x="914400" y="1725613"/>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51" name="Text Box 47">
            <a:extLst>
              <a:ext uri="{FF2B5EF4-FFF2-40B4-BE49-F238E27FC236}">
                <a16:creationId xmlns:a16="http://schemas.microsoft.com/office/drawing/2014/main" id="{238526A6-6298-4CCC-835E-C939E903CC18}"/>
              </a:ext>
            </a:extLst>
          </p:cNvPr>
          <p:cNvSpPr txBox="1">
            <a:spLocks noChangeArrowheads="1"/>
          </p:cNvSpPr>
          <p:nvPr/>
        </p:nvSpPr>
        <p:spPr bwMode="auto">
          <a:xfrm>
            <a:off x="533400" y="1344613"/>
            <a:ext cx="4572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baseline="0">
                <a:ea typeface="华文中宋" panose="02010600040101010101" pitchFamily="2" charset="-122"/>
              </a:rPr>
              <a:t>光源</a:t>
            </a:r>
          </a:p>
        </p:txBody>
      </p:sp>
      <p:sp>
        <p:nvSpPr>
          <p:cNvPr id="200752" name="Text Box 48">
            <a:extLst>
              <a:ext uri="{FF2B5EF4-FFF2-40B4-BE49-F238E27FC236}">
                <a16:creationId xmlns:a16="http://schemas.microsoft.com/office/drawing/2014/main" id="{FFE45CF4-073E-4EFA-89D2-B0DB9A274713}"/>
              </a:ext>
            </a:extLst>
          </p:cNvPr>
          <p:cNvSpPr txBox="1">
            <a:spLocks noChangeArrowheads="1"/>
          </p:cNvSpPr>
          <p:nvPr/>
        </p:nvSpPr>
        <p:spPr bwMode="auto">
          <a:xfrm>
            <a:off x="609600" y="6069013"/>
            <a:ext cx="17526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等效原理</a:t>
            </a:r>
          </a:p>
        </p:txBody>
      </p:sp>
      <p:sp>
        <p:nvSpPr>
          <p:cNvPr id="200753" name="AutoShape 49">
            <a:extLst>
              <a:ext uri="{FF2B5EF4-FFF2-40B4-BE49-F238E27FC236}">
                <a16:creationId xmlns:a16="http://schemas.microsoft.com/office/drawing/2014/main" id="{26C6F5FB-9E69-4DC5-BEE7-6DEE1BE96967}"/>
              </a:ext>
            </a:extLst>
          </p:cNvPr>
          <p:cNvSpPr>
            <a:spLocks noChangeArrowheads="1"/>
          </p:cNvSpPr>
          <p:nvPr/>
        </p:nvSpPr>
        <p:spPr bwMode="auto">
          <a:xfrm>
            <a:off x="2514600" y="6221413"/>
            <a:ext cx="914400" cy="228600"/>
          </a:xfrm>
          <a:prstGeom prst="rightArrow">
            <a:avLst>
              <a:gd name="adj1" fmla="val 50000"/>
              <a:gd name="adj2" fmla="val 10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4" name="Text Box 50">
            <a:extLst>
              <a:ext uri="{FF2B5EF4-FFF2-40B4-BE49-F238E27FC236}">
                <a16:creationId xmlns:a16="http://schemas.microsoft.com/office/drawing/2014/main" id="{3808850D-B834-4A74-907E-F794FEA1C275}"/>
              </a:ext>
            </a:extLst>
          </p:cNvPr>
          <p:cNvSpPr txBox="1">
            <a:spLocks noChangeArrowheads="1"/>
          </p:cNvSpPr>
          <p:nvPr/>
        </p:nvSpPr>
        <p:spPr bwMode="auto">
          <a:xfrm>
            <a:off x="3657600" y="6073775"/>
            <a:ext cx="457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物体的引力能使光线弯曲</a:t>
            </a:r>
          </a:p>
        </p:txBody>
      </p:sp>
      <p:sp>
        <p:nvSpPr>
          <p:cNvPr id="200755" name="Text Box 51">
            <a:extLst>
              <a:ext uri="{FF2B5EF4-FFF2-40B4-BE49-F238E27FC236}">
                <a16:creationId xmlns:a16="http://schemas.microsoft.com/office/drawing/2014/main" id="{2761DA87-A3FC-49B4-B8F2-64446B344F12}"/>
              </a:ext>
            </a:extLst>
          </p:cNvPr>
          <p:cNvSpPr txBox="1">
            <a:spLocks noChangeArrowheads="1"/>
          </p:cNvSpPr>
          <p:nvPr/>
        </p:nvSpPr>
        <p:spPr bwMode="auto">
          <a:xfrm>
            <a:off x="684213" y="4894263"/>
            <a:ext cx="8459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ea typeface="华文中宋" panose="02010600040101010101" pitchFamily="2" charset="-122"/>
              </a:rPr>
              <a:t>      </a:t>
            </a:r>
            <a:r>
              <a:rPr lang="zh-CN" altLang="en-US" sz="2800" b="1" baseline="0">
                <a:ea typeface="华文中宋" panose="02010600040101010101" pitchFamily="2" charset="-122"/>
              </a:rPr>
              <a:t>假设飞船静止，而在船尾存在一个巨大的物体，在它的引力场作用下，飞船内的物理过程受到影响。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dissolve">
                                      <p:cBhvr>
                                        <p:cTn id="7" dur="500"/>
                                        <p:tgtEl>
                                          <p:spTgt spid="20071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00706"/>
                                        </p:tgtEl>
                                        <p:attrNameLst>
                                          <p:attrName>style.visibility</p:attrName>
                                        </p:attrNameLst>
                                      </p:cBhvr>
                                      <p:to>
                                        <p:strVal val="visible"/>
                                      </p:to>
                                    </p:set>
                                    <p:animEffect transition="in" filter="dissolve">
                                      <p:cBhvr>
                                        <p:cTn id="11" dur="500"/>
                                        <p:tgtEl>
                                          <p:spTgt spid="200706"/>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00707"/>
                                        </p:tgtEl>
                                        <p:attrNameLst>
                                          <p:attrName>style.visibility</p:attrName>
                                        </p:attrNameLst>
                                      </p:cBhvr>
                                      <p:to>
                                        <p:strVal val="visible"/>
                                      </p:to>
                                    </p:set>
                                    <p:animEffect transition="in" filter="dissolve">
                                      <p:cBhvr>
                                        <p:cTn id="15" dur="500"/>
                                        <p:tgtEl>
                                          <p:spTgt spid="200707"/>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00708"/>
                                        </p:tgtEl>
                                        <p:attrNameLst>
                                          <p:attrName>style.visibility</p:attrName>
                                        </p:attrNameLst>
                                      </p:cBhvr>
                                      <p:to>
                                        <p:strVal val="visible"/>
                                      </p:to>
                                    </p:set>
                                    <p:animEffect transition="in" filter="dissolve">
                                      <p:cBhvr>
                                        <p:cTn id="19" dur="500"/>
                                        <p:tgtEl>
                                          <p:spTgt spid="200708"/>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200715"/>
                                        </p:tgtEl>
                                        <p:attrNameLst>
                                          <p:attrName>style.visibility</p:attrName>
                                        </p:attrNameLst>
                                      </p:cBhvr>
                                      <p:to>
                                        <p:strVal val="visible"/>
                                      </p:to>
                                    </p:set>
                                    <p:animEffect transition="in" filter="dissolve">
                                      <p:cBhvr>
                                        <p:cTn id="23" dur="500"/>
                                        <p:tgtEl>
                                          <p:spTgt spid="200715"/>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200720"/>
                                        </p:tgtEl>
                                        <p:attrNameLst>
                                          <p:attrName>style.visibility</p:attrName>
                                        </p:attrNameLst>
                                      </p:cBhvr>
                                      <p:to>
                                        <p:strVal val="visible"/>
                                      </p:to>
                                    </p:set>
                                    <p:animEffect transition="in" filter="dissolve">
                                      <p:cBhvr>
                                        <p:cTn id="27" dur="500"/>
                                        <p:tgtEl>
                                          <p:spTgt spid="200720"/>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200725"/>
                                        </p:tgtEl>
                                        <p:attrNameLst>
                                          <p:attrName>style.visibility</p:attrName>
                                        </p:attrNameLst>
                                      </p:cBhvr>
                                      <p:to>
                                        <p:strVal val="visible"/>
                                      </p:to>
                                    </p:set>
                                    <p:animEffect transition="in" filter="dissolve">
                                      <p:cBhvr>
                                        <p:cTn id="31" dur="500"/>
                                        <p:tgtEl>
                                          <p:spTgt spid="200725"/>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200729"/>
                                        </p:tgtEl>
                                        <p:attrNameLst>
                                          <p:attrName>style.visibility</p:attrName>
                                        </p:attrNameLst>
                                      </p:cBhvr>
                                      <p:to>
                                        <p:strVal val="visible"/>
                                      </p:to>
                                    </p:set>
                                    <p:animEffect transition="in" filter="dissolve">
                                      <p:cBhvr>
                                        <p:cTn id="35" dur="500"/>
                                        <p:tgtEl>
                                          <p:spTgt spid="2007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00735"/>
                                        </p:tgtEl>
                                        <p:attrNameLst>
                                          <p:attrName>style.visibility</p:attrName>
                                        </p:attrNameLst>
                                      </p:cBhvr>
                                      <p:to>
                                        <p:strVal val="visible"/>
                                      </p:to>
                                    </p:set>
                                    <p:animEffect transition="in" filter="dissolve">
                                      <p:cBhvr>
                                        <p:cTn id="40" dur="500"/>
                                        <p:tgtEl>
                                          <p:spTgt spid="200735"/>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200750"/>
                                        </p:tgtEl>
                                        <p:attrNameLst>
                                          <p:attrName>style.visibility</p:attrName>
                                        </p:attrNameLst>
                                      </p:cBhvr>
                                      <p:to>
                                        <p:strVal val="visible"/>
                                      </p:to>
                                    </p:set>
                                    <p:animEffect transition="in" filter="dissolve">
                                      <p:cBhvr>
                                        <p:cTn id="44" dur="500"/>
                                        <p:tgtEl>
                                          <p:spTgt spid="200750"/>
                                        </p:tgtEl>
                                      </p:cBhvr>
                                    </p:animEffect>
                                  </p:childTnLst>
                                </p:cTn>
                              </p:par>
                            </p:childTnLst>
                          </p:cTn>
                        </p:par>
                        <p:par>
                          <p:cTn id="45" fill="hold" nodeType="afterGroup">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200751"/>
                                        </p:tgtEl>
                                        <p:attrNameLst>
                                          <p:attrName>style.visibility</p:attrName>
                                        </p:attrNameLst>
                                      </p:cBhvr>
                                      <p:to>
                                        <p:strVal val="visible"/>
                                      </p:to>
                                    </p:set>
                                    <p:animEffect transition="in" filter="dissolve">
                                      <p:cBhvr>
                                        <p:cTn id="48" dur="500"/>
                                        <p:tgtEl>
                                          <p:spTgt spid="20075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00736"/>
                                        </p:tgtEl>
                                        <p:attrNameLst>
                                          <p:attrName>style.visibility</p:attrName>
                                        </p:attrNameLst>
                                      </p:cBhvr>
                                      <p:to>
                                        <p:strVal val="visible"/>
                                      </p:to>
                                    </p:set>
                                    <p:animEffect transition="in" filter="wipe(left)">
                                      <p:cBhvr>
                                        <p:cTn id="53" dur="500"/>
                                        <p:tgtEl>
                                          <p:spTgt spid="200736"/>
                                        </p:tgtEl>
                                      </p:cBhvr>
                                    </p:animEffect>
                                  </p:childTnLst>
                                  <p:subTnLst>
                                    <p:set>
                                      <p:cBhvr override="childStyle">
                                        <p:cTn dur="1" fill="hold" display="0" masterRel="sameClick" afterEffect="1">
                                          <p:stCondLst>
                                            <p:cond evt="end" delay="0">
                                              <p:tn val="51"/>
                                            </p:cond>
                                          </p:stCondLst>
                                        </p:cTn>
                                        <p:tgtEl>
                                          <p:spTgt spid="200736"/>
                                        </p:tgtEl>
                                        <p:attrNameLst>
                                          <p:attrName>style.visibility</p:attrName>
                                        </p:attrNameLst>
                                      </p:cBhvr>
                                      <p:to>
                                        <p:strVal val="hidden"/>
                                      </p:to>
                                    </p:set>
                                  </p:sub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00737"/>
                                        </p:tgtEl>
                                        <p:attrNameLst>
                                          <p:attrName>style.visibility</p:attrName>
                                        </p:attrNameLst>
                                      </p:cBhvr>
                                      <p:to>
                                        <p:strVal val="visible"/>
                                      </p:to>
                                    </p:set>
                                    <p:animEffect transition="in" filter="wipe(left)">
                                      <p:cBhvr>
                                        <p:cTn id="57" dur="500"/>
                                        <p:tgtEl>
                                          <p:spTgt spid="200737"/>
                                        </p:tgtEl>
                                      </p:cBhvr>
                                    </p:animEffect>
                                  </p:childTnLst>
                                  <p:subTnLst>
                                    <p:set>
                                      <p:cBhvr override="childStyle">
                                        <p:cTn dur="1" fill="hold" display="0" masterRel="sameClick" afterEffect="1">
                                          <p:stCondLst>
                                            <p:cond evt="end" delay="0">
                                              <p:tn val="55"/>
                                            </p:cond>
                                          </p:stCondLst>
                                        </p:cTn>
                                        <p:tgtEl>
                                          <p:spTgt spid="200737"/>
                                        </p:tgtEl>
                                        <p:attrNameLst>
                                          <p:attrName>style.visibility</p:attrName>
                                        </p:attrNameLst>
                                      </p:cBhvr>
                                      <p:to>
                                        <p:strVal val="hidden"/>
                                      </p:to>
                                    </p:set>
                                  </p:sub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200738"/>
                                        </p:tgtEl>
                                        <p:attrNameLst>
                                          <p:attrName>style.visibility</p:attrName>
                                        </p:attrNameLst>
                                      </p:cBhvr>
                                      <p:to>
                                        <p:strVal val="visible"/>
                                      </p:to>
                                    </p:set>
                                    <p:animEffect transition="in" filter="wipe(left)">
                                      <p:cBhvr>
                                        <p:cTn id="61" dur="500"/>
                                        <p:tgtEl>
                                          <p:spTgt spid="200738"/>
                                        </p:tgtEl>
                                      </p:cBhvr>
                                    </p:animEffect>
                                  </p:childTnLst>
                                  <p:subTnLst>
                                    <p:set>
                                      <p:cBhvr override="childStyle">
                                        <p:cTn dur="1" fill="hold" display="0" masterRel="sameClick" afterEffect="1">
                                          <p:stCondLst>
                                            <p:cond evt="end" delay="0">
                                              <p:tn val="59"/>
                                            </p:cond>
                                          </p:stCondLst>
                                        </p:cTn>
                                        <p:tgtEl>
                                          <p:spTgt spid="200738"/>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200733"/>
                                        </p:tgtEl>
                                        <p:attrNameLst>
                                          <p:attrName>style.visibility</p:attrName>
                                        </p:attrNameLst>
                                      </p:cBhvr>
                                      <p:to>
                                        <p:strVal val="visible"/>
                                      </p:to>
                                    </p:set>
                                    <p:animEffect transition="in" filter="wipe(down)">
                                      <p:cBhvr>
                                        <p:cTn id="66" dur="500"/>
                                        <p:tgtEl>
                                          <p:spTgt spid="200733"/>
                                        </p:tgtEl>
                                      </p:cBhvr>
                                    </p:animEffect>
                                  </p:childTnLst>
                                </p:cTn>
                              </p:par>
                            </p:childTnLst>
                          </p:cTn>
                        </p:par>
                        <p:par>
                          <p:cTn id="67" fill="hold" nodeType="afterGroup">
                            <p:stCondLst>
                              <p:cond delay="500"/>
                            </p:stCondLst>
                            <p:childTnLst>
                              <p:par>
                                <p:cTn id="68" presetID="9" presetClass="entr" presetSubtype="0" fill="hold" nodeType="afterEffect">
                                  <p:stCondLst>
                                    <p:cond delay="0"/>
                                  </p:stCondLst>
                                  <p:childTnLst>
                                    <p:set>
                                      <p:cBhvr>
                                        <p:cTn id="69" dur="1" fill="hold">
                                          <p:stCondLst>
                                            <p:cond delay="0"/>
                                          </p:stCondLst>
                                        </p:cTn>
                                        <p:tgtEl>
                                          <p:spTgt spid="200734"/>
                                        </p:tgtEl>
                                        <p:attrNameLst>
                                          <p:attrName>style.visibility</p:attrName>
                                        </p:attrNameLst>
                                      </p:cBhvr>
                                      <p:to>
                                        <p:strVal val="visible"/>
                                      </p:to>
                                    </p:set>
                                    <p:animEffect transition="in" filter="dissolve">
                                      <p:cBhvr>
                                        <p:cTn id="70" dur="500"/>
                                        <p:tgtEl>
                                          <p:spTgt spid="20073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00739"/>
                                        </p:tgtEl>
                                        <p:attrNameLst>
                                          <p:attrName>style.visibility</p:attrName>
                                        </p:attrNameLst>
                                      </p:cBhvr>
                                      <p:to>
                                        <p:strVal val="visible"/>
                                      </p:to>
                                    </p:set>
                                    <p:animEffect transition="in" filter="dissolve">
                                      <p:cBhvr>
                                        <p:cTn id="75" dur="500"/>
                                        <p:tgtEl>
                                          <p:spTgt spid="200739"/>
                                        </p:tgtEl>
                                      </p:cBhvr>
                                    </p:animEffect>
                                  </p:childTnLst>
                                </p:cTn>
                              </p:par>
                            </p:childTnLst>
                          </p:cTn>
                        </p:par>
                        <p:par>
                          <p:cTn id="76" fill="hold" nodeType="afterGroup">
                            <p:stCondLst>
                              <p:cond delay="500"/>
                            </p:stCondLst>
                            <p:childTnLst>
                              <p:par>
                                <p:cTn id="77" presetID="9" presetClass="entr" presetSubtype="0" fill="hold" nodeType="afterEffect">
                                  <p:stCondLst>
                                    <p:cond delay="0"/>
                                  </p:stCondLst>
                                  <p:childTnLst>
                                    <p:set>
                                      <p:cBhvr>
                                        <p:cTn id="78" dur="1" fill="hold">
                                          <p:stCondLst>
                                            <p:cond delay="0"/>
                                          </p:stCondLst>
                                        </p:cTn>
                                        <p:tgtEl>
                                          <p:spTgt spid="200740"/>
                                        </p:tgtEl>
                                        <p:attrNameLst>
                                          <p:attrName>style.visibility</p:attrName>
                                        </p:attrNameLst>
                                      </p:cBhvr>
                                      <p:to>
                                        <p:strVal val="visible"/>
                                      </p:to>
                                    </p:set>
                                    <p:animEffect transition="in" filter="dissolve">
                                      <p:cBhvr>
                                        <p:cTn id="79" dur="500"/>
                                        <p:tgtEl>
                                          <p:spTgt spid="200740"/>
                                        </p:tgtEl>
                                      </p:cBhvr>
                                    </p:animEffect>
                                  </p:childTnLst>
                                </p:cTn>
                              </p:par>
                            </p:childTnLst>
                          </p:cTn>
                        </p:par>
                        <p:par>
                          <p:cTn id="80" fill="hold" nodeType="afterGroup">
                            <p:stCondLst>
                              <p:cond delay="1000"/>
                            </p:stCondLst>
                            <p:childTnLst>
                              <p:par>
                                <p:cTn id="81" presetID="9" presetClass="entr" presetSubtype="0" fill="hold" nodeType="afterEffect">
                                  <p:stCondLst>
                                    <p:cond delay="0"/>
                                  </p:stCondLst>
                                  <p:childTnLst>
                                    <p:set>
                                      <p:cBhvr>
                                        <p:cTn id="82" dur="1" fill="hold">
                                          <p:stCondLst>
                                            <p:cond delay="0"/>
                                          </p:stCondLst>
                                        </p:cTn>
                                        <p:tgtEl>
                                          <p:spTgt spid="200741"/>
                                        </p:tgtEl>
                                        <p:attrNameLst>
                                          <p:attrName>style.visibility</p:attrName>
                                        </p:attrNameLst>
                                      </p:cBhvr>
                                      <p:to>
                                        <p:strVal val="visible"/>
                                      </p:to>
                                    </p:set>
                                    <p:animEffect transition="in" filter="dissolve">
                                      <p:cBhvr>
                                        <p:cTn id="83" dur="500"/>
                                        <p:tgtEl>
                                          <p:spTgt spid="200741"/>
                                        </p:tgtEl>
                                      </p:cBhvr>
                                    </p:animEffect>
                                  </p:childTnLst>
                                </p:cTn>
                              </p:par>
                            </p:childTnLst>
                          </p:cTn>
                        </p:par>
                        <p:par>
                          <p:cTn id="84" fill="hold" nodeType="afterGroup">
                            <p:stCondLst>
                              <p:cond delay="1500"/>
                            </p:stCondLst>
                            <p:childTnLst>
                              <p:par>
                                <p:cTn id="85" presetID="9" presetClass="entr" presetSubtype="0" fill="hold" nodeType="afterEffect">
                                  <p:stCondLst>
                                    <p:cond delay="0"/>
                                  </p:stCondLst>
                                  <p:childTnLst>
                                    <p:set>
                                      <p:cBhvr>
                                        <p:cTn id="86" dur="1" fill="hold">
                                          <p:stCondLst>
                                            <p:cond delay="0"/>
                                          </p:stCondLst>
                                        </p:cTn>
                                        <p:tgtEl>
                                          <p:spTgt spid="200742"/>
                                        </p:tgtEl>
                                        <p:attrNameLst>
                                          <p:attrName>style.visibility</p:attrName>
                                        </p:attrNameLst>
                                      </p:cBhvr>
                                      <p:to>
                                        <p:strVal val="visible"/>
                                      </p:to>
                                    </p:set>
                                    <p:animEffect transition="in" filter="dissolve">
                                      <p:cBhvr>
                                        <p:cTn id="87" dur="500"/>
                                        <p:tgtEl>
                                          <p:spTgt spid="200742"/>
                                        </p:tgtEl>
                                      </p:cBhvr>
                                    </p:animEffect>
                                  </p:childTnLst>
                                </p:cTn>
                              </p:par>
                            </p:childTnLst>
                          </p:cTn>
                        </p:par>
                        <p:par>
                          <p:cTn id="88" fill="hold" nodeType="afterGroup">
                            <p:stCondLst>
                              <p:cond delay="2000"/>
                            </p:stCondLst>
                            <p:childTnLst>
                              <p:par>
                                <p:cTn id="89" presetID="9" presetClass="entr" presetSubtype="0" fill="hold" nodeType="afterEffect">
                                  <p:stCondLst>
                                    <p:cond delay="0"/>
                                  </p:stCondLst>
                                  <p:childTnLst>
                                    <p:set>
                                      <p:cBhvr>
                                        <p:cTn id="90" dur="1" fill="hold">
                                          <p:stCondLst>
                                            <p:cond delay="0"/>
                                          </p:stCondLst>
                                        </p:cTn>
                                        <p:tgtEl>
                                          <p:spTgt spid="200743"/>
                                        </p:tgtEl>
                                        <p:attrNameLst>
                                          <p:attrName>style.visibility</p:attrName>
                                        </p:attrNameLst>
                                      </p:cBhvr>
                                      <p:to>
                                        <p:strVal val="visible"/>
                                      </p:to>
                                    </p:set>
                                    <p:animEffect transition="in" filter="dissolve">
                                      <p:cBhvr>
                                        <p:cTn id="91" dur="500"/>
                                        <p:tgtEl>
                                          <p:spTgt spid="200743"/>
                                        </p:tgtEl>
                                      </p:cBhvr>
                                    </p:animEffect>
                                  </p:childTnLst>
                                </p:cTn>
                              </p:par>
                            </p:childTnLst>
                          </p:cTn>
                        </p:par>
                        <p:par>
                          <p:cTn id="92" fill="hold" nodeType="afterGroup">
                            <p:stCondLst>
                              <p:cond delay="2500"/>
                            </p:stCondLst>
                            <p:childTnLst>
                              <p:par>
                                <p:cTn id="93" presetID="9" presetClass="entr" presetSubtype="0" fill="hold" nodeType="afterEffect">
                                  <p:stCondLst>
                                    <p:cond delay="0"/>
                                  </p:stCondLst>
                                  <p:childTnLst>
                                    <p:set>
                                      <p:cBhvr>
                                        <p:cTn id="94" dur="1" fill="hold">
                                          <p:stCondLst>
                                            <p:cond delay="0"/>
                                          </p:stCondLst>
                                        </p:cTn>
                                        <p:tgtEl>
                                          <p:spTgt spid="200744"/>
                                        </p:tgtEl>
                                        <p:attrNameLst>
                                          <p:attrName>style.visibility</p:attrName>
                                        </p:attrNameLst>
                                      </p:cBhvr>
                                      <p:to>
                                        <p:strVal val="visible"/>
                                      </p:to>
                                    </p:set>
                                    <p:animEffect transition="in" filter="dissolve">
                                      <p:cBhvr>
                                        <p:cTn id="95" dur="500"/>
                                        <p:tgtEl>
                                          <p:spTgt spid="200744"/>
                                        </p:tgtEl>
                                      </p:cBhvr>
                                    </p:animEffect>
                                  </p:childTnLst>
                                </p:cTn>
                              </p:par>
                            </p:childTnLst>
                          </p:cTn>
                        </p:par>
                        <p:par>
                          <p:cTn id="96" fill="hold" nodeType="afterGroup">
                            <p:stCondLst>
                              <p:cond delay="3000"/>
                            </p:stCondLst>
                            <p:childTnLst>
                              <p:par>
                                <p:cTn id="97" presetID="9" presetClass="entr" presetSubtype="0" fill="hold" nodeType="afterEffect">
                                  <p:stCondLst>
                                    <p:cond delay="0"/>
                                  </p:stCondLst>
                                  <p:childTnLst>
                                    <p:set>
                                      <p:cBhvr>
                                        <p:cTn id="98" dur="1" fill="hold">
                                          <p:stCondLst>
                                            <p:cond delay="0"/>
                                          </p:stCondLst>
                                        </p:cTn>
                                        <p:tgtEl>
                                          <p:spTgt spid="200745"/>
                                        </p:tgtEl>
                                        <p:attrNameLst>
                                          <p:attrName>style.visibility</p:attrName>
                                        </p:attrNameLst>
                                      </p:cBhvr>
                                      <p:to>
                                        <p:strVal val="visible"/>
                                      </p:to>
                                    </p:set>
                                    <p:animEffect transition="in" filter="dissolve">
                                      <p:cBhvr>
                                        <p:cTn id="99" dur="500"/>
                                        <p:tgtEl>
                                          <p:spTgt spid="200745"/>
                                        </p:tgtEl>
                                      </p:cBhvr>
                                    </p:animEffect>
                                  </p:childTnLst>
                                </p:cTn>
                              </p:par>
                            </p:childTnLst>
                          </p:cTn>
                        </p:par>
                        <p:par>
                          <p:cTn id="100" fill="hold" nodeType="afterGroup">
                            <p:stCondLst>
                              <p:cond delay="3500"/>
                            </p:stCondLst>
                            <p:childTnLst>
                              <p:par>
                                <p:cTn id="101" presetID="9" presetClass="entr" presetSubtype="0" fill="hold" nodeType="afterEffect">
                                  <p:stCondLst>
                                    <p:cond delay="0"/>
                                  </p:stCondLst>
                                  <p:childTnLst>
                                    <p:set>
                                      <p:cBhvr>
                                        <p:cTn id="102" dur="1" fill="hold">
                                          <p:stCondLst>
                                            <p:cond delay="0"/>
                                          </p:stCondLst>
                                        </p:cTn>
                                        <p:tgtEl>
                                          <p:spTgt spid="200746"/>
                                        </p:tgtEl>
                                        <p:attrNameLst>
                                          <p:attrName>style.visibility</p:attrName>
                                        </p:attrNameLst>
                                      </p:cBhvr>
                                      <p:to>
                                        <p:strVal val="visible"/>
                                      </p:to>
                                    </p:set>
                                    <p:animEffect transition="in" filter="dissolve">
                                      <p:cBhvr>
                                        <p:cTn id="103" dur="500"/>
                                        <p:tgtEl>
                                          <p:spTgt spid="200746"/>
                                        </p:tgtEl>
                                      </p:cBhvr>
                                    </p:animEffect>
                                  </p:childTnLst>
                                </p:cTn>
                              </p:par>
                            </p:childTnLst>
                          </p:cTn>
                        </p:par>
                        <p:par>
                          <p:cTn id="104" fill="hold" nodeType="afterGroup">
                            <p:stCondLst>
                              <p:cond delay="4000"/>
                            </p:stCondLst>
                            <p:childTnLst>
                              <p:par>
                                <p:cTn id="105" presetID="9" presetClass="entr" presetSubtype="0" fill="hold" nodeType="afterEffect">
                                  <p:stCondLst>
                                    <p:cond delay="0"/>
                                  </p:stCondLst>
                                  <p:childTnLst>
                                    <p:set>
                                      <p:cBhvr>
                                        <p:cTn id="106" dur="1" fill="hold">
                                          <p:stCondLst>
                                            <p:cond delay="0"/>
                                          </p:stCondLst>
                                        </p:cTn>
                                        <p:tgtEl>
                                          <p:spTgt spid="200748"/>
                                        </p:tgtEl>
                                        <p:attrNameLst>
                                          <p:attrName>style.visibility</p:attrName>
                                        </p:attrNameLst>
                                      </p:cBhvr>
                                      <p:to>
                                        <p:strVal val="visible"/>
                                      </p:to>
                                    </p:set>
                                    <p:animEffect transition="in" filter="dissolve">
                                      <p:cBhvr>
                                        <p:cTn id="107" dur="500"/>
                                        <p:tgtEl>
                                          <p:spTgt spid="200748"/>
                                        </p:tgtEl>
                                      </p:cBhvr>
                                    </p:animEffect>
                                  </p:childTnLst>
                                </p:cTn>
                              </p:par>
                            </p:childTnLst>
                          </p:cTn>
                        </p:par>
                        <p:par>
                          <p:cTn id="108" fill="hold" nodeType="afterGroup">
                            <p:stCondLst>
                              <p:cond delay="4500"/>
                            </p:stCondLst>
                            <p:childTnLst>
                              <p:par>
                                <p:cTn id="109" presetID="9" presetClass="entr" presetSubtype="0" fill="hold" grpId="0" nodeType="afterEffect">
                                  <p:stCondLst>
                                    <p:cond delay="0"/>
                                  </p:stCondLst>
                                  <p:childTnLst>
                                    <p:set>
                                      <p:cBhvr>
                                        <p:cTn id="110" dur="1" fill="hold">
                                          <p:stCondLst>
                                            <p:cond delay="0"/>
                                          </p:stCondLst>
                                        </p:cTn>
                                        <p:tgtEl>
                                          <p:spTgt spid="200749"/>
                                        </p:tgtEl>
                                        <p:attrNameLst>
                                          <p:attrName>style.visibility</p:attrName>
                                        </p:attrNameLst>
                                      </p:cBhvr>
                                      <p:to>
                                        <p:strVal val="visible"/>
                                      </p:to>
                                    </p:set>
                                    <p:animEffect transition="in" filter="dissolve">
                                      <p:cBhvr>
                                        <p:cTn id="111" dur="500"/>
                                        <p:tgtEl>
                                          <p:spTgt spid="20074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nodeType="clickEffect">
                                  <p:stCondLst>
                                    <p:cond delay="0"/>
                                  </p:stCondLst>
                                  <p:childTnLst>
                                    <p:set>
                                      <p:cBhvr>
                                        <p:cTn id="115" dur="1" fill="hold">
                                          <p:stCondLst>
                                            <p:cond delay="0"/>
                                          </p:stCondLst>
                                        </p:cTn>
                                        <p:tgtEl>
                                          <p:spTgt spid="200747"/>
                                        </p:tgtEl>
                                        <p:attrNameLst>
                                          <p:attrName>style.visibility</p:attrName>
                                        </p:attrNameLst>
                                      </p:cBhvr>
                                      <p:to>
                                        <p:strVal val="visible"/>
                                      </p:to>
                                    </p:set>
                                    <p:animEffect transition="in" filter="wipe(up)">
                                      <p:cBhvr>
                                        <p:cTn id="116" dur="500"/>
                                        <p:tgtEl>
                                          <p:spTgt spid="20074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200755"/>
                                        </p:tgtEl>
                                        <p:attrNameLst>
                                          <p:attrName>style.visibility</p:attrName>
                                        </p:attrNameLst>
                                      </p:cBhvr>
                                      <p:to>
                                        <p:strVal val="visible"/>
                                      </p:to>
                                    </p:set>
                                    <p:animEffect transition="in" filter="dissolve">
                                      <p:cBhvr>
                                        <p:cTn id="121" dur="500"/>
                                        <p:tgtEl>
                                          <p:spTgt spid="20075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4" presetClass="entr" presetSubtype="16" fill="hold" grpId="0" nodeType="clickEffect">
                                  <p:stCondLst>
                                    <p:cond delay="0"/>
                                  </p:stCondLst>
                                  <p:childTnLst>
                                    <p:set>
                                      <p:cBhvr>
                                        <p:cTn id="125" dur="1" fill="hold">
                                          <p:stCondLst>
                                            <p:cond delay="0"/>
                                          </p:stCondLst>
                                        </p:cTn>
                                        <p:tgtEl>
                                          <p:spTgt spid="200752"/>
                                        </p:tgtEl>
                                        <p:attrNameLst>
                                          <p:attrName>style.visibility</p:attrName>
                                        </p:attrNameLst>
                                      </p:cBhvr>
                                      <p:to>
                                        <p:strVal val="visible"/>
                                      </p:to>
                                    </p:set>
                                    <p:animEffect transition="in" filter="box(in)">
                                      <p:cBhvr>
                                        <p:cTn id="126" dur="500"/>
                                        <p:tgtEl>
                                          <p:spTgt spid="20075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200753"/>
                                        </p:tgtEl>
                                        <p:attrNameLst>
                                          <p:attrName>style.visibility</p:attrName>
                                        </p:attrNameLst>
                                      </p:cBhvr>
                                      <p:to>
                                        <p:strVal val="visible"/>
                                      </p:to>
                                    </p:set>
                                    <p:animEffect transition="in" filter="wipe(left)">
                                      <p:cBhvr>
                                        <p:cTn id="131" dur="500"/>
                                        <p:tgtEl>
                                          <p:spTgt spid="200753"/>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200754"/>
                                        </p:tgtEl>
                                        <p:attrNameLst>
                                          <p:attrName>style.visibility</p:attrName>
                                        </p:attrNameLst>
                                      </p:cBhvr>
                                      <p:to>
                                        <p:strVal val="visible"/>
                                      </p:to>
                                    </p:set>
                                    <p:animEffect transition="in" filter="box(in)">
                                      <p:cBhvr>
                                        <p:cTn id="135" dur="500"/>
                                        <p:tgtEl>
                                          <p:spTgt spid="20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animBg="1" autoUpdateAnimBg="0"/>
      <p:bldP spid="200749" grpId="0" animBg="1" autoUpdateAnimBg="0"/>
      <p:bldP spid="200751" grpId="0" animBg="1" autoUpdateAnimBg="0"/>
      <p:bldP spid="200752" grpId="0" animBg="1" autoUpdateAnimBg="0"/>
      <p:bldP spid="200754" grpId="0" animBg="1" autoUpdateAnimBg="0"/>
      <p:bldP spid="2007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D308D175-DD54-42F7-B861-75B4FF9CF191}"/>
              </a:ext>
            </a:extLst>
          </p:cNvPr>
          <p:cNvSpPr>
            <a:spLocks noChangeArrowheads="1"/>
          </p:cNvSpPr>
          <p:nvPr/>
        </p:nvSpPr>
        <p:spPr bwMode="auto">
          <a:xfrm>
            <a:off x="5943600" y="3276600"/>
            <a:ext cx="457200" cy="1524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Rectangle 3">
            <a:extLst>
              <a:ext uri="{FF2B5EF4-FFF2-40B4-BE49-F238E27FC236}">
                <a16:creationId xmlns:a16="http://schemas.microsoft.com/office/drawing/2014/main" id="{AE4EAB46-B90E-4025-AA33-AD1C8197E483}"/>
              </a:ext>
            </a:extLst>
          </p:cNvPr>
          <p:cNvSpPr>
            <a:spLocks noChangeArrowheads="1"/>
          </p:cNvSpPr>
          <p:nvPr/>
        </p:nvSpPr>
        <p:spPr bwMode="auto">
          <a:xfrm>
            <a:off x="152400" y="1981200"/>
            <a:ext cx="5867400" cy="3810000"/>
          </a:xfrm>
          <a:prstGeom prst="rect">
            <a:avLst/>
          </a:prstGeom>
          <a:solidFill>
            <a:srgbClr val="00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3" name="Text Box 5">
            <a:extLst>
              <a:ext uri="{FF2B5EF4-FFF2-40B4-BE49-F238E27FC236}">
                <a16:creationId xmlns:a16="http://schemas.microsoft.com/office/drawing/2014/main" id="{A35211F1-1BD9-4982-AB3B-9790805F8A70}"/>
              </a:ext>
            </a:extLst>
          </p:cNvPr>
          <p:cNvSpPr txBox="1">
            <a:spLocks noChangeArrowheads="1"/>
          </p:cNvSpPr>
          <p:nvPr/>
        </p:nvSpPr>
        <p:spPr bwMode="auto">
          <a:xfrm>
            <a:off x="304800" y="958850"/>
            <a:ext cx="883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ea typeface="华文中宋" panose="02010600040101010101" pitchFamily="2" charset="-122"/>
              </a:rPr>
              <a:t></a:t>
            </a:r>
            <a:r>
              <a:rPr lang="zh-CN" altLang="en-US" sz="2800" b="1" baseline="0">
                <a:ea typeface="华文中宋" panose="02010600040101010101" pitchFamily="2" charset="-122"/>
              </a:rPr>
              <a:t>通常物体的引力场都太弱，</a:t>
            </a:r>
            <a:r>
              <a:rPr lang="en-US" altLang="zh-CN" sz="2800" b="1" baseline="0">
                <a:ea typeface="华文中宋" panose="02010600040101010101" pitchFamily="2" charset="-122"/>
              </a:rPr>
              <a:t>20</a:t>
            </a:r>
            <a:r>
              <a:rPr lang="zh-CN" altLang="en-US" sz="2800" b="1" baseline="0">
                <a:ea typeface="华文中宋" panose="02010600040101010101" pitchFamily="2" charset="-122"/>
              </a:rPr>
              <a:t>世纪只能观测到太阳引力场引起的光线弯曲。</a:t>
            </a:r>
          </a:p>
        </p:txBody>
      </p:sp>
      <p:pic>
        <p:nvPicPr>
          <p:cNvPr id="201734" name="Picture 6" descr="电光6">
            <a:extLst>
              <a:ext uri="{FF2B5EF4-FFF2-40B4-BE49-F238E27FC236}">
                <a16:creationId xmlns:a16="http://schemas.microsoft.com/office/drawing/2014/main" id="{BEA420B2-AF15-4EF6-9548-68DDDA7DC33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43200"/>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01735" name="Oval 7">
            <a:extLst>
              <a:ext uri="{FF2B5EF4-FFF2-40B4-BE49-F238E27FC236}">
                <a16:creationId xmlns:a16="http://schemas.microsoft.com/office/drawing/2014/main" id="{6770FF7E-11CC-4BD6-AB78-9662DA7E4DDA}"/>
              </a:ext>
            </a:extLst>
          </p:cNvPr>
          <p:cNvSpPr>
            <a:spLocks noChangeArrowheads="1"/>
          </p:cNvSpPr>
          <p:nvPr/>
        </p:nvSpPr>
        <p:spPr bwMode="auto">
          <a:xfrm>
            <a:off x="1676400" y="2743200"/>
            <a:ext cx="2895600" cy="2743200"/>
          </a:xfrm>
          <a:prstGeom prst="ellipse">
            <a:avLst/>
          </a:prstGeom>
          <a:solidFill>
            <a:srgbClr val="FF33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baseline="0">
                <a:solidFill>
                  <a:srgbClr val="6600FF"/>
                </a:solidFill>
                <a:effectLst>
                  <a:outerShdw blurRad="38100" dist="38100" dir="2700000" algn="tl">
                    <a:srgbClr val="000000"/>
                  </a:outerShdw>
                </a:effectLst>
                <a:ea typeface="华文中宋" panose="02010600040101010101" pitchFamily="2" charset="-122"/>
              </a:rPr>
              <a:t>太阳</a:t>
            </a:r>
          </a:p>
        </p:txBody>
      </p:sp>
      <p:sp>
        <p:nvSpPr>
          <p:cNvPr id="201736" name="AutoShape 8">
            <a:extLst>
              <a:ext uri="{FF2B5EF4-FFF2-40B4-BE49-F238E27FC236}">
                <a16:creationId xmlns:a16="http://schemas.microsoft.com/office/drawing/2014/main" id="{9D0905AB-D2A7-4D33-9802-145480F440A5}"/>
              </a:ext>
            </a:extLst>
          </p:cNvPr>
          <p:cNvSpPr>
            <a:spLocks noChangeArrowheads="1"/>
          </p:cNvSpPr>
          <p:nvPr/>
        </p:nvSpPr>
        <p:spPr bwMode="auto">
          <a:xfrm>
            <a:off x="152400" y="1981200"/>
            <a:ext cx="457200" cy="457200"/>
          </a:xfrm>
          <a:prstGeom prst="sun">
            <a:avLst>
              <a:gd name="adj" fmla="val 33681"/>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1737" name="Picture 9" descr="无标题">
            <a:extLst>
              <a:ext uri="{FF2B5EF4-FFF2-40B4-BE49-F238E27FC236}">
                <a16:creationId xmlns:a16="http://schemas.microsoft.com/office/drawing/2014/main" id="{9A8C20D9-71F2-4520-8A06-86E8844CF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14800"/>
            <a:ext cx="1404938" cy="1676400"/>
          </a:xfrm>
          <a:prstGeom prst="rect">
            <a:avLst/>
          </a:prstGeom>
          <a:noFill/>
          <a:extLst>
            <a:ext uri="{909E8E84-426E-40DD-AFC4-6F175D3DCCD1}">
              <a14:hiddenFill xmlns:a14="http://schemas.microsoft.com/office/drawing/2010/main">
                <a:solidFill>
                  <a:srgbClr val="FFFFFF"/>
                </a:solidFill>
              </a14:hiddenFill>
            </a:ext>
          </a:extLst>
        </p:spPr>
      </p:pic>
      <p:sp>
        <p:nvSpPr>
          <p:cNvPr id="201738" name="Line 10">
            <a:extLst>
              <a:ext uri="{FF2B5EF4-FFF2-40B4-BE49-F238E27FC236}">
                <a16:creationId xmlns:a16="http://schemas.microsoft.com/office/drawing/2014/main" id="{9A44D38B-76D1-4C65-BB24-F928C1183A3F}"/>
              </a:ext>
            </a:extLst>
          </p:cNvPr>
          <p:cNvSpPr>
            <a:spLocks noChangeShapeType="1"/>
          </p:cNvSpPr>
          <p:nvPr/>
        </p:nvSpPr>
        <p:spPr bwMode="auto">
          <a:xfrm>
            <a:off x="533400" y="2209800"/>
            <a:ext cx="5410200" cy="7620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39" name="Freeform 11">
            <a:extLst>
              <a:ext uri="{FF2B5EF4-FFF2-40B4-BE49-F238E27FC236}">
                <a16:creationId xmlns:a16="http://schemas.microsoft.com/office/drawing/2014/main" id="{9F622FF8-5B0A-4685-BFB5-09E362737C79}"/>
              </a:ext>
            </a:extLst>
          </p:cNvPr>
          <p:cNvSpPr>
            <a:spLocks/>
          </p:cNvSpPr>
          <p:nvPr/>
        </p:nvSpPr>
        <p:spPr bwMode="auto">
          <a:xfrm>
            <a:off x="533400" y="2209800"/>
            <a:ext cx="5181600" cy="1973263"/>
          </a:xfrm>
          <a:custGeom>
            <a:avLst/>
            <a:gdLst>
              <a:gd name="T0" fmla="*/ 0 w 3459"/>
              <a:gd name="T1" fmla="*/ 0 h 1243"/>
              <a:gd name="T2" fmla="*/ 1579 w 3459"/>
              <a:gd name="T3" fmla="*/ 215 h 1243"/>
              <a:gd name="T4" fmla="*/ 2352 w 3459"/>
              <a:gd name="T5" fmla="*/ 460 h 1243"/>
              <a:gd name="T6" fmla="*/ 3459 w 3459"/>
              <a:gd name="T7" fmla="*/ 1243 h 1243"/>
            </a:gdLst>
            <a:ahLst/>
            <a:cxnLst>
              <a:cxn ang="0">
                <a:pos x="T0" y="T1"/>
              </a:cxn>
              <a:cxn ang="0">
                <a:pos x="T2" y="T3"/>
              </a:cxn>
              <a:cxn ang="0">
                <a:pos x="T4" y="T5"/>
              </a:cxn>
              <a:cxn ang="0">
                <a:pos x="T6" y="T7"/>
              </a:cxn>
            </a:cxnLst>
            <a:rect l="0" t="0" r="r" b="b"/>
            <a:pathLst>
              <a:path w="3459" h="1243">
                <a:moveTo>
                  <a:pt x="0" y="0"/>
                </a:moveTo>
                <a:cubicBezTo>
                  <a:pt x="263" y="36"/>
                  <a:pt x="1187" y="138"/>
                  <a:pt x="1579" y="215"/>
                </a:cubicBezTo>
                <a:cubicBezTo>
                  <a:pt x="1972" y="292"/>
                  <a:pt x="2039" y="289"/>
                  <a:pt x="2352" y="460"/>
                </a:cubicBezTo>
                <a:cubicBezTo>
                  <a:pt x="2665" y="631"/>
                  <a:pt x="3228" y="1080"/>
                  <a:pt x="3459" y="1243"/>
                </a:cubicBezTo>
              </a:path>
            </a:pathLst>
          </a:custGeom>
          <a:noFill/>
          <a:ln w="38100" cap="flat" cmpd="sng">
            <a:solidFill>
              <a:srgbClr val="FFFF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0" name="Freeform 12">
            <a:extLst>
              <a:ext uri="{FF2B5EF4-FFF2-40B4-BE49-F238E27FC236}">
                <a16:creationId xmlns:a16="http://schemas.microsoft.com/office/drawing/2014/main" id="{46CBE87A-BBB7-47A3-A124-34036B1BE154}"/>
              </a:ext>
            </a:extLst>
          </p:cNvPr>
          <p:cNvSpPr>
            <a:spLocks/>
          </p:cNvSpPr>
          <p:nvPr/>
        </p:nvSpPr>
        <p:spPr bwMode="auto">
          <a:xfrm>
            <a:off x="4038600" y="2743200"/>
            <a:ext cx="76200" cy="152400"/>
          </a:xfrm>
          <a:custGeom>
            <a:avLst/>
            <a:gdLst>
              <a:gd name="T0" fmla="*/ 48 w 48"/>
              <a:gd name="T1" fmla="*/ 0 h 96"/>
              <a:gd name="T2" fmla="*/ 0 w 48"/>
              <a:gd name="T3" fmla="*/ 96 h 96"/>
            </a:gdLst>
            <a:ahLst/>
            <a:cxnLst>
              <a:cxn ang="0">
                <a:pos x="T0" y="T1"/>
              </a:cxn>
              <a:cxn ang="0">
                <a:pos x="T2" y="T3"/>
              </a:cxn>
            </a:cxnLst>
            <a:rect l="0" t="0" r="r" b="b"/>
            <a:pathLst>
              <a:path w="48" h="96">
                <a:moveTo>
                  <a:pt x="48" y="0"/>
                </a:moveTo>
                <a:cubicBezTo>
                  <a:pt x="28" y="40"/>
                  <a:pt x="8" y="80"/>
                  <a:pt x="0" y="96"/>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1" name="Freeform 13">
            <a:extLst>
              <a:ext uri="{FF2B5EF4-FFF2-40B4-BE49-F238E27FC236}">
                <a16:creationId xmlns:a16="http://schemas.microsoft.com/office/drawing/2014/main" id="{B19D51ED-9ADC-4B81-9033-CF1386F3BC6B}"/>
              </a:ext>
            </a:extLst>
          </p:cNvPr>
          <p:cNvSpPr>
            <a:spLocks/>
          </p:cNvSpPr>
          <p:nvPr/>
        </p:nvSpPr>
        <p:spPr bwMode="auto">
          <a:xfrm>
            <a:off x="4038600" y="2743200"/>
            <a:ext cx="76200" cy="152400"/>
          </a:xfrm>
          <a:custGeom>
            <a:avLst/>
            <a:gdLst>
              <a:gd name="T0" fmla="*/ 48 w 48"/>
              <a:gd name="T1" fmla="*/ 0 h 96"/>
              <a:gd name="T2" fmla="*/ 0 w 48"/>
              <a:gd name="T3" fmla="*/ 96 h 96"/>
            </a:gdLst>
            <a:ahLst/>
            <a:cxnLst>
              <a:cxn ang="0">
                <a:pos x="T0" y="T1"/>
              </a:cxn>
              <a:cxn ang="0">
                <a:pos x="T2" y="T3"/>
              </a:cxn>
            </a:cxnLst>
            <a:rect l="0" t="0" r="r" b="b"/>
            <a:pathLst>
              <a:path w="48" h="96">
                <a:moveTo>
                  <a:pt x="48" y="0"/>
                </a:moveTo>
                <a:cubicBezTo>
                  <a:pt x="28" y="40"/>
                  <a:pt x="8" y="80"/>
                  <a:pt x="0" y="96"/>
                </a:cubicBezTo>
              </a:path>
            </a:pathLst>
          </a:custGeom>
          <a:noFill/>
          <a:ln w="28575" cap="flat" cmpd="sng">
            <a:solidFill>
              <a:srgbClr val="FF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2" name="Freeform 14">
            <a:extLst>
              <a:ext uri="{FF2B5EF4-FFF2-40B4-BE49-F238E27FC236}">
                <a16:creationId xmlns:a16="http://schemas.microsoft.com/office/drawing/2014/main" id="{B8A99F71-D3A2-491F-8AD4-4A95B0E96D22}"/>
              </a:ext>
            </a:extLst>
          </p:cNvPr>
          <p:cNvSpPr>
            <a:spLocks/>
          </p:cNvSpPr>
          <p:nvPr/>
        </p:nvSpPr>
        <p:spPr bwMode="auto">
          <a:xfrm>
            <a:off x="4038600" y="2743200"/>
            <a:ext cx="76200" cy="152400"/>
          </a:xfrm>
          <a:custGeom>
            <a:avLst/>
            <a:gdLst>
              <a:gd name="T0" fmla="*/ 48 w 48"/>
              <a:gd name="T1" fmla="*/ 0 h 96"/>
              <a:gd name="T2" fmla="*/ 0 w 48"/>
              <a:gd name="T3" fmla="*/ 96 h 96"/>
            </a:gdLst>
            <a:ahLst/>
            <a:cxnLst>
              <a:cxn ang="0">
                <a:pos x="T0" y="T1"/>
              </a:cxn>
              <a:cxn ang="0">
                <a:pos x="T2" y="T3"/>
              </a:cxn>
            </a:cxnLst>
            <a:rect l="0" t="0" r="r" b="b"/>
            <a:pathLst>
              <a:path w="48" h="96">
                <a:moveTo>
                  <a:pt x="48" y="0"/>
                </a:moveTo>
                <a:cubicBezTo>
                  <a:pt x="28" y="40"/>
                  <a:pt x="8" y="80"/>
                  <a:pt x="0" y="96"/>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01743" name="Object 15">
            <a:extLst>
              <a:ext uri="{FF2B5EF4-FFF2-40B4-BE49-F238E27FC236}">
                <a16:creationId xmlns:a16="http://schemas.microsoft.com/office/drawing/2014/main" id="{2D0B90C8-A48F-4584-848F-0A4891E7529F}"/>
              </a:ext>
            </a:extLst>
          </p:cNvPr>
          <p:cNvGraphicFramePr>
            <a:graphicFrameLocks noChangeAspect="1"/>
          </p:cNvGraphicFramePr>
          <p:nvPr/>
        </p:nvGraphicFramePr>
        <p:xfrm>
          <a:off x="4191000" y="2743200"/>
          <a:ext cx="239713" cy="304800"/>
        </p:xfrm>
        <a:graphic>
          <a:graphicData uri="http://schemas.openxmlformats.org/presentationml/2006/ole">
            <mc:AlternateContent xmlns:mc="http://schemas.openxmlformats.org/markup-compatibility/2006">
              <mc:Choice xmlns:v="urn:schemas-microsoft-com:vml" Requires="v">
                <p:oleObj spid="_x0000_s201746" name="Equation" r:id="rId5" imgW="139680" imgH="177480" progId="Equation.3">
                  <p:embed/>
                </p:oleObj>
              </mc:Choice>
              <mc:Fallback>
                <p:oleObj name="Equation" r:id="rId5" imgW="139680" imgH="1774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743200"/>
                        <a:ext cx="2397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4" name="Text Box 16">
            <a:extLst>
              <a:ext uri="{FF2B5EF4-FFF2-40B4-BE49-F238E27FC236}">
                <a16:creationId xmlns:a16="http://schemas.microsoft.com/office/drawing/2014/main" id="{3D75250A-E98F-41CA-AC70-341CA644CB59}"/>
              </a:ext>
            </a:extLst>
          </p:cNvPr>
          <p:cNvSpPr txBox="1">
            <a:spLocks noChangeArrowheads="1"/>
          </p:cNvSpPr>
          <p:nvPr/>
        </p:nvSpPr>
        <p:spPr bwMode="auto">
          <a:xfrm>
            <a:off x="6324600" y="2057400"/>
            <a:ext cx="2743200" cy="311943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baseline="0">
                <a:ea typeface="华文中宋" panose="02010600040101010101" pitchFamily="2" charset="-122"/>
              </a:rPr>
              <a:t></a:t>
            </a:r>
            <a:r>
              <a:rPr lang="zh-CN" altLang="en-US" sz="2800" b="1" baseline="0">
                <a:ea typeface="华文中宋" panose="02010600040101010101" pitchFamily="2" charset="-122"/>
              </a:rPr>
              <a:t>由于太阳引力场的作用，我们有可能观测到太阳后面的恒星，最好的观测时间是发生日全食的时候。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dissolve">
                                      <p:cBhvr>
                                        <p:cTn id="7" dur="500"/>
                                        <p:tgtEl>
                                          <p:spTgt spid="201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1736"/>
                                        </p:tgtEl>
                                        <p:attrNameLst>
                                          <p:attrName>style.visibility</p:attrName>
                                        </p:attrNameLst>
                                      </p:cBhvr>
                                      <p:to>
                                        <p:strVal val="visible"/>
                                      </p:to>
                                    </p:set>
                                    <p:animEffect transition="in" filter="dissolve">
                                      <p:cBhvr>
                                        <p:cTn id="12" dur="500"/>
                                        <p:tgtEl>
                                          <p:spTgt spid="201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1738"/>
                                        </p:tgtEl>
                                        <p:attrNameLst>
                                          <p:attrName>style.visibility</p:attrName>
                                        </p:attrNameLst>
                                      </p:cBhvr>
                                      <p:to>
                                        <p:strVal val="visible"/>
                                      </p:to>
                                    </p:set>
                                    <p:animEffect transition="in" filter="wipe(left)">
                                      <p:cBhvr>
                                        <p:cTn id="17" dur="500"/>
                                        <p:tgtEl>
                                          <p:spTgt spid="201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739"/>
                                        </p:tgtEl>
                                        <p:attrNameLst>
                                          <p:attrName>style.visibility</p:attrName>
                                        </p:attrNameLst>
                                      </p:cBhvr>
                                      <p:to>
                                        <p:strVal val="visible"/>
                                      </p:to>
                                    </p:set>
                                    <p:animEffect transition="in" filter="wipe(left)">
                                      <p:cBhvr>
                                        <p:cTn id="22" dur="500"/>
                                        <p:tgtEl>
                                          <p:spTgt spid="201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1740"/>
                                        </p:tgtEl>
                                        <p:attrNameLst>
                                          <p:attrName>style.visibility</p:attrName>
                                        </p:attrNameLst>
                                      </p:cBhvr>
                                      <p:to>
                                        <p:strVal val="visible"/>
                                      </p:to>
                                    </p:set>
                                    <p:animEffect transition="in" filter="dissolve">
                                      <p:cBhvr>
                                        <p:cTn id="27" dur="500"/>
                                        <p:tgtEl>
                                          <p:spTgt spid="201740"/>
                                        </p:tgtEl>
                                      </p:cBhvr>
                                    </p:animEffect>
                                  </p:childTnLst>
                                  <p:subTnLst>
                                    <p:set>
                                      <p:cBhvr override="childStyle">
                                        <p:cTn dur="1" fill="hold" display="0" masterRel="sameClick" afterEffect="1">
                                          <p:stCondLst>
                                            <p:cond evt="end" delay="0">
                                              <p:tn val="25"/>
                                            </p:cond>
                                          </p:stCondLst>
                                        </p:cTn>
                                        <p:tgtEl>
                                          <p:spTgt spid="201740"/>
                                        </p:tgtEl>
                                        <p:attrNameLst>
                                          <p:attrName>style.visibility</p:attrName>
                                        </p:attrNameLst>
                                      </p:cBhvr>
                                      <p:to>
                                        <p:strVal val="hidden"/>
                                      </p:to>
                                    </p:set>
                                  </p:sub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201741"/>
                                        </p:tgtEl>
                                        <p:attrNameLst>
                                          <p:attrName>style.visibility</p:attrName>
                                        </p:attrNameLst>
                                      </p:cBhvr>
                                      <p:to>
                                        <p:strVal val="visible"/>
                                      </p:to>
                                    </p:set>
                                    <p:animEffect transition="in" filter="dissolve">
                                      <p:cBhvr>
                                        <p:cTn id="31" dur="500"/>
                                        <p:tgtEl>
                                          <p:spTgt spid="201741"/>
                                        </p:tgtEl>
                                      </p:cBhvr>
                                    </p:animEffect>
                                  </p:childTnLst>
                                  <p:subTnLst>
                                    <p:set>
                                      <p:cBhvr override="childStyle">
                                        <p:cTn dur="1" fill="hold" display="0" masterRel="sameClick" afterEffect="1">
                                          <p:stCondLst>
                                            <p:cond evt="end" delay="0">
                                              <p:tn val="29"/>
                                            </p:cond>
                                          </p:stCondLst>
                                        </p:cTn>
                                        <p:tgtEl>
                                          <p:spTgt spid="201741"/>
                                        </p:tgtEl>
                                        <p:attrNameLst>
                                          <p:attrName>style.visibility</p:attrName>
                                        </p:attrNameLst>
                                      </p:cBhvr>
                                      <p:to>
                                        <p:strVal val="hidden"/>
                                      </p:to>
                                    </p:set>
                                  </p:subTnLst>
                                </p:cTn>
                              </p:par>
                            </p:childTnLst>
                          </p:cTn>
                        </p:par>
                        <p:par>
                          <p:cTn id="32" fill="hold" nodeType="afterGroup">
                            <p:stCondLst>
                              <p:cond delay="1000"/>
                            </p:stCondLst>
                            <p:childTnLst>
                              <p:par>
                                <p:cTn id="33" presetID="9" presetClass="entr" presetSubtype="0" fill="hold" nodeType="afterEffect">
                                  <p:stCondLst>
                                    <p:cond delay="0"/>
                                  </p:stCondLst>
                                  <p:childTnLst>
                                    <p:set>
                                      <p:cBhvr>
                                        <p:cTn id="34" dur="1" fill="hold">
                                          <p:stCondLst>
                                            <p:cond delay="0"/>
                                          </p:stCondLst>
                                        </p:cTn>
                                        <p:tgtEl>
                                          <p:spTgt spid="201742"/>
                                        </p:tgtEl>
                                        <p:attrNameLst>
                                          <p:attrName>style.visibility</p:attrName>
                                        </p:attrNameLst>
                                      </p:cBhvr>
                                      <p:to>
                                        <p:strVal val="visible"/>
                                      </p:to>
                                    </p:set>
                                    <p:animEffect transition="in" filter="dissolve">
                                      <p:cBhvr>
                                        <p:cTn id="35" dur="500"/>
                                        <p:tgtEl>
                                          <p:spTgt spid="201742"/>
                                        </p:tgtEl>
                                      </p:cBhvr>
                                    </p:animEffect>
                                  </p:childTnLst>
                                </p:cTn>
                              </p:par>
                            </p:childTnLst>
                          </p:cTn>
                        </p:par>
                        <p:par>
                          <p:cTn id="36" fill="hold" nodeType="afterGroup">
                            <p:stCondLst>
                              <p:cond delay="1500"/>
                            </p:stCondLst>
                            <p:childTnLst>
                              <p:par>
                                <p:cTn id="37" presetID="9" presetClass="entr" presetSubtype="0" fill="hold" nodeType="afterEffect">
                                  <p:stCondLst>
                                    <p:cond delay="0"/>
                                  </p:stCondLst>
                                  <p:childTnLst>
                                    <p:set>
                                      <p:cBhvr>
                                        <p:cTn id="38" dur="1" fill="hold">
                                          <p:stCondLst>
                                            <p:cond delay="0"/>
                                          </p:stCondLst>
                                        </p:cTn>
                                        <p:tgtEl>
                                          <p:spTgt spid="201743"/>
                                        </p:tgtEl>
                                        <p:attrNameLst>
                                          <p:attrName>style.visibility</p:attrName>
                                        </p:attrNameLst>
                                      </p:cBhvr>
                                      <p:to>
                                        <p:strVal val="visible"/>
                                      </p:to>
                                    </p:set>
                                    <p:animEffect transition="in" filter="dissolve">
                                      <p:cBhvr>
                                        <p:cTn id="39" dur="500"/>
                                        <p:tgtEl>
                                          <p:spTgt spid="2017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01730"/>
                                        </p:tgtEl>
                                        <p:attrNameLst>
                                          <p:attrName>style.visibility</p:attrName>
                                        </p:attrNameLst>
                                      </p:cBhvr>
                                      <p:to>
                                        <p:strVal val="visible"/>
                                      </p:to>
                                    </p:set>
                                    <p:animEffect transition="in" filter="dissolve">
                                      <p:cBhvr>
                                        <p:cTn id="44" dur="500"/>
                                        <p:tgtEl>
                                          <p:spTgt spid="201730"/>
                                        </p:tgtEl>
                                      </p:cBhvr>
                                    </p:animEffect>
                                  </p:childTnLst>
                                </p:cTn>
                              </p:par>
                            </p:childTnLst>
                          </p:cTn>
                        </p:par>
                        <p:par>
                          <p:cTn id="45" fill="hold" nodeType="afterGroup">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1744"/>
                                        </p:tgtEl>
                                        <p:attrNameLst>
                                          <p:attrName>style.visibility</p:attrName>
                                        </p:attrNameLst>
                                      </p:cBhvr>
                                      <p:to>
                                        <p:strVal val="visible"/>
                                      </p:to>
                                    </p:set>
                                    <p:animEffect transition="in" filter="dissolve">
                                      <p:cBhvr>
                                        <p:cTn id="48" dur="500"/>
                                        <p:tgtEl>
                                          <p:spTgt spid="201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7" name="Object 5">
            <a:extLst>
              <a:ext uri="{FF2B5EF4-FFF2-40B4-BE49-F238E27FC236}">
                <a16:creationId xmlns:a16="http://schemas.microsoft.com/office/drawing/2014/main" id="{EC6FB748-4DD8-4933-B037-078594512E55}"/>
              </a:ext>
            </a:extLst>
          </p:cNvPr>
          <p:cNvGraphicFramePr>
            <a:graphicFrameLocks noChangeAspect="1"/>
          </p:cNvGraphicFramePr>
          <p:nvPr/>
        </p:nvGraphicFramePr>
        <p:xfrm>
          <a:off x="2700338" y="1916113"/>
          <a:ext cx="2881312" cy="992187"/>
        </p:xfrm>
        <a:graphic>
          <a:graphicData uri="http://schemas.openxmlformats.org/presentationml/2006/ole">
            <mc:AlternateContent xmlns:mc="http://schemas.openxmlformats.org/markup-compatibility/2006">
              <mc:Choice xmlns:v="urn:schemas-microsoft-com:vml" Requires="v">
                <p:oleObj spid="_x0000_s213001" name="公式" r:id="rId3" imgW="1129810" imgH="393529" progId="Equation.3">
                  <p:embed/>
                </p:oleObj>
              </mc:Choice>
              <mc:Fallback>
                <p:oleObj name="公式" r:id="rId3" imgW="112981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2881312"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6" name="Object 4">
            <a:extLst>
              <a:ext uri="{FF2B5EF4-FFF2-40B4-BE49-F238E27FC236}">
                <a16:creationId xmlns:a16="http://schemas.microsoft.com/office/drawing/2014/main" id="{AC5FD650-FDD5-4830-B3EB-56E3310C356C}"/>
              </a:ext>
            </a:extLst>
          </p:cNvPr>
          <p:cNvGraphicFramePr>
            <a:graphicFrameLocks noChangeAspect="1"/>
          </p:cNvGraphicFramePr>
          <p:nvPr/>
        </p:nvGraphicFramePr>
        <p:xfrm>
          <a:off x="2771775" y="3789363"/>
          <a:ext cx="2987675" cy="1047750"/>
        </p:xfrm>
        <a:graphic>
          <a:graphicData uri="http://schemas.openxmlformats.org/presentationml/2006/ole">
            <mc:AlternateContent xmlns:mc="http://schemas.openxmlformats.org/markup-compatibility/2006">
              <mc:Choice xmlns:v="urn:schemas-microsoft-com:vml" Requires="v">
                <p:oleObj spid="_x0000_s213002" name="公式" r:id="rId5" imgW="1117115" imgH="393529" progId="Equation.3">
                  <p:embed/>
                </p:oleObj>
              </mc:Choice>
              <mc:Fallback>
                <p:oleObj name="公式" r:id="rId5" imgW="1117115"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789363"/>
                        <a:ext cx="29876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998" name="Rectangle 6">
            <a:extLst>
              <a:ext uri="{FF2B5EF4-FFF2-40B4-BE49-F238E27FC236}">
                <a16:creationId xmlns:a16="http://schemas.microsoft.com/office/drawing/2014/main" id="{94E2B588-EFD2-4CFB-936A-EFC9F0799A4B}"/>
              </a:ext>
            </a:extLst>
          </p:cNvPr>
          <p:cNvSpPr>
            <a:spLocks noChangeArrowheads="1"/>
          </p:cNvSpPr>
          <p:nvPr/>
        </p:nvSpPr>
        <p:spPr bwMode="auto">
          <a:xfrm>
            <a:off x="900113" y="981075"/>
            <a:ext cx="77041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baseline="0">
                <a:solidFill>
                  <a:srgbClr val="000066"/>
                </a:solidFill>
                <a:latin typeface="宋体" panose="02010600030101010101" pitchFamily="2" charset="-122"/>
                <a:ea typeface="华文中宋" panose="02010600040101010101" pitchFamily="2" charset="-122"/>
              </a:rPr>
              <a:t>   </a:t>
            </a:r>
            <a:r>
              <a:rPr lang="zh-CN" altLang="en-US" sz="2800" b="1" baseline="0">
                <a:solidFill>
                  <a:srgbClr val="000066"/>
                </a:solidFill>
                <a:latin typeface="宋体" panose="02010600030101010101" pitchFamily="2" charset="-122"/>
                <a:ea typeface="华文中宋" panose="02010600040101010101" pitchFamily="2" charset="-122"/>
              </a:rPr>
              <a:t>远处恒星发出的光经过太阳附近时，受太阳引力场吸引发生偏转：</a:t>
            </a:r>
            <a:endParaRPr lang="zh-CN" altLang="en-US" sz="2800" b="1" baseline="0">
              <a:solidFill>
                <a:srgbClr val="000066"/>
              </a:solidFill>
              <a:ea typeface="华文中宋" panose="02010600040101010101" pitchFamily="2" charset="-122"/>
            </a:endParaRPr>
          </a:p>
        </p:txBody>
      </p:sp>
      <p:sp>
        <p:nvSpPr>
          <p:cNvPr id="212999" name="Rectangle 7">
            <a:extLst>
              <a:ext uri="{FF2B5EF4-FFF2-40B4-BE49-F238E27FC236}">
                <a16:creationId xmlns:a16="http://schemas.microsoft.com/office/drawing/2014/main" id="{27E2399B-48AB-4062-A6A7-F35C7EDE95F8}"/>
              </a:ext>
            </a:extLst>
          </p:cNvPr>
          <p:cNvSpPr>
            <a:spLocks noChangeArrowheads="1"/>
          </p:cNvSpPr>
          <p:nvPr/>
        </p:nvSpPr>
        <p:spPr bwMode="auto">
          <a:xfrm>
            <a:off x="1042988" y="31416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baseline="0">
                <a:solidFill>
                  <a:srgbClr val="000066"/>
                </a:solidFill>
                <a:latin typeface="宋体" panose="02010600030101010101" pitchFamily="2" charset="-122"/>
                <a:ea typeface="华文中宋" panose="02010600040101010101" pitchFamily="2" charset="-122"/>
              </a:rPr>
              <a:t>用广义相对论计算：</a:t>
            </a:r>
            <a:endParaRPr lang="zh-CN" altLang="en-US" sz="2800" b="1" baseline="0">
              <a:solidFill>
                <a:srgbClr val="000066"/>
              </a:solidFill>
              <a:ea typeface="华文中宋" panose="02010600040101010101" pitchFamily="2" charset="-122"/>
            </a:endParaRPr>
          </a:p>
        </p:txBody>
      </p:sp>
      <p:sp>
        <p:nvSpPr>
          <p:cNvPr id="213000" name="Text Box 8">
            <a:extLst>
              <a:ext uri="{FF2B5EF4-FFF2-40B4-BE49-F238E27FC236}">
                <a16:creationId xmlns:a16="http://schemas.microsoft.com/office/drawing/2014/main" id="{18E1293A-C7C0-4C67-94C9-7DA5BBDFFF80}"/>
              </a:ext>
            </a:extLst>
          </p:cNvPr>
          <p:cNvSpPr txBox="1">
            <a:spLocks noChangeArrowheads="1"/>
          </p:cNvSpPr>
          <p:nvPr/>
        </p:nvSpPr>
        <p:spPr bwMode="auto">
          <a:xfrm>
            <a:off x="539750" y="5084763"/>
            <a:ext cx="8370888" cy="119697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baseline="0">
                <a:solidFill>
                  <a:srgbClr val="B2B2B2"/>
                </a:solidFill>
                <a:ea typeface="华文中宋" panose="02010600040101010101" pitchFamily="2" charset="-122"/>
              </a:rPr>
              <a:t></a:t>
            </a:r>
            <a:r>
              <a:rPr lang="en-US" altLang="zh-CN" b="1" baseline="0">
                <a:solidFill>
                  <a:srgbClr val="1A03A1"/>
                </a:solidFill>
                <a:ea typeface="华文中宋" panose="02010600040101010101" pitchFamily="2" charset="-122"/>
              </a:rPr>
              <a:t>1919</a:t>
            </a:r>
            <a:r>
              <a:rPr lang="zh-CN" altLang="en-US" b="1" baseline="0">
                <a:solidFill>
                  <a:srgbClr val="1A03A1"/>
                </a:solidFill>
                <a:ea typeface="华文中宋" panose="02010600040101010101" pitchFamily="2" charset="-122"/>
              </a:rPr>
              <a:t>年</a:t>
            </a:r>
            <a:r>
              <a:rPr lang="en-US" altLang="zh-CN" b="1" baseline="0">
                <a:solidFill>
                  <a:srgbClr val="1A03A1"/>
                </a:solidFill>
                <a:ea typeface="华文中宋" panose="02010600040101010101" pitchFamily="2" charset="-122"/>
              </a:rPr>
              <a:t>5</a:t>
            </a:r>
            <a:r>
              <a:rPr lang="zh-CN" altLang="en-US" b="1" baseline="0">
                <a:solidFill>
                  <a:srgbClr val="1A03A1"/>
                </a:solidFill>
                <a:ea typeface="华文中宋" panose="02010600040101010101" pitchFamily="2" charset="-122"/>
              </a:rPr>
              <a:t>月</a:t>
            </a:r>
            <a:r>
              <a:rPr lang="en-US" altLang="zh-CN" b="1" baseline="0">
                <a:solidFill>
                  <a:srgbClr val="1A03A1"/>
                </a:solidFill>
                <a:ea typeface="华文中宋" panose="02010600040101010101" pitchFamily="2" charset="-122"/>
              </a:rPr>
              <a:t>29</a:t>
            </a:r>
            <a:r>
              <a:rPr lang="zh-CN" altLang="en-US" b="1" baseline="0">
                <a:solidFill>
                  <a:srgbClr val="1A03A1"/>
                </a:solidFill>
                <a:ea typeface="华文中宋" panose="02010600040101010101" pitchFamily="2" charset="-122"/>
              </a:rPr>
              <a:t>日，发生日全食，英国考察队分赴几内亚湾和巴西进行观测，证实了爱因斯坦的预言，这是对相对论的最早证实。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blinds(horizontal)">
                                      <p:cBhvr>
                                        <p:cTn id="7" dur="500"/>
                                        <p:tgtEl>
                                          <p:spTgt spid="212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9"/>
                                        </p:tgtEl>
                                        <p:attrNameLst>
                                          <p:attrName>style.visibility</p:attrName>
                                        </p:attrNameLst>
                                      </p:cBhvr>
                                      <p:to>
                                        <p:strVal val="visible"/>
                                      </p:to>
                                    </p:set>
                                    <p:animEffect transition="in" filter="wipe(left)">
                                      <p:cBhvr>
                                        <p:cTn id="12" dur="500"/>
                                        <p:tgtEl>
                                          <p:spTgt spid="212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6"/>
                                        </p:tgtEl>
                                        <p:attrNameLst>
                                          <p:attrName>style.visibility</p:attrName>
                                        </p:attrNameLst>
                                      </p:cBhvr>
                                      <p:to>
                                        <p:strVal val="visible"/>
                                      </p:to>
                                    </p:set>
                                    <p:animEffect transition="in" filter="blinds(horizontal)">
                                      <p:cBhvr>
                                        <p:cTn id="17" dur="500"/>
                                        <p:tgtEl>
                                          <p:spTgt spid="212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3000"/>
                                        </p:tgtEl>
                                        <p:attrNameLst>
                                          <p:attrName>style.visibility</p:attrName>
                                        </p:attrNameLst>
                                      </p:cBhvr>
                                      <p:to>
                                        <p:strVal val="visible"/>
                                      </p:to>
                                    </p:set>
                                    <p:animEffect transition="in" filter="box(in)">
                                      <p:cBhvr>
                                        <p:cTn id="22" dur="500"/>
                                        <p:tgtEl>
                                          <p:spTgt spid="213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9" grpId="0"/>
      <p:bldP spid="21300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Line 2">
            <a:extLst>
              <a:ext uri="{FF2B5EF4-FFF2-40B4-BE49-F238E27FC236}">
                <a16:creationId xmlns:a16="http://schemas.microsoft.com/office/drawing/2014/main" id="{22AEC4BD-8633-4A60-B65C-EE387041BD3D}"/>
              </a:ext>
            </a:extLst>
          </p:cNvPr>
          <p:cNvSpPr>
            <a:spLocks noChangeShapeType="1"/>
          </p:cNvSpPr>
          <p:nvPr/>
        </p:nvSpPr>
        <p:spPr bwMode="auto">
          <a:xfrm>
            <a:off x="4419600" y="5426075"/>
            <a:ext cx="512763" cy="190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55" name="Line 3">
            <a:extLst>
              <a:ext uri="{FF2B5EF4-FFF2-40B4-BE49-F238E27FC236}">
                <a16:creationId xmlns:a16="http://schemas.microsoft.com/office/drawing/2014/main" id="{CC0FB743-E27F-4B05-BCF3-87B7FEEB9667}"/>
              </a:ext>
            </a:extLst>
          </p:cNvPr>
          <p:cNvSpPr>
            <a:spLocks noChangeShapeType="1"/>
          </p:cNvSpPr>
          <p:nvPr/>
        </p:nvSpPr>
        <p:spPr bwMode="auto">
          <a:xfrm>
            <a:off x="2362200" y="41306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56" name="Line 4">
            <a:extLst>
              <a:ext uri="{FF2B5EF4-FFF2-40B4-BE49-F238E27FC236}">
                <a16:creationId xmlns:a16="http://schemas.microsoft.com/office/drawing/2014/main" id="{9E6A5255-660B-454E-94B3-F611FB9109BE}"/>
              </a:ext>
            </a:extLst>
          </p:cNvPr>
          <p:cNvSpPr>
            <a:spLocks noChangeShapeType="1"/>
          </p:cNvSpPr>
          <p:nvPr/>
        </p:nvSpPr>
        <p:spPr bwMode="auto">
          <a:xfrm>
            <a:off x="2667000" y="17684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57" name="Rectangle 5">
            <a:extLst>
              <a:ext uri="{FF2B5EF4-FFF2-40B4-BE49-F238E27FC236}">
                <a16:creationId xmlns:a16="http://schemas.microsoft.com/office/drawing/2014/main" id="{6D3B4490-6398-4327-82D9-3300EC4430C7}"/>
              </a:ext>
            </a:extLst>
          </p:cNvPr>
          <p:cNvSpPr>
            <a:spLocks noChangeArrowheads="1"/>
          </p:cNvSpPr>
          <p:nvPr/>
        </p:nvSpPr>
        <p:spPr bwMode="auto">
          <a:xfrm>
            <a:off x="457200" y="2073275"/>
            <a:ext cx="4038600" cy="2057400"/>
          </a:xfrm>
          <a:prstGeom prst="rect">
            <a:avLst/>
          </a:prstGeom>
          <a:solidFill>
            <a:srgbClr val="00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9" name="Text Box 7">
            <a:extLst>
              <a:ext uri="{FF2B5EF4-FFF2-40B4-BE49-F238E27FC236}">
                <a16:creationId xmlns:a16="http://schemas.microsoft.com/office/drawing/2014/main" id="{E15CD2B7-A0D6-467B-BAD5-9AFAD2843698}"/>
              </a:ext>
            </a:extLst>
          </p:cNvPr>
          <p:cNvSpPr txBox="1">
            <a:spLocks noChangeArrowheads="1"/>
          </p:cNvSpPr>
          <p:nvPr/>
        </p:nvSpPr>
        <p:spPr bwMode="auto">
          <a:xfrm>
            <a:off x="457200" y="860425"/>
            <a:ext cx="8610600" cy="9842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pPr>
            <a:r>
              <a:rPr lang="en-US" altLang="zh-CN" sz="2800" baseline="0">
                <a:latin typeface="华文楷体" panose="02010600040101010101" pitchFamily="2" charset="-122"/>
                <a:ea typeface="华文楷体" panose="02010600040101010101" pitchFamily="2" charset="-122"/>
              </a:rPr>
              <a:t></a:t>
            </a:r>
            <a:r>
              <a:rPr lang="zh-CN" altLang="en-US" sz="2800" b="1" baseline="0">
                <a:solidFill>
                  <a:srgbClr val="000066"/>
                </a:solidFill>
                <a:ea typeface="华文中宋" panose="02010600040101010101" pitchFamily="2" charset="-122"/>
              </a:rPr>
              <a:t>星球的强引力场能使背后传来的光线汇聚，这种现象叫做引力透镜效应。</a:t>
            </a:r>
          </a:p>
        </p:txBody>
      </p:sp>
      <p:pic>
        <p:nvPicPr>
          <p:cNvPr id="202760" name="Picture 8" descr="电光6">
            <a:extLst>
              <a:ext uri="{FF2B5EF4-FFF2-40B4-BE49-F238E27FC236}">
                <a16:creationId xmlns:a16="http://schemas.microsoft.com/office/drawing/2014/main" id="{162191D3-B51B-49BB-9CB1-18B50318DB4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1461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02761" name="Oval 9">
            <a:extLst>
              <a:ext uri="{FF2B5EF4-FFF2-40B4-BE49-F238E27FC236}">
                <a16:creationId xmlns:a16="http://schemas.microsoft.com/office/drawing/2014/main" id="{A2A2389D-A598-4CBC-9DD8-1093A15FFB7E}"/>
              </a:ext>
            </a:extLst>
          </p:cNvPr>
          <p:cNvSpPr>
            <a:spLocks noChangeArrowheads="1"/>
          </p:cNvSpPr>
          <p:nvPr/>
        </p:nvSpPr>
        <p:spPr bwMode="auto">
          <a:xfrm>
            <a:off x="1447800" y="2538413"/>
            <a:ext cx="1143000" cy="1143000"/>
          </a:xfrm>
          <a:prstGeom prst="ellipse">
            <a:avLst/>
          </a:prstGeom>
          <a:solidFill>
            <a:schemeClr val="accent1">
              <a:alpha val="50000"/>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aseline="0">
                <a:solidFill>
                  <a:srgbClr val="FF3300"/>
                </a:solidFill>
                <a:ea typeface="华文楷体" panose="02010600040101010101" pitchFamily="2" charset="-122"/>
              </a:rPr>
              <a:t>星体</a:t>
            </a:r>
          </a:p>
        </p:txBody>
      </p:sp>
      <p:sp>
        <p:nvSpPr>
          <p:cNvPr id="202762" name="Freeform 10">
            <a:extLst>
              <a:ext uri="{FF2B5EF4-FFF2-40B4-BE49-F238E27FC236}">
                <a16:creationId xmlns:a16="http://schemas.microsoft.com/office/drawing/2014/main" id="{A32DDFE7-9FE6-452F-8D75-E7336BA94928}"/>
              </a:ext>
            </a:extLst>
          </p:cNvPr>
          <p:cNvSpPr>
            <a:spLocks/>
          </p:cNvSpPr>
          <p:nvPr/>
        </p:nvSpPr>
        <p:spPr bwMode="auto">
          <a:xfrm>
            <a:off x="609600" y="2233613"/>
            <a:ext cx="3724275" cy="1668462"/>
          </a:xfrm>
          <a:custGeom>
            <a:avLst/>
            <a:gdLst>
              <a:gd name="T0" fmla="*/ 0 w 2346"/>
              <a:gd name="T1" fmla="*/ 35 h 1051"/>
              <a:gd name="T2" fmla="*/ 943 w 2346"/>
              <a:gd name="T3" fmla="*/ 65 h 1051"/>
              <a:gd name="T4" fmla="*/ 1634 w 2346"/>
              <a:gd name="T5" fmla="*/ 423 h 1051"/>
              <a:gd name="T6" fmla="*/ 2346 w 2346"/>
              <a:gd name="T7" fmla="*/ 1051 h 1051"/>
            </a:gdLst>
            <a:ahLst/>
            <a:cxnLst>
              <a:cxn ang="0">
                <a:pos x="T0" y="T1"/>
              </a:cxn>
              <a:cxn ang="0">
                <a:pos x="T2" y="T3"/>
              </a:cxn>
              <a:cxn ang="0">
                <a:pos x="T4" y="T5"/>
              </a:cxn>
              <a:cxn ang="0">
                <a:pos x="T6" y="T7"/>
              </a:cxn>
            </a:cxnLst>
            <a:rect l="0" t="0" r="r" b="b"/>
            <a:pathLst>
              <a:path w="2346" h="1051">
                <a:moveTo>
                  <a:pt x="0" y="35"/>
                </a:moveTo>
                <a:cubicBezTo>
                  <a:pt x="159" y="40"/>
                  <a:pt x="671" y="0"/>
                  <a:pt x="943" y="65"/>
                </a:cubicBezTo>
                <a:cubicBezTo>
                  <a:pt x="1215" y="130"/>
                  <a:pt x="1400" y="259"/>
                  <a:pt x="1634" y="423"/>
                </a:cubicBezTo>
                <a:cubicBezTo>
                  <a:pt x="1868" y="587"/>
                  <a:pt x="2198" y="920"/>
                  <a:pt x="2346" y="1051"/>
                </a:cubicBezTo>
              </a:path>
            </a:pathLst>
          </a:custGeom>
          <a:noFill/>
          <a:ln w="19050" cap="flat" cmpd="sng">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3" name="Freeform 11">
            <a:extLst>
              <a:ext uri="{FF2B5EF4-FFF2-40B4-BE49-F238E27FC236}">
                <a16:creationId xmlns:a16="http://schemas.microsoft.com/office/drawing/2014/main" id="{9A9C28E9-0583-4AAB-B5DC-673F76E49CB3}"/>
              </a:ext>
            </a:extLst>
          </p:cNvPr>
          <p:cNvSpPr>
            <a:spLocks/>
          </p:cNvSpPr>
          <p:nvPr/>
        </p:nvSpPr>
        <p:spPr bwMode="auto">
          <a:xfrm flipV="1">
            <a:off x="619125" y="2309813"/>
            <a:ext cx="3724275" cy="1668462"/>
          </a:xfrm>
          <a:custGeom>
            <a:avLst/>
            <a:gdLst>
              <a:gd name="T0" fmla="*/ 0 w 2346"/>
              <a:gd name="T1" fmla="*/ 35 h 1051"/>
              <a:gd name="T2" fmla="*/ 943 w 2346"/>
              <a:gd name="T3" fmla="*/ 65 h 1051"/>
              <a:gd name="T4" fmla="*/ 1634 w 2346"/>
              <a:gd name="T5" fmla="*/ 423 h 1051"/>
              <a:gd name="T6" fmla="*/ 2346 w 2346"/>
              <a:gd name="T7" fmla="*/ 1051 h 1051"/>
            </a:gdLst>
            <a:ahLst/>
            <a:cxnLst>
              <a:cxn ang="0">
                <a:pos x="T0" y="T1"/>
              </a:cxn>
              <a:cxn ang="0">
                <a:pos x="T2" y="T3"/>
              </a:cxn>
              <a:cxn ang="0">
                <a:pos x="T4" y="T5"/>
              </a:cxn>
              <a:cxn ang="0">
                <a:pos x="T6" y="T7"/>
              </a:cxn>
            </a:cxnLst>
            <a:rect l="0" t="0" r="r" b="b"/>
            <a:pathLst>
              <a:path w="2346" h="1051">
                <a:moveTo>
                  <a:pt x="0" y="35"/>
                </a:moveTo>
                <a:cubicBezTo>
                  <a:pt x="159" y="40"/>
                  <a:pt x="671" y="0"/>
                  <a:pt x="943" y="65"/>
                </a:cubicBezTo>
                <a:cubicBezTo>
                  <a:pt x="1215" y="130"/>
                  <a:pt x="1400" y="259"/>
                  <a:pt x="1634" y="423"/>
                </a:cubicBezTo>
                <a:cubicBezTo>
                  <a:pt x="1868" y="587"/>
                  <a:pt x="2198" y="920"/>
                  <a:pt x="2346" y="1051"/>
                </a:cubicBezTo>
              </a:path>
            </a:pathLst>
          </a:custGeom>
          <a:noFill/>
          <a:ln w="19050" cap="flat" cmpd="sng">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4" name="Rectangle 12">
            <a:extLst>
              <a:ext uri="{FF2B5EF4-FFF2-40B4-BE49-F238E27FC236}">
                <a16:creationId xmlns:a16="http://schemas.microsoft.com/office/drawing/2014/main" id="{EFA73695-1BFB-4B7B-B9A9-818102F84536}"/>
              </a:ext>
            </a:extLst>
          </p:cNvPr>
          <p:cNvSpPr>
            <a:spLocks noChangeArrowheads="1"/>
          </p:cNvSpPr>
          <p:nvPr/>
        </p:nvSpPr>
        <p:spPr bwMode="auto">
          <a:xfrm>
            <a:off x="457200" y="4435475"/>
            <a:ext cx="4038600" cy="2057400"/>
          </a:xfrm>
          <a:prstGeom prst="rect">
            <a:avLst/>
          </a:prstGeom>
          <a:solidFill>
            <a:srgbClr val="00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2765" name="Picture 13" descr="电光6">
            <a:extLst>
              <a:ext uri="{FF2B5EF4-FFF2-40B4-BE49-F238E27FC236}">
                <a16:creationId xmlns:a16="http://schemas.microsoft.com/office/drawing/2014/main" id="{2E9C3DAE-3B09-4229-994C-A249BF98D9D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45075"/>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02766" name="Oval 14">
            <a:extLst>
              <a:ext uri="{FF2B5EF4-FFF2-40B4-BE49-F238E27FC236}">
                <a16:creationId xmlns:a16="http://schemas.microsoft.com/office/drawing/2014/main" id="{61657821-1044-43C5-A182-414D1DA0425C}"/>
              </a:ext>
            </a:extLst>
          </p:cNvPr>
          <p:cNvSpPr>
            <a:spLocks noChangeArrowheads="1"/>
          </p:cNvSpPr>
          <p:nvPr/>
        </p:nvSpPr>
        <p:spPr bwMode="auto">
          <a:xfrm>
            <a:off x="1447800" y="4968875"/>
            <a:ext cx="1143000" cy="1143000"/>
          </a:xfrm>
          <a:prstGeom prst="ellipse">
            <a:avLst/>
          </a:prstGeom>
          <a:solidFill>
            <a:schemeClr val="accent1">
              <a:alpha val="50000"/>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aseline="0">
                <a:solidFill>
                  <a:srgbClr val="FF3300"/>
                </a:solidFill>
                <a:ea typeface="华文楷体" panose="02010600040101010101" pitchFamily="2" charset="-122"/>
              </a:rPr>
              <a:t>星体</a:t>
            </a:r>
          </a:p>
        </p:txBody>
      </p:sp>
      <p:sp>
        <p:nvSpPr>
          <p:cNvPr id="202767" name="Line 15">
            <a:extLst>
              <a:ext uri="{FF2B5EF4-FFF2-40B4-BE49-F238E27FC236}">
                <a16:creationId xmlns:a16="http://schemas.microsoft.com/office/drawing/2014/main" id="{964538A5-7445-40E6-AEA0-7001B1A91C8B}"/>
              </a:ext>
            </a:extLst>
          </p:cNvPr>
          <p:cNvSpPr>
            <a:spLocks noChangeShapeType="1"/>
          </p:cNvSpPr>
          <p:nvPr/>
        </p:nvSpPr>
        <p:spPr bwMode="auto">
          <a:xfrm>
            <a:off x="457200" y="4740275"/>
            <a:ext cx="1447800" cy="0"/>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8" name="AutoShape 16">
            <a:extLst>
              <a:ext uri="{FF2B5EF4-FFF2-40B4-BE49-F238E27FC236}">
                <a16:creationId xmlns:a16="http://schemas.microsoft.com/office/drawing/2014/main" id="{EB3D5C35-DA1D-46A9-B917-EF79D741B2A4}"/>
              </a:ext>
            </a:extLst>
          </p:cNvPr>
          <p:cNvSpPr>
            <a:spLocks noChangeArrowheads="1"/>
          </p:cNvSpPr>
          <p:nvPr/>
        </p:nvSpPr>
        <p:spPr bwMode="auto">
          <a:xfrm rot="5400000">
            <a:off x="1181100" y="4702175"/>
            <a:ext cx="1600200" cy="1676400"/>
          </a:xfrm>
          <a:custGeom>
            <a:avLst/>
            <a:gdLst>
              <a:gd name="G0" fmla="+- 10800 0 0"/>
              <a:gd name="G1" fmla="+- -11541676 0 0"/>
              <a:gd name="G2" fmla="+- 0 0 -11541676"/>
              <a:gd name="T0" fmla="*/ 0 256 1"/>
              <a:gd name="T1" fmla="*/ 180 256 1"/>
              <a:gd name="G3" fmla="+- -11541676 T0 T1"/>
              <a:gd name="T2" fmla="*/ 0 256 1"/>
              <a:gd name="T3" fmla="*/ 90 256 1"/>
              <a:gd name="G4" fmla="+- -11541676 T2 T3"/>
              <a:gd name="G5" fmla="*/ G4 2 1"/>
              <a:gd name="T4" fmla="*/ 90 256 1"/>
              <a:gd name="T5" fmla="*/ 0 256 1"/>
              <a:gd name="G6" fmla="+- -11541676 T4 T5"/>
              <a:gd name="G7" fmla="*/ G6 2 1"/>
              <a:gd name="G8" fmla="abs -115416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541676"/>
              <a:gd name="G21" fmla="sin G19 -11541676"/>
              <a:gd name="G22" fmla="+- G20 10800 0"/>
              <a:gd name="G23" fmla="+- G21 10800 0"/>
              <a:gd name="G24" fmla="+- 10800 0 G20"/>
              <a:gd name="G25" fmla="+- 10800 10800 0"/>
              <a:gd name="G26" fmla="?: G9 G17 G25"/>
              <a:gd name="G27" fmla="?: G9 0 21600"/>
              <a:gd name="G28" fmla="cos 10800 -11541676"/>
              <a:gd name="G29" fmla="sin 10800 -11541676"/>
              <a:gd name="G30" fmla="sin 10800 -11541676"/>
              <a:gd name="G31" fmla="+- G28 10800 0"/>
              <a:gd name="G32" fmla="+- G29 10800 0"/>
              <a:gd name="G33" fmla="+- G30 10800 0"/>
              <a:gd name="G34" fmla="?: G4 0 G31"/>
              <a:gd name="G35" fmla="?: -11541676 G34 0"/>
              <a:gd name="G36" fmla="?: G6 G35 G31"/>
              <a:gd name="G37" fmla="+- 21600 0 G36"/>
              <a:gd name="G38" fmla="?: G4 0 G33"/>
              <a:gd name="G39" fmla="?: -11541676 G38 G32"/>
              <a:gd name="G40" fmla="?: G6 G39 0"/>
              <a:gd name="G41" fmla="?: G4 G32 21600"/>
              <a:gd name="G42" fmla="?: G6 G41 G33"/>
              <a:gd name="T12" fmla="*/ 10800 w 21600"/>
              <a:gd name="T13" fmla="*/ 0 h 21600"/>
              <a:gd name="T14" fmla="*/ 24 w 21600"/>
              <a:gd name="T15" fmla="*/ 10067 h 21600"/>
              <a:gd name="T16" fmla="*/ 10800 w 21600"/>
              <a:gd name="T17" fmla="*/ 0 h 21600"/>
              <a:gd name="T18" fmla="*/ 21576 w 21600"/>
              <a:gd name="T19" fmla="*/ 1006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4" y="10067"/>
                </a:moveTo>
                <a:cubicBezTo>
                  <a:pt x="410" y="4400"/>
                  <a:pt x="5119" y="0"/>
                  <a:pt x="10800" y="0"/>
                </a:cubicBezTo>
                <a:cubicBezTo>
                  <a:pt x="16480" y="0"/>
                  <a:pt x="21189" y="4400"/>
                  <a:pt x="21575" y="10067"/>
                </a:cubicBezTo>
                <a:cubicBezTo>
                  <a:pt x="21189" y="4400"/>
                  <a:pt x="16480" y="0"/>
                  <a:pt x="10799" y="0"/>
                </a:cubicBezTo>
                <a:cubicBezTo>
                  <a:pt x="5119" y="0"/>
                  <a:pt x="410" y="4400"/>
                  <a:pt x="24" y="10067"/>
                </a:cubicBezTo>
                <a:close/>
              </a:path>
            </a:pathLst>
          </a:custGeom>
          <a:solidFill>
            <a:schemeClr val="accent1"/>
          </a:solidFill>
          <a:ln w="38100" cap="rnd">
            <a:solidFill>
              <a:srgbClr val="FFFF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9" name="AutoShape 17">
            <a:extLst>
              <a:ext uri="{FF2B5EF4-FFF2-40B4-BE49-F238E27FC236}">
                <a16:creationId xmlns:a16="http://schemas.microsoft.com/office/drawing/2014/main" id="{C733D3D1-99B0-439E-A0C8-15FE1EFAD69D}"/>
              </a:ext>
            </a:extLst>
          </p:cNvPr>
          <p:cNvSpPr>
            <a:spLocks noChangeArrowheads="1"/>
          </p:cNvSpPr>
          <p:nvPr/>
        </p:nvSpPr>
        <p:spPr bwMode="auto">
          <a:xfrm rot="16200000" flipH="1">
            <a:off x="1257300" y="4702175"/>
            <a:ext cx="1600200" cy="1676400"/>
          </a:xfrm>
          <a:custGeom>
            <a:avLst/>
            <a:gdLst>
              <a:gd name="G0" fmla="+- 10800 0 0"/>
              <a:gd name="G1" fmla="+- -11541676 0 0"/>
              <a:gd name="G2" fmla="+- 0 0 -11541676"/>
              <a:gd name="T0" fmla="*/ 0 256 1"/>
              <a:gd name="T1" fmla="*/ 180 256 1"/>
              <a:gd name="G3" fmla="+- -11541676 T0 T1"/>
              <a:gd name="T2" fmla="*/ 0 256 1"/>
              <a:gd name="T3" fmla="*/ 90 256 1"/>
              <a:gd name="G4" fmla="+- -11541676 T2 T3"/>
              <a:gd name="G5" fmla="*/ G4 2 1"/>
              <a:gd name="T4" fmla="*/ 90 256 1"/>
              <a:gd name="T5" fmla="*/ 0 256 1"/>
              <a:gd name="G6" fmla="+- -11541676 T4 T5"/>
              <a:gd name="G7" fmla="*/ G6 2 1"/>
              <a:gd name="G8" fmla="abs -115416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541676"/>
              <a:gd name="G21" fmla="sin G19 -11541676"/>
              <a:gd name="G22" fmla="+- G20 10800 0"/>
              <a:gd name="G23" fmla="+- G21 10800 0"/>
              <a:gd name="G24" fmla="+- 10800 0 G20"/>
              <a:gd name="G25" fmla="+- 10800 10800 0"/>
              <a:gd name="G26" fmla="?: G9 G17 G25"/>
              <a:gd name="G27" fmla="?: G9 0 21600"/>
              <a:gd name="G28" fmla="cos 10800 -11541676"/>
              <a:gd name="G29" fmla="sin 10800 -11541676"/>
              <a:gd name="G30" fmla="sin 10800 -11541676"/>
              <a:gd name="G31" fmla="+- G28 10800 0"/>
              <a:gd name="G32" fmla="+- G29 10800 0"/>
              <a:gd name="G33" fmla="+- G30 10800 0"/>
              <a:gd name="G34" fmla="?: G4 0 G31"/>
              <a:gd name="G35" fmla="?: -11541676 G34 0"/>
              <a:gd name="G36" fmla="?: G6 G35 G31"/>
              <a:gd name="G37" fmla="+- 21600 0 G36"/>
              <a:gd name="G38" fmla="?: G4 0 G33"/>
              <a:gd name="G39" fmla="?: -11541676 G38 G32"/>
              <a:gd name="G40" fmla="?: G6 G39 0"/>
              <a:gd name="G41" fmla="?: G4 G32 21600"/>
              <a:gd name="G42" fmla="?: G6 G41 G33"/>
              <a:gd name="T12" fmla="*/ 10800 w 21600"/>
              <a:gd name="T13" fmla="*/ 0 h 21600"/>
              <a:gd name="T14" fmla="*/ 24 w 21600"/>
              <a:gd name="T15" fmla="*/ 10067 h 21600"/>
              <a:gd name="T16" fmla="*/ 10800 w 21600"/>
              <a:gd name="T17" fmla="*/ 0 h 21600"/>
              <a:gd name="T18" fmla="*/ 21576 w 21600"/>
              <a:gd name="T19" fmla="*/ 1006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4" y="10067"/>
                </a:moveTo>
                <a:cubicBezTo>
                  <a:pt x="410" y="4400"/>
                  <a:pt x="5119" y="0"/>
                  <a:pt x="10800" y="0"/>
                </a:cubicBezTo>
                <a:cubicBezTo>
                  <a:pt x="16480" y="0"/>
                  <a:pt x="21189" y="4400"/>
                  <a:pt x="21575" y="10067"/>
                </a:cubicBezTo>
                <a:cubicBezTo>
                  <a:pt x="21189" y="4400"/>
                  <a:pt x="16480" y="0"/>
                  <a:pt x="10799" y="0"/>
                </a:cubicBezTo>
                <a:cubicBezTo>
                  <a:pt x="5119" y="0"/>
                  <a:pt x="410" y="4400"/>
                  <a:pt x="24" y="10067"/>
                </a:cubicBezTo>
                <a:close/>
              </a:path>
            </a:pathLst>
          </a:custGeom>
          <a:solidFill>
            <a:schemeClr val="accent1"/>
          </a:solidFill>
          <a:ln w="38100" cap="rnd">
            <a:solidFill>
              <a:srgbClr val="FFFF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Text Box 18">
            <a:extLst>
              <a:ext uri="{FF2B5EF4-FFF2-40B4-BE49-F238E27FC236}">
                <a16:creationId xmlns:a16="http://schemas.microsoft.com/office/drawing/2014/main" id="{29C8E24E-B6D2-4685-AF8E-2F73A2E308AC}"/>
              </a:ext>
            </a:extLst>
          </p:cNvPr>
          <p:cNvSpPr txBox="1">
            <a:spLocks noChangeArrowheads="1"/>
          </p:cNvSpPr>
          <p:nvPr/>
        </p:nvSpPr>
        <p:spPr bwMode="auto">
          <a:xfrm>
            <a:off x="3810000" y="4664075"/>
            <a:ext cx="53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chemeClr val="accent2"/>
                </a:solidFill>
                <a:ea typeface="华文楷体" panose="02010600040101010101" pitchFamily="2" charset="-122"/>
              </a:rPr>
              <a:t>无法观测</a:t>
            </a:r>
          </a:p>
        </p:txBody>
      </p:sp>
      <p:pic>
        <p:nvPicPr>
          <p:cNvPr id="202771" name="heidong.asf">
            <a:hlinkClick r:id="" action="ppaction://ole?verb=0"/>
            <a:extLst>
              <a:ext uri="{FF2B5EF4-FFF2-40B4-BE49-F238E27FC236}">
                <a16:creationId xmlns:a16="http://schemas.microsoft.com/office/drawing/2014/main" id="{C04BA66A-5B7C-4A79-9587-BF889AAB1046}"/>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5724525" y="4221163"/>
            <a:ext cx="3124200" cy="23431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2772" name="Text Box 20">
            <a:extLst>
              <a:ext uri="{FF2B5EF4-FFF2-40B4-BE49-F238E27FC236}">
                <a16:creationId xmlns:a16="http://schemas.microsoft.com/office/drawing/2014/main" id="{EE342FA1-AFED-446A-9B88-5CD008B4A5AA}"/>
              </a:ext>
            </a:extLst>
          </p:cNvPr>
          <p:cNvSpPr txBox="1">
            <a:spLocks noChangeArrowheads="1"/>
          </p:cNvSpPr>
          <p:nvPr/>
        </p:nvSpPr>
        <p:spPr bwMode="auto">
          <a:xfrm>
            <a:off x="4932363" y="4941888"/>
            <a:ext cx="609600" cy="955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ea typeface="黑体" panose="02010609060101010101" pitchFamily="49" charset="-122"/>
              </a:rPr>
              <a:t>黑洞</a:t>
            </a:r>
          </a:p>
        </p:txBody>
      </p:sp>
      <p:sp>
        <p:nvSpPr>
          <p:cNvPr id="202773" name="Text Box 21">
            <a:extLst>
              <a:ext uri="{FF2B5EF4-FFF2-40B4-BE49-F238E27FC236}">
                <a16:creationId xmlns:a16="http://schemas.microsoft.com/office/drawing/2014/main" id="{D803641A-8EAA-4EED-8316-F165070E5DB8}"/>
              </a:ext>
            </a:extLst>
          </p:cNvPr>
          <p:cNvSpPr txBox="1">
            <a:spLocks noChangeArrowheads="1"/>
          </p:cNvSpPr>
          <p:nvPr/>
        </p:nvSpPr>
        <p:spPr bwMode="auto">
          <a:xfrm>
            <a:off x="4724400" y="1844675"/>
            <a:ext cx="4343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aseline="0">
                <a:solidFill>
                  <a:srgbClr val="B2B2B2"/>
                </a:solidFill>
                <a:ea typeface="华文楷体" panose="02010600040101010101" pitchFamily="2" charset="-122"/>
              </a:rPr>
              <a:t></a:t>
            </a:r>
            <a:r>
              <a:rPr lang="zh-CN" altLang="en-US" b="1" baseline="0">
                <a:solidFill>
                  <a:srgbClr val="990033"/>
                </a:solidFill>
                <a:ea typeface="华文楷体" panose="02010600040101010101" pitchFamily="2" charset="-122"/>
              </a:rPr>
              <a:t>宇宙中很可能存在黑洞，它不辐射电磁波，因此无法直接观测，但是它的巨大质量和极小的体积使其附近产生极强的引力场，引力透镜是探索黑洞的途径之一。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2759"/>
                                        </p:tgtEl>
                                        <p:attrNameLst>
                                          <p:attrName>style.visibility</p:attrName>
                                        </p:attrNameLst>
                                      </p:cBhvr>
                                      <p:to>
                                        <p:strVal val="visible"/>
                                      </p:to>
                                    </p:set>
                                    <p:animEffect transition="in" filter="box(in)">
                                      <p:cBhvr>
                                        <p:cTn id="7" dur="500"/>
                                        <p:tgtEl>
                                          <p:spTgt spid="2027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2756"/>
                                        </p:tgtEl>
                                        <p:attrNameLst>
                                          <p:attrName>style.visibility</p:attrName>
                                        </p:attrNameLst>
                                      </p:cBhvr>
                                      <p:to>
                                        <p:strVal val="visible"/>
                                      </p:to>
                                    </p:set>
                                    <p:animEffect transition="in" filter="wipe(up)">
                                      <p:cBhvr>
                                        <p:cTn id="12" dur="500"/>
                                        <p:tgtEl>
                                          <p:spTgt spid="202756"/>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202757"/>
                                        </p:tgtEl>
                                        <p:attrNameLst>
                                          <p:attrName>style.visibility</p:attrName>
                                        </p:attrNameLst>
                                      </p:cBhvr>
                                      <p:to>
                                        <p:strVal val="visible"/>
                                      </p:to>
                                    </p:set>
                                    <p:animEffect transition="in" filter="slide(fromTop)">
                                      <p:cBhvr>
                                        <p:cTn id="16" dur="500"/>
                                        <p:tgtEl>
                                          <p:spTgt spid="202757"/>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202760"/>
                                        </p:tgtEl>
                                        <p:attrNameLst>
                                          <p:attrName>style.visibility</p:attrName>
                                        </p:attrNameLst>
                                      </p:cBhvr>
                                      <p:to>
                                        <p:strVal val="visible"/>
                                      </p:to>
                                    </p:set>
                                  </p:childTnLst>
                                </p:cTn>
                              </p:par>
                            </p:childTnLst>
                          </p:cTn>
                        </p:par>
                        <p:par>
                          <p:cTn id="20" fill="hold" nodeType="afterGroup">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202761"/>
                                        </p:tgtEl>
                                        <p:attrNameLst>
                                          <p:attrName>style.visibility</p:attrName>
                                        </p:attrNameLst>
                                      </p:cBhvr>
                                      <p:to>
                                        <p:strVal val="visible"/>
                                      </p:to>
                                    </p:set>
                                    <p:animEffect transition="in" filter="dissolve">
                                      <p:cBhvr>
                                        <p:cTn id="23" dur="500"/>
                                        <p:tgtEl>
                                          <p:spTgt spid="2027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02762"/>
                                        </p:tgtEl>
                                        <p:attrNameLst>
                                          <p:attrName>style.visibility</p:attrName>
                                        </p:attrNameLst>
                                      </p:cBhvr>
                                      <p:to>
                                        <p:strVal val="visible"/>
                                      </p:to>
                                    </p:set>
                                    <p:animEffect transition="in" filter="wipe(left)">
                                      <p:cBhvr>
                                        <p:cTn id="28" dur="500"/>
                                        <p:tgtEl>
                                          <p:spTgt spid="2027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02763"/>
                                        </p:tgtEl>
                                        <p:attrNameLst>
                                          <p:attrName>style.visibility</p:attrName>
                                        </p:attrNameLst>
                                      </p:cBhvr>
                                      <p:to>
                                        <p:strVal val="visible"/>
                                      </p:to>
                                    </p:set>
                                    <p:animEffect transition="in" filter="wipe(left)">
                                      <p:cBhvr>
                                        <p:cTn id="33" dur="500"/>
                                        <p:tgtEl>
                                          <p:spTgt spid="20276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02755"/>
                                        </p:tgtEl>
                                        <p:attrNameLst>
                                          <p:attrName>style.visibility</p:attrName>
                                        </p:attrNameLst>
                                      </p:cBhvr>
                                      <p:to>
                                        <p:strVal val="visible"/>
                                      </p:to>
                                    </p:set>
                                    <p:animEffect transition="in" filter="wipe(up)">
                                      <p:cBhvr>
                                        <p:cTn id="38" dur="500"/>
                                        <p:tgtEl>
                                          <p:spTgt spid="202755"/>
                                        </p:tgtEl>
                                      </p:cBhvr>
                                    </p:animEffect>
                                  </p:childTnLst>
                                </p:cTn>
                              </p:par>
                            </p:childTnLst>
                          </p:cTn>
                        </p:par>
                        <p:par>
                          <p:cTn id="39" fill="hold" nodeType="afterGroup">
                            <p:stCondLst>
                              <p:cond delay="500"/>
                            </p:stCondLst>
                            <p:childTnLst>
                              <p:par>
                                <p:cTn id="40" presetID="12" presetClass="entr" presetSubtype="1" fill="hold" nodeType="afterEffect">
                                  <p:stCondLst>
                                    <p:cond delay="0"/>
                                  </p:stCondLst>
                                  <p:childTnLst>
                                    <p:set>
                                      <p:cBhvr>
                                        <p:cTn id="41" dur="1" fill="hold">
                                          <p:stCondLst>
                                            <p:cond delay="0"/>
                                          </p:stCondLst>
                                        </p:cTn>
                                        <p:tgtEl>
                                          <p:spTgt spid="202764"/>
                                        </p:tgtEl>
                                        <p:attrNameLst>
                                          <p:attrName>style.visibility</p:attrName>
                                        </p:attrNameLst>
                                      </p:cBhvr>
                                      <p:to>
                                        <p:strVal val="visible"/>
                                      </p:to>
                                    </p:set>
                                    <p:animEffect transition="in" filter="slide(fromTop)">
                                      <p:cBhvr>
                                        <p:cTn id="42" dur="500"/>
                                        <p:tgtEl>
                                          <p:spTgt spid="202764"/>
                                        </p:tgtEl>
                                      </p:cBhvr>
                                    </p:animEffec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202765"/>
                                        </p:tgtEl>
                                        <p:attrNameLst>
                                          <p:attrName>style.visibility</p:attrName>
                                        </p:attrNameLst>
                                      </p:cBhvr>
                                      <p:to>
                                        <p:strVal val="visible"/>
                                      </p:to>
                                    </p:set>
                                  </p:childTnLst>
                                </p:cTn>
                              </p:par>
                            </p:childTnLst>
                          </p:cTn>
                        </p:par>
                        <p:par>
                          <p:cTn id="46" fill="hold" nodeType="afterGroup">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02766"/>
                                        </p:tgtEl>
                                        <p:attrNameLst>
                                          <p:attrName>style.visibility</p:attrName>
                                        </p:attrNameLst>
                                      </p:cBhvr>
                                      <p:to>
                                        <p:strVal val="visible"/>
                                      </p:to>
                                    </p:set>
                                    <p:animEffect transition="in" filter="dissolve">
                                      <p:cBhvr>
                                        <p:cTn id="49" dur="500"/>
                                        <p:tgtEl>
                                          <p:spTgt spid="2027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02767"/>
                                        </p:tgtEl>
                                        <p:attrNameLst>
                                          <p:attrName>style.visibility</p:attrName>
                                        </p:attrNameLst>
                                      </p:cBhvr>
                                      <p:to>
                                        <p:strVal val="visible"/>
                                      </p:to>
                                    </p:set>
                                    <p:animEffect transition="in" filter="wipe(left)">
                                      <p:cBhvr>
                                        <p:cTn id="54" dur="500"/>
                                        <p:tgtEl>
                                          <p:spTgt spid="202767"/>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202768"/>
                                        </p:tgtEl>
                                        <p:attrNameLst>
                                          <p:attrName>style.visibility</p:attrName>
                                        </p:attrNameLst>
                                      </p:cBhvr>
                                      <p:to>
                                        <p:strVal val="visible"/>
                                      </p:to>
                                    </p:set>
                                    <p:animEffect transition="in" filter="wipe(up)">
                                      <p:cBhvr>
                                        <p:cTn id="58" dur="500"/>
                                        <p:tgtEl>
                                          <p:spTgt spid="202768"/>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202769"/>
                                        </p:tgtEl>
                                        <p:attrNameLst>
                                          <p:attrName>style.visibility</p:attrName>
                                        </p:attrNameLst>
                                      </p:cBhvr>
                                      <p:to>
                                        <p:strVal val="visible"/>
                                      </p:to>
                                    </p:set>
                                    <p:animEffect transition="in" filter="wipe(down)">
                                      <p:cBhvr>
                                        <p:cTn id="62" dur="500"/>
                                        <p:tgtEl>
                                          <p:spTgt spid="2027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02770"/>
                                        </p:tgtEl>
                                        <p:attrNameLst>
                                          <p:attrName>style.visibility</p:attrName>
                                        </p:attrNameLst>
                                      </p:cBhvr>
                                      <p:to>
                                        <p:strVal val="visible"/>
                                      </p:to>
                                    </p:set>
                                    <p:animEffect transition="in" filter="dissolve">
                                      <p:cBhvr>
                                        <p:cTn id="67" dur="500"/>
                                        <p:tgtEl>
                                          <p:spTgt spid="2027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2754"/>
                                        </p:tgtEl>
                                        <p:attrNameLst>
                                          <p:attrName>style.visibility</p:attrName>
                                        </p:attrNameLst>
                                      </p:cBhvr>
                                      <p:to>
                                        <p:strVal val="visible"/>
                                      </p:to>
                                    </p:set>
                                    <p:animEffect transition="in" filter="wipe(left)">
                                      <p:cBhvr>
                                        <p:cTn id="72" dur="500"/>
                                        <p:tgtEl>
                                          <p:spTgt spid="202754"/>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202772"/>
                                        </p:tgtEl>
                                        <p:attrNameLst>
                                          <p:attrName>style.visibility</p:attrName>
                                        </p:attrNameLst>
                                      </p:cBhvr>
                                      <p:to>
                                        <p:strVal val="visible"/>
                                      </p:to>
                                    </p:set>
                                    <p:animEffect transition="in" filter="dissolve">
                                      <p:cBhvr>
                                        <p:cTn id="76" dur="500"/>
                                        <p:tgtEl>
                                          <p:spTgt spid="202772"/>
                                        </p:tgtEl>
                                      </p:cBhvr>
                                    </p:animEffect>
                                  </p:childTnLst>
                                </p:cTn>
                              </p:par>
                            </p:childTnLst>
                          </p:cTn>
                        </p:par>
                        <p:par>
                          <p:cTn id="77" fill="hold" nodeType="afterGroup">
                            <p:stCondLst>
                              <p:cond delay="1000"/>
                            </p:stCondLst>
                            <p:childTnLst>
                              <p:par>
                                <p:cTn id="78" presetID="1" presetClass="entr" presetSubtype="0" fill="hold" nodeType="afterEffect">
                                  <p:stCondLst>
                                    <p:cond delay="0"/>
                                  </p:stCondLst>
                                  <p:childTnLst>
                                    <p:set>
                                      <p:cBhvr>
                                        <p:cTn id="79" dur="1" fill="hold">
                                          <p:stCondLst>
                                            <p:cond delay="499"/>
                                          </p:stCondLst>
                                        </p:cTn>
                                        <p:tgtEl>
                                          <p:spTgt spid="202771"/>
                                        </p:tgtEl>
                                        <p:attrNameLst>
                                          <p:attrName>style.visibility</p:attrName>
                                        </p:attrNameLst>
                                      </p:cBhvr>
                                      <p:to>
                                        <p:strVal val="visible"/>
                                      </p:to>
                                    </p:set>
                                  </p:childTnLst>
                                </p:cTn>
                              </p:par>
                            </p:childTnLst>
                          </p:cTn>
                        </p:par>
                        <p:par>
                          <p:cTn id="80" fill="hold" nodeType="afterGroup">
                            <p:stCondLst>
                              <p:cond delay="1500"/>
                            </p:stCondLst>
                            <p:childTnLst>
                              <p:par>
                                <p:cTn id="81" presetID="1" presetClass="mediacall" presetSubtype="0" fill="hold" nodeType="afterEffect">
                                  <p:stCondLst>
                                    <p:cond delay="0"/>
                                  </p:stCondLst>
                                  <p:childTnLst>
                                    <p:cmd type="call" cmd="playFrom(0.0)">
                                      <p:cBhvr>
                                        <p:cTn id="82" dur="7100" fill="hold"/>
                                        <p:tgtEl>
                                          <p:spTgt spid="202771"/>
                                        </p:tgtEl>
                                      </p:cBhvr>
                                    </p:cmd>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02773"/>
                                        </p:tgtEl>
                                        <p:attrNameLst>
                                          <p:attrName>style.visibility</p:attrName>
                                        </p:attrNameLst>
                                      </p:cBhvr>
                                      <p:to>
                                        <p:strVal val="visible"/>
                                      </p:to>
                                    </p:set>
                                    <p:animEffect transition="in" filter="dissolve">
                                      <p:cBhvr>
                                        <p:cTn id="87" dur="500"/>
                                        <p:tgtEl>
                                          <p:spTgt spid="20277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88" fill="hold" display="0">
                  <p:stCondLst>
                    <p:cond delay="indefinite"/>
                  </p:stCondLst>
                  <p:endCondLst>
                    <p:cond evt="onNext" delay="0">
                      <p:tgtEl>
                        <p:sldTgt/>
                      </p:tgtEl>
                    </p:cond>
                    <p:cond evt="onPrev" delay="0">
                      <p:tgtEl>
                        <p:sldTgt/>
                      </p:tgtEl>
                    </p:cond>
                  </p:endCondLst>
                </p:cTn>
                <p:tgtEl>
                  <p:spTgt spid="202771"/>
                </p:tgtEl>
              </p:cMediaNode>
            </p:video>
            <p:seq concurrent="1" nextAc="seek">
              <p:cTn id="89" restart="whenNotActive" fill="hold" evtFilter="cancelBubble" nodeType="interactiveSeq">
                <p:stCondLst>
                  <p:cond evt="onClick" delay="0">
                    <p:tgtEl>
                      <p:spTgt spid="202771"/>
                    </p:tgtEl>
                  </p:cond>
                </p:stCondLst>
                <p:endSync evt="end" delay="0">
                  <p:rtn val="all"/>
                </p:endSync>
                <p:childTnLst>
                  <p:par>
                    <p:cTn id="90" fill="hold" nodeType="clickPar">
                      <p:stCondLst>
                        <p:cond delay="0"/>
                      </p:stCondLst>
                      <p:childTnLst>
                        <p:par>
                          <p:cTn id="91" fill="hold" nodeType="withGroup">
                            <p:stCondLst>
                              <p:cond delay="0"/>
                            </p:stCondLst>
                            <p:childTnLst>
                              <p:par>
                                <p:cTn id="92" presetID="2" presetClass="mediacall" presetSubtype="0" fill="hold" nodeType="clickEffect">
                                  <p:stCondLst>
                                    <p:cond delay="0"/>
                                  </p:stCondLst>
                                  <p:childTnLst>
                                    <p:cmd type="call" cmd="togglePause">
                                      <p:cBhvr>
                                        <p:cTn id="93" dur="1" fill="hold"/>
                                        <p:tgtEl>
                                          <p:spTgt spid="202771"/>
                                        </p:tgtEl>
                                      </p:cBhvr>
                                    </p:cmd>
                                  </p:childTnLst>
                                </p:cTn>
                              </p:par>
                            </p:childTnLst>
                          </p:cTn>
                        </p:par>
                      </p:childTnLst>
                    </p:cTn>
                  </p:par>
                </p:childTnLst>
              </p:cTn>
              <p:nextCondLst>
                <p:cond evt="onClick" delay="0">
                  <p:tgtEl>
                    <p:spTgt spid="202771"/>
                  </p:tgtEl>
                </p:cond>
              </p:nextCondLst>
            </p:seq>
          </p:childTnLst>
        </p:cTn>
      </p:par>
    </p:tnLst>
    <p:bldLst>
      <p:bldP spid="202759" grpId="0" animBg="1" autoUpdateAnimBg="0"/>
      <p:bldP spid="202761" grpId="0" animBg="1" autoUpdateAnimBg="0"/>
      <p:bldP spid="202766" grpId="0" animBg="1" autoUpdateAnimBg="0"/>
      <p:bldP spid="202770" grpId="0" autoUpdateAnimBg="0"/>
      <p:bldP spid="202772" grpId="0" animBg="1" autoUpdateAnimBg="0"/>
      <p:bldP spid="20277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a:extLst>
              <a:ext uri="{FF2B5EF4-FFF2-40B4-BE49-F238E27FC236}">
                <a16:creationId xmlns:a16="http://schemas.microsoft.com/office/drawing/2014/main" id="{49C16315-30E2-427A-92A4-6CE07D93F868}"/>
              </a:ext>
            </a:extLst>
          </p:cNvPr>
          <p:cNvSpPr txBox="1">
            <a:spLocks noChangeArrowheads="1"/>
          </p:cNvSpPr>
          <p:nvPr/>
        </p:nvSpPr>
        <p:spPr bwMode="auto">
          <a:xfrm>
            <a:off x="539750" y="765175"/>
            <a:ext cx="4767263"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四</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时间间隔与引力场有关</a:t>
            </a:r>
          </a:p>
        </p:txBody>
      </p:sp>
      <p:sp>
        <p:nvSpPr>
          <p:cNvPr id="203779" name="Text Box 3">
            <a:extLst>
              <a:ext uri="{FF2B5EF4-FFF2-40B4-BE49-F238E27FC236}">
                <a16:creationId xmlns:a16="http://schemas.microsoft.com/office/drawing/2014/main" id="{54748409-D876-462C-AEE5-72E57E8CBD66}"/>
              </a:ext>
            </a:extLst>
          </p:cNvPr>
          <p:cNvSpPr txBox="1">
            <a:spLocks noChangeArrowheads="1"/>
          </p:cNvSpPr>
          <p:nvPr/>
        </p:nvSpPr>
        <p:spPr bwMode="auto">
          <a:xfrm>
            <a:off x="457200" y="1484313"/>
            <a:ext cx="8686800"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pPr>
            <a:r>
              <a:rPr lang="en-US" altLang="zh-CN" sz="2800" baseline="0">
                <a:latin typeface="华文楷体" panose="02010600040101010101" pitchFamily="2" charset="-122"/>
                <a:ea typeface="华文楷体" panose="02010600040101010101" pitchFamily="2" charset="-122"/>
              </a:rPr>
              <a:t></a:t>
            </a:r>
            <a:r>
              <a:rPr lang="zh-CN" altLang="en-US" sz="2800" b="1" baseline="0">
                <a:solidFill>
                  <a:srgbClr val="000066"/>
                </a:solidFill>
                <a:ea typeface="华文中宋" panose="02010600040101010101" pitchFamily="2" charset="-122"/>
              </a:rPr>
              <a:t>引力场的存在使得空间不同位置的时间进程出现差别</a:t>
            </a:r>
          </a:p>
        </p:txBody>
      </p:sp>
      <p:grpSp>
        <p:nvGrpSpPr>
          <p:cNvPr id="203780" name="Group 4">
            <a:extLst>
              <a:ext uri="{FF2B5EF4-FFF2-40B4-BE49-F238E27FC236}">
                <a16:creationId xmlns:a16="http://schemas.microsoft.com/office/drawing/2014/main" id="{9A099DB8-6D2B-4A1B-B66D-EB84091FCBD9}"/>
              </a:ext>
            </a:extLst>
          </p:cNvPr>
          <p:cNvGrpSpPr>
            <a:grpSpLocks/>
          </p:cNvGrpSpPr>
          <p:nvPr/>
        </p:nvGrpSpPr>
        <p:grpSpPr bwMode="auto">
          <a:xfrm>
            <a:off x="919163" y="2522538"/>
            <a:ext cx="3352800" cy="2209800"/>
            <a:chOff x="816" y="2064"/>
            <a:chExt cx="2112" cy="1392"/>
          </a:xfrm>
        </p:grpSpPr>
        <p:grpSp>
          <p:nvGrpSpPr>
            <p:cNvPr id="203781" name="Group 5">
              <a:extLst>
                <a:ext uri="{FF2B5EF4-FFF2-40B4-BE49-F238E27FC236}">
                  <a16:creationId xmlns:a16="http://schemas.microsoft.com/office/drawing/2014/main" id="{B2D87955-58C7-406B-B9F5-F7DBBA16B188}"/>
                </a:ext>
              </a:extLst>
            </p:cNvPr>
            <p:cNvGrpSpPr>
              <a:grpSpLocks/>
            </p:cNvGrpSpPr>
            <p:nvPr/>
          </p:nvGrpSpPr>
          <p:grpSpPr bwMode="auto">
            <a:xfrm>
              <a:off x="1440" y="3168"/>
              <a:ext cx="816" cy="288"/>
              <a:chOff x="864" y="1824"/>
              <a:chExt cx="2016" cy="816"/>
            </a:xfrm>
          </p:grpSpPr>
          <p:sp>
            <p:nvSpPr>
              <p:cNvPr id="203782" name="Oval 6">
                <a:extLst>
                  <a:ext uri="{FF2B5EF4-FFF2-40B4-BE49-F238E27FC236}">
                    <a16:creationId xmlns:a16="http://schemas.microsoft.com/office/drawing/2014/main" id="{86DF0ADB-964D-4D3E-B18F-4EBB42DEF668}"/>
                  </a:ext>
                </a:extLst>
              </p:cNvPr>
              <p:cNvSpPr>
                <a:spLocks noChangeArrowheads="1"/>
              </p:cNvSpPr>
              <p:nvPr/>
            </p:nvSpPr>
            <p:spPr bwMode="auto">
              <a:xfrm>
                <a:off x="864" y="1920"/>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3" name="Oval 7">
                <a:extLst>
                  <a:ext uri="{FF2B5EF4-FFF2-40B4-BE49-F238E27FC236}">
                    <a16:creationId xmlns:a16="http://schemas.microsoft.com/office/drawing/2014/main" id="{19970B9F-222B-4D98-8932-0C2A4209243B}"/>
                  </a:ext>
                </a:extLst>
              </p:cNvPr>
              <p:cNvSpPr>
                <a:spLocks noChangeArrowheads="1"/>
              </p:cNvSpPr>
              <p:nvPr/>
            </p:nvSpPr>
            <p:spPr bwMode="auto">
              <a:xfrm>
                <a:off x="864" y="1824"/>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3784" name="Freeform 8">
              <a:extLst>
                <a:ext uri="{FF2B5EF4-FFF2-40B4-BE49-F238E27FC236}">
                  <a16:creationId xmlns:a16="http://schemas.microsoft.com/office/drawing/2014/main" id="{FA26774B-FBE1-4959-98F2-5D83041BEE0F}"/>
                </a:ext>
              </a:extLst>
            </p:cNvPr>
            <p:cNvSpPr>
              <a:spLocks/>
            </p:cNvSpPr>
            <p:nvPr/>
          </p:nvSpPr>
          <p:spPr bwMode="auto">
            <a:xfrm>
              <a:off x="1240" y="2752"/>
              <a:ext cx="1160" cy="608"/>
            </a:xfrm>
            <a:custGeom>
              <a:avLst/>
              <a:gdLst>
                <a:gd name="T0" fmla="*/ 1160 w 1160"/>
                <a:gd name="T1" fmla="*/ 88 h 608"/>
                <a:gd name="T2" fmla="*/ 872 w 1160"/>
                <a:gd name="T3" fmla="*/ 328 h 608"/>
                <a:gd name="T4" fmla="*/ 824 w 1160"/>
                <a:gd name="T5" fmla="*/ 568 h 608"/>
                <a:gd name="T6" fmla="*/ 392 w 1160"/>
                <a:gd name="T7" fmla="*/ 568 h 608"/>
                <a:gd name="T8" fmla="*/ 344 w 1160"/>
                <a:gd name="T9" fmla="*/ 328 h 608"/>
                <a:gd name="T10" fmla="*/ 8 w 1160"/>
                <a:gd name="T11" fmla="*/ 40 h 608"/>
                <a:gd name="T12" fmla="*/ 296 w 1160"/>
                <a:gd name="T13" fmla="*/ 88 h 608"/>
                <a:gd name="T14" fmla="*/ 680 w 1160"/>
                <a:gd name="T15" fmla="*/ 88 h 608"/>
                <a:gd name="T16" fmla="*/ 1064 w 1160"/>
                <a:gd name="T17" fmla="*/ 8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0" h="608">
                  <a:moveTo>
                    <a:pt x="1160" y="88"/>
                  </a:moveTo>
                  <a:cubicBezTo>
                    <a:pt x="1044" y="168"/>
                    <a:pt x="928" y="248"/>
                    <a:pt x="872" y="328"/>
                  </a:cubicBezTo>
                  <a:cubicBezTo>
                    <a:pt x="816" y="408"/>
                    <a:pt x="904" y="528"/>
                    <a:pt x="824" y="568"/>
                  </a:cubicBezTo>
                  <a:cubicBezTo>
                    <a:pt x="744" y="608"/>
                    <a:pt x="472" y="608"/>
                    <a:pt x="392" y="568"/>
                  </a:cubicBezTo>
                  <a:cubicBezTo>
                    <a:pt x="312" y="528"/>
                    <a:pt x="408" y="416"/>
                    <a:pt x="344" y="328"/>
                  </a:cubicBezTo>
                  <a:cubicBezTo>
                    <a:pt x="280" y="240"/>
                    <a:pt x="16" y="80"/>
                    <a:pt x="8" y="40"/>
                  </a:cubicBezTo>
                  <a:cubicBezTo>
                    <a:pt x="0" y="0"/>
                    <a:pt x="184" y="80"/>
                    <a:pt x="296" y="88"/>
                  </a:cubicBezTo>
                  <a:cubicBezTo>
                    <a:pt x="408" y="96"/>
                    <a:pt x="552" y="88"/>
                    <a:pt x="680" y="88"/>
                  </a:cubicBezTo>
                  <a:cubicBezTo>
                    <a:pt x="808" y="88"/>
                    <a:pt x="992" y="88"/>
                    <a:pt x="1064" y="88"/>
                  </a:cubicBezTo>
                </a:path>
              </a:pathLst>
            </a:custGeom>
            <a:solidFill>
              <a:schemeClr val="accent1"/>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3785" name="Group 9">
              <a:extLst>
                <a:ext uri="{FF2B5EF4-FFF2-40B4-BE49-F238E27FC236}">
                  <a16:creationId xmlns:a16="http://schemas.microsoft.com/office/drawing/2014/main" id="{E064C404-B619-4C22-ABBE-25C40635263F}"/>
                </a:ext>
              </a:extLst>
            </p:cNvPr>
            <p:cNvGrpSpPr>
              <a:grpSpLocks/>
            </p:cNvGrpSpPr>
            <p:nvPr/>
          </p:nvGrpSpPr>
          <p:grpSpPr bwMode="auto">
            <a:xfrm>
              <a:off x="816" y="2064"/>
              <a:ext cx="2112" cy="864"/>
              <a:chOff x="864" y="1824"/>
              <a:chExt cx="2016" cy="816"/>
            </a:xfrm>
          </p:grpSpPr>
          <p:sp>
            <p:nvSpPr>
              <p:cNvPr id="203786" name="Oval 10">
                <a:extLst>
                  <a:ext uri="{FF2B5EF4-FFF2-40B4-BE49-F238E27FC236}">
                    <a16:creationId xmlns:a16="http://schemas.microsoft.com/office/drawing/2014/main" id="{B3C5A13A-1C13-46FC-977A-00AE8A53744F}"/>
                  </a:ext>
                </a:extLst>
              </p:cNvPr>
              <p:cNvSpPr>
                <a:spLocks noChangeArrowheads="1"/>
              </p:cNvSpPr>
              <p:nvPr/>
            </p:nvSpPr>
            <p:spPr bwMode="auto">
              <a:xfrm>
                <a:off x="864" y="1920"/>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7" name="Oval 11">
                <a:extLst>
                  <a:ext uri="{FF2B5EF4-FFF2-40B4-BE49-F238E27FC236}">
                    <a16:creationId xmlns:a16="http://schemas.microsoft.com/office/drawing/2014/main" id="{1FFAE7C3-AD94-40A3-87D8-85EC2B032EF6}"/>
                  </a:ext>
                </a:extLst>
              </p:cNvPr>
              <p:cNvSpPr>
                <a:spLocks noChangeArrowheads="1"/>
              </p:cNvSpPr>
              <p:nvPr/>
            </p:nvSpPr>
            <p:spPr bwMode="auto">
              <a:xfrm>
                <a:off x="864" y="1824"/>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3788" name="Line 12">
            <a:extLst>
              <a:ext uri="{FF2B5EF4-FFF2-40B4-BE49-F238E27FC236}">
                <a16:creationId xmlns:a16="http://schemas.microsoft.com/office/drawing/2014/main" id="{04835685-5F48-421F-A6C4-226B5B82D9CE}"/>
              </a:ext>
            </a:extLst>
          </p:cNvPr>
          <p:cNvSpPr>
            <a:spLocks noChangeShapeType="1"/>
          </p:cNvSpPr>
          <p:nvPr/>
        </p:nvSpPr>
        <p:spPr bwMode="auto">
          <a:xfrm>
            <a:off x="2595563" y="3055938"/>
            <a:ext cx="1524000" cy="304800"/>
          </a:xfrm>
          <a:prstGeom prst="line">
            <a:avLst/>
          </a:prstGeom>
          <a:noFill/>
          <a:ln w="38100" cap="rnd">
            <a:solidFill>
              <a:schemeClr val="hlink"/>
            </a:solidFill>
            <a:prstDash val="sysDot"/>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9" name="Freeform 13">
            <a:extLst>
              <a:ext uri="{FF2B5EF4-FFF2-40B4-BE49-F238E27FC236}">
                <a16:creationId xmlns:a16="http://schemas.microsoft.com/office/drawing/2014/main" id="{5325982A-58CC-40AB-BF86-0443A2855013}"/>
              </a:ext>
            </a:extLst>
          </p:cNvPr>
          <p:cNvSpPr>
            <a:spLocks/>
          </p:cNvSpPr>
          <p:nvPr/>
        </p:nvSpPr>
        <p:spPr bwMode="auto">
          <a:xfrm>
            <a:off x="3890963" y="3132138"/>
            <a:ext cx="581025" cy="685800"/>
          </a:xfrm>
          <a:custGeom>
            <a:avLst/>
            <a:gdLst>
              <a:gd name="T0" fmla="*/ 0 w 366"/>
              <a:gd name="T1" fmla="*/ 432 h 432"/>
              <a:gd name="T2" fmla="*/ 198 w 366"/>
              <a:gd name="T3" fmla="*/ 319 h 432"/>
              <a:gd name="T4" fmla="*/ 343 w 366"/>
              <a:gd name="T5" fmla="*/ 174 h 432"/>
              <a:gd name="T6" fmla="*/ 334 w 366"/>
              <a:gd name="T7" fmla="*/ 0 h 432"/>
            </a:gdLst>
            <a:ahLst/>
            <a:cxnLst>
              <a:cxn ang="0">
                <a:pos x="T0" y="T1"/>
              </a:cxn>
              <a:cxn ang="0">
                <a:pos x="T2" y="T3"/>
              </a:cxn>
              <a:cxn ang="0">
                <a:pos x="T4" y="T5"/>
              </a:cxn>
              <a:cxn ang="0">
                <a:pos x="T6" y="T7"/>
              </a:cxn>
            </a:cxnLst>
            <a:rect l="0" t="0" r="r" b="b"/>
            <a:pathLst>
              <a:path w="366" h="432">
                <a:moveTo>
                  <a:pt x="0" y="432"/>
                </a:moveTo>
                <a:cubicBezTo>
                  <a:pt x="35" y="413"/>
                  <a:pt x="141" y="362"/>
                  <a:pt x="198" y="319"/>
                </a:cubicBezTo>
                <a:cubicBezTo>
                  <a:pt x="255" y="276"/>
                  <a:pt x="320" y="227"/>
                  <a:pt x="343" y="174"/>
                </a:cubicBezTo>
                <a:cubicBezTo>
                  <a:pt x="366" y="121"/>
                  <a:pt x="336" y="36"/>
                  <a:pt x="334" y="0"/>
                </a:cubicBezTo>
              </a:path>
            </a:pathLst>
          </a:custGeom>
          <a:noFill/>
          <a:ln w="28575" cap="flat" cmpd="sng">
            <a:solidFill>
              <a:schemeClr val="hlink"/>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0" name="Freeform 14">
            <a:extLst>
              <a:ext uri="{FF2B5EF4-FFF2-40B4-BE49-F238E27FC236}">
                <a16:creationId xmlns:a16="http://schemas.microsoft.com/office/drawing/2014/main" id="{FA1D6ACE-58C8-4A2F-A022-AA72E4A36D69}"/>
              </a:ext>
            </a:extLst>
          </p:cNvPr>
          <p:cNvSpPr>
            <a:spLocks/>
          </p:cNvSpPr>
          <p:nvPr/>
        </p:nvSpPr>
        <p:spPr bwMode="auto">
          <a:xfrm flipH="1" flipV="1">
            <a:off x="766763" y="2674938"/>
            <a:ext cx="457200" cy="685800"/>
          </a:xfrm>
          <a:custGeom>
            <a:avLst/>
            <a:gdLst>
              <a:gd name="T0" fmla="*/ 0 w 337"/>
              <a:gd name="T1" fmla="*/ 439 h 439"/>
              <a:gd name="T2" fmla="*/ 199 w 337"/>
              <a:gd name="T3" fmla="*/ 324 h 439"/>
              <a:gd name="T4" fmla="*/ 314 w 337"/>
              <a:gd name="T5" fmla="*/ 178 h 439"/>
              <a:gd name="T6" fmla="*/ 335 w 337"/>
              <a:gd name="T7" fmla="*/ 0 h 439"/>
            </a:gdLst>
            <a:ahLst/>
            <a:cxnLst>
              <a:cxn ang="0">
                <a:pos x="T0" y="T1"/>
              </a:cxn>
              <a:cxn ang="0">
                <a:pos x="T2" y="T3"/>
              </a:cxn>
              <a:cxn ang="0">
                <a:pos x="T4" y="T5"/>
              </a:cxn>
              <a:cxn ang="0">
                <a:pos x="T6" y="T7"/>
              </a:cxn>
            </a:cxnLst>
            <a:rect l="0" t="0" r="r" b="b"/>
            <a:pathLst>
              <a:path w="337" h="439">
                <a:moveTo>
                  <a:pt x="0" y="439"/>
                </a:moveTo>
                <a:cubicBezTo>
                  <a:pt x="35" y="420"/>
                  <a:pt x="147" y="368"/>
                  <a:pt x="199" y="324"/>
                </a:cubicBezTo>
                <a:cubicBezTo>
                  <a:pt x="251" y="280"/>
                  <a:pt x="291" y="232"/>
                  <a:pt x="314" y="178"/>
                </a:cubicBezTo>
                <a:cubicBezTo>
                  <a:pt x="337" y="124"/>
                  <a:pt x="331" y="37"/>
                  <a:pt x="335" y="0"/>
                </a:cubicBezTo>
              </a:path>
            </a:pathLst>
          </a:custGeom>
          <a:noFill/>
          <a:ln w="28575" cap="flat" cmpd="sng">
            <a:solidFill>
              <a:schemeClr val="hlink"/>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3791" name="Group 15">
            <a:extLst>
              <a:ext uri="{FF2B5EF4-FFF2-40B4-BE49-F238E27FC236}">
                <a16:creationId xmlns:a16="http://schemas.microsoft.com/office/drawing/2014/main" id="{F730F161-F95A-4680-8C6C-187FD40F7984}"/>
              </a:ext>
            </a:extLst>
          </p:cNvPr>
          <p:cNvGrpSpPr>
            <a:grpSpLocks/>
          </p:cNvGrpSpPr>
          <p:nvPr/>
        </p:nvGrpSpPr>
        <p:grpSpPr bwMode="auto">
          <a:xfrm>
            <a:off x="2443163" y="2598738"/>
            <a:ext cx="304800" cy="457200"/>
            <a:chOff x="4272" y="2064"/>
            <a:chExt cx="192" cy="288"/>
          </a:xfrm>
        </p:grpSpPr>
        <p:sp>
          <p:nvSpPr>
            <p:cNvPr id="203792" name="AutoShape 16">
              <a:extLst>
                <a:ext uri="{FF2B5EF4-FFF2-40B4-BE49-F238E27FC236}">
                  <a16:creationId xmlns:a16="http://schemas.microsoft.com/office/drawing/2014/main" id="{E12599BE-1495-4DA9-A3B8-1CCDD5A57334}"/>
                </a:ext>
              </a:extLst>
            </p:cNvPr>
            <p:cNvSpPr>
              <a:spLocks noChangeArrowheads="1"/>
            </p:cNvSpPr>
            <p:nvPr/>
          </p:nvSpPr>
          <p:spPr bwMode="auto">
            <a:xfrm>
              <a:off x="4272" y="2256"/>
              <a:ext cx="192" cy="96"/>
            </a:xfrm>
            <a:prstGeom prst="triangle">
              <a:avLst>
                <a:gd name="adj" fmla="val 50000"/>
              </a:avLst>
            </a:prstGeom>
            <a:solidFill>
              <a:schemeClr val="bg1"/>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3" name="Oval 17">
              <a:extLst>
                <a:ext uri="{FF2B5EF4-FFF2-40B4-BE49-F238E27FC236}">
                  <a16:creationId xmlns:a16="http://schemas.microsoft.com/office/drawing/2014/main" id="{AD953964-E3A7-4973-A165-7E134A44281B}"/>
                </a:ext>
              </a:extLst>
            </p:cNvPr>
            <p:cNvSpPr>
              <a:spLocks noChangeArrowheads="1"/>
            </p:cNvSpPr>
            <p:nvPr/>
          </p:nvSpPr>
          <p:spPr bwMode="auto">
            <a:xfrm>
              <a:off x="4272" y="2112"/>
              <a:ext cx="192" cy="192"/>
            </a:xfrm>
            <a:prstGeom prst="ellipse">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4" name="Line 18">
              <a:extLst>
                <a:ext uri="{FF2B5EF4-FFF2-40B4-BE49-F238E27FC236}">
                  <a16:creationId xmlns:a16="http://schemas.microsoft.com/office/drawing/2014/main" id="{7A83FA54-3993-4799-8FEC-B13ECCE5F67E}"/>
                </a:ext>
              </a:extLst>
            </p:cNvPr>
            <p:cNvSpPr>
              <a:spLocks noChangeShapeType="1"/>
            </p:cNvSpPr>
            <p:nvPr/>
          </p:nvSpPr>
          <p:spPr bwMode="auto">
            <a:xfrm>
              <a:off x="4368" y="2064"/>
              <a:ext cx="0" cy="144"/>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5" name="Line 19">
              <a:extLst>
                <a:ext uri="{FF2B5EF4-FFF2-40B4-BE49-F238E27FC236}">
                  <a16:creationId xmlns:a16="http://schemas.microsoft.com/office/drawing/2014/main" id="{1EFB4FA1-91EC-4439-9506-F47963B29ADD}"/>
                </a:ext>
              </a:extLst>
            </p:cNvPr>
            <p:cNvSpPr>
              <a:spLocks noChangeShapeType="1"/>
            </p:cNvSpPr>
            <p:nvPr/>
          </p:nvSpPr>
          <p:spPr bwMode="auto">
            <a:xfrm>
              <a:off x="4368" y="2208"/>
              <a:ext cx="48" cy="48"/>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6" name="Line 20">
              <a:extLst>
                <a:ext uri="{FF2B5EF4-FFF2-40B4-BE49-F238E27FC236}">
                  <a16:creationId xmlns:a16="http://schemas.microsoft.com/office/drawing/2014/main" id="{BE1D253D-482F-452F-B00D-538DD2A5E1D0}"/>
                </a:ext>
              </a:extLst>
            </p:cNvPr>
            <p:cNvSpPr>
              <a:spLocks noChangeShapeType="1"/>
            </p:cNvSpPr>
            <p:nvPr/>
          </p:nvSpPr>
          <p:spPr bwMode="auto">
            <a:xfrm>
              <a:off x="4320" y="2064"/>
              <a:ext cx="9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3797" name="Group 21">
            <a:extLst>
              <a:ext uri="{FF2B5EF4-FFF2-40B4-BE49-F238E27FC236}">
                <a16:creationId xmlns:a16="http://schemas.microsoft.com/office/drawing/2014/main" id="{1F714FB6-FD03-49A3-981B-49B1CAB4E339}"/>
              </a:ext>
            </a:extLst>
          </p:cNvPr>
          <p:cNvGrpSpPr>
            <a:grpSpLocks/>
          </p:cNvGrpSpPr>
          <p:nvPr/>
        </p:nvGrpSpPr>
        <p:grpSpPr bwMode="auto">
          <a:xfrm>
            <a:off x="3128963" y="2751138"/>
            <a:ext cx="304800" cy="457200"/>
            <a:chOff x="3696" y="2160"/>
            <a:chExt cx="192" cy="288"/>
          </a:xfrm>
        </p:grpSpPr>
        <p:sp>
          <p:nvSpPr>
            <p:cNvPr id="203798" name="AutoShape 22">
              <a:extLst>
                <a:ext uri="{FF2B5EF4-FFF2-40B4-BE49-F238E27FC236}">
                  <a16:creationId xmlns:a16="http://schemas.microsoft.com/office/drawing/2014/main" id="{863F7044-1794-4D75-AE27-04FA678AB8B2}"/>
                </a:ext>
              </a:extLst>
            </p:cNvPr>
            <p:cNvSpPr>
              <a:spLocks noChangeArrowheads="1"/>
            </p:cNvSpPr>
            <p:nvPr/>
          </p:nvSpPr>
          <p:spPr bwMode="auto">
            <a:xfrm>
              <a:off x="3696" y="2352"/>
              <a:ext cx="192" cy="96"/>
            </a:xfrm>
            <a:prstGeom prst="triangle">
              <a:avLst>
                <a:gd name="adj" fmla="val 50000"/>
              </a:avLst>
            </a:prstGeom>
            <a:solidFill>
              <a:schemeClr val="bg1"/>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Oval 23">
              <a:extLst>
                <a:ext uri="{FF2B5EF4-FFF2-40B4-BE49-F238E27FC236}">
                  <a16:creationId xmlns:a16="http://schemas.microsoft.com/office/drawing/2014/main" id="{DEB4C318-7412-4013-8D02-01AC9A523761}"/>
                </a:ext>
              </a:extLst>
            </p:cNvPr>
            <p:cNvSpPr>
              <a:spLocks noChangeArrowheads="1"/>
            </p:cNvSpPr>
            <p:nvPr/>
          </p:nvSpPr>
          <p:spPr bwMode="auto">
            <a:xfrm>
              <a:off x="3696" y="2208"/>
              <a:ext cx="192" cy="192"/>
            </a:xfrm>
            <a:prstGeom prst="ellipse">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0" name="Line 24">
              <a:extLst>
                <a:ext uri="{FF2B5EF4-FFF2-40B4-BE49-F238E27FC236}">
                  <a16:creationId xmlns:a16="http://schemas.microsoft.com/office/drawing/2014/main" id="{F6232348-D801-4219-8239-F224E27742A7}"/>
                </a:ext>
              </a:extLst>
            </p:cNvPr>
            <p:cNvSpPr>
              <a:spLocks noChangeShapeType="1"/>
            </p:cNvSpPr>
            <p:nvPr/>
          </p:nvSpPr>
          <p:spPr bwMode="auto">
            <a:xfrm>
              <a:off x="3792" y="2160"/>
              <a:ext cx="0" cy="144"/>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1" name="Line 25">
              <a:extLst>
                <a:ext uri="{FF2B5EF4-FFF2-40B4-BE49-F238E27FC236}">
                  <a16:creationId xmlns:a16="http://schemas.microsoft.com/office/drawing/2014/main" id="{90490624-8123-4016-BFF8-82359B3756CB}"/>
                </a:ext>
              </a:extLst>
            </p:cNvPr>
            <p:cNvSpPr>
              <a:spLocks noChangeShapeType="1"/>
            </p:cNvSpPr>
            <p:nvPr/>
          </p:nvSpPr>
          <p:spPr bwMode="auto">
            <a:xfrm>
              <a:off x="3792" y="2304"/>
              <a:ext cx="96"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2" name="Line 26">
              <a:extLst>
                <a:ext uri="{FF2B5EF4-FFF2-40B4-BE49-F238E27FC236}">
                  <a16:creationId xmlns:a16="http://schemas.microsoft.com/office/drawing/2014/main" id="{5B887B98-F8DE-4A17-8912-476DD53AFFC2}"/>
                </a:ext>
              </a:extLst>
            </p:cNvPr>
            <p:cNvSpPr>
              <a:spLocks noChangeShapeType="1"/>
            </p:cNvSpPr>
            <p:nvPr/>
          </p:nvSpPr>
          <p:spPr bwMode="auto">
            <a:xfrm>
              <a:off x="3744" y="2160"/>
              <a:ext cx="9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3803" name="Group 27">
            <a:extLst>
              <a:ext uri="{FF2B5EF4-FFF2-40B4-BE49-F238E27FC236}">
                <a16:creationId xmlns:a16="http://schemas.microsoft.com/office/drawing/2014/main" id="{E7686AE3-D5E0-4B52-8762-C09725087EC7}"/>
              </a:ext>
            </a:extLst>
          </p:cNvPr>
          <p:cNvGrpSpPr>
            <a:grpSpLocks/>
          </p:cNvGrpSpPr>
          <p:nvPr/>
        </p:nvGrpSpPr>
        <p:grpSpPr bwMode="auto">
          <a:xfrm>
            <a:off x="3814763" y="2903538"/>
            <a:ext cx="304800" cy="457200"/>
            <a:chOff x="3648" y="2208"/>
            <a:chExt cx="192" cy="288"/>
          </a:xfrm>
        </p:grpSpPr>
        <p:sp>
          <p:nvSpPr>
            <p:cNvPr id="203804" name="AutoShape 28">
              <a:extLst>
                <a:ext uri="{FF2B5EF4-FFF2-40B4-BE49-F238E27FC236}">
                  <a16:creationId xmlns:a16="http://schemas.microsoft.com/office/drawing/2014/main" id="{A724B10F-5282-4732-8320-A689DA3B0BA8}"/>
                </a:ext>
              </a:extLst>
            </p:cNvPr>
            <p:cNvSpPr>
              <a:spLocks noChangeArrowheads="1"/>
            </p:cNvSpPr>
            <p:nvPr/>
          </p:nvSpPr>
          <p:spPr bwMode="auto">
            <a:xfrm>
              <a:off x="3648" y="2400"/>
              <a:ext cx="192" cy="96"/>
            </a:xfrm>
            <a:prstGeom prst="triangle">
              <a:avLst>
                <a:gd name="adj" fmla="val 50000"/>
              </a:avLst>
            </a:prstGeom>
            <a:solidFill>
              <a:schemeClr val="bg1"/>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5" name="Oval 29">
              <a:extLst>
                <a:ext uri="{FF2B5EF4-FFF2-40B4-BE49-F238E27FC236}">
                  <a16:creationId xmlns:a16="http://schemas.microsoft.com/office/drawing/2014/main" id="{6065F12C-EE3A-489F-AA7A-18EA23550914}"/>
                </a:ext>
              </a:extLst>
            </p:cNvPr>
            <p:cNvSpPr>
              <a:spLocks noChangeArrowheads="1"/>
            </p:cNvSpPr>
            <p:nvPr/>
          </p:nvSpPr>
          <p:spPr bwMode="auto">
            <a:xfrm>
              <a:off x="3648" y="2256"/>
              <a:ext cx="192" cy="192"/>
            </a:xfrm>
            <a:prstGeom prst="ellipse">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6" name="Line 30">
              <a:extLst>
                <a:ext uri="{FF2B5EF4-FFF2-40B4-BE49-F238E27FC236}">
                  <a16:creationId xmlns:a16="http://schemas.microsoft.com/office/drawing/2014/main" id="{CD77367B-DB2A-4F1A-83DA-69448B7DB3BA}"/>
                </a:ext>
              </a:extLst>
            </p:cNvPr>
            <p:cNvSpPr>
              <a:spLocks noChangeShapeType="1"/>
            </p:cNvSpPr>
            <p:nvPr/>
          </p:nvSpPr>
          <p:spPr bwMode="auto">
            <a:xfrm>
              <a:off x="3744" y="2208"/>
              <a:ext cx="0" cy="144"/>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7" name="Line 31">
              <a:extLst>
                <a:ext uri="{FF2B5EF4-FFF2-40B4-BE49-F238E27FC236}">
                  <a16:creationId xmlns:a16="http://schemas.microsoft.com/office/drawing/2014/main" id="{0588188B-64E7-4A8A-ACB1-13CAF83C689A}"/>
                </a:ext>
              </a:extLst>
            </p:cNvPr>
            <p:cNvSpPr>
              <a:spLocks noChangeShapeType="1"/>
            </p:cNvSpPr>
            <p:nvPr/>
          </p:nvSpPr>
          <p:spPr bwMode="auto">
            <a:xfrm flipV="1">
              <a:off x="3744" y="2304"/>
              <a:ext cx="96" cy="48"/>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8" name="Line 32">
              <a:extLst>
                <a:ext uri="{FF2B5EF4-FFF2-40B4-BE49-F238E27FC236}">
                  <a16:creationId xmlns:a16="http://schemas.microsoft.com/office/drawing/2014/main" id="{E3889993-DFF0-434D-BFCC-7FF45D20494B}"/>
                </a:ext>
              </a:extLst>
            </p:cNvPr>
            <p:cNvSpPr>
              <a:spLocks noChangeShapeType="1"/>
            </p:cNvSpPr>
            <p:nvPr/>
          </p:nvSpPr>
          <p:spPr bwMode="auto">
            <a:xfrm>
              <a:off x="3696" y="2208"/>
              <a:ext cx="9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09" name="Text Box 33">
            <a:extLst>
              <a:ext uri="{FF2B5EF4-FFF2-40B4-BE49-F238E27FC236}">
                <a16:creationId xmlns:a16="http://schemas.microsoft.com/office/drawing/2014/main" id="{14FB1B57-5EAF-4CC8-8835-C9A0A9717472}"/>
              </a:ext>
            </a:extLst>
          </p:cNvPr>
          <p:cNvSpPr txBox="1">
            <a:spLocks noChangeArrowheads="1"/>
          </p:cNvSpPr>
          <p:nvPr/>
        </p:nvSpPr>
        <p:spPr bwMode="auto">
          <a:xfrm>
            <a:off x="4572000" y="2674938"/>
            <a:ext cx="4267200" cy="165258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aseline="0">
                <a:latin typeface="华文楷体" panose="02010600040101010101" pitchFamily="2" charset="-122"/>
                <a:ea typeface="华文楷体" panose="02010600040101010101" pitchFamily="2" charset="-122"/>
              </a:rPr>
              <a:t>       </a:t>
            </a:r>
            <a:r>
              <a:rPr lang="zh-CN" altLang="en-US" b="1" baseline="0">
                <a:latin typeface="华文楷体" panose="02010600040101010101" pitchFamily="2" charset="-122"/>
                <a:ea typeface="华文楷体" panose="02010600040101010101" pitchFamily="2" charset="-122"/>
              </a:rPr>
              <a:t>对于高速转动的圆盘，除了转动轴的位置外，各点都在做加速运动，越是靠近边缘，加速度越大，方向指向盘心。</a:t>
            </a:r>
          </a:p>
        </p:txBody>
      </p:sp>
      <p:sp>
        <p:nvSpPr>
          <p:cNvPr id="203810" name="Text Box 34">
            <a:extLst>
              <a:ext uri="{FF2B5EF4-FFF2-40B4-BE49-F238E27FC236}">
                <a16:creationId xmlns:a16="http://schemas.microsoft.com/office/drawing/2014/main" id="{C5C9C382-4D76-4FD2-9453-3FE3A2B5BBC5}"/>
              </a:ext>
            </a:extLst>
          </p:cNvPr>
          <p:cNvSpPr txBox="1">
            <a:spLocks noChangeArrowheads="1"/>
          </p:cNvSpPr>
          <p:nvPr/>
        </p:nvSpPr>
        <p:spPr bwMode="auto">
          <a:xfrm>
            <a:off x="468313" y="4868863"/>
            <a:ext cx="89281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aseline="0">
                <a:latin typeface="华文楷体" panose="02010600040101010101" pitchFamily="2" charset="-122"/>
                <a:ea typeface="华文楷体" panose="02010600040101010101" pitchFamily="2" charset="-122"/>
              </a:rPr>
              <a:t>        </a:t>
            </a:r>
            <a:r>
              <a:rPr lang="zh-CN" altLang="en-US" b="1" baseline="0">
                <a:solidFill>
                  <a:srgbClr val="FF3300"/>
                </a:solidFill>
                <a:latin typeface="华文楷体" panose="02010600040101010101" pitchFamily="2" charset="-122"/>
                <a:ea typeface="华文中宋" panose="02010600040101010101" pitchFamily="2" charset="-122"/>
              </a:rPr>
              <a:t>地面上看到：</a:t>
            </a:r>
            <a:r>
              <a:rPr lang="zh-CN" altLang="en-US" b="1" baseline="0">
                <a:latin typeface="华文楷体" panose="02010600040101010101" pitchFamily="2" charset="-122"/>
                <a:ea typeface="华文中宋" panose="02010600040101010101" pitchFamily="2" charset="-122"/>
              </a:rPr>
              <a:t>越是靠近边缘，速度越大．根据狭义相对论，靠近边缘部位的时间进程较慢．</a:t>
            </a:r>
          </a:p>
          <a:p>
            <a:pPr>
              <a:spcBef>
                <a:spcPct val="50000"/>
              </a:spcBef>
            </a:pPr>
            <a:r>
              <a:rPr lang="zh-CN" altLang="en-US" b="1" baseline="0">
                <a:solidFill>
                  <a:srgbClr val="FF3300"/>
                </a:solidFill>
                <a:ea typeface="华文中宋" panose="02010600040101010101" pitchFamily="2" charset="-122"/>
              </a:rPr>
              <a:t>        圆盘上的人认为：</a:t>
            </a:r>
            <a:r>
              <a:rPr lang="zh-CN" altLang="en-US" b="1" baseline="0">
                <a:ea typeface="华文中宋" panose="02010600040101010101" pitchFamily="2" charset="-122"/>
              </a:rPr>
              <a:t>盘上存在引力场，方向由盘心指向边缘，引力势较低，得出：引力势较低的位置，时间进程比较慢．</a:t>
            </a:r>
          </a:p>
        </p:txBody>
      </p:sp>
      <p:sp>
        <p:nvSpPr>
          <p:cNvPr id="203812" name="Line 36">
            <a:extLst>
              <a:ext uri="{FF2B5EF4-FFF2-40B4-BE49-F238E27FC236}">
                <a16:creationId xmlns:a16="http://schemas.microsoft.com/office/drawing/2014/main" id="{521A8AD2-5B62-4555-88F8-D90E9D42F436}"/>
              </a:ext>
            </a:extLst>
          </p:cNvPr>
          <p:cNvSpPr>
            <a:spLocks noChangeShapeType="1"/>
          </p:cNvSpPr>
          <p:nvPr/>
        </p:nvSpPr>
        <p:spPr bwMode="auto">
          <a:xfrm>
            <a:off x="2595563" y="3055938"/>
            <a:ext cx="838200" cy="609600"/>
          </a:xfrm>
          <a:prstGeom prst="line">
            <a:avLst/>
          </a:prstGeom>
          <a:noFill/>
          <a:ln w="28575">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5" name="Rectangle 39">
            <a:extLst>
              <a:ext uri="{FF2B5EF4-FFF2-40B4-BE49-F238E27FC236}">
                <a16:creationId xmlns:a16="http://schemas.microsoft.com/office/drawing/2014/main" id="{186FD2E4-5686-41DA-A65D-F6B2980668AE}"/>
              </a:ext>
            </a:extLst>
          </p:cNvPr>
          <p:cNvSpPr>
            <a:spLocks noChangeArrowheads="1"/>
          </p:cNvSpPr>
          <p:nvPr/>
        </p:nvSpPr>
        <p:spPr bwMode="auto">
          <a:xfrm>
            <a:off x="6084888" y="836613"/>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baseline="0">
                <a:solidFill>
                  <a:srgbClr val="FF0000"/>
                </a:solidFill>
                <a:effectLst>
                  <a:outerShdw blurRad="38100" dist="38100" dir="2700000" algn="tl">
                    <a:srgbClr val="C0C0C0"/>
                  </a:outerShdw>
                </a:effectLst>
                <a:cs typeface="Times New Roman" panose="02020603050405020304" pitchFamily="18" charset="0"/>
              </a:rPr>
              <a:t>引力红移</a:t>
            </a:r>
            <a:r>
              <a:rPr lang="zh-CN" altLang="en-US" b="1">
                <a:solidFill>
                  <a:srgbClr val="FF0000"/>
                </a:solidFill>
                <a:effectLst>
                  <a:outerShdw blurRad="38100" dist="38100" dir="2700000" algn="tl">
                    <a:srgbClr val="C0C0C0"/>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box(in)">
                                      <p:cBhvr>
                                        <p:cTn id="7" dur="500"/>
                                        <p:tgtEl>
                                          <p:spTgt spid="203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Effect transition="in" filter="dissolve">
                                      <p:cBhvr>
                                        <p:cTn id="12" dur="500"/>
                                        <p:tgtEl>
                                          <p:spTgt spid="20378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03788"/>
                                        </p:tgtEl>
                                        <p:attrNameLst>
                                          <p:attrName>style.visibility</p:attrName>
                                        </p:attrNameLst>
                                      </p:cBhvr>
                                      <p:to>
                                        <p:strVal val="visible"/>
                                      </p:to>
                                    </p:set>
                                    <p:animEffect transition="in" filter="wipe(left)">
                                      <p:cBhvr>
                                        <p:cTn id="16" dur="500"/>
                                        <p:tgtEl>
                                          <p:spTgt spid="2037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03789"/>
                                        </p:tgtEl>
                                        <p:attrNameLst>
                                          <p:attrName>style.visibility</p:attrName>
                                        </p:attrNameLst>
                                      </p:cBhvr>
                                      <p:to>
                                        <p:strVal val="visible"/>
                                      </p:to>
                                    </p:set>
                                    <p:animEffect transition="in" filter="wipe(down)">
                                      <p:cBhvr>
                                        <p:cTn id="21" dur="500"/>
                                        <p:tgtEl>
                                          <p:spTgt spid="203789"/>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203790"/>
                                        </p:tgtEl>
                                        <p:attrNameLst>
                                          <p:attrName>style.visibility</p:attrName>
                                        </p:attrNameLst>
                                      </p:cBhvr>
                                      <p:to>
                                        <p:strVal val="visible"/>
                                      </p:to>
                                    </p:set>
                                    <p:animEffect transition="in" filter="wipe(up)">
                                      <p:cBhvr>
                                        <p:cTn id="25" dur="500"/>
                                        <p:tgtEl>
                                          <p:spTgt spid="2037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03791"/>
                                        </p:tgtEl>
                                        <p:attrNameLst>
                                          <p:attrName>style.visibility</p:attrName>
                                        </p:attrNameLst>
                                      </p:cBhvr>
                                      <p:to>
                                        <p:strVal val="visible"/>
                                      </p:to>
                                    </p:set>
                                    <p:anim calcmode="lin" valueType="num">
                                      <p:cBhvr additive="base">
                                        <p:cTn id="30" dur="500" fill="hold"/>
                                        <p:tgtEl>
                                          <p:spTgt spid="203791"/>
                                        </p:tgtEl>
                                        <p:attrNameLst>
                                          <p:attrName>ppt_x</p:attrName>
                                        </p:attrNameLst>
                                      </p:cBhvr>
                                      <p:tavLst>
                                        <p:tav tm="0">
                                          <p:val>
                                            <p:strVal val="0-#ppt_w/2"/>
                                          </p:val>
                                        </p:tav>
                                        <p:tav tm="100000">
                                          <p:val>
                                            <p:strVal val="#ppt_x"/>
                                          </p:val>
                                        </p:tav>
                                      </p:tavLst>
                                    </p:anim>
                                    <p:anim calcmode="lin" valueType="num">
                                      <p:cBhvr additive="base">
                                        <p:cTn id="31" dur="500" fill="hold"/>
                                        <p:tgtEl>
                                          <p:spTgt spid="20379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03797"/>
                                        </p:tgtEl>
                                        <p:attrNameLst>
                                          <p:attrName>style.visibility</p:attrName>
                                        </p:attrNameLst>
                                      </p:cBhvr>
                                      <p:to>
                                        <p:strVal val="visible"/>
                                      </p:to>
                                    </p:set>
                                    <p:anim calcmode="lin" valueType="num">
                                      <p:cBhvr additive="base">
                                        <p:cTn id="36" dur="500" fill="hold"/>
                                        <p:tgtEl>
                                          <p:spTgt spid="203797"/>
                                        </p:tgtEl>
                                        <p:attrNameLst>
                                          <p:attrName>ppt_x</p:attrName>
                                        </p:attrNameLst>
                                      </p:cBhvr>
                                      <p:tavLst>
                                        <p:tav tm="0">
                                          <p:val>
                                            <p:strVal val="0-#ppt_w/2"/>
                                          </p:val>
                                        </p:tav>
                                        <p:tav tm="100000">
                                          <p:val>
                                            <p:strVal val="#ppt_x"/>
                                          </p:val>
                                        </p:tav>
                                      </p:tavLst>
                                    </p:anim>
                                    <p:anim calcmode="lin" valueType="num">
                                      <p:cBhvr additive="base">
                                        <p:cTn id="37" dur="500" fill="hold"/>
                                        <p:tgtEl>
                                          <p:spTgt spid="20379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03803"/>
                                        </p:tgtEl>
                                        <p:attrNameLst>
                                          <p:attrName>style.visibility</p:attrName>
                                        </p:attrNameLst>
                                      </p:cBhvr>
                                      <p:to>
                                        <p:strVal val="visible"/>
                                      </p:to>
                                    </p:set>
                                    <p:anim calcmode="lin" valueType="num">
                                      <p:cBhvr additive="base">
                                        <p:cTn id="42" dur="500" fill="hold"/>
                                        <p:tgtEl>
                                          <p:spTgt spid="203803"/>
                                        </p:tgtEl>
                                        <p:attrNameLst>
                                          <p:attrName>ppt_x</p:attrName>
                                        </p:attrNameLst>
                                      </p:cBhvr>
                                      <p:tavLst>
                                        <p:tav tm="0">
                                          <p:val>
                                            <p:strVal val="0-#ppt_w/2"/>
                                          </p:val>
                                        </p:tav>
                                        <p:tav tm="100000">
                                          <p:val>
                                            <p:strVal val="#ppt_x"/>
                                          </p:val>
                                        </p:tav>
                                      </p:tavLst>
                                    </p:anim>
                                    <p:anim calcmode="lin" valueType="num">
                                      <p:cBhvr additive="base">
                                        <p:cTn id="43" dur="500" fill="hold"/>
                                        <p:tgtEl>
                                          <p:spTgt spid="20380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03809"/>
                                        </p:tgtEl>
                                        <p:attrNameLst>
                                          <p:attrName>style.visibility</p:attrName>
                                        </p:attrNameLst>
                                      </p:cBhvr>
                                      <p:to>
                                        <p:strVal val="visible"/>
                                      </p:to>
                                    </p:set>
                                    <p:animEffect transition="in" filter="box(in)">
                                      <p:cBhvr>
                                        <p:cTn id="48" dur="500"/>
                                        <p:tgtEl>
                                          <p:spTgt spid="20380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3810"/>
                                        </p:tgtEl>
                                        <p:attrNameLst>
                                          <p:attrName>style.visibility</p:attrName>
                                        </p:attrNameLst>
                                      </p:cBhvr>
                                      <p:to>
                                        <p:strVal val="visible"/>
                                      </p:to>
                                    </p:set>
                                    <p:animEffect transition="in" filter="dissolve">
                                      <p:cBhvr>
                                        <p:cTn id="53" dur="500"/>
                                        <p:tgtEl>
                                          <p:spTgt spid="2038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203812"/>
                                        </p:tgtEl>
                                        <p:attrNameLst>
                                          <p:attrName>style.visibility</p:attrName>
                                        </p:attrNameLst>
                                      </p:cBhvr>
                                      <p:to>
                                        <p:strVal val="visible"/>
                                      </p:to>
                                    </p:set>
                                    <p:animEffect transition="in" filter="wipe(up)">
                                      <p:cBhvr>
                                        <p:cTn id="58" dur="500"/>
                                        <p:tgtEl>
                                          <p:spTgt spid="203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809" grpId="0" animBg="1" autoUpdateAnimBg="0"/>
      <p:bldP spid="2038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descr="星体大小对比">
            <a:extLst>
              <a:ext uri="{FF2B5EF4-FFF2-40B4-BE49-F238E27FC236}">
                <a16:creationId xmlns:a16="http://schemas.microsoft.com/office/drawing/2014/main" id="{1D61EF18-05A6-4F16-816D-A9253B55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629400" cy="3554413"/>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4803" name="Text Box 3">
            <a:extLst>
              <a:ext uri="{FF2B5EF4-FFF2-40B4-BE49-F238E27FC236}">
                <a16:creationId xmlns:a16="http://schemas.microsoft.com/office/drawing/2014/main" id="{06CAF0C2-8273-43E0-8C75-E17FAE983FCA}"/>
              </a:ext>
            </a:extLst>
          </p:cNvPr>
          <p:cNvSpPr txBox="1">
            <a:spLocks noChangeArrowheads="1"/>
          </p:cNvSpPr>
          <p:nvPr/>
        </p:nvSpPr>
        <p:spPr bwMode="auto">
          <a:xfrm>
            <a:off x="7772400" y="1752600"/>
            <a:ext cx="60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ea typeface="华文楷体" panose="02010600040101010101" pitchFamily="2" charset="-122"/>
              </a:rPr>
              <a:t>各类星体对比</a:t>
            </a:r>
          </a:p>
        </p:txBody>
      </p:sp>
      <p:sp>
        <p:nvSpPr>
          <p:cNvPr id="204804" name="Text Box 4">
            <a:extLst>
              <a:ext uri="{FF2B5EF4-FFF2-40B4-BE49-F238E27FC236}">
                <a16:creationId xmlns:a16="http://schemas.microsoft.com/office/drawing/2014/main" id="{0ABCD598-F92C-4DF9-B31E-9BBDDD97BFB3}"/>
              </a:ext>
            </a:extLst>
          </p:cNvPr>
          <p:cNvSpPr txBox="1">
            <a:spLocks noChangeArrowheads="1"/>
          </p:cNvSpPr>
          <p:nvPr/>
        </p:nvSpPr>
        <p:spPr bwMode="auto">
          <a:xfrm>
            <a:off x="468313" y="4941888"/>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baseline="0">
                <a:solidFill>
                  <a:srgbClr val="1A03A1"/>
                </a:solidFill>
                <a:ea typeface="华文中宋" panose="02010600040101010101" pitchFamily="2" charset="-122"/>
              </a:rPr>
              <a:t></a:t>
            </a:r>
            <a:r>
              <a:rPr lang="zh-CN" altLang="en-US" b="1" baseline="0">
                <a:solidFill>
                  <a:srgbClr val="1A03A1"/>
                </a:solidFill>
                <a:ea typeface="华文中宋" panose="02010600040101010101" pitchFamily="2" charset="-122"/>
              </a:rPr>
              <a:t>宇宙中有一类恒星，体积很小，质量却很大，叫做矮星，引力势比地球低的多，矮星表面的时间进程比较慢，哪里的发光的频率比同种的原子在地球上发光频率低，看起来偏红，这个现象叫做引力红移．</a:t>
            </a:r>
          </a:p>
        </p:txBody>
      </p:sp>
      <p:grpSp>
        <p:nvGrpSpPr>
          <p:cNvPr id="204805" name="Group 5">
            <a:extLst>
              <a:ext uri="{FF2B5EF4-FFF2-40B4-BE49-F238E27FC236}">
                <a16:creationId xmlns:a16="http://schemas.microsoft.com/office/drawing/2014/main" id="{731B61FF-EF9E-4F1A-995C-0341D2C26836}"/>
              </a:ext>
            </a:extLst>
          </p:cNvPr>
          <p:cNvGrpSpPr>
            <a:grpSpLocks/>
          </p:cNvGrpSpPr>
          <p:nvPr/>
        </p:nvGrpSpPr>
        <p:grpSpPr bwMode="auto">
          <a:xfrm>
            <a:off x="914400" y="1676400"/>
            <a:ext cx="1752600" cy="3124200"/>
            <a:chOff x="576" y="1056"/>
            <a:chExt cx="1104" cy="1968"/>
          </a:xfrm>
        </p:grpSpPr>
        <p:sp>
          <p:nvSpPr>
            <p:cNvPr id="204806" name="Oval 6">
              <a:extLst>
                <a:ext uri="{FF2B5EF4-FFF2-40B4-BE49-F238E27FC236}">
                  <a16:creationId xmlns:a16="http://schemas.microsoft.com/office/drawing/2014/main" id="{0C914DED-5CD6-44C8-845E-C03F049A49BF}"/>
                </a:ext>
              </a:extLst>
            </p:cNvPr>
            <p:cNvSpPr>
              <a:spLocks noChangeArrowheads="1"/>
            </p:cNvSpPr>
            <p:nvPr/>
          </p:nvSpPr>
          <p:spPr bwMode="auto">
            <a:xfrm>
              <a:off x="864" y="105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7" name="Oval 7">
              <a:extLst>
                <a:ext uri="{FF2B5EF4-FFF2-40B4-BE49-F238E27FC236}">
                  <a16:creationId xmlns:a16="http://schemas.microsoft.com/office/drawing/2014/main" id="{695A2714-2514-4469-BD03-37E25D6598F8}"/>
                </a:ext>
              </a:extLst>
            </p:cNvPr>
            <p:cNvSpPr>
              <a:spLocks noChangeArrowheads="1"/>
            </p:cNvSpPr>
            <p:nvPr/>
          </p:nvSpPr>
          <p:spPr bwMode="auto">
            <a:xfrm>
              <a:off x="576" y="1920"/>
              <a:ext cx="1104" cy="11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8" name="Line 8">
              <a:extLst>
                <a:ext uri="{FF2B5EF4-FFF2-40B4-BE49-F238E27FC236}">
                  <a16:creationId xmlns:a16="http://schemas.microsoft.com/office/drawing/2014/main" id="{DC8500A0-3E1C-436C-B500-69B024B849E9}"/>
                </a:ext>
              </a:extLst>
            </p:cNvPr>
            <p:cNvSpPr>
              <a:spLocks noChangeShapeType="1"/>
            </p:cNvSpPr>
            <p:nvPr/>
          </p:nvSpPr>
          <p:spPr bwMode="auto">
            <a:xfrm flipH="1">
              <a:off x="816" y="1248"/>
              <a:ext cx="144"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09" name="Line 9">
              <a:extLst>
                <a:ext uri="{FF2B5EF4-FFF2-40B4-BE49-F238E27FC236}">
                  <a16:creationId xmlns:a16="http://schemas.microsoft.com/office/drawing/2014/main" id="{693E3961-6D57-4A83-B27E-DB8E67F0BBB2}"/>
                </a:ext>
              </a:extLst>
            </p:cNvPr>
            <p:cNvSpPr>
              <a:spLocks noChangeShapeType="1"/>
            </p:cNvSpPr>
            <p:nvPr/>
          </p:nvSpPr>
          <p:spPr bwMode="auto">
            <a:xfrm>
              <a:off x="960" y="1248"/>
              <a:ext cx="24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10" name="Group 10">
            <a:extLst>
              <a:ext uri="{FF2B5EF4-FFF2-40B4-BE49-F238E27FC236}">
                <a16:creationId xmlns:a16="http://schemas.microsoft.com/office/drawing/2014/main" id="{5E75CE55-77D5-4885-9469-7B0458950840}"/>
              </a:ext>
            </a:extLst>
          </p:cNvPr>
          <p:cNvGrpSpPr>
            <a:grpSpLocks/>
          </p:cNvGrpSpPr>
          <p:nvPr/>
        </p:nvGrpSpPr>
        <p:grpSpPr bwMode="auto">
          <a:xfrm>
            <a:off x="914400" y="1676400"/>
            <a:ext cx="1752600" cy="3124200"/>
            <a:chOff x="576" y="1056"/>
            <a:chExt cx="1104" cy="1968"/>
          </a:xfrm>
        </p:grpSpPr>
        <p:sp>
          <p:nvSpPr>
            <p:cNvPr id="204811" name="Oval 11">
              <a:extLst>
                <a:ext uri="{FF2B5EF4-FFF2-40B4-BE49-F238E27FC236}">
                  <a16:creationId xmlns:a16="http://schemas.microsoft.com/office/drawing/2014/main" id="{46FB8B49-C3B7-44C2-BE10-7CD6ADF9D678}"/>
                </a:ext>
              </a:extLst>
            </p:cNvPr>
            <p:cNvSpPr>
              <a:spLocks noChangeArrowheads="1"/>
            </p:cNvSpPr>
            <p:nvPr/>
          </p:nvSpPr>
          <p:spPr bwMode="auto">
            <a:xfrm>
              <a:off x="864" y="1056"/>
              <a:ext cx="192" cy="19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2" name="Oval 12">
              <a:extLst>
                <a:ext uri="{FF2B5EF4-FFF2-40B4-BE49-F238E27FC236}">
                  <a16:creationId xmlns:a16="http://schemas.microsoft.com/office/drawing/2014/main" id="{A6383242-1703-4566-B6B6-DA1D56CD8B18}"/>
                </a:ext>
              </a:extLst>
            </p:cNvPr>
            <p:cNvSpPr>
              <a:spLocks noChangeArrowheads="1"/>
            </p:cNvSpPr>
            <p:nvPr/>
          </p:nvSpPr>
          <p:spPr bwMode="auto">
            <a:xfrm>
              <a:off x="576" y="1920"/>
              <a:ext cx="1104" cy="1104"/>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3" name="Line 13">
              <a:extLst>
                <a:ext uri="{FF2B5EF4-FFF2-40B4-BE49-F238E27FC236}">
                  <a16:creationId xmlns:a16="http://schemas.microsoft.com/office/drawing/2014/main" id="{D3DBE7BD-F083-43C9-9EC6-8F4E78831E03}"/>
                </a:ext>
              </a:extLst>
            </p:cNvPr>
            <p:cNvSpPr>
              <a:spLocks noChangeShapeType="1"/>
            </p:cNvSpPr>
            <p:nvPr/>
          </p:nvSpPr>
          <p:spPr bwMode="auto">
            <a:xfrm flipH="1">
              <a:off x="816" y="1248"/>
              <a:ext cx="144" cy="76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14" name="Line 14">
              <a:extLst>
                <a:ext uri="{FF2B5EF4-FFF2-40B4-BE49-F238E27FC236}">
                  <a16:creationId xmlns:a16="http://schemas.microsoft.com/office/drawing/2014/main" id="{F85090FD-AF02-48B3-9A5F-47C8CB5495F7}"/>
                </a:ext>
              </a:extLst>
            </p:cNvPr>
            <p:cNvSpPr>
              <a:spLocks noChangeShapeType="1"/>
            </p:cNvSpPr>
            <p:nvPr/>
          </p:nvSpPr>
          <p:spPr bwMode="auto">
            <a:xfrm>
              <a:off x="960" y="1248"/>
              <a:ext cx="240" cy="67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dissolve">
                                      <p:cBhvr>
                                        <p:cTn id="7" dur="500"/>
                                        <p:tgtEl>
                                          <p:spTgt spid="204805"/>
                                        </p:tgtEl>
                                      </p:cBhvr>
                                    </p:animEffect>
                                  </p:childTnLst>
                                  <p:subTnLst>
                                    <p:set>
                                      <p:cBhvr override="childStyle">
                                        <p:cTn dur="1" fill="hold" display="0" masterRel="nextClick" afterEffect="1"/>
                                        <p:tgtEl>
                                          <p:spTgt spid="204805"/>
                                        </p:tgtEl>
                                        <p:attrNameLst>
                                          <p:attrName>style.visibility</p:attrName>
                                        </p:attrNameLst>
                                      </p:cBhvr>
                                      <p:to>
                                        <p:strVal val="hidden"/>
                                      </p:to>
                                    </p:set>
                                  </p:sub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04810"/>
                                        </p:tgtEl>
                                        <p:attrNameLst>
                                          <p:attrName>style.visibility</p:attrName>
                                        </p:attrNameLst>
                                      </p:cBhvr>
                                      <p:to>
                                        <p:strVal val="visible"/>
                                      </p:to>
                                    </p:set>
                                    <p:animEffect transition="in" filter="dissolve">
                                      <p:cBhvr>
                                        <p:cTn id="11" dur="500"/>
                                        <p:tgtEl>
                                          <p:spTgt spid="204810"/>
                                        </p:tgtEl>
                                      </p:cBhvr>
                                    </p:animEffect>
                                  </p:childTnLst>
                                  <p:subTnLst>
                                    <p:set>
                                      <p:cBhvr override="childStyle">
                                        <p:cTn dur="1" fill="hold" display="0" masterRel="nextClick" afterEffect="1"/>
                                        <p:tgtEl>
                                          <p:spTgt spid="204810"/>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4804"/>
                                        </p:tgtEl>
                                        <p:attrNameLst>
                                          <p:attrName>style.visibility</p:attrName>
                                        </p:attrNameLst>
                                      </p:cBhvr>
                                      <p:to>
                                        <p:strVal val="visible"/>
                                      </p:to>
                                    </p:set>
                                    <p:animEffect transition="in" filter="dissolve">
                                      <p:cBhvr>
                                        <p:cTn id="16"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3" name="Object 5">
            <a:extLst>
              <a:ext uri="{FF2B5EF4-FFF2-40B4-BE49-F238E27FC236}">
                <a16:creationId xmlns:a16="http://schemas.microsoft.com/office/drawing/2014/main" id="{CE83E730-B5A8-4A8E-90A3-CFEF98D45079}"/>
              </a:ext>
            </a:extLst>
          </p:cNvPr>
          <p:cNvGraphicFramePr>
            <a:graphicFrameLocks noChangeAspect="1"/>
          </p:cNvGraphicFramePr>
          <p:nvPr/>
        </p:nvGraphicFramePr>
        <p:xfrm>
          <a:off x="2730500" y="2090738"/>
          <a:ext cx="2519363" cy="1606550"/>
        </p:xfrm>
        <a:graphic>
          <a:graphicData uri="http://schemas.openxmlformats.org/presentationml/2006/ole">
            <mc:AlternateContent xmlns:mc="http://schemas.openxmlformats.org/markup-compatibility/2006">
              <mc:Choice xmlns:v="urn:schemas-microsoft-com:vml" Requires="v">
                <p:oleObj spid="_x0000_s211976" name="公式" r:id="rId3" imgW="977760" imgH="622080" progId="Equation.3">
                  <p:embed/>
                </p:oleObj>
              </mc:Choice>
              <mc:Fallback>
                <p:oleObj name="公式" r:id="rId3" imgW="977760" imgH="622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2090738"/>
                        <a:ext cx="2519363"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72" name="Object 4">
            <a:extLst>
              <a:ext uri="{FF2B5EF4-FFF2-40B4-BE49-F238E27FC236}">
                <a16:creationId xmlns:a16="http://schemas.microsoft.com/office/drawing/2014/main" id="{21FEE349-C427-4744-A30F-A9479C471505}"/>
              </a:ext>
            </a:extLst>
          </p:cNvPr>
          <p:cNvGraphicFramePr>
            <a:graphicFrameLocks noChangeAspect="1"/>
          </p:cNvGraphicFramePr>
          <p:nvPr/>
        </p:nvGraphicFramePr>
        <p:xfrm>
          <a:off x="2339975" y="4868863"/>
          <a:ext cx="3168650" cy="1284287"/>
        </p:xfrm>
        <a:graphic>
          <a:graphicData uri="http://schemas.openxmlformats.org/presentationml/2006/ole">
            <mc:AlternateContent xmlns:mc="http://schemas.openxmlformats.org/markup-compatibility/2006">
              <mc:Choice xmlns:v="urn:schemas-microsoft-com:vml" Requires="v">
                <p:oleObj spid="_x0000_s211977" name="公式" r:id="rId5" imgW="1104900" imgH="444500" progId="Equation.3">
                  <p:embed/>
                </p:oleObj>
              </mc:Choice>
              <mc:Fallback>
                <p:oleObj name="公式" r:id="rId5" imgW="1104900" imgH="444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868863"/>
                        <a:ext cx="3168650"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74" name="Rectangle 6">
            <a:extLst>
              <a:ext uri="{FF2B5EF4-FFF2-40B4-BE49-F238E27FC236}">
                <a16:creationId xmlns:a16="http://schemas.microsoft.com/office/drawing/2014/main" id="{AE8C861E-9753-4755-A68B-383DF62FDF1F}"/>
              </a:ext>
            </a:extLst>
          </p:cNvPr>
          <p:cNvSpPr>
            <a:spLocks noChangeArrowheads="1"/>
          </p:cNvSpPr>
          <p:nvPr/>
        </p:nvSpPr>
        <p:spPr bwMode="auto">
          <a:xfrm>
            <a:off x="971550" y="981075"/>
            <a:ext cx="73929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baseline="0">
                <a:solidFill>
                  <a:srgbClr val="000066"/>
                </a:solidFill>
                <a:ea typeface="华文中宋" panose="02010600040101010101" pitchFamily="2" charset="-122"/>
              </a:rPr>
              <a:t>        </a:t>
            </a:r>
            <a:r>
              <a:rPr lang="zh-CN" altLang="en-US" sz="2800" b="1" baseline="0">
                <a:solidFill>
                  <a:srgbClr val="000066"/>
                </a:solidFill>
                <a:ea typeface="华文中宋" panose="02010600040101010101" pitchFamily="2" charset="-122"/>
              </a:rPr>
              <a:t>在球对称引力场中距原点</a:t>
            </a:r>
            <a:r>
              <a:rPr lang="en-US" altLang="zh-CN" sz="2800" b="1" baseline="0">
                <a:solidFill>
                  <a:srgbClr val="000066"/>
                </a:solidFill>
                <a:ea typeface="华文中宋" panose="02010600040101010101" pitchFamily="2" charset="-122"/>
              </a:rPr>
              <a:t>R</a:t>
            </a:r>
            <a:r>
              <a:rPr lang="zh-CN" altLang="en-US" sz="2800" b="1" baseline="0">
                <a:solidFill>
                  <a:srgbClr val="000066"/>
                </a:solidFill>
                <a:ea typeface="华文中宋" panose="02010600040101010101" pitchFamily="2" charset="-122"/>
              </a:rPr>
              <a:t>处的光源发射周期为</a:t>
            </a:r>
            <a:r>
              <a:rPr lang="en-US" altLang="zh-CN" sz="2800" b="1" baseline="0">
                <a:solidFill>
                  <a:srgbClr val="000066"/>
                </a:solidFill>
                <a:ea typeface="华文中宋" panose="02010600040101010101" pitchFamily="2" charset="-122"/>
              </a:rPr>
              <a:t>T</a:t>
            </a:r>
            <a:r>
              <a:rPr lang="en-US" altLang="zh-CN" sz="2800" b="1" baseline="-25000">
                <a:solidFill>
                  <a:srgbClr val="000066"/>
                </a:solidFill>
                <a:ea typeface="华文中宋" panose="02010600040101010101" pitchFamily="2" charset="-122"/>
              </a:rPr>
              <a:t>0</a:t>
            </a:r>
            <a:r>
              <a:rPr lang="zh-CN" altLang="en-US" sz="2800" b="1" baseline="0">
                <a:solidFill>
                  <a:srgbClr val="000066"/>
                </a:solidFill>
                <a:ea typeface="华文中宋" panose="02010600040101010101" pitchFamily="2" charset="-122"/>
              </a:rPr>
              <a:t>的光波，则无穷远处接受到的周期：</a:t>
            </a:r>
          </a:p>
          <a:p>
            <a:pPr eaLnBrk="0" hangingPunct="0"/>
            <a:endParaRPr lang="en-US" altLang="zh-CN" sz="2800" b="1" baseline="0">
              <a:solidFill>
                <a:srgbClr val="000066"/>
              </a:solidFill>
              <a:ea typeface="华文中宋" panose="02010600040101010101" pitchFamily="2" charset="-122"/>
            </a:endParaRPr>
          </a:p>
        </p:txBody>
      </p:sp>
      <p:sp>
        <p:nvSpPr>
          <p:cNvPr id="211975" name="Rectangle 7">
            <a:extLst>
              <a:ext uri="{FF2B5EF4-FFF2-40B4-BE49-F238E27FC236}">
                <a16:creationId xmlns:a16="http://schemas.microsoft.com/office/drawing/2014/main" id="{34106753-836A-4369-A4F8-FFF7766505DC}"/>
              </a:ext>
            </a:extLst>
          </p:cNvPr>
          <p:cNvSpPr>
            <a:spLocks noChangeArrowheads="1"/>
          </p:cNvSpPr>
          <p:nvPr/>
        </p:nvSpPr>
        <p:spPr bwMode="auto">
          <a:xfrm>
            <a:off x="971550" y="3929063"/>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baseline="0">
                <a:solidFill>
                  <a:srgbClr val="000066"/>
                </a:solidFill>
                <a:latin typeface="宋体" panose="02010600030101010101" pitchFamily="2" charset="-122"/>
                <a:ea typeface="华文中宋" panose="02010600040101010101" pitchFamily="2" charset="-122"/>
              </a:rPr>
              <a:t>相应的频率</a:t>
            </a:r>
            <a:endParaRPr lang="zh-CN" altLang="en-US" sz="2800" b="1" baseline="0">
              <a:solidFill>
                <a:srgbClr val="000066"/>
              </a:solidFill>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blinds(horizontal)">
                                      <p:cBhvr>
                                        <p:cTn id="7" dur="500"/>
                                        <p:tgtEl>
                                          <p:spTgt spid="211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5"/>
                                        </p:tgtEl>
                                        <p:attrNameLst>
                                          <p:attrName>style.visibility</p:attrName>
                                        </p:attrNameLst>
                                      </p:cBhvr>
                                      <p:to>
                                        <p:strVal val="visible"/>
                                      </p:to>
                                    </p:set>
                                    <p:animEffect transition="in" filter="wipe(left)">
                                      <p:cBhvr>
                                        <p:cTn id="12" dur="500"/>
                                        <p:tgtEl>
                                          <p:spTgt spid="2119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2"/>
                                        </p:tgtEl>
                                        <p:attrNameLst>
                                          <p:attrName>style.visibility</p:attrName>
                                        </p:attrNameLst>
                                      </p:cBhvr>
                                      <p:to>
                                        <p:strVal val="visible"/>
                                      </p:to>
                                    </p:set>
                                    <p:animEffect transition="in" filter="blinds(horizontal)">
                                      <p:cBhvr>
                                        <p:cTn id="1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Text Box 3">
            <a:extLst>
              <a:ext uri="{FF2B5EF4-FFF2-40B4-BE49-F238E27FC236}">
                <a16:creationId xmlns:a16="http://schemas.microsoft.com/office/drawing/2014/main" id="{86E3E665-708F-4DCB-8DB4-A769F08F3F03}"/>
              </a:ext>
            </a:extLst>
          </p:cNvPr>
          <p:cNvSpPr txBox="1">
            <a:spLocks noChangeArrowheads="1"/>
          </p:cNvSpPr>
          <p:nvPr/>
        </p:nvSpPr>
        <p:spPr bwMode="auto">
          <a:xfrm>
            <a:off x="611188" y="1844675"/>
            <a:ext cx="8243887"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aseline="0">
                <a:solidFill>
                  <a:schemeClr val="hlink"/>
                </a:solidFill>
                <a:latin typeface="华文楷体" panose="02010600040101010101" pitchFamily="2" charset="-122"/>
                <a:ea typeface="华文楷体" panose="02010600040101010101" pitchFamily="2" charset="-122"/>
              </a:rPr>
              <a:t>        </a:t>
            </a:r>
            <a:r>
              <a:rPr lang="en-US" altLang="zh-CN" sz="2800" b="1" baseline="0">
                <a:solidFill>
                  <a:srgbClr val="000066"/>
                </a:solidFill>
                <a:ea typeface="华文中宋" panose="02010600040101010101" pitchFamily="2" charset="-122"/>
              </a:rPr>
              <a:t>19</a:t>
            </a:r>
            <a:r>
              <a:rPr lang="zh-CN" altLang="en-US" sz="2800" b="1" baseline="0">
                <a:solidFill>
                  <a:srgbClr val="000066"/>
                </a:solidFill>
                <a:ea typeface="华文中宋" panose="02010600040101010101" pitchFamily="2" charset="-122"/>
              </a:rPr>
              <a:t>世纪后半叶，关于电磁场的研究不断深入，人们认识到了光的电磁本质</a:t>
            </a:r>
            <a:r>
              <a:rPr lang="en-US" altLang="zh-CN" b="1">
                <a:solidFill>
                  <a:srgbClr val="000066"/>
                </a:solidFill>
              </a:rPr>
              <a:t>----</a:t>
            </a:r>
            <a:r>
              <a:rPr lang="zh-CN" altLang="en-US" sz="2800" b="1" baseline="0">
                <a:solidFill>
                  <a:srgbClr val="000066"/>
                </a:solidFill>
                <a:ea typeface="华文中宋" panose="02010600040101010101" pitchFamily="2" charset="-122"/>
              </a:rPr>
              <a:t>我们已经知道，电磁波是以巨大且有限的速度传播的，因此在电磁场的研究中不断遇到一些矛盾，这些矛盾导致了相对论的出现。</a:t>
            </a:r>
          </a:p>
          <a:p>
            <a:pPr>
              <a:spcBef>
                <a:spcPct val="50000"/>
              </a:spcBef>
            </a:pPr>
            <a:r>
              <a:rPr lang="zh-CN" altLang="en-US" sz="2800" b="1" baseline="0">
                <a:solidFill>
                  <a:srgbClr val="000066"/>
                </a:solidFill>
                <a:ea typeface="华文中宋" panose="02010600040101010101" pitchFamily="2" charset="-122"/>
              </a:rPr>
              <a:t>        相对论不仅给出了物体在高速运动时所遵循的规律，而且改变了我们对于时间和空间的认识，它的建立在物理学和哲学的发展史上树立了一座重要的里程碑。</a:t>
            </a:r>
          </a:p>
        </p:txBody>
      </p:sp>
      <p:sp>
        <p:nvSpPr>
          <p:cNvPr id="188420" name="Rectangle 4">
            <a:extLst>
              <a:ext uri="{FF2B5EF4-FFF2-40B4-BE49-F238E27FC236}">
                <a16:creationId xmlns:a16="http://schemas.microsoft.com/office/drawing/2014/main" id="{FAF92917-2DE0-4D49-9A86-FB7ED9E8E20F}"/>
              </a:ext>
            </a:extLst>
          </p:cNvPr>
          <p:cNvSpPr>
            <a:spLocks noChangeArrowheads="1"/>
          </p:cNvSpPr>
          <p:nvPr/>
        </p:nvSpPr>
        <p:spPr bwMode="auto">
          <a:xfrm>
            <a:off x="539750" y="765175"/>
            <a:ext cx="53832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75000"/>
              <a:buFont typeface="Wingdings" panose="05000000000000000000" pitchFamily="2" charset="2"/>
              <a:buNone/>
            </a:pPr>
            <a:r>
              <a:rPr kumimoji="0" lang="en-US" altLang="zh-CN" sz="3400" b="1" baseline="0">
                <a:solidFill>
                  <a:srgbClr val="000066"/>
                </a:solidFill>
                <a:effectLst>
                  <a:outerShdw blurRad="38100" dist="38100" dir="2700000" algn="tl">
                    <a:srgbClr val="C0C0C0"/>
                  </a:outerShdw>
                </a:effectLst>
                <a:ea typeface="黑体" panose="02010609060101010101" pitchFamily="49" charset="-122"/>
              </a:rPr>
              <a:t>§1  </a:t>
            </a:r>
            <a:r>
              <a:rPr kumimoji="0" lang="zh-CN" altLang="en-US" sz="3400" b="1" baseline="0">
                <a:solidFill>
                  <a:srgbClr val="000066"/>
                </a:solidFill>
                <a:effectLst>
                  <a:outerShdw blurRad="38100" dist="38100" dir="2700000" algn="tl">
                    <a:srgbClr val="C0C0C0"/>
                  </a:outerShdw>
                </a:effectLst>
                <a:ea typeface="黑体" panose="02010609060101010101" pitchFamily="49" charset="-122"/>
              </a:rPr>
              <a:t>广义相对论的基本原理</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590E8643-3938-4383-B9E2-3D21B92B1FC2}"/>
              </a:ext>
            </a:extLst>
          </p:cNvPr>
          <p:cNvSpPr txBox="1">
            <a:spLocks noChangeArrowheads="1"/>
          </p:cNvSpPr>
          <p:nvPr/>
        </p:nvSpPr>
        <p:spPr bwMode="auto">
          <a:xfrm>
            <a:off x="914400" y="1484313"/>
            <a:ext cx="8229600"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pPr>
            <a:r>
              <a:rPr lang="en-US" altLang="zh-CN" sz="2800" baseline="0">
                <a:latin typeface="华文楷体" panose="02010600040101010101" pitchFamily="2" charset="-122"/>
                <a:ea typeface="华文楷体" panose="02010600040101010101" pitchFamily="2" charset="-122"/>
              </a:rPr>
              <a:t></a:t>
            </a:r>
            <a:r>
              <a:rPr lang="zh-CN" altLang="en-US" sz="2800" b="1" baseline="0">
                <a:solidFill>
                  <a:srgbClr val="000066"/>
                </a:solidFill>
                <a:ea typeface="华文中宋" panose="02010600040101010101" pitchFamily="2" charset="-122"/>
              </a:rPr>
              <a:t>引力场的存在使得空间不同位置的杆的长度出现了差别</a:t>
            </a:r>
          </a:p>
        </p:txBody>
      </p:sp>
      <p:grpSp>
        <p:nvGrpSpPr>
          <p:cNvPr id="205827" name="Group 3">
            <a:extLst>
              <a:ext uri="{FF2B5EF4-FFF2-40B4-BE49-F238E27FC236}">
                <a16:creationId xmlns:a16="http://schemas.microsoft.com/office/drawing/2014/main" id="{E0029544-D0B9-46D9-8945-AD3B769E8BD0}"/>
              </a:ext>
            </a:extLst>
          </p:cNvPr>
          <p:cNvGrpSpPr>
            <a:grpSpLocks/>
          </p:cNvGrpSpPr>
          <p:nvPr/>
        </p:nvGrpSpPr>
        <p:grpSpPr bwMode="auto">
          <a:xfrm>
            <a:off x="990600" y="2878138"/>
            <a:ext cx="3352800" cy="2209800"/>
            <a:chOff x="816" y="2064"/>
            <a:chExt cx="2112" cy="1392"/>
          </a:xfrm>
        </p:grpSpPr>
        <p:grpSp>
          <p:nvGrpSpPr>
            <p:cNvPr id="205828" name="Group 4">
              <a:extLst>
                <a:ext uri="{FF2B5EF4-FFF2-40B4-BE49-F238E27FC236}">
                  <a16:creationId xmlns:a16="http://schemas.microsoft.com/office/drawing/2014/main" id="{6A2AC228-BFAC-44C7-BB03-5CAD83E7A30E}"/>
                </a:ext>
              </a:extLst>
            </p:cNvPr>
            <p:cNvGrpSpPr>
              <a:grpSpLocks/>
            </p:cNvGrpSpPr>
            <p:nvPr/>
          </p:nvGrpSpPr>
          <p:grpSpPr bwMode="auto">
            <a:xfrm>
              <a:off x="1440" y="3168"/>
              <a:ext cx="816" cy="288"/>
              <a:chOff x="864" y="1824"/>
              <a:chExt cx="2016" cy="816"/>
            </a:xfrm>
          </p:grpSpPr>
          <p:sp>
            <p:nvSpPr>
              <p:cNvPr id="205829" name="Oval 5">
                <a:extLst>
                  <a:ext uri="{FF2B5EF4-FFF2-40B4-BE49-F238E27FC236}">
                    <a16:creationId xmlns:a16="http://schemas.microsoft.com/office/drawing/2014/main" id="{251E87BB-9F3D-4EDA-B64E-4D2D3AFD4974}"/>
                  </a:ext>
                </a:extLst>
              </p:cNvPr>
              <p:cNvSpPr>
                <a:spLocks noChangeArrowheads="1"/>
              </p:cNvSpPr>
              <p:nvPr/>
            </p:nvSpPr>
            <p:spPr bwMode="auto">
              <a:xfrm>
                <a:off x="864" y="1920"/>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0" name="Oval 6">
                <a:extLst>
                  <a:ext uri="{FF2B5EF4-FFF2-40B4-BE49-F238E27FC236}">
                    <a16:creationId xmlns:a16="http://schemas.microsoft.com/office/drawing/2014/main" id="{0089EC63-ADD0-4558-8D32-E048211CC070}"/>
                  </a:ext>
                </a:extLst>
              </p:cNvPr>
              <p:cNvSpPr>
                <a:spLocks noChangeArrowheads="1"/>
              </p:cNvSpPr>
              <p:nvPr/>
            </p:nvSpPr>
            <p:spPr bwMode="auto">
              <a:xfrm>
                <a:off x="864" y="1824"/>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831" name="Freeform 7">
              <a:extLst>
                <a:ext uri="{FF2B5EF4-FFF2-40B4-BE49-F238E27FC236}">
                  <a16:creationId xmlns:a16="http://schemas.microsoft.com/office/drawing/2014/main" id="{58C3C4E2-C4BB-47A8-806B-305F5739B336}"/>
                </a:ext>
              </a:extLst>
            </p:cNvPr>
            <p:cNvSpPr>
              <a:spLocks/>
            </p:cNvSpPr>
            <p:nvPr/>
          </p:nvSpPr>
          <p:spPr bwMode="auto">
            <a:xfrm>
              <a:off x="1240" y="2752"/>
              <a:ext cx="1160" cy="608"/>
            </a:xfrm>
            <a:custGeom>
              <a:avLst/>
              <a:gdLst>
                <a:gd name="T0" fmla="*/ 1160 w 1160"/>
                <a:gd name="T1" fmla="*/ 88 h 608"/>
                <a:gd name="T2" fmla="*/ 872 w 1160"/>
                <a:gd name="T3" fmla="*/ 328 h 608"/>
                <a:gd name="T4" fmla="*/ 824 w 1160"/>
                <a:gd name="T5" fmla="*/ 568 h 608"/>
                <a:gd name="T6" fmla="*/ 392 w 1160"/>
                <a:gd name="T7" fmla="*/ 568 h 608"/>
                <a:gd name="T8" fmla="*/ 344 w 1160"/>
                <a:gd name="T9" fmla="*/ 328 h 608"/>
                <a:gd name="T10" fmla="*/ 8 w 1160"/>
                <a:gd name="T11" fmla="*/ 40 h 608"/>
                <a:gd name="T12" fmla="*/ 296 w 1160"/>
                <a:gd name="T13" fmla="*/ 88 h 608"/>
                <a:gd name="T14" fmla="*/ 680 w 1160"/>
                <a:gd name="T15" fmla="*/ 88 h 608"/>
                <a:gd name="T16" fmla="*/ 1064 w 1160"/>
                <a:gd name="T17" fmla="*/ 8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0" h="608">
                  <a:moveTo>
                    <a:pt x="1160" y="88"/>
                  </a:moveTo>
                  <a:cubicBezTo>
                    <a:pt x="1044" y="168"/>
                    <a:pt x="928" y="248"/>
                    <a:pt x="872" y="328"/>
                  </a:cubicBezTo>
                  <a:cubicBezTo>
                    <a:pt x="816" y="408"/>
                    <a:pt x="904" y="528"/>
                    <a:pt x="824" y="568"/>
                  </a:cubicBezTo>
                  <a:cubicBezTo>
                    <a:pt x="744" y="608"/>
                    <a:pt x="472" y="608"/>
                    <a:pt x="392" y="568"/>
                  </a:cubicBezTo>
                  <a:cubicBezTo>
                    <a:pt x="312" y="528"/>
                    <a:pt x="408" y="416"/>
                    <a:pt x="344" y="328"/>
                  </a:cubicBezTo>
                  <a:cubicBezTo>
                    <a:pt x="280" y="240"/>
                    <a:pt x="16" y="80"/>
                    <a:pt x="8" y="40"/>
                  </a:cubicBezTo>
                  <a:cubicBezTo>
                    <a:pt x="0" y="0"/>
                    <a:pt x="184" y="80"/>
                    <a:pt x="296" y="88"/>
                  </a:cubicBezTo>
                  <a:cubicBezTo>
                    <a:pt x="408" y="96"/>
                    <a:pt x="552" y="88"/>
                    <a:pt x="680" y="88"/>
                  </a:cubicBezTo>
                  <a:cubicBezTo>
                    <a:pt x="808" y="88"/>
                    <a:pt x="992" y="88"/>
                    <a:pt x="1064" y="88"/>
                  </a:cubicBezTo>
                </a:path>
              </a:pathLst>
            </a:custGeom>
            <a:solidFill>
              <a:schemeClr val="accent1"/>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5832" name="Group 8">
              <a:extLst>
                <a:ext uri="{FF2B5EF4-FFF2-40B4-BE49-F238E27FC236}">
                  <a16:creationId xmlns:a16="http://schemas.microsoft.com/office/drawing/2014/main" id="{C5F3045A-44E6-4AAA-ABA2-91BC8D242386}"/>
                </a:ext>
              </a:extLst>
            </p:cNvPr>
            <p:cNvGrpSpPr>
              <a:grpSpLocks/>
            </p:cNvGrpSpPr>
            <p:nvPr/>
          </p:nvGrpSpPr>
          <p:grpSpPr bwMode="auto">
            <a:xfrm>
              <a:off x="816" y="2064"/>
              <a:ext cx="2112" cy="864"/>
              <a:chOff x="864" y="1824"/>
              <a:chExt cx="2016" cy="816"/>
            </a:xfrm>
          </p:grpSpPr>
          <p:sp>
            <p:nvSpPr>
              <p:cNvPr id="205833" name="Oval 9">
                <a:extLst>
                  <a:ext uri="{FF2B5EF4-FFF2-40B4-BE49-F238E27FC236}">
                    <a16:creationId xmlns:a16="http://schemas.microsoft.com/office/drawing/2014/main" id="{C51ADDA2-E308-47B9-8F63-367288644F0C}"/>
                  </a:ext>
                </a:extLst>
              </p:cNvPr>
              <p:cNvSpPr>
                <a:spLocks noChangeArrowheads="1"/>
              </p:cNvSpPr>
              <p:nvPr/>
            </p:nvSpPr>
            <p:spPr bwMode="auto">
              <a:xfrm>
                <a:off x="864" y="1920"/>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4" name="Oval 10">
                <a:extLst>
                  <a:ext uri="{FF2B5EF4-FFF2-40B4-BE49-F238E27FC236}">
                    <a16:creationId xmlns:a16="http://schemas.microsoft.com/office/drawing/2014/main" id="{BD1E689C-4A7E-4D99-9B5D-87CCD918D047}"/>
                  </a:ext>
                </a:extLst>
              </p:cNvPr>
              <p:cNvSpPr>
                <a:spLocks noChangeArrowheads="1"/>
              </p:cNvSpPr>
              <p:nvPr/>
            </p:nvSpPr>
            <p:spPr bwMode="auto">
              <a:xfrm>
                <a:off x="864" y="1824"/>
                <a:ext cx="2016" cy="72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835" name="Line 11">
            <a:extLst>
              <a:ext uri="{FF2B5EF4-FFF2-40B4-BE49-F238E27FC236}">
                <a16:creationId xmlns:a16="http://schemas.microsoft.com/office/drawing/2014/main" id="{BC01E435-D748-40F7-B062-D5CA947AB2A1}"/>
              </a:ext>
            </a:extLst>
          </p:cNvPr>
          <p:cNvSpPr>
            <a:spLocks noChangeShapeType="1"/>
          </p:cNvSpPr>
          <p:nvPr/>
        </p:nvSpPr>
        <p:spPr bwMode="auto">
          <a:xfrm>
            <a:off x="2667000" y="3411538"/>
            <a:ext cx="1524000" cy="304800"/>
          </a:xfrm>
          <a:prstGeom prst="line">
            <a:avLst/>
          </a:prstGeom>
          <a:noFill/>
          <a:ln w="38100" cap="rnd">
            <a:solidFill>
              <a:srgbClr val="FF3300"/>
            </a:solidFill>
            <a:prstDash val="sysDot"/>
            <a:round/>
            <a:headEnd type="oval"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36" name="Freeform 12">
            <a:extLst>
              <a:ext uri="{FF2B5EF4-FFF2-40B4-BE49-F238E27FC236}">
                <a16:creationId xmlns:a16="http://schemas.microsoft.com/office/drawing/2014/main" id="{C1DF28DB-5247-4104-852B-F2CD3B9E6E33}"/>
              </a:ext>
            </a:extLst>
          </p:cNvPr>
          <p:cNvSpPr>
            <a:spLocks/>
          </p:cNvSpPr>
          <p:nvPr/>
        </p:nvSpPr>
        <p:spPr bwMode="auto">
          <a:xfrm>
            <a:off x="3962400" y="3487738"/>
            <a:ext cx="581025" cy="685800"/>
          </a:xfrm>
          <a:custGeom>
            <a:avLst/>
            <a:gdLst>
              <a:gd name="T0" fmla="*/ 0 w 366"/>
              <a:gd name="T1" fmla="*/ 432 h 432"/>
              <a:gd name="T2" fmla="*/ 198 w 366"/>
              <a:gd name="T3" fmla="*/ 319 h 432"/>
              <a:gd name="T4" fmla="*/ 343 w 366"/>
              <a:gd name="T5" fmla="*/ 174 h 432"/>
              <a:gd name="T6" fmla="*/ 334 w 366"/>
              <a:gd name="T7" fmla="*/ 0 h 432"/>
            </a:gdLst>
            <a:ahLst/>
            <a:cxnLst>
              <a:cxn ang="0">
                <a:pos x="T0" y="T1"/>
              </a:cxn>
              <a:cxn ang="0">
                <a:pos x="T2" y="T3"/>
              </a:cxn>
              <a:cxn ang="0">
                <a:pos x="T4" y="T5"/>
              </a:cxn>
              <a:cxn ang="0">
                <a:pos x="T6" y="T7"/>
              </a:cxn>
            </a:cxnLst>
            <a:rect l="0" t="0" r="r" b="b"/>
            <a:pathLst>
              <a:path w="366" h="432">
                <a:moveTo>
                  <a:pt x="0" y="432"/>
                </a:moveTo>
                <a:cubicBezTo>
                  <a:pt x="35" y="413"/>
                  <a:pt x="141" y="362"/>
                  <a:pt x="198" y="319"/>
                </a:cubicBezTo>
                <a:cubicBezTo>
                  <a:pt x="255" y="276"/>
                  <a:pt x="320" y="227"/>
                  <a:pt x="343" y="174"/>
                </a:cubicBezTo>
                <a:cubicBezTo>
                  <a:pt x="366" y="121"/>
                  <a:pt x="336" y="36"/>
                  <a:pt x="334" y="0"/>
                </a:cubicBezTo>
              </a:path>
            </a:pathLst>
          </a:custGeom>
          <a:noFill/>
          <a:ln w="28575" cap="flat" cmpd="sng">
            <a:solidFill>
              <a:schemeClr val="hlink"/>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37" name="Freeform 13">
            <a:extLst>
              <a:ext uri="{FF2B5EF4-FFF2-40B4-BE49-F238E27FC236}">
                <a16:creationId xmlns:a16="http://schemas.microsoft.com/office/drawing/2014/main" id="{69FA9FBF-36D7-4013-BB09-5138292ACD7D}"/>
              </a:ext>
            </a:extLst>
          </p:cNvPr>
          <p:cNvSpPr>
            <a:spLocks/>
          </p:cNvSpPr>
          <p:nvPr/>
        </p:nvSpPr>
        <p:spPr bwMode="auto">
          <a:xfrm flipH="1" flipV="1">
            <a:off x="838200" y="3030538"/>
            <a:ext cx="457200" cy="685800"/>
          </a:xfrm>
          <a:custGeom>
            <a:avLst/>
            <a:gdLst>
              <a:gd name="T0" fmla="*/ 0 w 337"/>
              <a:gd name="T1" fmla="*/ 439 h 439"/>
              <a:gd name="T2" fmla="*/ 199 w 337"/>
              <a:gd name="T3" fmla="*/ 324 h 439"/>
              <a:gd name="T4" fmla="*/ 314 w 337"/>
              <a:gd name="T5" fmla="*/ 178 h 439"/>
              <a:gd name="T6" fmla="*/ 335 w 337"/>
              <a:gd name="T7" fmla="*/ 0 h 439"/>
            </a:gdLst>
            <a:ahLst/>
            <a:cxnLst>
              <a:cxn ang="0">
                <a:pos x="T0" y="T1"/>
              </a:cxn>
              <a:cxn ang="0">
                <a:pos x="T2" y="T3"/>
              </a:cxn>
              <a:cxn ang="0">
                <a:pos x="T4" y="T5"/>
              </a:cxn>
              <a:cxn ang="0">
                <a:pos x="T6" y="T7"/>
              </a:cxn>
            </a:cxnLst>
            <a:rect l="0" t="0" r="r" b="b"/>
            <a:pathLst>
              <a:path w="337" h="439">
                <a:moveTo>
                  <a:pt x="0" y="439"/>
                </a:moveTo>
                <a:cubicBezTo>
                  <a:pt x="35" y="420"/>
                  <a:pt x="147" y="368"/>
                  <a:pt x="199" y="324"/>
                </a:cubicBezTo>
                <a:cubicBezTo>
                  <a:pt x="251" y="280"/>
                  <a:pt x="291" y="232"/>
                  <a:pt x="314" y="178"/>
                </a:cubicBezTo>
                <a:cubicBezTo>
                  <a:pt x="337" y="124"/>
                  <a:pt x="331" y="37"/>
                  <a:pt x="335" y="0"/>
                </a:cubicBezTo>
              </a:path>
            </a:pathLst>
          </a:custGeom>
          <a:noFill/>
          <a:ln w="28575" cap="flat" cmpd="sng">
            <a:solidFill>
              <a:schemeClr val="hlink"/>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38" name="Text Box 14">
            <a:extLst>
              <a:ext uri="{FF2B5EF4-FFF2-40B4-BE49-F238E27FC236}">
                <a16:creationId xmlns:a16="http://schemas.microsoft.com/office/drawing/2014/main" id="{B0852BA6-20CD-44EC-A651-893634D9D3F5}"/>
              </a:ext>
            </a:extLst>
          </p:cNvPr>
          <p:cNvSpPr txBox="1">
            <a:spLocks noChangeArrowheads="1"/>
          </p:cNvSpPr>
          <p:nvPr/>
        </p:nvSpPr>
        <p:spPr bwMode="auto">
          <a:xfrm>
            <a:off x="685800" y="5240338"/>
            <a:ext cx="84582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aseline="0">
                <a:latin typeface="华文楷体" panose="02010600040101010101" pitchFamily="2" charset="-122"/>
                <a:ea typeface="华文楷体" panose="02010600040101010101" pitchFamily="2" charset="-122"/>
              </a:rPr>
              <a:t>        </a:t>
            </a:r>
            <a:r>
              <a:rPr lang="zh-CN" altLang="en-US" b="1" baseline="0">
                <a:solidFill>
                  <a:srgbClr val="FF3300"/>
                </a:solidFill>
                <a:latin typeface="华文楷体" panose="02010600040101010101" pitchFamily="2" charset="-122"/>
                <a:ea typeface="华文中宋" panose="02010600040101010101" pitchFamily="2" charset="-122"/>
              </a:rPr>
              <a:t>地面上看到：</a:t>
            </a:r>
            <a:r>
              <a:rPr lang="zh-CN" altLang="en-US" b="1" baseline="0">
                <a:latin typeface="华文楷体" panose="02010600040101010101" pitchFamily="2" charset="-122"/>
                <a:ea typeface="华文中宋" panose="02010600040101010101" pitchFamily="2" charset="-122"/>
              </a:rPr>
              <a:t>越是靠近边缘，速度越大．根据狭义相对论，靠近边缘部位的杆的长度较短。</a:t>
            </a:r>
          </a:p>
          <a:p>
            <a:pPr>
              <a:spcBef>
                <a:spcPct val="50000"/>
              </a:spcBef>
            </a:pPr>
            <a:r>
              <a:rPr lang="zh-CN" altLang="en-US" b="1" baseline="0">
                <a:solidFill>
                  <a:srgbClr val="FF3300"/>
                </a:solidFill>
                <a:ea typeface="华文中宋" panose="02010600040101010101" pitchFamily="2" charset="-122"/>
              </a:rPr>
              <a:t>        圆盘上的人认为：</a:t>
            </a:r>
            <a:r>
              <a:rPr lang="zh-CN" altLang="en-US" b="1" baseline="0">
                <a:ea typeface="华文中宋" panose="02010600040101010101" pitchFamily="2" charset="-122"/>
              </a:rPr>
              <a:t>引力势较低的位置，杆的长度越短。</a:t>
            </a:r>
          </a:p>
        </p:txBody>
      </p:sp>
      <p:sp>
        <p:nvSpPr>
          <p:cNvPr id="205840" name="Text Box 16">
            <a:extLst>
              <a:ext uri="{FF2B5EF4-FFF2-40B4-BE49-F238E27FC236}">
                <a16:creationId xmlns:a16="http://schemas.microsoft.com/office/drawing/2014/main" id="{B555256F-B3A7-49B6-978A-A7B0FDD415AD}"/>
              </a:ext>
            </a:extLst>
          </p:cNvPr>
          <p:cNvSpPr txBox="1">
            <a:spLocks noChangeArrowheads="1"/>
          </p:cNvSpPr>
          <p:nvPr/>
        </p:nvSpPr>
        <p:spPr bwMode="auto">
          <a:xfrm>
            <a:off x="468313" y="765175"/>
            <a:ext cx="4838700"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五</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杆的长度与引力场有关</a:t>
            </a:r>
          </a:p>
        </p:txBody>
      </p:sp>
      <p:pic>
        <p:nvPicPr>
          <p:cNvPr id="205841" name="Picture 17" descr="01461">
            <a:extLst>
              <a:ext uri="{FF2B5EF4-FFF2-40B4-BE49-F238E27FC236}">
                <a16:creationId xmlns:a16="http://schemas.microsoft.com/office/drawing/2014/main" id="{7516CE1F-4D7F-4C35-B5B7-E014971D5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73338"/>
            <a:ext cx="314325" cy="914400"/>
          </a:xfrm>
          <a:prstGeom prst="rect">
            <a:avLst/>
          </a:prstGeom>
          <a:noFill/>
          <a:extLst>
            <a:ext uri="{909E8E84-426E-40DD-AFC4-6F175D3DCCD1}">
              <a14:hiddenFill xmlns:a14="http://schemas.microsoft.com/office/drawing/2010/main">
                <a:solidFill>
                  <a:srgbClr val="FFFFFF"/>
                </a:solidFill>
              </a14:hiddenFill>
            </a:ext>
          </a:extLst>
        </p:spPr>
      </p:pic>
      <p:sp>
        <p:nvSpPr>
          <p:cNvPr id="205842" name="Line 18">
            <a:extLst>
              <a:ext uri="{FF2B5EF4-FFF2-40B4-BE49-F238E27FC236}">
                <a16:creationId xmlns:a16="http://schemas.microsoft.com/office/drawing/2014/main" id="{39051555-DDEB-4189-976F-B45CD8189552}"/>
              </a:ext>
            </a:extLst>
          </p:cNvPr>
          <p:cNvSpPr>
            <a:spLocks noChangeShapeType="1"/>
          </p:cNvSpPr>
          <p:nvPr/>
        </p:nvSpPr>
        <p:spPr bwMode="auto">
          <a:xfrm>
            <a:off x="4114800" y="3716338"/>
            <a:ext cx="10668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3" name="Text Box 19">
            <a:extLst>
              <a:ext uri="{FF2B5EF4-FFF2-40B4-BE49-F238E27FC236}">
                <a16:creationId xmlns:a16="http://schemas.microsoft.com/office/drawing/2014/main" id="{B586B3F7-6462-4BA7-A22D-5B06339F3E8E}"/>
              </a:ext>
            </a:extLst>
          </p:cNvPr>
          <p:cNvSpPr txBox="1">
            <a:spLocks noChangeArrowheads="1"/>
          </p:cNvSpPr>
          <p:nvPr/>
        </p:nvSpPr>
        <p:spPr bwMode="auto">
          <a:xfrm>
            <a:off x="5257800" y="3411538"/>
            <a:ext cx="1219200" cy="1225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ea typeface="华文楷体" panose="02010600040101010101" pitchFamily="2" charset="-122"/>
              </a:rPr>
              <a:t>引力势由高到低变化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ox(in)">
                                      <p:cBhvr>
                                        <p:cTn id="7" dur="5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dissolve">
                                      <p:cBhvr>
                                        <p:cTn id="12" dur="500"/>
                                        <p:tgtEl>
                                          <p:spTgt spid="205827"/>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05841"/>
                                        </p:tgtEl>
                                        <p:attrNameLst>
                                          <p:attrName>style.visibility</p:attrName>
                                        </p:attrNameLst>
                                      </p:cBhvr>
                                      <p:to>
                                        <p:strVal val="visible"/>
                                      </p:to>
                                    </p:set>
                                    <p:animEffect transition="in" filter="dissolve">
                                      <p:cBhvr>
                                        <p:cTn id="16" dur="500"/>
                                        <p:tgtEl>
                                          <p:spTgt spid="2058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05836"/>
                                        </p:tgtEl>
                                        <p:attrNameLst>
                                          <p:attrName>style.visibility</p:attrName>
                                        </p:attrNameLst>
                                      </p:cBhvr>
                                      <p:to>
                                        <p:strVal val="visible"/>
                                      </p:to>
                                    </p:set>
                                    <p:animEffect transition="in" filter="wipe(down)">
                                      <p:cBhvr>
                                        <p:cTn id="21" dur="500"/>
                                        <p:tgtEl>
                                          <p:spTgt spid="205836"/>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205837"/>
                                        </p:tgtEl>
                                        <p:attrNameLst>
                                          <p:attrName>style.visibility</p:attrName>
                                        </p:attrNameLst>
                                      </p:cBhvr>
                                      <p:to>
                                        <p:strVal val="visible"/>
                                      </p:to>
                                    </p:set>
                                    <p:animEffect transition="in" filter="wipe(up)">
                                      <p:cBhvr>
                                        <p:cTn id="25" dur="500"/>
                                        <p:tgtEl>
                                          <p:spTgt spid="205837"/>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205835"/>
                                        </p:tgtEl>
                                        <p:attrNameLst>
                                          <p:attrName>style.visibility</p:attrName>
                                        </p:attrNameLst>
                                      </p:cBhvr>
                                      <p:to>
                                        <p:strVal val="visible"/>
                                      </p:to>
                                    </p:set>
                                    <p:animEffect transition="in" filter="wipe(left)">
                                      <p:cBhvr>
                                        <p:cTn id="29" dur="500"/>
                                        <p:tgtEl>
                                          <p:spTgt spid="2058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05842"/>
                                        </p:tgtEl>
                                        <p:attrNameLst>
                                          <p:attrName>style.visibility</p:attrName>
                                        </p:attrNameLst>
                                      </p:cBhvr>
                                      <p:to>
                                        <p:strVal val="visible"/>
                                      </p:to>
                                    </p:set>
                                    <p:animEffect transition="in" filter="wipe(up)">
                                      <p:cBhvr>
                                        <p:cTn id="34" dur="500"/>
                                        <p:tgtEl>
                                          <p:spTgt spid="205842"/>
                                        </p:tgtEl>
                                      </p:cBhvr>
                                    </p:animEffect>
                                  </p:childTnLst>
                                </p:cTn>
                              </p:par>
                            </p:childTnLst>
                          </p:cTn>
                        </p:par>
                        <p:par>
                          <p:cTn id="35" fill="hold" nodeType="afterGroup">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205843"/>
                                        </p:tgtEl>
                                        <p:attrNameLst>
                                          <p:attrName>style.visibility</p:attrName>
                                        </p:attrNameLst>
                                      </p:cBhvr>
                                      <p:to>
                                        <p:strVal val="visible"/>
                                      </p:to>
                                    </p:set>
                                    <p:animEffect transition="in" filter="box(in)">
                                      <p:cBhvr>
                                        <p:cTn id="38" dur="500"/>
                                        <p:tgtEl>
                                          <p:spTgt spid="2058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05838"/>
                                        </p:tgtEl>
                                        <p:attrNameLst>
                                          <p:attrName>style.visibility</p:attrName>
                                        </p:attrNameLst>
                                      </p:cBhvr>
                                      <p:to>
                                        <p:strVal val="visible"/>
                                      </p:to>
                                    </p:set>
                                    <p:animEffect transition="in" filter="dissolve">
                                      <p:cBhvr>
                                        <p:cTn id="43" dur="500"/>
                                        <p:tgtEl>
                                          <p:spTgt spid="205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38" grpId="0" autoUpdateAnimBg="0"/>
      <p:bldP spid="20584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a:extLst>
              <a:ext uri="{FF2B5EF4-FFF2-40B4-BE49-F238E27FC236}">
                <a16:creationId xmlns:a16="http://schemas.microsoft.com/office/drawing/2014/main" id="{D21CC241-626E-462B-B836-8FB1E88D5A6B}"/>
              </a:ext>
            </a:extLst>
          </p:cNvPr>
          <p:cNvSpPr txBox="1">
            <a:spLocks noChangeArrowheads="1"/>
          </p:cNvSpPr>
          <p:nvPr/>
        </p:nvSpPr>
        <p:spPr bwMode="auto">
          <a:xfrm>
            <a:off x="533400" y="111125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aseline="0">
                <a:ea typeface="华文楷体" panose="02010600040101010101" pitchFamily="2" charset="-122"/>
              </a:rPr>
              <a:t>        </a:t>
            </a:r>
            <a:r>
              <a:rPr lang="zh-CN" altLang="en-US" sz="2800" b="1" baseline="0">
                <a:solidFill>
                  <a:srgbClr val="1A03A1"/>
                </a:solidFill>
                <a:ea typeface="华文中宋" panose="02010600040101010101" pitchFamily="2" charset="-122"/>
              </a:rPr>
              <a:t>由于物质的存在，实际空间并不是均匀的，空间发生了“弯曲”：</a:t>
            </a:r>
          </a:p>
        </p:txBody>
      </p:sp>
      <p:pic>
        <p:nvPicPr>
          <p:cNvPr id="206852" name="kjwq.asf">
            <a:hlinkClick r:id="" action="ppaction://media"/>
            <a:extLst>
              <a:ext uri="{FF2B5EF4-FFF2-40B4-BE49-F238E27FC236}">
                <a16:creationId xmlns:a16="http://schemas.microsoft.com/office/drawing/2014/main" id="{F69D9A84-D767-44CF-9E43-CA822DDE30C4}"/>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763713" y="2276475"/>
            <a:ext cx="5410200" cy="40576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0685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06852"/>
                                        </p:tgtEl>
                                      </p:cBhvr>
                                    </p:cmd>
                                  </p:childTnLst>
                                </p:cTn>
                              </p:par>
                            </p:childTnLst>
                          </p:cTn>
                        </p:par>
                      </p:childTnLst>
                    </p:cTn>
                  </p:par>
                </p:childTnLst>
              </p:cTn>
              <p:nextCondLst>
                <p:cond evt="onClick" delay="0">
                  <p:tgtEl>
                    <p:spTgt spid="206852"/>
                  </p:tgtEl>
                </p:cond>
              </p:nextCondLst>
            </p:seq>
            <p:video>
              <p:cMediaNode>
                <p:cTn id="7" fill="hold" display="0">
                  <p:stCondLst>
                    <p:cond delay="indefinite"/>
                  </p:stCondLst>
                  <p:endCondLst>
                    <p:cond evt="onNext" delay="0">
                      <p:tgtEl>
                        <p:sldTgt/>
                      </p:tgtEl>
                    </p:cond>
                    <p:cond evt="onPrev" delay="0">
                      <p:tgtEl>
                        <p:sldTgt/>
                      </p:tgtEl>
                    </p:cond>
                  </p:endCondLst>
                </p:cTn>
                <p:tgtEl>
                  <p:spTgt spid="206852"/>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Line 2">
            <a:extLst>
              <a:ext uri="{FF2B5EF4-FFF2-40B4-BE49-F238E27FC236}">
                <a16:creationId xmlns:a16="http://schemas.microsoft.com/office/drawing/2014/main" id="{A7F50DAA-5AD4-43BA-BEFD-3E79FB9678EE}"/>
              </a:ext>
            </a:extLst>
          </p:cNvPr>
          <p:cNvSpPr>
            <a:spLocks noChangeShapeType="1"/>
          </p:cNvSpPr>
          <p:nvPr/>
        </p:nvSpPr>
        <p:spPr bwMode="auto">
          <a:xfrm>
            <a:off x="2182813" y="4945063"/>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75" name="Line 3">
            <a:extLst>
              <a:ext uri="{FF2B5EF4-FFF2-40B4-BE49-F238E27FC236}">
                <a16:creationId xmlns:a16="http://schemas.microsoft.com/office/drawing/2014/main" id="{BAC50AA0-06E1-4874-847C-094988E489AC}"/>
              </a:ext>
            </a:extLst>
          </p:cNvPr>
          <p:cNvSpPr>
            <a:spLocks noChangeShapeType="1"/>
          </p:cNvSpPr>
          <p:nvPr/>
        </p:nvSpPr>
        <p:spPr bwMode="auto">
          <a:xfrm>
            <a:off x="6602413" y="390207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76" name="Line 4">
            <a:extLst>
              <a:ext uri="{FF2B5EF4-FFF2-40B4-BE49-F238E27FC236}">
                <a16:creationId xmlns:a16="http://schemas.microsoft.com/office/drawing/2014/main" id="{1C08A585-6A41-46DB-BEB5-8315D6865EDD}"/>
              </a:ext>
            </a:extLst>
          </p:cNvPr>
          <p:cNvSpPr>
            <a:spLocks noChangeShapeType="1"/>
          </p:cNvSpPr>
          <p:nvPr/>
        </p:nvSpPr>
        <p:spPr bwMode="auto">
          <a:xfrm>
            <a:off x="2182813" y="390207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77" name="Line 5">
            <a:extLst>
              <a:ext uri="{FF2B5EF4-FFF2-40B4-BE49-F238E27FC236}">
                <a16:creationId xmlns:a16="http://schemas.microsoft.com/office/drawing/2014/main" id="{237E12E7-38D1-44EF-831D-E734D8915CD8}"/>
              </a:ext>
            </a:extLst>
          </p:cNvPr>
          <p:cNvSpPr>
            <a:spLocks noChangeShapeType="1"/>
          </p:cNvSpPr>
          <p:nvPr/>
        </p:nvSpPr>
        <p:spPr bwMode="auto">
          <a:xfrm>
            <a:off x="6678613" y="237807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78" name="Line 6">
            <a:extLst>
              <a:ext uri="{FF2B5EF4-FFF2-40B4-BE49-F238E27FC236}">
                <a16:creationId xmlns:a16="http://schemas.microsoft.com/office/drawing/2014/main" id="{739186D5-E999-42A2-B67F-EE62772E72D9}"/>
              </a:ext>
            </a:extLst>
          </p:cNvPr>
          <p:cNvSpPr>
            <a:spLocks noChangeShapeType="1"/>
          </p:cNvSpPr>
          <p:nvPr/>
        </p:nvSpPr>
        <p:spPr bwMode="auto">
          <a:xfrm>
            <a:off x="2182813" y="2378075"/>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79" name="Text Box 7">
            <a:extLst>
              <a:ext uri="{FF2B5EF4-FFF2-40B4-BE49-F238E27FC236}">
                <a16:creationId xmlns:a16="http://schemas.microsoft.com/office/drawing/2014/main" id="{F00AFA7F-7F7E-4263-AB98-2ED2F925824A}"/>
              </a:ext>
            </a:extLst>
          </p:cNvPr>
          <p:cNvSpPr txBox="1">
            <a:spLocks noChangeArrowheads="1"/>
          </p:cNvSpPr>
          <p:nvPr/>
        </p:nvSpPr>
        <p:spPr bwMode="auto">
          <a:xfrm>
            <a:off x="468313" y="765175"/>
            <a:ext cx="3975100"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六</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对于时空观的认识</a:t>
            </a:r>
          </a:p>
        </p:txBody>
      </p:sp>
      <p:sp>
        <p:nvSpPr>
          <p:cNvPr id="207880" name="Text Box 8">
            <a:extLst>
              <a:ext uri="{FF2B5EF4-FFF2-40B4-BE49-F238E27FC236}">
                <a16:creationId xmlns:a16="http://schemas.microsoft.com/office/drawing/2014/main" id="{4A336A94-D0E5-4212-8F34-014BE46C0A2E}"/>
              </a:ext>
            </a:extLst>
          </p:cNvPr>
          <p:cNvSpPr txBox="1">
            <a:spLocks noChangeArrowheads="1"/>
          </p:cNvSpPr>
          <p:nvPr/>
        </p:nvSpPr>
        <p:spPr bwMode="auto">
          <a:xfrm>
            <a:off x="5078413" y="2911475"/>
            <a:ext cx="3048000" cy="98425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物质本身的存在决定时空的性质</a:t>
            </a:r>
          </a:p>
        </p:txBody>
      </p:sp>
      <p:sp>
        <p:nvSpPr>
          <p:cNvPr id="207881" name="Text Box 9">
            <a:extLst>
              <a:ext uri="{FF2B5EF4-FFF2-40B4-BE49-F238E27FC236}">
                <a16:creationId xmlns:a16="http://schemas.microsoft.com/office/drawing/2014/main" id="{BB2EBC37-EAFF-4652-AA69-E2845D575DF6}"/>
              </a:ext>
            </a:extLst>
          </p:cNvPr>
          <p:cNvSpPr txBox="1">
            <a:spLocks noChangeArrowheads="1"/>
          </p:cNvSpPr>
          <p:nvPr/>
        </p:nvSpPr>
        <p:spPr bwMode="auto">
          <a:xfrm>
            <a:off x="1039813" y="2911475"/>
            <a:ext cx="2438400" cy="98425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ea typeface="华文楷体" panose="02010600040101010101" pitchFamily="2" charset="-122"/>
              </a:rPr>
              <a:t>时空性质和物质的运动有关</a:t>
            </a:r>
          </a:p>
        </p:txBody>
      </p:sp>
      <p:sp>
        <p:nvSpPr>
          <p:cNvPr id="207882" name="Text Box 10">
            <a:extLst>
              <a:ext uri="{FF2B5EF4-FFF2-40B4-BE49-F238E27FC236}">
                <a16:creationId xmlns:a16="http://schemas.microsoft.com/office/drawing/2014/main" id="{0D93464B-79BB-423D-8D7F-1ECB47F14A0C}"/>
              </a:ext>
            </a:extLst>
          </p:cNvPr>
          <p:cNvSpPr txBox="1">
            <a:spLocks noChangeArrowheads="1"/>
          </p:cNvSpPr>
          <p:nvPr/>
        </p:nvSpPr>
        <p:spPr bwMode="auto">
          <a:xfrm>
            <a:off x="1116013" y="1844675"/>
            <a:ext cx="2209800" cy="55721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狭义相对论</a:t>
            </a:r>
          </a:p>
        </p:txBody>
      </p:sp>
      <p:sp>
        <p:nvSpPr>
          <p:cNvPr id="207883" name="Text Box 11">
            <a:extLst>
              <a:ext uri="{FF2B5EF4-FFF2-40B4-BE49-F238E27FC236}">
                <a16:creationId xmlns:a16="http://schemas.microsoft.com/office/drawing/2014/main" id="{B7773348-CB98-4BE7-B933-EE102FC6841A}"/>
              </a:ext>
            </a:extLst>
          </p:cNvPr>
          <p:cNvSpPr txBox="1">
            <a:spLocks noChangeArrowheads="1"/>
          </p:cNvSpPr>
          <p:nvPr/>
        </p:nvSpPr>
        <p:spPr bwMode="auto">
          <a:xfrm>
            <a:off x="5535613" y="1844675"/>
            <a:ext cx="2209800" cy="55721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广义相对论</a:t>
            </a:r>
          </a:p>
        </p:txBody>
      </p:sp>
      <p:sp>
        <p:nvSpPr>
          <p:cNvPr id="207884" name="Text Box 12">
            <a:extLst>
              <a:ext uri="{FF2B5EF4-FFF2-40B4-BE49-F238E27FC236}">
                <a16:creationId xmlns:a16="http://schemas.microsoft.com/office/drawing/2014/main" id="{A2FB8EA0-C631-411B-A0A5-F3EF0D20F55A}"/>
              </a:ext>
            </a:extLst>
          </p:cNvPr>
          <p:cNvSpPr txBox="1">
            <a:spLocks noChangeArrowheads="1"/>
          </p:cNvSpPr>
          <p:nvPr/>
        </p:nvSpPr>
        <p:spPr bwMode="auto">
          <a:xfrm>
            <a:off x="1039813" y="4359275"/>
            <a:ext cx="2438400" cy="557213"/>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惯性系平权</a:t>
            </a:r>
          </a:p>
        </p:txBody>
      </p:sp>
      <p:sp>
        <p:nvSpPr>
          <p:cNvPr id="207885" name="Text Box 13">
            <a:extLst>
              <a:ext uri="{FF2B5EF4-FFF2-40B4-BE49-F238E27FC236}">
                <a16:creationId xmlns:a16="http://schemas.microsoft.com/office/drawing/2014/main" id="{EB65A3D0-4AEC-49EA-9AD3-7D2221B6B778}"/>
              </a:ext>
            </a:extLst>
          </p:cNvPr>
          <p:cNvSpPr txBox="1">
            <a:spLocks noChangeArrowheads="1"/>
          </p:cNvSpPr>
          <p:nvPr/>
        </p:nvSpPr>
        <p:spPr bwMode="auto">
          <a:xfrm>
            <a:off x="5154613" y="4359275"/>
            <a:ext cx="2971800" cy="557213"/>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所有参考系平权</a:t>
            </a:r>
          </a:p>
        </p:txBody>
      </p:sp>
      <p:sp>
        <p:nvSpPr>
          <p:cNvPr id="207886" name="Line 14">
            <a:extLst>
              <a:ext uri="{FF2B5EF4-FFF2-40B4-BE49-F238E27FC236}">
                <a16:creationId xmlns:a16="http://schemas.microsoft.com/office/drawing/2014/main" id="{6C08C42F-07A8-4A7D-B150-2AAB34E00533}"/>
              </a:ext>
            </a:extLst>
          </p:cNvPr>
          <p:cNvSpPr>
            <a:spLocks noChangeShapeType="1"/>
          </p:cNvSpPr>
          <p:nvPr/>
        </p:nvSpPr>
        <p:spPr bwMode="auto">
          <a:xfrm>
            <a:off x="3478213" y="3368675"/>
            <a:ext cx="1600200"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87" name="Text Box 15">
            <a:extLst>
              <a:ext uri="{FF2B5EF4-FFF2-40B4-BE49-F238E27FC236}">
                <a16:creationId xmlns:a16="http://schemas.microsoft.com/office/drawing/2014/main" id="{A23E9A07-2C77-4EB0-9C28-F6CC76C03CC8}"/>
              </a:ext>
            </a:extLst>
          </p:cNvPr>
          <p:cNvSpPr txBox="1">
            <a:spLocks noChangeArrowheads="1"/>
          </p:cNvSpPr>
          <p:nvPr/>
        </p:nvSpPr>
        <p:spPr bwMode="auto">
          <a:xfrm>
            <a:off x="3935413" y="2682875"/>
            <a:ext cx="609600" cy="13827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ea typeface="华文楷体" panose="02010600040101010101" pitchFamily="2" charset="-122"/>
              </a:rPr>
              <a:t>时空观</a:t>
            </a:r>
          </a:p>
        </p:txBody>
      </p:sp>
      <p:sp>
        <p:nvSpPr>
          <p:cNvPr id="207888" name="Text Box 16">
            <a:extLst>
              <a:ext uri="{FF2B5EF4-FFF2-40B4-BE49-F238E27FC236}">
                <a16:creationId xmlns:a16="http://schemas.microsoft.com/office/drawing/2014/main" id="{2EFA95C4-869C-4B87-A3CA-938398FF5877}"/>
              </a:ext>
            </a:extLst>
          </p:cNvPr>
          <p:cNvSpPr txBox="1">
            <a:spLocks noChangeArrowheads="1"/>
          </p:cNvSpPr>
          <p:nvPr/>
        </p:nvSpPr>
        <p:spPr bwMode="auto">
          <a:xfrm>
            <a:off x="1039813" y="5402263"/>
            <a:ext cx="2438400" cy="55721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光速恒定</a:t>
            </a:r>
          </a:p>
        </p:txBody>
      </p:sp>
      <p:sp>
        <p:nvSpPr>
          <p:cNvPr id="207889" name="Line 17">
            <a:extLst>
              <a:ext uri="{FF2B5EF4-FFF2-40B4-BE49-F238E27FC236}">
                <a16:creationId xmlns:a16="http://schemas.microsoft.com/office/drawing/2014/main" id="{663390AC-FA30-4AD0-A4A5-5AA509B1E438}"/>
              </a:ext>
            </a:extLst>
          </p:cNvPr>
          <p:cNvSpPr>
            <a:spLocks noChangeShapeType="1"/>
          </p:cNvSpPr>
          <p:nvPr/>
        </p:nvSpPr>
        <p:spPr bwMode="auto">
          <a:xfrm>
            <a:off x="6602413" y="4945063"/>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7890" name="Text Box 18">
            <a:extLst>
              <a:ext uri="{FF2B5EF4-FFF2-40B4-BE49-F238E27FC236}">
                <a16:creationId xmlns:a16="http://schemas.microsoft.com/office/drawing/2014/main" id="{29137DD5-98E0-4ADB-A618-76EC90AB42DB}"/>
              </a:ext>
            </a:extLst>
          </p:cNvPr>
          <p:cNvSpPr txBox="1">
            <a:spLocks noChangeArrowheads="1"/>
          </p:cNvSpPr>
          <p:nvPr/>
        </p:nvSpPr>
        <p:spPr bwMode="auto">
          <a:xfrm>
            <a:off x="5154613" y="5402263"/>
            <a:ext cx="2971800" cy="55721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楷体" panose="02010600040101010101" pitchFamily="2" charset="-122"/>
              </a:rPr>
              <a:t>等效原理</a:t>
            </a:r>
          </a:p>
        </p:txBody>
      </p:sp>
      <p:sp>
        <p:nvSpPr>
          <p:cNvPr id="207891" name="Rectangle 19">
            <a:extLst>
              <a:ext uri="{FF2B5EF4-FFF2-40B4-BE49-F238E27FC236}">
                <a16:creationId xmlns:a16="http://schemas.microsoft.com/office/drawing/2014/main" id="{D6634169-381E-438B-956B-05732075EA19}"/>
              </a:ext>
            </a:extLst>
          </p:cNvPr>
          <p:cNvSpPr>
            <a:spLocks noChangeArrowheads="1"/>
          </p:cNvSpPr>
          <p:nvPr/>
        </p:nvSpPr>
        <p:spPr bwMode="auto">
          <a:xfrm>
            <a:off x="5154613" y="5426075"/>
            <a:ext cx="2971800" cy="533400"/>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2" name="Line 20">
            <a:extLst>
              <a:ext uri="{FF2B5EF4-FFF2-40B4-BE49-F238E27FC236}">
                <a16:creationId xmlns:a16="http://schemas.microsoft.com/office/drawing/2014/main" id="{958BECEE-45C4-4180-BF4F-4706E7E8D6AC}"/>
              </a:ext>
            </a:extLst>
          </p:cNvPr>
          <p:cNvSpPr>
            <a:spLocks noChangeShapeType="1"/>
          </p:cNvSpPr>
          <p:nvPr/>
        </p:nvSpPr>
        <p:spPr bwMode="auto">
          <a:xfrm>
            <a:off x="3478213" y="4664075"/>
            <a:ext cx="1600200"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7882"/>
                                        </p:tgtEl>
                                        <p:attrNameLst>
                                          <p:attrName>style.visibility</p:attrName>
                                        </p:attrNameLst>
                                      </p:cBhvr>
                                      <p:to>
                                        <p:strVal val="visible"/>
                                      </p:to>
                                    </p:set>
                                    <p:animEffect transition="in" filter="box(in)">
                                      <p:cBhvr>
                                        <p:cTn id="7" dur="500"/>
                                        <p:tgtEl>
                                          <p:spTgt spid="20788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07883"/>
                                        </p:tgtEl>
                                        <p:attrNameLst>
                                          <p:attrName>style.visibility</p:attrName>
                                        </p:attrNameLst>
                                      </p:cBhvr>
                                      <p:to>
                                        <p:strVal val="visible"/>
                                      </p:to>
                                    </p:set>
                                    <p:animEffect transition="in" filter="box(in)">
                                      <p:cBhvr>
                                        <p:cTn id="11" dur="500"/>
                                        <p:tgtEl>
                                          <p:spTgt spid="2078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07878"/>
                                        </p:tgtEl>
                                        <p:attrNameLst>
                                          <p:attrName>style.visibility</p:attrName>
                                        </p:attrNameLst>
                                      </p:cBhvr>
                                      <p:to>
                                        <p:strVal val="visible"/>
                                      </p:to>
                                    </p:set>
                                    <p:animEffect transition="in" filter="wipe(up)">
                                      <p:cBhvr>
                                        <p:cTn id="16" dur="500"/>
                                        <p:tgtEl>
                                          <p:spTgt spid="207878"/>
                                        </p:tgtEl>
                                      </p:cBhvr>
                                    </p:animEffect>
                                  </p:childTnLst>
                                </p:cTn>
                              </p:par>
                            </p:childTnLst>
                          </p:cTn>
                        </p:par>
                        <p:par>
                          <p:cTn id="17" fill="hold" nodeType="afterGroup">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07881"/>
                                        </p:tgtEl>
                                        <p:attrNameLst>
                                          <p:attrName>style.visibility</p:attrName>
                                        </p:attrNameLst>
                                      </p:cBhvr>
                                      <p:to>
                                        <p:strVal val="visible"/>
                                      </p:to>
                                    </p:set>
                                    <p:animEffect transition="in" filter="box(in)">
                                      <p:cBhvr>
                                        <p:cTn id="20" dur="500"/>
                                        <p:tgtEl>
                                          <p:spTgt spid="2078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07877"/>
                                        </p:tgtEl>
                                        <p:attrNameLst>
                                          <p:attrName>style.visibility</p:attrName>
                                        </p:attrNameLst>
                                      </p:cBhvr>
                                      <p:to>
                                        <p:strVal val="visible"/>
                                      </p:to>
                                    </p:set>
                                    <p:animEffect transition="in" filter="wipe(up)">
                                      <p:cBhvr>
                                        <p:cTn id="25" dur="500"/>
                                        <p:tgtEl>
                                          <p:spTgt spid="207877"/>
                                        </p:tgtEl>
                                      </p:cBhvr>
                                    </p:animEffect>
                                  </p:childTnLst>
                                </p:cTn>
                              </p:par>
                            </p:childTnLst>
                          </p:cTn>
                        </p:par>
                        <p:par>
                          <p:cTn id="26" fill="hold" nodeType="afterGroup">
                            <p:stCondLst>
                              <p:cond delay="500"/>
                            </p:stCondLst>
                            <p:childTnLst>
                              <p:par>
                                <p:cTn id="27" presetID="4" presetClass="entr" presetSubtype="16" fill="hold" grpId="0" nodeType="afterEffect">
                                  <p:stCondLst>
                                    <p:cond delay="0"/>
                                  </p:stCondLst>
                                  <p:childTnLst>
                                    <p:set>
                                      <p:cBhvr>
                                        <p:cTn id="28" dur="1" fill="hold">
                                          <p:stCondLst>
                                            <p:cond delay="0"/>
                                          </p:stCondLst>
                                        </p:cTn>
                                        <p:tgtEl>
                                          <p:spTgt spid="207880"/>
                                        </p:tgtEl>
                                        <p:attrNameLst>
                                          <p:attrName>style.visibility</p:attrName>
                                        </p:attrNameLst>
                                      </p:cBhvr>
                                      <p:to>
                                        <p:strVal val="visible"/>
                                      </p:to>
                                    </p:set>
                                    <p:animEffect transition="in" filter="box(in)">
                                      <p:cBhvr>
                                        <p:cTn id="29" dur="500"/>
                                        <p:tgtEl>
                                          <p:spTgt spid="207880"/>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07886"/>
                                        </p:tgtEl>
                                        <p:attrNameLst>
                                          <p:attrName>style.visibility</p:attrName>
                                        </p:attrNameLst>
                                      </p:cBhvr>
                                      <p:to>
                                        <p:strVal val="visible"/>
                                      </p:to>
                                    </p:set>
                                    <p:animEffect transition="in" filter="wipe(left)">
                                      <p:cBhvr>
                                        <p:cTn id="33" dur="500"/>
                                        <p:tgtEl>
                                          <p:spTgt spid="207886"/>
                                        </p:tgtEl>
                                      </p:cBhvr>
                                    </p:animEffect>
                                  </p:childTnLst>
                                </p:cTn>
                              </p:par>
                            </p:childTnLst>
                          </p:cTn>
                        </p:par>
                        <p:par>
                          <p:cTn id="34" fill="hold" nodeType="afterGroup">
                            <p:stCondLst>
                              <p:cond delay="1500"/>
                            </p:stCondLst>
                            <p:childTnLst>
                              <p:par>
                                <p:cTn id="35" presetID="4" presetClass="entr" presetSubtype="16" fill="hold" grpId="0" nodeType="afterEffect">
                                  <p:stCondLst>
                                    <p:cond delay="0"/>
                                  </p:stCondLst>
                                  <p:childTnLst>
                                    <p:set>
                                      <p:cBhvr>
                                        <p:cTn id="36" dur="1" fill="hold">
                                          <p:stCondLst>
                                            <p:cond delay="0"/>
                                          </p:stCondLst>
                                        </p:cTn>
                                        <p:tgtEl>
                                          <p:spTgt spid="207887"/>
                                        </p:tgtEl>
                                        <p:attrNameLst>
                                          <p:attrName>style.visibility</p:attrName>
                                        </p:attrNameLst>
                                      </p:cBhvr>
                                      <p:to>
                                        <p:strVal val="visible"/>
                                      </p:to>
                                    </p:set>
                                    <p:animEffect transition="in" filter="box(in)">
                                      <p:cBhvr>
                                        <p:cTn id="37" dur="500"/>
                                        <p:tgtEl>
                                          <p:spTgt spid="2078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07876"/>
                                        </p:tgtEl>
                                        <p:attrNameLst>
                                          <p:attrName>style.visibility</p:attrName>
                                        </p:attrNameLst>
                                      </p:cBhvr>
                                      <p:to>
                                        <p:strVal val="visible"/>
                                      </p:to>
                                    </p:set>
                                    <p:animEffect transition="in" filter="wipe(up)">
                                      <p:cBhvr>
                                        <p:cTn id="42" dur="500"/>
                                        <p:tgtEl>
                                          <p:spTgt spid="207876"/>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7884"/>
                                        </p:tgtEl>
                                        <p:attrNameLst>
                                          <p:attrName>style.visibility</p:attrName>
                                        </p:attrNameLst>
                                      </p:cBhvr>
                                      <p:to>
                                        <p:strVal val="visible"/>
                                      </p:to>
                                    </p:set>
                                    <p:animEffect transition="in" filter="box(in)">
                                      <p:cBhvr>
                                        <p:cTn id="46" dur="500"/>
                                        <p:tgtEl>
                                          <p:spTgt spid="2078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07874"/>
                                        </p:tgtEl>
                                        <p:attrNameLst>
                                          <p:attrName>style.visibility</p:attrName>
                                        </p:attrNameLst>
                                      </p:cBhvr>
                                      <p:to>
                                        <p:strVal val="visible"/>
                                      </p:to>
                                    </p:set>
                                    <p:animEffect transition="in" filter="wipe(up)">
                                      <p:cBhvr>
                                        <p:cTn id="51" dur="500"/>
                                        <p:tgtEl>
                                          <p:spTgt spid="207874"/>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207888"/>
                                        </p:tgtEl>
                                        <p:attrNameLst>
                                          <p:attrName>style.visibility</p:attrName>
                                        </p:attrNameLst>
                                      </p:cBhvr>
                                      <p:to>
                                        <p:strVal val="visible"/>
                                      </p:to>
                                    </p:set>
                                    <p:animEffect transition="in" filter="box(in)">
                                      <p:cBhvr>
                                        <p:cTn id="55" dur="500"/>
                                        <p:tgtEl>
                                          <p:spTgt spid="20788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207875"/>
                                        </p:tgtEl>
                                        <p:attrNameLst>
                                          <p:attrName>style.visibility</p:attrName>
                                        </p:attrNameLst>
                                      </p:cBhvr>
                                      <p:to>
                                        <p:strVal val="visible"/>
                                      </p:to>
                                    </p:set>
                                    <p:animEffect transition="in" filter="wipe(up)">
                                      <p:cBhvr>
                                        <p:cTn id="60" dur="500"/>
                                        <p:tgtEl>
                                          <p:spTgt spid="207875"/>
                                        </p:tgtEl>
                                      </p:cBhvr>
                                    </p:animEffect>
                                  </p:childTnLst>
                                </p:cTn>
                              </p:par>
                            </p:childTnLst>
                          </p:cTn>
                        </p:par>
                        <p:par>
                          <p:cTn id="61" fill="hold" nodeType="afterGroup">
                            <p:stCondLst>
                              <p:cond delay="500"/>
                            </p:stCondLst>
                            <p:childTnLst>
                              <p:par>
                                <p:cTn id="62" presetID="4" presetClass="entr" presetSubtype="16" fill="hold" grpId="0" nodeType="afterEffect">
                                  <p:stCondLst>
                                    <p:cond delay="0"/>
                                  </p:stCondLst>
                                  <p:childTnLst>
                                    <p:set>
                                      <p:cBhvr>
                                        <p:cTn id="63" dur="1" fill="hold">
                                          <p:stCondLst>
                                            <p:cond delay="0"/>
                                          </p:stCondLst>
                                        </p:cTn>
                                        <p:tgtEl>
                                          <p:spTgt spid="207885"/>
                                        </p:tgtEl>
                                        <p:attrNameLst>
                                          <p:attrName>style.visibility</p:attrName>
                                        </p:attrNameLst>
                                      </p:cBhvr>
                                      <p:to>
                                        <p:strVal val="visible"/>
                                      </p:to>
                                    </p:set>
                                    <p:animEffect transition="in" filter="box(in)">
                                      <p:cBhvr>
                                        <p:cTn id="64" dur="500"/>
                                        <p:tgtEl>
                                          <p:spTgt spid="20788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07892"/>
                                        </p:tgtEl>
                                        <p:attrNameLst>
                                          <p:attrName>style.visibility</p:attrName>
                                        </p:attrNameLst>
                                      </p:cBhvr>
                                      <p:to>
                                        <p:strVal val="visible"/>
                                      </p:to>
                                    </p:set>
                                    <p:animEffect transition="in" filter="wipe(left)">
                                      <p:cBhvr>
                                        <p:cTn id="69" dur="500"/>
                                        <p:tgtEl>
                                          <p:spTgt spid="20789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207889"/>
                                        </p:tgtEl>
                                        <p:attrNameLst>
                                          <p:attrName>style.visibility</p:attrName>
                                        </p:attrNameLst>
                                      </p:cBhvr>
                                      <p:to>
                                        <p:strVal val="visible"/>
                                      </p:to>
                                    </p:set>
                                    <p:animEffect transition="in" filter="wipe(up)">
                                      <p:cBhvr>
                                        <p:cTn id="74" dur="500"/>
                                        <p:tgtEl>
                                          <p:spTgt spid="207889"/>
                                        </p:tgtEl>
                                      </p:cBhvr>
                                    </p:animEffect>
                                  </p:childTnLst>
                                </p:cTn>
                              </p:par>
                            </p:childTnLst>
                          </p:cTn>
                        </p:par>
                        <p:par>
                          <p:cTn id="75" fill="hold" nodeType="afterGroup">
                            <p:stCondLst>
                              <p:cond delay="500"/>
                            </p:stCondLst>
                            <p:childTnLst>
                              <p:par>
                                <p:cTn id="76" presetID="4" presetClass="entr" presetSubtype="16" fill="hold" grpId="0" nodeType="afterEffect">
                                  <p:stCondLst>
                                    <p:cond delay="0"/>
                                  </p:stCondLst>
                                  <p:childTnLst>
                                    <p:set>
                                      <p:cBhvr>
                                        <p:cTn id="77" dur="1" fill="hold">
                                          <p:stCondLst>
                                            <p:cond delay="0"/>
                                          </p:stCondLst>
                                        </p:cTn>
                                        <p:tgtEl>
                                          <p:spTgt spid="207890"/>
                                        </p:tgtEl>
                                        <p:attrNameLst>
                                          <p:attrName>style.visibility</p:attrName>
                                        </p:attrNameLst>
                                      </p:cBhvr>
                                      <p:to>
                                        <p:strVal val="visible"/>
                                      </p:to>
                                    </p:set>
                                    <p:animEffect transition="in" filter="box(in)">
                                      <p:cBhvr>
                                        <p:cTn id="78" dur="500"/>
                                        <p:tgtEl>
                                          <p:spTgt spid="2078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207891"/>
                                        </p:tgtEl>
                                        <p:attrNameLst>
                                          <p:attrName>style.visibility</p:attrName>
                                        </p:attrNameLst>
                                      </p:cBhvr>
                                      <p:to>
                                        <p:strVal val="visible"/>
                                      </p:to>
                                    </p:set>
                                    <p:animEffect transition="in" filter="dissolve">
                                      <p:cBhvr>
                                        <p:cTn id="83" dur="500"/>
                                        <p:tgtEl>
                                          <p:spTgt spid="20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0" grpId="0" animBg="1" autoUpdateAnimBg="0"/>
      <p:bldP spid="207881" grpId="0" animBg="1" autoUpdateAnimBg="0"/>
      <p:bldP spid="207882" grpId="0" animBg="1" autoUpdateAnimBg="0"/>
      <p:bldP spid="207883" grpId="0" animBg="1" autoUpdateAnimBg="0"/>
      <p:bldP spid="207884" grpId="0" animBg="1" autoUpdateAnimBg="0"/>
      <p:bldP spid="207885" grpId="0" animBg="1" autoUpdateAnimBg="0"/>
      <p:bldP spid="207887" grpId="0" animBg="1" autoUpdateAnimBg="0"/>
      <p:bldP spid="207888" grpId="0" animBg="1" autoUpdateAnimBg="0"/>
      <p:bldP spid="20789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BB32305B-1A1B-4D76-9C8E-40F86A7EAD3D}"/>
              </a:ext>
            </a:extLst>
          </p:cNvPr>
          <p:cNvSpPr txBox="1">
            <a:spLocks noChangeArrowheads="1"/>
          </p:cNvSpPr>
          <p:nvPr/>
        </p:nvSpPr>
        <p:spPr bwMode="auto">
          <a:xfrm>
            <a:off x="468313" y="765175"/>
            <a:ext cx="4406900"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七</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广义相对论与几何学</a:t>
            </a:r>
          </a:p>
        </p:txBody>
      </p:sp>
      <p:sp>
        <p:nvSpPr>
          <p:cNvPr id="208899" name="Text Box 3">
            <a:extLst>
              <a:ext uri="{FF2B5EF4-FFF2-40B4-BE49-F238E27FC236}">
                <a16:creationId xmlns:a16="http://schemas.microsoft.com/office/drawing/2014/main" id="{6ACCC5A4-FAA9-4177-9A11-1D1D95CCA557}"/>
              </a:ext>
            </a:extLst>
          </p:cNvPr>
          <p:cNvSpPr txBox="1">
            <a:spLocks noChangeArrowheads="1"/>
          </p:cNvSpPr>
          <p:nvPr/>
        </p:nvSpPr>
        <p:spPr bwMode="auto">
          <a:xfrm>
            <a:off x="684213" y="1700213"/>
            <a:ext cx="81534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aseline="0">
                <a:ea typeface="华文楷体" panose="02010600040101010101" pitchFamily="2" charset="-122"/>
              </a:rPr>
              <a:t>        </a:t>
            </a:r>
            <a:r>
              <a:rPr lang="zh-CN" altLang="en-US" sz="2800" b="1" baseline="0">
                <a:ea typeface="华文楷体" panose="02010600040101010101" pitchFamily="2" charset="-122"/>
              </a:rPr>
              <a:t>几何学反应的是人对空间关系的认识。有史以来人们只在比较小的空间尺度中接触比较弱的引力场．这种情况下空间的弯曲可以忽略，在此基础上人类发展了欧几里得几何学，它反映了平直空间的实际。广义相对论告诉我们实际空间是弯曲的，因此描述实际空间的应该是更具有一般意义的非欧几何。</a:t>
            </a:r>
          </a:p>
          <a:p>
            <a:pPr>
              <a:spcBef>
                <a:spcPct val="50000"/>
              </a:spcBef>
            </a:pPr>
            <a:r>
              <a:rPr lang="zh-CN" altLang="en-US" sz="2800" b="1" baseline="0">
                <a:ea typeface="华文楷体" panose="02010600040101010101" pitchFamily="2" charset="-122"/>
              </a:rPr>
              <a:t>        作为非欧几何的特例，欧几里得几何学在它的适用范围内仍是正确的，还将继续发挥作用。</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4166384E-F41A-453A-ABE4-167C4A5E6B15}"/>
              </a:ext>
            </a:extLst>
          </p:cNvPr>
          <p:cNvSpPr>
            <a:spLocks noGrp="1" noChangeArrowheads="1"/>
          </p:cNvSpPr>
          <p:nvPr>
            <p:ph type="body" idx="1"/>
          </p:nvPr>
        </p:nvSpPr>
        <p:spPr>
          <a:xfrm>
            <a:off x="1403350" y="1700213"/>
            <a:ext cx="6551613" cy="4465637"/>
          </a:xfrm>
          <a:noFill/>
          <a:ln>
            <a:solidFill>
              <a:schemeClr val="bg1"/>
            </a:solidFill>
            <a:miter lim="800000"/>
            <a:headEnd/>
            <a:tailEnd/>
          </a:ln>
        </p:spPr>
        <p:txBody>
          <a:bodyPr/>
          <a:lstStyle/>
          <a:p>
            <a:pPr>
              <a:lnSpc>
                <a:spcPct val="80000"/>
              </a:lnSpc>
              <a:buFont typeface="Wingdings" panose="05000000000000000000" pitchFamily="2" charset="2"/>
              <a:buNone/>
            </a:pPr>
            <a:r>
              <a:rPr lang="en-US" altLang="zh-CN" sz="2800"/>
              <a:t>           </a:t>
            </a:r>
            <a:r>
              <a:rPr lang="zh-CN" altLang="en-US" sz="2800" b="1"/>
              <a:t>遂古之初，谁传道之？</a:t>
            </a:r>
          </a:p>
          <a:p>
            <a:pPr>
              <a:lnSpc>
                <a:spcPct val="80000"/>
              </a:lnSpc>
              <a:buFont typeface="Wingdings" panose="05000000000000000000" pitchFamily="2" charset="2"/>
              <a:buNone/>
            </a:pPr>
            <a:r>
              <a:rPr lang="zh-CN" altLang="en-US" sz="2800" b="1"/>
              <a:t>           上下未形，何由考之？</a:t>
            </a:r>
          </a:p>
          <a:p>
            <a:pPr>
              <a:lnSpc>
                <a:spcPct val="80000"/>
              </a:lnSpc>
              <a:buFont typeface="Wingdings" panose="05000000000000000000" pitchFamily="2" charset="2"/>
              <a:buNone/>
            </a:pPr>
            <a:r>
              <a:rPr lang="zh-CN" altLang="en-US" sz="2800" b="1"/>
              <a:t>           圜则九重，孰营度之？</a:t>
            </a:r>
          </a:p>
          <a:p>
            <a:pPr>
              <a:lnSpc>
                <a:spcPct val="80000"/>
              </a:lnSpc>
              <a:buFont typeface="Wingdings" panose="05000000000000000000" pitchFamily="2" charset="2"/>
              <a:buNone/>
            </a:pPr>
            <a:r>
              <a:rPr lang="zh-CN" altLang="en-US" sz="2800" b="1"/>
              <a:t>           翰维焉系？天极焉加？</a:t>
            </a:r>
          </a:p>
          <a:p>
            <a:pPr>
              <a:lnSpc>
                <a:spcPct val="80000"/>
              </a:lnSpc>
              <a:buFont typeface="Wingdings" panose="05000000000000000000" pitchFamily="2" charset="2"/>
              <a:buNone/>
            </a:pPr>
            <a:r>
              <a:rPr lang="zh-CN" altLang="en-US" sz="2800" b="1"/>
              <a:t>           八柱何当？东南何亏？</a:t>
            </a:r>
          </a:p>
          <a:p>
            <a:pPr>
              <a:lnSpc>
                <a:spcPct val="80000"/>
              </a:lnSpc>
              <a:buFont typeface="Wingdings" panose="05000000000000000000" pitchFamily="2" charset="2"/>
              <a:buNone/>
            </a:pPr>
            <a:r>
              <a:rPr lang="zh-CN" altLang="en-US" sz="2800" b="1"/>
              <a:t>           九天之际，安放何属？</a:t>
            </a:r>
          </a:p>
          <a:p>
            <a:pPr>
              <a:lnSpc>
                <a:spcPct val="80000"/>
              </a:lnSpc>
              <a:buFont typeface="Wingdings" panose="05000000000000000000" pitchFamily="2" charset="2"/>
              <a:buNone/>
            </a:pPr>
            <a:r>
              <a:rPr lang="zh-CN" altLang="en-US" sz="2800" b="1"/>
              <a:t>           隅隈多有，谁知其数？</a:t>
            </a:r>
          </a:p>
          <a:p>
            <a:pPr>
              <a:lnSpc>
                <a:spcPct val="80000"/>
              </a:lnSpc>
              <a:buFont typeface="Wingdings" panose="05000000000000000000" pitchFamily="2" charset="2"/>
              <a:buNone/>
            </a:pPr>
            <a:r>
              <a:rPr lang="zh-CN" altLang="en-US" sz="2800" b="1"/>
              <a:t>           天何所沓？十二焉分？</a:t>
            </a:r>
          </a:p>
          <a:p>
            <a:pPr>
              <a:lnSpc>
                <a:spcPct val="80000"/>
              </a:lnSpc>
              <a:buFont typeface="Wingdings" panose="05000000000000000000" pitchFamily="2" charset="2"/>
              <a:buNone/>
            </a:pPr>
            <a:r>
              <a:rPr lang="zh-CN" altLang="en-US" sz="2800" b="1"/>
              <a:t>           日月安属？列星安陈？</a:t>
            </a:r>
          </a:p>
          <a:p>
            <a:pPr>
              <a:lnSpc>
                <a:spcPct val="80000"/>
              </a:lnSpc>
              <a:buFont typeface="Wingdings" panose="05000000000000000000" pitchFamily="2" charset="2"/>
              <a:buNone/>
            </a:pPr>
            <a:r>
              <a:rPr lang="zh-CN" altLang="en-US" sz="2800" b="1"/>
              <a:t>                                </a:t>
            </a:r>
            <a:r>
              <a:rPr lang="en-US" altLang="zh-CN" sz="2800" b="1"/>
              <a:t>------</a:t>
            </a:r>
            <a:r>
              <a:rPr lang="zh-CN" altLang="en-US" sz="2800" b="1"/>
              <a:t>屈原，</a:t>
            </a:r>
            <a:r>
              <a:rPr lang="en-US" altLang="zh-CN" sz="2800" b="1"/>
              <a:t>《</a:t>
            </a:r>
            <a:r>
              <a:rPr lang="zh-CN" altLang="en-US" sz="2800" b="1"/>
              <a:t>天问</a:t>
            </a:r>
            <a:r>
              <a:rPr lang="en-US" altLang="zh-CN" sz="2800" b="1"/>
              <a:t>》</a:t>
            </a:r>
          </a:p>
          <a:p>
            <a:pPr>
              <a:lnSpc>
                <a:spcPct val="80000"/>
              </a:lnSpc>
            </a:pPr>
            <a:endParaRPr lang="en-US" altLang="zh-CN" sz="2800" b="1"/>
          </a:p>
        </p:txBody>
      </p:sp>
      <p:sp>
        <p:nvSpPr>
          <p:cNvPr id="263172" name="Rectangle 4">
            <a:extLst>
              <a:ext uri="{FF2B5EF4-FFF2-40B4-BE49-F238E27FC236}">
                <a16:creationId xmlns:a16="http://schemas.microsoft.com/office/drawing/2014/main" id="{6A72397F-BA7F-4913-9854-CC0A3619A7F2}"/>
              </a:ext>
            </a:extLst>
          </p:cNvPr>
          <p:cNvSpPr>
            <a:spLocks noChangeArrowheads="1"/>
          </p:cNvSpPr>
          <p:nvPr/>
        </p:nvSpPr>
        <p:spPr bwMode="auto">
          <a:xfrm>
            <a:off x="539750" y="765175"/>
            <a:ext cx="45164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75000"/>
              <a:buFont typeface="Wingdings" panose="05000000000000000000" pitchFamily="2" charset="2"/>
              <a:buNone/>
            </a:pPr>
            <a:r>
              <a:rPr kumimoji="0" lang="en-US" altLang="zh-CN" sz="3400" b="1" baseline="0">
                <a:solidFill>
                  <a:srgbClr val="000066"/>
                </a:solidFill>
                <a:effectLst>
                  <a:outerShdw blurRad="38100" dist="38100" dir="2700000" algn="tl">
                    <a:srgbClr val="C0C0C0"/>
                  </a:outerShdw>
                </a:effectLst>
                <a:ea typeface="黑体" panose="02010609060101010101" pitchFamily="49" charset="-122"/>
              </a:rPr>
              <a:t>§2  </a:t>
            </a:r>
            <a:r>
              <a:rPr kumimoji="0" lang="zh-CN" altLang="en-US" sz="3400" b="1" baseline="0">
                <a:solidFill>
                  <a:srgbClr val="000066"/>
                </a:solidFill>
                <a:effectLst>
                  <a:outerShdw blurRad="38100" dist="38100" dir="2700000" algn="tl">
                    <a:srgbClr val="C0C0C0"/>
                  </a:outerShdw>
                </a:effectLst>
                <a:ea typeface="黑体" panose="02010609060101010101" pitchFamily="49" charset="-122"/>
              </a:rPr>
              <a:t>人类对宇宙的认识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5" name="Picture 3" descr="301730f37c587851352acc9c">
            <a:extLst>
              <a:ext uri="{FF2B5EF4-FFF2-40B4-BE49-F238E27FC236}">
                <a16:creationId xmlns:a16="http://schemas.microsoft.com/office/drawing/2014/main" id="{629034CA-3C84-4723-9077-DEB4851C9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extLst>
            <a:ext uri="{909E8E84-426E-40DD-AFC4-6F175D3DCCD1}">
              <a14:hiddenFill xmlns:a14="http://schemas.microsoft.com/office/drawing/2010/main">
                <a:solidFill>
                  <a:srgbClr val="FFFFFF"/>
                </a:solidFill>
              </a14:hiddenFill>
            </a:ext>
          </a:extLst>
        </p:spPr>
      </p:pic>
      <p:sp>
        <p:nvSpPr>
          <p:cNvPr id="264194" name="Rectangle 2">
            <a:extLst>
              <a:ext uri="{FF2B5EF4-FFF2-40B4-BE49-F238E27FC236}">
                <a16:creationId xmlns:a16="http://schemas.microsoft.com/office/drawing/2014/main" id="{8C21470F-2EAB-49A9-B49D-09DAFDEBEFBD}"/>
              </a:ext>
            </a:extLst>
          </p:cNvPr>
          <p:cNvSpPr>
            <a:spLocks noGrp="1" noChangeArrowheads="1"/>
          </p:cNvSpPr>
          <p:nvPr>
            <p:ph type="title"/>
          </p:nvPr>
        </p:nvSpPr>
        <p:spPr>
          <a:xfrm>
            <a:off x="395288" y="5516563"/>
            <a:ext cx="4391025" cy="576262"/>
          </a:xfrm>
          <a:noFill/>
          <a:ln/>
        </p:spPr>
        <p:txBody>
          <a:bodyPr/>
          <a:lstStyle/>
          <a:p>
            <a:r>
              <a:rPr lang="zh-CN" altLang="en-US" sz="2800" b="1">
                <a:solidFill>
                  <a:srgbClr val="FF0000"/>
                </a:solidFill>
              </a:rPr>
              <a:t>猎户座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19" name="Picture 3" descr="attachment">
            <a:extLst>
              <a:ext uri="{FF2B5EF4-FFF2-40B4-BE49-F238E27FC236}">
                <a16:creationId xmlns:a16="http://schemas.microsoft.com/office/drawing/2014/main" id="{04F0CA2C-C4A5-47A7-8434-2CCBA8975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813"/>
            <a:ext cx="9144000" cy="6072187"/>
          </a:xfrm>
          <a:prstGeom prst="rect">
            <a:avLst/>
          </a:prstGeom>
          <a:noFill/>
          <a:extLst>
            <a:ext uri="{909E8E84-426E-40DD-AFC4-6F175D3DCCD1}">
              <a14:hiddenFill xmlns:a14="http://schemas.microsoft.com/office/drawing/2010/main">
                <a:solidFill>
                  <a:srgbClr val="FFFFFF"/>
                </a:solidFill>
              </a14:hiddenFill>
            </a:ext>
          </a:extLst>
        </p:spPr>
      </p:pic>
      <p:sp>
        <p:nvSpPr>
          <p:cNvPr id="265218" name="Rectangle 2">
            <a:extLst>
              <a:ext uri="{FF2B5EF4-FFF2-40B4-BE49-F238E27FC236}">
                <a16:creationId xmlns:a16="http://schemas.microsoft.com/office/drawing/2014/main" id="{2188CFD1-C8E6-485F-B4A6-689EFFAED60E}"/>
              </a:ext>
            </a:extLst>
          </p:cNvPr>
          <p:cNvSpPr>
            <a:spLocks noGrp="1" noChangeArrowheads="1"/>
          </p:cNvSpPr>
          <p:nvPr>
            <p:ph type="title"/>
          </p:nvPr>
        </p:nvSpPr>
        <p:spPr>
          <a:xfrm>
            <a:off x="6553200" y="1052513"/>
            <a:ext cx="2590800" cy="706437"/>
          </a:xfrm>
          <a:noFill/>
          <a:ln/>
        </p:spPr>
        <p:txBody>
          <a:bodyPr/>
          <a:lstStyle/>
          <a:p>
            <a:r>
              <a:rPr lang="zh-CN" altLang="en-US" sz="2400" b="1">
                <a:solidFill>
                  <a:schemeClr val="bg1"/>
                </a:solidFill>
              </a:rPr>
              <a:t>猎户座和大犬座</a:t>
            </a:r>
            <a:r>
              <a:rPr lang="zh-CN" altLang="en-US" sz="40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1CF133DB-3EA8-4C0F-985F-0FE05A2C4F0C}"/>
              </a:ext>
            </a:extLst>
          </p:cNvPr>
          <p:cNvSpPr>
            <a:spLocks noGrp="1" noChangeArrowheads="1"/>
          </p:cNvSpPr>
          <p:nvPr>
            <p:ph type="body" idx="1"/>
          </p:nvPr>
        </p:nvSpPr>
        <p:spPr>
          <a:xfrm>
            <a:off x="539750" y="1052513"/>
            <a:ext cx="8135938" cy="5040312"/>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90000"/>
              </a:lnSpc>
            </a:pPr>
            <a:r>
              <a:rPr lang="zh-CN" altLang="en-US" sz="2800" b="1">
                <a:latin typeface="楷体_GB2312" pitchFamily="49" charset="-122"/>
                <a:ea typeface="楷体_GB2312" pitchFamily="49" charset="-122"/>
              </a:rPr>
              <a:t>公元前</a:t>
            </a:r>
            <a:r>
              <a:rPr lang="en-US" altLang="zh-CN" sz="2800" b="1">
                <a:latin typeface="楷体_GB2312" pitchFamily="49" charset="-122"/>
                <a:ea typeface="楷体_GB2312" pitchFamily="49" charset="-122"/>
              </a:rPr>
              <a:t>13</a:t>
            </a:r>
            <a:r>
              <a:rPr lang="zh-CN" altLang="en-US" sz="2800" b="1">
                <a:latin typeface="楷体_GB2312" pitchFamily="49" charset="-122"/>
                <a:ea typeface="楷体_GB2312" pitchFamily="49" charset="-122"/>
              </a:rPr>
              <a:t>世纪，古代巴比伦人把黄道附近的星座确定为</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个，依次称为：</a:t>
            </a:r>
            <a:r>
              <a:rPr lang="zh-CN" altLang="en-US" sz="2800" b="1">
                <a:solidFill>
                  <a:schemeClr val="accent2"/>
                </a:solidFill>
                <a:latin typeface="楷体_GB2312" pitchFamily="49" charset="-122"/>
                <a:ea typeface="楷体_GB2312" pitchFamily="49" charset="-122"/>
              </a:rPr>
              <a:t>白羊座、金牛座、双子座、巨蟹座、狮子座、室女座、天秤座、天蝎座、人马座、摩羯座、宝瓶座和双鱼座</a:t>
            </a:r>
            <a:r>
              <a:rPr lang="zh-CN" altLang="en-US" sz="2800" b="1">
                <a:latin typeface="楷体_GB2312" pitchFamily="49" charset="-122"/>
                <a:ea typeface="楷体_GB2312" pitchFamily="49" charset="-122"/>
              </a:rPr>
              <a:t>。</a:t>
            </a:r>
          </a:p>
          <a:p>
            <a:pPr>
              <a:lnSpc>
                <a:spcPct val="90000"/>
              </a:lnSpc>
            </a:pPr>
            <a:r>
              <a:rPr lang="zh-CN" altLang="en-US" sz="2800" b="1">
                <a:latin typeface="楷体_GB2312" pitchFamily="49" charset="-122"/>
                <a:ea typeface="楷体_GB2312" pitchFamily="49" charset="-122"/>
              </a:rPr>
              <a:t>古代天文学家为了表达太阳在黄道上所处的位置而将黄道这个大圆划分为</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段，称为</a:t>
            </a:r>
            <a:r>
              <a:rPr lang="zh-CN" altLang="en-US" sz="2800" b="1">
                <a:solidFill>
                  <a:srgbClr val="FF0000"/>
                </a:solidFill>
                <a:latin typeface="楷体_GB2312" pitchFamily="49" charset="-122"/>
                <a:ea typeface="楷体_GB2312" pitchFamily="49" charset="-122"/>
              </a:rPr>
              <a:t>黄道</a:t>
            </a:r>
            <a:r>
              <a:rPr lang="en-US" altLang="zh-CN" sz="2800" b="1">
                <a:solidFill>
                  <a:srgbClr val="FF0000"/>
                </a:solidFill>
                <a:latin typeface="楷体_GB2312" pitchFamily="49" charset="-122"/>
                <a:ea typeface="楷体_GB2312" pitchFamily="49" charset="-122"/>
              </a:rPr>
              <a:t>12</a:t>
            </a:r>
            <a:r>
              <a:rPr lang="zh-CN" altLang="en-US" sz="2800" b="1">
                <a:solidFill>
                  <a:srgbClr val="FF0000"/>
                </a:solidFill>
                <a:latin typeface="楷体_GB2312" pitchFamily="49" charset="-122"/>
                <a:ea typeface="楷体_GB2312" pitchFamily="49" charset="-122"/>
              </a:rPr>
              <a:t>宫</a:t>
            </a:r>
            <a:r>
              <a:rPr lang="zh-CN" altLang="en-US" sz="2800" b="1">
                <a:latin typeface="楷体_GB2312" pitchFamily="49" charset="-122"/>
                <a:ea typeface="楷体_GB2312" pitchFamily="49" charset="-122"/>
              </a:rPr>
              <a:t>，每宫占</a:t>
            </a:r>
            <a:r>
              <a:rPr lang="en-US" altLang="zh-CN" sz="2800" b="1">
                <a:latin typeface="楷体_GB2312" pitchFamily="49" charset="-122"/>
                <a:ea typeface="楷体_GB2312" pitchFamily="49" charset="-122"/>
              </a:rPr>
              <a:t>30</a:t>
            </a:r>
            <a:r>
              <a:rPr lang="zh-CN" altLang="en-US" sz="2800" b="1">
                <a:latin typeface="楷体_GB2312" pitchFamily="49" charset="-122"/>
                <a:ea typeface="楷体_GB2312" pitchFamily="49" charset="-122"/>
              </a:rPr>
              <a:t>度，又将黄道</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宫和黄道附近的</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个星座联系起来。如白羊座所在的那个宫称为白羊宫。</a:t>
            </a:r>
          </a:p>
          <a:p>
            <a:pPr>
              <a:lnSpc>
                <a:spcPct val="90000"/>
              </a:lnSpc>
            </a:pPr>
            <a:r>
              <a:rPr lang="zh-CN" altLang="en-US" sz="2800" b="1">
                <a:latin typeface="楷体_GB2312" pitchFamily="49" charset="-122"/>
                <a:ea typeface="楷体_GB2312" pitchFamily="49" charset="-122"/>
              </a:rPr>
              <a:t>由于岁差运动，黄道</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宫和</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个黄道星座渐渐错开，如今白羊宫已和双鱼座重合在一起。公元</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世纪，经过古希腊天文学家的详细描述，北部天空约</a:t>
            </a:r>
            <a:r>
              <a:rPr lang="en-US" altLang="zh-CN" sz="2800" b="1">
                <a:latin typeface="楷体_GB2312" pitchFamily="49" charset="-122"/>
                <a:ea typeface="楷体_GB2312" pitchFamily="49" charset="-122"/>
              </a:rPr>
              <a:t>40</a:t>
            </a:r>
            <a:r>
              <a:rPr lang="zh-CN" altLang="en-US" sz="2800" b="1">
                <a:latin typeface="楷体_GB2312" pitchFamily="49" charset="-122"/>
                <a:ea typeface="楷体_GB2312" pitchFamily="49" charset="-122"/>
              </a:rPr>
              <a:t>个星座的雏形便大体确定下来。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42">
                                            <p:txEl>
                                              <p:pRg st="0" end="0"/>
                                            </p:txEl>
                                          </p:spTgt>
                                        </p:tgtEl>
                                        <p:attrNameLst>
                                          <p:attrName>style.visibility</p:attrName>
                                        </p:attrNameLst>
                                      </p:cBhvr>
                                      <p:to>
                                        <p:strVal val="visible"/>
                                      </p:to>
                                    </p:set>
                                    <p:anim calcmode="lin" valueType="num">
                                      <p:cBhvr additive="base">
                                        <p:cTn id="7" dur="500" fill="hold"/>
                                        <p:tgtEl>
                                          <p:spTgt spid="2662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42">
                                            <p:txEl>
                                              <p:pRg st="1" end="1"/>
                                            </p:txEl>
                                          </p:spTgt>
                                        </p:tgtEl>
                                        <p:attrNameLst>
                                          <p:attrName>style.visibility</p:attrName>
                                        </p:attrNameLst>
                                      </p:cBhvr>
                                      <p:to>
                                        <p:strVal val="visible"/>
                                      </p:to>
                                    </p:set>
                                    <p:anim calcmode="lin" valueType="num">
                                      <p:cBhvr additive="base">
                                        <p:cTn id="13" dur="500" fill="hold"/>
                                        <p:tgtEl>
                                          <p:spTgt spid="2662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42">
                                            <p:txEl>
                                              <p:pRg st="2" end="2"/>
                                            </p:txEl>
                                          </p:spTgt>
                                        </p:tgtEl>
                                        <p:attrNameLst>
                                          <p:attrName>style.visibility</p:attrName>
                                        </p:attrNameLst>
                                      </p:cBhvr>
                                      <p:to>
                                        <p:strVal val="visible"/>
                                      </p:to>
                                    </p:set>
                                    <p:anim calcmode="lin" valueType="num">
                                      <p:cBhvr additive="base">
                                        <p:cTn id="19" dur="500" fill="hold"/>
                                        <p:tgtEl>
                                          <p:spTgt spid="2662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6" name="Picture 2" descr="AT01FG12">
            <a:extLst>
              <a:ext uri="{FF2B5EF4-FFF2-40B4-BE49-F238E27FC236}">
                <a16:creationId xmlns:a16="http://schemas.microsoft.com/office/drawing/2014/main" id="{39B9C94E-4D74-4D7D-9DFC-3274EEFA6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5175"/>
            <a:ext cx="8675687" cy="6102350"/>
          </a:xfrm>
          <a:prstGeom prst="rect">
            <a:avLst/>
          </a:prstGeom>
          <a:noFill/>
          <a:extLst>
            <a:ext uri="{909E8E84-426E-40DD-AFC4-6F175D3DCCD1}">
              <a14:hiddenFill xmlns:a14="http://schemas.microsoft.com/office/drawing/2010/main">
                <a:solidFill>
                  <a:srgbClr val="FFFFFF"/>
                </a:solidFill>
              </a14:hiddenFill>
            </a:ext>
          </a:extLst>
        </p:spPr>
      </p:pic>
      <p:sp>
        <p:nvSpPr>
          <p:cNvPr id="267267" name="Text Box 3">
            <a:extLst>
              <a:ext uri="{FF2B5EF4-FFF2-40B4-BE49-F238E27FC236}">
                <a16:creationId xmlns:a16="http://schemas.microsoft.com/office/drawing/2014/main" id="{1EC968BF-BEAE-4A09-BDE6-563BA32ABD0E}"/>
              </a:ext>
            </a:extLst>
          </p:cNvPr>
          <p:cNvSpPr txBox="1">
            <a:spLocks noChangeArrowheads="1"/>
          </p:cNvSpPr>
          <p:nvPr/>
        </p:nvSpPr>
        <p:spPr bwMode="auto">
          <a:xfrm>
            <a:off x="1331913" y="60213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baseline="0">
              <a:ea typeface="楷体_GB2312" pitchFamily="49" charset="-122"/>
            </a:endParaRPr>
          </a:p>
        </p:txBody>
      </p:sp>
      <p:sp>
        <p:nvSpPr>
          <p:cNvPr id="267268" name="Text Box 4">
            <a:extLst>
              <a:ext uri="{FF2B5EF4-FFF2-40B4-BE49-F238E27FC236}">
                <a16:creationId xmlns:a16="http://schemas.microsoft.com/office/drawing/2014/main" id="{AD4B3CD6-0DEF-4E8D-897A-31E39479A2E9}"/>
              </a:ext>
            </a:extLst>
          </p:cNvPr>
          <p:cNvSpPr txBox="1">
            <a:spLocks noChangeArrowheads="1"/>
          </p:cNvSpPr>
          <p:nvPr/>
        </p:nvSpPr>
        <p:spPr bwMode="auto">
          <a:xfrm>
            <a:off x="1403350" y="60213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baseline="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6672A4FC-54B0-498C-8702-BB3EF030A0E1}"/>
              </a:ext>
            </a:extLst>
          </p:cNvPr>
          <p:cNvSpPr>
            <a:spLocks noChangeArrowheads="1"/>
          </p:cNvSpPr>
          <p:nvPr/>
        </p:nvSpPr>
        <p:spPr bwMode="auto">
          <a:xfrm>
            <a:off x="900113" y="857250"/>
            <a:ext cx="749617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b="1" baseline="0">
                <a:solidFill>
                  <a:srgbClr val="000066"/>
                </a:solidFill>
                <a:ea typeface="黑体" panose="02010609060101010101" pitchFamily="49" charset="-122"/>
              </a:rPr>
              <a:t>公元</a:t>
            </a:r>
            <a:r>
              <a:rPr kumimoji="0" lang="en-US" altLang="zh-CN" sz="2800" b="1" baseline="0">
                <a:solidFill>
                  <a:srgbClr val="000066"/>
                </a:solidFill>
                <a:ea typeface="黑体" panose="02010609060101010101" pitchFamily="49" charset="-122"/>
              </a:rPr>
              <a:t>1000</a:t>
            </a:r>
            <a:r>
              <a:rPr kumimoji="0" lang="zh-CN" altLang="en-US" sz="2800" b="1" baseline="0">
                <a:solidFill>
                  <a:srgbClr val="000066"/>
                </a:solidFill>
                <a:ea typeface="黑体" panose="02010609060101010101" pitchFamily="49" charset="-122"/>
              </a:rPr>
              <a:t>年</a:t>
            </a:r>
            <a:r>
              <a:rPr kumimoji="0" lang="en-US" altLang="zh-CN" b="1" baseline="0">
                <a:ea typeface="楷体_GB2312" pitchFamily="49" charset="-122"/>
              </a:rPr>
              <a:t>: </a:t>
            </a:r>
          </a:p>
          <a:p>
            <a:pPr eaLnBrk="0" hangingPunct="0"/>
            <a:r>
              <a:rPr kumimoji="0" lang="en-US" altLang="zh-CN" sz="2000" b="1" baseline="0">
                <a:ea typeface="楷体_GB2312" pitchFamily="49" charset="-122"/>
              </a:rPr>
              <a:t>     </a:t>
            </a:r>
            <a:r>
              <a:rPr kumimoji="0" lang="zh-CN" altLang="en-US" b="1" baseline="0">
                <a:ea typeface="楷体_GB2312" pitchFamily="49" charset="-122"/>
              </a:rPr>
              <a:t>仅仅亚洲，特别是</a:t>
            </a:r>
            <a:r>
              <a:rPr kumimoji="0" lang="zh-CN" altLang="en-US" b="1" baseline="0">
                <a:solidFill>
                  <a:srgbClr val="FF0000"/>
                </a:solidFill>
                <a:ea typeface="楷体_GB2312" pitchFamily="49" charset="-122"/>
              </a:rPr>
              <a:t>中国</a:t>
            </a:r>
            <a:r>
              <a:rPr kumimoji="0" lang="zh-CN" altLang="en-US" b="1" baseline="0">
                <a:ea typeface="楷体_GB2312" pitchFamily="49" charset="-122"/>
              </a:rPr>
              <a:t>，</a:t>
            </a:r>
            <a:r>
              <a:rPr kumimoji="0" lang="zh-CN" altLang="en-US" b="1" baseline="0">
                <a:solidFill>
                  <a:srgbClr val="FF0000"/>
                </a:solidFill>
                <a:ea typeface="楷体_GB2312" pitchFamily="49" charset="-122"/>
              </a:rPr>
              <a:t>中东</a:t>
            </a:r>
            <a:r>
              <a:rPr kumimoji="0" lang="zh-CN" altLang="en-US" b="1" baseline="0">
                <a:ea typeface="楷体_GB2312" pitchFamily="49" charset="-122"/>
              </a:rPr>
              <a:t>和</a:t>
            </a:r>
            <a:r>
              <a:rPr kumimoji="0" lang="zh-CN" altLang="en-US" b="1" baseline="0">
                <a:solidFill>
                  <a:srgbClr val="FF0000"/>
                </a:solidFill>
                <a:ea typeface="楷体_GB2312" pitchFamily="49" charset="-122"/>
              </a:rPr>
              <a:t>中美洲</a:t>
            </a:r>
            <a:r>
              <a:rPr kumimoji="0" lang="zh-CN" altLang="en-US" b="1" baseline="0">
                <a:ea typeface="楷体_GB2312" pitchFamily="49" charset="-122"/>
              </a:rPr>
              <a:t>  有天文学家</a:t>
            </a:r>
            <a:r>
              <a:rPr kumimoji="0" lang="en-US" altLang="zh-CN" b="1" baseline="0">
                <a:ea typeface="楷体_GB2312" pitchFamily="49" charset="-122"/>
              </a:rPr>
              <a:t>;</a:t>
            </a:r>
          </a:p>
          <a:p>
            <a:pPr eaLnBrk="0" hangingPunct="0"/>
            <a:r>
              <a:rPr kumimoji="0" lang="en-US" altLang="zh-CN" b="1" baseline="0">
                <a:ea typeface="楷体_GB2312" pitchFamily="49" charset="-122"/>
              </a:rPr>
              <a:t>  </a:t>
            </a:r>
            <a:r>
              <a:rPr kumimoji="0" lang="zh-CN" altLang="en-US" b="1" baseline="0">
                <a:ea typeface="楷体_GB2312" pitchFamily="49" charset="-122"/>
              </a:rPr>
              <a:t>知道</a:t>
            </a:r>
            <a:r>
              <a:rPr kumimoji="0" lang="en-US" altLang="zh-CN" b="1" baseline="0">
                <a:ea typeface="楷体_GB2312" pitchFamily="49" charset="-122"/>
              </a:rPr>
              <a:t>9</a:t>
            </a:r>
            <a:r>
              <a:rPr kumimoji="0" lang="zh-CN" altLang="en-US" b="1" baseline="0">
                <a:ea typeface="楷体_GB2312" pitchFamily="49" charset="-122"/>
              </a:rPr>
              <a:t>大行星中的</a:t>
            </a:r>
            <a:r>
              <a:rPr kumimoji="0" lang="en-US" altLang="zh-CN" b="1" baseline="0">
                <a:solidFill>
                  <a:srgbClr val="FF0000"/>
                </a:solidFill>
                <a:ea typeface="楷体_GB2312" pitchFamily="49" charset="-122"/>
              </a:rPr>
              <a:t>6</a:t>
            </a:r>
            <a:r>
              <a:rPr kumimoji="0" lang="zh-CN" altLang="en-US" b="1" baseline="0">
                <a:solidFill>
                  <a:srgbClr val="FF0000"/>
                </a:solidFill>
                <a:ea typeface="楷体_GB2312" pitchFamily="49" charset="-122"/>
              </a:rPr>
              <a:t>个</a:t>
            </a:r>
            <a:r>
              <a:rPr kumimoji="0" lang="en-US" altLang="zh-CN" b="1" baseline="0">
                <a:ea typeface="楷体_GB2312" pitchFamily="49" charset="-122"/>
              </a:rPr>
              <a:t>;</a:t>
            </a:r>
          </a:p>
          <a:p>
            <a:pPr eaLnBrk="0" hangingPunct="0"/>
            <a:r>
              <a:rPr kumimoji="0" lang="en-US" altLang="zh-CN" b="1" baseline="0">
                <a:ea typeface="楷体_GB2312" pitchFamily="49" charset="-122"/>
              </a:rPr>
              <a:t>  </a:t>
            </a:r>
            <a:r>
              <a:rPr kumimoji="0" lang="zh-CN" altLang="en-US" b="1" baseline="0">
                <a:ea typeface="楷体_GB2312" pitchFamily="49" charset="-122"/>
              </a:rPr>
              <a:t>知道恒星</a:t>
            </a:r>
            <a:r>
              <a:rPr kumimoji="0" lang="en-US" altLang="zh-CN" b="1" baseline="0">
                <a:ea typeface="楷体_GB2312" pitchFamily="49" charset="-122"/>
              </a:rPr>
              <a:t>,</a:t>
            </a:r>
            <a:r>
              <a:rPr kumimoji="0" lang="zh-CN" altLang="en-US" b="1" baseline="0">
                <a:ea typeface="楷体_GB2312" pitchFamily="49" charset="-122"/>
              </a:rPr>
              <a:t>但不知道</a:t>
            </a:r>
            <a:r>
              <a:rPr kumimoji="0" lang="zh-CN" altLang="en-US" b="1" baseline="0">
                <a:solidFill>
                  <a:srgbClr val="FF0000"/>
                </a:solidFill>
                <a:ea typeface="楷体_GB2312" pitchFamily="49" charset="-122"/>
              </a:rPr>
              <a:t>恒星和太阳一样</a:t>
            </a:r>
            <a:r>
              <a:rPr kumimoji="0" lang="en-US" altLang="zh-CN" b="1" baseline="0">
                <a:ea typeface="楷体_GB2312" pitchFamily="49" charset="-122"/>
              </a:rPr>
              <a:t>;</a:t>
            </a:r>
          </a:p>
          <a:p>
            <a:pPr eaLnBrk="0" hangingPunct="0"/>
            <a:r>
              <a:rPr kumimoji="0" lang="en-US" altLang="zh-CN" b="1" baseline="0">
                <a:ea typeface="楷体_GB2312" pitchFamily="49" charset="-122"/>
              </a:rPr>
              <a:t>  </a:t>
            </a:r>
            <a:r>
              <a:rPr kumimoji="0" lang="zh-CN" altLang="en-US" b="1" baseline="0">
                <a:ea typeface="楷体_GB2312" pitchFamily="49" charset="-122"/>
              </a:rPr>
              <a:t>不知道恒星离地球</a:t>
            </a:r>
            <a:r>
              <a:rPr kumimoji="0" lang="zh-CN" altLang="en-US" b="1" baseline="0">
                <a:solidFill>
                  <a:srgbClr val="FF0000"/>
                </a:solidFill>
                <a:ea typeface="楷体_GB2312" pitchFamily="49" charset="-122"/>
              </a:rPr>
              <a:t>多远</a:t>
            </a:r>
          </a:p>
          <a:p>
            <a:pPr eaLnBrk="0" hangingPunct="0"/>
            <a:r>
              <a:rPr kumimoji="0" lang="zh-CN" altLang="en-US" b="1" baseline="0">
                <a:ea typeface="楷体_GB2312" pitchFamily="49" charset="-122"/>
              </a:rPr>
              <a:t>  </a:t>
            </a:r>
          </a:p>
          <a:p>
            <a:pPr eaLnBrk="0" hangingPunct="0"/>
            <a:r>
              <a:rPr kumimoji="0" lang="zh-CN" altLang="en-US" sz="2800" b="1" baseline="0">
                <a:solidFill>
                  <a:srgbClr val="000066"/>
                </a:solidFill>
                <a:ea typeface="黑体" panose="02010609060101010101" pitchFamily="49" charset="-122"/>
              </a:rPr>
              <a:t>公元</a:t>
            </a:r>
            <a:r>
              <a:rPr kumimoji="0" lang="en-US" altLang="zh-CN" sz="2800" b="1" baseline="0">
                <a:solidFill>
                  <a:srgbClr val="000066"/>
                </a:solidFill>
                <a:ea typeface="黑体" panose="02010609060101010101" pitchFamily="49" charset="-122"/>
              </a:rPr>
              <a:t>2000</a:t>
            </a:r>
            <a:r>
              <a:rPr kumimoji="0" lang="zh-CN" altLang="en-US" sz="2800" b="1" baseline="0">
                <a:solidFill>
                  <a:srgbClr val="000066"/>
                </a:solidFill>
                <a:ea typeface="黑体" panose="02010609060101010101" pitchFamily="49" charset="-122"/>
              </a:rPr>
              <a:t>年</a:t>
            </a:r>
            <a:r>
              <a:rPr kumimoji="0" lang="en-US" altLang="zh-CN" b="1" baseline="0">
                <a:ea typeface="楷体_GB2312" pitchFamily="49" charset="-122"/>
              </a:rPr>
              <a:t>: </a:t>
            </a:r>
            <a:r>
              <a:rPr kumimoji="0" lang="zh-CN" altLang="en-US" b="1" baseline="0">
                <a:ea typeface="楷体_GB2312" pitchFamily="49" charset="-122"/>
              </a:rPr>
              <a:t>人类的视野已扩大到包含整个宇宙</a:t>
            </a:r>
          </a:p>
          <a:p>
            <a:pPr eaLnBrk="0" hangingPunct="0"/>
            <a:r>
              <a:rPr kumimoji="0" lang="zh-CN" altLang="en-US" b="1" baseline="0">
                <a:ea typeface="楷体_GB2312" pitchFamily="49" charset="-122"/>
              </a:rPr>
              <a:t>  </a:t>
            </a:r>
            <a:r>
              <a:rPr kumimoji="0" lang="zh-CN" altLang="en-US" b="1" baseline="0">
                <a:solidFill>
                  <a:srgbClr val="0000FF"/>
                </a:solidFill>
                <a:ea typeface="楷体_GB2312" pitchFamily="49" charset="-122"/>
              </a:rPr>
              <a:t>太阳</a:t>
            </a:r>
            <a:r>
              <a:rPr kumimoji="0" lang="zh-CN" altLang="en-US" b="1" baseline="0">
                <a:ea typeface="楷体_GB2312" pitchFamily="49" charset="-122"/>
              </a:rPr>
              <a:t>只不过是银河系中</a:t>
            </a:r>
            <a:r>
              <a:rPr kumimoji="0" lang="zh-CN" altLang="en-US" b="1" baseline="0">
                <a:solidFill>
                  <a:srgbClr val="0000FF"/>
                </a:solidFill>
                <a:ea typeface="楷体_GB2312" pitchFamily="49" charset="-122"/>
              </a:rPr>
              <a:t>一千亿颗恒星之</a:t>
            </a:r>
            <a:endParaRPr kumimoji="0" lang="zh-CN" altLang="en-US" b="1" baseline="0">
              <a:ea typeface="楷体_GB2312" pitchFamily="49" charset="-122"/>
            </a:endParaRPr>
          </a:p>
          <a:p>
            <a:pPr eaLnBrk="0" hangingPunct="0"/>
            <a:r>
              <a:rPr kumimoji="0" lang="zh-CN" altLang="en-US" b="1" baseline="0">
                <a:ea typeface="楷体_GB2312" pitchFamily="49" charset="-122"/>
              </a:rPr>
              <a:t>  </a:t>
            </a:r>
            <a:r>
              <a:rPr kumimoji="0" lang="zh-CN" altLang="en-US" b="1" baseline="0">
                <a:solidFill>
                  <a:srgbClr val="0000FF"/>
                </a:solidFill>
                <a:ea typeface="楷体_GB2312" pitchFamily="49" charset="-122"/>
              </a:rPr>
              <a:t>银河系</a:t>
            </a:r>
            <a:r>
              <a:rPr kumimoji="0" lang="zh-CN" altLang="en-US" b="1" baseline="0">
                <a:ea typeface="楷体_GB2312" pitchFamily="49" charset="-122"/>
              </a:rPr>
              <a:t>也只不过是可见宇宙中大约</a:t>
            </a:r>
            <a:r>
              <a:rPr kumimoji="0" lang="zh-CN" altLang="en-US" b="1" baseline="0">
                <a:solidFill>
                  <a:srgbClr val="0000FF"/>
                </a:solidFill>
                <a:ea typeface="楷体_GB2312" pitchFamily="49" charset="-122"/>
              </a:rPr>
              <a:t>一千亿个星系之一</a:t>
            </a:r>
            <a:endParaRPr kumimoji="0" lang="zh-CN" altLang="en-US" b="1" baseline="0">
              <a:ea typeface="楷体_GB2312" pitchFamily="49" charset="-122"/>
            </a:endParaRPr>
          </a:p>
          <a:p>
            <a:pPr eaLnBrk="0" hangingPunct="0"/>
            <a:r>
              <a:rPr kumimoji="0" lang="zh-CN" altLang="en-US" b="1" baseline="0">
                <a:ea typeface="楷体_GB2312" pitchFamily="49" charset="-122"/>
              </a:rPr>
              <a:t>  我们可以用望远镜观察宇宙年轻时的面貌那时它的年</a:t>
            </a:r>
          </a:p>
          <a:p>
            <a:pPr eaLnBrk="0" hangingPunct="0"/>
            <a:r>
              <a:rPr kumimoji="0" lang="zh-CN" altLang="en-US" b="1" baseline="0">
                <a:ea typeface="楷体_GB2312" pitchFamily="49" charset="-122"/>
              </a:rPr>
              <a:t>  龄只有几十万年</a:t>
            </a:r>
            <a:r>
              <a:rPr kumimoji="0" lang="en-US" altLang="zh-CN" b="1" baseline="0">
                <a:ea typeface="楷体_GB2312" pitchFamily="49" charset="-122"/>
              </a:rPr>
              <a:t>, </a:t>
            </a:r>
            <a:r>
              <a:rPr kumimoji="0" lang="zh-CN" altLang="en-US" b="1" baseline="0">
                <a:ea typeface="楷体_GB2312" pitchFamily="49" charset="-122"/>
              </a:rPr>
              <a:t>暴胀的大爆炸理论</a:t>
            </a:r>
            <a:r>
              <a:rPr kumimoji="0" lang="en-US" altLang="zh-CN" b="1" baseline="0">
                <a:ea typeface="楷体_GB2312" pitchFamily="49" charset="-122"/>
              </a:rPr>
              <a:t>,</a:t>
            </a:r>
            <a:r>
              <a:rPr kumimoji="0" lang="zh-CN" altLang="en-US" b="1" baseline="0">
                <a:ea typeface="楷体_GB2312" pitchFamily="49" charset="-122"/>
              </a:rPr>
              <a:t>可以描述了自</a:t>
            </a:r>
          </a:p>
          <a:p>
            <a:pPr eaLnBrk="0" hangingPunct="0"/>
            <a:r>
              <a:rPr kumimoji="0" lang="zh-CN" altLang="en-US" b="1" baseline="0">
                <a:ea typeface="楷体_GB2312" pitchFamily="49" charset="-122"/>
              </a:rPr>
              <a:t>   宇宙时的</a:t>
            </a:r>
            <a:r>
              <a:rPr kumimoji="0" lang="en-US" altLang="zh-CN" b="1" baseline="0">
                <a:solidFill>
                  <a:srgbClr val="0000FF"/>
                </a:solidFill>
                <a:ea typeface="楷体_GB2312" pitchFamily="49" charset="-122"/>
              </a:rPr>
              <a:t>10</a:t>
            </a:r>
            <a:r>
              <a:rPr kumimoji="0" lang="zh-CN" altLang="en-US" b="1">
                <a:solidFill>
                  <a:srgbClr val="0000FF"/>
                </a:solidFill>
                <a:ea typeface="楷体_GB2312" pitchFamily="49" charset="-122"/>
              </a:rPr>
              <a:t>－</a:t>
            </a:r>
            <a:r>
              <a:rPr kumimoji="0" lang="en-US" altLang="zh-CN" b="1">
                <a:solidFill>
                  <a:srgbClr val="0000FF"/>
                </a:solidFill>
                <a:ea typeface="楷体_GB2312" pitchFamily="49" charset="-122"/>
              </a:rPr>
              <a:t>36</a:t>
            </a:r>
            <a:r>
              <a:rPr kumimoji="0" lang="zh-CN" altLang="en-US" b="1" baseline="0">
                <a:ea typeface="楷体_GB2312" pitchFamily="49" charset="-122"/>
              </a:rPr>
              <a:t>秒以来宇宙经历了怎样的演化。</a:t>
            </a:r>
          </a:p>
          <a:p>
            <a:pPr eaLnBrk="0" hangingPunct="0"/>
            <a:r>
              <a:rPr kumimoji="0" lang="zh-CN" altLang="en-US" sz="2800" b="1" baseline="0">
                <a:solidFill>
                  <a:srgbClr val="000066"/>
                </a:solidFill>
                <a:ea typeface="黑体" panose="02010609060101010101" pitchFamily="49" charset="-122"/>
              </a:rPr>
              <a:t>公元</a:t>
            </a:r>
            <a:r>
              <a:rPr kumimoji="0" lang="en-US" altLang="zh-CN" sz="2800" b="1" baseline="0">
                <a:solidFill>
                  <a:srgbClr val="000066"/>
                </a:solidFill>
                <a:ea typeface="黑体" panose="02010609060101010101" pitchFamily="49" charset="-122"/>
              </a:rPr>
              <a:t>3000</a:t>
            </a:r>
            <a:r>
              <a:rPr kumimoji="0" lang="zh-CN" altLang="en-US" sz="2800" b="1" baseline="0">
                <a:solidFill>
                  <a:srgbClr val="000066"/>
                </a:solidFill>
                <a:ea typeface="黑体" panose="02010609060101010101" pitchFamily="49" charset="-122"/>
              </a:rPr>
              <a:t>年</a:t>
            </a:r>
            <a:r>
              <a:rPr kumimoji="0" lang="zh-CN" altLang="en-US" b="1" baseline="0">
                <a:ea typeface="楷体_GB2312" pitchFamily="49" charset="-122"/>
              </a:rPr>
              <a:t>：</a:t>
            </a:r>
            <a:r>
              <a:rPr kumimoji="0" lang="zh-CN" altLang="en-US" sz="3600" b="1" baseline="0">
                <a:solidFill>
                  <a:srgbClr val="FF0000"/>
                </a:solidFill>
                <a:ea typeface="楷体_GB2312" pitchFamily="49" charset="-122"/>
              </a:rPr>
              <a:t>？？？</a:t>
            </a:r>
          </a:p>
          <a:p>
            <a:pPr eaLnBrk="0" hangingPunct="0"/>
            <a:endParaRPr kumimoji="0" lang="zh-CN" altLang="en-US" baseline="0">
              <a:latin typeface="楷体_GB2312" pitchFamily="49" charset="-122"/>
              <a:ea typeface="楷体_GB2312" pitchFamily="49" charset="-122"/>
            </a:endParaRPr>
          </a:p>
          <a:p>
            <a:pPr eaLnBrk="0" hangingPunct="0"/>
            <a:endParaRPr kumimoji="0" lang="en-US" altLang="zh-CN" baseline="0">
              <a:latin typeface="楷体_GB2312" pitchFamily="49" charset="-122"/>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FD37E8D-E6B8-4AB7-9321-AC923B2E553E}"/>
              </a:ext>
            </a:extLst>
          </p:cNvPr>
          <p:cNvSpPr>
            <a:spLocks noChangeArrowheads="1"/>
          </p:cNvSpPr>
          <p:nvPr/>
        </p:nvSpPr>
        <p:spPr bwMode="auto">
          <a:xfrm>
            <a:off x="457200" y="1344613"/>
            <a:ext cx="8686800" cy="1905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3" name="Text Box 3">
            <a:extLst>
              <a:ext uri="{FF2B5EF4-FFF2-40B4-BE49-F238E27FC236}">
                <a16:creationId xmlns:a16="http://schemas.microsoft.com/office/drawing/2014/main" id="{CC70C87A-EE96-4010-A586-71EE0B3DF5CF}"/>
              </a:ext>
            </a:extLst>
          </p:cNvPr>
          <p:cNvSpPr txBox="1">
            <a:spLocks noChangeArrowheads="1"/>
          </p:cNvSpPr>
          <p:nvPr/>
        </p:nvSpPr>
        <p:spPr bwMode="auto">
          <a:xfrm>
            <a:off x="533400" y="1344613"/>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solidFill>
                  <a:srgbClr val="000066"/>
                </a:solidFill>
                <a:ea typeface="华文中宋" panose="02010600040101010101" pitchFamily="2" charset="-122"/>
              </a:rPr>
              <a:t>         </a:t>
            </a:r>
            <a:r>
              <a:rPr lang="zh-CN" altLang="en-US" sz="2800" b="1" baseline="0">
                <a:solidFill>
                  <a:srgbClr val="000066"/>
                </a:solidFill>
                <a:ea typeface="华文中宋" panose="02010600040101010101" pitchFamily="2" charset="-122"/>
              </a:rPr>
              <a:t>如果在一个参考系中牛顿定律能够成立，这个参考系称作惯性参考系，牛顿运动定律不能成立的参考系则是非惯性参考系．</a:t>
            </a:r>
          </a:p>
        </p:txBody>
      </p:sp>
      <p:pic>
        <p:nvPicPr>
          <p:cNvPr id="189444" name="Picture 4" descr="2">
            <a:hlinkClick r:id="rId2" action="ppaction://hlinkfile" highlightClick="1"/>
            <a:hlinkHover r:id="" action="ppaction://noaction" highlightClick="1"/>
            <a:extLst>
              <a:ext uri="{FF2B5EF4-FFF2-40B4-BE49-F238E27FC236}">
                <a16:creationId xmlns:a16="http://schemas.microsoft.com/office/drawing/2014/main" id="{6F92A457-12A7-432A-A401-E4AF29A8A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44813"/>
            <a:ext cx="5334000" cy="39131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89445" name="Line 5">
            <a:extLst>
              <a:ext uri="{FF2B5EF4-FFF2-40B4-BE49-F238E27FC236}">
                <a16:creationId xmlns:a16="http://schemas.microsoft.com/office/drawing/2014/main" id="{7AD9DFD0-D848-47E7-B569-825522284CFB}"/>
              </a:ext>
            </a:extLst>
          </p:cNvPr>
          <p:cNvSpPr>
            <a:spLocks noChangeShapeType="1"/>
          </p:cNvSpPr>
          <p:nvPr/>
        </p:nvSpPr>
        <p:spPr bwMode="auto">
          <a:xfrm>
            <a:off x="7772400" y="32496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9446" name="Line 6">
            <a:extLst>
              <a:ext uri="{FF2B5EF4-FFF2-40B4-BE49-F238E27FC236}">
                <a16:creationId xmlns:a16="http://schemas.microsoft.com/office/drawing/2014/main" id="{B90622C8-A10E-4B68-8A68-2D219527D271}"/>
              </a:ext>
            </a:extLst>
          </p:cNvPr>
          <p:cNvSpPr>
            <a:spLocks noChangeShapeType="1"/>
          </p:cNvSpPr>
          <p:nvPr/>
        </p:nvSpPr>
        <p:spPr bwMode="auto">
          <a:xfrm>
            <a:off x="6248400" y="4773613"/>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9447" name="Text Box 7">
            <a:extLst>
              <a:ext uri="{FF2B5EF4-FFF2-40B4-BE49-F238E27FC236}">
                <a16:creationId xmlns:a16="http://schemas.microsoft.com/office/drawing/2014/main" id="{77E86A1C-8F62-4E37-884D-E127F21EC2FE}"/>
              </a:ext>
            </a:extLst>
          </p:cNvPr>
          <p:cNvSpPr txBox="1">
            <a:spLocks noChangeArrowheads="1"/>
          </p:cNvSpPr>
          <p:nvPr/>
        </p:nvSpPr>
        <p:spPr bwMode="auto">
          <a:xfrm>
            <a:off x="7010400" y="3630613"/>
            <a:ext cx="1676400" cy="183832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solidFill>
                  <a:srgbClr val="000066"/>
                </a:solidFill>
                <a:ea typeface="华文中宋" panose="02010600040101010101" pitchFamily="2" charset="-122"/>
              </a:rPr>
              <a:t>在不同参考系中观察物体的运动情况</a:t>
            </a:r>
          </a:p>
        </p:txBody>
      </p:sp>
      <p:sp>
        <p:nvSpPr>
          <p:cNvPr id="189448" name="Text Box 8">
            <a:extLst>
              <a:ext uri="{FF2B5EF4-FFF2-40B4-BE49-F238E27FC236}">
                <a16:creationId xmlns:a16="http://schemas.microsoft.com/office/drawing/2014/main" id="{61138A35-4FAB-430E-B1F1-43418EDD3ECD}"/>
              </a:ext>
            </a:extLst>
          </p:cNvPr>
          <p:cNvSpPr txBox="1">
            <a:spLocks noChangeArrowheads="1"/>
          </p:cNvSpPr>
          <p:nvPr/>
        </p:nvSpPr>
        <p:spPr bwMode="auto">
          <a:xfrm>
            <a:off x="468313" y="765175"/>
            <a:ext cx="3967162" cy="579438"/>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一</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非惯性系和惯性系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dissolve">
                                      <p:cBhvr>
                                        <p:cTn id="7" dur="500"/>
                                        <p:tgtEl>
                                          <p:spTgt spid="189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9442"/>
                                        </p:tgtEl>
                                        <p:attrNameLst>
                                          <p:attrName>style.visibility</p:attrName>
                                        </p:attrNameLst>
                                      </p:cBhvr>
                                      <p:to>
                                        <p:strVal val="visible"/>
                                      </p:to>
                                    </p:set>
                                    <p:animEffect transition="in" filter="dissolve">
                                      <p:cBhvr>
                                        <p:cTn id="12" dur="500"/>
                                        <p:tgtEl>
                                          <p:spTgt spid="189442"/>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189444"/>
                                        </p:tgtEl>
                                        <p:attrNameLst>
                                          <p:attrName>style.visibility</p:attrName>
                                        </p:attrNameLst>
                                      </p:cBhvr>
                                      <p:to>
                                        <p:strVal val="visible"/>
                                      </p:to>
                                    </p:set>
                                    <p:animEffect transition="in" filter="slide(fromTop)">
                                      <p:cBhvr>
                                        <p:cTn id="16" dur="500"/>
                                        <p:tgtEl>
                                          <p:spTgt spid="189444"/>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189445"/>
                                        </p:tgtEl>
                                        <p:attrNameLst>
                                          <p:attrName>style.visibility</p:attrName>
                                        </p:attrNameLst>
                                      </p:cBhvr>
                                      <p:to>
                                        <p:strVal val="visible"/>
                                      </p:to>
                                    </p:set>
                                    <p:animEffect transition="in" filter="dissolve">
                                      <p:cBhvr>
                                        <p:cTn id="20" dur="500"/>
                                        <p:tgtEl>
                                          <p:spTgt spid="189445"/>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189446"/>
                                        </p:tgtEl>
                                        <p:attrNameLst>
                                          <p:attrName>style.visibility</p:attrName>
                                        </p:attrNameLst>
                                      </p:cBhvr>
                                      <p:to>
                                        <p:strVal val="visible"/>
                                      </p:to>
                                    </p:set>
                                    <p:animEffect transition="in" filter="dissolve">
                                      <p:cBhvr>
                                        <p:cTn id="24" dur="500"/>
                                        <p:tgtEl>
                                          <p:spTgt spid="189446"/>
                                        </p:tgtEl>
                                      </p:cBhvr>
                                    </p:animEffect>
                                  </p:childTnLst>
                                </p:cTn>
                              </p:par>
                            </p:childTnLst>
                          </p:cTn>
                        </p:par>
                        <p:par>
                          <p:cTn id="25" fill="hold" nodeType="afterGroup">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189447"/>
                                        </p:tgtEl>
                                        <p:attrNameLst>
                                          <p:attrName>style.visibility</p:attrName>
                                        </p:attrNameLst>
                                      </p:cBhvr>
                                      <p:to>
                                        <p:strVal val="visible"/>
                                      </p:to>
                                    </p:set>
                                    <p:animEffect transition="in" filter="dissolve">
                                      <p:cBhvr>
                                        <p:cTn id="28" dur="500"/>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P spid="189447"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1CB0E3E9-B8DE-43B6-A67A-AFFC883B359C}"/>
              </a:ext>
            </a:extLst>
          </p:cNvPr>
          <p:cNvSpPr>
            <a:spLocks noGrp="1" noChangeArrowheads="1"/>
          </p:cNvSpPr>
          <p:nvPr>
            <p:ph type="body" idx="1"/>
          </p:nvPr>
        </p:nvSpPr>
        <p:spPr>
          <a:xfrm>
            <a:off x="1116013" y="1125538"/>
            <a:ext cx="7273925" cy="4608512"/>
          </a:xfrm>
          <a:noFill/>
          <a:ln>
            <a:solidFill>
              <a:schemeClr val="bg1"/>
            </a:solidFill>
            <a:miter lim="800000"/>
            <a:headEnd/>
            <a:tailEnd/>
          </a:ln>
        </p:spPr>
        <p:txBody>
          <a:bodyPr/>
          <a:lstStyle/>
          <a:p>
            <a:pPr>
              <a:buFont typeface="Wingdings" panose="05000000000000000000" pitchFamily="2" charset="2"/>
              <a:buNone/>
            </a:pPr>
            <a:r>
              <a:rPr lang="en-US" altLang="zh-CN" b="1"/>
              <a:t> </a:t>
            </a:r>
            <a:r>
              <a:rPr lang="zh-CN" altLang="en-US" sz="3600" b="1">
                <a:solidFill>
                  <a:srgbClr val="FF0000"/>
                </a:solidFill>
                <a:ea typeface="楷体_GB2312" pitchFamily="49" charset="-122"/>
              </a:rPr>
              <a:t>近年最引人注目的天文及航天成就</a:t>
            </a:r>
          </a:p>
          <a:p>
            <a:pPr>
              <a:buFont typeface="Wingdings" panose="05000000000000000000" pitchFamily="2" charset="2"/>
              <a:buNone/>
            </a:pPr>
            <a:endParaRPr lang="zh-CN" altLang="en-US" sz="3600" b="1">
              <a:ea typeface="楷体_GB2312" pitchFamily="49" charset="-122"/>
            </a:endParaRPr>
          </a:p>
          <a:p>
            <a:r>
              <a:rPr lang="zh-CN" altLang="en-US" b="1">
                <a:ea typeface="楷体_GB2312" pitchFamily="49" charset="-122"/>
              </a:rPr>
              <a:t>宇宙起源新成果及暗能量的发现</a:t>
            </a:r>
          </a:p>
          <a:p>
            <a:r>
              <a:rPr lang="zh-CN" altLang="en-US" b="1">
                <a:ea typeface="楷体_GB2312" pitchFamily="49" charset="-122"/>
              </a:rPr>
              <a:t>新型太空望远镜的建成</a:t>
            </a:r>
          </a:p>
          <a:p>
            <a:r>
              <a:rPr lang="zh-CN" altLang="en-US" b="1">
                <a:ea typeface="楷体_GB2312" pitchFamily="49" charset="-122"/>
              </a:rPr>
              <a:t>火星探测器成功着陆</a:t>
            </a:r>
          </a:p>
          <a:p>
            <a:r>
              <a:rPr lang="zh-CN" altLang="en-US" b="1">
                <a:ea typeface="楷体_GB2312" pitchFamily="49" charset="-122"/>
              </a:rPr>
              <a:t>深度撞击</a:t>
            </a:r>
          </a:p>
          <a:p>
            <a:r>
              <a:rPr lang="zh-CN" altLang="en-US" b="1">
                <a:ea typeface="楷体_GB2312" pitchFamily="49" charset="-122"/>
              </a:rPr>
              <a:t>中国神州系列载人飞船成功上天</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a:extLst>
              <a:ext uri="{FF2B5EF4-FFF2-40B4-BE49-F238E27FC236}">
                <a16:creationId xmlns:a16="http://schemas.microsoft.com/office/drawing/2014/main" id="{D45BAC37-69DF-4621-9544-04BE80475AB1}"/>
              </a:ext>
            </a:extLst>
          </p:cNvPr>
          <p:cNvSpPr>
            <a:spLocks noChangeArrowheads="1"/>
          </p:cNvSpPr>
          <p:nvPr/>
        </p:nvSpPr>
        <p:spPr bwMode="auto">
          <a:xfrm>
            <a:off x="539750" y="765175"/>
            <a:ext cx="45164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75000"/>
              <a:buFont typeface="Wingdings" panose="05000000000000000000" pitchFamily="2" charset="2"/>
              <a:buNone/>
            </a:pPr>
            <a:r>
              <a:rPr kumimoji="0" lang="en-US" altLang="zh-CN" sz="3400" b="1" baseline="0">
                <a:solidFill>
                  <a:srgbClr val="000066"/>
                </a:solidFill>
                <a:effectLst>
                  <a:outerShdw blurRad="38100" dist="38100" dir="2700000" algn="tl">
                    <a:srgbClr val="C0C0C0"/>
                  </a:outerShdw>
                </a:effectLst>
                <a:ea typeface="黑体" panose="02010609060101010101" pitchFamily="49" charset="-122"/>
              </a:rPr>
              <a:t>§2  </a:t>
            </a:r>
            <a:r>
              <a:rPr kumimoji="0" lang="zh-CN" altLang="en-US" sz="3400" b="1" baseline="0">
                <a:solidFill>
                  <a:srgbClr val="000066"/>
                </a:solidFill>
                <a:effectLst>
                  <a:outerShdw blurRad="38100" dist="38100" dir="2700000" algn="tl">
                    <a:srgbClr val="C0C0C0"/>
                  </a:outerShdw>
                </a:effectLst>
                <a:ea typeface="黑体" panose="02010609060101010101" pitchFamily="49" charset="-122"/>
              </a:rPr>
              <a:t>人类对宇宙的认识</a:t>
            </a:r>
          </a:p>
        </p:txBody>
      </p:sp>
      <p:sp>
        <p:nvSpPr>
          <p:cNvPr id="182277" name="Rectangle 5">
            <a:extLst>
              <a:ext uri="{FF2B5EF4-FFF2-40B4-BE49-F238E27FC236}">
                <a16:creationId xmlns:a16="http://schemas.microsoft.com/office/drawing/2014/main" id="{6612D4CB-AE83-4C72-ADCB-7BBA090FBAD2}"/>
              </a:ext>
            </a:extLst>
          </p:cNvPr>
          <p:cNvSpPr>
            <a:spLocks noChangeArrowheads="1"/>
          </p:cNvSpPr>
          <p:nvPr/>
        </p:nvSpPr>
        <p:spPr bwMode="auto">
          <a:xfrm>
            <a:off x="539750" y="1557338"/>
            <a:ext cx="3162300" cy="57943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baseline="0">
                <a:solidFill>
                  <a:srgbClr val="FF0000"/>
                </a:solidFill>
                <a:effectLst>
                  <a:outerShdw blurRad="38100" dist="38100" dir="2700000" algn="tl">
                    <a:srgbClr val="000000"/>
                  </a:outerShdw>
                </a:effectLst>
                <a:ea typeface="华文中宋" panose="02010600040101010101" pitchFamily="2" charset="-122"/>
              </a:rPr>
              <a:t>一．宇宙的概念</a:t>
            </a:r>
          </a:p>
        </p:txBody>
      </p:sp>
      <p:sp>
        <p:nvSpPr>
          <p:cNvPr id="182278" name="Rectangle 6">
            <a:extLst>
              <a:ext uri="{FF2B5EF4-FFF2-40B4-BE49-F238E27FC236}">
                <a16:creationId xmlns:a16="http://schemas.microsoft.com/office/drawing/2014/main" id="{E0842D69-007F-4E86-BC57-788993ED092E}"/>
              </a:ext>
            </a:extLst>
          </p:cNvPr>
          <p:cNvSpPr>
            <a:spLocks noChangeArrowheads="1"/>
          </p:cNvSpPr>
          <p:nvPr/>
        </p:nvSpPr>
        <p:spPr bwMode="auto">
          <a:xfrm>
            <a:off x="900113" y="2349500"/>
            <a:ext cx="7848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早在</a:t>
            </a:r>
            <a:r>
              <a:rPr lang="en-US" altLang="zh-CN" b="1" baseline="0">
                <a:solidFill>
                  <a:srgbClr val="000066"/>
                </a:solidFill>
                <a:ea typeface="华文中宋" panose="02010600040101010101" pitchFamily="2" charset="-122"/>
              </a:rPr>
              <a:t>2300</a:t>
            </a:r>
            <a:r>
              <a:rPr lang="zh-CN" altLang="en-US" b="1" baseline="0">
                <a:solidFill>
                  <a:srgbClr val="000066"/>
                </a:solidFill>
                <a:ea typeface="华文中宋" panose="02010600040101010101" pitchFamily="2" charset="-122"/>
              </a:rPr>
              <a:t>多年前，战国时代的思想家庄子（大约公元前</a:t>
            </a:r>
            <a:r>
              <a:rPr lang="en-US" altLang="zh-CN" b="1" baseline="0">
                <a:solidFill>
                  <a:srgbClr val="000066"/>
                </a:solidFill>
                <a:ea typeface="华文中宋" panose="02010600040101010101" pitchFamily="2" charset="-122"/>
              </a:rPr>
              <a:t>369—</a:t>
            </a:r>
            <a:r>
              <a:rPr lang="zh-CN" altLang="en-US" b="1" baseline="0">
                <a:solidFill>
                  <a:srgbClr val="000066"/>
                </a:solidFill>
                <a:ea typeface="华文中宋" panose="02010600040101010101" pitchFamily="2" charset="-122"/>
              </a:rPr>
              <a:t>前</a:t>
            </a:r>
            <a:r>
              <a:rPr lang="en-US" altLang="zh-CN" b="1" baseline="0">
                <a:solidFill>
                  <a:srgbClr val="000066"/>
                </a:solidFill>
                <a:ea typeface="华文中宋" panose="02010600040101010101" pitchFamily="2" charset="-122"/>
              </a:rPr>
              <a:t>286</a:t>
            </a:r>
            <a:r>
              <a:rPr lang="zh-CN" altLang="en-US" b="1" baseline="0">
                <a:solidFill>
                  <a:srgbClr val="000066"/>
                </a:solidFill>
                <a:ea typeface="华文中宋" panose="02010600040101010101" pitchFamily="2" charset="-122"/>
              </a:rPr>
              <a:t>年）就浪漫激情地幻想“</a:t>
            </a:r>
            <a:r>
              <a:rPr lang="zh-CN" altLang="en-US" b="1" baseline="0">
                <a:solidFill>
                  <a:srgbClr val="FF0000"/>
                </a:solidFill>
                <a:ea typeface="华文中宋" panose="02010600040101010101" pitchFamily="2" charset="-122"/>
              </a:rPr>
              <a:t>旁（傍）日月，挟宇宙</a:t>
            </a:r>
            <a:r>
              <a:rPr lang="zh-CN" altLang="en-US" b="1" baseline="0">
                <a:solidFill>
                  <a:srgbClr val="000066"/>
                </a:solidFill>
                <a:ea typeface="华文中宋" panose="02010600040101010101" pitchFamily="2" charset="-122"/>
              </a:rPr>
              <a:t>”。其实中文的“宇”、“宙”二字原指“屋檐”和“栋梁”，都是指人居住的地方，后来才延伸为“</a:t>
            </a:r>
            <a:r>
              <a:rPr lang="zh-CN" altLang="en-US" b="1" baseline="0">
                <a:solidFill>
                  <a:srgbClr val="1A03A1"/>
                </a:solidFill>
                <a:ea typeface="华文中宋" panose="02010600040101010101" pitchFamily="2" charset="-122"/>
              </a:rPr>
              <a:t>天地四方（空间）、古往今来（时间）</a:t>
            </a:r>
            <a:r>
              <a:rPr lang="zh-CN" altLang="en-US" b="1" baseline="0">
                <a:solidFill>
                  <a:srgbClr val="000066"/>
                </a:solidFill>
                <a:ea typeface="华文中宋" panose="02010600040101010101" pitchFamily="2" charset="-122"/>
              </a:rPr>
              <a:t>”的总称。它超越了东西南北的方位，无边无际；超越了一朝一夕的时间，无穷无尽。与“宇宙”混用的“世界”二字则出于佛教的说法，也是时间（世代）和空间（边界）的合称。</a:t>
            </a:r>
          </a:p>
          <a:p>
            <a:r>
              <a:rPr lang="zh-CN" altLang="en-US" b="1" baseline="0">
                <a:solidFill>
                  <a:srgbClr val="000066"/>
                </a:solidFill>
                <a:ea typeface="华文中宋" panose="02010600040101010101" pitchFamily="2" charset="-122"/>
              </a:rPr>
              <a:t>     在西方，英语也有两个词表达“宇宙”，即</a:t>
            </a:r>
            <a:r>
              <a:rPr lang="en-GB" altLang="zh-CN" b="1" baseline="0">
                <a:solidFill>
                  <a:srgbClr val="000066"/>
                </a:solidFill>
                <a:ea typeface="华文中宋" panose="02010600040101010101" pitchFamily="2" charset="-122"/>
              </a:rPr>
              <a:t>cosmos</a:t>
            </a:r>
            <a:r>
              <a:rPr lang="zh-CN" altLang="en-GB" b="1" baseline="0">
                <a:solidFill>
                  <a:srgbClr val="000066"/>
                </a:solidFill>
                <a:ea typeface="华文中宋" panose="02010600040101010101" pitchFamily="2" charset="-122"/>
              </a:rPr>
              <a:t>和</a:t>
            </a:r>
            <a:r>
              <a:rPr lang="en-GB" altLang="zh-CN" b="1" baseline="0">
                <a:solidFill>
                  <a:srgbClr val="000066"/>
                </a:solidFill>
                <a:ea typeface="华文中宋" panose="02010600040101010101" pitchFamily="2" charset="-122"/>
              </a:rPr>
              <a:t>university</a:t>
            </a:r>
            <a:r>
              <a:rPr lang="zh-CN" altLang="en-GB" b="1" baseline="0">
                <a:solidFill>
                  <a:srgbClr val="000066"/>
                </a:solidFill>
                <a:ea typeface="华文中宋" panose="02010600040101010101" pitchFamily="2" charset="-122"/>
              </a:rPr>
              <a:t>。</a:t>
            </a:r>
            <a:r>
              <a:rPr lang="en-GB" altLang="zh-CN" b="1" baseline="0">
                <a:solidFill>
                  <a:srgbClr val="000066"/>
                </a:solidFill>
                <a:ea typeface="华文中宋" panose="02010600040101010101" pitchFamily="2" charset="-122"/>
              </a:rPr>
              <a:t>cosmos</a:t>
            </a:r>
            <a:r>
              <a:rPr lang="zh-CN" altLang="en-GB" b="1" baseline="0">
                <a:solidFill>
                  <a:srgbClr val="000066"/>
                </a:solidFill>
                <a:ea typeface="华文中宋" panose="02010600040101010101" pitchFamily="2" charset="-122"/>
              </a:rPr>
              <a:t>原意指秩序，引申为“有秩序的宇宙体系”；</a:t>
            </a:r>
            <a:r>
              <a:rPr lang="en-GB" altLang="zh-CN" b="1" baseline="0">
                <a:solidFill>
                  <a:srgbClr val="000066"/>
                </a:solidFill>
                <a:ea typeface="华文中宋" panose="02010600040101010101" pitchFamily="2" charset="-122"/>
              </a:rPr>
              <a:t>university</a:t>
            </a:r>
            <a:r>
              <a:rPr lang="zh-CN" altLang="en-GB" b="1" baseline="0">
                <a:solidFill>
                  <a:srgbClr val="000066"/>
                </a:solidFill>
                <a:ea typeface="华文中宋" panose="02010600040101010101" pitchFamily="2" charset="-122"/>
              </a:rPr>
              <a:t>则表示包罗万象、无所不容的宇宙全体。</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a:extLst>
              <a:ext uri="{FF2B5EF4-FFF2-40B4-BE49-F238E27FC236}">
                <a16:creationId xmlns:a16="http://schemas.microsoft.com/office/drawing/2014/main" id="{1FDC7410-BBDB-4B71-A8A9-3305A5AE578C}"/>
              </a:ext>
            </a:extLst>
          </p:cNvPr>
          <p:cNvSpPr>
            <a:spLocks noChangeArrowheads="1"/>
          </p:cNvSpPr>
          <p:nvPr/>
        </p:nvSpPr>
        <p:spPr bwMode="auto">
          <a:xfrm>
            <a:off x="539750" y="765175"/>
            <a:ext cx="4381500" cy="57943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GB" sz="3200" b="1" baseline="0">
                <a:solidFill>
                  <a:srgbClr val="FF0000"/>
                </a:solidFill>
                <a:effectLst>
                  <a:outerShdw blurRad="38100" dist="38100" dir="2700000" algn="tl">
                    <a:srgbClr val="000000"/>
                  </a:outerShdw>
                </a:effectLst>
                <a:ea typeface="华文中宋" panose="02010600040101010101" pitchFamily="2" charset="-122"/>
              </a:rPr>
              <a:t>二．</a:t>
            </a:r>
            <a:r>
              <a:rPr lang="zh-CN" altLang="en-GB" sz="3200" b="1" baseline="0">
                <a:solidFill>
                  <a:srgbClr val="FF0000"/>
                </a:solidFill>
                <a:effectLst>
                  <a:outerShdw blurRad="38100" dist="38100" dir="2700000" algn="tl">
                    <a:srgbClr val="000000"/>
                  </a:outerShdw>
                </a:effectLst>
                <a:ea typeface="华文中宋" panose="02010600040101010101" pitchFamily="2" charset="-122"/>
              </a:rPr>
              <a:t>人类对宇宙的认识</a:t>
            </a:r>
          </a:p>
        </p:txBody>
      </p:sp>
      <p:sp>
        <p:nvSpPr>
          <p:cNvPr id="183301" name="Rectangle 5">
            <a:extLst>
              <a:ext uri="{FF2B5EF4-FFF2-40B4-BE49-F238E27FC236}">
                <a16:creationId xmlns:a16="http://schemas.microsoft.com/office/drawing/2014/main" id="{A743FEB6-A91D-4B16-8217-1A61F92C9EE4}"/>
              </a:ext>
            </a:extLst>
          </p:cNvPr>
          <p:cNvSpPr>
            <a:spLocks noChangeArrowheads="1"/>
          </p:cNvSpPr>
          <p:nvPr/>
        </p:nvSpPr>
        <p:spPr bwMode="auto">
          <a:xfrm>
            <a:off x="827088" y="1590675"/>
            <a:ext cx="7848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1.</a:t>
            </a:r>
            <a:r>
              <a:rPr lang="zh-CN" altLang="en-GB" b="1" baseline="0">
                <a:solidFill>
                  <a:srgbClr val="990033"/>
                </a:solidFill>
                <a:ea typeface="华文中宋" panose="02010600040101010101" pitchFamily="2" charset="-122"/>
              </a:rPr>
              <a:t>局限于太阳系的宇宙说──</a:t>
            </a:r>
            <a:r>
              <a:rPr lang="zh-CN" altLang="en-GB" b="1" baseline="0">
                <a:solidFill>
                  <a:srgbClr val="FF0000"/>
                </a:solidFill>
                <a:ea typeface="华文中宋" panose="02010600040101010101" pitchFamily="2" charset="-122"/>
              </a:rPr>
              <a:t>地心说</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古代的人们首先注意到的宇宙现象，如昼夜交替、月亮圆缺、日食月食、天体位置随季节的变化以及行星在星空背景上的移动等等，实际上只是太阳、地球、月亮、行星等太阳系天体运动的反映。因此，以这些现象为基础建立起来的宇宙理论，无论是中国古代“天圆如张盖，地方如棋局”的</a:t>
            </a:r>
            <a:r>
              <a:rPr lang="zh-CN" altLang="en-GB" b="1" baseline="0">
                <a:solidFill>
                  <a:srgbClr val="FF0000"/>
                </a:solidFill>
                <a:ea typeface="华文中宋" panose="02010600040101010101" pitchFamily="2" charset="-122"/>
              </a:rPr>
              <a:t>盖天说</a:t>
            </a:r>
            <a:r>
              <a:rPr lang="zh-CN" altLang="en-GB" b="1" baseline="0">
                <a:solidFill>
                  <a:srgbClr val="000066"/>
                </a:solidFill>
                <a:ea typeface="华文中宋" panose="02010600040101010101" pitchFamily="2" charset="-122"/>
              </a:rPr>
              <a:t>，“天体圆如弹丸，地如鸡子中黄”的</a:t>
            </a:r>
            <a:r>
              <a:rPr lang="zh-CN" altLang="en-GB" b="1" baseline="0">
                <a:solidFill>
                  <a:srgbClr val="FF0000"/>
                </a:solidFill>
                <a:ea typeface="华文中宋" panose="02010600040101010101" pitchFamily="2" charset="-122"/>
              </a:rPr>
              <a:t>浑天说</a:t>
            </a:r>
            <a:r>
              <a:rPr lang="zh-CN" altLang="en-GB" b="1" baseline="0">
                <a:solidFill>
                  <a:srgbClr val="000066"/>
                </a:solidFill>
                <a:ea typeface="华文中宋" panose="02010600040101010101" pitchFamily="2" charset="-122"/>
              </a:rPr>
              <a:t>，还是古希腊以地球为中心，依次排列月亮、水星、金星、太阳、火星、木星、土星、恒星等“九重天“的</a:t>
            </a:r>
            <a:r>
              <a:rPr lang="zh-CN" altLang="en-GB" b="1" baseline="0">
                <a:solidFill>
                  <a:srgbClr val="FF0000"/>
                </a:solidFill>
                <a:ea typeface="华文中宋" panose="02010600040101010101" pitchFamily="2" charset="-122"/>
              </a:rPr>
              <a:t>地心说</a:t>
            </a:r>
            <a:r>
              <a:rPr lang="zh-CN" altLang="en-GB" b="1" baseline="0">
                <a:solidFill>
                  <a:srgbClr val="000066"/>
                </a:solidFill>
                <a:ea typeface="华文中宋" panose="02010600040101010101" pitchFamily="2" charset="-122"/>
              </a:rPr>
              <a:t>，都没超出太阳系的范围。恒星在这些宇宙理论中的地位，只不过是个一成不变的布景或陪衬。</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4BC79EE2-6262-47E8-8897-3A88D80818A4}"/>
              </a:ext>
            </a:extLst>
          </p:cNvPr>
          <p:cNvSpPr>
            <a:spLocks noChangeArrowheads="1"/>
          </p:cNvSpPr>
          <p:nvPr/>
        </p:nvSpPr>
        <p:spPr bwMode="auto">
          <a:xfrm>
            <a:off x="971550" y="1158875"/>
            <a:ext cx="730091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2.</a:t>
            </a:r>
            <a:r>
              <a:rPr lang="zh-CN" altLang="en-GB" b="1" baseline="0">
                <a:solidFill>
                  <a:srgbClr val="990033"/>
                </a:solidFill>
                <a:ea typeface="华文中宋" panose="02010600040101010101" pitchFamily="2" charset="-122"/>
              </a:rPr>
              <a:t>局限于太阳系的宇宙说──日心说</a:t>
            </a:r>
          </a:p>
          <a:p>
            <a:endParaRPr lang="zh-CN" altLang="en-US" b="1" baseline="0">
              <a:solidFill>
                <a:srgbClr val="990033"/>
              </a:solidFill>
              <a:ea typeface="华文中宋" panose="02010600040101010101" pitchFamily="2" charset="-122"/>
            </a:endParaRPr>
          </a:p>
          <a:p>
            <a:r>
              <a:rPr lang="zh-CN" altLang="en-US" b="1" baseline="0">
                <a:solidFill>
                  <a:srgbClr val="000066"/>
                </a:solidFill>
                <a:ea typeface="华文中宋" panose="02010600040101010101" pitchFamily="2" charset="-122"/>
              </a:rPr>
              <a:t>    </a:t>
            </a:r>
            <a:r>
              <a:rPr lang="en-US" altLang="zh-CN" b="1" baseline="0">
                <a:solidFill>
                  <a:srgbClr val="000066"/>
                </a:solidFill>
                <a:ea typeface="华文中宋" panose="02010600040101010101" pitchFamily="2" charset="-122"/>
              </a:rPr>
              <a:t>16</a:t>
            </a:r>
            <a:r>
              <a:rPr lang="zh-CN" altLang="en-US" b="1" baseline="0">
                <a:solidFill>
                  <a:srgbClr val="000066"/>
                </a:solidFill>
                <a:ea typeface="华文中宋" panose="02010600040101010101" pitchFamily="2" charset="-122"/>
              </a:rPr>
              <a:t>世纪哥白尼提出的日心说虽然仍末超出太阳系的局限，但却把地球从居于宇宙中心的特殊地位降为一颗绕太阳旋转的普通行星，正确地反映了太阳系的实际情况。这不仅直接为以后开普勒总结出行星运动定律，伽利略、牛顿建立经典力学体系铺平了道路，而且从根本上动摇了人类中心论等宗教教义不可冒犯的神话。它作为自然科学第一次从神学桎梏下解放出来的“独立宣言”，在人类思想史以至社会发展史上作出了不可磨灭的贡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a:extLst>
              <a:ext uri="{FF2B5EF4-FFF2-40B4-BE49-F238E27FC236}">
                <a16:creationId xmlns:a16="http://schemas.microsoft.com/office/drawing/2014/main" id="{70DE35BA-99A4-4F17-9520-130ED41DD633}"/>
              </a:ext>
            </a:extLst>
          </p:cNvPr>
          <p:cNvSpPr>
            <a:spLocks noChangeArrowheads="1"/>
          </p:cNvSpPr>
          <p:nvPr/>
        </p:nvSpPr>
        <p:spPr bwMode="auto">
          <a:xfrm>
            <a:off x="971550" y="1057275"/>
            <a:ext cx="777716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3.</a:t>
            </a:r>
            <a:r>
              <a:rPr lang="zh-CN" altLang="en-GB" b="1" baseline="0">
                <a:solidFill>
                  <a:srgbClr val="990033"/>
                </a:solidFill>
                <a:ea typeface="华文中宋" panose="02010600040101010101" pitchFamily="2" charset="-122"/>
              </a:rPr>
              <a:t>从太阳系到广阔的恒星世界</a:t>
            </a:r>
          </a:p>
          <a:p>
            <a:endParaRPr lang="zh-CN" altLang="en-US" b="1" baseline="0">
              <a:solidFill>
                <a:srgbClr val="000066"/>
              </a:solidFill>
              <a:ea typeface="华文中宋" panose="02010600040101010101" pitchFamily="2" charset="-122"/>
            </a:endParaRPr>
          </a:p>
          <a:p>
            <a:r>
              <a:rPr lang="zh-CN" altLang="en-US" b="1" baseline="0">
                <a:solidFill>
                  <a:srgbClr val="000066"/>
                </a:solidFill>
                <a:ea typeface="华文中宋" panose="02010600040101010101" pitchFamily="2" charset="-122"/>
              </a:rPr>
              <a:t>    </a:t>
            </a:r>
            <a:r>
              <a:rPr lang="en-US" altLang="zh-CN" b="1" baseline="0">
                <a:solidFill>
                  <a:srgbClr val="000066"/>
                </a:solidFill>
                <a:ea typeface="华文中宋" panose="02010600040101010101" pitchFamily="2" charset="-122"/>
              </a:rPr>
              <a:t>18</a:t>
            </a:r>
            <a:r>
              <a:rPr lang="zh-CN" altLang="en-US" b="1" baseline="0">
                <a:solidFill>
                  <a:srgbClr val="000066"/>
                </a:solidFill>
                <a:ea typeface="华文中宋" panose="02010600040101010101" pitchFamily="2" charset="-122"/>
              </a:rPr>
              <a:t>、</a:t>
            </a:r>
            <a:r>
              <a:rPr lang="en-US" altLang="zh-CN" b="1" baseline="0">
                <a:solidFill>
                  <a:srgbClr val="000066"/>
                </a:solidFill>
                <a:ea typeface="华文中宋" panose="02010600040101010101" pitchFamily="2" charset="-122"/>
              </a:rPr>
              <a:t>19</a:t>
            </a:r>
            <a:r>
              <a:rPr lang="zh-CN" altLang="en-US" b="1" baseline="0">
                <a:solidFill>
                  <a:srgbClr val="000066"/>
                </a:solidFill>
                <a:ea typeface="华文中宋" panose="02010600040101010101" pitchFamily="2" charset="-122"/>
              </a:rPr>
              <a:t>世纪是太阳系天文学发展的鼎盛时期。借望远镜的帮助，人们不仅发现了天王星、大量的小行星、行星卫星等太阳系成员，还根据天王星实际观测位置与理论计算位置的偏差，用天体力学理论准确地预言了海王星的存在和位置，并最终发现了海王星、冥王星，从而有力地证明了当时的宇宙理论同太阳系的客观实际是相符的。与此同时，人类的视野也逐渐由太阳系扩展到更为广阔的恒星世界。</a:t>
            </a:r>
          </a:p>
          <a:p>
            <a:r>
              <a:rPr lang="zh-CN" altLang="en-US" b="1" baseline="0">
                <a:solidFill>
                  <a:srgbClr val="000066"/>
                </a:solidFill>
                <a:ea typeface="华文中宋" panose="02010600040101010101" pitchFamily="2" charset="-122"/>
              </a:rPr>
              <a:t>     </a:t>
            </a:r>
            <a:r>
              <a:rPr lang="en-US" altLang="zh-CN" b="1" baseline="0">
                <a:solidFill>
                  <a:srgbClr val="000066"/>
                </a:solidFill>
                <a:ea typeface="华文中宋" panose="02010600040101010101" pitchFamily="2" charset="-122"/>
              </a:rPr>
              <a:t>17l8</a:t>
            </a:r>
            <a:r>
              <a:rPr lang="zh-CN" altLang="en-US" b="1" baseline="0">
                <a:solidFill>
                  <a:srgbClr val="000066"/>
                </a:solidFill>
                <a:ea typeface="华文中宋" panose="02010600040101010101" pitchFamily="2" charset="-122"/>
              </a:rPr>
              <a:t>年，哈雷将自己的观测同</a:t>
            </a:r>
            <a:r>
              <a:rPr lang="en-US" altLang="zh-CN" b="1" baseline="0">
                <a:solidFill>
                  <a:srgbClr val="000066"/>
                </a:solidFill>
                <a:ea typeface="华文中宋" panose="02010600040101010101" pitchFamily="2" charset="-122"/>
              </a:rPr>
              <a:t>1000</a:t>
            </a:r>
            <a:r>
              <a:rPr lang="zh-CN" altLang="en-US" b="1" baseline="0">
                <a:solidFill>
                  <a:srgbClr val="000066"/>
                </a:solidFill>
                <a:ea typeface="华文中宋" panose="02010600040101010101" pitchFamily="2" charset="-122"/>
              </a:rPr>
              <a:t>多年前托勒玫时代的观测结果相比较，发现有几颗恒星的位置已有明显变化，首次指出所谓恒星不动的观念是错误的。</a:t>
            </a:r>
          </a:p>
          <a:p>
            <a:r>
              <a:rPr lang="zh-CN" altLang="en-US" b="1" baseline="0">
                <a:solidFill>
                  <a:srgbClr val="000066"/>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a:extLst>
              <a:ext uri="{FF2B5EF4-FFF2-40B4-BE49-F238E27FC236}">
                <a16:creationId xmlns:a16="http://schemas.microsoft.com/office/drawing/2014/main" id="{D2CDB58E-5C98-4AC8-AEC6-AEBFE1C4388A}"/>
              </a:ext>
            </a:extLst>
          </p:cNvPr>
          <p:cNvSpPr>
            <a:spLocks noChangeArrowheads="1"/>
          </p:cNvSpPr>
          <p:nvPr/>
        </p:nvSpPr>
        <p:spPr bwMode="auto">
          <a:xfrm>
            <a:off x="971550" y="1268413"/>
            <a:ext cx="770413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1837</a:t>
            </a:r>
            <a:r>
              <a:rPr lang="zh-CN" altLang="en-US" b="1" baseline="0">
                <a:solidFill>
                  <a:srgbClr val="000066"/>
                </a:solidFill>
                <a:ea typeface="华文中宋" panose="02010600040101010101" pitchFamily="2" charset="-122"/>
              </a:rPr>
              <a:t>年，斯特鲁维测定了织女星的周年视差（由于地球绕日公转而产生的天体方向变化）为</a:t>
            </a:r>
            <a:r>
              <a:rPr lang="en-US" altLang="zh-CN" b="1" baseline="0">
                <a:solidFill>
                  <a:srgbClr val="000066"/>
                </a:solidFill>
                <a:ea typeface="华文中宋" panose="02010600040101010101" pitchFamily="2" charset="-122"/>
              </a:rPr>
              <a:t>0.125</a:t>
            </a:r>
            <a:r>
              <a:rPr lang="zh-CN" altLang="en-US" b="1" baseline="0">
                <a:solidFill>
                  <a:srgbClr val="000066"/>
                </a:solidFill>
                <a:ea typeface="华文中宋" panose="02010600040101010101" pitchFamily="2" charset="-122"/>
              </a:rPr>
              <a:t>角秒，这意味着它与太阳的距离为日地距离（</a:t>
            </a:r>
            <a:r>
              <a:rPr lang="en-US" altLang="zh-CN" b="1" baseline="0">
                <a:solidFill>
                  <a:srgbClr val="000066"/>
                </a:solidFill>
                <a:ea typeface="华文中宋" panose="02010600040101010101" pitchFamily="2" charset="-122"/>
              </a:rPr>
              <a:t>1</a:t>
            </a:r>
            <a:r>
              <a:rPr lang="zh-CN" altLang="en-US" b="1" baseline="0">
                <a:solidFill>
                  <a:srgbClr val="000066"/>
                </a:solidFill>
                <a:ea typeface="华文中宋" panose="02010600040101010101" pitchFamily="2" charset="-122"/>
              </a:rPr>
              <a:t>．</a:t>
            </a:r>
            <a:r>
              <a:rPr lang="en-US" altLang="zh-CN" b="1" baseline="0">
                <a:solidFill>
                  <a:srgbClr val="000066"/>
                </a:solidFill>
                <a:ea typeface="华文中宋" panose="02010600040101010101" pitchFamily="2" charset="-122"/>
              </a:rPr>
              <a:t>5</a:t>
            </a:r>
            <a:r>
              <a:rPr lang="zh-CN" altLang="en-US" b="1" baseline="0">
                <a:solidFill>
                  <a:srgbClr val="000066"/>
                </a:solidFill>
                <a:ea typeface="华文中宋" panose="02010600040101010101" pitchFamily="2" charset="-122"/>
              </a:rPr>
              <a:t>亿公里）的</a:t>
            </a:r>
            <a:r>
              <a:rPr lang="en-US" altLang="zh-CN" b="1" baseline="0">
                <a:solidFill>
                  <a:srgbClr val="000066"/>
                </a:solidFill>
                <a:ea typeface="华文中宋" panose="02010600040101010101" pitchFamily="2" charset="-122"/>
              </a:rPr>
              <a:t>165</a:t>
            </a:r>
            <a:r>
              <a:rPr lang="zh-CN" altLang="en-US" b="1" baseline="0">
                <a:solidFill>
                  <a:srgbClr val="000066"/>
                </a:solidFill>
                <a:ea typeface="华文中宋" panose="02010600040101010101" pitchFamily="2" charset="-122"/>
              </a:rPr>
              <a:t>万倍，远远超出了太阳系的边界（日地距离的</a:t>
            </a:r>
            <a:r>
              <a:rPr lang="en-US" altLang="zh-CN" b="1" baseline="0">
                <a:solidFill>
                  <a:srgbClr val="000066"/>
                </a:solidFill>
                <a:ea typeface="华文中宋" panose="02010600040101010101" pitchFamily="2" charset="-122"/>
              </a:rPr>
              <a:t>40</a:t>
            </a:r>
            <a:r>
              <a:rPr lang="zh-CN" altLang="en-US" b="1" baseline="0">
                <a:solidFill>
                  <a:srgbClr val="000066"/>
                </a:solidFill>
                <a:ea typeface="华文中宋" panose="02010600040101010101" pitchFamily="2" charset="-122"/>
              </a:rPr>
              <a:t>倍）。</a:t>
            </a:r>
          </a:p>
          <a:p>
            <a:r>
              <a:rPr lang="zh-CN" altLang="en-US" b="1" baseline="0">
                <a:solidFill>
                  <a:srgbClr val="000066"/>
                </a:solidFill>
                <a:ea typeface="华文中宋" panose="02010600040101010101" pitchFamily="2" charset="-122"/>
              </a:rPr>
              <a:t>     </a:t>
            </a:r>
            <a:r>
              <a:rPr lang="en-US" altLang="zh-CN" b="1" baseline="0">
                <a:solidFill>
                  <a:srgbClr val="000066"/>
                </a:solidFill>
                <a:ea typeface="华文中宋" panose="02010600040101010101" pitchFamily="2" charset="-122"/>
              </a:rPr>
              <a:t>1912</a:t>
            </a:r>
            <a:r>
              <a:rPr lang="zh-CN" altLang="en-US" b="1" baseline="0">
                <a:solidFill>
                  <a:srgbClr val="000066"/>
                </a:solidFill>
                <a:ea typeface="华文中宋" panose="02010600040101010101" pitchFamily="2" charset="-122"/>
              </a:rPr>
              <a:t>年，勒维特发现造父变星（其亮度由于星体的膨胀收缩运动而发生周期性变化的一类变星）的光变周期同光度之间存在确定的关系，使测定包含这类变星的遥远恒星集团的距离成为可能。</a:t>
            </a:r>
          </a:p>
          <a:p>
            <a:r>
              <a:rPr lang="zh-CN" altLang="en-US" b="1" baseline="0">
                <a:solidFill>
                  <a:srgbClr val="000066"/>
                </a:solidFill>
                <a:ea typeface="华文中宋" panose="02010600040101010101" pitchFamily="2" charset="-122"/>
              </a:rPr>
              <a:t>      </a:t>
            </a:r>
            <a:r>
              <a:rPr lang="en-US" altLang="zh-CN" b="1" baseline="0">
                <a:solidFill>
                  <a:srgbClr val="000066"/>
                </a:solidFill>
                <a:ea typeface="华文中宋" panose="02010600040101010101" pitchFamily="2" charset="-122"/>
              </a:rPr>
              <a:t>6</a:t>
            </a:r>
            <a:r>
              <a:rPr lang="zh-CN" altLang="en-US" b="1" baseline="0">
                <a:solidFill>
                  <a:srgbClr val="000066"/>
                </a:solidFill>
                <a:ea typeface="华文中宋" panose="02010600040101010101" pitchFamily="2" charset="-122"/>
              </a:rPr>
              <a:t>年后，沙普利分析当时已知的</a:t>
            </a:r>
            <a:r>
              <a:rPr lang="en-US" altLang="zh-CN" b="1" baseline="0">
                <a:solidFill>
                  <a:srgbClr val="000066"/>
                </a:solidFill>
                <a:ea typeface="华文中宋" panose="02010600040101010101" pitchFamily="2" charset="-122"/>
              </a:rPr>
              <a:t>100</a:t>
            </a:r>
            <a:r>
              <a:rPr lang="zh-CN" altLang="en-US" b="1" baseline="0">
                <a:solidFill>
                  <a:srgbClr val="000066"/>
                </a:solidFill>
                <a:ea typeface="华文中宋" panose="02010600040101010101" pitchFamily="2" charset="-122"/>
              </a:rPr>
              <a:t>多个球状星团的距离和视分市资料，得出银河系是一个直径达</a:t>
            </a:r>
            <a:r>
              <a:rPr lang="en-US" altLang="zh-CN" b="1" baseline="0">
                <a:solidFill>
                  <a:srgbClr val="000066"/>
                </a:solidFill>
                <a:ea typeface="华文中宋" panose="02010600040101010101" pitchFamily="2" charset="-122"/>
              </a:rPr>
              <a:t>10</a:t>
            </a:r>
            <a:r>
              <a:rPr lang="zh-CN" altLang="en-US" b="1" baseline="0">
                <a:solidFill>
                  <a:srgbClr val="000066"/>
                </a:solidFill>
                <a:ea typeface="华文中宋" panose="02010600040101010101" pitchFamily="2" charset="-122"/>
              </a:rPr>
              <a:t>万光年的庞大的透镜形天体系统，太阳并不处于其中心的正确结论。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a:extLst>
              <a:ext uri="{FF2B5EF4-FFF2-40B4-BE49-F238E27FC236}">
                <a16:creationId xmlns:a16="http://schemas.microsoft.com/office/drawing/2014/main" id="{6A0E48BB-753D-4533-A5A3-40B84E9B881C}"/>
              </a:ext>
            </a:extLst>
          </p:cNvPr>
          <p:cNvSpPr>
            <a:spLocks noChangeArrowheads="1"/>
          </p:cNvSpPr>
          <p:nvPr/>
        </p:nvSpPr>
        <p:spPr bwMode="auto">
          <a:xfrm>
            <a:off x="1042988" y="1341438"/>
            <a:ext cx="7561262"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1924</a:t>
            </a:r>
            <a:r>
              <a:rPr lang="zh-CN" altLang="en-US" b="1" baseline="0">
                <a:solidFill>
                  <a:srgbClr val="000066"/>
                </a:solidFill>
                <a:ea typeface="华文中宋" panose="02010600040101010101" pitchFamily="2" charset="-122"/>
              </a:rPr>
              <a:t>年，哈勃发现仙女座大星云中的造父变星，根据周期──光度关系推算出它远在银河系之外，是尺度同银何系相当的巨大恒星系统。这一重大发现最终结束了多年来关于这类旋涡状的星云是近邻天体还是银河系外“宇宙岛”的争论，“将人类认识的宇宙范围从恒星组成的银河系扩展到由众多星系组成的更广阔的世界。这个包括银河系在内由众多星系组成的世界，就是我们今天所了解的宇宙。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a:extLst>
              <a:ext uri="{FF2B5EF4-FFF2-40B4-BE49-F238E27FC236}">
                <a16:creationId xmlns:a16="http://schemas.microsoft.com/office/drawing/2014/main" id="{92238E8E-59F4-4647-AE80-6FB0FC39BA04}"/>
              </a:ext>
            </a:extLst>
          </p:cNvPr>
          <p:cNvSpPr>
            <a:spLocks noChangeArrowheads="1"/>
          </p:cNvSpPr>
          <p:nvPr/>
        </p:nvSpPr>
        <p:spPr bwMode="auto">
          <a:xfrm>
            <a:off x="900113" y="1196975"/>
            <a:ext cx="770413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4</a:t>
            </a:r>
            <a:r>
              <a:rPr lang="en-US" altLang="zh-CN" b="1" baseline="0">
                <a:solidFill>
                  <a:srgbClr val="990033"/>
                </a:solidFill>
                <a:ea typeface="华文中宋" panose="02010600040101010101" pitchFamily="2" charset="-122"/>
              </a:rPr>
              <a:t>.</a:t>
            </a:r>
            <a:r>
              <a:rPr lang="zh-CN" altLang="en-US" b="1" baseline="0">
                <a:solidFill>
                  <a:srgbClr val="990033"/>
                </a:solidFill>
                <a:ea typeface="华文中宋" panose="02010600040101010101" pitchFamily="2" charset="-122"/>
              </a:rPr>
              <a:t>对宇宙更深层次认识的进展</a:t>
            </a:r>
          </a:p>
          <a:p>
            <a:endParaRPr lang="zh-CN" altLang="en-US" b="1" baseline="0">
              <a:solidFill>
                <a:srgbClr val="000066"/>
              </a:solidFill>
              <a:ea typeface="华文中宋" panose="02010600040101010101" pitchFamily="2" charset="-122"/>
            </a:endParaRPr>
          </a:p>
          <a:p>
            <a:r>
              <a:rPr lang="zh-CN" altLang="en-US" b="1" baseline="0">
                <a:solidFill>
                  <a:srgbClr val="000066"/>
                </a:solidFill>
                <a:ea typeface="华文中宋" panose="02010600040101010101" pitchFamily="2" charset="-122"/>
              </a:rPr>
              <a:t>        本世纪</a:t>
            </a:r>
            <a:r>
              <a:rPr lang="en-US" altLang="zh-CN" b="1" baseline="0">
                <a:solidFill>
                  <a:srgbClr val="000066"/>
                </a:solidFill>
                <a:ea typeface="华文中宋" panose="02010600040101010101" pitchFamily="2" charset="-122"/>
              </a:rPr>
              <a:t>30</a:t>
            </a:r>
            <a:r>
              <a:rPr lang="zh-CN" altLang="en-US" b="1" baseline="0">
                <a:solidFill>
                  <a:srgbClr val="000066"/>
                </a:solidFill>
                <a:ea typeface="华文中宋" panose="02010600040101010101" pitchFamily="2" charset="-122"/>
              </a:rPr>
              <a:t>年代以来，口径</a:t>
            </a:r>
            <a:r>
              <a:rPr lang="en-US" altLang="zh-CN" b="1" baseline="0">
                <a:solidFill>
                  <a:srgbClr val="000066"/>
                </a:solidFill>
                <a:ea typeface="华文中宋" panose="02010600040101010101" pitchFamily="2" charset="-122"/>
              </a:rPr>
              <a:t>3</a:t>
            </a:r>
            <a:r>
              <a:rPr lang="zh-CN" altLang="en-US" b="1" baseline="0">
                <a:solidFill>
                  <a:srgbClr val="000066"/>
                </a:solidFill>
                <a:ea typeface="华文中宋" panose="02010600040101010101" pitchFamily="2" charset="-122"/>
              </a:rPr>
              <a:t>米以上的大型光学望远镜在世界各地陆续建成，特别是近四五十年来射电天文学和空间天文学的相继诞生，使天文观测手段不但具备空前的探测能力，而且使获取信息的窗口从可见光逐步扩展到包括射电、红外、紫外、</a:t>
            </a:r>
            <a:r>
              <a:rPr lang="en-US" altLang="zh-CN" b="1" baseline="0">
                <a:solidFill>
                  <a:srgbClr val="000066"/>
                </a:solidFill>
                <a:ea typeface="华文中宋" panose="02010600040101010101" pitchFamily="2" charset="-122"/>
              </a:rPr>
              <a:t>X</a:t>
            </a:r>
            <a:r>
              <a:rPr lang="zh-CN" altLang="en-US" b="1" baseline="0">
                <a:solidFill>
                  <a:srgbClr val="000066"/>
                </a:solidFill>
                <a:ea typeface="华文中宋" panose="02010600040101010101" pitchFamily="2" charset="-122"/>
              </a:rPr>
              <a:t>射线、 </a:t>
            </a:r>
            <a:r>
              <a:rPr lang="zh-CN" altLang="en-US" b="1" baseline="0">
                <a:solidFill>
                  <a:srgbClr val="000066"/>
                </a:solidFill>
                <a:sym typeface="Symbol" panose="05050102010706020507" pitchFamily="18" charset="2"/>
              </a:rPr>
              <a:t></a:t>
            </a:r>
            <a:r>
              <a:rPr lang="zh-CN" altLang="en-US" b="1" baseline="0">
                <a:solidFill>
                  <a:srgbClr val="000066"/>
                </a:solidFill>
                <a:ea typeface="华文中宋" panose="02010600040101010101" pitchFamily="2" charset="-122"/>
              </a:rPr>
              <a:t>射线在内的整个电磁波段。从本世纪初开始相继创立和发展起来的量子论、相对论、原子核物理学、粒子物理学、等离子体物理学又给天文学提供了锐利的理论武器，使人们对天体的研究从机械运动进展到物理性质、化学组成等更深的层次，从而为勾勒出太阳系、银河系以至整个宇宙的起源和演化奠定了坚实的基础。</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4" name="Rectangle 6">
            <a:extLst>
              <a:ext uri="{FF2B5EF4-FFF2-40B4-BE49-F238E27FC236}">
                <a16:creationId xmlns:a16="http://schemas.microsoft.com/office/drawing/2014/main" id="{03264D35-C13E-4398-BEBA-17CC31DB0884}"/>
              </a:ext>
            </a:extLst>
          </p:cNvPr>
          <p:cNvSpPr>
            <a:spLocks noChangeArrowheads="1"/>
          </p:cNvSpPr>
          <p:nvPr/>
        </p:nvSpPr>
        <p:spPr bwMode="auto">
          <a:xfrm>
            <a:off x="539750" y="765175"/>
            <a:ext cx="45164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75000"/>
              <a:buFont typeface="Wingdings" panose="05000000000000000000" pitchFamily="2" charset="2"/>
              <a:buNone/>
            </a:pPr>
            <a:r>
              <a:rPr kumimoji="0" lang="en-US" altLang="zh-CN" sz="3400" b="1" baseline="0">
                <a:solidFill>
                  <a:srgbClr val="000066"/>
                </a:solidFill>
                <a:effectLst>
                  <a:outerShdw blurRad="38100" dist="38100" dir="2700000" algn="tl">
                    <a:srgbClr val="C0C0C0"/>
                  </a:outerShdw>
                </a:effectLst>
                <a:ea typeface="黑体" panose="02010609060101010101" pitchFamily="49" charset="-122"/>
              </a:rPr>
              <a:t>§3  </a:t>
            </a:r>
            <a:r>
              <a:rPr kumimoji="0" lang="zh-CN" altLang="en-US" sz="3400" b="1" baseline="0">
                <a:solidFill>
                  <a:srgbClr val="000066"/>
                </a:solidFill>
                <a:effectLst>
                  <a:outerShdw blurRad="38100" dist="38100" dir="2700000" algn="tl">
                    <a:srgbClr val="C0C0C0"/>
                  </a:outerShdw>
                </a:effectLst>
                <a:ea typeface="黑体" panose="02010609060101010101" pitchFamily="49" charset="-122"/>
              </a:rPr>
              <a:t>宇宙的起源和演化</a:t>
            </a:r>
          </a:p>
        </p:txBody>
      </p:sp>
      <p:sp>
        <p:nvSpPr>
          <p:cNvPr id="217095" name="Rectangle 7">
            <a:extLst>
              <a:ext uri="{FF2B5EF4-FFF2-40B4-BE49-F238E27FC236}">
                <a16:creationId xmlns:a16="http://schemas.microsoft.com/office/drawing/2014/main" id="{1D64EFA2-EE7D-438A-9C01-9335AD9585A4}"/>
              </a:ext>
            </a:extLst>
          </p:cNvPr>
          <p:cNvSpPr>
            <a:spLocks noChangeArrowheads="1"/>
          </p:cNvSpPr>
          <p:nvPr/>
        </p:nvSpPr>
        <p:spPr bwMode="auto">
          <a:xfrm>
            <a:off x="684213" y="1557338"/>
            <a:ext cx="3079750" cy="57943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GB" sz="3200" b="1" baseline="0">
                <a:solidFill>
                  <a:srgbClr val="FF0000"/>
                </a:solidFill>
                <a:effectLst>
                  <a:outerShdw blurRad="38100" dist="38100" dir="2700000" algn="tl">
                    <a:srgbClr val="000000"/>
                  </a:outerShdw>
                </a:effectLst>
                <a:ea typeface="华文中宋" panose="02010600040101010101" pitchFamily="2" charset="-122"/>
              </a:rPr>
              <a:t>一．历史的回顾</a:t>
            </a:r>
            <a:r>
              <a:rPr lang="zh-CN" altLang="en-GB"/>
              <a:t> </a:t>
            </a:r>
          </a:p>
        </p:txBody>
      </p:sp>
      <p:sp>
        <p:nvSpPr>
          <p:cNvPr id="217096" name="Rectangle 8">
            <a:extLst>
              <a:ext uri="{FF2B5EF4-FFF2-40B4-BE49-F238E27FC236}">
                <a16:creationId xmlns:a16="http://schemas.microsoft.com/office/drawing/2014/main" id="{E924D380-C157-410F-AF17-197968454632}"/>
              </a:ext>
            </a:extLst>
          </p:cNvPr>
          <p:cNvSpPr>
            <a:spLocks noChangeArrowheads="1"/>
          </p:cNvSpPr>
          <p:nvPr/>
        </p:nvSpPr>
        <p:spPr bwMode="auto">
          <a:xfrm>
            <a:off x="684213" y="2201863"/>
            <a:ext cx="820896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baseline="0">
                <a:solidFill>
                  <a:srgbClr val="000066"/>
                </a:solidFill>
              </a:rPr>
              <a:t>     </a:t>
            </a:r>
            <a:r>
              <a:rPr lang="zh-CN" altLang="en-US" b="1" baseline="0">
                <a:solidFill>
                  <a:srgbClr val="000066"/>
                </a:solidFill>
                <a:ea typeface="华文中宋" panose="02010600040101010101" pitchFamily="2" charset="-122"/>
              </a:rPr>
              <a:t>宇宙有没有起源和终结，它是永恒的还是演化的？这是除宇宙的结构以外又一个根本问体。各种文明都有自己关于宇宙起源的看法，在中国有盘古开天辟地的传说，在西方有上帝创造世界的神话。至于创世以后的情形，虽然在中国历代文献中有共工怒触不周之山，撞断天柱，后来又由女娲补天的故事。在很长历史时期中，由于封建社会的政治黑暗和观测水平的局限，使一些闪耀着智慧火花相当接近真理的看法未能发展为科学的理论。直到</a:t>
            </a:r>
            <a:r>
              <a:rPr lang="en-US" altLang="zh-CN" b="1" baseline="0">
                <a:solidFill>
                  <a:srgbClr val="000066"/>
                </a:solidFill>
                <a:ea typeface="华文中宋" panose="02010600040101010101" pitchFamily="2" charset="-122"/>
              </a:rPr>
              <a:t>17</a:t>
            </a:r>
            <a:r>
              <a:rPr lang="zh-CN" altLang="en-US" b="1" baseline="0">
                <a:solidFill>
                  <a:srgbClr val="000066"/>
                </a:solidFill>
                <a:ea typeface="华文中宋" panose="02010600040101010101" pitchFamily="2" charset="-122"/>
              </a:rPr>
              <a:t>世纪以后，各门自然科学的飞速发展，特别是康德太阳系起源学说、达尔文物种起源学说等的提出，不断冲击着“天不变，道亦不变”这一僵化自然观的地位。直到</a:t>
            </a:r>
            <a:r>
              <a:rPr lang="en-US" altLang="zh-CN" b="1" baseline="0">
                <a:solidFill>
                  <a:srgbClr val="000066"/>
                </a:solidFill>
                <a:ea typeface="华文中宋" panose="02010600040101010101" pitchFamily="2" charset="-122"/>
              </a:rPr>
              <a:t>20</a:t>
            </a:r>
            <a:r>
              <a:rPr lang="zh-CN" altLang="en-US" b="1" baseline="0">
                <a:solidFill>
                  <a:srgbClr val="000066"/>
                </a:solidFill>
                <a:ea typeface="华文中宋" panose="02010600040101010101" pitchFamily="2" charset="-122"/>
              </a:rPr>
              <a:t>世纪，以众多观测事实为依据的科学的宇宙起源和演化理论才正式宣告诞生。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a:extLst>
              <a:ext uri="{FF2B5EF4-FFF2-40B4-BE49-F238E27FC236}">
                <a16:creationId xmlns:a16="http://schemas.microsoft.com/office/drawing/2014/main" id="{A3AF21A6-5206-4F1A-B67A-9B561BC75DBD}"/>
              </a:ext>
            </a:extLst>
          </p:cNvPr>
          <p:cNvSpPr>
            <a:spLocks noChangeArrowheads="1"/>
          </p:cNvSpPr>
          <p:nvPr/>
        </p:nvSpPr>
        <p:spPr bwMode="auto">
          <a:xfrm>
            <a:off x="468313" y="765175"/>
            <a:ext cx="4381500" cy="57943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GB" sz="3200" b="1" baseline="0">
                <a:solidFill>
                  <a:srgbClr val="FF0000"/>
                </a:solidFill>
                <a:effectLst>
                  <a:outerShdw blurRad="38100" dist="38100" dir="2700000" algn="tl">
                    <a:srgbClr val="000000"/>
                  </a:outerShdw>
                </a:effectLst>
                <a:ea typeface="华文中宋" panose="02010600040101010101" pitchFamily="2" charset="-122"/>
              </a:rPr>
              <a:t>二．现代宇宙学的诞生</a:t>
            </a:r>
          </a:p>
        </p:txBody>
      </p:sp>
      <p:sp>
        <p:nvSpPr>
          <p:cNvPr id="218117" name="Rectangle 5">
            <a:extLst>
              <a:ext uri="{FF2B5EF4-FFF2-40B4-BE49-F238E27FC236}">
                <a16:creationId xmlns:a16="http://schemas.microsoft.com/office/drawing/2014/main" id="{965F1279-A0E7-4CB4-B57D-E6F8483E7116}"/>
              </a:ext>
            </a:extLst>
          </p:cNvPr>
          <p:cNvSpPr>
            <a:spLocks noChangeArrowheads="1"/>
          </p:cNvSpPr>
          <p:nvPr/>
        </p:nvSpPr>
        <p:spPr bwMode="auto">
          <a:xfrm>
            <a:off x="827088" y="1916113"/>
            <a:ext cx="768508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现代宇宙模型的研究始于爱因斯坦。爱因斯坦的广义相对论预言，一定质量的天体，将对周围的空间产生影响而使它们“弯曲”。弯曲的空间会迫使其中穿过的光线发生偏转，例如太阳就会使经过其边缘的遥远星体光线发生</a:t>
            </a:r>
            <a:r>
              <a:rPr lang="en-US" altLang="zh-CN" b="1" baseline="0">
                <a:solidFill>
                  <a:srgbClr val="000066"/>
                </a:solidFill>
                <a:ea typeface="华文中宋" panose="02010600040101010101" pitchFamily="2" charset="-122"/>
              </a:rPr>
              <a:t>1.75</a:t>
            </a:r>
            <a:r>
              <a:rPr lang="zh-CN" altLang="en-US" b="1" baseline="0">
                <a:solidFill>
                  <a:srgbClr val="000066"/>
                </a:solidFill>
                <a:ea typeface="华文中宋" panose="02010600040101010101" pitchFamily="2" charset="-122"/>
              </a:rPr>
              <a:t>弧秒的偏转。通常，由于太阳的光太强而使人们无法观测到这一事实。</a:t>
            </a:r>
            <a:r>
              <a:rPr lang="en-US" altLang="zh-CN" b="1" baseline="0">
                <a:solidFill>
                  <a:srgbClr val="000066"/>
                </a:solidFill>
                <a:ea typeface="华文中宋" panose="02010600040101010101" pitchFamily="2" charset="-122"/>
              </a:rPr>
              <a:t>1919</a:t>
            </a:r>
            <a:r>
              <a:rPr lang="zh-CN" altLang="en-US" b="1" baseline="0">
                <a:solidFill>
                  <a:srgbClr val="000066"/>
                </a:solidFill>
                <a:ea typeface="华文中宋" panose="02010600040101010101" pitchFamily="2" charset="-122"/>
              </a:rPr>
              <a:t>年发生了日全蚀，一个英国考察队终于观测到太阳附近的光线偏转，得到的偏转数据正是爱因斯坦所预言的“</a:t>
            </a:r>
            <a:r>
              <a:rPr lang="en-US" altLang="zh-CN" b="1" baseline="0">
                <a:solidFill>
                  <a:srgbClr val="000066"/>
                </a:solidFill>
                <a:ea typeface="华文中宋" panose="02010600040101010101" pitchFamily="2" charset="-122"/>
              </a:rPr>
              <a:t>1.75</a:t>
            </a:r>
            <a:r>
              <a:rPr lang="zh-CN" altLang="en-US" b="1" baseline="0">
                <a:solidFill>
                  <a:srgbClr val="000066"/>
                </a:solidFill>
                <a:ea typeface="华文中宋" panose="02010600040101010101" pitchFamily="2" charset="-122"/>
              </a:rPr>
              <a:t>弧秒”。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AutoShape 2">
            <a:extLst>
              <a:ext uri="{FF2B5EF4-FFF2-40B4-BE49-F238E27FC236}">
                <a16:creationId xmlns:a16="http://schemas.microsoft.com/office/drawing/2014/main" id="{CF12AD46-16CA-453B-AEDE-D98B6CD1E41C}"/>
              </a:ext>
            </a:extLst>
          </p:cNvPr>
          <p:cNvSpPr>
            <a:spLocks noChangeArrowheads="1"/>
          </p:cNvSpPr>
          <p:nvPr/>
        </p:nvSpPr>
        <p:spPr bwMode="auto">
          <a:xfrm>
            <a:off x="3124200" y="4876800"/>
            <a:ext cx="1752600" cy="457200"/>
          </a:xfrm>
          <a:prstGeom prst="parallelogram">
            <a:avLst>
              <a:gd name="adj" fmla="val 36186"/>
            </a:avLst>
          </a:prstGeom>
          <a:gradFill rotWithShape="0">
            <a:gsLst>
              <a:gs pos="0">
                <a:srgbClr val="009999">
                  <a:gamma/>
                  <a:shade val="45490"/>
                  <a:invGamma/>
                </a:srgbClr>
              </a:gs>
              <a:gs pos="100000">
                <a:srgbClr val="009999"/>
              </a:gs>
            </a:gsLst>
            <a:lin ang="189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67" name="AutoShape 3">
            <a:extLst>
              <a:ext uri="{FF2B5EF4-FFF2-40B4-BE49-F238E27FC236}">
                <a16:creationId xmlns:a16="http://schemas.microsoft.com/office/drawing/2014/main" id="{5F4EDB53-046F-4A5B-941C-62BAB85870CA}"/>
              </a:ext>
            </a:extLst>
          </p:cNvPr>
          <p:cNvSpPr>
            <a:spLocks noChangeArrowheads="1"/>
          </p:cNvSpPr>
          <p:nvPr/>
        </p:nvSpPr>
        <p:spPr bwMode="auto">
          <a:xfrm>
            <a:off x="609600" y="2514600"/>
            <a:ext cx="8077200" cy="1143000"/>
          </a:xfrm>
          <a:prstGeom prst="parallelogram">
            <a:avLst>
              <a:gd name="adj" fmla="val 66708"/>
            </a:avLst>
          </a:prstGeom>
          <a:gradFill rotWithShape="0">
            <a:gsLst>
              <a:gs pos="0">
                <a:srgbClr val="009999">
                  <a:gamma/>
                  <a:shade val="37255"/>
                  <a:invGamma/>
                </a:srgbClr>
              </a:gs>
              <a:gs pos="100000">
                <a:srgbClr val="009999"/>
              </a:gs>
            </a:gsLst>
            <a:lin ang="189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68" name="Oval 4">
            <a:extLst>
              <a:ext uri="{FF2B5EF4-FFF2-40B4-BE49-F238E27FC236}">
                <a16:creationId xmlns:a16="http://schemas.microsoft.com/office/drawing/2014/main" id="{C5E9F2D8-C6E2-436C-8645-2C8D7D266064}"/>
              </a:ext>
            </a:extLst>
          </p:cNvPr>
          <p:cNvSpPr>
            <a:spLocks noChangeArrowheads="1"/>
          </p:cNvSpPr>
          <p:nvPr/>
        </p:nvSpPr>
        <p:spPr bwMode="auto">
          <a:xfrm>
            <a:off x="2971800" y="2667000"/>
            <a:ext cx="457200" cy="457200"/>
          </a:xfrm>
          <a:prstGeom prst="ellipse">
            <a:avLst/>
          </a:prstGeom>
          <a:gradFill rotWithShape="0">
            <a:gsLst>
              <a:gs pos="0">
                <a:schemeClr val="bg1">
                  <a:gamma/>
                  <a:tint val="29412"/>
                  <a:invGamma/>
                </a:schemeClr>
              </a:gs>
              <a:gs pos="100000">
                <a:schemeClr val="bg1"/>
              </a:gs>
            </a:gsLst>
            <a:path path="shape">
              <a:fillToRect l="50000" t="50000" r="50000" b="50000"/>
            </a:path>
          </a:gradFill>
          <a:ln w="57150" cmpd="thinThick">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69" name="Oval 5">
            <a:extLst>
              <a:ext uri="{FF2B5EF4-FFF2-40B4-BE49-F238E27FC236}">
                <a16:creationId xmlns:a16="http://schemas.microsoft.com/office/drawing/2014/main" id="{8C8F9E70-D6DF-4651-9C94-39A5A2E92071}"/>
              </a:ext>
            </a:extLst>
          </p:cNvPr>
          <p:cNvSpPr>
            <a:spLocks noChangeArrowheads="1"/>
          </p:cNvSpPr>
          <p:nvPr/>
        </p:nvSpPr>
        <p:spPr bwMode="auto">
          <a:xfrm>
            <a:off x="5334000" y="2667000"/>
            <a:ext cx="457200" cy="457200"/>
          </a:xfrm>
          <a:prstGeom prst="ellipse">
            <a:avLst/>
          </a:prstGeom>
          <a:gradFill rotWithShape="0">
            <a:gsLst>
              <a:gs pos="0">
                <a:srgbClr val="FFFFFF"/>
              </a:gs>
              <a:gs pos="100000">
                <a:schemeClr val="bg1"/>
              </a:gs>
            </a:gsLst>
            <a:path path="shape">
              <a:fillToRect l="50000" t="50000" r="50000" b="50000"/>
            </a:path>
          </a:gradFill>
          <a:ln w="57150" cmpd="thinThick">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1" name="AutoShape 7">
            <a:extLst>
              <a:ext uri="{FF2B5EF4-FFF2-40B4-BE49-F238E27FC236}">
                <a16:creationId xmlns:a16="http://schemas.microsoft.com/office/drawing/2014/main" id="{EC57C913-C9B6-4FDC-9FB0-D8AFAC3CFC66}"/>
              </a:ext>
            </a:extLst>
          </p:cNvPr>
          <p:cNvSpPr>
            <a:spLocks noChangeArrowheads="1"/>
          </p:cNvSpPr>
          <p:nvPr/>
        </p:nvSpPr>
        <p:spPr bwMode="auto">
          <a:xfrm>
            <a:off x="2209800" y="2819400"/>
            <a:ext cx="4419600" cy="304800"/>
          </a:xfrm>
          <a:prstGeom prst="parallelogram">
            <a:avLst>
              <a:gd name="adj" fmla="val 99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2" name="Rectangle 8">
            <a:extLst>
              <a:ext uri="{FF2B5EF4-FFF2-40B4-BE49-F238E27FC236}">
                <a16:creationId xmlns:a16="http://schemas.microsoft.com/office/drawing/2014/main" id="{E17E5014-850F-4F19-8A4A-908D23FE6402}"/>
              </a:ext>
            </a:extLst>
          </p:cNvPr>
          <p:cNvSpPr>
            <a:spLocks noChangeArrowheads="1"/>
          </p:cNvSpPr>
          <p:nvPr/>
        </p:nvSpPr>
        <p:spPr bwMode="auto">
          <a:xfrm>
            <a:off x="2209800" y="1600200"/>
            <a:ext cx="4114800" cy="1524000"/>
          </a:xfrm>
          <a:prstGeom prst="rect">
            <a:avLst/>
          </a:prstGeom>
          <a:solidFill>
            <a:schemeClr val="accent1"/>
          </a:solidFill>
          <a:ln w="38100">
            <a:miter lim="800000"/>
            <a:headEnd/>
            <a:tailEnd/>
          </a:ln>
          <a:effectLst/>
          <a:scene3d>
            <a:camera prst="legacyObliqueTopRight"/>
            <a:lightRig rig="legacyFlat3" dir="b"/>
          </a:scene3d>
          <a:sp3d extrusionH="887400" prstMaterial="legacyWirefram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90473" name="AutoShape 9">
            <a:extLst>
              <a:ext uri="{FF2B5EF4-FFF2-40B4-BE49-F238E27FC236}">
                <a16:creationId xmlns:a16="http://schemas.microsoft.com/office/drawing/2014/main" id="{1F789969-A15A-4CD8-A22E-B67666C915F6}"/>
              </a:ext>
            </a:extLst>
          </p:cNvPr>
          <p:cNvSpPr>
            <a:spLocks noChangeArrowheads="1"/>
          </p:cNvSpPr>
          <p:nvPr/>
        </p:nvSpPr>
        <p:spPr bwMode="auto">
          <a:xfrm>
            <a:off x="2209800" y="1295400"/>
            <a:ext cx="4419600" cy="304800"/>
          </a:xfrm>
          <a:prstGeom prst="parallelogram">
            <a:avLst>
              <a:gd name="adj" fmla="val 8330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0474" name="Picture 10" descr="0146">
            <a:extLst>
              <a:ext uri="{FF2B5EF4-FFF2-40B4-BE49-F238E27FC236}">
                <a16:creationId xmlns:a16="http://schemas.microsoft.com/office/drawing/2014/main" id="{D992D15C-DC2F-4882-956A-6F4A413E1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752600"/>
            <a:ext cx="446088" cy="1219200"/>
          </a:xfrm>
          <a:prstGeom prst="rect">
            <a:avLst/>
          </a:prstGeom>
          <a:noFill/>
          <a:extLst>
            <a:ext uri="{909E8E84-426E-40DD-AFC4-6F175D3DCCD1}">
              <a14:hiddenFill xmlns:a14="http://schemas.microsoft.com/office/drawing/2010/main">
                <a:solidFill>
                  <a:srgbClr val="FFFFFF"/>
                </a:solidFill>
              </a14:hiddenFill>
            </a:ext>
          </a:extLst>
        </p:spPr>
      </p:pic>
      <p:sp>
        <p:nvSpPr>
          <p:cNvPr id="190475" name="AutoShape 11">
            <a:extLst>
              <a:ext uri="{FF2B5EF4-FFF2-40B4-BE49-F238E27FC236}">
                <a16:creationId xmlns:a16="http://schemas.microsoft.com/office/drawing/2014/main" id="{3EA8C7FC-E267-4740-8A34-B64568C99EE4}"/>
              </a:ext>
            </a:extLst>
          </p:cNvPr>
          <p:cNvSpPr>
            <a:spLocks noChangeArrowheads="1"/>
          </p:cNvSpPr>
          <p:nvPr/>
        </p:nvSpPr>
        <p:spPr bwMode="auto">
          <a:xfrm>
            <a:off x="6934200" y="1371600"/>
            <a:ext cx="609600" cy="76200"/>
          </a:xfrm>
          <a:prstGeom prst="rightArrow">
            <a:avLst>
              <a:gd name="adj1" fmla="val 50000"/>
              <a:gd name="adj2" fmla="val 200000"/>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6" name="Text Box 12">
            <a:extLst>
              <a:ext uri="{FF2B5EF4-FFF2-40B4-BE49-F238E27FC236}">
                <a16:creationId xmlns:a16="http://schemas.microsoft.com/office/drawing/2014/main" id="{486F789D-3FF0-4D2C-8B7A-BF2CF24983B0}"/>
              </a:ext>
            </a:extLst>
          </p:cNvPr>
          <p:cNvSpPr txBox="1">
            <a:spLocks noChangeArrowheads="1"/>
          </p:cNvSpPr>
          <p:nvPr/>
        </p:nvSpPr>
        <p:spPr bwMode="auto">
          <a:xfrm>
            <a:off x="533400" y="5715000"/>
            <a:ext cx="8305800" cy="98425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solidFill>
                  <a:srgbClr val="000066"/>
                </a:solidFill>
                <a:ea typeface="华文中宋" panose="02010600040101010101" pitchFamily="2" charset="-122"/>
              </a:rPr>
              <a:t>     </a:t>
            </a:r>
            <a:r>
              <a:rPr lang="zh-CN" altLang="en-US" sz="2800" b="1" baseline="0">
                <a:solidFill>
                  <a:srgbClr val="000066"/>
                </a:solidFill>
                <a:ea typeface="华文中宋" panose="02010600040101010101" pitchFamily="2" charset="-122"/>
              </a:rPr>
              <a:t>以车厢为参考系，当列车加速运行时，小球会相对于车厢加速向后运动．</a:t>
            </a:r>
          </a:p>
        </p:txBody>
      </p:sp>
      <p:sp>
        <p:nvSpPr>
          <p:cNvPr id="190477" name="Rectangle 13">
            <a:extLst>
              <a:ext uri="{FF2B5EF4-FFF2-40B4-BE49-F238E27FC236}">
                <a16:creationId xmlns:a16="http://schemas.microsoft.com/office/drawing/2014/main" id="{5BCE5294-3074-4487-A164-99C7666D0AF9}"/>
              </a:ext>
            </a:extLst>
          </p:cNvPr>
          <p:cNvSpPr>
            <a:spLocks noChangeArrowheads="1"/>
          </p:cNvSpPr>
          <p:nvPr/>
        </p:nvSpPr>
        <p:spPr bwMode="auto">
          <a:xfrm>
            <a:off x="533400" y="1066800"/>
            <a:ext cx="8382000" cy="4267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0478" name="Picture 14" descr="01461">
            <a:extLst>
              <a:ext uri="{FF2B5EF4-FFF2-40B4-BE49-F238E27FC236}">
                <a16:creationId xmlns:a16="http://schemas.microsoft.com/office/drawing/2014/main" id="{DFF8552C-0434-42C3-85F7-AB3516456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57600"/>
            <a:ext cx="523875" cy="1524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0479" name="Object 15">
            <a:extLst>
              <a:ext uri="{FF2B5EF4-FFF2-40B4-BE49-F238E27FC236}">
                <a16:creationId xmlns:a16="http://schemas.microsoft.com/office/drawing/2014/main" id="{AFE5D0E0-2835-4FEE-8C48-A5E539A4B68D}"/>
              </a:ext>
            </a:extLst>
          </p:cNvPr>
          <p:cNvGraphicFramePr>
            <a:graphicFrameLocks noChangeAspect="1"/>
          </p:cNvGraphicFramePr>
          <p:nvPr/>
        </p:nvGraphicFramePr>
        <p:xfrm>
          <a:off x="7696200" y="1219200"/>
          <a:ext cx="346075" cy="381000"/>
        </p:xfrm>
        <a:graphic>
          <a:graphicData uri="http://schemas.openxmlformats.org/presentationml/2006/ole">
            <mc:AlternateContent xmlns:mc="http://schemas.openxmlformats.org/markup-compatibility/2006">
              <mc:Choice xmlns:v="urn:schemas-microsoft-com:vml" Requires="v">
                <p:oleObj spid="_x0000_s190489" name="Equation" r:id="rId5" imgW="126720" imgH="139680" progId="Equation.3">
                  <p:embed/>
                </p:oleObj>
              </mc:Choice>
              <mc:Fallback>
                <p:oleObj name="Equation" r:id="rId5" imgW="126720" imgH="1396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1219200"/>
                        <a:ext cx="3460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0" name="AutoShape 16">
            <a:extLst>
              <a:ext uri="{FF2B5EF4-FFF2-40B4-BE49-F238E27FC236}">
                <a16:creationId xmlns:a16="http://schemas.microsoft.com/office/drawing/2014/main" id="{9E33142E-CE0B-4E51-ABDF-0ECC7DC71EA7}"/>
              </a:ext>
            </a:extLst>
          </p:cNvPr>
          <p:cNvSpPr>
            <a:spLocks noChangeArrowheads="1"/>
          </p:cNvSpPr>
          <p:nvPr/>
        </p:nvSpPr>
        <p:spPr bwMode="auto">
          <a:xfrm flipH="1">
            <a:off x="3581400" y="2590800"/>
            <a:ext cx="609600" cy="76200"/>
          </a:xfrm>
          <a:prstGeom prst="rightArrow">
            <a:avLst>
              <a:gd name="adj1" fmla="val 50000"/>
              <a:gd name="adj2" fmla="val 200000"/>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0481" name="Object 17">
            <a:extLst>
              <a:ext uri="{FF2B5EF4-FFF2-40B4-BE49-F238E27FC236}">
                <a16:creationId xmlns:a16="http://schemas.microsoft.com/office/drawing/2014/main" id="{2C0BB71D-CA38-4812-B967-8B0501D904B1}"/>
              </a:ext>
            </a:extLst>
          </p:cNvPr>
          <p:cNvGraphicFramePr>
            <a:graphicFrameLocks noChangeAspect="1"/>
          </p:cNvGraphicFramePr>
          <p:nvPr/>
        </p:nvGraphicFramePr>
        <p:xfrm>
          <a:off x="3733800" y="2057400"/>
          <a:ext cx="657225" cy="381000"/>
        </p:xfrm>
        <a:graphic>
          <a:graphicData uri="http://schemas.openxmlformats.org/presentationml/2006/ole">
            <mc:AlternateContent xmlns:mc="http://schemas.openxmlformats.org/markup-compatibility/2006">
              <mc:Choice xmlns:v="urn:schemas-microsoft-com:vml" Requires="v">
                <p:oleObj spid="_x0000_s190490" name="Equation" r:id="rId7" imgW="241200" imgH="139680" progId="Equation.3">
                  <p:embed/>
                </p:oleObj>
              </mc:Choice>
              <mc:Fallback>
                <p:oleObj name="Equation" r:id="rId7" imgW="241200" imgH="13968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057400"/>
                        <a:ext cx="6572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2" name="AutoShape 18">
            <a:extLst>
              <a:ext uri="{FF2B5EF4-FFF2-40B4-BE49-F238E27FC236}">
                <a16:creationId xmlns:a16="http://schemas.microsoft.com/office/drawing/2014/main" id="{6DA93043-EFEF-4FC2-9D55-AA1D230E5B9D}"/>
              </a:ext>
            </a:extLst>
          </p:cNvPr>
          <p:cNvSpPr>
            <a:spLocks noChangeArrowheads="1"/>
          </p:cNvSpPr>
          <p:nvPr/>
        </p:nvSpPr>
        <p:spPr bwMode="auto">
          <a:xfrm>
            <a:off x="2514600" y="2895600"/>
            <a:ext cx="3124200" cy="152400"/>
          </a:xfrm>
          <a:prstGeom prst="parallelogram">
            <a:avLst>
              <a:gd name="adj" fmla="val 11778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3" name="Oval 19">
            <a:extLst>
              <a:ext uri="{FF2B5EF4-FFF2-40B4-BE49-F238E27FC236}">
                <a16:creationId xmlns:a16="http://schemas.microsoft.com/office/drawing/2014/main" id="{5A0A81B7-9853-49DE-9125-237FDCD15D81}"/>
              </a:ext>
            </a:extLst>
          </p:cNvPr>
          <p:cNvSpPr>
            <a:spLocks noChangeArrowheads="1"/>
          </p:cNvSpPr>
          <p:nvPr/>
        </p:nvSpPr>
        <p:spPr bwMode="auto">
          <a:xfrm>
            <a:off x="4343400" y="2667000"/>
            <a:ext cx="304800" cy="304800"/>
          </a:xfrm>
          <a:prstGeom prst="ellipse">
            <a:avLst/>
          </a:prstGeom>
          <a:gradFill rotWithShape="0">
            <a:gsLst>
              <a:gs pos="0">
                <a:srgbClr val="FF3300"/>
              </a:gs>
              <a:gs pos="100000">
                <a:srgbClr val="FF3300">
                  <a:gamma/>
                  <a:shade val="7843"/>
                  <a:invGamma/>
                </a:srgbClr>
              </a:gs>
            </a:gsLst>
            <a:path path="shape">
              <a:fillToRect l="50000" t="50000" r="50000" b="50000"/>
            </a:path>
          </a:gradFill>
          <a:ln w="9525">
            <a:solidFill>
              <a:srgbClr val="FF6633"/>
            </a:solidFill>
            <a:round/>
            <a:headEnd/>
            <a:tailEnd/>
          </a:ln>
          <a:effectLst>
            <a:prstShdw prst="shdw18" dist="17961" dir="13500000">
              <a:srgbClr val="FF6633">
                <a:gamma/>
                <a:shade val="60000"/>
                <a:invGamma/>
              </a:srgbClr>
            </a:prstShdw>
          </a:effectLst>
        </p:spPr>
        <p:txBody>
          <a:bodyPr wrap="none" anchor="ctr"/>
          <a:lstStyle/>
          <a:p>
            <a:endParaRPr lang="zh-CN" altLang="en-US"/>
          </a:p>
        </p:txBody>
      </p:sp>
      <p:sp>
        <p:nvSpPr>
          <p:cNvPr id="190484" name="Oval 20">
            <a:extLst>
              <a:ext uri="{FF2B5EF4-FFF2-40B4-BE49-F238E27FC236}">
                <a16:creationId xmlns:a16="http://schemas.microsoft.com/office/drawing/2014/main" id="{E091BDBA-1DE6-42EC-B7D1-7EBFD211E992}"/>
              </a:ext>
            </a:extLst>
          </p:cNvPr>
          <p:cNvSpPr>
            <a:spLocks noChangeArrowheads="1"/>
          </p:cNvSpPr>
          <p:nvPr/>
        </p:nvSpPr>
        <p:spPr bwMode="auto">
          <a:xfrm>
            <a:off x="2667000" y="2971800"/>
            <a:ext cx="533400" cy="533400"/>
          </a:xfrm>
          <a:prstGeom prst="ellipse">
            <a:avLst/>
          </a:prstGeom>
          <a:gradFill rotWithShape="0">
            <a:gsLst>
              <a:gs pos="0">
                <a:schemeClr val="bg1">
                  <a:gamma/>
                  <a:tint val="21176"/>
                  <a:invGamma/>
                </a:schemeClr>
              </a:gs>
              <a:gs pos="100000">
                <a:schemeClr val="bg1"/>
              </a:gs>
            </a:gsLst>
            <a:path path="shape">
              <a:fillToRect l="50000" t="50000" r="50000" b="50000"/>
            </a:path>
          </a:gradFill>
          <a:ln w="57150" cmpd="thinThick">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5" name="Oval 21">
            <a:extLst>
              <a:ext uri="{FF2B5EF4-FFF2-40B4-BE49-F238E27FC236}">
                <a16:creationId xmlns:a16="http://schemas.microsoft.com/office/drawing/2014/main" id="{53922465-EE27-4C4A-B73F-A067AD68534F}"/>
              </a:ext>
            </a:extLst>
          </p:cNvPr>
          <p:cNvSpPr>
            <a:spLocks noChangeArrowheads="1"/>
          </p:cNvSpPr>
          <p:nvPr/>
        </p:nvSpPr>
        <p:spPr bwMode="auto">
          <a:xfrm>
            <a:off x="5105400" y="2971800"/>
            <a:ext cx="533400" cy="533400"/>
          </a:xfrm>
          <a:prstGeom prst="ellipse">
            <a:avLst/>
          </a:prstGeom>
          <a:gradFill rotWithShape="0">
            <a:gsLst>
              <a:gs pos="0">
                <a:schemeClr val="bg1">
                  <a:gamma/>
                  <a:tint val="21176"/>
                  <a:invGamma/>
                </a:schemeClr>
              </a:gs>
              <a:gs pos="100000">
                <a:schemeClr val="bg1"/>
              </a:gs>
            </a:gsLst>
            <a:path path="shape">
              <a:fillToRect l="50000" t="50000" r="50000" b="50000"/>
            </a:path>
          </a:gradFill>
          <a:ln w="57150" cmpd="thinThick">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486" name="Group 22">
            <a:extLst>
              <a:ext uri="{FF2B5EF4-FFF2-40B4-BE49-F238E27FC236}">
                <a16:creationId xmlns:a16="http://schemas.microsoft.com/office/drawing/2014/main" id="{F99BC1F7-A23A-43F2-8813-10805A7A65AD}"/>
              </a:ext>
            </a:extLst>
          </p:cNvPr>
          <p:cNvGrpSpPr>
            <a:grpSpLocks/>
          </p:cNvGrpSpPr>
          <p:nvPr/>
        </p:nvGrpSpPr>
        <p:grpSpPr bwMode="auto">
          <a:xfrm>
            <a:off x="5105400" y="2971800"/>
            <a:ext cx="1676400" cy="1828800"/>
            <a:chOff x="4368" y="1824"/>
            <a:chExt cx="1056" cy="1152"/>
          </a:xfrm>
        </p:grpSpPr>
        <p:sp>
          <p:nvSpPr>
            <p:cNvPr id="190487" name="Line 23">
              <a:extLst>
                <a:ext uri="{FF2B5EF4-FFF2-40B4-BE49-F238E27FC236}">
                  <a16:creationId xmlns:a16="http://schemas.microsoft.com/office/drawing/2014/main" id="{E1F26C94-320A-4218-8067-C159D643994A}"/>
                </a:ext>
              </a:extLst>
            </p:cNvPr>
            <p:cNvSpPr>
              <a:spLocks noChangeShapeType="1"/>
            </p:cNvSpPr>
            <p:nvPr/>
          </p:nvSpPr>
          <p:spPr bwMode="auto">
            <a:xfrm>
              <a:off x="4368" y="1824"/>
              <a:ext cx="528"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0488" name="Text Box 24">
              <a:extLst>
                <a:ext uri="{FF2B5EF4-FFF2-40B4-BE49-F238E27FC236}">
                  <a16:creationId xmlns:a16="http://schemas.microsoft.com/office/drawing/2014/main" id="{B83F0447-68FA-4AD7-8119-E0D9BD5177DE}"/>
                </a:ext>
              </a:extLst>
            </p:cNvPr>
            <p:cNvSpPr txBox="1">
              <a:spLocks noChangeArrowheads="1"/>
            </p:cNvSpPr>
            <p:nvPr/>
          </p:nvSpPr>
          <p:spPr bwMode="auto">
            <a:xfrm>
              <a:off x="4368" y="268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baseline="0">
                  <a:solidFill>
                    <a:srgbClr val="000066"/>
                  </a:solidFill>
                  <a:ea typeface="华文中宋" panose="02010600040101010101" pitchFamily="2" charset="-122"/>
                </a:rPr>
                <a:t>光滑表面</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dissolve">
                                      <p:cBhvr>
                                        <p:cTn id="7" dur="500"/>
                                        <p:tgtEl>
                                          <p:spTgt spid="19046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90472"/>
                                        </p:tgtEl>
                                        <p:attrNameLst>
                                          <p:attrName>style.visibility</p:attrName>
                                        </p:attrNameLst>
                                      </p:cBhvr>
                                      <p:to>
                                        <p:strVal val="visible"/>
                                      </p:to>
                                    </p:set>
                                    <p:animEffect transition="in" filter="dissolve">
                                      <p:cBhvr>
                                        <p:cTn id="11" dur="500"/>
                                        <p:tgtEl>
                                          <p:spTgt spid="19047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90468"/>
                                        </p:tgtEl>
                                        <p:attrNameLst>
                                          <p:attrName>style.visibility</p:attrName>
                                        </p:attrNameLst>
                                      </p:cBhvr>
                                      <p:to>
                                        <p:strVal val="visible"/>
                                      </p:to>
                                    </p:set>
                                    <p:animEffect transition="in" filter="dissolve">
                                      <p:cBhvr>
                                        <p:cTn id="15" dur="500"/>
                                        <p:tgtEl>
                                          <p:spTgt spid="19046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90469"/>
                                        </p:tgtEl>
                                        <p:attrNameLst>
                                          <p:attrName>style.visibility</p:attrName>
                                        </p:attrNameLst>
                                      </p:cBhvr>
                                      <p:to>
                                        <p:strVal val="visible"/>
                                      </p:to>
                                    </p:set>
                                    <p:animEffect transition="in" filter="dissolve">
                                      <p:cBhvr>
                                        <p:cTn id="19" dur="500"/>
                                        <p:tgtEl>
                                          <p:spTgt spid="190469"/>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90485"/>
                                        </p:tgtEl>
                                        <p:attrNameLst>
                                          <p:attrName>style.visibility</p:attrName>
                                        </p:attrNameLst>
                                      </p:cBhvr>
                                      <p:to>
                                        <p:strVal val="visible"/>
                                      </p:to>
                                    </p:set>
                                    <p:animEffect transition="in" filter="dissolve">
                                      <p:cBhvr>
                                        <p:cTn id="23" dur="500"/>
                                        <p:tgtEl>
                                          <p:spTgt spid="190485"/>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90484"/>
                                        </p:tgtEl>
                                        <p:attrNameLst>
                                          <p:attrName>style.visibility</p:attrName>
                                        </p:attrNameLst>
                                      </p:cBhvr>
                                      <p:to>
                                        <p:strVal val="visible"/>
                                      </p:to>
                                    </p:set>
                                    <p:animEffect transition="in" filter="dissolve">
                                      <p:cBhvr>
                                        <p:cTn id="27" dur="500"/>
                                        <p:tgtEl>
                                          <p:spTgt spid="190484"/>
                                        </p:tgtEl>
                                      </p:cBhvr>
                                    </p:animEffect>
                                  </p:childTnLst>
                                </p:cTn>
                              </p:par>
                            </p:childTnLst>
                          </p:cTn>
                        </p:par>
                        <p:par>
                          <p:cTn id="28" fill="hold" nodeType="afterGroup">
                            <p:stCondLst>
                              <p:cond delay="3000"/>
                            </p:stCondLst>
                            <p:childTnLst>
                              <p:par>
                                <p:cTn id="29" presetID="12" presetClass="entr" presetSubtype="1" fill="hold" nodeType="afterEffect">
                                  <p:stCondLst>
                                    <p:cond delay="0"/>
                                  </p:stCondLst>
                                  <p:childTnLst>
                                    <p:set>
                                      <p:cBhvr>
                                        <p:cTn id="30" dur="1" fill="hold">
                                          <p:stCondLst>
                                            <p:cond delay="0"/>
                                          </p:stCondLst>
                                        </p:cTn>
                                        <p:tgtEl>
                                          <p:spTgt spid="190473"/>
                                        </p:tgtEl>
                                        <p:attrNameLst>
                                          <p:attrName>style.visibility</p:attrName>
                                        </p:attrNameLst>
                                      </p:cBhvr>
                                      <p:to>
                                        <p:strVal val="visible"/>
                                      </p:to>
                                    </p:set>
                                    <p:animEffect transition="in" filter="slide(fromTop)">
                                      <p:cBhvr>
                                        <p:cTn id="31" dur="500"/>
                                        <p:tgtEl>
                                          <p:spTgt spid="190473"/>
                                        </p:tgtEl>
                                      </p:cBhvr>
                                    </p:animEffect>
                                  </p:childTnLst>
                                </p:cTn>
                              </p:par>
                            </p:childTnLst>
                          </p:cTn>
                        </p:par>
                        <p:par>
                          <p:cTn id="32" fill="hold" nodeType="afterGroup">
                            <p:stCondLst>
                              <p:cond delay="3500"/>
                            </p:stCondLst>
                            <p:childTnLst>
                              <p:par>
                                <p:cTn id="33" presetID="12" presetClass="entr" presetSubtype="8" fill="hold" nodeType="afterEffect">
                                  <p:stCondLst>
                                    <p:cond delay="0"/>
                                  </p:stCondLst>
                                  <p:childTnLst>
                                    <p:set>
                                      <p:cBhvr>
                                        <p:cTn id="34" dur="1" fill="hold">
                                          <p:stCondLst>
                                            <p:cond delay="0"/>
                                          </p:stCondLst>
                                        </p:cTn>
                                        <p:tgtEl>
                                          <p:spTgt spid="190471"/>
                                        </p:tgtEl>
                                        <p:attrNameLst>
                                          <p:attrName>style.visibility</p:attrName>
                                        </p:attrNameLst>
                                      </p:cBhvr>
                                      <p:to>
                                        <p:strVal val="visible"/>
                                      </p:to>
                                    </p:set>
                                    <p:animEffect transition="in" filter="slide(fromLeft)">
                                      <p:cBhvr>
                                        <p:cTn id="35" dur="500"/>
                                        <p:tgtEl>
                                          <p:spTgt spid="190471"/>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90474"/>
                                        </p:tgtEl>
                                        <p:attrNameLst>
                                          <p:attrName>style.visibility</p:attrName>
                                        </p:attrNameLst>
                                      </p:cBhvr>
                                      <p:to>
                                        <p:strVal val="visible"/>
                                      </p:to>
                                    </p:set>
                                    <p:animEffect transition="in" filter="dissolve">
                                      <p:cBhvr>
                                        <p:cTn id="39" dur="500"/>
                                        <p:tgtEl>
                                          <p:spTgt spid="190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90466"/>
                                        </p:tgtEl>
                                        <p:attrNameLst>
                                          <p:attrName>style.visibility</p:attrName>
                                        </p:attrNameLst>
                                      </p:cBhvr>
                                      <p:to>
                                        <p:strVal val="visible"/>
                                      </p:to>
                                    </p:set>
                                    <p:animEffect transition="in" filter="dissolve">
                                      <p:cBhvr>
                                        <p:cTn id="44" dur="500"/>
                                        <p:tgtEl>
                                          <p:spTgt spid="190466"/>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190478"/>
                                        </p:tgtEl>
                                        <p:attrNameLst>
                                          <p:attrName>style.visibility</p:attrName>
                                        </p:attrNameLst>
                                      </p:cBhvr>
                                      <p:to>
                                        <p:strVal val="visible"/>
                                      </p:to>
                                    </p:set>
                                    <p:animEffect transition="in" filter="dissolve">
                                      <p:cBhvr>
                                        <p:cTn id="48" dur="500"/>
                                        <p:tgtEl>
                                          <p:spTgt spid="190478"/>
                                        </p:tgtEl>
                                      </p:cBhvr>
                                    </p:animEffect>
                                  </p:childTnLst>
                                </p:cTn>
                              </p:par>
                            </p:childTnLst>
                          </p:cTn>
                        </p:par>
                        <p:par>
                          <p:cTn id="49" fill="hold" nodeType="afterGroup">
                            <p:stCondLst>
                              <p:cond delay="1000"/>
                            </p:stCondLst>
                            <p:childTnLst>
                              <p:par>
                                <p:cTn id="50" presetID="9" presetClass="entr" presetSubtype="0" fill="hold" nodeType="after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dissolve">
                                      <p:cBhvr>
                                        <p:cTn id="52" dur="500"/>
                                        <p:tgtEl>
                                          <p:spTgt spid="190477"/>
                                        </p:tgtEl>
                                      </p:cBhvr>
                                    </p:animEffect>
                                  </p:childTnLst>
                                </p:cTn>
                              </p:par>
                            </p:childTnLst>
                          </p:cTn>
                        </p:par>
                        <p:par>
                          <p:cTn id="53" fill="hold" nodeType="afterGroup">
                            <p:stCondLst>
                              <p:cond delay="1500"/>
                            </p:stCondLst>
                            <p:childTnLst>
                              <p:par>
                                <p:cTn id="54" presetID="12" presetClass="entr" presetSubtype="8" fill="hold" nodeType="afterEffect">
                                  <p:stCondLst>
                                    <p:cond delay="0"/>
                                  </p:stCondLst>
                                  <p:childTnLst>
                                    <p:set>
                                      <p:cBhvr>
                                        <p:cTn id="55" dur="1" fill="hold">
                                          <p:stCondLst>
                                            <p:cond delay="0"/>
                                          </p:stCondLst>
                                        </p:cTn>
                                        <p:tgtEl>
                                          <p:spTgt spid="190482"/>
                                        </p:tgtEl>
                                        <p:attrNameLst>
                                          <p:attrName>style.visibility</p:attrName>
                                        </p:attrNameLst>
                                      </p:cBhvr>
                                      <p:to>
                                        <p:strVal val="visible"/>
                                      </p:to>
                                    </p:set>
                                    <p:animEffect transition="in" filter="slide(fromLeft)">
                                      <p:cBhvr>
                                        <p:cTn id="56" dur="500"/>
                                        <p:tgtEl>
                                          <p:spTgt spid="190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90486"/>
                                        </p:tgtEl>
                                        <p:attrNameLst>
                                          <p:attrName>style.visibility</p:attrName>
                                        </p:attrNameLst>
                                      </p:cBhvr>
                                      <p:to>
                                        <p:strVal val="visible"/>
                                      </p:to>
                                    </p:set>
                                    <p:animEffect transition="in" filter="wipe(up)">
                                      <p:cBhvr>
                                        <p:cTn id="61" dur="500"/>
                                        <p:tgtEl>
                                          <p:spTgt spid="190486"/>
                                        </p:tgtEl>
                                      </p:cBhvr>
                                    </p:animEffect>
                                  </p:childTnLst>
                                  <p:subTnLst>
                                    <p:set>
                                      <p:cBhvr override="childStyle">
                                        <p:cTn dur="1" fill="hold" display="0" masterRel="nextClick" afterEffect="1"/>
                                        <p:tgtEl>
                                          <p:spTgt spid="190486"/>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90483"/>
                                        </p:tgtEl>
                                        <p:attrNameLst>
                                          <p:attrName>style.visibility</p:attrName>
                                        </p:attrNameLst>
                                      </p:cBhvr>
                                      <p:to>
                                        <p:strVal val="visible"/>
                                      </p:to>
                                    </p:set>
                                    <p:animEffect transition="in" filter="dissolve">
                                      <p:cBhvr>
                                        <p:cTn id="66" dur="500"/>
                                        <p:tgtEl>
                                          <p:spTgt spid="19048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90475"/>
                                        </p:tgtEl>
                                        <p:attrNameLst>
                                          <p:attrName>style.visibility</p:attrName>
                                        </p:attrNameLst>
                                      </p:cBhvr>
                                      <p:to>
                                        <p:strVal val="visible"/>
                                      </p:to>
                                    </p:set>
                                    <p:animEffect transition="in" filter="wipe(left)">
                                      <p:cBhvr>
                                        <p:cTn id="71" dur="500"/>
                                        <p:tgtEl>
                                          <p:spTgt spid="190475"/>
                                        </p:tgtEl>
                                      </p:cBhvr>
                                    </p:animEffect>
                                  </p:childTnLst>
                                </p:cTn>
                              </p:par>
                            </p:childTnLst>
                          </p:cTn>
                        </p:par>
                        <p:par>
                          <p:cTn id="72" fill="hold" nodeType="afterGroup">
                            <p:stCondLst>
                              <p:cond delay="500"/>
                            </p:stCondLst>
                            <p:childTnLst>
                              <p:par>
                                <p:cTn id="73" presetID="9" presetClass="entr" presetSubtype="0" fill="hold" nodeType="afterEffect">
                                  <p:stCondLst>
                                    <p:cond delay="0"/>
                                  </p:stCondLst>
                                  <p:childTnLst>
                                    <p:set>
                                      <p:cBhvr>
                                        <p:cTn id="74" dur="1" fill="hold">
                                          <p:stCondLst>
                                            <p:cond delay="0"/>
                                          </p:stCondLst>
                                        </p:cTn>
                                        <p:tgtEl>
                                          <p:spTgt spid="190479"/>
                                        </p:tgtEl>
                                        <p:attrNameLst>
                                          <p:attrName>style.visibility</p:attrName>
                                        </p:attrNameLst>
                                      </p:cBhvr>
                                      <p:to>
                                        <p:strVal val="visible"/>
                                      </p:to>
                                    </p:set>
                                    <p:animEffect transition="in" filter="dissolve">
                                      <p:cBhvr>
                                        <p:cTn id="75" dur="500"/>
                                        <p:tgtEl>
                                          <p:spTgt spid="19047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nodeType="clickEffect">
                                  <p:stCondLst>
                                    <p:cond delay="0"/>
                                  </p:stCondLst>
                                  <p:childTnLst>
                                    <p:set>
                                      <p:cBhvr>
                                        <p:cTn id="79" dur="1" fill="hold">
                                          <p:stCondLst>
                                            <p:cond delay="0"/>
                                          </p:stCondLst>
                                        </p:cTn>
                                        <p:tgtEl>
                                          <p:spTgt spid="190480"/>
                                        </p:tgtEl>
                                        <p:attrNameLst>
                                          <p:attrName>style.visibility</p:attrName>
                                        </p:attrNameLst>
                                      </p:cBhvr>
                                      <p:to>
                                        <p:strVal val="visible"/>
                                      </p:to>
                                    </p:set>
                                    <p:animEffect transition="in" filter="wipe(right)">
                                      <p:cBhvr>
                                        <p:cTn id="80" dur="500"/>
                                        <p:tgtEl>
                                          <p:spTgt spid="190480"/>
                                        </p:tgtEl>
                                      </p:cBhvr>
                                    </p:animEffect>
                                  </p:childTnLst>
                                </p:cTn>
                              </p:par>
                            </p:childTnLst>
                          </p:cTn>
                        </p:par>
                        <p:par>
                          <p:cTn id="81" fill="hold" nodeType="afterGroup">
                            <p:stCondLst>
                              <p:cond delay="500"/>
                            </p:stCondLst>
                            <p:childTnLst>
                              <p:par>
                                <p:cTn id="82" presetID="9" presetClass="entr" presetSubtype="0" fill="hold" nodeType="afterEffect">
                                  <p:stCondLst>
                                    <p:cond delay="0"/>
                                  </p:stCondLst>
                                  <p:childTnLst>
                                    <p:set>
                                      <p:cBhvr>
                                        <p:cTn id="83" dur="1" fill="hold">
                                          <p:stCondLst>
                                            <p:cond delay="0"/>
                                          </p:stCondLst>
                                        </p:cTn>
                                        <p:tgtEl>
                                          <p:spTgt spid="190481"/>
                                        </p:tgtEl>
                                        <p:attrNameLst>
                                          <p:attrName>style.visibility</p:attrName>
                                        </p:attrNameLst>
                                      </p:cBhvr>
                                      <p:to>
                                        <p:strVal val="visible"/>
                                      </p:to>
                                    </p:set>
                                    <p:animEffect transition="in" filter="dissolve">
                                      <p:cBhvr>
                                        <p:cTn id="84" dur="500"/>
                                        <p:tgtEl>
                                          <p:spTgt spid="19048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90476"/>
                                        </p:tgtEl>
                                        <p:attrNameLst>
                                          <p:attrName>style.visibility</p:attrName>
                                        </p:attrNameLst>
                                      </p:cBhvr>
                                      <p:to>
                                        <p:strVal val="visible"/>
                                      </p:to>
                                    </p:set>
                                    <p:animEffect transition="in" filter="dissolve">
                                      <p:cBhvr>
                                        <p:cTn id="89" dur="500"/>
                                        <p:tgtEl>
                                          <p:spTgt spid="190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a:extLst>
              <a:ext uri="{FF2B5EF4-FFF2-40B4-BE49-F238E27FC236}">
                <a16:creationId xmlns:a16="http://schemas.microsoft.com/office/drawing/2014/main" id="{E9532BB9-731D-4054-A8DB-13B423115FD1}"/>
              </a:ext>
            </a:extLst>
          </p:cNvPr>
          <p:cNvSpPr>
            <a:spLocks noChangeArrowheads="1"/>
          </p:cNvSpPr>
          <p:nvPr/>
        </p:nvSpPr>
        <p:spPr bwMode="auto">
          <a:xfrm>
            <a:off x="971550" y="1125538"/>
            <a:ext cx="78279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爱因斯但的广义相对论认为，时间和空间并不像人们（牛顿理论）一贯认为的那样：空间只是一个让物体在其中运动而本身却不受任何影响的容器；时间则如江河入海，自然流淌。空间更像是一个形状依赖于其上所载小球的弹性薄膜，自由粒子和光沿着这一形变薄膜上弯曲的短程线运动，就像它们在小球引力的作用下偏离直线运动一样；时间则与运动状态和相关，又通过运动状态与空间（参考系）发生了联系。这种关于时间、空间和引力的全新理论，不仅正确地预言了掠过太阳边缘的星光会发生</a:t>
            </a:r>
            <a:r>
              <a:rPr lang="en-US" altLang="zh-CN" b="1" baseline="0">
                <a:solidFill>
                  <a:srgbClr val="000066"/>
                </a:solidFill>
                <a:ea typeface="华文中宋" panose="02010600040101010101" pitchFamily="2" charset="-122"/>
              </a:rPr>
              <a:t>1.75</a:t>
            </a:r>
            <a:r>
              <a:rPr lang="zh-CN" altLang="en-US" b="1" baseline="0">
                <a:solidFill>
                  <a:srgbClr val="000066"/>
                </a:solidFill>
                <a:ea typeface="华文中宋" panose="02010600040101010101" pitchFamily="2" charset="-122"/>
              </a:rPr>
              <a:t>弧秒的偏折，而且完满地解释了牛顿引力理论不能说明的水星近日点每百年前移</a:t>
            </a:r>
            <a:r>
              <a:rPr lang="en-US" altLang="zh-CN" b="1" baseline="0">
                <a:solidFill>
                  <a:srgbClr val="000066"/>
                </a:solidFill>
                <a:ea typeface="华文中宋" panose="02010600040101010101" pitchFamily="2" charset="-122"/>
              </a:rPr>
              <a:t>43</a:t>
            </a:r>
            <a:r>
              <a:rPr lang="zh-CN" altLang="en-US" b="1" baseline="0">
                <a:solidFill>
                  <a:srgbClr val="000066"/>
                </a:solidFill>
                <a:ea typeface="华文中宋" panose="02010600040101010101" pitchFamily="2" charset="-122"/>
              </a:rPr>
              <a:t>弧秒的现象，因而逐步得到人们的公认，为上演代宇宙学这场气势恢弘的戏剧搭好了坚实的舞台。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a:extLst>
              <a:ext uri="{FF2B5EF4-FFF2-40B4-BE49-F238E27FC236}">
                <a16:creationId xmlns:a16="http://schemas.microsoft.com/office/drawing/2014/main" id="{67E48B33-2ED3-468B-83A1-6E763B7FA108}"/>
              </a:ext>
            </a:extLst>
          </p:cNvPr>
          <p:cNvSpPr>
            <a:spLocks noChangeArrowheads="1"/>
          </p:cNvSpPr>
          <p:nvPr/>
        </p:nvSpPr>
        <p:spPr bwMode="auto">
          <a:xfrm>
            <a:off x="755650" y="1341438"/>
            <a:ext cx="804386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1917</a:t>
            </a:r>
            <a:r>
              <a:rPr lang="zh-CN" altLang="en-US" b="1" baseline="0">
                <a:solidFill>
                  <a:srgbClr val="000066"/>
                </a:solidFill>
                <a:ea typeface="华文中宋" panose="02010600040101010101" pitchFamily="2" charset="-122"/>
              </a:rPr>
              <a:t>年，爱因斯坦率先把他的广义相对论应用于宇宙学研究，得到一个“有限无界的静态宇宙”模型。根据广义相对论，宇宙的几何性质取决于物质的质量分布状态，引力场使之对应于弯曲的“黎曼几何空间”。所谓“有限无界”是说整个宇宙是一个弯曲的封闭体，它的体积有限而物质均匀分布；而“静态”则是就宇宙的整体空间而言，并非说宇宙的各个部分都全然静止不动。尽管后来（</a:t>
            </a:r>
            <a:r>
              <a:rPr lang="en-US" altLang="zh-CN" b="1" baseline="0">
                <a:solidFill>
                  <a:srgbClr val="000066"/>
                </a:solidFill>
                <a:ea typeface="华文中宋" panose="02010600040101010101" pitchFamily="2" charset="-122"/>
              </a:rPr>
              <a:t>1922</a:t>
            </a:r>
            <a:r>
              <a:rPr lang="zh-CN" altLang="en-US" b="1" baseline="0">
                <a:solidFill>
                  <a:srgbClr val="000066"/>
                </a:solidFill>
                <a:ea typeface="华文中宋" panose="02010600040101010101" pitchFamily="2" charset="-122"/>
              </a:rPr>
              <a:t>年）发现宇宙不可能保持稳定而被放弃，但毕竟是一次开创性的尝试，揭开了现代宇宙学研究的序幕。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a:extLst>
              <a:ext uri="{FF2B5EF4-FFF2-40B4-BE49-F238E27FC236}">
                <a16:creationId xmlns:a16="http://schemas.microsoft.com/office/drawing/2014/main" id="{EAB7C07B-1686-4301-AB80-88C91560D9DE}"/>
              </a:ext>
            </a:extLst>
          </p:cNvPr>
          <p:cNvSpPr>
            <a:spLocks noChangeArrowheads="1"/>
          </p:cNvSpPr>
          <p:nvPr/>
        </p:nvSpPr>
        <p:spPr bwMode="auto">
          <a:xfrm>
            <a:off x="539750" y="765175"/>
            <a:ext cx="5000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75000"/>
              <a:buFont typeface="Wingdings" panose="05000000000000000000" pitchFamily="2" charset="2"/>
              <a:buNone/>
            </a:pPr>
            <a:r>
              <a:rPr kumimoji="0" lang="en-US" altLang="zh-CN" sz="3400" b="1" baseline="0">
                <a:solidFill>
                  <a:srgbClr val="000066"/>
                </a:solidFill>
                <a:effectLst>
                  <a:outerShdw blurRad="38100" dist="38100" dir="2700000" algn="tl">
                    <a:srgbClr val="C0C0C0"/>
                  </a:outerShdw>
                </a:effectLst>
                <a:ea typeface="黑体" panose="02010609060101010101" pitchFamily="49" charset="-122"/>
              </a:rPr>
              <a:t>§4  </a:t>
            </a:r>
            <a:r>
              <a:rPr lang="zh-CN" altLang="en-GB" sz="3400" b="1" baseline="0">
                <a:solidFill>
                  <a:srgbClr val="000066"/>
                </a:solidFill>
                <a:effectLst>
                  <a:outerShdw blurRad="38100" dist="38100" dir="2700000" algn="tl">
                    <a:srgbClr val="C0C0C0"/>
                  </a:outerShdw>
                </a:effectLst>
                <a:ea typeface="黑体" panose="02010609060101010101" pitchFamily="49" charset="-122"/>
              </a:rPr>
              <a:t>宇宙的膨胀和大爆炸</a:t>
            </a:r>
            <a:r>
              <a:rPr lang="zh-CN" altLang="en-GB"/>
              <a:t> </a:t>
            </a:r>
            <a:endParaRPr lang="zh-CN" altLang="en-US"/>
          </a:p>
        </p:txBody>
      </p:sp>
      <p:sp>
        <p:nvSpPr>
          <p:cNvPr id="220166" name="Rectangle 6">
            <a:extLst>
              <a:ext uri="{FF2B5EF4-FFF2-40B4-BE49-F238E27FC236}">
                <a16:creationId xmlns:a16="http://schemas.microsoft.com/office/drawing/2014/main" id="{95B23D75-351E-482D-837F-13F1D700A0EE}"/>
              </a:ext>
            </a:extLst>
          </p:cNvPr>
          <p:cNvSpPr>
            <a:spLocks noChangeArrowheads="1"/>
          </p:cNvSpPr>
          <p:nvPr/>
        </p:nvSpPr>
        <p:spPr bwMode="auto">
          <a:xfrm>
            <a:off x="468313" y="1557338"/>
            <a:ext cx="3975100" cy="579437"/>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GB" sz="3200" b="1" baseline="0">
                <a:solidFill>
                  <a:srgbClr val="FF0000"/>
                </a:solidFill>
                <a:effectLst>
                  <a:outerShdw blurRad="38100" dist="38100" dir="2700000" algn="tl">
                    <a:srgbClr val="000000"/>
                  </a:outerShdw>
                </a:effectLst>
                <a:ea typeface="华文中宋" panose="02010600040101010101" pitchFamily="2" charset="-122"/>
              </a:rPr>
              <a:t>一．宇宙膨胀的发现</a:t>
            </a:r>
          </a:p>
        </p:txBody>
      </p:sp>
      <p:sp>
        <p:nvSpPr>
          <p:cNvPr id="220193" name="Rectangle 33">
            <a:extLst>
              <a:ext uri="{FF2B5EF4-FFF2-40B4-BE49-F238E27FC236}">
                <a16:creationId xmlns:a16="http://schemas.microsoft.com/office/drawing/2014/main" id="{A4CA092D-DCCC-4D81-B122-8D3200C95B32}"/>
              </a:ext>
            </a:extLst>
          </p:cNvPr>
          <p:cNvSpPr>
            <a:spLocks noChangeArrowheads="1"/>
          </p:cNvSpPr>
          <p:nvPr/>
        </p:nvSpPr>
        <p:spPr bwMode="auto">
          <a:xfrm>
            <a:off x="1042988" y="2636838"/>
            <a:ext cx="741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baseline="0">
                <a:solidFill>
                  <a:srgbClr val="000066"/>
                </a:solidFill>
                <a:ea typeface="华文中宋" panose="02010600040101010101" pitchFamily="2" charset="-122"/>
              </a:rPr>
              <a:t>        1922</a:t>
            </a:r>
            <a:r>
              <a:rPr lang="zh-CN" altLang="en-US" b="1" baseline="0">
                <a:solidFill>
                  <a:srgbClr val="000066"/>
                </a:solidFill>
                <a:ea typeface="华文中宋" panose="02010600040101010101" pitchFamily="2" charset="-122"/>
              </a:rPr>
              <a:t>年，苏联数学家弗里德曼在广义相对论的框架下，的到了爱因斯坦宇宙方程的一组动态解，从理论上论证了宇宙要么膨胀，要么收缩，决不会保持静止状态。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7" name="Rectangle 5">
            <a:extLst>
              <a:ext uri="{FF2B5EF4-FFF2-40B4-BE49-F238E27FC236}">
                <a16:creationId xmlns:a16="http://schemas.microsoft.com/office/drawing/2014/main" id="{42864F28-92B4-4E8A-A09D-E7171A451705}"/>
              </a:ext>
            </a:extLst>
          </p:cNvPr>
          <p:cNvSpPr>
            <a:spLocks noChangeArrowheads="1"/>
          </p:cNvSpPr>
          <p:nvPr/>
        </p:nvSpPr>
        <p:spPr bwMode="auto">
          <a:xfrm>
            <a:off x="1547813" y="2133600"/>
            <a:ext cx="5903912" cy="1295400"/>
          </a:xfrm>
          <a:prstGeom prst="rect">
            <a:avLst/>
          </a:prstGeom>
          <a:solidFill>
            <a:schemeClr val="accent1"/>
          </a:solidFill>
          <a:ln w="9525">
            <a:solidFill>
              <a:srgbClr val="1A03A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36" name="Rectangle 4">
            <a:extLst>
              <a:ext uri="{FF2B5EF4-FFF2-40B4-BE49-F238E27FC236}">
                <a16:creationId xmlns:a16="http://schemas.microsoft.com/office/drawing/2014/main" id="{7D923A44-C8CF-4F43-9911-A1C780F26502}"/>
              </a:ext>
            </a:extLst>
          </p:cNvPr>
          <p:cNvSpPr>
            <a:spLocks noChangeArrowheads="1"/>
          </p:cNvSpPr>
          <p:nvPr/>
        </p:nvSpPr>
        <p:spPr bwMode="auto">
          <a:xfrm>
            <a:off x="971550" y="1052513"/>
            <a:ext cx="77041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宇宙的演化趋势则取决于宇宙物质的平均密度</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0</a:t>
            </a:r>
            <a:r>
              <a:rPr lang="zh-CN" altLang="en-US" b="1" baseline="0">
                <a:solidFill>
                  <a:srgbClr val="000066"/>
                </a:solidFill>
                <a:ea typeface="华文中宋" panose="02010600040101010101" pitchFamily="2" charset="-122"/>
              </a:rPr>
              <a:t>与临界密度</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c</a:t>
            </a:r>
            <a:r>
              <a:rPr lang="zh-CN" altLang="en-US" b="1" baseline="0">
                <a:solidFill>
                  <a:srgbClr val="000066"/>
                </a:solidFill>
                <a:ea typeface="华文中宋" panose="02010600040101010101" pitchFamily="2" charset="-122"/>
              </a:rPr>
              <a:t>的比值：</a:t>
            </a:r>
          </a:p>
          <a:p>
            <a:endParaRPr lang="zh-CN" altLang="en-US" b="1" baseline="0">
              <a:solidFill>
                <a:srgbClr val="000066"/>
              </a:solidFill>
              <a:ea typeface="华文中宋" panose="02010600040101010101" pitchFamily="2" charset="-122"/>
            </a:endParaRPr>
          </a:p>
          <a:p>
            <a:r>
              <a:rPr lang="zh-CN" altLang="en-US" b="1" baseline="0">
                <a:solidFill>
                  <a:srgbClr val="000066"/>
                </a:solidFill>
                <a:ea typeface="华文中宋" panose="02010600040101010101" pitchFamily="2" charset="-122"/>
              </a:rPr>
              <a:t>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0</a:t>
            </a:r>
            <a:r>
              <a:rPr lang="en-US" altLang="zh-CN" baseline="0">
                <a:ea typeface="华文中宋" panose="02010600040101010101" pitchFamily="2" charset="-122"/>
              </a:rPr>
              <a:t> </a:t>
            </a:r>
            <a:r>
              <a:rPr lang="en-US" altLang="zh-CN" b="1" baseline="0">
                <a:solidFill>
                  <a:srgbClr val="000066"/>
                </a:solidFill>
                <a:ea typeface="华文中宋" panose="02010600040101010101" pitchFamily="2" charset="-122"/>
              </a:rPr>
              <a:t>&lt;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c</a:t>
            </a:r>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对应于一个无限无界的开放宇宙；</a:t>
            </a:r>
          </a:p>
          <a:p>
            <a:r>
              <a:rPr lang="zh-CN" altLang="en-US" b="1" baseline="0">
                <a:solidFill>
                  <a:srgbClr val="000066"/>
                </a:solidFill>
                <a:ea typeface="华文中宋" panose="02010600040101010101" pitchFamily="2" charset="-122"/>
              </a:rPr>
              <a:t>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0</a:t>
            </a:r>
            <a:r>
              <a:rPr lang="en-US" altLang="zh-CN" b="1" baseline="0">
                <a:solidFill>
                  <a:srgbClr val="000066"/>
                </a:solidFill>
                <a:ea typeface="华文中宋" panose="02010600040101010101" pitchFamily="2" charset="-122"/>
              </a:rPr>
              <a:t> =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c</a:t>
            </a:r>
            <a:r>
              <a:rPr lang="en-US" altLang="zh-CN" b="1" baseline="-2500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对应于一个平坦的开放宇宙；</a:t>
            </a:r>
          </a:p>
          <a:p>
            <a:r>
              <a:rPr lang="zh-CN" altLang="en-US" b="1" baseline="0">
                <a:solidFill>
                  <a:srgbClr val="000066"/>
                </a:solidFill>
                <a:ea typeface="华文中宋" panose="02010600040101010101" pitchFamily="2" charset="-122"/>
              </a:rPr>
              <a:t>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0</a:t>
            </a:r>
            <a:r>
              <a:rPr lang="en-US" altLang="zh-CN" b="1" baseline="0">
                <a:solidFill>
                  <a:srgbClr val="000066"/>
                </a:solidFill>
                <a:ea typeface="华文中宋" panose="02010600040101010101" pitchFamily="2" charset="-122"/>
              </a:rPr>
              <a:t> &gt; </a:t>
            </a:r>
            <a:r>
              <a:rPr lang="el-GR" altLang="zh-CN" b="1" i="1" baseline="0">
                <a:solidFill>
                  <a:srgbClr val="FF0000"/>
                </a:solidFill>
                <a:ea typeface="华文中宋" panose="02010600040101010101" pitchFamily="2" charset="-122"/>
              </a:rPr>
              <a:t>ρ</a:t>
            </a:r>
            <a:r>
              <a:rPr lang="en-US" altLang="zh-CN" b="1" i="1" baseline="-25000">
                <a:solidFill>
                  <a:srgbClr val="FF0000"/>
                </a:solidFill>
                <a:ea typeface="华文中宋" panose="02010600040101010101" pitchFamily="2" charset="-122"/>
              </a:rPr>
              <a:t>c   </a:t>
            </a:r>
            <a:r>
              <a:rPr lang="en-US" altLang="zh-CN" b="1" baseline="-2500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对应于一个有限有界的闭合宇宙。</a:t>
            </a:r>
          </a:p>
          <a:p>
            <a:endParaRPr lang="zh-CN" altLang="en-US" b="1" baseline="0">
              <a:solidFill>
                <a:srgbClr val="000066"/>
              </a:solidFill>
              <a:ea typeface="华文中宋" panose="02010600040101010101" pitchFamily="2" charset="-122"/>
            </a:endParaRPr>
          </a:p>
          <a:p>
            <a:r>
              <a:rPr lang="zh-CN" altLang="en-US" b="1" baseline="0">
                <a:solidFill>
                  <a:srgbClr val="000066"/>
                </a:solidFill>
                <a:ea typeface="华文中宋" panose="02010600040101010101" pitchFamily="2" charset="-122"/>
              </a:rPr>
              <a:t>前两种情况下宇宙将膨胀下去；后一种情况下，宇宙将出现膨胀──收缩的震荡即“脉动”。（目前已知的临界密度为 </a:t>
            </a:r>
            <a:r>
              <a:rPr lang="en-US" altLang="zh-CN" b="1" baseline="0">
                <a:solidFill>
                  <a:srgbClr val="000066"/>
                </a:solidFill>
                <a:ea typeface="华文中宋" panose="02010600040101010101" pitchFamily="2" charset="-122"/>
              </a:rPr>
              <a:t>=10</a:t>
            </a:r>
            <a:r>
              <a:rPr lang="en-US" altLang="zh-CN" b="1">
                <a:solidFill>
                  <a:srgbClr val="000066"/>
                </a:solidFill>
                <a:ea typeface="华文中宋" panose="02010600040101010101" pitchFamily="2" charset="-122"/>
              </a:rPr>
              <a:t>-29</a:t>
            </a:r>
            <a:r>
              <a:rPr lang="zh-CN" altLang="en-US" b="1" baseline="0">
                <a:solidFill>
                  <a:srgbClr val="000066"/>
                </a:solidFill>
                <a:ea typeface="华文中宋" panose="02010600040101010101" pitchFamily="2" charset="-122"/>
              </a:rPr>
              <a:t>克</a:t>
            </a:r>
            <a:r>
              <a:rPr lang="en-US" altLang="zh-CN" b="1" baseline="0">
                <a:solidFill>
                  <a:srgbClr val="000066"/>
                </a:solidFill>
                <a:ea typeface="华文中宋" panose="02010600040101010101" pitchFamily="2" charset="-122"/>
              </a:rPr>
              <a:t>/</a:t>
            </a:r>
            <a:r>
              <a:rPr lang="zh-CN" altLang="en-US" b="1" baseline="0">
                <a:solidFill>
                  <a:srgbClr val="000066"/>
                </a:solidFill>
                <a:ea typeface="华文中宋" panose="02010600040101010101" pitchFamily="2" charset="-122"/>
              </a:rPr>
              <a:t>厘米</a:t>
            </a:r>
            <a:r>
              <a:rPr lang="en-US" altLang="zh-CN" b="1">
                <a:solidFill>
                  <a:srgbClr val="000066"/>
                </a:solidFill>
                <a:ea typeface="华文中宋" panose="02010600040101010101" pitchFamily="2" charset="-122"/>
              </a:rPr>
              <a:t>3</a:t>
            </a:r>
            <a:r>
              <a:rPr lang="zh-CN" altLang="en-US" b="1" baseline="0">
                <a:solidFill>
                  <a:srgbClr val="000066"/>
                </a:solidFill>
                <a:ea typeface="华文中宋" panose="02010600040101010101" pitchFamily="2" charset="-122"/>
              </a:rPr>
              <a:t>，所观测的不含“暗物质”的平均密度是 </a:t>
            </a:r>
            <a:r>
              <a:rPr lang="en-US" altLang="zh-CN" b="1" baseline="0">
                <a:solidFill>
                  <a:srgbClr val="000066"/>
                </a:solidFill>
                <a:ea typeface="华文中宋" panose="02010600040101010101" pitchFamily="2" charset="-122"/>
              </a:rPr>
              <a:t>=2</a:t>
            </a:r>
            <a:r>
              <a:rPr lang="en-US" altLang="en-US" b="1" baseline="0">
                <a:solidFill>
                  <a:srgbClr val="000066"/>
                </a:solidFill>
              </a:rPr>
              <a:t>×</a:t>
            </a:r>
            <a:r>
              <a:rPr lang="en-US" altLang="zh-CN" b="1" baseline="0">
                <a:solidFill>
                  <a:srgbClr val="000066"/>
                </a:solidFill>
                <a:ea typeface="华文中宋" panose="02010600040101010101" pitchFamily="2" charset="-122"/>
              </a:rPr>
              <a:t>10</a:t>
            </a:r>
            <a:r>
              <a:rPr lang="en-US" altLang="zh-CN" b="1">
                <a:solidFill>
                  <a:srgbClr val="000066"/>
                </a:solidFill>
                <a:ea typeface="华文中宋" panose="02010600040101010101" pitchFamily="2" charset="-122"/>
              </a:rPr>
              <a:t>-31</a:t>
            </a:r>
            <a:r>
              <a:rPr lang="zh-CN" altLang="en-US" b="1" baseline="0">
                <a:solidFill>
                  <a:srgbClr val="000066"/>
                </a:solidFill>
                <a:ea typeface="华文中宋" panose="02010600040101010101" pitchFamily="2" charset="-122"/>
              </a:rPr>
              <a:t>克</a:t>
            </a:r>
            <a:r>
              <a:rPr lang="en-US" altLang="zh-CN" b="1" baseline="0">
                <a:solidFill>
                  <a:srgbClr val="000066"/>
                </a:solidFill>
                <a:ea typeface="华文中宋" panose="02010600040101010101" pitchFamily="2" charset="-122"/>
              </a:rPr>
              <a:t>/</a:t>
            </a:r>
            <a:r>
              <a:rPr lang="zh-CN" altLang="en-US" b="1" baseline="0">
                <a:solidFill>
                  <a:srgbClr val="000066"/>
                </a:solidFill>
                <a:ea typeface="华文中宋" panose="02010600040101010101" pitchFamily="2" charset="-122"/>
              </a:rPr>
              <a:t>厘米</a:t>
            </a:r>
            <a:r>
              <a:rPr lang="en-US" altLang="zh-CN" b="1">
                <a:solidFill>
                  <a:srgbClr val="000066"/>
                </a:solidFill>
                <a:ea typeface="华文中宋" panose="02010600040101010101" pitchFamily="2" charset="-122"/>
              </a:rPr>
              <a:t>3</a:t>
            </a:r>
            <a:r>
              <a:rPr lang="zh-CN" altLang="en-US" b="1" baseline="0">
                <a:solidFill>
                  <a:srgbClr val="000066"/>
                </a:solidFill>
                <a:ea typeface="华文中宋" panose="02010600040101010101"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a:extLst>
              <a:ext uri="{FF2B5EF4-FFF2-40B4-BE49-F238E27FC236}">
                <a16:creationId xmlns:a16="http://schemas.microsoft.com/office/drawing/2014/main" id="{DEC20548-8797-4C9C-9A01-185684704ACC}"/>
              </a:ext>
            </a:extLst>
          </p:cNvPr>
          <p:cNvSpPr>
            <a:spLocks noChangeArrowheads="1"/>
          </p:cNvSpPr>
          <p:nvPr/>
        </p:nvSpPr>
        <p:spPr bwMode="auto">
          <a:xfrm>
            <a:off x="684213" y="1009650"/>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我们有没有办法观察宇宙基本成员──星系的运动呢？能不能像发现恒星的自行（恒星间在天球上的相对位置的变化）那样，通过比较不同时代拍摄的天文照相底片来发现星系的自行呢？这至少在目前的技术条件下是不可能的，因为星系离我们实在太遥远了。然而，物理学为我们提供了另一种测定物体运动速度的有力手段──多普勒效应。光波同声波一样，也有类似效应：面向观测者运动的光源谱线（与静止光源相比）将向高频（即光谱紫端）移动，而背向观测者运动的光源谱线将向低频（既红端）移动，波长的相对移动量与相对运动速度成正比。 </a:t>
            </a:r>
          </a:p>
          <a:p>
            <a:r>
              <a:rPr lang="zh-CN" altLang="en-US" b="1" baseline="0">
                <a:solidFill>
                  <a:srgbClr val="000066"/>
                </a:solidFill>
              </a:rPr>
              <a:t>        </a:t>
            </a:r>
            <a:r>
              <a:rPr lang="en-US" altLang="zh-CN" b="1" baseline="0">
                <a:solidFill>
                  <a:srgbClr val="000066"/>
                </a:solidFill>
                <a:ea typeface="华文中宋" panose="02010600040101010101" pitchFamily="2" charset="-122"/>
              </a:rPr>
              <a:t>1927</a:t>
            </a:r>
            <a:r>
              <a:rPr lang="zh-CN" altLang="en-US" b="1" baseline="0">
                <a:solidFill>
                  <a:srgbClr val="000066"/>
                </a:solidFill>
                <a:ea typeface="华文中宋" panose="02010600040101010101" pitchFamily="2" charset="-122"/>
              </a:rPr>
              <a:t>年，比利时天文学家勒梅特（</a:t>
            </a:r>
            <a:r>
              <a:rPr lang="en-US" altLang="zh-CN" b="1" baseline="0">
                <a:solidFill>
                  <a:srgbClr val="000066"/>
                </a:solidFill>
                <a:ea typeface="华文中宋" panose="02010600040101010101" pitchFamily="2" charset="-122"/>
              </a:rPr>
              <a:t>Georges Lemaitre, 1894~1966</a:t>
            </a:r>
            <a:r>
              <a:rPr lang="zh-CN" altLang="en-US" b="1" baseline="0">
                <a:solidFill>
                  <a:srgbClr val="000066"/>
                </a:solidFill>
                <a:ea typeface="华文中宋" panose="02010600040101010101" pitchFamily="2" charset="-122"/>
              </a:rPr>
              <a:t>）在弗里德曼“解”的基础上，把已观测到的河外星系红移解释为大尺度宇宙空间随时间而膨胀的结果，建立了“膨胀宇宙模型”。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a:extLst>
              <a:ext uri="{FF2B5EF4-FFF2-40B4-BE49-F238E27FC236}">
                <a16:creationId xmlns:a16="http://schemas.microsoft.com/office/drawing/2014/main" id="{A67E3D02-866C-4A0E-9C87-EC8A56BF52D9}"/>
              </a:ext>
            </a:extLst>
          </p:cNvPr>
          <p:cNvSpPr>
            <a:spLocks noChangeArrowheads="1"/>
          </p:cNvSpPr>
          <p:nvPr/>
        </p:nvSpPr>
        <p:spPr bwMode="auto">
          <a:xfrm>
            <a:off x="827088" y="981075"/>
            <a:ext cx="76327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1929</a:t>
            </a:r>
            <a:r>
              <a:rPr lang="zh-CN" altLang="en-US" b="1" baseline="0">
                <a:solidFill>
                  <a:srgbClr val="000066"/>
                </a:solidFill>
                <a:ea typeface="华文中宋" panose="02010600040101010101" pitchFamily="2" charset="-122"/>
              </a:rPr>
              <a:t>年，哈勃在仔细研究了一批星系的光谱之后发现，除个别例外，绝大多数星系的光谱都表现出红移，而且红移量大致同星系的距离成正比。如果将红移解释为多谱勒效应，那就意味着所有星系都在离开我们而去，其退行速度正比于同我们的距离。这一关系称为哈勃定律，比例系数称为哈勃常数。如果遵循哥白尼的思想，认为我们在宇宙中并不处于特殊的中心位置，也就是说哈勃定律对任何星系说来都是成立的，那么，直接的推论就是：字宙中所有的星系都在彼此远离，即宇宙处于普遍的膨胀之中！</a:t>
            </a:r>
          </a:p>
          <a:p>
            <a:r>
              <a:rPr lang="zh-CN" altLang="en-US" b="1" baseline="0">
                <a:solidFill>
                  <a:srgbClr val="000066"/>
                </a:solidFill>
                <a:ea typeface="华文中宋" panose="02010600040101010101" pitchFamily="2" charset="-122"/>
              </a:rPr>
              <a:t>        哈勃的发现为弗里得曼的宇宙模型提供了直接的观测依据，动摇了宇宙整体静止的传统观念，为研究宇宙的起源和演化扫清了道路，是本世纪天文学最重要的成就之一。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a:extLst>
              <a:ext uri="{FF2B5EF4-FFF2-40B4-BE49-F238E27FC236}">
                <a16:creationId xmlns:a16="http://schemas.microsoft.com/office/drawing/2014/main" id="{FEAE6743-8A0C-4C05-811F-8AEB9FD055E8}"/>
              </a:ext>
            </a:extLst>
          </p:cNvPr>
          <p:cNvSpPr>
            <a:spLocks noChangeArrowheads="1"/>
          </p:cNvSpPr>
          <p:nvPr/>
        </p:nvSpPr>
        <p:spPr bwMode="auto">
          <a:xfrm>
            <a:off x="468313" y="765175"/>
            <a:ext cx="3975100" cy="57943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baseline="0">
                <a:solidFill>
                  <a:srgbClr val="FF0000"/>
                </a:solidFill>
                <a:effectLst>
                  <a:outerShdw blurRad="38100" dist="38100" dir="2700000" algn="tl">
                    <a:srgbClr val="000000"/>
                  </a:outerShdw>
                </a:effectLst>
                <a:ea typeface="华文中宋" panose="02010600040101010101" pitchFamily="2" charset="-122"/>
              </a:rPr>
              <a:t>二．宇宙大爆炸模型</a:t>
            </a:r>
          </a:p>
        </p:txBody>
      </p:sp>
      <p:sp>
        <p:nvSpPr>
          <p:cNvPr id="227335" name="Rectangle 7">
            <a:extLst>
              <a:ext uri="{FF2B5EF4-FFF2-40B4-BE49-F238E27FC236}">
                <a16:creationId xmlns:a16="http://schemas.microsoft.com/office/drawing/2014/main" id="{19D7AF5C-7FCF-4444-867C-B7CB6E5E422E}"/>
              </a:ext>
            </a:extLst>
          </p:cNvPr>
          <p:cNvSpPr>
            <a:spLocks noChangeArrowheads="1"/>
          </p:cNvSpPr>
          <p:nvPr/>
        </p:nvSpPr>
        <p:spPr bwMode="auto">
          <a:xfrm>
            <a:off x="1116013" y="1806575"/>
            <a:ext cx="69119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i="1" baseline="0">
                <a:solidFill>
                  <a:srgbClr val="000066"/>
                </a:solidFill>
                <a:ea typeface="华文中宋" panose="02010600040101010101" pitchFamily="2" charset="-122"/>
              </a:rPr>
              <a:t>        1948</a:t>
            </a:r>
            <a:r>
              <a:rPr lang="zh-CN" altLang="en-US" b="1" baseline="0">
                <a:solidFill>
                  <a:srgbClr val="000066"/>
                </a:solidFill>
                <a:ea typeface="华文中宋" panose="02010600040101010101" pitchFamily="2" charset="-122"/>
                <a:cs typeface="Times New Roman" panose="02020603050405020304" pitchFamily="18" charset="0"/>
              </a:rPr>
              <a:t>年美国物理学家伽莫夫（</a:t>
            </a:r>
            <a:r>
              <a:rPr lang="en-US" altLang="zh-CN" b="1" baseline="0">
                <a:solidFill>
                  <a:srgbClr val="000066"/>
                </a:solidFill>
                <a:ea typeface="华文中宋" panose="02010600040101010101" pitchFamily="2" charset="-122"/>
              </a:rPr>
              <a:t>George Gamow, 1904~1968</a:t>
            </a:r>
            <a:r>
              <a:rPr lang="zh-CN" altLang="en-US" b="1" baseline="0">
                <a:solidFill>
                  <a:srgbClr val="000066"/>
                </a:solidFill>
                <a:ea typeface="华文中宋" panose="02010600040101010101" pitchFamily="2" charset="-122"/>
              </a:rPr>
              <a:t>）、阿尔法、贝特等人发挥了勒梅特的思想，把宇宙的膨胀与物质的演化联系起来，提出了“大爆炸宇宙模型”。因为它能较多他说明现时所观测到的事实，所以成为目前影响最大的宇宙学说。由于伽莫夫、阿尔法、贝特三人的姓恰好是希腊字母的 </a:t>
            </a:r>
            <a:r>
              <a:rPr lang="el-GR" altLang="zh-CN" b="1" baseline="0">
                <a:solidFill>
                  <a:srgbClr val="000066"/>
                </a:solidFill>
              </a:rPr>
              <a:t>α</a:t>
            </a:r>
            <a:r>
              <a:rPr lang="zh-CN" altLang="en-US" b="1" baseline="0">
                <a:solidFill>
                  <a:srgbClr val="000066"/>
                </a:solidFill>
              </a:rPr>
              <a:t>、</a:t>
            </a:r>
            <a:r>
              <a:rPr lang="el-GR" altLang="zh-CN" b="1" baseline="0">
                <a:solidFill>
                  <a:srgbClr val="000066"/>
                </a:solidFill>
              </a:rPr>
              <a:t>β</a:t>
            </a:r>
            <a:r>
              <a:rPr lang="zh-CN" altLang="en-US" b="1" baseline="0">
                <a:solidFill>
                  <a:srgbClr val="000066"/>
                </a:solidFill>
              </a:rPr>
              <a:t>、</a:t>
            </a:r>
            <a:r>
              <a:rPr lang="el-GR" altLang="zh-CN" b="1" baseline="0">
                <a:solidFill>
                  <a:srgbClr val="000066"/>
                </a:solidFill>
              </a:rPr>
              <a:t>γ</a:t>
            </a:r>
            <a:r>
              <a:rPr lang="zh-CN" altLang="en-US" b="1" baseline="0">
                <a:solidFill>
                  <a:srgbClr val="000066"/>
                </a:solidFill>
              </a:rPr>
              <a:t>，</a:t>
            </a:r>
            <a:r>
              <a:rPr lang="el-GR" altLang="zh-CN"/>
              <a:t> </a:t>
            </a:r>
            <a:r>
              <a:rPr lang="zh-CN" altLang="en-US" b="1" baseline="0">
                <a:solidFill>
                  <a:srgbClr val="000066"/>
                </a:solidFill>
                <a:ea typeface="华文中宋" panose="02010600040101010101" pitchFamily="2" charset="-122"/>
              </a:rPr>
              <a:t>因而 </a:t>
            </a:r>
            <a:r>
              <a:rPr lang="el-GR" altLang="zh-CN" b="1" baseline="0">
                <a:solidFill>
                  <a:srgbClr val="000066"/>
                </a:solidFill>
              </a:rPr>
              <a:t>α</a:t>
            </a:r>
            <a:r>
              <a:rPr lang="zh-CN" altLang="en-US" b="1" baseline="0">
                <a:solidFill>
                  <a:srgbClr val="000066"/>
                </a:solidFill>
              </a:rPr>
              <a:t>、</a:t>
            </a:r>
            <a:r>
              <a:rPr lang="el-GR" altLang="zh-CN" b="1" baseline="0">
                <a:solidFill>
                  <a:srgbClr val="000066"/>
                </a:solidFill>
              </a:rPr>
              <a:t>β</a:t>
            </a:r>
            <a:r>
              <a:rPr lang="zh-CN" altLang="en-US" b="1" baseline="0">
                <a:solidFill>
                  <a:srgbClr val="000066"/>
                </a:solidFill>
              </a:rPr>
              <a:t>、</a:t>
            </a:r>
            <a:r>
              <a:rPr lang="el-GR" altLang="zh-CN" b="1" baseline="0">
                <a:solidFill>
                  <a:srgbClr val="000066"/>
                </a:solidFill>
              </a:rPr>
              <a:t>γ</a:t>
            </a:r>
            <a:r>
              <a:rPr lang="zh-CN" altLang="en-US" b="1" baseline="0">
                <a:solidFill>
                  <a:srgbClr val="000066"/>
                </a:solidFill>
                <a:ea typeface="华文中宋" panose="02010600040101010101" pitchFamily="2" charset="-122"/>
              </a:rPr>
              <a:t>被后人幽默的代表宇宙之始。</a:t>
            </a:r>
            <a:r>
              <a:rPr lang="zh-CN" altLang="en-US"/>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a:extLst>
              <a:ext uri="{FF2B5EF4-FFF2-40B4-BE49-F238E27FC236}">
                <a16:creationId xmlns:a16="http://schemas.microsoft.com/office/drawing/2014/main" id="{97F148BE-FD29-4A04-AD6F-BFE3C209C453}"/>
              </a:ext>
            </a:extLst>
          </p:cNvPr>
          <p:cNvSpPr>
            <a:spLocks noChangeArrowheads="1"/>
          </p:cNvSpPr>
          <p:nvPr/>
        </p:nvSpPr>
        <p:spPr bwMode="auto">
          <a:xfrm>
            <a:off x="684213" y="908050"/>
            <a:ext cx="8135937"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baseline="0">
                <a:solidFill>
                  <a:srgbClr val="000066"/>
                </a:solidFill>
              </a:rPr>
              <a:t>这个宇宙大爆炸学说简介如下：</a:t>
            </a:r>
          </a:p>
          <a:p>
            <a:endParaRPr lang="zh-CN" altLang="en-US" b="1" baseline="0">
              <a:solidFill>
                <a:srgbClr val="000066"/>
              </a:solidFill>
            </a:endParaRPr>
          </a:p>
          <a:p>
            <a:r>
              <a:rPr lang="zh-CN" altLang="en-US" b="1" baseline="0">
                <a:solidFill>
                  <a:srgbClr val="FF0000"/>
                </a:solidFill>
              </a:rPr>
              <a:t>起源</a:t>
            </a:r>
            <a:r>
              <a:rPr lang="zh-CN" altLang="en-US" b="1" baseline="0">
                <a:solidFill>
                  <a:srgbClr val="000066"/>
                </a:solidFill>
              </a:rPr>
              <a:t>────宇宙始于约</a:t>
            </a:r>
            <a:r>
              <a:rPr lang="en-US" altLang="zh-CN" b="1" baseline="0">
                <a:solidFill>
                  <a:srgbClr val="000066"/>
                </a:solidFill>
              </a:rPr>
              <a:t>200</a:t>
            </a:r>
            <a:r>
              <a:rPr lang="zh-CN" altLang="en-US" b="1" baseline="0">
                <a:solidFill>
                  <a:srgbClr val="000066"/>
                </a:solidFill>
              </a:rPr>
              <a:t>亿年前爆炸的一个高温、高</a:t>
            </a:r>
          </a:p>
          <a:p>
            <a:r>
              <a:rPr lang="zh-CN" altLang="en-US" b="1" baseline="0">
                <a:solidFill>
                  <a:srgbClr val="000066"/>
                </a:solidFill>
              </a:rPr>
              <a:t>                         密度的“原始火球”。它的起始时间为</a:t>
            </a:r>
            <a:r>
              <a:rPr lang="en-US" altLang="zh-CN" b="1" baseline="0">
                <a:solidFill>
                  <a:srgbClr val="000066"/>
                </a:solidFill>
              </a:rPr>
              <a:t>0</a:t>
            </a:r>
            <a:r>
              <a:rPr lang="zh-CN" altLang="en-US" b="1" baseline="0">
                <a:solidFill>
                  <a:srgbClr val="000066"/>
                </a:solidFill>
              </a:rPr>
              <a:t>。</a:t>
            </a:r>
          </a:p>
          <a:p>
            <a:r>
              <a:rPr lang="zh-CN" altLang="en-US" b="1" baseline="0">
                <a:solidFill>
                  <a:srgbClr val="FF0000"/>
                </a:solidFill>
              </a:rPr>
              <a:t>普郎克时代</a:t>
            </a:r>
            <a:r>
              <a:rPr lang="zh-CN" altLang="en-US" b="1" baseline="0">
                <a:solidFill>
                  <a:srgbClr val="000066"/>
                </a:solidFill>
              </a:rPr>
              <a:t>─时间</a:t>
            </a:r>
            <a:r>
              <a:rPr lang="en-US" altLang="zh-CN" b="1" baseline="0">
                <a:solidFill>
                  <a:srgbClr val="000066"/>
                </a:solidFill>
              </a:rPr>
              <a:t>10</a:t>
            </a:r>
            <a:r>
              <a:rPr lang="en-US" altLang="zh-CN" b="1">
                <a:solidFill>
                  <a:srgbClr val="000066"/>
                </a:solidFill>
              </a:rPr>
              <a:t>-43</a:t>
            </a:r>
            <a:r>
              <a:rPr lang="zh-CN" altLang="en-US" b="1" baseline="0">
                <a:solidFill>
                  <a:srgbClr val="000066"/>
                </a:solidFill>
              </a:rPr>
              <a:t>秒，温度高达</a:t>
            </a:r>
            <a:r>
              <a:rPr lang="en-US" altLang="zh-CN" b="1" baseline="0">
                <a:solidFill>
                  <a:srgbClr val="000066"/>
                </a:solidFill>
              </a:rPr>
              <a:t>10</a:t>
            </a:r>
            <a:r>
              <a:rPr lang="en-US" altLang="zh-CN" b="1">
                <a:solidFill>
                  <a:srgbClr val="000066"/>
                </a:solidFill>
              </a:rPr>
              <a:t>32</a:t>
            </a:r>
            <a:r>
              <a:rPr lang="en-US" altLang="zh-CN" b="1" baseline="0">
                <a:solidFill>
                  <a:srgbClr val="000066"/>
                </a:solidFill>
              </a:rPr>
              <a:t>K</a:t>
            </a:r>
            <a:r>
              <a:rPr lang="zh-CN" altLang="en-US" b="1" baseline="0">
                <a:solidFill>
                  <a:srgbClr val="000066"/>
                </a:solidFill>
              </a:rPr>
              <a:t>；</a:t>
            </a:r>
          </a:p>
          <a:p>
            <a:r>
              <a:rPr lang="zh-CN" altLang="en-US" b="1" baseline="0">
                <a:solidFill>
                  <a:srgbClr val="FF0000"/>
                </a:solidFill>
              </a:rPr>
              <a:t>大统一时代</a:t>
            </a:r>
            <a:r>
              <a:rPr lang="zh-CN" altLang="en-US" b="1" baseline="0">
                <a:solidFill>
                  <a:srgbClr val="000066"/>
                </a:solidFill>
              </a:rPr>
              <a:t>─时间</a:t>
            </a:r>
            <a:r>
              <a:rPr lang="en-US" altLang="zh-CN" b="1" baseline="0">
                <a:solidFill>
                  <a:srgbClr val="000066"/>
                </a:solidFill>
              </a:rPr>
              <a:t>10</a:t>
            </a:r>
            <a:r>
              <a:rPr lang="en-US" altLang="zh-CN" b="1">
                <a:solidFill>
                  <a:srgbClr val="000066"/>
                </a:solidFill>
              </a:rPr>
              <a:t>-35</a:t>
            </a:r>
            <a:r>
              <a:rPr lang="zh-CN" altLang="en-US" b="1" baseline="0">
                <a:solidFill>
                  <a:srgbClr val="000066"/>
                </a:solidFill>
              </a:rPr>
              <a:t>秒，温度高达</a:t>
            </a:r>
            <a:r>
              <a:rPr lang="en-US" altLang="zh-CN" b="1" baseline="0">
                <a:solidFill>
                  <a:srgbClr val="000066"/>
                </a:solidFill>
              </a:rPr>
              <a:t>10</a:t>
            </a:r>
            <a:r>
              <a:rPr lang="en-US" altLang="zh-CN" b="1">
                <a:solidFill>
                  <a:srgbClr val="000066"/>
                </a:solidFill>
              </a:rPr>
              <a:t>28</a:t>
            </a:r>
            <a:r>
              <a:rPr lang="en-US" altLang="zh-CN" b="1" baseline="0">
                <a:solidFill>
                  <a:srgbClr val="000066"/>
                </a:solidFill>
              </a:rPr>
              <a:t>K</a:t>
            </a:r>
            <a:r>
              <a:rPr lang="zh-CN" altLang="en-US" b="1" baseline="0">
                <a:solidFill>
                  <a:srgbClr val="000066"/>
                </a:solidFill>
              </a:rPr>
              <a:t>；</a:t>
            </a:r>
          </a:p>
          <a:p>
            <a:r>
              <a:rPr lang="zh-CN" altLang="en-US" b="1" baseline="0">
                <a:solidFill>
                  <a:srgbClr val="FF0000"/>
                </a:solidFill>
              </a:rPr>
              <a:t>强子时代</a:t>
            </a:r>
            <a:r>
              <a:rPr lang="zh-CN" altLang="en-US" b="1" baseline="0">
                <a:solidFill>
                  <a:srgbClr val="000066"/>
                </a:solidFill>
              </a:rPr>
              <a:t>──时间</a:t>
            </a:r>
            <a:r>
              <a:rPr lang="en-US" altLang="zh-CN" b="1" baseline="0">
                <a:solidFill>
                  <a:srgbClr val="000066"/>
                </a:solidFill>
              </a:rPr>
              <a:t>10</a:t>
            </a:r>
            <a:r>
              <a:rPr lang="en-US" altLang="zh-CN" b="1">
                <a:solidFill>
                  <a:srgbClr val="000066"/>
                </a:solidFill>
              </a:rPr>
              <a:t>-6</a:t>
            </a:r>
            <a:r>
              <a:rPr lang="zh-CN" altLang="en-US" b="1" baseline="0">
                <a:solidFill>
                  <a:srgbClr val="000066"/>
                </a:solidFill>
              </a:rPr>
              <a:t>秒，温度为</a:t>
            </a:r>
            <a:r>
              <a:rPr lang="en-US" altLang="zh-CN" b="1" baseline="0">
                <a:solidFill>
                  <a:srgbClr val="000066"/>
                </a:solidFill>
              </a:rPr>
              <a:t>10</a:t>
            </a:r>
            <a:r>
              <a:rPr lang="en-US" altLang="zh-CN" b="1">
                <a:solidFill>
                  <a:srgbClr val="000066"/>
                </a:solidFill>
              </a:rPr>
              <a:t>14</a:t>
            </a:r>
            <a:r>
              <a:rPr lang="en-US" altLang="zh-CN" b="1" baseline="0">
                <a:solidFill>
                  <a:srgbClr val="000066"/>
                </a:solidFill>
              </a:rPr>
              <a:t>K</a:t>
            </a:r>
            <a:r>
              <a:rPr lang="zh-CN" altLang="en-US" b="1" baseline="0">
                <a:solidFill>
                  <a:srgbClr val="000066"/>
                </a:solidFill>
              </a:rPr>
              <a:t>；</a:t>
            </a:r>
          </a:p>
          <a:p>
            <a:r>
              <a:rPr lang="zh-CN" altLang="en-US" b="1" baseline="0">
                <a:solidFill>
                  <a:srgbClr val="FF0000"/>
                </a:solidFill>
              </a:rPr>
              <a:t>轻子时代</a:t>
            </a:r>
            <a:r>
              <a:rPr lang="zh-CN" altLang="en-US" b="1" baseline="0">
                <a:solidFill>
                  <a:srgbClr val="000066"/>
                </a:solidFill>
              </a:rPr>
              <a:t>──时间</a:t>
            </a:r>
            <a:r>
              <a:rPr lang="en-US" altLang="zh-CN" b="1" baseline="0">
                <a:solidFill>
                  <a:srgbClr val="000066"/>
                </a:solidFill>
              </a:rPr>
              <a:t>10</a:t>
            </a:r>
            <a:r>
              <a:rPr lang="en-US" altLang="zh-CN" b="1">
                <a:solidFill>
                  <a:srgbClr val="000066"/>
                </a:solidFill>
              </a:rPr>
              <a:t>-2</a:t>
            </a:r>
            <a:r>
              <a:rPr lang="zh-CN" altLang="en-US" b="1" baseline="0">
                <a:solidFill>
                  <a:srgbClr val="000066"/>
                </a:solidFill>
              </a:rPr>
              <a:t>秒，温度为</a:t>
            </a:r>
            <a:r>
              <a:rPr lang="en-US" altLang="zh-CN" b="1" baseline="0">
                <a:solidFill>
                  <a:srgbClr val="000066"/>
                </a:solidFill>
              </a:rPr>
              <a:t>10</a:t>
            </a:r>
            <a:r>
              <a:rPr lang="en-US" altLang="zh-CN" b="1">
                <a:solidFill>
                  <a:srgbClr val="000066"/>
                </a:solidFill>
              </a:rPr>
              <a:t>1</a:t>
            </a:r>
            <a:r>
              <a:rPr lang="en-GB" altLang="zh-CN" b="1">
                <a:solidFill>
                  <a:srgbClr val="000066"/>
                </a:solidFill>
              </a:rPr>
              <a:t>2</a:t>
            </a:r>
            <a:r>
              <a:rPr lang="en-US" altLang="zh-CN" b="1" baseline="0">
                <a:solidFill>
                  <a:srgbClr val="000066"/>
                </a:solidFill>
              </a:rPr>
              <a:t>K</a:t>
            </a:r>
            <a:r>
              <a:rPr lang="zh-CN" altLang="en-US" b="1" baseline="0">
                <a:solidFill>
                  <a:srgbClr val="000066"/>
                </a:solidFill>
              </a:rPr>
              <a:t>；</a:t>
            </a:r>
          </a:p>
          <a:p>
            <a:r>
              <a:rPr lang="zh-CN" altLang="en-US" b="1" baseline="0">
                <a:solidFill>
                  <a:srgbClr val="FF0000"/>
                </a:solidFill>
              </a:rPr>
              <a:t>辐射时代</a:t>
            </a:r>
            <a:r>
              <a:rPr lang="zh-CN" altLang="en-US" b="1" baseline="0">
                <a:solidFill>
                  <a:srgbClr val="000066"/>
                </a:solidFill>
              </a:rPr>
              <a:t>──时间</a:t>
            </a:r>
            <a:r>
              <a:rPr lang="en-US" altLang="zh-CN" b="1" baseline="0">
                <a:solidFill>
                  <a:srgbClr val="000066"/>
                </a:solidFill>
              </a:rPr>
              <a:t>1-10</a:t>
            </a:r>
            <a:r>
              <a:rPr lang="zh-CN" altLang="en-US" b="1" baseline="0">
                <a:solidFill>
                  <a:srgbClr val="000066"/>
                </a:solidFill>
              </a:rPr>
              <a:t>秒，温度降至约</a:t>
            </a:r>
            <a:r>
              <a:rPr lang="en-US" altLang="zh-CN" b="1" baseline="0">
                <a:solidFill>
                  <a:srgbClr val="000066"/>
                </a:solidFill>
              </a:rPr>
              <a:t>10</a:t>
            </a:r>
            <a:r>
              <a:rPr lang="en-US" altLang="zh-CN" b="1">
                <a:solidFill>
                  <a:srgbClr val="000066"/>
                </a:solidFill>
              </a:rPr>
              <a:t>10</a:t>
            </a:r>
            <a:r>
              <a:rPr lang="en-US" altLang="zh-CN" b="1" baseline="0">
                <a:solidFill>
                  <a:srgbClr val="000066"/>
                </a:solidFill>
              </a:rPr>
              <a:t>-5</a:t>
            </a:r>
            <a:r>
              <a:rPr lang="en-US" altLang="zh-CN" b="1" baseline="0">
                <a:solidFill>
                  <a:srgbClr val="000066"/>
                </a:solidFill>
                <a:sym typeface="Symbol" panose="05050102010706020507" pitchFamily="18" charset="2"/>
              </a:rPr>
              <a:t></a:t>
            </a:r>
            <a:r>
              <a:rPr lang="en-US" altLang="zh-CN" b="1" baseline="0">
                <a:solidFill>
                  <a:srgbClr val="000066"/>
                </a:solidFill>
              </a:rPr>
              <a:t>10</a:t>
            </a:r>
            <a:r>
              <a:rPr lang="en-US" altLang="zh-CN" b="1">
                <a:solidFill>
                  <a:srgbClr val="000066"/>
                </a:solidFill>
                <a:sym typeface="Symbol" panose="05050102010706020507" pitchFamily="18" charset="2"/>
              </a:rPr>
              <a:t>9</a:t>
            </a:r>
            <a:r>
              <a:rPr lang="en-US" altLang="zh-CN" b="1" baseline="0">
                <a:solidFill>
                  <a:srgbClr val="000066"/>
                </a:solidFill>
                <a:sym typeface="Symbol" panose="05050102010706020507" pitchFamily="18" charset="2"/>
              </a:rPr>
              <a:t>K</a:t>
            </a:r>
            <a:r>
              <a:rPr lang="zh-CN" altLang="en-US" b="1" baseline="0">
                <a:solidFill>
                  <a:srgbClr val="000066"/>
                </a:solidFill>
                <a:sym typeface="Symbol" panose="05050102010706020507" pitchFamily="18" charset="2"/>
              </a:rPr>
              <a:t>，基本</a:t>
            </a:r>
          </a:p>
          <a:p>
            <a:r>
              <a:rPr lang="zh-CN" altLang="en-US" b="1" baseline="0">
                <a:solidFill>
                  <a:srgbClr val="000066"/>
                </a:solidFill>
                <a:sym typeface="Symbol" panose="05050102010706020507" pitchFamily="18" charset="2"/>
              </a:rPr>
              <a:t>                        粒子开始结合成原子核，能量以光子辐射显</a:t>
            </a:r>
          </a:p>
          <a:p>
            <a:r>
              <a:rPr lang="zh-CN" altLang="en-US" b="1" baseline="0">
                <a:solidFill>
                  <a:srgbClr val="000066"/>
                </a:solidFill>
                <a:sym typeface="Symbol" panose="05050102010706020507" pitchFamily="18" charset="2"/>
              </a:rPr>
              <a:t>                        示出现；（人们探索微观世界和宇宙结构的</a:t>
            </a:r>
          </a:p>
          <a:p>
            <a:r>
              <a:rPr lang="zh-CN" altLang="en-US" b="1" baseline="0">
                <a:solidFill>
                  <a:srgbClr val="000066"/>
                </a:solidFill>
                <a:sym typeface="Symbol" panose="05050102010706020507" pitchFamily="18" charset="2"/>
              </a:rPr>
              <a:t>                        努力在这里会合）；</a:t>
            </a:r>
          </a:p>
          <a:p>
            <a:r>
              <a:rPr lang="zh-CN" altLang="en-US" b="1" baseline="0">
                <a:solidFill>
                  <a:srgbClr val="FF0000"/>
                </a:solidFill>
                <a:sym typeface="Symbol" panose="05050102010706020507" pitchFamily="18" charset="2"/>
              </a:rPr>
              <a:t>氦形成时代</a:t>
            </a:r>
            <a:r>
              <a:rPr lang="zh-CN" altLang="en-US" b="1" baseline="0">
                <a:solidFill>
                  <a:srgbClr val="000066"/>
                </a:solidFill>
                <a:sym typeface="Symbol" panose="05050102010706020507" pitchFamily="18" charset="2"/>
              </a:rPr>
              <a:t>─时间</a:t>
            </a:r>
            <a:r>
              <a:rPr lang="en-US" altLang="zh-CN" b="1" baseline="0">
                <a:solidFill>
                  <a:srgbClr val="000066"/>
                </a:solidFill>
                <a:sym typeface="Symbol" panose="05050102010706020507" pitchFamily="18" charset="2"/>
              </a:rPr>
              <a:t>3</a:t>
            </a:r>
            <a:r>
              <a:rPr lang="zh-CN" altLang="en-US" b="1" baseline="0">
                <a:solidFill>
                  <a:srgbClr val="000066"/>
                </a:solidFill>
                <a:sym typeface="Symbol" panose="05050102010706020507" pitchFamily="18" charset="2"/>
              </a:rPr>
              <a:t>分钟，温度降至约</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9</a:t>
            </a:r>
            <a:r>
              <a:rPr lang="en-US" altLang="zh-CN" b="1" baseline="0">
                <a:solidFill>
                  <a:srgbClr val="000066"/>
                </a:solidFill>
                <a:sym typeface="Symbol" panose="05050102010706020507" pitchFamily="18" charset="2"/>
              </a:rPr>
              <a:t>K</a:t>
            </a:r>
            <a:r>
              <a:rPr lang="zh-CN" altLang="en-US" b="1" baseline="0">
                <a:solidFill>
                  <a:srgbClr val="000066"/>
                </a:solidFill>
                <a:sym typeface="Symbol" panose="05050102010706020507" pitchFamily="18" charset="2"/>
              </a:rPr>
              <a:t>，直径膨胀到</a:t>
            </a:r>
          </a:p>
          <a:p>
            <a:r>
              <a:rPr lang="zh-CN" altLang="en-US" b="1" baseline="0">
                <a:solidFill>
                  <a:srgbClr val="000066"/>
                </a:solidFill>
                <a:sym typeface="Symbol" panose="05050102010706020507" pitchFamily="18" charset="2"/>
              </a:rPr>
              <a:t>                        约</a:t>
            </a:r>
            <a:r>
              <a:rPr lang="en-US" altLang="zh-CN" b="1" baseline="0">
                <a:solidFill>
                  <a:srgbClr val="000066"/>
                </a:solidFill>
                <a:sym typeface="Symbol" panose="05050102010706020507" pitchFamily="18" charset="2"/>
              </a:rPr>
              <a:t>1</a:t>
            </a:r>
            <a:r>
              <a:rPr lang="zh-CN" altLang="en-US" b="1" baseline="0">
                <a:solidFill>
                  <a:srgbClr val="000066"/>
                </a:solidFill>
                <a:sym typeface="Symbol" panose="05050102010706020507" pitchFamily="18" charset="2"/>
              </a:rPr>
              <a:t>光年大小，有近三成物质合成为氦，核</a:t>
            </a:r>
          </a:p>
          <a:p>
            <a:r>
              <a:rPr lang="zh-CN" altLang="en-US" b="1" baseline="0">
                <a:solidFill>
                  <a:srgbClr val="000066"/>
                </a:solidFill>
                <a:sym typeface="Symbol" panose="05050102010706020507" pitchFamily="18" charset="2"/>
              </a:rPr>
              <a:t>                        反应消失；</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a:extLst>
              <a:ext uri="{FF2B5EF4-FFF2-40B4-BE49-F238E27FC236}">
                <a16:creationId xmlns:a16="http://schemas.microsoft.com/office/drawing/2014/main" id="{C2B2BCD1-DFE4-42D6-8305-7CE27F7F770B}"/>
              </a:ext>
            </a:extLst>
          </p:cNvPr>
          <p:cNvSpPr>
            <a:spLocks noChangeArrowheads="1"/>
          </p:cNvSpPr>
          <p:nvPr/>
        </p:nvSpPr>
        <p:spPr bwMode="auto">
          <a:xfrm>
            <a:off x="755650" y="1268413"/>
            <a:ext cx="81121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baseline="0">
                <a:solidFill>
                  <a:srgbClr val="FF0000"/>
                </a:solidFill>
                <a:sym typeface="Symbol" panose="05050102010706020507" pitchFamily="18" charset="2"/>
              </a:rPr>
              <a:t>进入物质时代</a:t>
            </a:r>
            <a:r>
              <a:rPr lang="zh-CN" altLang="en-US" b="1" baseline="0">
                <a:solidFill>
                  <a:srgbClr val="000066"/>
                </a:solidFill>
                <a:sym typeface="Symbol" panose="05050102010706020507" pitchFamily="18" charset="2"/>
              </a:rPr>
              <a:t>──时间</a:t>
            </a:r>
            <a:r>
              <a:rPr lang="en-US" altLang="zh-CN" b="1" baseline="0">
                <a:solidFill>
                  <a:srgbClr val="000066"/>
                </a:solidFill>
                <a:sym typeface="Symbol" panose="05050102010706020507" pitchFamily="18" charset="2"/>
              </a:rPr>
              <a:t>1000—2000</a:t>
            </a:r>
            <a:r>
              <a:rPr lang="zh-CN" altLang="en-US" b="1" baseline="0">
                <a:solidFill>
                  <a:srgbClr val="000066"/>
                </a:solidFill>
                <a:sym typeface="Symbol" panose="05050102010706020507" pitchFamily="18" charset="2"/>
              </a:rPr>
              <a:t>年，温度降至约</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5</a:t>
            </a:r>
            <a:r>
              <a:rPr lang="en-US" altLang="zh-CN" b="1" baseline="0">
                <a:solidFill>
                  <a:srgbClr val="000066"/>
                </a:solidFill>
                <a:sym typeface="Symbol" panose="05050102010706020507" pitchFamily="18" charset="2"/>
              </a:rPr>
              <a:t>K</a:t>
            </a:r>
            <a:r>
              <a:rPr lang="zh-CN" altLang="en-US" b="1" baseline="0">
                <a:solidFill>
                  <a:srgbClr val="000066"/>
                </a:solidFill>
                <a:sym typeface="Symbol" panose="05050102010706020507" pitchFamily="18" charset="2"/>
              </a:rPr>
              <a:t>，</a:t>
            </a:r>
          </a:p>
          <a:p>
            <a:r>
              <a:rPr lang="zh-CN" altLang="en-US" b="1" baseline="0">
                <a:solidFill>
                  <a:srgbClr val="000066"/>
                </a:solidFill>
                <a:sym typeface="Symbol" panose="05050102010706020507" pitchFamily="18" charset="2"/>
              </a:rPr>
              <a:t>                                物质密度大于辐射密度；</a:t>
            </a:r>
          </a:p>
          <a:p>
            <a:r>
              <a:rPr lang="zh-CN" altLang="en-US" b="1" baseline="0">
                <a:solidFill>
                  <a:srgbClr val="FF0000"/>
                </a:solidFill>
                <a:sym typeface="Symbol" panose="05050102010706020507" pitchFamily="18" charset="2"/>
              </a:rPr>
              <a:t>物质从背景辐射中透明出来</a:t>
            </a:r>
            <a:r>
              <a:rPr lang="zh-CN" altLang="en-US" b="1" baseline="0">
                <a:solidFill>
                  <a:srgbClr val="000066"/>
                </a:solidFill>
                <a:sym typeface="Symbol" panose="05050102010706020507" pitchFamily="18" charset="2"/>
              </a:rPr>
              <a:t>──物质温度开始低于辐射温</a:t>
            </a:r>
          </a:p>
          <a:p>
            <a:r>
              <a:rPr lang="zh-CN" altLang="en-US" b="1" baseline="0">
                <a:solidFill>
                  <a:srgbClr val="000066"/>
                </a:solidFill>
                <a:sym typeface="Symbol" panose="05050102010706020507" pitchFamily="18" charset="2"/>
              </a:rPr>
              <a:t>                                度，最重于最轻的基本粒子书比值保持</a:t>
            </a:r>
          </a:p>
          <a:p>
            <a:r>
              <a:rPr lang="zh-CN" altLang="en-US" b="1" baseline="0">
                <a:solidFill>
                  <a:srgbClr val="000066"/>
                </a:solidFill>
                <a:sym typeface="Symbol" panose="05050102010706020507" pitchFamily="18" charset="2"/>
              </a:rPr>
              <a:t>                                恒定；</a:t>
            </a:r>
          </a:p>
          <a:p>
            <a:r>
              <a:rPr lang="zh-CN" altLang="en-US" b="1" baseline="0">
                <a:solidFill>
                  <a:srgbClr val="FF0000"/>
                </a:solidFill>
                <a:sym typeface="Symbol" panose="05050102010706020507" pitchFamily="18" charset="2"/>
              </a:rPr>
              <a:t>星系形成</a:t>
            </a:r>
            <a:r>
              <a:rPr lang="zh-CN" altLang="en-US" b="1" baseline="0">
                <a:solidFill>
                  <a:srgbClr val="000066"/>
                </a:solidFill>
                <a:sym typeface="Symbol" panose="05050102010706020507" pitchFamily="18" charset="2"/>
              </a:rPr>
              <a:t>────时间</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8</a:t>
            </a:r>
            <a:r>
              <a:rPr lang="zh-CN" altLang="en-US" b="1" baseline="0">
                <a:solidFill>
                  <a:srgbClr val="000066"/>
                </a:solidFill>
                <a:sym typeface="Symbol" panose="05050102010706020507" pitchFamily="18" charset="2"/>
              </a:rPr>
              <a:t>年，温度降至约</a:t>
            </a:r>
            <a:r>
              <a:rPr lang="en-US" altLang="zh-CN" b="1" baseline="0">
                <a:solidFill>
                  <a:srgbClr val="000066"/>
                </a:solidFill>
                <a:sym typeface="Symbol" panose="05050102010706020507" pitchFamily="18" charset="2"/>
              </a:rPr>
              <a:t>100K</a:t>
            </a:r>
            <a:r>
              <a:rPr lang="zh-CN" altLang="en-US" b="1" baseline="0">
                <a:solidFill>
                  <a:srgbClr val="000066"/>
                </a:solidFill>
                <a:sym typeface="Symbol" panose="05050102010706020507" pitchFamily="18" charset="2"/>
              </a:rPr>
              <a:t>；</a:t>
            </a:r>
          </a:p>
          <a:p>
            <a:r>
              <a:rPr lang="zh-CN" altLang="en-US" b="1" baseline="0">
                <a:solidFill>
                  <a:srgbClr val="FF0000"/>
                </a:solidFill>
                <a:sym typeface="Symbol" panose="05050102010706020507" pitchFamily="18" charset="2"/>
              </a:rPr>
              <a:t>类星体、恒星、行星及生命先后出现</a:t>
            </a:r>
            <a:r>
              <a:rPr lang="zh-CN" altLang="en-US" b="1" baseline="0">
                <a:solidFill>
                  <a:srgbClr val="000066"/>
                </a:solidFill>
                <a:sym typeface="Symbol" panose="05050102010706020507" pitchFamily="18" charset="2"/>
              </a:rPr>
              <a:t>──时间</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9</a:t>
            </a:r>
            <a:r>
              <a:rPr lang="zh-CN" altLang="en-US" b="1" baseline="0">
                <a:solidFill>
                  <a:srgbClr val="000066"/>
                </a:solidFill>
                <a:sym typeface="Symbol" panose="05050102010706020507" pitchFamily="18" charset="2"/>
              </a:rPr>
              <a:t>年，温度</a:t>
            </a:r>
          </a:p>
          <a:p>
            <a:r>
              <a:rPr lang="zh-CN" altLang="en-US" b="1" baseline="0">
                <a:solidFill>
                  <a:srgbClr val="000066"/>
                </a:solidFill>
                <a:sym typeface="Symbol" panose="05050102010706020507" pitchFamily="18" charset="2"/>
              </a:rPr>
              <a:t>                               降至约</a:t>
            </a:r>
            <a:r>
              <a:rPr lang="en-US" altLang="zh-CN" b="1" baseline="0">
                <a:solidFill>
                  <a:srgbClr val="000066"/>
                </a:solidFill>
                <a:sym typeface="Symbol" panose="05050102010706020507" pitchFamily="18" charset="2"/>
              </a:rPr>
              <a:t>12K</a:t>
            </a:r>
            <a:r>
              <a:rPr lang="zh-CN" altLang="en-US" b="1" baseline="0">
                <a:solidFill>
                  <a:srgbClr val="000066"/>
                </a:solidFill>
                <a:sym typeface="Symbol" panose="05050102010706020507" pitchFamily="18" charset="2"/>
              </a:rPr>
              <a:t>；</a:t>
            </a:r>
          </a:p>
          <a:p>
            <a:r>
              <a:rPr lang="zh-CN" altLang="en-US" b="1" baseline="0">
                <a:solidFill>
                  <a:srgbClr val="FF0000"/>
                </a:solidFill>
                <a:sym typeface="Symbol" panose="05050102010706020507" pitchFamily="18" charset="2"/>
              </a:rPr>
              <a:t>目前阶段</a:t>
            </a:r>
            <a:r>
              <a:rPr lang="zh-CN" altLang="en-US" b="1" baseline="0">
                <a:solidFill>
                  <a:srgbClr val="000066"/>
                </a:solidFill>
                <a:sym typeface="Symbol" panose="05050102010706020507" pitchFamily="18" charset="2"/>
              </a:rPr>
              <a:t>────时间</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10</a:t>
            </a:r>
            <a:r>
              <a:rPr lang="zh-CN" altLang="en-US" b="1" baseline="0">
                <a:solidFill>
                  <a:srgbClr val="000066"/>
                </a:solidFill>
                <a:sym typeface="Symbol" panose="05050102010706020507" pitchFamily="18" charset="2"/>
              </a:rPr>
              <a:t>年，温度降至约</a:t>
            </a:r>
            <a:r>
              <a:rPr lang="en-US" altLang="zh-CN" b="1" baseline="0">
                <a:solidFill>
                  <a:srgbClr val="000066"/>
                </a:solidFill>
                <a:sym typeface="Symbol" panose="05050102010706020507" pitchFamily="18" charset="2"/>
              </a:rPr>
              <a:t>3K</a:t>
            </a:r>
            <a:r>
              <a:rPr lang="zh-CN" altLang="en-US" b="1" baseline="0">
                <a:solidFill>
                  <a:srgbClr val="000066"/>
                </a:solidFill>
                <a:sym typeface="Symbol" panose="05050102010706020507" pitchFamily="18" charset="2"/>
              </a:rPr>
              <a:t>，星系温度</a:t>
            </a:r>
          </a:p>
          <a:p>
            <a:r>
              <a:rPr lang="zh-CN" altLang="en-US" b="1" baseline="0">
                <a:solidFill>
                  <a:srgbClr val="000066"/>
                </a:solidFill>
                <a:sym typeface="Symbol" panose="05050102010706020507" pitchFamily="18" charset="2"/>
              </a:rPr>
              <a:t>                                约</a:t>
            </a:r>
            <a:r>
              <a:rPr lang="en-US" altLang="zh-CN" b="1" baseline="0">
                <a:solidFill>
                  <a:srgbClr val="000066"/>
                </a:solidFill>
                <a:sym typeface="Symbol" panose="05050102010706020507" pitchFamily="18" charset="2"/>
              </a:rPr>
              <a:t>10</a:t>
            </a:r>
            <a:r>
              <a:rPr lang="en-US" altLang="zh-CN" b="1">
                <a:solidFill>
                  <a:srgbClr val="000066"/>
                </a:solidFill>
                <a:sym typeface="Symbol" panose="05050102010706020507" pitchFamily="18" charset="2"/>
              </a:rPr>
              <a:t>5</a:t>
            </a:r>
            <a:r>
              <a:rPr lang="en-GB" altLang="zh-CN" b="1" baseline="0">
                <a:solidFill>
                  <a:srgbClr val="000066"/>
                </a:solidFill>
                <a:sym typeface="Symbol" panose="05050102010706020507" pitchFamily="18" charset="2"/>
              </a:rPr>
              <a:t>K</a:t>
            </a:r>
            <a:r>
              <a:rPr lang="zh-CN" altLang="en-US" b="1" baseline="0">
                <a:solidFill>
                  <a:srgbClr val="000066"/>
                </a:solidFill>
                <a:sym typeface="Symbol" panose="05050102010706020507" pitchFamily="18" charset="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a:extLst>
              <a:ext uri="{FF2B5EF4-FFF2-40B4-BE49-F238E27FC236}">
                <a16:creationId xmlns:a16="http://schemas.microsoft.com/office/drawing/2014/main" id="{07A2DECE-5B01-4AD2-9EB2-156CEB9F9D92}"/>
              </a:ext>
            </a:extLst>
          </p:cNvPr>
          <p:cNvSpPr>
            <a:spLocks noChangeArrowheads="1"/>
          </p:cNvSpPr>
          <p:nvPr/>
        </p:nvSpPr>
        <p:spPr bwMode="auto">
          <a:xfrm>
            <a:off x="827088" y="977900"/>
            <a:ext cx="78486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b="1" baseline="0">
                <a:solidFill>
                  <a:srgbClr val="1A03A1"/>
                </a:solidFill>
                <a:ea typeface="华文中宋" panose="02010600040101010101" pitchFamily="2" charset="-122"/>
              </a:rPr>
              <a:t>     </a:t>
            </a:r>
            <a:r>
              <a:rPr lang="zh-CN" altLang="en-US" b="1" baseline="0">
                <a:solidFill>
                  <a:srgbClr val="1A03A1"/>
                </a:solidFill>
                <a:ea typeface="华文中宋" panose="02010600040101010101" pitchFamily="2" charset="-122"/>
              </a:rPr>
              <a:t>伽莫夫和他的支持者预言，大爆炸中所产生的辐射在遥远的宇宙空间里必定仍然存在，大约相当于</a:t>
            </a:r>
            <a:r>
              <a:rPr lang="en-US" altLang="zh-CN" b="1" baseline="0">
                <a:solidFill>
                  <a:srgbClr val="1A03A1"/>
                </a:solidFill>
                <a:ea typeface="华文中宋" panose="02010600040101010101" pitchFamily="2" charset="-122"/>
              </a:rPr>
              <a:t>10K</a:t>
            </a:r>
            <a:r>
              <a:rPr lang="zh-CN" altLang="en-US" b="1" baseline="0">
                <a:solidFill>
                  <a:srgbClr val="1A03A1"/>
                </a:solidFill>
                <a:ea typeface="华文中宋" panose="02010600040101010101" pitchFamily="2" charset="-122"/>
              </a:rPr>
              <a:t>左右。后来</a:t>
            </a:r>
            <a:r>
              <a:rPr lang="en-US" altLang="zh-CN" b="1" baseline="0">
                <a:solidFill>
                  <a:srgbClr val="1A03A1"/>
                </a:solidFill>
                <a:ea typeface="华文中宋" panose="02010600040101010101" pitchFamily="2" charset="-122"/>
              </a:rPr>
              <a:t>3K</a:t>
            </a:r>
            <a:r>
              <a:rPr lang="zh-CN" altLang="en-US" b="1" baseline="0">
                <a:solidFill>
                  <a:srgbClr val="1A03A1"/>
                </a:solidFill>
                <a:ea typeface="华文中宋" panose="02010600040101010101" pitchFamily="2" charset="-122"/>
              </a:rPr>
              <a:t>宇宙背景辐射的发现给了人们很大的鼓舞，因为它使爆炸宇宙模型的这个预言成为真实。当然，大爆炸宇宙模型也同样存在着许多尚待解决的疑难，它终究还只是一种假说。</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Line 2">
            <a:extLst>
              <a:ext uri="{FF2B5EF4-FFF2-40B4-BE49-F238E27FC236}">
                <a16:creationId xmlns:a16="http://schemas.microsoft.com/office/drawing/2014/main" id="{90E5C393-BCB4-4BB7-8580-9DA8C3562965}"/>
              </a:ext>
            </a:extLst>
          </p:cNvPr>
          <p:cNvSpPr>
            <a:spLocks noChangeShapeType="1"/>
          </p:cNvSpPr>
          <p:nvPr/>
        </p:nvSpPr>
        <p:spPr bwMode="auto">
          <a:xfrm>
            <a:off x="5562600" y="1482725"/>
            <a:ext cx="91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1" name="Line 3">
            <a:extLst>
              <a:ext uri="{FF2B5EF4-FFF2-40B4-BE49-F238E27FC236}">
                <a16:creationId xmlns:a16="http://schemas.microsoft.com/office/drawing/2014/main" id="{6DD36072-B3F8-467C-884A-8BC6E92CC715}"/>
              </a:ext>
            </a:extLst>
          </p:cNvPr>
          <p:cNvSpPr>
            <a:spLocks noChangeShapeType="1"/>
          </p:cNvSpPr>
          <p:nvPr/>
        </p:nvSpPr>
        <p:spPr bwMode="auto">
          <a:xfrm>
            <a:off x="2895600" y="5368925"/>
            <a:ext cx="990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91493" name="Picture 5" descr="2">
            <a:extLst>
              <a:ext uri="{FF2B5EF4-FFF2-40B4-BE49-F238E27FC236}">
                <a16:creationId xmlns:a16="http://schemas.microsoft.com/office/drawing/2014/main" id="{5B3F633A-CA76-45EA-9DC3-45AEC67F3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52513"/>
            <a:ext cx="5105400" cy="326231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1494" name="Text Box 6">
            <a:extLst>
              <a:ext uri="{FF2B5EF4-FFF2-40B4-BE49-F238E27FC236}">
                <a16:creationId xmlns:a16="http://schemas.microsoft.com/office/drawing/2014/main" id="{3FD8AB87-120A-4FC6-987E-54406D300ECE}"/>
              </a:ext>
            </a:extLst>
          </p:cNvPr>
          <p:cNvSpPr txBox="1">
            <a:spLocks noChangeArrowheads="1"/>
          </p:cNvSpPr>
          <p:nvPr/>
        </p:nvSpPr>
        <p:spPr bwMode="auto">
          <a:xfrm>
            <a:off x="6477000" y="1101725"/>
            <a:ext cx="2057400" cy="1411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solidFill>
                  <a:srgbClr val="000066"/>
                </a:solidFill>
                <a:ea typeface="华文中宋" panose="02010600040101010101" pitchFamily="2" charset="-122"/>
              </a:rPr>
              <a:t>加速运动的列车是个非惯性参考系</a:t>
            </a:r>
          </a:p>
        </p:txBody>
      </p:sp>
      <p:sp>
        <p:nvSpPr>
          <p:cNvPr id="191495" name="Rectangle 7">
            <a:extLst>
              <a:ext uri="{FF2B5EF4-FFF2-40B4-BE49-F238E27FC236}">
                <a16:creationId xmlns:a16="http://schemas.microsoft.com/office/drawing/2014/main" id="{2868080E-861C-4680-B738-8D53107BAD42}"/>
              </a:ext>
            </a:extLst>
          </p:cNvPr>
          <p:cNvSpPr>
            <a:spLocks noChangeArrowheads="1"/>
          </p:cNvSpPr>
          <p:nvPr/>
        </p:nvSpPr>
        <p:spPr bwMode="auto">
          <a:xfrm>
            <a:off x="1676400" y="1482725"/>
            <a:ext cx="1828800" cy="10668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496" name="Group 8">
            <a:extLst>
              <a:ext uri="{FF2B5EF4-FFF2-40B4-BE49-F238E27FC236}">
                <a16:creationId xmlns:a16="http://schemas.microsoft.com/office/drawing/2014/main" id="{1EA8BBE3-1890-43B5-ADA9-3056B89B54C9}"/>
              </a:ext>
            </a:extLst>
          </p:cNvPr>
          <p:cNvGrpSpPr>
            <a:grpSpLocks/>
          </p:cNvGrpSpPr>
          <p:nvPr/>
        </p:nvGrpSpPr>
        <p:grpSpPr bwMode="auto">
          <a:xfrm>
            <a:off x="1676400" y="1482725"/>
            <a:ext cx="7467600" cy="5105400"/>
            <a:chOff x="960" y="912"/>
            <a:chExt cx="4704" cy="3216"/>
          </a:xfrm>
        </p:grpSpPr>
        <p:grpSp>
          <p:nvGrpSpPr>
            <p:cNvPr id="191497" name="Group 9">
              <a:extLst>
                <a:ext uri="{FF2B5EF4-FFF2-40B4-BE49-F238E27FC236}">
                  <a16:creationId xmlns:a16="http://schemas.microsoft.com/office/drawing/2014/main" id="{2F49D414-9AF3-4671-8A33-3EC6DBC82267}"/>
                </a:ext>
              </a:extLst>
            </p:cNvPr>
            <p:cNvGrpSpPr>
              <a:grpSpLocks/>
            </p:cNvGrpSpPr>
            <p:nvPr/>
          </p:nvGrpSpPr>
          <p:grpSpPr bwMode="auto">
            <a:xfrm>
              <a:off x="960" y="912"/>
              <a:ext cx="4704" cy="3216"/>
              <a:chOff x="960" y="912"/>
              <a:chExt cx="4704" cy="3216"/>
            </a:xfrm>
          </p:grpSpPr>
          <p:sp>
            <p:nvSpPr>
              <p:cNvPr id="191498" name="Rectangle 10">
                <a:extLst>
                  <a:ext uri="{FF2B5EF4-FFF2-40B4-BE49-F238E27FC236}">
                    <a16:creationId xmlns:a16="http://schemas.microsoft.com/office/drawing/2014/main" id="{E2610577-FD43-4272-956A-B26B0A5971B4}"/>
                  </a:ext>
                </a:extLst>
              </p:cNvPr>
              <p:cNvSpPr>
                <a:spLocks noChangeArrowheads="1"/>
              </p:cNvSpPr>
              <p:nvPr/>
            </p:nvSpPr>
            <p:spPr bwMode="auto">
              <a:xfrm>
                <a:off x="960" y="912"/>
                <a:ext cx="1152" cy="672"/>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499" name="Group 11">
                <a:extLst>
                  <a:ext uri="{FF2B5EF4-FFF2-40B4-BE49-F238E27FC236}">
                    <a16:creationId xmlns:a16="http://schemas.microsoft.com/office/drawing/2014/main" id="{7AA7BD39-44DF-4FBB-87DB-75323B6B958D}"/>
                  </a:ext>
                </a:extLst>
              </p:cNvPr>
              <p:cNvGrpSpPr>
                <a:grpSpLocks/>
              </p:cNvGrpSpPr>
              <p:nvPr/>
            </p:nvGrpSpPr>
            <p:grpSpPr bwMode="auto">
              <a:xfrm>
                <a:off x="960" y="912"/>
                <a:ext cx="4656" cy="3216"/>
                <a:chOff x="960" y="912"/>
                <a:chExt cx="4656" cy="3216"/>
              </a:xfrm>
            </p:grpSpPr>
            <p:sp>
              <p:nvSpPr>
                <p:cNvPr id="191500" name="Rectangle 12">
                  <a:extLst>
                    <a:ext uri="{FF2B5EF4-FFF2-40B4-BE49-F238E27FC236}">
                      <a16:creationId xmlns:a16="http://schemas.microsoft.com/office/drawing/2014/main" id="{B543548D-FFD8-4D8D-B2AF-8D38105FF3FA}"/>
                    </a:ext>
                  </a:extLst>
                </p:cNvPr>
                <p:cNvSpPr>
                  <a:spLocks noChangeArrowheads="1"/>
                </p:cNvSpPr>
                <p:nvPr/>
              </p:nvSpPr>
              <p:spPr bwMode="auto">
                <a:xfrm>
                  <a:off x="960" y="912"/>
                  <a:ext cx="1152" cy="672"/>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1" name="Line 13">
                  <a:extLst>
                    <a:ext uri="{FF2B5EF4-FFF2-40B4-BE49-F238E27FC236}">
                      <a16:creationId xmlns:a16="http://schemas.microsoft.com/office/drawing/2014/main" id="{85D7E239-C243-4030-BC64-4A81E457E6F0}"/>
                    </a:ext>
                  </a:extLst>
                </p:cNvPr>
                <p:cNvSpPr>
                  <a:spLocks noChangeShapeType="1"/>
                </p:cNvSpPr>
                <p:nvPr/>
              </p:nvSpPr>
              <p:spPr bwMode="auto">
                <a:xfrm>
                  <a:off x="2112" y="1584"/>
                  <a:ext cx="3504" cy="2496"/>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2" name="Line 14">
                  <a:extLst>
                    <a:ext uri="{FF2B5EF4-FFF2-40B4-BE49-F238E27FC236}">
                      <a16:creationId xmlns:a16="http://schemas.microsoft.com/office/drawing/2014/main" id="{AEA5A212-4A44-4630-B4E7-E4111779EAAF}"/>
                    </a:ext>
                  </a:extLst>
                </p:cNvPr>
                <p:cNvSpPr>
                  <a:spLocks noChangeShapeType="1"/>
                </p:cNvSpPr>
                <p:nvPr/>
              </p:nvSpPr>
              <p:spPr bwMode="auto">
                <a:xfrm>
                  <a:off x="960" y="912"/>
                  <a:ext cx="1440" cy="1344"/>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3" name="Line 15">
                  <a:extLst>
                    <a:ext uri="{FF2B5EF4-FFF2-40B4-BE49-F238E27FC236}">
                      <a16:creationId xmlns:a16="http://schemas.microsoft.com/office/drawing/2014/main" id="{601B30D7-4EC0-460A-98B0-1BA0E4AE628B}"/>
                    </a:ext>
                  </a:extLst>
                </p:cNvPr>
                <p:cNvSpPr>
                  <a:spLocks noChangeShapeType="1"/>
                </p:cNvSpPr>
                <p:nvPr/>
              </p:nvSpPr>
              <p:spPr bwMode="auto">
                <a:xfrm>
                  <a:off x="2064" y="912"/>
                  <a:ext cx="3552" cy="1344"/>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4" name="Line 16">
                  <a:extLst>
                    <a:ext uri="{FF2B5EF4-FFF2-40B4-BE49-F238E27FC236}">
                      <a16:creationId xmlns:a16="http://schemas.microsoft.com/office/drawing/2014/main" id="{8BB4D322-427C-4417-80D9-BEAB1FE17737}"/>
                    </a:ext>
                  </a:extLst>
                </p:cNvPr>
                <p:cNvSpPr>
                  <a:spLocks noChangeShapeType="1"/>
                </p:cNvSpPr>
                <p:nvPr/>
              </p:nvSpPr>
              <p:spPr bwMode="auto">
                <a:xfrm>
                  <a:off x="960" y="1584"/>
                  <a:ext cx="1392" cy="2544"/>
                </a:xfrm>
                <a:prstGeom prst="line">
                  <a:avLst/>
                </a:prstGeom>
                <a:noFill/>
                <a:ln w="57150"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1505" name="Rectangle 17">
                <a:extLst>
                  <a:ext uri="{FF2B5EF4-FFF2-40B4-BE49-F238E27FC236}">
                    <a16:creationId xmlns:a16="http://schemas.microsoft.com/office/drawing/2014/main" id="{A8A47CEB-9539-4BAB-8D77-E0719578DD9A}"/>
                  </a:ext>
                </a:extLst>
              </p:cNvPr>
              <p:cNvSpPr>
                <a:spLocks noChangeArrowheads="1"/>
              </p:cNvSpPr>
              <p:nvPr/>
            </p:nvSpPr>
            <p:spPr bwMode="auto">
              <a:xfrm>
                <a:off x="2352" y="2256"/>
                <a:ext cx="3312" cy="1872"/>
              </a:xfrm>
              <a:prstGeom prst="rect">
                <a:avLst/>
              </a:prstGeom>
              <a:solidFill>
                <a:schemeClr val="bg1"/>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1506" name="Rectangle 18">
              <a:extLst>
                <a:ext uri="{FF2B5EF4-FFF2-40B4-BE49-F238E27FC236}">
                  <a16:creationId xmlns:a16="http://schemas.microsoft.com/office/drawing/2014/main" id="{454C9CFC-72A9-4B9F-B86E-1CED942655F1}"/>
                </a:ext>
              </a:extLst>
            </p:cNvPr>
            <p:cNvSpPr>
              <a:spLocks noChangeArrowheads="1"/>
            </p:cNvSpPr>
            <p:nvPr/>
          </p:nvSpPr>
          <p:spPr bwMode="auto">
            <a:xfrm>
              <a:off x="2352" y="2256"/>
              <a:ext cx="3312" cy="1872"/>
            </a:xfrm>
            <a:prstGeom prst="rect">
              <a:avLst/>
            </a:prstGeom>
            <a:solidFill>
              <a:schemeClr val="bg1"/>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7" name="AutoShape 19">
              <a:extLst>
                <a:ext uri="{FF2B5EF4-FFF2-40B4-BE49-F238E27FC236}">
                  <a16:creationId xmlns:a16="http://schemas.microsoft.com/office/drawing/2014/main" id="{85665F21-BCB7-499F-8A7C-174CAA07A049}"/>
                </a:ext>
              </a:extLst>
            </p:cNvPr>
            <p:cNvSpPr>
              <a:spLocks noChangeArrowheads="1"/>
            </p:cNvSpPr>
            <p:nvPr/>
          </p:nvSpPr>
          <p:spPr bwMode="auto">
            <a:xfrm flipH="1">
              <a:off x="3984" y="3120"/>
              <a:ext cx="624" cy="48"/>
            </a:xfrm>
            <a:prstGeom prst="rightArrow">
              <a:avLst>
                <a:gd name="adj1" fmla="val 35843"/>
                <a:gd name="adj2" fmla="val 281005"/>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1508" name="Object 20">
              <a:extLst>
                <a:ext uri="{FF2B5EF4-FFF2-40B4-BE49-F238E27FC236}">
                  <a16:creationId xmlns:a16="http://schemas.microsoft.com/office/drawing/2014/main" id="{57964B02-C0B4-4214-A5C8-7A099AA4E13D}"/>
                </a:ext>
              </a:extLst>
            </p:cNvPr>
            <p:cNvGraphicFramePr>
              <a:graphicFrameLocks noChangeAspect="1"/>
            </p:cNvGraphicFramePr>
            <p:nvPr/>
          </p:nvGraphicFramePr>
          <p:xfrm>
            <a:off x="4656" y="2688"/>
            <a:ext cx="624" cy="234"/>
          </p:xfrm>
          <a:graphic>
            <a:graphicData uri="http://schemas.openxmlformats.org/presentationml/2006/ole">
              <mc:AlternateContent xmlns:mc="http://schemas.openxmlformats.org/markup-compatibility/2006">
                <mc:Choice xmlns:v="urn:schemas-microsoft-com:vml" Requires="v">
                  <p:oleObj spid="_x0000_s191523" name="Equation" r:id="rId4" imgW="241200" imgH="139680" progId="Equation.3">
                    <p:embed/>
                  </p:oleObj>
                </mc:Choice>
                <mc:Fallback>
                  <p:oleObj name="Equation" r:id="rId4" imgW="241200" imgH="13968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2688"/>
                          <a:ext cx="62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09" name="AutoShape 21">
              <a:extLst>
                <a:ext uri="{FF2B5EF4-FFF2-40B4-BE49-F238E27FC236}">
                  <a16:creationId xmlns:a16="http://schemas.microsoft.com/office/drawing/2014/main" id="{D8827F59-7BE1-42A1-A73F-A4DDF0C7DF0F}"/>
                </a:ext>
              </a:extLst>
            </p:cNvPr>
            <p:cNvSpPr>
              <a:spLocks noChangeArrowheads="1"/>
            </p:cNvSpPr>
            <p:nvPr/>
          </p:nvSpPr>
          <p:spPr bwMode="auto">
            <a:xfrm>
              <a:off x="2400" y="3552"/>
              <a:ext cx="3216" cy="528"/>
            </a:xfrm>
            <a:prstGeom prst="parallelogram">
              <a:avLst>
                <a:gd name="adj" fmla="val 31075"/>
              </a:avLst>
            </a:prstGeom>
            <a:gradFill rotWithShape="0">
              <a:gsLst>
                <a:gs pos="0">
                  <a:schemeClr val="accent2">
                    <a:gamma/>
                    <a:shade val="10588"/>
                    <a:invGamma/>
                  </a:schemeClr>
                </a:gs>
                <a:gs pos="100000">
                  <a:schemeClr val="accent2"/>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0" name="Oval 22">
              <a:extLst>
                <a:ext uri="{FF2B5EF4-FFF2-40B4-BE49-F238E27FC236}">
                  <a16:creationId xmlns:a16="http://schemas.microsoft.com/office/drawing/2014/main" id="{27700F7D-DC93-4F02-9E6A-600E441BE925}"/>
                </a:ext>
              </a:extLst>
            </p:cNvPr>
            <p:cNvSpPr>
              <a:spLocks noChangeArrowheads="1"/>
            </p:cNvSpPr>
            <p:nvPr/>
          </p:nvSpPr>
          <p:spPr bwMode="auto">
            <a:xfrm>
              <a:off x="4608" y="3312"/>
              <a:ext cx="384" cy="384"/>
            </a:xfrm>
            <a:prstGeom prst="ellipse">
              <a:avLst/>
            </a:prstGeom>
            <a:gradFill rotWithShape="0">
              <a:gsLst>
                <a:gs pos="0">
                  <a:srgbClr val="FF3300"/>
                </a:gs>
                <a:gs pos="100000">
                  <a:srgbClr val="FF3300">
                    <a:gamma/>
                    <a:shade val="7843"/>
                    <a:invGamma/>
                  </a:srgbClr>
                </a:gs>
              </a:gsLst>
              <a:path path="shape">
                <a:fillToRect l="50000" t="50000" r="50000" b="50000"/>
              </a:path>
            </a:gradFill>
            <a:ln w="9525">
              <a:solidFill>
                <a:srgbClr val="FF6633"/>
              </a:solidFill>
              <a:round/>
              <a:headEnd/>
              <a:tailEnd/>
            </a:ln>
            <a:effectLst>
              <a:prstShdw prst="shdw18" dist="17961" dir="13500000">
                <a:srgbClr val="FF6633">
                  <a:gamma/>
                  <a:shade val="60000"/>
                  <a:invGamma/>
                </a:srgbClr>
              </a:prstShdw>
            </a:effectLst>
          </p:spPr>
          <p:txBody>
            <a:bodyPr wrap="none" anchor="ctr"/>
            <a:lstStyle/>
            <a:p>
              <a:endParaRPr lang="zh-CN" altLang="en-US"/>
            </a:p>
          </p:txBody>
        </p:sp>
      </p:grpSp>
      <p:sp>
        <p:nvSpPr>
          <p:cNvPr id="191511" name="Rectangle 23">
            <a:extLst>
              <a:ext uri="{FF2B5EF4-FFF2-40B4-BE49-F238E27FC236}">
                <a16:creationId xmlns:a16="http://schemas.microsoft.com/office/drawing/2014/main" id="{2338D033-088F-4BEA-8D4A-C966983815B1}"/>
              </a:ext>
            </a:extLst>
          </p:cNvPr>
          <p:cNvSpPr>
            <a:spLocks noChangeArrowheads="1"/>
          </p:cNvSpPr>
          <p:nvPr/>
        </p:nvSpPr>
        <p:spPr bwMode="auto">
          <a:xfrm>
            <a:off x="1676400" y="1482725"/>
            <a:ext cx="1828800" cy="10668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12" name="Group 24">
            <a:extLst>
              <a:ext uri="{FF2B5EF4-FFF2-40B4-BE49-F238E27FC236}">
                <a16:creationId xmlns:a16="http://schemas.microsoft.com/office/drawing/2014/main" id="{D9997C96-9502-46A7-844C-0B51FF25F9B8}"/>
              </a:ext>
            </a:extLst>
          </p:cNvPr>
          <p:cNvGrpSpPr>
            <a:grpSpLocks/>
          </p:cNvGrpSpPr>
          <p:nvPr/>
        </p:nvGrpSpPr>
        <p:grpSpPr bwMode="auto">
          <a:xfrm>
            <a:off x="3886200" y="3616325"/>
            <a:ext cx="5257800" cy="2971800"/>
            <a:chOff x="2352" y="2256"/>
            <a:chExt cx="3312" cy="1872"/>
          </a:xfrm>
        </p:grpSpPr>
        <p:sp>
          <p:nvSpPr>
            <p:cNvPr id="191513" name="Rectangle 25">
              <a:extLst>
                <a:ext uri="{FF2B5EF4-FFF2-40B4-BE49-F238E27FC236}">
                  <a16:creationId xmlns:a16="http://schemas.microsoft.com/office/drawing/2014/main" id="{5A6E5936-D36E-4819-B287-B888191D516E}"/>
                </a:ext>
              </a:extLst>
            </p:cNvPr>
            <p:cNvSpPr>
              <a:spLocks noChangeArrowheads="1"/>
            </p:cNvSpPr>
            <p:nvPr/>
          </p:nvSpPr>
          <p:spPr bwMode="auto">
            <a:xfrm>
              <a:off x="2352" y="2256"/>
              <a:ext cx="3312" cy="1872"/>
            </a:xfrm>
            <a:prstGeom prst="rect">
              <a:avLst/>
            </a:prstGeom>
            <a:solidFill>
              <a:schemeClr val="bg1"/>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4" name="AutoShape 26">
              <a:extLst>
                <a:ext uri="{FF2B5EF4-FFF2-40B4-BE49-F238E27FC236}">
                  <a16:creationId xmlns:a16="http://schemas.microsoft.com/office/drawing/2014/main" id="{E1E5497C-2F01-4969-B223-0C491F767AE9}"/>
                </a:ext>
              </a:extLst>
            </p:cNvPr>
            <p:cNvSpPr>
              <a:spLocks noChangeArrowheads="1"/>
            </p:cNvSpPr>
            <p:nvPr/>
          </p:nvSpPr>
          <p:spPr bwMode="auto">
            <a:xfrm flipH="1">
              <a:off x="3984" y="3120"/>
              <a:ext cx="624" cy="48"/>
            </a:xfrm>
            <a:prstGeom prst="rightArrow">
              <a:avLst>
                <a:gd name="adj1" fmla="val 35843"/>
                <a:gd name="adj2" fmla="val 281005"/>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1515" name="Object 27">
              <a:extLst>
                <a:ext uri="{FF2B5EF4-FFF2-40B4-BE49-F238E27FC236}">
                  <a16:creationId xmlns:a16="http://schemas.microsoft.com/office/drawing/2014/main" id="{AFC62F6F-3F00-4F8A-8854-CB0F876E39CA}"/>
                </a:ext>
              </a:extLst>
            </p:cNvPr>
            <p:cNvGraphicFramePr>
              <a:graphicFrameLocks noChangeAspect="1"/>
            </p:cNvGraphicFramePr>
            <p:nvPr/>
          </p:nvGraphicFramePr>
          <p:xfrm>
            <a:off x="4656" y="2688"/>
            <a:ext cx="624" cy="234"/>
          </p:xfrm>
          <a:graphic>
            <a:graphicData uri="http://schemas.openxmlformats.org/presentationml/2006/ole">
              <mc:AlternateContent xmlns:mc="http://schemas.openxmlformats.org/markup-compatibility/2006">
                <mc:Choice xmlns:v="urn:schemas-microsoft-com:vml" Requires="v">
                  <p:oleObj spid="_x0000_s191524" name="Equation" r:id="rId6" imgW="241200" imgH="139680" progId="Equation.3">
                    <p:embed/>
                  </p:oleObj>
                </mc:Choice>
                <mc:Fallback>
                  <p:oleObj name="Equation" r:id="rId6" imgW="241200" imgH="13968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 y="2688"/>
                          <a:ext cx="62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16" name="AutoShape 28">
              <a:extLst>
                <a:ext uri="{FF2B5EF4-FFF2-40B4-BE49-F238E27FC236}">
                  <a16:creationId xmlns:a16="http://schemas.microsoft.com/office/drawing/2014/main" id="{F3184A1F-3B30-44FA-AC18-615457578D28}"/>
                </a:ext>
              </a:extLst>
            </p:cNvPr>
            <p:cNvSpPr>
              <a:spLocks noChangeArrowheads="1"/>
            </p:cNvSpPr>
            <p:nvPr/>
          </p:nvSpPr>
          <p:spPr bwMode="auto">
            <a:xfrm>
              <a:off x="2400" y="3552"/>
              <a:ext cx="3216" cy="528"/>
            </a:xfrm>
            <a:prstGeom prst="parallelogram">
              <a:avLst>
                <a:gd name="adj" fmla="val 31075"/>
              </a:avLst>
            </a:prstGeom>
            <a:gradFill rotWithShape="0">
              <a:gsLst>
                <a:gs pos="0">
                  <a:schemeClr val="accent2">
                    <a:gamma/>
                    <a:shade val="10588"/>
                    <a:invGamma/>
                  </a:schemeClr>
                </a:gs>
                <a:gs pos="100000">
                  <a:schemeClr val="accent2"/>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7" name="Oval 29">
              <a:extLst>
                <a:ext uri="{FF2B5EF4-FFF2-40B4-BE49-F238E27FC236}">
                  <a16:creationId xmlns:a16="http://schemas.microsoft.com/office/drawing/2014/main" id="{1634EB9A-C80F-4020-9903-48155BBAC23A}"/>
                </a:ext>
              </a:extLst>
            </p:cNvPr>
            <p:cNvSpPr>
              <a:spLocks noChangeArrowheads="1"/>
            </p:cNvSpPr>
            <p:nvPr/>
          </p:nvSpPr>
          <p:spPr bwMode="auto">
            <a:xfrm>
              <a:off x="4608" y="3312"/>
              <a:ext cx="384" cy="384"/>
            </a:xfrm>
            <a:prstGeom prst="ellipse">
              <a:avLst/>
            </a:prstGeom>
            <a:gradFill rotWithShape="0">
              <a:gsLst>
                <a:gs pos="0">
                  <a:srgbClr val="FF3300"/>
                </a:gs>
                <a:gs pos="100000">
                  <a:srgbClr val="FF3300">
                    <a:gamma/>
                    <a:shade val="7843"/>
                    <a:invGamma/>
                  </a:srgbClr>
                </a:gs>
              </a:gsLst>
              <a:path path="shape">
                <a:fillToRect l="50000" t="50000" r="50000" b="50000"/>
              </a:path>
            </a:gradFill>
            <a:ln w="9525">
              <a:solidFill>
                <a:srgbClr val="FF6633"/>
              </a:solidFill>
              <a:round/>
              <a:headEnd/>
              <a:tailEnd/>
            </a:ln>
            <a:effectLst>
              <a:prstShdw prst="shdw18" dist="17961" dir="13500000">
                <a:srgbClr val="FF6633">
                  <a:gamma/>
                  <a:shade val="60000"/>
                  <a:invGamma/>
                </a:srgbClr>
              </a:prstShdw>
            </a:effectLst>
          </p:spPr>
          <p:txBody>
            <a:bodyPr wrap="none" anchor="ctr"/>
            <a:lstStyle/>
            <a:p>
              <a:endParaRPr lang="zh-CN" altLang="en-US"/>
            </a:p>
          </p:txBody>
        </p:sp>
      </p:grpSp>
      <p:sp>
        <p:nvSpPr>
          <p:cNvPr id="191518" name="Text Box 30">
            <a:extLst>
              <a:ext uri="{FF2B5EF4-FFF2-40B4-BE49-F238E27FC236}">
                <a16:creationId xmlns:a16="http://schemas.microsoft.com/office/drawing/2014/main" id="{A0521613-68D1-4221-9EDF-93C317A94F7D}"/>
              </a:ext>
            </a:extLst>
          </p:cNvPr>
          <p:cNvSpPr txBox="1">
            <a:spLocks noChangeArrowheads="1"/>
          </p:cNvSpPr>
          <p:nvPr/>
        </p:nvSpPr>
        <p:spPr bwMode="auto">
          <a:xfrm>
            <a:off x="457200" y="4683125"/>
            <a:ext cx="3124200" cy="1411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baseline="0">
                <a:solidFill>
                  <a:srgbClr val="000066"/>
                </a:solidFill>
                <a:ea typeface="华文中宋" panose="02010600040101010101" pitchFamily="2" charset="-122"/>
              </a:rPr>
              <a:t>为了让牛顿定律在非惯性系中能够成立，引入惯性力．</a:t>
            </a:r>
          </a:p>
        </p:txBody>
      </p:sp>
      <p:sp>
        <p:nvSpPr>
          <p:cNvPr id="191519" name="AutoShape 31">
            <a:extLst>
              <a:ext uri="{FF2B5EF4-FFF2-40B4-BE49-F238E27FC236}">
                <a16:creationId xmlns:a16="http://schemas.microsoft.com/office/drawing/2014/main" id="{DD63B6A8-257E-4CD1-985D-F571FB5A4ABB}"/>
              </a:ext>
            </a:extLst>
          </p:cNvPr>
          <p:cNvSpPr>
            <a:spLocks noChangeArrowheads="1"/>
          </p:cNvSpPr>
          <p:nvPr/>
        </p:nvSpPr>
        <p:spPr bwMode="auto">
          <a:xfrm flipH="1">
            <a:off x="6477000" y="4987925"/>
            <a:ext cx="990600" cy="76200"/>
          </a:xfrm>
          <a:prstGeom prst="rightArrow">
            <a:avLst>
              <a:gd name="adj1" fmla="val 35843"/>
              <a:gd name="adj2" fmla="val 281005"/>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1520" name="Object 32">
            <a:extLst>
              <a:ext uri="{FF2B5EF4-FFF2-40B4-BE49-F238E27FC236}">
                <a16:creationId xmlns:a16="http://schemas.microsoft.com/office/drawing/2014/main" id="{D08F63A2-1D93-4716-8941-A41F8D7127A0}"/>
              </a:ext>
            </a:extLst>
          </p:cNvPr>
          <p:cNvGraphicFramePr>
            <a:graphicFrameLocks noChangeAspect="1"/>
          </p:cNvGraphicFramePr>
          <p:nvPr/>
        </p:nvGraphicFramePr>
        <p:xfrm>
          <a:off x="6019800" y="4225925"/>
          <a:ext cx="2501900" cy="606425"/>
        </p:xfrm>
        <a:graphic>
          <a:graphicData uri="http://schemas.openxmlformats.org/presentationml/2006/ole">
            <mc:AlternateContent xmlns:mc="http://schemas.openxmlformats.org/markup-compatibility/2006">
              <mc:Choice xmlns:v="urn:schemas-microsoft-com:vml" Requires="v">
                <p:oleObj spid="_x0000_s191525" name="Equation" r:id="rId8" imgW="609480" imgH="228600" progId="Equation.3">
                  <p:embed/>
                </p:oleObj>
              </mc:Choice>
              <mc:Fallback>
                <p:oleObj name="Equation" r:id="rId8" imgW="609480" imgH="2286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4225925"/>
                        <a:ext cx="2501900" cy="606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21" name="Text Box 33">
            <a:extLst>
              <a:ext uri="{FF2B5EF4-FFF2-40B4-BE49-F238E27FC236}">
                <a16:creationId xmlns:a16="http://schemas.microsoft.com/office/drawing/2014/main" id="{ABB9AB12-6863-4636-BA02-915F238AABC5}"/>
              </a:ext>
            </a:extLst>
          </p:cNvPr>
          <p:cNvSpPr txBox="1">
            <a:spLocks noChangeArrowheads="1"/>
          </p:cNvSpPr>
          <p:nvPr/>
        </p:nvSpPr>
        <p:spPr bwMode="auto">
          <a:xfrm>
            <a:off x="4191000" y="597852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baseline="0">
                <a:solidFill>
                  <a:schemeClr val="bg1"/>
                </a:solidFill>
                <a:ea typeface="华文中宋" panose="02010600040101010101" pitchFamily="2" charset="-122"/>
              </a:rPr>
              <a:t>光滑表面</a:t>
            </a:r>
          </a:p>
        </p:txBody>
      </p:sp>
      <p:sp>
        <p:nvSpPr>
          <p:cNvPr id="191522" name="AutoShape 34">
            <a:extLst>
              <a:ext uri="{FF2B5EF4-FFF2-40B4-BE49-F238E27FC236}">
                <a16:creationId xmlns:a16="http://schemas.microsoft.com/office/drawing/2014/main" id="{A596F0B2-8949-4167-8749-03C31137E8FC}"/>
              </a:ext>
            </a:extLst>
          </p:cNvPr>
          <p:cNvSpPr>
            <a:spLocks noChangeArrowheads="1"/>
          </p:cNvSpPr>
          <p:nvPr/>
        </p:nvSpPr>
        <p:spPr bwMode="auto">
          <a:xfrm flipH="1">
            <a:off x="6477000" y="4987925"/>
            <a:ext cx="990600" cy="76200"/>
          </a:xfrm>
          <a:prstGeom prst="rightArrow">
            <a:avLst>
              <a:gd name="adj1" fmla="val 35843"/>
              <a:gd name="adj2" fmla="val 281005"/>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dissolve">
                                      <p:cBhvr>
                                        <p:cTn id="7" dur="500"/>
                                        <p:tgtEl>
                                          <p:spTgt spid="19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0"/>
                                        </p:tgtEl>
                                        <p:attrNameLst>
                                          <p:attrName>style.visibility</p:attrName>
                                        </p:attrNameLst>
                                      </p:cBhvr>
                                      <p:to>
                                        <p:strVal val="visible"/>
                                      </p:to>
                                    </p:set>
                                    <p:animEffect transition="in" filter="wipe(left)">
                                      <p:cBhvr>
                                        <p:cTn id="12" dur="500"/>
                                        <p:tgtEl>
                                          <p:spTgt spid="19149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1494"/>
                                        </p:tgtEl>
                                        <p:attrNameLst>
                                          <p:attrName>style.visibility</p:attrName>
                                        </p:attrNameLst>
                                      </p:cBhvr>
                                      <p:to>
                                        <p:strVal val="visible"/>
                                      </p:to>
                                    </p:set>
                                    <p:animEffect transition="in" filter="dissolve">
                                      <p:cBhvr>
                                        <p:cTn id="16" dur="500"/>
                                        <p:tgtEl>
                                          <p:spTgt spid="1914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91495"/>
                                        </p:tgtEl>
                                        <p:attrNameLst>
                                          <p:attrName>style.visibility</p:attrName>
                                        </p:attrNameLst>
                                      </p:cBhvr>
                                      <p:to>
                                        <p:strVal val="visible"/>
                                      </p:to>
                                    </p:set>
                                    <p:animEffect transition="in" filter="dissolve">
                                      <p:cBhvr>
                                        <p:cTn id="21" dur="500"/>
                                        <p:tgtEl>
                                          <p:spTgt spid="191495"/>
                                        </p:tgtEl>
                                      </p:cBhvr>
                                    </p:animEffect>
                                  </p:childTnLst>
                                  <p:subTnLst>
                                    <p:set>
                                      <p:cBhvr override="childStyle">
                                        <p:cTn dur="1" fill="hold" display="0" masterRel="sameClick" afterEffect="1">
                                          <p:stCondLst>
                                            <p:cond evt="end" delay="0">
                                              <p:tn val="19"/>
                                            </p:cond>
                                          </p:stCondLst>
                                        </p:cTn>
                                        <p:tgtEl>
                                          <p:spTgt spid="191495"/>
                                        </p:tgtEl>
                                        <p:attrNameLst>
                                          <p:attrName>style.visibility</p:attrName>
                                        </p:attrNameLst>
                                      </p:cBhvr>
                                      <p:to>
                                        <p:strVal val="hidden"/>
                                      </p:to>
                                    </p:set>
                                  </p:sub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91511"/>
                                        </p:tgtEl>
                                        <p:attrNameLst>
                                          <p:attrName>style.visibility</p:attrName>
                                        </p:attrNameLst>
                                      </p:cBhvr>
                                      <p:to>
                                        <p:strVal val="visible"/>
                                      </p:to>
                                    </p:set>
                                    <p:animEffect transition="in" filter="dissolve">
                                      <p:cBhvr>
                                        <p:cTn id="25" dur="500"/>
                                        <p:tgtEl>
                                          <p:spTgt spid="1915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91496"/>
                                        </p:tgtEl>
                                        <p:attrNameLst>
                                          <p:attrName>style.visibility</p:attrName>
                                        </p:attrNameLst>
                                      </p:cBhvr>
                                      <p:to>
                                        <p:strVal val="visible"/>
                                      </p:to>
                                    </p:set>
                                    <p:animEffect transition="in" filter="wipe(up)">
                                      <p:cBhvr>
                                        <p:cTn id="30" dur="500"/>
                                        <p:tgtEl>
                                          <p:spTgt spid="191496"/>
                                        </p:tgtEl>
                                      </p:cBhvr>
                                    </p:animEffect>
                                  </p:childTnLst>
                                  <p:subTnLst>
                                    <p:set>
                                      <p:cBhvr override="childStyle">
                                        <p:cTn dur="1" fill="hold" display="0" masterRel="sameClick" afterEffect="1">
                                          <p:stCondLst>
                                            <p:cond evt="end" delay="0">
                                              <p:tn val="28"/>
                                            </p:cond>
                                          </p:stCondLst>
                                        </p:cTn>
                                        <p:tgtEl>
                                          <p:spTgt spid="191496"/>
                                        </p:tgtEl>
                                        <p:attrNameLst>
                                          <p:attrName>style.visibility</p:attrName>
                                        </p:attrNameLst>
                                      </p:cBhvr>
                                      <p:to>
                                        <p:strVal val="hidden"/>
                                      </p:to>
                                    </p:set>
                                  </p:sub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9151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9152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91491"/>
                                        </p:tgtEl>
                                        <p:attrNameLst>
                                          <p:attrName>style.visibility</p:attrName>
                                        </p:attrNameLst>
                                      </p:cBhvr>
                                      <p:to>
                                        <p:strVal val="visible"/>
                                      </p:to>
                                    </p:set>
                                    <p:animEffect transition="in" filter="wipe(right)">
                                      <p:cBhvr>
                                        <p:cTn id="42" dur="500"/>
                                        <p:tgtEl>
                                          <p:spTgt spid="191491"/>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91518"/>
                                        </p:tgtEl>
                                        <p:attrNameLst>
                                          <p:attrName>style.visibility</p:attrName>
                                        </p:attrNameLst>
                                      </p:cBhvr>
                                      <p:to>
                                        <p:strVal val="visible"/>
                                      </p:to>
                                    </p:set>
                                    <p:animEffect transition="in" filter="dissolve">
                                      <p:cBhvr>
                                        <p:cTn id="46" dur="500"/>
                                        <p:tgtEl>
                                          <p:spTgt spid="1915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91519"/>
                                        </p:tgtEl>
                                        <p:attrNameLst>
                                          <p:attrName>style.visibility</p:attrName>
                                        </p:attrNameLst>
                                      </p:cBhvr>
                                      <p:to>
                                        <p:strVal val="visible"/>
                                      </p:to>
                                    </p:set>
                                    <p:animEffect transition="in" filter="dissolve">
                                      <p:cBhvr>
                                        <p:cTn id="51" dur="500"/>
                                        <p:tgtEl>
                                          <p:spTgt spid="191519"/>
                                        </p:tgtEl>
                                      </p:cBhvr>
                                    </p:animEffect>
                                  </p:childTnLst>
                                </p:cTn>
                              </p:par>
                            </p:childTnLst>
                          </p:cTn>
                        </p:par>
                        <p:par>
                          <p:cTn id="52" fill="hold" nodeType="afterGroup">
                            <p:stCondLst>
                              <p:cond delay="500"/>
                            </p:stCondLst>
                            <p:childTnLst>
                              <p:par>
                                <p:cTn id="53" presetID="9" presetClass="entr" presetSubtype="0" fill="hold" nodeType="afterEffect">
                                  <p:stCondLst>
                                    <p:cond delay="0"/>
                                  </p:stCondLst>
                                  <p:childTnLst>
                                    <p:set>
                                      <p:cBhvr>
                                        <p:cTn id="54" dur="1" fill="hold">
                                          <p:stCondLst>
                                            <p:cond delay="0"/>
                                          </p:stCondLst>
                                        </p:cTn>
                                        <p:tgtEl>
                                          <p:spTgt spid="191520"/>
                                        </p:tgtEl>
                                        <p:attrNameLst>
                                          <p:attrName>style.visibility</p:attrName>
                                        </p:attrNameLst>
                                      </p:cBhvr>
                                      <p:to>
                                        <p:strVal val="visible"/>
                                      </p:to>
                                    </p:set>
                                    <p:animEffect transition="in" filter="dissolve">
                                      <p:cBhvr>
                                        <p:cTn id="55" dur="500"/>
                                        <p:tgtEl>
                                          <p:spTgt spid="191520"/>
                                        </p:tgtEl>
                                      </p:cBhvr>
                                    </p:animEffect>
                                  </p:childTnLst>
                                </p:cTn>
                              </p:par>
                            </p:childTnLst>
                          </p:cTn>
                        </p:par>
                        <p:par>
                          <p:cTn id="56" fill="hold" nodeType="afterGroup">
                            <p:stCondLst>
                              <p:cond delay="1000"/>
                            </p:stCondLst>
                            <p:childTnLst>
                              <p:par>
                                <p:cTn id="57" presetID="9" presetClass="entr" presetSubtype="0" fill="hold" nodeType="afterEffect">
                                  <p:stCondLst>
                                    <p:cond delay="0"/>
                                  </p:stCondLst>
                                  <p:childTnLst>
                                    <p:set>
                                      <p:cBhvr>
                                        <p:cTn id="58" dur="1" fill="hold">
                                          <p:stCondLst>
                                            <p:cond delay="0"/>
                                          </p:stCondLst>
                                        </p:cTn>
                                        <p:tgtEl>
                                          <p:spTgt spid="191522"/>
                                        </p:tgtEl>
                                        <p:attrNameLst>
                                          <p:attrName>style.visibility</p:attrName>
                                        </p:attrNameLst>
                                      </p:cBhvr>
                                      <p:to>
                                        <p:strVal val="visible"/>
                                      </p:to>
                                    </p:set>
                                    <p:animEffect transition="in" filter="dissolve">
                                      <p:cBhvr>
                                        <p:cTn id="59" dur="500"/>
                                        <p:tgtEl>
                                          <p:spTgt spid="19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autoUpdateAnimBg="0"/>
      <p:bldP spid="191518" grpId="0" animBg="1" autoUpdateAnimBg="0"/>
      <p:bldP spid="1915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descr="宇宙大爆炸">
            <a:extLst>
              <a:ext uri="{FF2B5EF4-FFF2-40B4-BE49-F238E27FC236}">
                <a16:creationId xmlns:a16="http://schemas.microsoft.com/office/drawing/2014/main" id="{6BBD6ADD-5FB9-448F-986B-E1E954E1D032}"/>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765175"/>
            <a:ext cx="5116512" cy="6092825"/>
          </a:xfrm>
        </p:spPr>
      </p:pic>
      <p:sp>
        <p:nvSpPr>
          <p:cNvPr id="245763" name="Rectangle 3">
            <a:extLst>
              <a:ext uri="{FF2B5EF4-FFF2-40B4-BE49-F238E27FC236}">
                <a16:creationId xmlns:a16="http://schemas.microsoft.com/office/drawing/2014/main" id="{6BCED1FB-CD38-407C-B483-FA90B8956AD6}"/>
              </a:ext>
            </a:extLst>
          </p:cNvPr>
          <p:cNvSpPr>
            <a:spLocks noChangeArrowheads="1"/>
          </p:cNvSpPr>
          <p:nvPr/>
        </p:nvSpPr>
        <p:spPr bwMode="auto">
          <a:xfrm>
            <a:off x="6156325" y="3357563"/>
            <a:ext cx="2376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baseline="0">
                <a:solidFill>
                  <a:srgbClr val="FF0000"/>
                </a:solidFill>
                <a:latin typeface="Garamond" panose="02020404030301010803" pitchFamily="18" charset="0"/>
                <a:ea typeface="隶书" panose="02010509060101010101" pitchFamily="49" charset="-122"/>
              </a:rPr>
              <a:t>宇宙大爆炸</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7" name="Picture 3">
            <a:extLst>
              <a:ext uri="{FF2B5EF4-FFF2-40B4-BE49-F238E27FC236}">
                <a16:creationId xmlns:a16="http://schemas.microsoft.com/office/drawing/2014/main" id="{450AEFDA-422C-42BB-863D-97012D6004B1}"/>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3850" y="763588"/>
            <a:ext cx="8820150" cy="6094412"/>
          </a:xfrm>
          <a:ln/>
        </p:spPr>
      </p:pic>
      <p:sp>
        <p:nvSpPr>
          <p:cNvPr id="246786" name="Rectangle 2">
            <a:extLst>
              <a:ext uri="{FF2B5EF4-FFF2-40B4-BE49-F238E27FC236}">
                <a16:creationId xmlns:a16="http://schemas.microsoft.com/office/drawing/2014/main" id="{F34C6F5E-8C73-4217-A2AA-52C8D35B1263}"/>
              </a:ext>
            </a:extLst>
          </p:cNvPr>
          <p:cNvSpPr>
            <a:spLocks noGrp="1" noChangeArrowheads="1"/>
          </p:cNvSpPr>
          <p:nvPr>
            <p:ph type="title"/>
          </p:nvPr>
        </p:nvSpPr>
        <p:spPr>
          <a:xfrm>
            <a:off x="5543550" y="4724400"/>
            <a:ext cx="3600450" cy="711200"/>
          </a:xfrm>
          <a:noFill/>
          <a:ln>
            <a:solidFill>
              <a:schemeClr val="bg1"/>
            </a:solidFill>
            <a:miter lim="800000"/>
            <a:headEnd/>
            <a:tailEnd/>
          </a:ln>
        </p:spPr>
        <p:txBody>
          <a:bodyPr/>
          <a:lstStyle/>
          <a:p>
            <a:r>
              <a:rPr lang="zh-CN" altLang="en-US" sz="3600" b="1">
                <a:solidFill>
                  <a:srgbClr val="FF0000"/>
                </a:solidFill>
                <a:ea typeface="楷体_GB2312" pitchFamily="49" charset="-122"/>
              </a:rPr>
              <a:t>加速膨胀的宇宙</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4E2B93ED-9902-446E-AE9F-BA0D5421E146}"/>
              </a:ext>
            </a:extLst>
          </p:cNvPr>
          <p:cNvSpPr>
            <a:spLocks noGrp="1" noChangeArrowheads="1"/>
          </p:cNvSpPr>
          <p:nvPr>
            <p:ph type="body" idx="1"/>
          </p:nvPr>
        </p:nvSpPr>
        <p:spPr>
          <a:xfrm>
            <a:off x="755650" y="1628775"/>
            <a:ext cx="8229600" cy="3025775"/>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buFont typeface="Wingdings" panose="05000000000000000000" pitchFamily="2" charset="2"/>
              <a:buNone/>
            </a:pPr>
            <a:r>
              <a:rPr lang="en-US" altLang="zh-CN" b="1">
                <a:solidFill>
                  <a:srgbClr val="FF0000"/>
                </a:solidFill>
              </a:rPr>
              <a:t>  </a:t>
            </a:r>
            <a:r>
              <a:rPr lang="zh-CN" altLang="en-US" b="1">
                <a:solidFill>
                  <a:srgbClr val="FF0000"/>
                </a:solidFill>
              </a:rPr>
              <a:t>二十世纪</a:t>
            </a:r>
            <a:r>
              <a:rPr lang="en-US" altLang="zh-CN" b="1">
                <a:solidFill>
                  <a:srgbClr val="FF0000"/>
                </a:solidFill>
              </a:rPr>
              <a:t>60</a:t>
            </a:r>
            <a:r>
              <a:rPr lang="zh-CN" altLang="en-US" b="1">
                <a:solidFill>
                  <a:srgbClr val="FF0000"/>
                </a:solidFill>
              </a:rPr>
              <a:t>年代四大发现</a:t>
            </a:r>
          </a:p>
          <a:p>
            <a:pPr>
              <a:buFont typeface="Wingdings" panose="05000000000000000000" pitchFamily="2" charset="2"/>
              <a:buNone/>
            </a:pPr>
            <a:endParaRPr lang="zh-CN" altLang="en-US" b="1">
              <a:solidFill>
                <a:srgbClr val="FF0000"/>
              </a:solidFill>
            </a:endParaRPr>
          </a:p>
          <a:p>
            <a:pPr>
              <a:buFont typeface="Wingdings" panose="05000000000000000000" pitchFamily="2" charset="2"/>
              <a:buNone/>
            </a:pPr>
            <a:r>
              <a:rPr lang="zh-CN" altLang="en-US"/>
              <a:t>（</a:t>
            </a:r>
            <a:r>
              <a:rPr lang="en-US" altLang="zh-CN"/>
              <a:t>1</a:t>
            </a:r>
            <a:r>
              <a:rPr lang="zh-CN" altLang="en-US"/>
              <a:t>）类星体</a:t>
            </a:r>
          </a:p>
          <a:p>
            <a:pPr>
              <a:buFont typeface="Wingdings" panose="05000000000000000000" pitchFamily="2" charset="2"/>
              <a:buNone/>
            </a:pPr>
            <a:r>
              <a:rPr lang="zh-CN" altLang="en-US"/>
              <a:t>          迄今为止红移量最大的天体，也是能量最大的天体。</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31121B6C-A844-456D-9E0C-DFA86AF31CB7}"/>
              </a:ext>
            </a:extLst>
          </p:cNvPr>
          <p:cNvSpPr>
            <a:spLocks noGrp="1" noChangeArrowheads="1"/>
          </p:cNvSpPr>
          <p:nvPr>
            <p:ph type="body" idx="1"/>
          </p:nvPr>
        </p:nvSpPr>
        <p:spPr>
          <a:xfrm>
            <a:off x="395288" y="1052513"/>
            <a:ext cx="8229600" cy="4525962"/>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90000"/>
              </a:lnSpc>
              <a:buFont typeface="Wingdings" panose="05000000000000000000" pitchFamily="2" charset="2"/>
              <a:buNone/>
            </a:pPr>
            <a:r>
              <a:rPr lang="zh-CN" altLang="en-US"/>
              <a:t>（</a:t>
            </a:r>
            <a:r>
              <a:rPr lang="en-US" altLang="zh-CN"/>
              <a:t>2</a:t>
            </a:r>
            <a:r>
              <a:rPr lang="zh-CN" altLang="en-US"/>
              <a:t>） </a:t>
            </a:r>
            <a:r>
              <a:rPr lang="en-US" altLang="zh-CN"/>
              <a:t>3</a:t>
            </a:r>
            <a:r>
              <a:rPr lang="en-US" altLang="zh-CN" sz="2800"/>
              <a:t>K</a:t>
            </a:r>
            <a:r>
              <a:rPr lang="zh-CN" altLang="en-US"/>
              <a:t>微波背景辐射</a:t>
            </a:r>
          </a:p>
          <a:p>
            <a:pPr>
              <a:lnSpc>
                <a:spcPct val="90000"/>
              </a:lnSpc>
              <a:buFont typeface="Wingdings" panose="05000000000000000000" pitchFamily="2" charset="2"/>
              <a:buNone/>
            </a:pPr>
            <a:r>
              <a:rPr lang="zh-CN" altLang="en-US"/>
              <a:t>           是对大爆炸理论的有力支持。 </a:t>
            </a:r>
          </a:p>
          <a:p>
            <a:pPr>
              <a:lnSpc>
                <a:spcPct val="90000"/>
              </a:lnSpc>
              <a:buFont typeface="Wingdings" panose="05000000000000000000" pitchFamily="2" charset="2"/>
              <a:buNone/>
            </a:pPr>
            <a:r>
              <a:rPr lang="zh-CN" altLang="en-US"/>
              <a:t>    </a:t>
            </a:r>
          </a:p>
          <a:p>
            <a:pPr>
              <a:lnSpc>
                <a:spcPct val="90000"/>
              </a:lnSpc>
              <a:buFont typeface="Wingdings" panose="05000000000000000000" pitchFamily="2" charset="2"/>
              <a:buNone/>
            </a:pPr>
            <a:r>
              <a:rPr lang="zh-CN" altLang="en-US"/>
              <a:t>    “原始火球”→</a:t>
            </a:r>
            <a:r>
              <a:rPr lang="en-US" altLang="zh-CN"/>
              <a:t>150</a:t>
            </a:r>
            <a:r>
              <a:rPr lang="zh-CN" altLang="en-US"/>
              <a:t>亿</a:t>
            </a:r>
            <a:r>
              <a:rPr lang="en-US" altLang="zh-CN"/>
              <a:t>-200</a:t>
            </a:r>
            <a:r>
              <a:rPr lang="zh-CN" altLang="en-US"/>
              <a:t>亿年前爆炸→基本粒子→中子衰变或和质子结合形成氘核、氚核等元素（</a:t>
            </a:r>
            <a:r>
              <a:rPr lang="en-US" altLang="zh-CN"/>
              <a:t>100</a:t>
            </a:r>
            <a:r>
              <a:rPr lang="zh-CN" altLang="en-US"/>
              <a:t>亿度）→等离子体（</a:t>
            </a:r>
            <a:r>
              <a:rPr lang="en-US" altLang="zh-CN"/>
              <a:t>100</a:t>
            </a:r>
            <a:r>
              <a:rPr lang="zh-CN" altLang="en-US"/>
              <a:t>万度） →原子（</a:t>
            </a:r>
            <a:r>
              <a:rPr lang="en-US" altLang="zh-CN"/>
              <a:t>4000</a:t>
            </a:r>
            <a:r>
              <a:rPr lang="zh-CN" altLang="en-US"/>
              <a:t>度）， 物质和辐射不再相互作用→辐射充满宇宙的各个角落→</a:t>
            </a:r>
          </a:p>
          <a:p>
            <a:pPr>
              <a:lnSpc>
                <a:spcPct val="90000"/>
              </a:lnSpc>
              <a:buFont typeface="Wingdings" panose="05000000000000000000" pitchFamily="2" charset="2"/>
              <a:buNone/>
            </a:pPr>
            <a:r>
              <a:rPr lang="zh-CN" altLang="en-US"/>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A2F79948-5F4F-4FE4-8ECE-7CC2254ED05E}"/>
              </a:ext>
            </a:extLst>
          </p:cNvPr>
          <p:cNvSpPr>
            <a:spLocks noGrp="1" noChangeArrowheads="1"/>
          </p:cNvSpPr>
          <p:nvPr>
            <p:ph type="body" idx="1"/>
          </p:nvPr>
        </p:nvSpPr>
        <p:spPr>
          <a:xfrm>
            <a:off x="914400" y="1052513"/>
            <a:ext cx="8229600" cy="4968875"/>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buFont typeface="Wingdings" panose="05000000000000000000" pitchFamily="2" charset="2"/>
              <a:buNone/>
            </a:pPr>
            <a:r>
              <a:rPr lang="zh-CN" altLang="en-US"/>
              <a:t>（</a:t>
            </a:r>
            <a:r>
              <a:rPr lang="en-US" altLang="zh-CN"/>
              <a:t>3</a:t>
            </a:r>
            <a:r>
              <a:rPr lang="zh-CN" altLang="en-US"/>
              <a:t>）脉冲星</a:t>
            </a:r>
          </a:p>
          <a:p>
            <a:r>
              <a:rPr lang="zh-CN" altLang="en-US"/>
              <a:t>脉冲星就是中子星</a:t>
            </a:r>
          </a:p>
          <a:p>
            <a:r>
              <a:rPr lang="zh-CN" altLang="en-US"/>
              <a:t>因脉动的射电辐射而得名。周期很短</a:t>
            </a:r>
            <a:r>
              <a:rPr lang="en-US" altLang="zh-CN"/>
              <a:t>1.5</a:t>
            </a:r>
          </a:p>
          <a:p>
            <a:pPr>
              <a:buFont typeface="Wingdings" panose="05000000000000000000" pitchFamily="2" charset="2"/>
              <a:buNone/>
            </a:pPr>
            <a:r>
              <a:rPr lang="en-US" altLang="zh-CN"/>
              <a:t>    </a:t>
            </a:r>
            <a:r>
              <a:rPr lang="zh-CN" altLang="zh-CN"/>
              <a:t>毫秒～8.5</a:t>
            </a:r>
            <a:r>
              <a:rPr lang="zh-CN" altLang="en-US"/>
              <a:t>秒， 十分稳定，可以和地球上</a:t>
            </a:r>
          </a:p>
          <a:p>
            <a:pPr>
              <a:buFont typeface="Wingdings" panose="05000000000000000000" pitchFamily="2" charset="2"/>
              <a:buNone/>
            </a:pPr>
            <a:r>
              <a:rPr lang="zh-CN" altLang="en-US"/>
              <a:t>    的原子钟比美。    </a:t>
            </a:r>
          </a:p>
          <a:p>
            <a:r>
              <a:rPr lang="zh-CN" altLang="en-US"/>
              <a:t> 脉冲星周期随时间十分缓慢地增加，变</a:t>
            </a:r>
          </a:p>
          <a:p>
            <a:pPr>
              <a:buFont typeface="Wingdings" panose="05000000000000000000" pitchFamily="2" charset="2"/>
              <a:buNone/>
            </a:pPr>
            <a:r>
              <a:rPr lang="zh-CN" altLang="en-US"/>
              <a:t>    化率非常之小。</a:t>
            </a:r>
            <a:endParaRPr lang="zh-CN" altLang="en-US" b="1"/>
          </a:p>
          <a:p>
            <a:pPr>
              <a:buFont typeface="Wingdings" panose="05000000000000000000" pitchFamily="2" charset="2"/>
              <a:buNone/>
            </a:pPr>
            <a:endParaRPr lang="zh-CN" altLang="en-US" sz="2800"/>
          </a:p>
          <a:p>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2">
            <a:extLst>
              <a:ext uri="{FF2B5EF4-FFF2-40B4-BE49-F238E27FC236}">
                <a16:creationId xmlns:a16="http://schemas.microsoft.com/office/drawing/2014/main" id="{72D8E77F-1400-45F6-967A-8A699E72B104}"/>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31913" y="765175"/>
            <a:ext cx="6840537" cy="4833938"/>
          </a:xfrm>
          <a:noFill/>
          <a:ln/>
        </p:spPr>
      </p:pic>
      <p:sp>
        <p:nvSpPr>
          <p:cNvPr id="252931" name="Rectangle 3">
            <a:extLst>
              <a:ext uri="{FF2B5EF4-FFF2-40B4-BE49-F238E27FC236}">
                <a16:creationId xmlns:a16="http://schemas.microsoft.com/office/drawing/2014/main" id="{870144BD-BD4B-4EC2-9741-28F804E82B21}"/>
              </a:ext>
            </a:extLst>
          </p:cNvPr>
          <p:cNvSpPr>
            <a:spLocks noChangeArrowheads="1"/>
          </p:cNvSpPr>
          <p:nvPr/>
        </p:nvSpPr>
        <p:spPr bwMode="auto">
          <a:xfrm>
            <a:off x="3995738" y="5805488"/>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baseline="0">
                <a:latin typeface="Garamond" panose="02020404030301010803" pitchFamily="18" charset="0"/>
              </a:rPr>
              <a:t>蟹状星云</a:t>
            </a:r>
          </a:p>
        </p:txBody>
      </p:sp>
      <p:sp>
        <p:nvSpPr>
          <p:cNvPr id="252932" name="Rectangle 4">
            <a:extLst>
              <a:ext uri="{FF2B5EF4-FFF2-40B4-BE49-F238E27FC236}">
                <a16:creationId xmlns:a16="http://schemas.microsoft.com/office/drawing/2014/main" id="{A6EC3D91-964A-48A5-BB4A-AB0D8FFFB0BF}"/>
              </a:ext>
            </a:extLst>
          </p:cNvPr>
          <p:cNvSpPr>
            <a:spLocks noChangeArrowheads="1"/>
          </p:cNvSpPr>
          <p:nvPr/>
        </p:nvSpPr>
        <p:spPr bwMode="auto">
          <a:xfrm>
            <a:off x="5940425" y="11969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aseline="0">
                <a:latin typeface="Garamond" panose="02020404030301010803" pitchFamily="18" charset="0"/>
              </a:rPr>
              <a:t>脉冲星</a:t>
            </a:r>
          </a:p>
        </p:txBody>
      </p:sp>
      <p:sp>
        <p:nvSpPr>
          <p:cNvPr id="252933" name="Line 5">
            <a:extLst>
              <a:ext uri="{FF2B5EF4-FFF2-40B4-BE49-F238E27FC236}">
                <a16:creationId xmlns:a16="http://schemas.microsoft.com/office/drawing/2014/main" id="{DF4A4344-012F-4006-9778-64668D589B45}"/>
              </a:ext>
            </a:extLst>
          </p:cNvPr>
          <p:cNvSpPr>
            <a:spLocks noChangeShapeType="1"/>
          </p:cNvSpPr>
          <p:nvPr/>
        </p:nvSpPr>
        <p:spPr bwMode="auto">
          <a:xfrm flipH="1">
            <a:off x="6156325" y="1557338"/>
            <a:ext cx="144463"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DB9F0BFF-0CEC-491C-8BBA-6222F8227B38}"/>
              </a:ext>
            </a:extLst>
          </p:cNvPr>
          <p:cNvSpPr>
            <a:spLocks noGrp="1" noChangeArrowheads="1"/>
          </p:cNvSpPr>
          <p:nvPr>
            <p:ph type="body" idx="1"/>
          </p:nvPr>
        </p:nvSpPr>
        <p:spPr>
          <a:xfrm>
            <a:off x="611188" y="1125538"/>
            <a:ext cx="8208962" cy="4537075"/>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buFont typeface="Wingdings" panose="05000000000000000000" pitchFamily="2" charset="2"/>
              <a:buNone/>
            </a:pPr>
            <a:r>
              <a:rPr lang="zh-CN" altLang="en-US"/>
              <a:t>（</a:t>
            </a:r>
            <a:r>
              <a:rPr lang="en-US" altLang="zh-CN"/>
              <a:t>4</a:t>
            </a:r>
            <a:r>
              <a:rPr lang="zh-CN" altLang="en-US"/>
              <a:t>）星际分子</a:t>
            </a:r>
          </a:p>
          <a:p>
            <a:r>
              <a:rPr lang="zh-CN" altLang="en-US"/>
              <a:t>天文发现星际空间存在大量的有机分子，如氢、氧、碳、氮、硫、硅等。</a:t>
            </a:r>
          </a:p>
          <a:p>
            <a:r>
              <a:rPr lang="zh-CN" altLang="en-US"/>
              <a:t>前</a:t>
            </a:r>
            <a:r>
              <a:rPr lang="en-US" altLang="zh-CN"/>
              <a:t>4</a:t>
            </a:r>
            <a:r>
              <a:rPr lang="zh-CN" altLang="en-US"/>
              <a:t>种元素是组成生命单元的细胞的蛋白质和</a:t>
            </a:r>
            <a:r>
              <a:rPr lang="en-US" altLang="zh-CN"/>
              <a:t>DNA</a:t>
            </a:r>
            <a:r>
              <a:rPr lang="zh-CN" altLang="en-US"/>
              <a:t>的最基本的元素。</a:t>
            </a:r>
          </a:p>
          <a:p>
            <a:r>
              <a:rPr lang="en-US" altLang="zh-CN"/>
              <a:t>DNA</a:t>
            </a:r>
            <a:r>
              <a:rPr lang="zh-CN" altLang="en-US"/>
              <a:t>是细胞核中的一种复杂的分子，储存了生命个体过程的信息。发生着孕育生命进化的过程。</a:t>
            </a:r>
          </a:p>
          <a:p>
            <a:endParaRPr lang="en-US" altLang="zh-C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900A32D9-635E-4B85-BD33-7F8FC662F8D1}"/>
              </a:ext>
            </a:extLst>
          </p:cNvPr>
          <p:cNvSpPr>
            <a:spLocks noGrp="1" noChangeArrowheads="1"/>
          </p:cNvSpPr>
          <p:nvPr>
            <p:ph type="body" idx="1"/>
          </p:nvPr>
        </p:nvSpPr>
        <p:spPr>
          <a:xfrm>
            <a:off x="755650" y="1341438"/>
            <a:ext cx="8229600" cy="3887787"/>
          </a:xfrm>
          <a:noFill/>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90000"/>
              </a:lnSpc>
              <a:buFont typeface="Wingdings" panose="05000000000000000000" pitchFamily="2" charset="2"/>
              <a:buNone/>
            </a:pPr>
            <a:r>
              <a:rPr lang="en-US" altLang="zh-CN"/>
              <a:t>                         </a:t>
            </a:r>
            <a:r>
              <a:rPr lang="zh-CN" altLang="en-US"/>
              <a:t>天文热点和前沿 </a:t>
            </a:r>
          </a:p>
          <a:p>
            <a:pPr>
              <a:lnSpc>
                <a:spcPct val="90000"/>
              </a:lnSpc>
            </a:pPr>
            <a:r>
              <a:rPr lang="zh-CN" altLang="en-US"/>
              <a:t>宇宙的起源与演化</a:t>
            </a:r>
          </a:p>
          <a:p>
            <a:pPr>
              <a:lnSpc>
                <a:spcPct val="90000"/>
              </a:lnSpc>
              <a:buFont typeface="Wingdings" panose="05000000000000000000" pitchFamily="2" charset="2"/>
              <a:buNone/>
            </a:pPr>
            <a:r>
              <a:rPr lang="zh-CN" altLang="en-US"/>
              <a:t>    </a:t>
            </a:r>
            <a:r>
              <a:rPr lang="en-US" altLang="zh-CN"/>
              <a:t>1.</a:t>
            </a:r>
            <a:r>
              <a:rPr lang="zh-CN" altLang="en-US"/>
              <a:t>大爆炸是宇宙膨胀的起因</a:t>
            </a:r>
          </a:p>
          <a:p>
            <a:pPr>
              <a:lnSpc>
                <a:spcPct val="90000"/>
              </a:lnSpc>
              <a:buFont typeface="Wingdings" panose="05000000000000000000" pitchFamily="2" charset="2"/>
              <a:buNone/>
            </a:pPr>
            <a:r>
              <a:rPr lang="zh-CN" altLang="en-US"/>
              <a:t>    </a:t>
            </a:r>
            <a:r>
              <a:rPr lang="en-US" altLang="zh-CN"/>
              <a:t>2.</a:t>
            </a:r>
            <a:r>
              <a:rPr lang="zh-CN" altLang="en-US"/>
              <a:t>宇宙是开放的还是闭合的</a:t>
            </a:r>
          </a:p>
          <a:p>
            <a:pPr>
              <a:lnSpc>
                <a:spcPct val="90000"/>
              </a:lnSpc>
              <a:buFont typeface="Wingdings" panose="05000000000000000000" pitchFamily="2" charset="2"/>
              <a:buNone/>
            </a:pPr>
            <a:r>
              <a:rPr lang="zh-CN" altLang="en-US"/>
              <a:t>               （无限？有限？）</a:t>
            </a:r>
          </a:p>
          <a:p>
            <a:pPr>
              <a:lnSpc>
                <a:spcPct val="90000"/>
              </a:lnSpc>
              <a:buFont typeface="Wingdings" panose="05000000000000000000" pitchFamily="2" charset="2"/>
              <a:buNone/>
            </a:pPr>
            <a:r>
              <a:rPr lang="zh-CN" altLang="en-US"/>
              <a:t>    </a:t>
            </a:r>
            <a:r>
              <a:rPr lang="en-US" altLang="zh-CN"/>
              <a:t>3.</a:t>
            </a:r>
            <a:r>
              <a:rPr lang="zh-CN" altLang="en-US"/>
              <a:t>暴胀宇宙</a:t>
            </a:r>
          </a:p>
          <a:p>
            <a:pPr>
              <a:lnSpc>
                <a:spcPct val="90000"/>
              </a:lnSpc>
              <a:buFont typeface="Wingdings" panose="05000000000000000000" pitchFamily="2" charset="2"/>
              <a:buNone/>
            </a:pPr>
            <a:r>
              <a:rPr lang="zh-CN" altLang="en-US"/>
              <a:t>    </a:t>
            </a:r>
          </a:p>
          <a:p>
            <a:pPr>
              <a:lnSpc>
                <a:spcPct val="90000"/>
              </a:lnSpc>
              <a:buFont typeface="Wingdings" panose="05000000000000000000" pitchFamily="2" charset="2"/>
              <a:buNone/>
            </a:pPr>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117261CB-7127-4BA8-88DD-FB0BD18DB7DE}"/>
              </a:ext>
            </a:extLst>
          </p:cNvPr>
          <p:cNvSpPr>
            <a:spLocks noGrp="1" noChangeArrowheads="1"/>
          </p:cNvSpPr>
          <p:nvPr>
            <p:ph type="body" idx="1"/>
          </p:nvPr>
        </p:nvSpPr>
        <p:spPr>
          <a:xfrm>
            <a:off x="1403350" y="1484313"/>
            <a:ext cx="7200900" cy="3816350"/>
          </a:xfrm>
          <a:noFill/>
          <a:ln>
            <a:solidFill>
              <a:schemeClr val="bg1"/>
            </a:solidFill>
            <a:miter lim="800000"/>
            <a:headEnd/>
            <a:tailEnd/>
          </a:ln>
        </p:spPr>
        <p:txBody>
          <a:bodyPr/>
          <a:lstStyle/>
          <a:p>
            <a:pPr>
              <a:lnSpc>
                <a:spcPct val="80000"/>
              </a:lnSpc>
            </a:pPr>
            <a:r>
              <a:rPr lang="zh-CN" altLang="en-US"/>
              <a:t>黑洞</a:t>
            </a:r>
          </a:p>
          <a:p>
            <a:pPr>
              <a:lnSpc>
                <a:spcPct val="80000"/>
              </a:lnSpc>
              <a:buFont typeface="Wingdings" panose="05000000000000000000" pitchFamily="2" charset="2"/>
              <a:buNone/>
            </a:pPr>
            <a:r>
              <a:rPr lang="zh-CN" altLang="en-US" sz="2800"/>
              <a:t>    </a:t>
            </a:r>
          </a:p>
          <a:p>
            <a:pPr>
              <a:lnSpc>
                <a:spcPct val="80000"/>
              </a:lnSpc>
              <a:buFont typeface="Wingdings" panose="05000000000000000000" pitchFamily="2" charset="2"/>
              <a:buNone/>
            </a:pPr>
            <a:r>
              <a:rPr lang="zh-CN" altLang="en-US" sz="2800"/>
              <a:t>    </a:t>
            </a:r>
            <a:r>
              <a:rPr lang="en-US" altLang="zh-CN"/>
              <a:t>1789</a:t>
            </a:r>
            <a:r>
              <a:rPr lang="zh-CN" altLang="en-US"/>
              <a:t>年拉普拉斯就预言了黑洞：</a:t>
            </a:r>
          </a:p>
          <a:p>
            <a:pPr>
              <a:lnSpc>
                <a:spcPct val="80000"/>
              </a:lnSpc>
              <a:buFont typeface="Wingdings" panose="05000000000000000000" pitchFamily="2" charset="2"/>
              <a:buNone/>
            </a:pPr>
            <a:r>
              <a:rPr lang="zh-CN" altLang="en-US"/>
              <a:t>    如果天体的半径</a:t>
            </a:r>
            <a:r>
              <a:rPr lang="zh-CN" altLang="en-US" sz="3600"/>
              <a:t>                              </a:t>
            </a:r>
          </a:p>
          <a:p>
            <a:pPr>
              <a:lnSpc>
                <a:spcPct val="80000"/>
              </a:lnSpc>
              <a:buFont typeface="Wingdings" panose="05000000000000000000" pitchFamily="2" charset="2"/>
              <a:buNone/>
            </a:pPr>
            <a:r>
              <a:rPr lang="zh-CN" altLang="en-US" sz="2800"/>
              <a:t>    </a:t>
            </a:r>
          </a:p>
          <a:p>
            <a:pPr>
              <a:lnSpc>
                <a:spcPct val="80000"/>
              </a:lnSpc>
              <a:buFont typeface="Wingdings" panose="05000000000000000000" pitchFamily="2" charset="2"/>
              <a:buNone/>
            </a:pPr>
            <a:endParaRPr lang="zh-CN" altLang="en-US" sz="2800"/>
          </a:p>
          <a:p>
            <a:pPr>
              <a:lnSpc>
                <a:spcPct val="80000"/>
              </a:lnSpc>
              <a:buFont typeface="Wingdings" panose="05000000000000000000" pitchFamily="2" charset="2"/>
              <a:buNone/>
            </a:pPr>
            <a:r>
              <a:rPr lang="zh-CN" altLang="en-US" sz="2800"/>
              <a:t>     </a:t>
            </a:r>
            <a:r>
              <a:rPr lang="zh-CN" altLang="en-US"/>
              <a:t>天体发出的光就跑不出去。</a:t>
            </a:r>
          </a:p>
          <a:p>
            <a:pPr>
              <a:lnSpc>
                <a:spcPct val="80000"/>
              </a:lnSpc>
              <a:buFont typeface="Wingdings" panose="05000000000000000000" pitchFamily="2" charset="2"/>
              <a:buNone/>
            </a:pPr>
            <a:r>
              <a:rPr lang="zh-CN" altLang="en-US" sz="2800"/>
              <a:t>                    </a:t>
            </a:r>
          </a:p>
        </p:txBody>
      </p:sp>
      <p:sp>
        <p:nvSpPr>
          <p:cNvPr id="256003" name="Rectangle 3">
            <a:extLst>
              <a:ext uri="{FF2B5EF4-FFF2-40B4-BE49-F238E27FC236}">
                <a16:creationId xmlns:a16="http://schemas.microsoft.com/office/drawing/2014/main" id="{B4D11AE7-FBE6-4768-BF8A-6B48D89E88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4" name="Rectangle 4">
            <a:extLst>
              <a:ext uri="{FF2B5EF4-FFF2-40B4-BE49-F238E27FC236}">
                <a16:creationId xmlns:a16="http://schemas.microsoft.com/office/drawing/2014/main" id="{B8CF1AC6-02F4-45BA-82E8-F10533E078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5" name="Rectangle 5">
            <a:extLst>
              <a:ext uri="{FF2B5EF4-FFF2-40B4-BE49-F238E27FC236}">
                <a16:creationId xmlns:a16="http://schemas.microsoft.com/office/drawing/2014/main" id="{5A2CE03E-CC04-4F4E-B944-F95E9BF5FF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6" name="Rectangle 6">
            <a:extLst>
              <a:ext uri="{FF2B5EF4-FFF2-40B4-BE49-F238E27FC236}">
                <a16:creationId xmlns:a16="http://schemas.microsoft.com/office/drawing/2014/main" id="{C7BA9B97-2FD6-46A6-9211-99A4C667A629}"/>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7" name="Rectangle 7">
            <a:extLst>
              <a:ext uri="{FF2B5EF4-FFF2-40B4-BE49-F238E27FC236}">
                <a16:creationId xmlns:a16="http://schemas.microsoft.com/office/drawing/2014/main" id="{589520B6-6530-425D-A986-F76DD3E962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8" name="Rectangle 8">
            <a:extLst>
              <a:ext uri="{FF2B5EF4-FFF2-40B4-BE49-F238E27FC236}">
                <a16:creationId xmlns:a16="http://schemas.microsoft.com/office/drawing/2014/main" id="{13D23CEE-D597-4B6C-81B0-45AF77F4DEB8}"/>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6009" name="Object 9">
            <a:extLst>
              <a:ext uri="{FF2B5EF4-FFF2-40B4-BE49-F238E27FC236}">
                <a16:creationId xmlns:a16="http://schemas.microsoft.com/office/drawing/2014/main" id="{F2BC2C29-3FC7-420B-B2DD-4210A817F43F}"/>
              </a:ext>
            </a:extLst>
          </p:cNvPr>
          <p:cNvGraphicFramePr>
            <a:graphicFrameLocks noChangeAspect="1"/>
          </p:cNvGraphicFramePr>
          <p:nvPr/>
        </p:nvGraphicFramePr>
        <p:xfrm>
          <a:off x="3348038" y="3284538"/>
          <a:ext cx="1368425" cy="876300"/>
        </p:xfrm>
        <a:graphic>
          <a:graphicData uri="http://schemas.openxmlformats.org/presentationml/2006/ole">
            <mc:AlternateContent xmlns:mc="http://schemas.openxmlformats.org/markup-compatibility/2006">
              <mc:Choice xmlns:v="urn:schemas-microsoft-com:vml" Requires="v">
                <p:oleObj spid="_x0000_s256010" name="公式" r:id="rId3" imgW="609336" imgH="393529" progId="Equation.3">
                  <p:embed/>
                </p:oleObj>
              </mc:Choice>
              <mc:Fallback>
                <p:oleObj name="公式" r:id="rId3" imgW="609336" imgH="39352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284538"/>
                        <a:ext cx="13684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3C5D2BF4-675F-4BF0-8706-1CC3E5AC05B5}"/>
              </a:ext>
            </a:extLst>
          </p:cNvPr>
          <p:cNvSpPr>
            <a:spLocks noGrp="1" noChangeArrowheads="1"/>
          </p:cNvSpPr>
          <p:nvPr>
            <p:ph type="body" idx="1"/>
          </p:nvPr>
        </p:nvSpPr>
        <p:spPr>
          <a:xfrm>
            <a:off x="1689100" y="2586038"/>
            <a:ext cx="6732588" cy="3209925"/>
          </a:xfrm>
          <a:noFill/>
          <a:ln>
            <a:solidFill>
              <a:schemeClr val="bg1"/>
            </a:solidFill>
            <a:miter lim="800000"/>
            <a:headEnd/>
            <a:tailEnd/>
          </a:ln>
        </p:spPr>
        <p:txBody>
          <a:bodyPr/>
          <a:lstStyle/>
          <a:p>
            <a:r>
              <a:rPr lang="zh-CN" altLang="en-US"/>
              <a:t>实际上黑洞是强大的引力场。</a:t>
            </a:r>
          </a:p>
          <a:p>
            <a:pPr>
              <a:buFont typeface="Wingdings" panose="05000000000000000000" pitchFamily="2" charset="2"/>
              <a:buNone/>
            </a:pPr>
            <a:r>
              <a:rPr lang="zh-CN" altLang="en-US"/>
              <a:t>    根据爱因斯坦的场方程，</a:t>
            </a:r>
            <a:r>
              <a:rPr lang="en-US" altLang="zh-CN"/>
              <a:t>1916</a:t>
            </a:r>
            <a:r>
              <a:rPr lang="zh-CN" altLang="en-US"/>
              <a:t>年史瓦西得到了一个特殊的解，即史瓦西半径，或引力半径。</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Line 2">
            <a:extLst>
              <a:ext uri="{FF2B5EF4-FFF2-40B4-BE49-F238E27FC236}">
                <a16:creationId xmlns:a16="http://schemas.microsoft.com/office/drawing/2014/main" id="{F0CF7E6B-2D43-43C5-AD33-BBDEC067BCF1}"/>
              </a:ext>
            </a:extLst>
          </p:cNvPr>
          <p:cNvSpPr>
            <a:spLocks noChangeShapeType="1"/>
          </p:cNvSpPr>
          <p:nvPr/>
        </p:nvSpPr>
        <p:spPr bwMode="auto">
          <a:xfrm>
            <a:off x="6858000" y="175260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15" name="Line 3">
            <a:extLst>
              <a:ext uri="{FF2B5EF4-FFF2-40B4-BE49-F238E27FC236}">
                <a16:creationId xmlns:a16="http://schemas.microsoft.com/office/drawing/2014/main" id="{DA059895-E556-4FC2-9955-713C5DD1D9A5}"/>
              </a:ext>
            </a:extLst>
          </p:cNvPr>
          <p:cNvSpPr>
            <a:spLocks noChangeShapeType="1"/>
          </p:cNvSpPr>
          <p:nvPr/>
        </p:nvSpPr>
        <p:spPr bwMode="auto">
          <a:xfrm>
            <a:off x="2362200" y="182880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17" name="Text Box 5">
            <a:extLst>
              <a:ext uri="{FF2B5EF4-FFF2-40B4-BE49-F238E27FC236}">
                <a16:creationId xmlns:a16="http://schemas.microsoft.com/office/drawing/2014/main" id="{92818FDE-C559-4F63-AC67-76E8CCF91869}"/>
              </a:ext>
            </a:extLst>
          </p:cNvPr>
          <p:cNvSpPr txBox="1">
            <a:spLocks noChangeArrowheads="1"/>
          </p:cNvSpPr>
          <p:nvPr/>
        </p:nvSpPr>
        <p:spPr bwMode="auto">
          <a:xfrm>
            <a:off x="533400" y="1347788"/>
            <a:ext cx="3962400" cy="5572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牛顿第二定律的表达式</a:t>
            </a:r>
          </a:p>
        </p:txBody>
      </p:sp>
      <p:sp>
        <p:nvSpPr>
          <p:cNvPr id="192518" name="Text Box 6">
            <a:extLst>
              <a:ext uri="{FF2B5EF4-FFF2-40B4-BE49-F238E27FC236}">
                <a16:creationId xmlns:a16="http://schemas.microsoft.com/office/drawing/2014/main" id="{70EB3A32-1F77-4E55-8BA3-774AB3E279BF}"/>
              </a:ext>
            </a:extLst>
          </p:cNvPr>
          <p:cNvSpPr txBox="1">
            <a:spLocks noChangeArrowheads="1"/>
          </p:cNvSpPr>
          <p:nvPr/>
        </p:nvSpPr>
        <p:spPr bwMode="auto">
          <a:xfrm>
            <a:off x="5334000" y="1347788"/>
            <a:ext cx="3200400" cy="5572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ea typeface="华文中宋" panose="02010600040101010101" pitchFamily="2" charset="-122"/>
              </a:rPr>
              <a:t>惯性力的定义式</a:t>
            </a:r>
          </a:p>
        </p:txBody>
      </p:sp>
      <p:graphicFrame>
        <p:nvGraphicFramePr>
          <p:cNvPr id="192519" name="Object 7">
            <a:extLst>
              <a:ext uri="{FF2B5EF4-FFF2-40B4-BE49-F238E27FC236}">
                <a16:creationId xmlns:a16="http://schemas.microsoft.com/office/drawing/2014/main" id="{6647E9A1-4FB0-4513-8E4A-6486F64DC09E}"/>
              </a:ext>
            </a:extLst>
          </p:cNvPr>
          <p:cNvGraphicFramePr>
            <a:graphicFrameLocks noChangeAspect="1"/>
          </p:cNvGraphicFramePr>
          <p:nvPr/>
        </p:nvGraphicFramePr>
        <p:xfrm>
          <a:off x="5486400" y="2362200"/>
          <a:ext cx="2895600" cy="533400"/>
        </p:xfrm>
        <a:graphic>
          <a:graphicData uri="http://schemas.openxmlformats.org/presentationml/2006/ole">
            <mc:AlternateContent xmlns:mc="http://schemas.openxmlformats.org/markup-compatibility/2006">
              <mc:Choice xmlns:v="urn:schemas-microsoft-com:vml" Requires="v">
                <p:oleObj spid="_x0000_s192530" name="Equation" r:id="rId3" imgW="609480" imgH="228600" progId="Equation.3">
                  <p:embed/>
                </p:oleObj>
              </mc:Choice>
              <mc:Fallback>
                <p:oleObj name="Equation" r:id="rId3" imgW="6094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62200"/>
                        <a:ext cx="2895600" cy="533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0" name="Object 8">
            <a:extLst>
              <a:ext uri="{FF2B5EF4-FFF2-40B4-BE49-F238E27FC236}">
                <a16:creationId xmlns:a16="http://schemas.microsoft.com/office/drawing/2014/main" id="{B693880F-2ACA-4790-91E1-405C70F7A2E9}"/>
              </a:ext>
            </a:extLst>
          </p:cNvPr>
          <p:cNvGraphicFramePr>
            <a:graphicFrameLocks noChangeAspect="1"/>
          </p:cNvGraphicFramePr>
          <p:nvPr/>
        </p:nvGraphicFramePr>
        <p:xfrm>
          <a:off x="1143000" y="2362200"/>
          <a:ext cx="2535238" cy="533400"/>
        </p:xfrm>
        <a:graphic>
          <a:graphicData uri="http://schemas.openxmlformats.org/presentationml/2006/ole">
            <mc:AlternateContent xmlns:mc="http://schemas.openxmlformats.org/markup-compatibility/2006">
              <mc:Choice xmlns:v="urn:schemas-microsoft-com:vml" Requires="v">
                <p:oleObj spid="_x0000_s192531" name="Equation" r:id="rId5" imgW="507960" imgH="177480" progId="Equation.3">
                  <p:embed/>
                </p:oleObj>
              </mc:Choice>
              <mc:Fallback>
                <p:oleObj name="Equation" r:id="rId5" imgW="507960" imgH="177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362200"/>
                        <a:ext cx="2535238" cy="533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21" name="Rectangle 9">
            <a:extLst>
              <a:ext uri="{FF2B5EF4-FFF2-40B4-BE49-F238E27FC236}">
                <a16:creationId xmlns:a16="http://schemas.microsoft.com/office/drawing/2014/main" id="{35A4B3A5-EDE3-461D-9800-98555D91B852}"/>
              </a:ext>
            </a:extLst>
          </p:cNvPr>
          <p:cNvSpPr>
            <a:spLocks noChangeArrowheads="1"/>
          </p:cNvSpPr>
          <p:nvPr/>
        </p:nvSpPr>
        <p:spPr bwMode="auto">
          <a:xfrm>
            <a:off x="6858000" y="2514600"/>
            <a:ext cx="304800" cy="2286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Rectangle 10">
            <a:extLst>
              <a:ext uri="{FF2B5EF4-FFF2-40B4-BE49-F238E27FC236}">
                <a16:creationId xmlns:a16="http://schemas.microsoft.com/office/drawing/2014/main" id="{57A9029C-BD42-4344-ADC4-BEB4A40266D9}"/>
              </a:ext>
            </a:extLst>
          </p:cNvPr>
          <p:cNvSpPr>
            <a:spLocks noChangeArrowheads="1"/>
          </p:cNvSpPr>
          <p:nvPr/>
        </p:nvSpPr>
        <p:spPr bwMode="auto">
          <a:xfrm>
            <a:off x="6858000" y="2514600"/>
            <a:ext cx="304800" cy="2286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2523" name="Group 11">
            <a:extLst>
              <a:ext uri="{FF2B5EF4-FFF2-40B4-BE49-F238E27FC236}">
                <a16:creationId xmlns:a16="http://schemas.microsoft.com/office/drawing/2014/main" id="{D997A869-24E0-4619-8DFE-F31E173DF1A4}"/>
              </a:ext>
            </a:extLst>
          </p:cNvPr>
          <p:cNvGrpSpPr>
            <a:grpSpLocks/>
          </p:cNvGrpSpPr>
          <p:nvPr/>
        </p:nvGrpSpPr>
        <p:grpSpPr bwMode="auto">
          <a:xfrm>
            <a:off x="2362200" y="2895600"/>
            <a:ext cx="4572000" cy="609600"/>
            <a:chOff x="1488" y="1824"/>
            <a:chExt cx="2880" cy="384"/>
          </a:xfrm>
        </p:grpSpPr>
        <p:sp>
          <p:nvSpPr>
            <p:cNvPr id="192524" name="Line 12">
              <a:extLst>
                <a:ext uri="{FF2B5EF4-FFF2-40B4-BE49-F238E27FC236}">
                  <a16:creationId xmlns:a16="http://schemas.microsoft.com/office/drawing/2014/main" id="{69A4DBB8-2771-4FBA-A35A-B25BE20616F9}"/>
                </a:ext>
              </a:extLst>
            </p:cNvPr>
            <p:cNvSpPr>
              <a:spLocks noChangeShapeType="1"/>
            </p:cNvSpPr>
            <p:nvPr/>
          </p:nvSpPr>
          <p:spPr bwMode="auto">
            <a:xfrm>
              <a:off x="1488" y="1824"/>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25" name="Line 13">
              <a:extLst>
                <a:ext uri="{FF2B5EF4-FFF2-40B4-BE49-F238E27FC236}">
                  <a16:creationId xmlns:a16="http://schemas.microsoft.com/office/drawing/2014/main" id="{AD448130-4367-4FAB-9DCD-3C70250F417D}"/>
                </a:ext>
              </a:extLst>
            </p:cNvPr>
            <p:cNvSpPr>
              <a:spLocks noChangeShapeType="1"/>
            </p:cNvSpPr>
            <p:nvPr/>
          </p:nvSpPr>
          <p:spPr bwMode="auto">
            <a:xfrm>
              <a:off x="4368" y="1824"/>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26" name="Line 14">
              <a:extLst>
                <a:ext uri="{FF2B5EF4-FFF2-40B4-BE49-F238E27FC236}">
                  <a16:creationId xmlns:a16="http://schemas.microsoft.com/office/drawing/2014/main" id="{40DF05A0-86D5-4715-9C29-78590195623B}"/>
                </a:ext>
              </a:extLst>
            </p:cNvPr>
            <p:cNvSpPr>
              <a:spLocks noChangeShapeType="1"/>
            </p:cNvSpPr>
            <p:nvPr/>
          </p:nvSpPr>
          <p:spPr bwMode="auto">
            <a:xfrm>
              <a:off x="1488" y="2208"/>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27" name="Line 15">
              <a:extLst>
                <a:ext uri="{FF2B5EF4-FFF2-40B4-BE49-F238E27FC236}">
                  <a16:creationId xmlns:a16="http://schemas.microsoft.com/office/drawing/2014/main" id="{EE14EDEB-BC4D-48CE-99BB-18E6FCC4C171}"/>
                </a:ext>
              </a:extLst>
            </p:cNvPr>
            <p:cNvSpPr>
              <a:spLocks noChangeShapeType="1"/>
            </p:cNvSpPr>
            <p:nvPr/>
          </p:nvSpPr>
          <p:spPr bwMode="auto">
            <a:xfrm>
              <a:off x="3168" y="2208"/>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2528" name="Text Box 16">
            <a:extLst>
              <a:ext uri="{FF2B5EF4-FFF2-40B4-BE49-F238E27FC236}">
                <a16:creationId xmlns:a16="http://schemas.microsoft.com/office/drawing/2014/main" id="{3AFCA791-91ED-4898-9990-AB8C556EFC12}"/>
              </a:ext>
            </a:extLst>
          </p:cNvPr>
          <p:cNvSpPr txBox="1">
            <a:spLocks noChangeArrowheads="1"/>
          </p:cNvSpPr>
          <p:nvPr/>
        </p:nvSpPr>
        <p:spPr bwMode="auto">
          <a:xfrm>
            <a:off x="1752600" y="4572000"/>
            <a:ext cx="6248400" cy="9842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baseline="0">
                <a:ea typeface="华文中宋" panose="02010600040101010101" pitchFamily="2" charset="-122"/>
              </a:rPr>
              <a:t>       “</a:t>
            </a:r>
            <a:r>
              <a:rPr lang="zh-CN" altLang="en-US" sz="2800" b="1" baseline="0">
                <a:ea typeface="华文中宋" panose="02010600040101010101" pitchFamily="2" charset="-122"/>
              </a:rPr>
              <a:t>－”号表示惯性力的方向与非惯性系的加速度方向相反．</a:t>
            </a:r>
          </a:p>
        </p:txBody>
      </p:sp>
      <p:sp>
        <p:nvSpPr>
          <p:cNvPr id="192529" name="Text Box 17">
            <a:extLst>
              <a:ext uri="{FF2B5EF4-FFF2-40B4-BE49-F238E27FC236}">
                <a16:creationId xmlns:a16="http://schemas.microsoft.com/office/drawing/2014/main" id="{0376C571-94C0-4AEF-ABAC-8D56BF3861D4}"/>
              </a:ext>
            </a:extLst>
          </p:cNvPr>
          <p:cNvSpPr txBox="1">
            <a:spLocks noChangeArrowheads="1"/>
          </p:cNvSpPr>
          <p:nvPr/>
        </p:nvSpPr>
        <p:spPr bwMode="auto">
          <a:xfrm>
            <a:off x="3886200" y="3048000"/>
            <a:ext cx="1371600" cy="984250"/>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baseline="0">
                <a:solidFill>
                  <a:srgbClr val="FF3300"/>
                </a:solidFill>
                <a:ea typeface="华文中宋" panose="02010600040101010101" pitchFamily="2" charset="-122"/>
              </a:rPr>
              <a:t>注意不要混淆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animEffect transition="in" filter="box(in)">
                                      <p:cBhvr>
                                        <p:cTn id="7" dur="500"/>
                                        <p:tgtEl>
                                          <p:spTgt spid="192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Effect transition="in" filter="box(in)">
                                      <p:cBhvr>
                                        <p:cTn id="12" dur="500"/>
                                        <p:tgtEl>
                                          <p:spTgt spid="19251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92515"/>
                                        </p:tgtEl>
                                        <p:attrNameLst>
                                          <p:attrName>style.visibility</p:attrName>
                                        </p:attrNameLst>
                                      </p:cBhvr>
                                      <p:to>
                                        <p:strVal val="visible"/>
                                      </p:to>
                                    </p:set>
                                    <p:animEffect transition="in" filter="wipe(up)">
                                      <p:cBhvr>
                                        <p:cTn id="16" dur="500"/>
                                        <p:tgtEl>
                                          <p:spTgt spid="192515"/>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92514"/>
                                        </p:tgtEl>
                                        <p:attrNameLst>
                                          <p:attrName>style.visibility</p:attrName>
                                        </p:attrNameLst>
                                      </p:cBhvr>
                                      <p:to>
                                        <p:strVal val="visible"/>
                                      </p:to>
                                    </p:set>
                                    <p:animEffect transition="in" filter="wipe(up)">
                                      <p:cBhvr>
                                        <p:cTn id="20" dur="500"/>
                                        <p:tgtEl>
                                          <p:spTgt spid="192514"/>
                                        </p:tgtEl>
                                      </p:cBhvr>
                                    </p:animEffect>
                                  </p:childTnLst>
                                </p:cTn>
                              </p:par>
                            </p:childTnLst>
                          </p:cTn>
                        </p:par>
                        <p:par>
                          <p:cTn id="21" fill="hold" nodeType="afterGroup">
                            <p:stCondLst>
                              <p:cond delay="1500"/>
                            </p:stCondLst>
                            <p:childTnLst>
                              <p:par>
                                <p:cTn id="22" presetID="4" presetClass="entr" presetSubtype="16" fill="hold" nodeType="afterEffect">
                                  <p:stCondLst>
                                    <p:cond delay="0"/>
                                  </p:stCondLst>
                                  <p:childTnLst>
                                    <p:set>
                                      <p:cBhvr>
                                        <p:cTn id="23" dur="1" fill="hold">
                                          <p:stCondLst>
                                            <p:cond delay="0"/>
                                          </p:stCondLst>
                                        </p:cTn>
                                        <p:tgtEl>
                                          <p:spTgt spid="192520"/>
                                        </p:tgtEl>
                                        <p:attrNameLst>
                                          <p:attrName>style.visibility</p:attrName>
                                        </p:attrNameLst>
                                      </p:cBhvr>
                                      <p:to>
                                        <p:strVal val="visible"/>
                                      </p:to>
                                    </p:set>
                                    <p:animEffect transition="in" filter="box(in)">
                                      <p:cBhvr>
                                        <p:cTn id="24" dur="500"/>
                                        <p:tgtEl>
                                          <p:spTgt spid="192520"/>
                                        </p:tgtEl>
                                      </p:cBhvr>
                                    </p:animEffect>
                                  </p:childTnLst>
                                </p:cTn>
                              </p:par>
                            </p:childTnLst>
                          </p:cTn>
                        </p:par>
                        <p:par>
                          <p:cTn id="25" fill="hold" nodeType="afterGroup">
                            <p:stCondLst>
                              <p:cond delay="2000"/>
                            </p:stCondLst>
                            <p:childTnLst>
                              <p:par>
                                <p:cTn id="26" presetID="4" presetClass="entr" presetSubtype="16" fill="hold" nodeType="afterEffect">
                                  <p:stCondLst>
                                    <p:cond delay="0"/>
                                  </p:stCondLst>
                                  <p:childTnLst>
                                    <p:set>
                                      <p:cBhvr>
                                        <p:cTn id="27" dur="1" fill="hold">
                                          <p:stCondLst>
                                            <p:cond delay="0"/>
                                          </p:stCondLst>
                                        </p:cTn>
                                        <p:tgtEl>
                                          <p:spTgt spid="192519"/>
                                        </p:tgtEl>
                                        <p:attrNameLst>
                                          <p:attrName>style.visibility</p:attrName>
                                        </p:attrNameLst>
                                      </p:cBhvr>
                                      <p:to>
                                        <p:strVal val="visible"/>
                                      </p:to>
                                    </p:set>
                                    <p:animEffect transition="in" filter="box(in)">
                                      <p:cBhvr>
                                        <p:cTn id="28" dur="500"/>
                                        <p:tgtEl>
                                          <p:spTgt spid="1925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92521"/>
                                        </p:tgtEl>
                                        <p:attrNameLst>
                                          <p:attrName>style.visibility</p:attrName>
                                        </p:attrNameLst>
                                      </p:cBhvr>
                                      <p:to>
                                        <p:strVal val="visible"/>
                                      </p:to>
                                    </p:set>
                                    <p:animEffect transition="in" filter="dissolve">
                                      <p:cBhvr>
                                        <p:cTn id="33" dur="500"/>
                                        <p:tgtEl>
                                          <p:spTgt spid="192521"/>
                                        </p:tgtEl>
                                      </p:cBhvr>
                                    </p:animEffect>
                                  </p:childTnLst>
                                  <p:subTnLst>
                                    <p:set>
                                      <p:cBhvr override="childStyle">
                                        <p:cTn dur="1" fill="hold" display="0" masterRel="sameClick" afterEffect="1">
                                          <p:stCondLst>
                                            <p:cond evt="end" delay="0">
                                              <p:tn val="31"/>
                                            </p:cond>
                                          </p:stCondLst>
                                        </p:cTn>
                                        <p:tgtEl>
                                          <p:spTgt spid="192521"/>
                                        </p:tgtEl>
                                        <p:attrNameLst>
                                          <p:attrName>style.visibility</p:attrName>
                                        </p:attrNameLst>
                                      </p:cBhvr>
                                      <p:to>
                                        <p:strVal val="hidden"/>
                                      </p:to>
                                    </p:set>
                                  </p:subTnLst>
                                </p:cTn>
                              </p:par>
                            </p:childTnLst>
                          </p:cTn>
                        </p:par>
                        <p:par>
                          <p:cTn id="34" fill="hold" nodeType="afterGroup">
                            <p:stCondLst>
                              <p:cond delay="500"/>
                            </p:stCondLst>
                            <p:childTnLst>
                              <p:par>
                                <p:cTn id="35" presetID="9" presetClass="entr" presetSubtype="0" fill="hold" nodeType="afterEffect">
                                  <p:stCondLst>
                                    <p:cond delay="0"/>
                                  </p:stCondLst>
                                  <p:childTnLst>
                                    <p:set>
                                      <p:cBhvr>
                                        <p:cTn id="36" dur="1" fill="hold">
                                          <p:stCondLst>
                                            <p:cond delay="0"/>
                                          </p:stCondLst>
                                        </p:cTn>
                                        <p:tgtEl>
                                          <p:spTgt spid="192522"/>
                                        </p:tgtEl>
                                        <p:attrNameLst>
                                          <p:attrName>style.visibility</p:attrName>
                                        </p:attrNameLst>
                                      </p:cBhvr>
                                      <p:to>
                                        <p:strVal val="visible"/>
                                      </p:to>
                                    </p:set>
                                    <p:animEffect transition="in" filter="dissolve">
                                      <p:cBhvr>
                                        <p:cTn id="37" dur="500"/>
                                        <p:tgtEl>
                                          <p:spTgt spid="192522"/>
                                        </p:tgtEl>
                                      </p:cBhvr>
                                    </p:animEffect>
                                  </p:childTnLst>
                                  <p:subTnLst>
                                    <p:set>
                                      <p:cBhvr override="childStyle">
                                        <p:cTn dur="1" fill="hold" display="0" masterRel="sameClick" afterEffect="1">
                                          <p:stCondLst>
                                            <p:cond evt="end" delay="0">
                                              <p:tn val="35"/>
                                            </p:cond>
                                          </p:stCondLst>
                                        </p:cTn>
                                        <p:tgtEl>
                                          <p:spTgt spid="192522"/>
                                        </p:tgtEl>
                                        <p:attrNameLst>
                                          <p:attrName>style.visibility</p:attrName>
                                        </p:attrNameLst>
                                      </p:cBhvr>
                                      <p:to>
                                        <p:strVal val="hidden"/>
                                      </p:to>
                                    </p:set>
                                  </p:subTnLst>
                                </p:cTn>
                              </p:par>
                            </p:childTnLst>
                          </p:cTn>
                        </p:par>
                        <p:par>
                          <p:cTn id="38" fill="hold" nodeType="afterGroup">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192528"/>
                                        </p:tgtEl>
                                        <p:attrNameLst>
                                          <p:attrName>style.visibility</p:attrName>
                                        </p:attrNameLst>
                                      </p:cBhvr>
                                      <p:to>
                                        <p:strVal val="visible"/>
                                      </p:to>
                                    </p:set>
                                    <p:animEffect transition="in" filter="dissolve">
                                      <p:cBhvr>
                                        <p:cTn id="41" dur="500"/>
                                        <p:tgtEl>
                                          <p:spTgt spid="1925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nodeType="clickEffect">
                                  <p:stCondLst>
                                    <p:cond delay="0"/>
                                  </p:stCondLst>
                                  <p:childTnLst>
                                    <p:set>
                                      <p:cBhvr>
                                        <p:cTn id="45" dur="1" fill="hold">
                                          <p:stCondLst>
                                            <p:cond delay="0"/>
                                          </p:stCondLst>
                                        </p:cTn>
                                        <p:tgtEl>
                                          <p:spTgt spid="192523"/>
                                        </p:tgtEl>
                                        <p:attrNameLst>
                                          <p:attrName>style.visibility</p:attrName>
                                        </p:attrNameLst>
                                      </p:cBhvr>
                                      <p:to>
                                        <p:strVal val="visible"/>
                                      </p:to>
                                    </p:set>
                                    <p:animEffect transition="in" filter="barn(inVertical)">
                                      <p:cBhvr>
                                        <p:cTn id="46" dur="500"/>
                                        <p:tgtEl>
                                          <p:spTgt spid="192523"/>
                                        </p:tgtEl>
                                      </p:cBhvr>
                                    </p:animEffect>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92529"/>
                                        </p:tgtEl>
                                        <p:attrNameLst>
                                          <p:attrName>style.visibility</p:attrName>
                                        </p:attrNameLst>
                                      </p:cBhvr>
                                      <p:to>
                                        <p:strVal val="visible"/>
                                      </p:to>
                                    </p:set>
                                    <p:animEffect transition="in" filter="dissolve">
                                      <p:cBhvr>
                                        <p:cTn id="50" dur="500"/>
                                        <p:tgtEl>
                                          <p:spTgt spid="192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autoUpdateAnimBg="0"/>
      <p:bldP spid="192518" grpId="0" animBg="1" autoUpdateAnimBg="0"/>
      <p:bldP spid="192528" grpId="0" animBg="1" autoUpdateAnimBg="0"/>
      <p:bldP spid="19252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0" name="Picture 2" descr="1">
            <a:extLst>
              <a:ext uri="{FF2B5EF4-FFF2-40B4-BE49-F238E27FC236}">
                <a16:creationId xmlns:a16="http://schemas.microsoft.com/office/drawing/2014/main" id="{264B2A7B-84BA-4284-A9EE-03314E5AB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28775"/>
            <a:ext cx="8461375" cy="3113088"/>
          </a:xfrm>
          <a:prstGeom prst="rect">
            <a:avLst/>
          </a:prstGeom>
          <a:noFill/>
          <a:extLst>
            <a:ext uri="{909E8E84-426E-40DD-AFC4-6F175D3DCCD1}">
              <a14:hiddenFill xmlns:a14="http://schemas.microsoft.com/office/drawing/2010/main">
                <a:solidFill>
                  <a:srgbClr val="FFFFFF"/>
                </a:solidFill>
              </a14:hiddenFill>
            </a:ext>
          </a:extLst>
        </p:spPr>
      </p:pic>
      <p:sp>
        <p:nvSpPr>
          <p:cNvPr id="258051" name="Rectangle 3">
            <a:extLst>
              <a:ext uri="{FF2B5EF4-FFF2-40B4-BE49-F238E27FC236}">
                <a16:creationId xmlns:a16="http://schemas.microsoft.com/office/drawing/2014/main" id="{ADCC4691-A1B1-4ED7-BE38-5A61BE40F92D}"/>
              </a:ext>
            </a:extLst>
          </p:cNvPr>
          <p:cNvSpPr>
            <a:spLocks noChangeArrowheads="1"/>
          </p:cNvSpPr>
          <p:nvPr/>
        </p:nvSpPr>
        <p:spPr bwMode="auto">
          <a:xfrm>
            <a:off x="2268538" y="5300663"/>
            <a:ext cx="479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baseline="0">
                <a:latin typeface="Garamond" panose="02020404030301010803" pitchFamily="18" charset="0"/>
              </a:rPr>
              <a:t>仙女座中心存在着</a:t>
            </a:r>
            <a:r>
              <a:rPr kumimoji="0" lang="en-US" altLang="zh-CN" baseline="0">
                <a:latin typeface="Garamond" panose="02020404030301010803" pitchFamily="18" charset="0"/>
              </a:rPr>
              <a:t>10</a:t>
            </a:r>
            <a:r>
              <a:rPr kumimoji="0" lang="zh-CN" altLang="en-US" baseline="0">
                <a:latin typeface="Garamond" panose="02020404030301010803" pitchFamily="18" charset="0"/>
              </a:rPr>
              <a:t>个新的准黑洞</a:t>
            </a:r>
            <a:r>
              <a:rPr kumimoji="0" lang="zh-CN" altLang="en-US" sz="1800" baseline="0">
                <a:latin typeface="Garamond" panose="02020404030301010803" pitchFamily="18" charset="0"/>
              </a:rPr>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4F40247D-5E1B-47F9-938F-D9F9AF1FB95C}"/>
              </a:ext>
            </a:extLst>
          </p:cNvPr>
          <p:cNvSpPr>
            <a:spLocks noGrp="1" noChangeArrowheads="1"/>
          </p:cNvSpPr>
          <p:nvPr>
            <p:ph type="body" idx="1"/>
          </p:nvPr>
        </p:nvSpPr>
        <p:spPr>
          <a:xfrm>
            <a:off x="611188" y="1125538"/>
            <a:ext cx="8280400" cy="4752975"/>
          </a:xfrm>
          <a:noFill/>
          <a:ln/>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en-US"/>
              <a:t>超新星</a:t>
            </a:r>
          </a:p>
          <a:p>
            <a:pPr>
              <a:buFont typeface="Wingdings" panose="05000000000000000000" pitchFamily="2" charset="2"/>
              <a:buNone/>
            </a:pPr>
            <a:r>
              <a:rPr lang="zh-CN" altLang="en-US"/>
              <a:t>    红巨星→膨胀成超巨星→超新星爆炸→飞速旋转的中子星→最终成为黑洞</a:t>
            </a:r>
          </a:p>
          <a:p>
            <a:pPr>
              <a:buFont typeface="Wingdings" panose="05000000000000000000" pitchFamily="2" charset="2"/>
              <a:buNone/>
            </a:pPr>
            <a:r>
              <a:rPr lang="zh-CN" altLang="en-US"/>
              <a:t>            超新星爆发那一瞬间发出的光芒是太阳的</a:t>
            </a:r>
            <a:r>
              <a:rPr lang="en-US" altLang="zh-CN"/>
              <a:t>10</a:t>
            </a:r>
            <a:r>
              <a:rPr lang="zh-CN" altLang="en-US"/>
              <a:t>亿倍亮度。</a:t>
            </a:r>
          </a:p>
          <a:p>
            <a:pPr>
              <a:buFont typeface="Wingdings" panose="05000000000000000000" pitchFamily="2" charset="2"/>
              <a:buNone/>
            </a:pPr>
            <a:r>
              <a:rPr lang="zh-CN" altLang="en-US"/>
              <a:t>            超新星的研究在恒星晚期演化研究中占有特殊地位，它和元素合成、星际物质、高能天体物理的研究密切相关。</a:t>
            </a:r>
          </a:p>
          <a:p>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descr="ngc3982_hst_big">
            <a:extLst>
              <a:ext uri="{FF2B5EF4-FFF2-40B4-BE49-F238E27FC236}">
                <a16:creationId xmlns:a16="http://schemas.microsoft.com/office/drawing/2014/main" id="{954A20D4-8135-4258-8740-16FE20DD9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3527425" cy="3924300"/>
          </a:xfrm>
          <a:prstGeom prst="rect">
            <a:avLst/>
          </a:prstGeom>
          <a:noFill/>
          <a:extLst>
            <a:ext uri="{909E8E84-426E-40DD-AFC4-6F175D3DCCD1}">
              <a14:hiddenFill xmlns:a14="http://schemas.microsoft.com/office/drawing/2010/main">
                <a:solidFill>
                  <a:srgbClr val="FFFFFF"/>
                </a:solidFill>
              </a14:hiddenFill>
            </a:ext>
          </a:extLst>
        </p:spPr>
      </p:pic>
      <p:pic>
        <p:nvPicPr>
          <p:cNvPr id="260099" name="Picture 3" descr="ngc3982">
            <a:extLst>
              <a:ext uri="{FF2B5EF4-FFF2-40B4-BE49-F238E27FC236}">
                <a16:creationId xmlns:a16="http://schemas.microsoft.com/office/drawing/2014/main" id="{A4A63B03-657A-4BCC-AC50-0B690DB35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4313"/>
            <a:ext cx="3887788" cy="3887787"/>
          </a:xfrm>
          <a:prstGeom prst="rect">
            <a:avLst/>
          </a:prstGeom>
          <a:noFill/>
          <a:extLst>
            <a:ext uri="{909E8E84-426E-40DD-AFC4-6F175D3DCCD1}">
              <a14:hiddenFill xmlns:a14="http://schemas.microsoft.com/office/drawing/2010/main">
                <a:solidFill>
                  <a:srgbClr val="FFFFFF"/>
                </a:solidFill>
              </a14:hiddenFill>
            </a:ext>
          </a:extLst>
        </p:spPr>
      </p:pic>
      <p:sp>
        <p:nvSpPr>
          <p:cNvPr id="260100" name="Rectangle 4">
            <a:extLst>
              <a:ext uri="{FF2B5EF4-FFF2-40B4-BE49-F238E27FC236}">
                <a16:creationId xmlns:a16="http://schemas.microsoft.com/office/drawing/2014/main" id="{3F265195-33B7-4F65-972C-BD68611E505C}"/>
              </a:ext>
            </a:extLst>
          </p:cNvPr>
          <p:cNvSpPr>
            <a:spLocks noChangeArrowheads="1"/>
          </p:cNvSpPr>
          <p:nvPr/>
        </p:nvSpPr>
        <p:spPr bwMode="auto">
          <a:xfrm>
            <a:off x="3635375" y="5661025"/>
            <a:ext cx="2141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800" baseline="0">
                <a:latin typeface="Garamond" panose="02020404030301010803" pitchFamily="18" charset="0"/>
              </a:rPr>
              <a:t>旋涡星系</a:t>
            </a:r>
            <a:r>
              <a:rPr kumimoji="0" lang="en-US" altLang="zh-CN" sz="1800" baseline="0">
                <a:latin typeface="Garamond" panose="02020404030301010803" pitchFamily="18" charset="0"/>
              </a:rPr>
              <a:t>NGC 3982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D825DAFD-19B7-4D8E-8D67-56CC102A0C31}"/>
              </a:ext>
            </a:extLst>
          </p:cNvPr>
          <p:cNvSpPr>
            <a:spLocks noGrp="1" noChangeArrowheads="1"/>
          </p:cNvSpPr>
          <p:nvPr>
            <p:ph type="body" idx="1"/>
          </p:nvPr>
        </p:nvSpPr>
        <p:spPr>
          <a:xfrm>
            <a:off x="1349375" y="2913063"/>
            <a:ext cx="7150100" cy="2317750"/>
          </a:xfrm>
          <a:noFill/>
          <a:ln>
            <a:solidFill>
              <a:schemeClr val="bg1"/>
            </a:solidFill>
            <a:miter lim="800000"/>
            <a:headEnd/>
            <a:tailEnd/>
          </a:ln>
        </p:spPr>
        <p:txBody>
          <a:bodyPr/>
          <a:lstStyle/>
          <a:p>
            <a:r>
              <a:rPr lang="en-US" altLang="zh-CN"/>
              <a:t>1987</a:t>
            </a:r>
            <a:r>
              <a:rPr lang="zh-CN" altLang="en-US"/>
              <a:t>年</a:t>
            </a:r>
            <a:r>
              <a:rPr lang="en-US" altLang="zh-CN"/>
              <a:t>2</a:t>
            </a:r>
            <a:r>
              <a:rPr lang="zh-CN" altLang="en-US"/>
              <a:t>月</a:t>
            </a:r>
            <a:r>
              <a:rPr lang="en-US" altLang="zh-CN"/>
              <a:t>23</a:t>
            </a:r>
            <a:r>
              <a:rPr lang="zh-CN" altLang="en-US"/>
              <a:t>的麦哲伦云超新星爆发将成为本世纪最重大的天 文事件之一。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Rectangle 5">
            <a:extLst>
              <a:ext uri="{FF2B5EF4-FFF2-40B4-BE49-F238E27FC236}">
                <a16:creationId xmlns:a16="http://schemas.microsoft.com/office/drawing/2014/main" id="{DDCAD2A0-1399-4887-BAD6-F9624FF6BC07}"/>
              </a:ext>
            </a:extLst>
          </p:cNvPr>
          <p:cNvSpPr>
            <a:spLocks noChangeArrowheads="1"/>
          </p:cNvSpPr>
          <p:nvPr/>
        </p:nvSpPr>
        <p:spPr bwMode="auto">
          <a:xfrm>
            <a:off x="468313" y="765175"/>
            <a:ext cx="4381500" cy="57943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baseline="0">
                <a:solidFill>
                  <a:srgbClr val="FF0000"/>
                </a:solidFill>
                <a:effectLst>
                  <a:outerShdw blurRad="38100" dist="38100" dir="2700000" algn="tl">
                    <a:srgbClr val="000000"/>
                  </a:outerShdw>
                </a:effectLst>
                <a:ea typeface="华文中宋" panose="02010600040101010101" pitchFamily="2" charset="-122"/>
              </a:rPr>
              <a:t>三．大爆炸理论的证据</a:t>
            </a:r>
          </a:p>
        </p:txBody>
      </p:sp>
      <p:sp>
        <p:nvSpPr>
          <p:cNvPr id="230406" name="Rectangle 6">
            <a:extLst>
              <a:ext uri="{FF2B5EF4-FFF2-40B4-BE49-F238E27FC236}">
                <a16:creationId xmlns:a16="http://schemas.microsoft.com/office/drawing/2014/main" id="{A5849790-EB89-4F17-990F-498708A4214C}"/>
              </a:ext>
            </a:extLst>
          </p:cNvPr>
          <p:cNvSpPr>
            <a:spLocks noChangeArrowheads="1"/>
          </p:cNvSpPr>
          <p:nvPr/>
        </p:nvSpPr>
        <p:spPr bwMode="auto">
          <a:xfrm>
            <a:off x="755650" y="1733550"/>
            <a:ext cx="79200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1.</a:t>
            </a:r>
            <a:r>
              <a:rPr lang="zh-CN" altLang="en-GB" b="1" baseline="0">
                <a:solidFill>
                  <a:srgbClr val="990033"/>
                </a:solidFill>
                <a:ea typeface="华文中宋" panose="02010600040101010101" pitchFamily="2" charset="-122"/>
              </a:rPr>
              <a:t>宇宙的年龄</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如果星系目前正在彼此远离，那它们过去必定靠得更近，也就是说，较早时代的宇宙，物质密度会更高。继续这一推理就意味着过去必定存在一个时刻，那时宇宙中的物质处于极其高密的状态。按照哈勃定律将星系的距离除以各自的速度，就可估计出那一时刻距今约</a:t>
            </a:r>
            <a:r>
              <a:rPr lang="en-US" altLang="zh-CN" b="1" baseline="0">
                <a:solidFill>
                  <a:srgbClr val="000066"/>
                </a:solidFill>
                <a:ea typeface="华文中宋" panose="02010600040101010101" pitchFamily="2" charset="-122"/>
              </a:rPr>
              <a:t>100—200</a:t>
            </a:r>
            <a:r>
              <a:rPr lang="zh-CN" altLang="en-US" b="1" baseline="0">
                <a:solidFill>
                  <a:srgbClr val="000066"/>
                </a:solidFill>
                <a:ea typeface="华文中宋" panose="02010600040101010101" pitchFamily="2" charset="-122"/>
              </a:rPr>
              <a:t>亿年。这段时间对所有星系来说是共同的，事实上它就是哈勃常数的倒数。那一时刻通常被称为“大爆炸”时刻，也就是我们宇宙的开端。如果这一推论不错，那么宇宙中一切天体的年龄都不应超出这个“宇宙年龄”所界定的上限。</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a:extLst>
              <a:ext uri="{FF2B5EF4-FFF2-40B4-BE49-F238E27FC236}">
                <a16:creationId xmlns:a16="http://schemas.microsoft.com/office/drawing/2014/main" id="{A01E2467-0F45-4B35-881A-4F2165902118}"/>
              </a:ext>
            </a:extLst>
          </p:cNvPr>
          <p:cNvSpPr>
            <a:spLocks noChangeArrowheads="1"/>
          </p:cNvSpPr>
          <p:nvPr/>
        </p:nvSpPr>
        <p:spPr bwMode="auto">
          <a:xfrm>
            <a:off x="971550" y="1268413"/>
            <a:ext cx="77771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借助卢瑟福所开创的利用物质中放射性同位素含量测定其形成年代的方法，人们测量了地球上最古老的岩石、“阿彼罗</a:t>
            </a:r>
            <a:r>
              <a:rPr lang="en-US" altLang="zh-CN" b="1" baseline="0">
                <a:solidFill>
                  <a:srgbClr val="000066"/>
                </a:solidFill>
                <a:ea typeface="华文中宋" panose="02010600040101010101" pitchFamily="2" charset="-122"/>
              </a:rPr>
              <a:t>11</a:t>
            </a:r>
            <a:r>
              <a:rPr lang="zh-CN" altLang="en-US" b="1" baseline="0">
                <a:solidFill>
                  <a:srgbClr val="000066"/>
                </a:solidFill>
                <a:ea typeface="华文中宋" panose="02010600040101010101" pitchFamily="2" charset="-122"/>
              </a:rPr>
              <a:t>号”宇航员从月球上带回的岩石以及从行星际空间掉到地球上的陨石样本，发现它们的年龄均不超过</a:t>
            </a:r>
            <a:r>
              <a:rPr lang="en-US" altLang="zh-CN" b="1" baseline="0">
                <a:solidFill>
                  <a:srgbClr val="000066"/>
                </a:solidFill>
                <a:ea typeface="华文中宋" panose="02010600040101010101" pitchFamily="2" charset="-122"/>
              </a:rPr>
              <a:t>47</a:t>
            </a:r>
            <a:r>
              <a:rPr lang="zh-CN" altLang="en-US" b="1" baseline="0">
                <a:solidFill>
                  <a:srgbClr val="000066"/>
                </a:solidFill>
                <a:ea typeface="华文中宋" panose="02010600040101010101" pitchFamily="2" charset="-122"/>
              </a:rPr>
              <a:t>亿年。</a:t>
            </a:r>
          </a:p>
          <a:p>
            <a:r>
              <a:rPr lang="zh-CN" altLang="en-US" b="1" baseline="0">
                <a:solidFill>
                  <a:srgbClr val="000066"/>
                </a:solidFill>
                <a:ea typeface="华文中宋" panose="02010600040101010101" pitchFamily="2" charset="-122"/>
              </a:rPr>
              <a:t>        恒星的年龄可以从它们的发光功率和拥有的燃料储备来估计。根据热核反应提供恒星能源的理论，人们估算出银河系中最老恒星的年龄约为</a:t>
            </a:r>
            <a:r>
              <a:rPr lang="en-US" altLang="zh-CN" b="1" baseline="0">
                <a:solidFill>
                  <a:srgbClr val="000066"/>
                </a:solidFill>
                <a:ea typeface="华文中宋" panose="02010600040101010101" pitchFamily="2" charset="-122"/>
              </a:rPr>
              <a:t>100—150</a:t>
            </a:r>
            <a:r>
              <a:rPr lang="zh-CN" altLang="en-US" b="1" baseline="0">
                <a:solidFill>
                  <a:srgbClr val="000066"/>
                </a:solidFill>
                <a:ea typeface="华文中宋" panose="02010600040101010101" pitchFamily="2" charset="-122"/>
              </a:rPr>
              <a:t>亿年。</a:t>
            </a:r>
          </a:p>
          <a:p>
            <a:r>
              <a:rPr lang="zh-CN" altLang="en-US" b="1" baseline="0">
                <a:solidFill>
                  <a:srgbClr val="000066"/>
                </a:solidFill>
                <a:ea typeface="华文中宋" panose="02010600040101010101" pitchFamily="2" charset="-122"/>
              </a:rPr>
              <a:t>        用上述两种完全不同的方法得到的天体年龄竞与“宇宙年龄”协调一致，这对大爆炸宇宙模型当然是十分有力的支持。</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a:extLst>
              <a:ext uri="{FF2B5EF4-FFF2-40B4-BE49-F238E27FC236}">
                <a16:creationId xmlns:a16="http://schemas.microsoft.com/office/drawing/2014/main" id="{44B5043A-5A88-4963-B749-E40FDD19D363}"/>
              </a:ext>
            </a:extLst>
          </p:cNvPr>
          <p:cNvSpPr>
            <a:spLocks noChangeArrowheads="1"/>
          </p:cNvSpPr>
          <p:nvPr/>
        </p:nvSpPr>
        <p:spPr bwMode="auto">
          <a:xfrm>
            <a:off x="539750" y="692150"/>
            <a:ext cx="8208963"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2.</a:t>
            </a:r>
            <a:r>
              <a:rPr lang="zh-CN" altLang="en-GB" b="1" baseline="0">
                <a:solidFill>
                  <a:srgbClr val="990033"/>
                </a:solidFill>
                <a:ea typeface="华文中宋" panose="02010600040101010101" pitchFamily="2" charset="-122"/>
              </a:rPr>
              <a:t>轻元素的丰度</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在大爆炸后一秒钟以前，宇宙不仅不可能存在星系、恒星，地球，甚至除氢核外也没有其他化学元素，只有处于热平衡状态下的由质子、中子、电子、光子等基本粒子混合而成的“宇宙汤”。起初，中子和质子的数量几乎相等，随着温度的降低，两者的比例逐渐下降，在约</a:t>
            </a:r>
            <a:r>
              <a:rPr lang="en-US" altLang="zh-CN" b="1" baseline="0">
                <a:solidFill>
                  <a:srgbClr val="000066"/>
                </a:solidFill>
                <a:ea typeface="华文中宋" panose="02010600040101010101" pitchFamily="2" charset="-122"/>
              </a:rPr>
              <a:t>3</a:t>
            </a:r>
            <a:r>
              <a:rPr lang="zh-CN" altLang="en-US" b="1" baseline="0">
                <a:solidFill>
                  <a:srgbClr val="000066"/>
                </a:solidFill>
                <a:ea typeface="华文中宋" panose="02010600040101010101" pitchFamily="2" charset="-122"/>
              </a:rPr>
              <a:t>分钟时达到</a:t>
            </a:r>
            <a:r>
              <a:rPr lang="en-US" altLang="zh-CN" b="1" baseline="0">
                <a:solidFill>
                  <a:srgbClr val="000066"/>
                </a:solidFill>
                <a:ea typeface="华文中宋" panose="02010600040101010101" pitchFamily="2" charset="-122"/>
              </a:rPr>
              <a:t>1</a:t>
            </a:r>
            <a:r>
              <a:rPr lang="en-GB" altLang="zh-CN" b="1" baseline="0">
                <a:solidFill>
                  <a:srgbClr val="000066"/>
                </a:solidFill>
                <a:ea typeface="华文中宋" panose="02010600040101010101" pitchFamily="2" charset="-122"/>
              </a:rPr>
              <a:t>:</a:t>
            </a:r>
            <a:r>
              <a:rPr lang="en-US" altLang="zh-CN" b="1" baseline="0">
                <a:solidFill>
                  <a:srgbClr val="000066"/>
                </a:solidFill>
                <a:ea typeface="华文中宋" panose="02010600040101010101" pitchFamily="2" charset="-122"/>
              </a:rPr>
              <a:t>6</a:t>
            </a:r>
            <a:r>
              <a:rPr lang="zh-CN" altLang="en-US" b="1" baseline="0">
                <a:solidFill>
                  <a:srgbClr val="000066"/>
                </a:solidFill>
                <a:ea typeface="华文中宋" panose="02010600040101010101" pitchFamily="2" charset="-122"/>
              </a:rPr>
              <a:t>左右。当温度降到</a:t>
            </a:r>
            <a:r>
              <a:rPr lang="en-US" altLang="zh-CN" b="1" baseline="0">
                <a:solidFill>
                  <a:srgbClr val="000066"/>
                </a:solidFill>
                <a:ea typeface="华文中宋" panose="02010600040101010101" pitchFamily="2" charset="-122"/>
              </a:rPr>
              <a:t>10</a:t>
            </a:r>
            <a:r>
              <a:rPr lang="zh-CN" altLang="en-US" b="1" baseline="0">
                <a:solidFill>
                  <a:srgbClr val="000066"/>
                </a:solidFill>
                <a:ea typeface="华文中宋" panose="02010600040101010101" pitchFamily="2" charset="-122"/>
              </a:rPr>
              <a:t>亿</a:t>
            </a:r>
            <a:r>
              <a:rPr lang="en-US" altLang="zh-CN" b="1" baseline="0">
                <a:solidFill>
                  <a:srgbClr val="000066"/>
                </a:solidFill>
                <a:ea typeface="华文中宋" panose="02010600040101010101" pitchFamily="2" charset="-122"/>
              </a:rPr>
              <a:t>K</a:t>
            </a:r>
            <a:r>
              <a:rPr lang="zh-CN" altLang="en-US" b="1" baseline="0">
                <a:solidFill>
                  <a:srgbClr val="000066"/>
                </a:solidFill>
                <a:ea typeface="华文中宋" panose="02010600040101010101" pitchFamily="2" charset="-122"/>
              </a:rPr>
              <a:t>时，中子和质子合成氘核的反应开始，类似氢弹爆炸时发生的聚变过程迅速把所有的中子合成到由两个质子和两个中子构成的氦核中。由此不难算出，氦同氢的质量比应为</a:t>
            </a:r>
            <a:r>
              <a:rPr lang="en-US" altLang="zh-CN" b="1" baseline="0">
                <a:solidFill>
                  <a:srgbClr val="000066"/>
                </a:solidFill>
                <a:ea typeface="华文中宋" panose="02010600040101010101" pitchFamily="2" charset="-122"/>
              </a:rPr>
              <a:t>1</a:t>
            </a:r>
            <a:r>
              <a:rPr lang="en-GB" altLang="zh-CN" b="1" baseline="0">
                <a:solidFill>
                  <a:srgbClr val="000066"/>
                </a:solidFill>
                <a:ea typeface="华文中宋" panose="02010600040101010101" pitchFamily="2" charset="-122"/>
              </a:rPr>
              <a:t>:</a:t>
            </a:r>
            <a:r>
              <a:rPr lang="en-US" altLang="zh-CN" b="1" baseline="0">
                <a:solidFill>
                  <a:srgbClr val="000066"/>
                </a:solidFill>
                <a:ea typeface="华文中宋" panose="02010600040101010101" pitchFamily="2" charset="-122"/>
              </a:rPr>
              <a:t>4</a:t>
            </a:r>
            <a:r>
              <a:rPr lang="zh-CN" altLang="en-US" b="1" baseline="0">
                <a:solidFill>
                  <a:srgbClr val="000066"/>
                </a:solidFill>
                <a:ea typeface="华文中宋" panose="02010600040101010101" pitchFamily="2" charset="-122"/>
              </a:rPr>
              <a:t>。</a:t>
            </a:r>
          </a:p>
          <a:p>
            <a:r>
              <a:rPr lang="zh-CN" altLang="en-US" b="1" baseline="0">
                <a:solidFill>
                  <a:srgbClr val="000066"/>
                </a:solidFill>
                <a:ea typeface="华文中宋" panose="02010600040101010101" pitchFamily="2" charset="-122"/>
              </a:rPr>
              <a:t>        天文观测表明，无论宇宙的哪个角落，无论恒星还是星际物质中，氦与氢的比例均大体与此相符。同一时期合成的氘、氚、锂、铍、硼等轻元素，尽管数量小的多，但它们的丰度（即与氢的比例）也具有类似的普适性。这对大爆炸模型是一个有力的支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a:extLst>
              <a:ext uri="{FF2B5EF4-FFF2-40B4-BE49-F238E27FC236}">
                <a16:creationId xmlns:a16="http://schemas.microsoft.com/office/drawing/2014/main" id="{F4569B03-EA18-40B0-99BA-3CFF706E8BFA}"/>
              </a:ext>
            </a:extLst>
          </p:cNvPr>
          <p:cNvSpPr>
            <a:spLocks noChangeArrowheads="1"/>
          </p:cNvSpPr>
          <p:nvPr/>
        </p:nvSpPr>
        <p:spPr bwMode="auto">
          <a:xfrm>
            <a:off x="539750" y="1081088"/>
            <a:ext cx="8135938"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3.</a:t>
            </a:r>
            <a:r>
              <a:rPr lang="zh-CN" altLang="en-GB" b="1" baseline="0">
                <a:solidFill>
                  <a:srgbClr val="990033"/>
                </a:solidFill>
                <a:ea typeface="华文中宋" panose="02010600040101010101" pitchFamily="2" charset="-122"/>
              </a:rPr>
              <a:t>微波背景辐射</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大爆炸模型的另一个重要遗迹是微波背景辐射。前面说过，大爆炸后最初几分钟，宇宙就像一个氢弹爆炸时产生的火球，处处充满了温度高达</a:t>
            </a:r>
            <a:r>
              <a:rPr lang="en-US" altLang="zh-CN" b="1" baseline="0">
                <a:solidFill>
                  <a:srgbClr val="000066"/>
                </a:solidFill>
                <a:ea typeface="华文中宋" panose="02010600040101010101" pitchFamily="2" charset="-122"/>
              </a:rPr>
              <a:t>10</a:t>
            </a:r>
            <a:r>
              <a:rPr lang="zh-CN" altLang="en-US" b="1" baseline="0">
                <a:solidFill>
                  <a:srgbClr val="000066"/>
                </a:solidFill>
                <a:ea typeface="华文中宋" panose="02010600040101010101" pitchFamily="2" charset="-122"/>
              </a:rPr>
              <a:t>亿</a:t>
            </a:r>
            <a:r>
              <a:rPr lang="en-GB" altLang="zh-CN" b="1" baseline="0">
                <a:solidFill>
                  <a:srgbClr val="000066"/>
                </a:solidFill>
                <a:ea typeface="华文中宋" panose="02010600040101010101" pitchFamily="2" charset="-122"/>
              </a:rPr>
              <a:t>K</a:t>
            </a:r>
            <a:r>
              <a:rPr lang="zh-CN" altLang="en-GB" b="1" baseline="0">
                <a:solidFill>
                  <a:srgbClr val="000066"/>
                </a:solidFill>
                <a:ea typeface="华文中宋" panose="02010600040101010101" pitchFamily="2" charset="-122"/>
              </a:rPr>
              <a:t>的光辐射。因为处于热平衡中，这种辐射强度随波长的分布服从普朗克分布（或称黑体谱）。随着宇宙的膨胀，辐射温度不断下降，但始终保持黑体谱形和总体均勾性。按伽莫夫等人的计算，作为这种过程的遗迹，目前的宇宙中应普遍存在温度约</a:t>
            </a:r>
            <a:r>
              <a:rPr lang="en-US" altLang="zh-CN" b="1" baseline="0">
                <a:solidFill>
                  <a:srgbClr val="000066"/>
                </a:solidFill>
                <a:ea typeface="华文中宋" panose="02010600040101010101" pitchFamily="2" charset="-122"/>
              </a:rPr>
              <a:t>3K</a:t>
            </a:r>
            <a:r>
              <a:rPr lang="zh-CN" altLang="en-US" b="1" baseline="0">
                <a:solidFill>
                  <a:srgbClr val="000066"/>
                </a:solidFill>
                <a:ea typeface="华文中宋" panose="02010600040101010101" pitchFamily="2" charset="-122"/>
              </a:rPr>
              <a:t>的背景黑体辐射。因该辐射的峰值波长在</a:t>
            </a:r>
            <a:r>
              <a:rPr lang="en-US" altLang="zh-CN" b="1" baseline="0">
                <a:solidFill>
                  <a:srgbClr val="000066"/>
                </a:solidFill>
                <a:ea typeface="华文中宋" panose="02010600040101010101" pitchFamily="2" charset="-122"/>
              </a:rPr>
              <a:t>1mm</a:t>
            </a:r>
            <a:r>
              <a:rPr lang="zh-CN" altLang="en-US" b="1" baseline="0">
                <a:solidFill>
                  <a:srgbClr val="000066"/>
                </a:solidFill>
                <a:ea typeface="华文中宋" panose="02010600040101010101" pitchFamily="2" charset="-122"/>
              </a:rPr>
              <a:t>附近，处于微波波段，故又称为微波背景辐射。令人遗憾的是，这一重要预言在提出后的</a:t>
            </a:r>
            <a:r>
              <a:rPr lang="en-US" altLang="zh-CN" b="1" baseline="0">
                <a:solidFill>
                  <a:srgbClr val="000066"/>
                </a:solidFill>
                <a:ea typeface="华文中宋" panose="02010600040101010101" pitchFamily="2" charset="-122"/>
              </a:rPr>
              <a:t>10</a:t>
            </a:r>
            <a:r>
              <a:rPr lang="zh-CN" altLang="en-US" b="1" baseline="0">
                <a:solidFill>
                  <a:srgbClr val="000066"/>
                </a:solidFill>
                <a:ea typeface="华文中宋" panose="02010600040101010101" pitchFamily="2" charset="-122"/>
              </a:rPr>
              <a:t>多年中竟未引起人们的认真关注。直到</a:t>
            </a:r>
            <a:r>
              <a:rPr lang="en-US" altLang="zh-CN" b="1" baseline="0">
                <a:solidFill>
                  <a:srgbClr val="000066"/>
                </a:solidFill>
                <a:ea typeface="华文中宋" panose="02010600040101010101" pitchFamily="2" charset="-122"/>
              </a:rPr>
              <a:t>1964</a:t>
            </a:r>
            <a:r>
              <a:rPr lang="zh-CN" altLang="en-US" b="1" baseline="0">
                <a:solidFill>
                  <a:srgbClr val="000066"/>
                </a:solidFill>
                <a:ea typeface="华文中宋" panose="02010600040101010101" pitchFamily="2" charset="-122"/>
              </a:rPr>
              <a:t>年，美国贝尔电话实验室的彭齐亚斯和威尔逊用一架卫星通讯天线在</a:t>
            </a:r>
            <a:r>
              <a:rPr lang="en-US" altLang="zh-CN" b="1" baseline="0">
                <a:solidFill>
                  <a:srgbClr val="000066"/>
                </a:solidFill>
                <a:ea typeface="华文中宋" panose="02010600040101010101" pitchFamily="2" charset="-122"/>
              </a:rPr>
              <a:t>7.35cm</a:t>
            </a:r>
            <a:r>
              <a:rPr lang="zh-CN" altLang="en-US" b="1" baseline="0">
                <a:solidFill>
                  <a:srgbClr val="000066"/>
                </a:solidFill>
                <a:ea typeface="华文中宋" panose="02010600040101010101" pitchFamily="2" charset="-122"/>
              </a:rPr>
              <a:t>波长处探测到一种来自宇宙空间的强度与方向无关的信号时，他们起初也并不清楚自己发现的意义。</a:t>
            </a:r>
            <a:endParaRPr lang="zh-CN" altLang="en-US" b="1" baseline="0">
              <a:solidFill>
                <a:srgbClr val="000066"/>
              </a:solidFill>
              <a:ea typeface="华文中宋" panose="02010600040101010101" pitchFamily="2" charset="-122"/>
              <a:sym typeface="Symbol" panose="05050102010706020507"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a:extLst>
              <a:ext uri="{FF2B5EF4-FFF2-40B4-BE49-F238E27FC236}">
                <a16:creationId xmlns:a16="http://schemas.microsoft.com/office/drawing/2014/main" id="{7288458D-3E19-42BC-A974-A0A2F99379F8}"/>
              </a:ext>
            </a:extLst>
          </p:cNvPr>
          <p:cNvSpPr>
            <a:spLocks noChangeArrowheads="1"/>
          </p:cNvSpPr>
          <p:nvPr/>
        </p:nvSpPr>
        <p:spPr bwMode="auto">
          <a:xfrm>
            <a:off x="755650" y="1019175"/>
            <a:ext cx="799306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baseline="0">
                <a:solidFill>
                  <a:srgbClr val="000066"/>
                </a:solidFill>
                <a:ea typeface="华文中宋" panose="02010600040101010101" pitchFamily="2" charset="-122"/>
              </a:rPr>
              <a:t>        </a:t>
            </a:r>
            <a:r>
              <a:rPr lang="zh-CN" altLang="en-US" b="1" baseline="0">
                <a:solidFill>
                  <a:srgbClr val="000066"/>
                </a:solidFill>
                <a:ea typeface="华文中宋" panose="02010600040101010101" pitchFamily="2" charset="-122"/>
              </a:rPr>
              <a:t>后来，普林斯顿大学的皮伯斯等得知这一消息，才认识到这正是他们试图寻找的宇宙背景辐射。为了最后“验明正身”，</a:t>
            </a:r>
            <a:r>
              <a:rPr lang="en-US" altLang="zh-CN" b="1" baseline="0">
                <a:solidFill>
                  <a:srgbClr val="000066"/>
                </a:solidFill>
                <a:ea typeface="华文中宋" panose="02010600040101010101" pitchFamily="2" charset="-122"/>
              </a:rPr>
              <a:t>20</a:t>
            </a:r>
            <a:r>
              <a:rPr lang="zh-CN" altLang="en-US" b="1" baseline="0">
                <a:solidFill>
                  <a:srgbClr val="000066"/>
                </a:solidFill>
                <a:ea typeface="华文中宋" panose="02010600040101010101" pitchFamily="2" charset="-122"/>
              </a:rPr>
              <a:t>多年来，全世界天文学家对这种辐射的谱分布和方向进行了大规模的调查，形势逐渐明朗。</a:t>
            </a:r>
            <a:r>
              <a:rPr lang="en-US" altLang="zh-CN" b="1" baseline="0">
                <a:solidFill>
                  <a:srgbClr val="000066"/>
                </a:solidFill>
                <a:ea typeface="华文中宋" panose="02010600040101010101" pitchFamily="2" charset="-122"/>
              </a:rPr>
              <a:t>1989</a:t>
            </a:r>
            <a:r>
              <a:rPr lang="zh-CN" altLang="en-US" b="1" baseline="0">
                <a:solidFill>
                  <a:srgbClr val="000066"/>
                </a:solidFill>
                <a:ea typeface="华文中宋" panose="02010600040101010101" pitchFamily="2" charset="-122"/>
              </a:rPr>
              <a:t>年，美国宇航局专门为此发射了宇宙背景探测者卫星，第一批测量数据表明：在从</a:t>
            </a:r>
            <a:r>
              <a:rPr lang="en-US" altLang="zh-CN" b="1" baseline="0">
                <a:solidFill>
                  <a:srgbClr val="000066"/>
                </a:solidFill>
                <a:ea typeface="华文中宋" panose="02010600040101010101" pitchFamily="2" charset="-122"/>
              </a:rPr>
              <a:t>0.5mm</a:t>
            </a:r>
            <a:r>
              <a:rPr lang="zh-CN" altLang="en-US" b="1" baseline="0">
                <a:solidFill>
                  <a:srgbClr val="000066"/>
                </a:solidFill>
                <a:ea typeface="华文中宋" panose="02010600040101010101" pitchFamily="2" charset="-122"/>
              </a:rPr>
              <a:t>到</a:t>
            </a:r>
            <a:r>
              <a:rPr lang="en-US" altLang="zh-CN" b="1" baseline="0">
                <a:solidFill>
                  <a:srgbClr val="000066"/>
                </a:solidFill>
                <a:ea typeface="华文中宋" panose="02010600040101010101" pitchFamily="2" charset="-122"/>
              </a:rPr>
              <a:t>5mm</a:t>
            </a:r>
            <a:r>
              <a:rPr lang="zh-CN" altLang="en-US" b="1" baseline="0">
                <a:solidFill>
                  <a:srgbClr val="000066"/>
                </a:solidFill>
                <a:ea typeface="华文中宋" panose="02010600040101010101" pitchFamily="2" charset="-122"/>
              </a:rPr>
              <a:t>的整个波段上，该辐射的谱分布与温度为</a:t>
            </a:r>
            <a:r>
              <a:rPr lang="en-US" altLang="zh-CN" b="1" baseline="0">
                <a:solidFill>
                  <a:srgbClr val="000066"/>
                </a:solidFill>
                <a:ea typeface="华文中宋" panose="02010600040101010101" pitchFamily="2" charset="-122"/>
              </a:rPr>
              <a:t>2.735</a:t>
            </a:r>
            <a:r>
              <a:rPr lang="en-US" altLang="zh-CN" b="1" baseline="0">
                <a:solidFill>
                  <a:srgbClr val="000066"/>
                </a:solidFill>
                <a:ea typeface="华文中宋" panose="02010600040101010101" pitchFamily="2" charset="-122"/>
                <a:sym typeface="Symbol" panose="05050102010706020507" pitchFamily="18" charset="2"/>
              </a:rPr>
              <a:t></a:t>
            </a:r>
            <a:r>
              <a:rPr lang="en-US" altLang="zh-CN" b="1" baseline="0">
                <a:solidFill>
                  <a:srgbClr val="000066"/>
                </a:solidFill>
                <a:ea typeface="华文中宋" panose="02010600040101010101" pitchFamily="2" charset="-122"/>
              </a:rPr>
              <a:t>0</a:t>
            </a:r>
            <a:r>
              <a:rPr lang="en-GB" altLang="zh-CN" b="1" baseline="0">
                <a:solidFill>
                  <a:srgbClr val="000066"/>
                </a:solidFill>
                <a:ea typeface="华文中宋" panose="02010600040101010101" pitchFamily="2" charset="-122"/>
                <a:sym typeface="Symbol" panose="05050102010706020507" pitchFamily="18" charset="2"/>
              </a:rPr>
              <a:t>.</a:t>
            </a:r>
            <a:r>
              <a:rPr lang="en-US" altLang="zh-CN" b="1" baseline="0">
                <a:solidFill>
                  <a:srgbClr val="000066"/>
                </a:solidFill>
                <a:ea typeface="华文中宋" panose="02010600040101010101" pitchFamily="2" charset="-122"/>
                <a:sym typeface="Symbol" panose="05050102010706020507" pitchFamily="18" charset="2"/>
              </a:rPr>
              <a:t>06k</a:t>
            </a:r>
            <a:r>
              <a:rPr lang="zh-CN" altLang="en-US" b="1" baseline="0">
                <a:solidFill>
                  <a:srgbClr val="000066"/>
                </a:solidFill>
                <a:ea typeface="华文中宋" panose="02010600040101010101" pitchFamily="2" charset="-122"/>
                <a:sym typeface="Symbol" panose="05050102010706020507" pitchFamily="18" charset="2"/>
              </a:rPr>
              <a:t>的理想黑体完全符合；在扣除运动效应以后，天空不同方向的相对温差小于十万分之一。这就无容置疑地证明了微波背景辐射的黑体性和普适性。它是热大爆炸模型最令人信服的证据，这一发现在现代宇宙学史上的地位只有宇宙膨胀的发现可以相比。如果说，哈勃的发现是打开了宇宙整体动力学演化研究的大门的话，那么，彭齐亚斯和威尔逊的发现就是打开了宇宙整体物理演化研究的大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a:extLst>
              <a:ext uri="{FF2B5EF4-FFF2-40B4-BE49-F238E27FC236}">
                <a16:creationId xmlns:a16="http://schemas.microsoft.com/office/drawing/2014/main" id="{2D11FF24-6BA6-4C45-94F0-59E9231FE4E0}"/>
              </a:ext>
            </a:extLst>
          </p:cNvPr>
          <p:cNvSpPr>
            <a:spLocks noChangeArrowheads="1"/>
          </p:cNvSpPr>
          <p:nvPr/>
        </p:nvSpPr>
        <p:spPr bwMode="auto">
          <a:xfrm>
            <a:off x="539750" y="908050"/>
            <a:ext cx="7993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baseline="0">
                <a:solidFill>
                  <a:srgbClr val="000066"/>
                </a:solidFill>
                <a:effectLst>
                  <a:outerShdw blurRad="38100" dist="38100" dir="2700000" algn="tl">
                    <a:srgbClr val="C0C0C0"/>
                  </a:outerShdw>
                </a:effectLst>
                <a:ea typeface="黑体" panose="02010609060101010101" pitchFamily="49" charset="-122"/>
              </a:rPr>
              <a:t>§5  </a:t>
            </a:r>
            <a:r>
              <a:rPr lang="zh-CN" altLang="en-US" sz="3200" b="1" baseline="0">
                <a:solidFill>
                  <a:srgbClr val="000066"/>
                </a:solidFill>
                <a:effectLst>
                  <a:outerShdw blurRad="38100" dist="38100" dir="2700000" algn="tl">
                    <a:srgbClr val="C0C0C0"/>
                  </a:outerShdw>
                </a:effectLst>
                <a:ea typeface="黑体" panose="02010609060101010101" pitchFamily="49" charset="-122"/>
              </a:rPr>
              <a:t>无限宇宙的三大矛盾──三个佯谬问题</a:t>
            </a:r>
          </a:p>
        </p:txBody>
      </p:sp>
      <p:sp>
        <p:nvSpPr>
          <p:cNvPr id="221189" name="Rectangle 5">
            <a:extLst>
              <a:ext uri="{FF2B5EF4-FFF2-40B4-BE49-F238E27FC236}">
                <a16:creationId xmlns:a16="http://schemas.microsoft.com/office/drawing/2014/main" id="{BB3F6AC9-208B-4DC9-9C6A-6D03C6B759CB}"/>
              </a:ext>
            </a:extLst>
          </p:cNvPr>
          <p:cNvSpPr>
            <a:spLocks noChangeArrowheads="1"/>
          </p:cNvSpPr>
          <p:nvPr/>
        </p:nvSpPr>
        <p:spPr bwMode="auto">
          <a:xfrm>
            <a:off x="755650" y="1806575"/>
            <a:ext cx="80137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rPr>
              <a:t>1.</a:t>
            </a:r>
            <a:r>
              <a:rPr lang="zh-CN" altLang="en-GB" b="1" baseline="0">
                <a:solidFill>
                  <a:srgbClr val="990033"/>
                </a:solidFill>
                <a:ea typeface="华文中宋" panose="02010600040101010101" pitchFamily="2" charset="-122"/>
              </a:rPr>
              <a:t>光度佯谬（夜黑佯谬或奥伯斯佯谬）</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如果宇宙是无限的，恒星大致均匀分布其间，那么它们的发光总效果应该是天空的光度无限大。考虑到天体之间互有遮蔽，天空的光度也土改是一个不变的常数，也就是说，白天、黑夜一样明亮。德国人奥伯斯（</a:t>
            </a:r>
            <a:r>
              <a:rPr lang="en-US" altLang="zh-CN" b="1" baseline="0">
                <a:solidFill>
                  <a:srgbClr val="000066"/>
                </a:solidFill>
                <a:ea typeface="华文中宋" panose="02010600040101010101" pitchFamily="2" charset="-122"/>
              </a:rPr>
              <a:t>1758—1840</a:t>
            </a:r>
            <a:r>
              <a:rPr lang="zh-CN" altLang="en-US" b="1" baseline="0">
                <a:solidFill>
                  <a:srgbClr val="000066"/>
                </a:solidFill>
                <a:ea typeface="华文中宋" panose="02010600040101010101" pitchFamily="2" charset="-122"/>
              </a:rPr>
              <a:t>）对之作了系统的讨论，所以后人又称为“奥伯斯佯谬”。这个问题只有在宇宙大爆炸理论下才得以基本解决。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9" name="Picture 3" descr="升降机">
            <a:extLst>
              <a:ext uri="{FF2B5EF4-FFF2-40B4-BE49-F238E27FC236}">
                <a16:creationId xmlns:a16="http://schemas.microsoft.com/office/drawing/2014/main" id="{2DE52C62-D37F-4781-B6D4-90BFA3123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88" y="684213"/>
            <a:ext cx="3770312" cy="48768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3540" name="Rectangle 4">
            <a:extLst>
              <a:ext uri="{FF2B5EF4-FFF2-40B4-BE49-F238E27FC236}">
                <a16:creationId xmlns:a16="http://schemas.microsoft.com/office/drawing/2014/main" id="{3C220B1B-D4D7-4268-BC19-C8062885E631}"/>
              </a:ext>
            </a:extLst>
          </p:cNvPr>
          <p:cNvSpPr>
            <a:spLocks noChangeArrowheads="1"/>
          </p:cNvSpPr>
          <p:nvPr/>
        </p:nvSpPr>
        <p:spPr bwMode="auto">
          <a:xfrm>
            <a:off x="6516688" y="3198813"/>
            <a:ext cx="1676400" cy="22098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1" name="Rectangle 5">
            <a:extLst>
              <a:ext uri="{FF2B5EF4-FFF2-40B4-BE49-F238E27FC236}">
                <a16:creationId xmlns:a16="http://schemas.microsoft.com/office/drawing/2014/main" id="{7E3BB912-3436-44E5-9E59-F22E562C63DF}"/>
              </a:ext>
            </a:extLst>
          </p:cNvPr>
          <p:cNvSpPr>
            <a:spLocks noChangeArrowheads="1"/>
          </p:cNvSpPr>
          <p:nvPr/>
        </p:nvSpPr>
        <p:spPr bwMode="auto">
          <a:xfrm>
            <a:off x="6516688" y="3198813"/>
            <a:ext cx="1676400" cy="2209800"/>
          </a:xfrm>
          <a:prstGeom prst="rect">
            <a:avLst/>
          </a:prstGeom>
          <a:noFill/>
          <a:ln w="571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2" name="Text Box 6">
            <a:extLst>
              <a:ext uri="{FF2B5EF4-FFF2-40B4-BE49-F238E27FC236}">
                <a16:creationId xmlns:a16="http://schemas.microsoft.com/office/drawing/2014/main" id="{3E7E99FF-4AD6-4926-9AEF-6EFA52CEA45E}"/>
              </a:ext>
            </a:extLst>
          </p:cNvPr>
          <p:cNvSpPr txBox="1">
            <a:spLocks noChangeArrowheads="1"/>
          </p:cNvSpPr>
          <p:nvPr/>
        </p:nvSpPr>
        <p:spPr bwMode="auto">
          <a:xfrm>
            <a:off x="496888" y="836613"/>
            <a:ext cx="457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baseline="0">
                <a:solidFill>
                  <a:srgbClr val="000066"/>
                </a:solidFill>
                <a:ea typeface="华文中宋" panose="02010600040101010101" pitchFamily="2" charset="-122"/>
              </a:rPr>
              <a:t></a:t>
            </a:r>
            <a:r>
              <a:rPr lang="zh-CN" altLang="en-US" sz="2800" b="1" baseline="0">
                <a:solidFill>
                  <a:srgbClr val="000066"/>
                </a:solidFill>
                <a:ea typeface="华文中宋" panose="02010600040101010101" pitchFamily="2" charset="-122"/>
              </a:rPr>
              <a:t>以加速上升的电梯为参考系，我们可以认为乘坐电梯的人除了受到重力的作用，还受到一个向下的惯性力，重力和惯性力的合力使人感受到了超重．</a:t>
            </a:r>
          </a:p>
        </p:txBody>
      </p:sp>
      <p:sp>
        <p:nvSpPr>
          <p:cNvPr id="193543" name="AutoShape 7">
            <a:extLst>
              <a:ext uri="{FF2B5EF4-FFF2-40B4-BE49-F238E27FC236}">
                <a16:creationId xmlns:a16="http://schemas.microsoft.com/office/drawing/2014/main" id="{2CD2D566-22E7-43A2-AEDA-B1D00D36EB06}"/>
              </a:ext>
            </a:extLst>
          </p:cNvPr>
          <p:cNvSpPr>
            <a:spLocks noChangeArrowheads="1"/>
          </p:cNvSpPr>
          <p:nvPr/>
        </p:nvSpPr>
        <p:spPr bwMode="auto">
          <a:xfrm>
            <a:off x="7202488" y="2589213"/>
            <a:ext cx="304800" cy="609600"/>
          </a:xfrm>
          <a:prstGeom prst="upArrow">
            <a:avLst>
              <a:gd name="adj1" fmla="val 50000"/>
              <a:gd name="adj2" fmla="val 50000"/>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44" name="Group 8">
            <a:extLst>
              <a:ext uri="{FF2B5EF4-FFF2-40B4-BE49-F238E27FC236}">
                <a16:creationId xmlns:a16="http://schemas.microsoft.com/office/drawing/2014/main" id="{44A8C4D3-047E-4E14-B30D-76BE52F5B66C}"/>
              </a:ext>
            </a:extLst>
          </p:cNvPr>
          <p:cNvGrpSpPr>
            <a:grpSpLocks/>
          </p:cNvGrpSpPr>
          <p:nvPr/>
        </p:nvGrpSpPr>
        <p:grpSpPr bwMode="auto">
          <a:xfrm>
            <a:off x="2630488" y="3198813"/>
            <a:ext cx="5638800" cy="3352800"/>
            <a:chOff x="1392" y="2064"/>
            <a:chExt cx="3552" cy="2112"/>
          </a:xfrm>
        </p:grpSpPr>
        <p:pic>
          <p:nvPicPr>
            <p:cNvPr id="193545" name="Picture 9" descr="升降机1">
              <a:extLst>
                <a:ext uri="{FF2B5EF4-FFF2-40B4-BE49-F238E27FC236}">
                  <a16:creationId xmlns:a16="http://schemas.microsoft.com/office/drawing/2014/main" id="{590CAB28-7F19-407D-B6C5-51B72D21B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2531"/>
              <a:ext cx="1184" cy="163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3546" name="Line 10">
              <a:extLst>
                <a:ext uri="{FF2B5EF4-FFF2-40B4-BE49-F238E27FC236}">
                  <a16:creationId xmlns:a16="http://schemas.microsoft.com/office/drawing/2014/main" id="{623779FD-6557-42C6-8868-80629D53B68B}"/>
                </a:ext>
              </a:extLst>
            </p:cNvPr>
            <p:cNvSpPr>
              <a:spLocks noChangeShapeType="1"/>
            </p:cNvSpPr>
            <p:nvPr/>
          </p:nvSpPr>
          <p:spPr bwMode="auto">
            <a:xfrm flipV="1">
              <a:off x="2640" y="2064"/>
              <a:ext cx="2304" cy="432"/>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7" name="Line 11">
              <a:extLst>
                <a:ext uri="{FF2B5EF4-FFF2-40B4-BE49-F238E27FC236}">
                  <a16:creationId xmlns:a16="http://schemas.microsoft.com/office/drawing/2014/main" id="{576E0411-2415-4A7A-AB56-E1058C3C040C}"/>
                </a:ext>
              </a:extLst>
            </p:cNvPr>
            <p:cNvSpPr>
              <a:spLocks noChangeShapeType="1"/>
            </p:cNvSpPr>
            <p:nvPr/>
          </p:nvSpPr>
          <p:spPr bwMode="auto">
            <a:xfrm flipV="1">
              <a:off x="1392" y="2064"/>
              <a:ext cx="2496" cy="432"/>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8" name="Line 12">
              <a:extLst>
                <a:ext uri="{FF2B5EF4-FFF2-40B4-BE49-F238E27FC236}">
                  <a16:creationId xmlns:a16="http://schemas.microsoft.com/office/drawing/2014/main" id="{F8DF2767-0D09-49EF-A9C5-1A2BC5A0F54D}"/>
                </a:ext>
              </a:extLst>
            </p:cNvPr>
            <p:cNvSpPr>
              <a:spLocks noChangeShapeType="1"/>
            </p:cNvSpPr>
            <p:nvPr/>
          </p:nvSpPr>
          <p:spPr bwMode="auto">
            <a:xfrm flipV="1">
              <a:off x="2640" y="3456"/>
              <a:ext cx="2304" cy="720"/>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49" name="Line 13">
              <a:extLst>
                <a:ext uri="{FF2B5EF4-FFF2-40B4-BE49-F238E27FC236}">
                  <a16:creationId xmlns:a16="http://schemas.microsoft.com/office/drawing/2014/main" id="{D15706DD-051E-4F0F-A9EB-E72EBEAB827E}"/>
                </a:ext>
              </a:extLst>
            </p:cNvPr>
            <p:cNvSpPr>
              <a:spLocks noChangeShapeType="1"/>
            </p:cNvSpPr>
            <p:nvPr/>
          </p:nvSpPr>
          <p:spPr bwMode="auto">
            <a:xfrm flipV="1">
              <a:off x="2640" y="3456"/>
              <a:ext cx="1248" cy="336"/>
            </a:xfrm>
            <a:prstGeom prst="line">
              <a:avLst/>
            </a:prstGeom>
            <a:noFill/>
            <a:ln w="28575" cap="rnd">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93550" name="Object 14">
            <a:extLst>
              <a:ext uri="{FF2B5EF4-FFF2-40B4-BE49-F238E27FC236}">
                <a16:creationId xmlns:a16="http://schemas.microsoft.com/office/drawing/2014/main" id="{39363487-4272-471B-9C73-301F40DC670B}"/>
              </a:ext>
            </a:extLst>
          </p:cNvPr>
          <p:cNvGraphicFramePr>
            <a:graphicFrameLocks noChangeAspect="1"/>
          </p:cNvGraphicFramePr>
          <p:nvPr/>
        </p:nvGraphicFramePr>
        <p:xfrm>
          <a:off x="7126288" y="2055813"/>
          <a:ext cx="533400" cy="419100"/>
        </p:xfrm>
        <a:graphic>
          <a:graphicData uri="http://schemas.openxmlformats.org/presentationml/2006/ole">
            <mc:AlternateContent xmlns:mc="http://schemas.openxmlformats.org/markup-compatibility/2006">
              <mc:Choice xmlns:v="urn:schemas-microsoft-com:vml" Requires="v">
                <p:oleObj spid="_x0000_s193560" name="Equation" r:id="rId5" imgW="126720" imgH="139680" progId="Equation.3">
                  <p:embed/>
                </p:oleObj>
              </mc:Choice>
              <mc:Fallback>
                <p:oleObj name="Equation" r:id="rId5" imgW="126720" imgH="1396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288" y="2055813"/>
                        <a:ext cx="5334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3551" name="Picture 15" descr="升降机1">
            <a:extLst>
              <a:ext uri="{FF2B5EF4-FFF2-40B4-BE49-F238E27FC236}">
                <a16:creationId xmlns:a16="http://schemas.microsoft.com/office/drawing/2014/main" id="{57020FDF-E17C-4398-B410-1D5B9911A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688" y="3960813"/>
            <a:ext cx="1879600" cy="25908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93552" name="Group 16">
            <a:extLst>
              <a:ext uri="{FF2B5EF4-FFF2-40B4-BE49-F238E27FC236}">
                <a16:creationId xmlns:a16="http://schemas.microsoft.com/office/drawing/2014/main" id="{D539E5A9-CCB9-4CF1-A2D1-F52E53583C2A}"/>
              </a:ext>
            </a:extLst>
          </p:cNvPr>
          <p:cNvGrpSpPr>
            <a:grpSpLocks/>
          </p:cNvGrpSpPr>
          <p:nvPr/>
        </p:nvGrpSpPr>
        <p:grpSpPr bwMode="auto">
          <a:xfrm>
            <a:off x="3163888" y="4702175"/>
            <a:ext cx="914400" cy="1524000"/>
            <a:chOff x="2640" y="2880"/>
            <a:chExt cx="576" cy="960"/>
          </a:xfrm>
        </p:grpSpPr>
        <p:sp>
          <p:nvSpPr>
            <p:cNvPr id="193553" name="Freeform 17">
              <a:extLst>
                <a:ext uri="{FF2B5EF4-FFF2-40B4-BE49-F238E27FC236}">
                  <a16:creationId xmlns:a16="http://schemas.microsoft.com/office/drawing/2014/main" id="{434AA481-B7B8-4D5C-9F0D-2F63E2F164E7}"/>
                </a:ext>
              </a:extLst>
            </p:cNvPr>
            <p:cNvSpPr>
              <a:spLocks/>
            </p:cNvSpPr>
            <p:nvPr/>
          </p:nvSpPr>
          <p:spPr bwMode="auto">
            <a:xfrm>
              <a:off x="2640" y="2880"/>
              <a:ext cx="576" cy="859"/>
            </a:xfrm>
            <a:custGeom>
              <a:avLst/>
              <a:gdLst>
                <a:gd name="T0" fmla="*/ 0 w 670"/>
                <a:gd name="T1" fmla="*/ 879 h 890"/>
                <a:gd name="T2" fmla="*/ 37 w 670"/>
                <a:gd name="T3" fmla="*/ 691 h 890"/>
                <a:gd name="T4" fmla="*/ 63 w 670"/>
                <a:gd name="T5" fmla="*/ 282 h 890"/>
                <a:gd name="T6" fmla="*/ 26 w 670"/>
                <a:gd name="T7" fmla="*/ 140 h 890"/>
                <a:gd name="T8" fmla="*/ 72 w 670"/>
                <a:gd name="T9" fmla="*/ 128 h 890"/>
                <a:gd name="T10" fmla="*/ 201 w 670"/>
                <a:gd name="T11" fmla="*/ 145 h 890"/>
                <a:gd name="T12" fmla="*/ 314 w 670"/>
                <a:gd name="T13" fmla="*/ 10 h 890"/>
                <a:gd name="T14" fmla="*/ 472 w 670"/>
                <a:gd name="T15" fmla="*/ 83 h 890"/>
                <a:gd name="T16" fmla="*/ 440 w 670"/>
                <a:gd name="T17" fmla="*/ 157 h 890"/>
                <a:gd name="T18" fmla="*/ 576 w 670"/>
                <a:gd name="T19" fmla="*/ 178 h 890"/>
                <a:gd name="T20" fmla="*/ 492 w 670"/>
                <a:gd name="T21" fmla="*/ 154 h 890"/>
                <a:gd name="T22" fmla="*/ 567 w 670"/>
                <a:gd name="T23" fmla="*/ 204 h 890"/>
                <a:gd name="T24" fmla="*/ 545 w 670"/>
                <a:gd name="T25" fmla="*/ 492 h 890"/>
                <a:gd name="T26" fmla="*/ 670 w 670"/>
                <a:gd name="T27" fmla="*/ 89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890">
                  <a:moveTo>
                    <a:pt x="0" y="879"/>
                  </a:moveTo>
                  <a:cubicBezTo>
                    <a:pt x="27" y="790"/>
                    <a:pt x="22" y="781"/>
                    <a:pt x="37" y="691"/>
                  </a:cubicBezTo>
                  <a:cubicBezTo>
                    <a:pt x="56" y="381"/>
                    <a:pt x="63" y="783"/>
                    <a:pt x="63" y="282"/>
                  </a:cubicBezTo>
                  <a:cubicBezTo>
                    <a:pt x="71" y="294"/>
                    <a:pt x="9" y="134"/>
                    <a:pt x="26" y="140"/>
                  </a:cubicBezTo>
                  <a:cubicBezTo>
                    <a:pt x="41" y="145"/>
                    <a:pt x="56" y="128"/>
                    <a:pt x="72" y="128"/>
                  </a:cubicBezTo>
                  <a:cubicBezTo>
                    <a:pt x="112" y="127"/>
                    <a:pt x="161" y="138"/>
                    <a:pt x="201" y="145"/>
                  </a:cubicBezTo>
                  <a:cubicBezTo>
                    <a:pt x="242" y="148"/>
                    <a:pt x="287" y="9"/>
                    <a:pt x="314" y="10"/>
                  </a:cubicBezTo>
                  <a:cubicBezTo>
                    <a:pt x="359" y="0"/>
                    <a:pt x="451" y="59"/>
                    <a:pt x="472" y="83"/>
                  </a:cubicBezTo>
                  <a:cubicBezTo>
                    <a:pt x="493" y="90"/>
                    <a:pt x="440" y="157"/>
                    <a:pt x="440" y="157"/>
                  </a:cubicBezTo>
                  <a:cubicBezTo>
                    <a:pt x="436" y="170"/>
                    <a:pt x="567" y="179"/>
                    <a:pt x="576" y="178"/>
                  </a:cubicBezTo>
                  <a:cubicBezTo>
                    <a:pt x="585" y="177"/>
                    <a:pt x="493" y="150"/>
                    <a:pt x="492" y="154"/>
                  </a:cubicBezTo>
                  <a:cubicBezTo>
                    <a:pt x="557" y="162"/>
                    <a:pt x="567" y="156"/>
                    <a:pt x="567" y="204"/>
                  </a:cubicBezTo>
                  <a:cubicBezTo>
                    <a:pt x="568" y="262"/>
                    <a:pt x="539" y="433"/>
                    <a:pt x="545" y="492"/>
                  </a:cubicBezTo>
                  <a:cubicBezTo>
                    <a:pt x="539" y="642"/>
                    <a:pt x="670" y="740"/>
                    <a:pt x="670" y="890"/>
                  </a:cubicBezTo>
                </a:path>
              </a:pathLst>
            </a:cu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57150"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3554" name="Oval 18">
              <a:extLst>
                <a:ext uri="{FF2B5EF4-FFF2-40B4-BE49-F238E27FC236}">
                  <a16:creationId xmlns:a16="http://schemas.microsoft.com/office/drawing/2014/main" id="{CC8E55C5-7F58-4724-995D-378FAA0B74D1}"/>
                </a:ext>
              </a:extLst>
            </p:cNvPr>
            <p:cNvSpPr>
              <a:spLocks noChangeArrowheads="1"/>
            </p:cNvSpPr>
            <p:nvPr/>
          </p:nvSpPr>
          <p:spPr bwMode="auto">
            <a:xfrm>
              <a:off x="2640" y="3696"/>
              <a:ext cx="576" cy="144"/>
            </a:xfrm>
            <a:prstGeom prst="ellipse">
              <a:avLst/>
            </a:prstGeom>
            <a:gradFill rotWithShape="0">
              <a:gsLst>
                <a:gs pos="0">
                  <a:srgbClr val="8C0616"/>
                </a:gs>
                <a:gs pos="100000">
                  <a:schemeClr val="bg1"/>
                </a:gs>
              </a:gsLst>
              <a:path path="rect">
                <a:fillToRect r="100000" b="100000"/>
              </a:path>
            </a:gradFill>
            <a:ln w="38100">
              <a:solidFill>
                <a:schemeClr val="bg1"/>
              </a:solidFill>
              <a:round/>
              <a:headEnd/>
              <a:tailEnd/>
            </a:ln>
            <a:effectLst>
              <a:prstShdw prst="shdw18" dist="17961" dir="13500000">
                <a:schemeClr val="bg1">
                  <a:gamma/>
                  <a:shade val="60000"/>
                  <a:invGamma/>
                </a:schemeClr>
              </a:prstShdw>
            </a:effectLst>
          </p:spPr>
          <p:txBody>
            <a:bodyPr wrap="none" anchor="ctr"/>
            <a:lstStyle/>
            <a:p>
              <a:endParaRPr lang="zh-CN" altLang="en-US"/>
            </a:p>
          </p:txBody>
        </p:sp>
      </p:grpSp>
      <p:pic>
        <p:nvPicPr>
          <p:cNvPr id="193555" name="Picture 19" descr="0146">
            <a:extLst>
              <a:ext uri="{FF2B5EF4-FFF2-40B4-BE49-F238E27FC236}">
                <a16:creationId xmlns:a16="http://schemas.microsoft.com/office/drawing/2014/main" id="{E7A6F81E-DC83-4648-9AF2-5583E2E9A2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6288" y="4930775"/>
            <a:ext cx="446087" cy="1219200"/>
          </a:xfrm>
          <a:prstGeom prst="rect">
            <a:avLst/>
          </a:prstGeom>
          <a:noFill/>
          <a:extLst>
            <a:ext uri="{909E8E84-426E-40DD-AFC4-6F175D3DCCD1}">
              <a14:hiddenFill xmlns:a14="http://schemas.microsoft.com/office/drawing/2010/main">
                <a:solidFill>
                  <a:schemeClr val="bg1"/>
                </a:solidFill>
              </a14:hiddenFill>
            </a:ext>
          </a:extLst>
        </p:spPr>
      </p:pic>
      <p:sp>
        <p:nvSpPr>
          <p:cNvPr id="193556" name="AutoShape 20">
            <a:extLst>
              <a:ext uri="{FF2B5EF4-FFF2-40B4-BE49-F238E27FC236}">
                <a16:creationId xmlns:a16="http://schemas.microsoft.com/office/drawing/2014/main" id="{E549E7EF-D3A0-4EC4-A399-027DA2D4F5C8}"/>
              </a:ext>
            </a:extLst>
          </p:cNvPr>
          <p:cNvSpPr>
            <a:spLocks noChangeArrowheads="1"/>
          </p:cNvSpPr>
          <p:nvPr/>
        </p:nvSpPr>
        <p:spPr bwMode="auto">
          <a:xfrm>
            <a:off x="3468688" y="5540375"/>
            <a:ext cx="152400" cy="914400"/>
          </a:xfrm>
          <a:prstGeom prst="downArrow">
            <a:avLst>
              <a:gd name="adj1" fmla="val 50000"/>
              <a:gd name="adj2" fmla="val 150000"/>
            </a:avLst>
          </a:prstGeom>
          <a:solidFill>
            <a:srgbClr val="6600FF"/>
          </a:solidFill>
          <a:ln w="9525">
            <a:solidFill>
              <a:srgbClr val="66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7" name="AutoShape 21">
            <a:extLst>
              <a:ext uri="{FF2B5EF4-FFF2-40B4-BE49-F238E27FC236}">
                <a16:creationId xmlns:a16="http://schemas.microsoft.com/office/drawing/2014/main" id="{DB6E6E00-E57B-4308-B0AC-87E3ABAB4D76}"/>
              </a:ext>
            </a:extLst>
          </p:cNvPr>
          <p:cNvSpPr>
            <a:spLocks noChangeArrowheads="1"/>
          </p:cNvSpPr>
          <p:nvPr/>
        </p:nvSpPr>
        <p:spPr bwMode="auto">
          <a:xfrm>
            <a:off x="3468688" y="3427413"/>
            <a:ext cx="228600" cy="457200"/>
          </a:xfrm>
          <a:prstGeom prst="up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3558" name="Object 22">
            <a:extLst>
              <a:ext uri="{FF2B5EF4-FFF2-40B4-BE49-F238E27FC236}">
                <a16:creationId xmlns:a16="http://schemas.microsoft.com/office/drawing/2014/main" id="{968283DF-FE9D-49B2-AEFA-8BD3C1435E31}"/>
              </a:ext>
            </a:extLst>
          </p:cNvPr>
          <p:cNvGraphicFramePr>
            <a:graphicFrameLocks noChangeAspect="1"/>
          </p:cNvGraphicFramePr>
          <p:nvPr/>
        </p:nvGraphicFramePr>
        <p:xfrm>
          <a:off x="3697288" y="3427413"/>
          <a:ext cx="533400" cy="419100"/>
        </p:xfrm>
        <a:graphic>
          <a:graphicData uri="http://schemas.openxmlformats.org/presentationml/2006/ole">
            <mc:AlternateContent xmlns:mc="http://schemas.openxmlformats.org/markup-compatibility/2006">
              <mc:Choice xmlns:v="urn:schemas-microsoft-com:vml" Requires="v">
                <p:oleObj spid="_x0000_s193561" name="Equation" r:id="rId8" imgW="126720" imgH="139680" progId="Equation.3">
                  <p:embed/>
                </p:oleObj>
              </mc:Choice>
              <mc:Fallback>
                <p:oleObj name="Equation" r:id="rId8" imgW="126720" imgH="13968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7288" y="3427413"/>
                        <a:ext cx="5334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9" name="Object 23">
            <a:extLst>
              <a:ext uri="{FF2B5EF4-FFF2-40B4-BE49-F238E27FC236}">
                <a16:creationId xmlns:a16="http://schemas.microsoft.com/office/drawing/2014/main" id="{6FB17C54-9779-48BA-898D-56A2CAF8ACA1}"/>
              </a:ext>
            </a:extLst>
          </p:cNvPr>
          <p:cNvGraphicFramePr>
            <a:graphicFrameLocks noChangeAspect="1"/>
          </p:cNvGraphicFramePr>
          <p:nvPr/>
        </p:nvGraphicFramePr>
        <p:xfrm>
          <a:off x="4230688" y="6170613"/>
          <a:ext cx="1905000" cy="401637"/>
        </p:xfrm>
        <a:graphic>
          <a:graphicData uri="http://schemas.openxmlformats.org/presentationml/2006/ole">
            <mc:AlternateContent xmlns:mc="http://schemas.openxmlformats.org/markup-compatibility/2006">
              <mc:Choice xmlns:v="urn:schemas-microsoft-com:vml" Requires="v">
                <p:oleObj spid="_x0000_s193562" name="Equation" r:id="rId10" imgW="482400" imgH="177480" progId="Equation.3">
                  <p:embed/>
                </p:oleObj>
              </mc:Choice>
              <mc:Fallback>
                <p:oleObj name="Equation" r:id="rId10" imgW="482400" imgH="17748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0688" y="6170613"/>
                        <a:ext cx="1905000" cy="40163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box(in)">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542"/>
                                        </p:tgtEl>
                                        <p:attrNameLst>
                                          <p:attrName>style.visibility</p:attrName>
                                        </p:attrNameLst>
                                      </p:cBhvr>
                                      <p:to>
                                        <p:strVal val="visible"/>
                                      </p:to>
                                    </p:set>
                                    <p:animEffect transition="in" filter="dissolve">
                                      <p:cBhvr>
                                        <p:cTn id="12" dur="500"/>
                                        <p:tgtEl>
                                          <p:spTgt spid="193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3540"/>
                                        </p:tgtEl>
                                        <p:attrNameLst>
                                          <p:attrName>style.visibility</p:attrName>
                                        </p:attrNameLst>
                                      </p:cBhvr>
                                      <p:to>
                                        <p:strVal val="visible"/>
                                      </p:to>
                                    </p:set>
                                    <p:animEffect transition="in" filter="dissolve">
                                      <p:cBhvr>
                                        <p:cTn id="17" dur="500"/>
                                        <p:tgtEl>
                                          <p:spTgt spid="193540"/>
                                        </p:tgtEl>
                                      </p:cBhvr>
                                    </p:animEffect>
                                  </p:childTnLst>
                                  <p:subTnLst>
                                    <p:set>
                                      <p:cBhvr override="childStyle">
                                        <p:cTn dur="1" fill="hold" display="0" masterRel="sameClick" afterEffect="1">
                                          <p:stCondLst>
                                            <p:cond evt="end" delay="0">
                                              <p:tn val="15"/>
                                            </p:cond>
                                          </p:stCondLst>
                                        </p:cTn>
                                        <p:tgtEl>
                                          <p:spTgt spid="193540"/>
                                        </p:tgtEl>
                                        <p:attrNameLst>
                                          <p:attrName>style.visibility</p:attrName>
                                        </p:attrNameLst>
                                      </p:cBhvr>
                                      <p:to>
                                        <p:strVal val="hidden"/>
                                      </p:to>
                                    </p:set>
                                  </p:sub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93541"/>
                                        </p:tgtEl>
                                        <p:attrNameLst>
                                          <p:attrName>style.visibility</p:attrName>
                                        </p:attrNameLst>
                                      </p:cBhvr>
                                      <p:to>
                                        <p:strVal val="visible"/>
                                      </p:to>
                                    </p:set>
                                    <p:animEffect transition="in" filter="dissolve">
                                      <p:cBhvr>
                                        <p:cTn id="21" dur="500"/>
                                        <p:tgtEl>
                                          <p:spTgt spid="19354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193543"/>
                                        </p:tgtEl>
                                        <p:attrNameLst>
                                          <p:attrName>style.visibility</p:attrName>
                                        </p:attrNameLst>
                                      </p:cBhvr>
                                      <p:to>
                                        <p:strVal val="visible"/>
                                      </p:to>
                                    </p:set>
                                    <p:animEffect transition="in" filter="dissolve">
                                      <p:cBhvr>
                                        <p:cTn id="25" dur="500"/>
                                        <p:tgtEl>
                                          <p:spTgt spid="193543"/>
                                        </p:tgtEl>
                                      </p:cBhvr>
                                    </p:animEffect>
                                  </p:childTnLst>
                                </p:cTn>
                              </p:par>
                            </p:childTnLst>
                          </p:cTn>
                        </p:par>
                        <p:par>
                          <p:cTn id="26" fill="hold" nodeType="afterGroup">
                            <p:stCondLst>
                              <p:cond delay="1500"/>
                            </p:stCondLst>
                            <p:childTnLst>
                              <p:par>
                                <p:cTn id="27" presetID="9" presetClass="entr" presetSubtype="0" fill="hold" nodeType="afterEffect">
                                  <p:stCondLst>
                                    <p:cond delay="0"/>
                                  </p:stCondLst>
                                  <p:childTnLst>
                                    <p:set>
                                      <p:cBhvr>
                                        <p:cTn id="28" dur="1" fill="hold">
                                          <p:stCondLst>
                                            <p:cond delay="0"/>
                                          </p:stCondLst>
                                        </p:cTn>
                                        <p:tgtEl>
                                          <p:spTgt spid="193550"/>
                                        </p:tgtEl>
                                        <p:attrNameLst>
                                          <p:attrName>style.visibility</p:attrName>
                                        </p:attrNameLst>
                                      </p:cBhvr>
                                      <p:to>
                                        <p:strVal val="visible"/>
                                      </p:to>
                                    </p:set>
                                    <p:animEffect transition="in" filter="dissolve">
                                      <p:cBhvr>
                                        <p:cTn id="29" dur="500"/>
                                        <p:tgtEl>
                                          <p:spTgt spid="193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193544"/>
                                        </p:tgtEl>
                                        <p:attrNameLst>
                                          <p:attrName>style.visibility</p:attrName>
                                        </p:attrNameLst>
                                      </p:cBhvr>
                                      <p:to>
                                        <p:strVal val="visible"/>
                                      </p:to>
                                    </p:set>
                                    <p:animEffect transition="in" filter="wipe(right)">
                                      <p:cBhvr>
                                        <p:cTn id="34" dur="500"/>
                                        <p:tgtEl>
                                          <p:spTgt spid="193544"/>
                                        </p:tgtEl>
                                      </p:cBhvr>
                                    </p:animEffect>
                                  </p:childTnLst>
                                  <p:subTnLst>
                                    <p:set>
                                      <p:cBhvr override="childStyle">
                                        <p:cTn dur="1" fill="hold" display="0" masterRel="nextClick" afterEffect="1"/>
                                        <p:tgtEl>
                                          <p:spTgt spid="19354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3551"/>
                                        </p:tgtEl>
                                        <p:attrNameLst>
                                          <p:attrName>style.visibility</p:attrName>
                                        </p:attrNameLst>
                                      </p:cBhvr>
                                      <p:to>
                                        <p:strVal val="visible"/>
                                      </p:to>
                                    </p:set>
                                  </p:childTnLst>
                                </p:cTn>
                              </p:par>
                            </p:childTnLst>
                          </p:cTn>
                        </p:par>
                        <p:par>
                          <p:cTn id="39" fill="hold" nodeType="afterGroup">
                            <p:stCondLst>
                              <p:cond delay="500"/>
                            </p:stCondLst>
                            <p:childTnLst>
                              <p:par>
                                <p:cTn id="40" presetID="16" presetClass="entr" presetSubtype="37" fill="hold" nodeType="afterEffect">
                                  <p:stCondLst>
                                    <p:cond delay="0"/>
                                  </p:stCondLst>
                                  <p:childTnLst>
                                    <p:set>
                                      <p:cBhvr>
                                        <p:cTn id="41" dur="1" fill="hold">
                                          <p:stCondLst>
                                            <p:cond delay="0"/>
                                          </p:stCondLst>
                                        </p:cTn>
                                        <p:tgtEl>
                                          <p:spTgt spid="193552"/>
                                        </p:tgtEl>
                                        <p:attrNameLst>
                                          <p:attrName>style.visibility</p:attrName>
                                        </p:attrNameLst>
                                      </p:cBhvr>
                                      <p:to>
                                        <p:strVal val="visible"/>
                                      </p:to>
                                    </p:set>
                                    <p:animEffect transition="in" filter="barn(outVertical)">
                                      <p:cBhvr>
                                        <p:cTn id="42" dur="500"/>
                                        <p:tgtEl>
                                          <p:spTgt spid="193552"/>
                                        </p:tgtEl>
                                      </p:cBhvr>
                                    </p:animEffec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19355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3557"/>
                                        </p:tgtEl>
                                        <p:attrNameLst>
                                          <p:attrName>style.visibility</p:attrName>
                                        </p:attrNameLst>
                                      </p:cBhvr>
                                      <p:to>
                                        <p:strVal val="visible"/>
                                      </p:to>
                                    </p:set>
                                    <p:animEffect transition="in" filter="dissolve">
                                      <p:cBhvr>
                                        <p:cTn id="50" dur="500"/>
                                        <p:tgtEl>
                                          <p:spTgt spid="193557"/>
                                        </p:tgtEl>
                                      </p:cBhvr>
                                    </p:animEffect>
                                  </p:childTnLst>
                                </p:cTn>
                              </p:par>
                            </p:childTnLst>
                          </p:cTn>
                        </p:par>
                        <p:par>
                          <p:cTn id="51" fill="hold" nodeType="afterGroup">
                            <p:stCondLst>
                              <p:cond delay="500"/>
                            </p:stCondLst>
                            <p:childTnLst>
                              <p:par>
                                <p:cTn id="52" presetID="9" presetClass="entr" presetSubtype="0" fill="hold" nodeType="afterEffect">
                                  <p:stCondLst>
                                    <p:cond delay="0"/>
                                  </p:stCondLst>
                                  <p:childTnLst>
                                    <p:set>
                                      <p:cBhvr>
                                        <p:cTn id="53" dur="1" fill="hold">
                                          <p:stCondLst>
                                            <p:cond delay="0"/>
                                          </p:stCondLst>
                                        </p:cTn>
                                        <p:tgtEl>
                                          <p:spTgt spid="193558"/>
                                        </p:tgtEl>
                                        <p:attrNameLst>
                                          <p:attrName>style.visibility</p:attrName>
                                        </p:attrNameLst>
                                      </p:cBhvr>
                                      <p:to>
                                        <p:strVal val="visible"/>
                                      </p:to>
                                    </p:set>
                                    <p:animEffect transition="in" filter="dissolve">
                                      <p:cBhvr>
                                        <p:cTn id="54" dur="500"/>
                                        <p:tgtEl>
                                          <p:spTgt spid="19355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93556"/>
                                        </p:tgtEl>
                                        <p:attrNameLst>
                                          <p:attrName>style.visibility</p:attrName>
                                        </p:attrNameLst>
                                      </p:cBhvr>
                                      <p:to>
                                        <p:strVal val="visible"/>
                                      </p:to>
                                    </p:set>
                                    <p:animEffect transition="in" filter="wipe(up)">
                                      <p:cBhvr>
                                        <p:cTn id="59" dur="500"/>
                                        <p:tgtEl>
                                          <p:spTgt spid="193556"/>
                                        </p:tgtEl>
                                      </p:cBhvr>
                                    </p:animEffect>
                                  </p:childTnLst>
                                </p:cTn>
                              </p:par>
                            </p:childTnLst>
                          </p:cTn>
                        </p:par>
                        <p:par>
                          <p:cTn id="60" fill="hold" nodeType="afterGroup">
                            <p:stCondLst>
                              <p:cond delay="500"/>
                            </p:stCondLst>
                            <p:childTnLst>
                              <p:par>
                                <p:cTn id="61" presetID="9" presetClass="entr" presetSubtype="0" fill="hold" nodeType="afterEffect">
                                  <p:stCondLst>
                                    <p:cond delay="0"/>
                                  </p:stCondLst>
                                  <p:childTnLst>
                                    <p:set>
                                      <p:cBhvr>
                                        <p:cTn id="62" dur="1" fill="hold">
                                          <p:stCondLst>
                                            <p:cond delay="0"/>
                                          </p:stCondLst>
                                        </p:cTn>
                                        <p:tgtEl>
                                          <p:spTgt spid="193559"/>
                                        </p:tgtEl>
                                        <p:attrNameLst>
                                          <p:attrName>style.visibility</p:attrName>
                                        </p:attrNameLst>
                                      </p:cBhvr>
                                      <p:to>
                                        <p:strVal val="visible"/>
                                      </p:to>
                                    </p:set>
                                    <p:animEffect transition="in" filter="dissolve">
                                      <p:cBhvr>
                                        <p:cTn id="63" dur="500"/>
                                        <p:tgtEl>
                                          <p:spTgt spid="19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a:extLst>
              <a:ext uri="{FF2B5EF4-FFF2-40B4-BE49-F238E27FC236}">
                <a16:creationId xmlns:a16="http://schemas.microsoft.com/office/drawing/2014/main" id="{6EC5F017-F0E9-4594-9272-29BCCABFD013}"/>
              </a:ext>
            </a:extLst>
          </p:cNvPr>
          <p:cNvSpPr>
            <a:spLocks noChangeArrowheads="1"/>
          </p:cNvSpPr>
          <p:nvPr/>
        </p:nvSpPr>
        <p:spPr bwMode="auto">
          <a:xfrm>
            <a:off x="900113" y="1374775"/>
            <a:ext cx="75596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zh-CN" b="1" baseline="0">
                <a:solidFill>
                  <a:srgbClr val="990033"/>
                </a:solidFill>
                <a:ea typeface="华文中宋" panose="02010600040101010101" pitchFamily="2" charset="-122"/>
              </a:rPr>
              <a:t>2.</a:t>
            </a:r>
            <a:r>
              <a:rPr lang="zh-CN" altLang="en-GB" b="1" baseline="0">
                <a:solidFill>
                  <a:srgbClr val="990033"/>
                </a:solidFill>
                <a:ea typeface="华文中宋" panose="02010600040101010101" pitchFamily="2" charset="-122"/>
              </a:rPr>
              <a:t>引力佯谬</a:t>
            </a:r>
          </a:p>
          <a:p>
            <a:endParaRPr lang="zh-CN" altLang="en-US" b="1" baseline="0">
              <a:solidFill>
                <a:srgbClr val="990033"/>
              </a:solidFill>
              <a:ea typeface="华文中宋" panose="02010600040101010101" pitchFamily="2" charset="-122"/>
            </a:endParaRPr>
          </a:p>
          <a:p>
            <a:r>
              <a:rPr lang="zh-CN" altLang="en-US" b="1" baseline="0">
                <a:solidFill>
                  <a:srgbClr val="000066"/>
                </a:solidFill>
                <a:ea typeface="华文中宋" panose="02010600040101010101" pitchFamily="2" charset="-122"/>
              </a:rPr>
              <a:t>        德国人西利格尔（</a:t>
            </a:r>
            <a:r>
              <a:rPr lang="en-US" altLang="zh-CN" b="1" baseline="0">
                <a:solidFill>
                  <a:srgbClr val="000066"/>
                </a:solidFill>
                <a:ea typeface="华文中宋" panose="02010600040101010101" pitchFamily="2" charset="-122"/>
              </a:rPr>
              <a:t>1849—1924</a:t>
            </a:r>
            <a:r>
              <a:rPr lang="zh-CN" altLang="en-US" b="1" baseline="0">
                <a:solidFill>
                  <a:srgbClr val="000066"/>
                </a:solidFill>
                <a:ea typeface="华文中宋" panose="02010600040101010101" pitchFamily="2" charset="-122"/>
              </a:rPr>
              <a:t>）指出，如果在无限宇宙中均匀分布着无数恒星，根据万有引力定律，所有天体之间都具有这种无处不在的引力作用，那么任何一个天体，在任何方向上都会受到无限大的引力，其总的效果将使宇宙中的一切都被撕得粉碎。现实中得宇宙天体并非如此，这就从反面证实了“无限宇宙”的谬误。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a:extLst>
              <a:ext uri="{FF2B5EF4-FFF2-40B4-BE49-F238E27FC236}">
                <a16:creationId xmlns:a16="http://schemas.microsoft.com/office/drawing/2014/main" id="{05FA24E2-D267-4C37-B4FF-E940E5F96107}"/>
              </a:ext>
            </a:extLst>
          </p:cNvPr>
          <p:cNvSpPr>
            <a:spLocks noChangeArrowheads="1"/>
          </p:cNvSpPr>
          <p:nvPr/>
        </p:nvSpPr>
        <p:spPr bwMode="auto">
          <a:xfrm>
            <a:off x="900113" y="1379538"/>
            <a:ext cx="74882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GB" altLang="zh-CN" b="1" baseline="0">
                <a:solidFill>
                  <a:srgbClr val="990033"/>
                </a:solidFill>
                <a:ea typeface="华文中宋" panose="02010600040101010101" pitchFamily="2" charset="-122"/>
              </a:rPr>
              <a:t>3.</a:t>
            </a:r>
            <a:r>
              <a:rPr lang="zh-CN" altLang="en-GB" b="1" baseline="0">
                <a:solidFill>
                  <a:srgbClr val="990033"/>
                </a:solidFill>
                <a:ea typeface="华文中宋" panose="02010600040101010101" pitchFamily="2" charset="-122"/>
              </a:rPr>
              <a:t>热死佯谬</a:t>
            </a:r>
          </a:p>
          <a:p>
            <a:endParaRPr lang="zh-CN" altLang="en-GB" b="1" baseline="0">
              <a:solidFill>
                <a:srgbClr val="990033"/>
              </a:solidFill>
              <a:ea typeface="华文中宋" panose="02010600040101010101" pitchFamily="2" charset="-122"/>
            </a:endParaRPr>
          </a:p>
          <a:p>
            <a:r>
              <a:rPr lang="zh-CN" altLang="en-GB" b="1" baseline="0">
                <a:solidFill>
                  <a:srgbClr val="000066"/>
                </a:solidFill>
                <a:ea typeface="华文中宋" panose="02010600040101010101" pitchFamily="2" charset="-122"/>
              </a:rPr>
              <a:t>        奥地利物理学家克劳修斯（</a:t>
            </a:r>
            <a:r>
              <a:rPr lang="en-US" altLang="zh-CN" b="1" baseline="0">
                <a:solidFill>
                  <a:srgbClr val="000066"/>
                </a:solidFill>
                <a:ea typeface="华文中宋" panose="02010600040101010101" pitchFamily="2" charset="-122"/>
              </a:rPr>
              <a:t>1822—1888</a:t>
            </a:r>
            <a:r>
              <a:rPr lang="zh-CN" altLang="en-US" b="1" baseline="0">
                <a:solidFill>
                  <a:srgbClr val="000066"/>
                </a:solidFill>
                <a:ea typeface="华文中宋" panose="02010600040101010101" pitchFamily="2" charset="-122"/>
              </a:rPr>
              <a:t>）认为，宇宙的能量使守恒的，而宇宙的能量总是朝着一个越来越无序的热力学方向转移，这个过程不可逆转。因此，宇宙越是发展，其变化能力就越小，研究越接近无序状态。一旦达到某种程度，一切变化将会停止，便出现了“永恒的死寂”。这个容易引起恐怖的“热死说”，在现代宇宙理论中才能得以澄清。</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35" name="Picture 11" descr="U190P4T8D1566690F107DT20090217140859">
            <a:extLst>
              <a:ext uri="{FF2B5EF4-FFF2-40B4-BE49-F238E27FC236}">
                <a16:creationId xmlns:a16="http://schemas.microsoft.com/office/drawing/2014/main" id="{DB0F1022-3E0F-4504-AB33-2F305AF885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765175"/>
            <a:ext cx="6191250" cy="2068513"/>
          </a:xfrm>
          <a:prstGeom prst="rect">
            <a:avLst/>
          </a:prstGeom>
          <a:noFill/>
          <a:extLst>
            <a:ext uri="{909E8E84-426E-40DD-AFC4-6F175D3DCCD1}">
              <a14:hiddenFill xmlns:a14="http://schemas.microsoft.com/office/drawing/2010/main">
                <a:solidFill>
                  <a:srgbClr val="FFFFFF"/>
                </a:solidFill>
              </a14:hiddenFill>
            </a:ext>
          </a:extLst>
        </p:spPr>
      </p:pic>
      <p:sp>
        <p:nvSpPr>
          <p:cNvPr id="231442" name="Rectangle 18">
            <a:extLst>
              <a:ext uri="{FF2B5EF4-FFF2-40B4-BE49-F238E27FC236}">
                <a16:creationId xmlns:a16="http://schemas.microsoft.com/office/drawing/2014/main" id="{05D53D29-A47E-441F-9C97-C2D631D8DB3D}"/>
              </a:ext>
            </a:extLst>
          </p:cNvPr>
          <p:cNvSpPr>
            <a:spLocks noChangeArrowheads="1"/>
          </p:cNvSpPr>
          <p:nvPr/>
        </p:nvSpPr>
        <p:spPr bwMode="auto">
          <a:xfrm>
            <a:off x="971550" y="3284538"/>
            <a:ext cx="7797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baseline="0">
                <a:solidFill>
                  <a:srgbClr val="1A03A1"/>
                </a:solidFill>
                <a:latin typeface="华文中宋" panose="02010600040101010101" pitchFamily="2" charset="-122"/>
                <a:ea typeface="华文中宋" panose="02010600040101010101" pitchFamily="2" charset="-122"/>
              </a:rPr>
              <a:t>    </a:t>
            </a:r>
            <a:r>
              <a:rPr lang="zh-CN" altLang="en-US" b="1" baseline="0">
                <a:solidFill>
                  <a:srgbClr val="1A03A1"/>
                </a:solidFill>
                <a:latin typeface="华文中宋" panose="02010600040101010101" pitchFamily="2" charset="-122"/>
                <a:ea typeface="华文中宋" panose="02010600040101010101" pitchFamily="2" charset="-122"/>
              </a:rPr>
              <a:t>上世纪初，爱因斯坦提出的相对论，成为一个世纪以来人类思想史上最伟大的成就之一。长期以来，越来越多的学者对相对论提出质疑，国防科技大学教授谭暑生就是其中的一位。他创立了标准时空论，与爱因斯坦的狭义相对论竞争。 </a:t>
            </a:r>
          </a:p>
        </p:txBody>
      </p:sp>
    </p:spTree>
    <p:controls>
      <mc:AlternateContent xmlns:mc="http://schemas.openxmlformats.org/markup-compatibility/2006">
        <mc:Choice xmlns:v="urn:schemas-microsoft-com:vml" Requires="v">
          <p:control spid="231443" name="DefaultOcx" r:id="rId2" imgW="914400" imgH="228600"/>
        </mc:Choice>
        <mc:Fallback>
          <p:control name="DefaultOcx" r:id="rId2" imgW="914400" imgH="228600">
            <p:pic>
              <p:nvPicPr>
                <p:cNvPr id="231436" name="DefaultOcx">
                  <a:extLst>
                    <a:ext uri="{FF2B5EF4-FFF2-40B4-BE49-F238E27FC236}">
                      <a16:creationId xmlns:a16="http://schemas.microsoft.com/office/drawing/2014/main" id="{D359F034-1972-4A5A-883B-51C62D8F2911}"/>
                    </a:ext>
                  </a:extLst>
                </p:cNvPr>
                <p:cNvPicPr preferRelativeResize="0">
                  <a:picLocks noChangeArrowheads="1" noChangeShapeType="1"/>
                </p:cNvPicPr>
                <p:nvPr/>
              </p:nvPicPr>
              <p:blipFill>
                <a:blip r:embed="rId10"/>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1444" name="HTMLHidden1" r:id="rId3" imgW="914400" imgH="228600"/>
        </mc:Choice>
        <mc:Fallback>
          <p:control name="HTMLHidden1" r:id="rId3" imgW="914400" imgH="228600">
            <p:pic>
              <p:nvPicPr>
                <p:cNvPr id="231437" name="HTMLHidden1">
                  <a:extLst>
                    <a:ext uri="{FF2B5EF4-FFF2-40B4-BE49-F238E27FC236}">
                      <a16:creationId xmlns:a16="http://schemas.microsoft.com/office/drawing/2014/main" id="{427E3044-723F-4072-9C0B-E9A38FF72F16}"/>
                    </a:ext>
                  </a:extLst>
                </p:cNvPr>
                <p:cNvPicPr preferRelativeResize="0">
                  <a:picLocks noChangeArrowheads="1" noChangeShapeType="1"/>
                </p:cNvPicPr>
                <p:nvPr/>
              </p:nvPicPr>
              <p:blipFill>
                <a:blip r:embed="rId11"/>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1445" name="HTMLHidden2" r:id="rId4" imgW="914400" imgH="228600"/>
        </mc:Choice>
        <mc:Fallback>
          <p:control name="HTMLHidden2" r:id="rId4" imgW="914400" imgH="228600">
            <p:pic>
              <p:nvPicPr>
                <p:cNvPr id="231438" name="HTMLHidden2">
                  <a:extLst>
                    <a:ext uri="{FF2B5EF4-FFF2-40B4-BE49-F238E27FC236}">
                      <a16:creationId xmlns:a16="http://schemas.microsoft.com/office/drawing/2014/main" id="{D229FA03-3853-4C08-A1E7-486A5D0DC6BC}"/>
                    </a:ext>
                  </a:extLst>
                </p:cNvPr>
                <p:cNvPicPr preferRelativeResize="0">
                  <a:picLocks noChangeArrowheads="1" noChangeShapeType="1"/>
                </p:cNvPicPr>
                <p:nvPr/>
              </p:nvPicPr>
              <p:blipFill>
                <a:blip r:embed="rId12"/>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1446" name="HTMLHidden3" r:id="rId5" imgW="914400" imgH="228600"/>
        </mc:Choice>
        <mc:Fallback>
          <p:control name="HTMLHidden3" r:id="rId5" imgW="914400" imgH="228600">
            <p:pic>
              <p:nvPicPr>
                <p:cNvPr id="231439" name="HTMLHidden3">
                  <a:extLst>
                    <a:ext uri="{FF2B5EF4-FFF2-40B4-BE49-F238E27FC236}">
                      <a16:creationId xmlns:a16="http://schemas.microsoft.com/office/drawing/2014/main" id="{299E71B2-C4B7-4CD0-97D1-AA588E6A7C6A}"/>
                    </a:ext>
                  </a:extLst>
                </p:cNvPr>
                <p:cNvPicPr preferRelativeResize="0">
                  <a:picLocks noChangeArrowheads="1" noChangeShapeType="1"/>
                </p:cNvPicPr>
                <p:nvPr/>
              </p:nvPicPr>
              <p:blipFill>
                <a:blip r:embed="rId13"/>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1447" name="HTMLHidden4" r:id="rId6" imgW="914400" imgH="228600"/>
        </mc:Choice>
        <mc:Fallback>
          <p:control name="HTMLHidden4" r:id="rId6" imgW="914400" imgH="228600">
            <p:pic>
              <p:nvPicPr>
                <p:cNvPr id="231440" name="HTMLHidden4">
                  <a:extLst>
                    <a:ext uri="{FF2B5EF4-FFF2-40B4-BE49-F238E27FC236}">
                      <a16:creationId xmlns:a16="http://schemas.microsoft.com/office/drawing/2014/main" id="{58EFC51E-F77B-45E6-9F45-F3062DCC3504}"/>
                    </a:ext>
                  </a:extLst>
                </p:cNvPr>
                <p:cNvPicPr preferRelativeResize="0">
                  <a:picLocks noChangeArrowheads="1" noChangeShapeType="1"/>
                </p:cNvPicPr>
                <p:nvPr/>
              </p:nvPicPr>
              <p:blipFill>
                <a:blip r:embed="rId14"/>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1448" name="HTMLHidden5" r:id="rId7" imgW="914400" imgH="228600"/>
        </mc:Choice>
        <mc:Fallback>
          <p:control name="HTMLHidden5" r:id="rId7" imgW="914400" imgH="228600">
            <p:pic>
              <p:nvPicPr>
                <p:cNvPr id="231441" name="HTMLHidden5">
                  <a:extLst>
                    <a:ext uri="{FF2B5EF4-FFF2-40B4-BE49-F238E27FC236}">
                      <a16:creationId xmlns:a16="http://schemas.microsoft.com/office/drawing/2014/main" id="{C348225C-900A-4540-B035-4DF77C813E7D}"/>
                    </a:ext>
                  </a:extLst>
                </p:cNvPr>
                <p:cNvPicPr preferRelativeResize="0">
                  <a:picLocks noChangeArrowheads="1" noChangeShapeType="1"/>
                </p:cNvPicPr>
                <p:nvPr/>
              </p:nvPicPr>
              <p:blipFill>
                <a:blip r:embed="rId15"/>
                <a:srcRect/>
                <a:stretch>
                  <a:fillRect/>
                </a:stretch>
              </p:blipFill>
              <p:spPr bwMode="auto">
                <a:xfrm>
                  <a:off x="-4511675" y="3017838"/>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a:extLst>
              <a:ext uri="{FF2B5EF4-FFF2-40B4-BE49-F238E27FC236}">
                <a16:creationId xmlns:a16="http://schemas.microsoft.com/office/drawing/2014/main" id="{15DB348A-7222-4B6E-A9C8-487465DF0428}"/>
              </a:ext>
            </a:extLst>
          </p:cNvPr>
          <p:cNvSpPr>
            <a:spLocks noChangeArrowheads="1"/>
          </p:cNvSpPr>
          <p:nvPr/>
        </p:nvSpPr>
        <p:spPr bwMode="auto">
          <a:xfrm>
            <a:off x="611188" y="1341438"/>
            <a:ext cx="80645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b="1" baseline="0">
                <a:solidFill>
                  <a:srgbClr val="1A03A1"/>
                </a:solidFill>
                <a:latin typeface="华文中宋" panose="02010600040101010101" pitchFamily="2" charset="-122"/>
                <a:ea typeface="华文中宋" panose="02010600040101010101" pitchFamily="2" charset="-122"/>
              </a:rPr>
              <a:t>    </a:t>
            </a:r>
            <a:r>
              <a:rPr lang="zh-CN" altLang="en-US" b="1" baseline="0">
                <a:solidFill>
                  <a:srgbClr val="1A03A1"/>
                </a:solidFill>
                <a:latin typeface="华文中宋" panose="02010600040101010101" pitchFamily="2" charset="-122"/>
                <a:ea typeface="华文中宋" panose="02010600040101010101" pitchFamily="2" charset="-122"/>
              </a:rPr>
              <a:t>标准时空论是将洛伦兹以太论完善化、系统化，以绝对参考系原理和回路平均光速不变原理为基本假设所建立的一个严谨的逻辑体系。绝对参考系原理和回路平均光速不变原理是许多物理学家早已提出的建议。推广的伽利略变换早先也由几位作者提出过。由这两个基本假设出发严格地导出推广的伽利略变换，并建立整个标准时空论</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包括标准时空论电动力学</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的理论体系，则是谭暑生的独立的贡献。</a:t>
            </a:r>
          </a:p>
          <a:p>
            <a:pPr>
              <a:lnSpc>
                <a:spcPct val="120000"/>
              </a:lnSpc>
            </a:pPr>
            <a:endParaRPr lang="en-US" altLang="zh-CN" b="1" baseline="0">
              <a:solidFill>
                <a:srgbClr val="1A03A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D9A6AB9-9A8A-44D5-BDAA-B5AAF797BA76}"/>
              </a:ext>
            </a:extLst>
          </p:cNvPr>
          <p:cNvSpPr>
            <a:spLocks noChangeArrowheads="1"/>
          </p:cNvSpPr>
          <p:nvPr/>
        </p:nvSpPr>
        <p:spPr bwMode="auto">
          <a:xfrm>
            <a:off x="611188" y="1341438"/>
            <a:ext cx="7993062"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b="1" baseline="0">
                <a:solidFill>
                  <a:srgbClr val="1A03A1"/>
                </a:solidFill>
                <a:latin typeface="华文中宋" panose="02010600040101010101" pitchFamily="2" charset="-122"/>
                <a:ea typeface="华文中宋" panose="02010600040101010101" pitchFamily="2" charset="-122"/>
              </a:rPr>
              <a:t>    </a:t>
            </a:r>
            <a:r>
              <a:rPr lang="zh-CN" altLang="en-US" b="1" baseline="0">
                <a:solidFill>
                  <a:srgbClr val="1A03A1"/>
                </a:solidFill>
                <a:latin typeface="华文中宋" panose="02010600040101010101" pitchFamily="2" charset="-122"/>
                <a:ea typeface="华文中宋" panose="02010600040101010101" pitchFamily="2" charset="-122"/>
              </a:rPr>
              <a:t>标准时空论使用了与爱因斯坦相对论不同的前提假设，用绝对参考系原理和回路平均光速不变原理替换了爱因斯坦相对论的相对性原理和光速不变原理，得到了不同于狭义相对论运动学和动力学的标准时空论运动学和动力学，把亚光速运动和超光速运动直接统一起来，而且建立了标准时空论电动力学体系。</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C0F0EE6B-49DD-4DD3-B3DB-FD7B44F2BE5C}"/>
              </a:ext>
            </a:extLst>
          </p:cNvPr>
          <p:cNvSpPr>
            <a:spLocks noChangeArrowheads="1"/>
          </p:cNvSpPr>
          <p:nvPr/>
        </p:nvSpPr>
        <p:spPr bwMode="auto">
          <a:xfrm>
            <a:off x="684213" y="1268413"/>
            <a:ext cx="7993062"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b="1" baseline="0">
                <a:solidFill>
                  <a:srgbClr val="1A03A1"/>
                </a:solidFill>
                <a:latin typeface="华文中宋" panose="02010600040101010101" pitchFamily="2" charset="-122"/>
                <a:ea typeface="华文中宋" panose="02010600040101010101" pitchFamily="2" charset="-122"/>
              </a:rPr>
              <a:t>    </a:t>
            </a:r>
            <a:r>
              <a:rPr lang="zh-CN" altLang="en-US" b="1" baseline="0">
                <a:solidFill>
                  <a:srgbClr val="1A03A1"/>
                </a:solidFill>
                <a:latin typeface="华文中宋" panose="02010600040101010101" pitchFamily="2" charset="-122"/>
                <a:ea typeface="华文中宋" panose="02010600040101010101" pitchFamily="2" charset="-122"/>
              </a:rPr>
              <a:t>标准时空论在基本假设的合理性、逻辑简单性和逻辑自洽性上胜于狭义相对论。标准时空论完满地解释了以前的所有实验结果，包括狭义相对论无法解释的几大类实验如单极磁感应实验，宇宙微波背景辐射，量子隧道的超光速实验，检验贝尔不等式的远距关联实验的结果，预见了一些迄今没有预料的新的经验事实，等待着这些实验的检验和证实。</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a:extLst>
              <a:ext uri="{FF2B5EF4-FFF2-40B4-BE49-F238E27FC236}">
                <a16:creationId xmlns:a16="http://schemas.microsoft.com/office/drawing/2014/main" id="{9A79DF20-5DDF-46A0-86E6-C1C0A08772B4}"/>
              </a:ext>
            </a:extLst>
          </p:cNvPr>
          <p:cNvSpPr>
            <a:spLocks noChangeArrowheads="1"/>
          </p:cNvSpPr>
          <p:nvPr/>
        </p:nvSpPr>
        <p:spPr bwMode="auto">
          <a:xfrm>
            <a:off x="900113" y="1524000"/>
            <a:ext cx="7488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baseline="0">
                <a:solidFill>
                  <a:srgbClr val="1A03A1"/>
                </a:solidFill>
                <a:latin typeface="华文中宋" panose="02010600040101010101" pitchFamily="2" charset="-122"/>
                <a:ea typeface="华文中宋" panose="02010600040101010101" pitchFamily="2" charset="-122"/>
              </a:rPr>
              <a:t>    </a:t>
            </a:r>
            <a:r>
              <a:rPr lang="zh-CN" altLang="en-US" b="1" baseline="0">
                <a:solidFill>
                  <a:srgbClr val="1A03A1"/>
                </a:solidFill>
                <a:latin typeface="华文中宋" panose="02010600040101010101" pitchFamily="2" charset="-122"/>
                <a:ea typeface="华文中宋" panose="02010600040101010101" pitchFamily="2" charset="-122"/>
              </a:rPr>
              <a:t>国防科技大学谭暑生教授从</a:t>
            </a:r>
            <a:r>
              <a:rPr lang="en-US" altLang="zh-CN" b="1" baseline="0">
                <a:solidFill>
                  <a:srgbClr val="1A03A1"/>
                </a:solidFill>
                <a:latin typeface="华文中宋" panose="02010600040101010101" pitchFamily="2" charset="-122"/>
                <a:ea typeface="华文中宋" panose="02010600040101010101" pitchFamily="2" charset="-122"/>
              </a:rPr>
              <a:t>1979</a:t>
            </a:r>
            <a:r>
              <a:rPr lang="zh-CN" altLang="en-US" b="1" baseline="0">
                <a:solidFill>
                  <a:srgbClr val="1A03A1"/>
                </a:solidFill>
                <a:latin typeface="华文中宋" panose="02010600040101010101" pitchFamily="2" charset="-122"/>
                <a:ea typeface="华文中宋" panose="02010600040101010101" pitchFamily="2" charset="-122"/>
              </a:rPr>
              <a:t>年开始研究标准时空论。</a:t>
            </a:r>
            <a:r>
              <a:rPr lang="en-US" altLang="zh-CN" b="1" baseline="0">
                <a:solidFill>
                  <a:srgbClr val="1A03A1"/>
                </a:solidFill>
                <a:latin typeface="华文中宋" panose="02010600040101010101" pitchFamily="2" charset="-122"/>
                <a:ea typeface="华文中宋" panose="02010600040101010101" pitchFamily="2" charset="-122"/>
              </a:rPr>
              <a:t>1984</a:t>
            </a:r>
            <a:r>
              <a:rPr lang="zh-CN" altLang="en-US" b="1" baseline="0">
                <a:solidFill>
                  <a:srgbClr val="1A03A1"/>
                </a:solidFill>
                <a:latin typeface="华文中宋" panose="02010600040101010101" pitchFamily="2" charset="-122"/>
                <a:ea typeface="华文中宋" panose="02010600040101010101" pitchFamily="2" charset="-122"/>
              </a:rPr>
              <a:t>年起，先后在</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国防科学技术大学学报</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等几种杂志上发表论文，并于</a:t>
            </a:r>
            <a:r>
              <a:rPr lang="en-US" altLang="zh-CN" b="1" baseline="0">
                <a:solidFill>
                  <a:srgbClr val="1A03A1"/>
                </a:solidFill>
                <a:latin typeface="华文中宋" panose="02010600040101010101" pitchFamily="2" charset="-122"/>
                <a:ea typeface="华文中宋" panose="02010600040101010101" pitchFamily="2" charset="-122"/>
              </a:rPr>
              <a:t>1992</a:t>
            </a:r>
            <a:r>
              <a:rPr lang="zh-CN" altLang="en-US" b="1" baseline="0">
                <a:solidFill>
                  <a:srgbClr val="1A03A1"/>
                </a:solidFill>
                <a:latin typeface="华文中宋" panose="02010600040101010101" pitchFamily="2" charset="-122"/>
                <a:ea typeface="华文中宋" panose="02010600040101010101" pitchFamily="2" charset="-122"/>
              </a:rPr>
              <a:t>年出版了专著。</a:t>
            </a:r>
            <a:r>
              <a:rPr lang="en-US" altLang="zh-CN" b="1" baseline="0">
                <a:solidFill>
                  <a:srgbClr val="1A03A1"/>
                </a:solidFill>
                <a:latin typeface="华文中宋" panose="02010600040101010101" pitchFamily="2" charset="-122"/>
                <a:ea typeface="华文中宋" panose="02010600040101010101" pitchFamily="2" charset="-122"/>
              </a:rPr>
              <a:t>2007</a:t>
            </a:r>
            <a:r>
              <a:rPr lang="zh-CN" altLang="en-US" b="1" baseline="0">
                <a:solidFill>
                  <a:srgbClr val="1A03A1"/>
                </a:solidFill>
                <a:latin typeface="华文中宋" panose="02010600040101010101" pitchFamily="2" charset="-122"/>
                <a:ea typeface="华文中宋" panose="02010600040101010101" pitchFamily="2" charset="-122"/>
              </a:rPr>
              <a:t>年</a:t>
            </a:r>
            <a:r>
              <a:rPr lang="en-US" altLang="zh-CN" b="1" baseline="0">
                <a:solidFill>
                  <a:srgbClr val="1A03A1"/>
                </a:solidFill>
                <a:latin typeface="华文中宋" panose="02010600040101010101" pitchFamily="2" charset="-122"/>
                <a:ea typeface="华文中宋" panose="02010600040101010101" pitchFamily="2" charset="-122"/>
              </a:rPr>
              <a:t>10</a:t>
            </a:r>
            <a:r>
              <a:rPr lang="zh-CN" altLang="en-US" b="1" baseline="0">
                <a:solidFill>
                  <a:srgbClr val="1A03A1"/>
                </a:solidFill>
                <a:latin typeface="华文中宋" panose="02010600040101010101" pitchFamily="2" charset="-122"/>
                <a:ea typeface="华文中宋" panose="02010600040101010101" pitchFamily="2" charset="-122"/>
              </a:rPr>
              <a:t>月，湖南科学技术出版社出版谭暑生的</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从狭义相对论到标准时空论</a:t>
            </a:r>
            <a:r>
              <a:rPr lang="en-US" altLang="zh-CN" b="1" baseline="0">
                <a:solidFill>
                  <a:srgbClr val="1A03A1"/>
                </a:solidFill>
                <a:latin typeface="华文中宋" panose="02010600040101010101" pitchFamily="2" charset="-122"/>
                <a:ea typeface="华文中宋" panose="02010600040101010101" pitchFamily="2" charset="-122"/>
              </a:rPr>
              <a:t>》</a:t>
            </a:r>
            <a:r>
              <a:rPr lang="zh-CN" altLang="en-US" b="1" baseline="0">
                <a:solidFill>
                  <a:srgbClr val="1A03A1"/>
                </a:solidFill>
                <a:latin typeface="华文中宋" panose="02010600040101010101" pitchFamily="2" charset="-122"/>
                <a:ea typeface="华文中宋" panose="02010600040101010101" pitchFamily="2" charset="-122"/>
              </a:rPr>
              <a:t>一书，约</a:t>
            </a:r>
            <a:r>
              <a:rPr lang="en-US" altLang="zh-CN" b="1" baseline="0">
                <a:solidFill>
                  <a:srgbClr val="1A03A1"/>
                </a:solidFill>
                <a:latin typeface="华文中宋" panose="02010600040101010101" pitchFamily="2" charset="-122"/>
                <a:ea typeface="华文中宋" panose="02010600040101010101" pitchFamily="2" charset="-122"/>
              </a:rPr>
              <a:t>57</a:t>
            </a:r>
            <a:r>
              <a:rPr lang="zh-CN" altLang="en-US" b="1" baseline="0">
                <a:solidFill>
                  <a:srgbClr val="1A03A1"/>
                </a:solidFill>
                <a:latin typeface="华文中宋" panose="02010600040101010101" pitchFamily="2" charset="-122"/>
                <a:ea typeface="华文中宋" panose="02010600040101010101" pitchFamily="2" charset="-122"/>
              </a:rPr>
              <a:t>万字，这是关于标准时空论的扩展的详尽深入的叙述。</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F4E1E73E-B0BA-4DB1-A98C-C9BC292A3B26}"/>
              </a:ext>
            </a:extLst>
          </p:cNvPr>
          <p:cNvSpPr>
            <a:spLocks noGrp="1" noChangeArrowheads="1"/>
          </p:cNvSpPr>
          <p:nvPr>
            <p:ph type="title"/>
          </p:nvPr>
        </p:nvSpPr>
        <p:spPr/>
        <p:txBody>
          <a:bodyPr/>
          <a:lstStyle/>
          <a:p>
            <a:r>
              <a:rPr lang="zh-CN" altLang="en-US" sz="4000" b="1"/>
              <a:t>哈勃望远镜发现：</a:t>
            </a:r>
            <a:br>
              <a:rPr lang="zh-CN" altLang="en-US" sz="4000" b="1"/>
            </a:br>
            <a:r>
              <a:rPr lang="zh-CN" altLang="en-US" sz="4000" b="1"/>
              <a:t>                       银河系有个孪生兄弟</a:t>
            </a:r>
          </a:p>
        </p:txBody>
      </p:sp>
      <p:pic>
        <p:nvPicPr>
          <p:cNvPr id="277509" name="Picture 5" descr="F2004081010570200000">
            <a:extLst>
              <a:ext uri="{FF2B5EF4-FFF2-40B4-BE49-F238E27FC236}">
                <a16:creationId xmlns:a16="http://schemas.microsoft.com/office/drawing/2014/main" id="{FD5E7046-9E14-452F-9D0E-BF811CD3A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349500"/>
            <a:ext cx="3844925" cy="2847975"/>
          </a:xfrm>
          <a:prstGeom prst="rect">
            <a:avLst/>
          </a:prstGeom>
          <a:noFill/>
          <a:extLst>
            <a:ext uri="{909E8E84-426E-40DD-AFC4-6F175D3DCCD1}">
              <a14:hiddenFill xmlns:a14="http://schemas.microsoft.com/office/drawing/2010/main">
                <a:solidFill>
                  <a:srgbClr val="FFFFFF"/>
                </a:solidFill>
              </a14:hiddenFill>
            </a:ext>
          </a:extLst>
        </p:spPr>
      </p:pic>
      <p:sp>
        <p:nvSpPr>
          <p:cNvPr id="277510" name="Rectangle 6">
            <a:extLst>
              <a:ext uri="{FF2B5EF4-FFF2-40B4-BE49-F238E27FC236}">
                <a16:creationId xmlns:a16="http://schemas.microsoft.com/office/drawing/2014/main" id="{A0E2CA48-BDC5-4910-BF78-91B7A265F821}"/>
              </a:ext>
            </a:extLst>
          </p:cNvPr>
          <p:cNvSpPr>
            <a:spLocks noChangeArrowheads="1"/>
          </p:cNvSpPr>
          <p:nvPr/>
        </p:nvSpPr>
        <p:spPr bwMode="auto">
          <a:xfrm>
            <a:off x="4932363" y="2454275"/>
            <a:ext cx="367188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aseline="0">
                <a:solidFill>
                  <a:srgbClr val="1A03A1"/>
                </a:solidFill>
                <a:ea typeface="楷体_GB2312" pitchFamily="49" charset="-122"/>
              </a:rPr>
              <a:t>        </a:t>
            </a:r>
            <a:r>
              <a:rPr lang="zh-CN" altLang="en-US" b="1" baseline="0">
                <a:solidFill>
                  <a:srgbClr val="1A03A1"/>
                </a:solidFill>
                <a:ea typeface="楷体_GB2312" pitchFamily="49" charset="-122"/>
              </a:rPr>
              <a:t>美国航天局的研究人员 </a:t>
            </a:r>
            <a:r>
              <a:rPr lang="en-US" altLang="zh-CN" b="1" baseline="0">
                <a:solidFill>
                  <a:srgbClr val="1A03A1"/>
                </a:solidFill>
              </a:rPr>
              <a:t>2004.8.</a:t>
            </a:r>
            <a:r>
              <a:rPr lang="en-US" altLang="zh-CN" b="1" baseline="0">
                <a:solidFill>
                  <a:srgbClr val="1A03A1"/>
                </a:solidFill>
                <a:ea typeface="楷体_GB2312" pitchFamily="49" charset="-122"/>
              </a:rPr>
              <a:t>5 </a:t>
            </a:r>
            <a:r>
              <a:rPr lang="zh-CN" altLang="en-US" b="1" baseline="0">
                <a:solidFill>
                  <a:srgbClr val="1A03A1"/>
                </a:solidFill>
                <a:ea typeface="楷体_GB2312" pitchFamily="49" charset="-122"/>
              </a:rPr>
              <a:t>展示了由哈勃天文望远镜拍摄的太空星系</a:t>
            </a:r>
            <a:r>
              <a:rPr lang="en-US" altLang="zh-CN" b="1" baseline="0">
                <a:solidFill>
                  <a:srgbClr val="1A03A1"/>
                </a:solidFill>
                <a:ea typeface="楷体_GB2312" pitchFamily="49" charset="-122"/>
              </a:rPr>
              <a:t>NGC3949</a:t>
            </a:r>
            <a:r>
              <a:rPr lang="zh-CN" altLang="en-US" b="1" baseline="0">
                <a:solidFill>
                  <a:srgbClr val="1A03A1"/>
                </a:solidFill>
                <a:ea typeface="楷体_GB2312" pitchFamily="49" charset="-122"/>
              </a:rPr>
              <a:t>的图片。科学家说，这个距地球</a:t>
            </a:r>
            <a:r>
              <a:rPr lang="en-US" altLang="zh-CN" b="1" baseline="0">
                <a:solidFill>
                  <a:srgbClr val="1A03A1"/>
                </a:solidFill>
                <a:ea typeface="楷体_GB2312" pitchFamily="49" charset="-122"/>
              </a:rPr>
              <a:t>5000</a:t>
            </a:r>
            <a:r>
              <a:rPr lang="zh-CN" altLang="en-US" b="1" baseline="0">
                <a:solidFill>
                  <a:srgbClr val="1A03A1"/>
                </a:solidFill>
                <a:ea typeface="楷体_GB2312" pitchFamily="49" charset="-122"/>
              </a:rPr>
              <a:t>万光年的星系，看上去眼熟极了，好像是我们银河系的孪生兄弟。</a:t>
            </a:r>
          </a:p>
        </p:txBody>
      </p:sp>
      <p:sp>
        <p:nvSpPr>
          <p:cNvPr id="277511" name="Rectangle 7">
            <a:extLst>
              <a:ext uri="{FF2B5EF4-FFF2-40B4-BE49-F238E27FC236}">
                <a16:creationId xmlns:a16="http://schemas.microsoft.com/office/drawing/2014/main" id="{BC860397-35CF-4053-A1DE-6EA52CEF68BA}"/>
              </a:ext>
            </a:extLst>
          </p:cNvPr>
          <p:cNvSpPr>
            <a:spLocks noChangeArrowheads="1"/>
          </p:cNvSpPr>
          <p:nvPr/>
        </p:nvSpPr>
        <p:spPr bwMode="auto">
          <a:xfrm>
            <a:off x="971550" y="5445125"/>
            <a:ext cx="287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b="1" baseline="0">
                <a:solidFill>
                  <a:srgbClr val="1A03A1"/>
                </a:solidFill>
                <a:ea typeface="楷体_GB2312" pitchFamily="49" charset="-122"/>
              </a:rPr>
              <a:t>太空星系</a:t>
            </a:r>
            <a:r>
              <a:rPr lang="en-US" altLang="zh-CN" sz="1800" b="1" baseline="0">
                <a:solidFill>
                  <a:srgbClr val="1A03A1"/>
                </a:solidFill>
                <a:ea typeface="楷体_GB2312" pitchFamily="49" charset="-122"/>
              </a:rPr>
              <a:t>NGC3949</a:t>
            </a:r>
            <a:r>
              <a:rPr lang="zh-CN" altLang="en-US" sz="1800" b="1" baseline="0">
                <a:solidFill>
                  <a:srgbClr val="1A03A1"/>
                </a:solidFill>
                <a:ea typeface="楷体_GB2312" pitchFamily="49" charset="-122"/>
              </a:rPr>
              <a:t>的图片</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2" name="Rectangle 4">
            <a:extLst>
              <a:ext uri="{FF2B5EF4-FFF2-40B4-BE49-F238E27FC236}">
                <a16:creationId xmlns:a16="http://schemas.microsoft.com/office/drawing/2014/main" id="{9EE3F2C8-BF16-471C-A473-83463CD03698}"/>
              </a:ext>
            </a:extLst>
          </p:cNvPr>
          <p:cNvSpPr>
            <a:spLocks noChangeArrowheads="1"/>
          </p:cNvSpPr>
          <p:nvPr/>
        </p:nvSpPr>
        <p:spPr bwMode="auto">
          <a:xfrm>
            <a:off x="755650" y="1052513"/>
            <a:ext cx="82089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baseline="0">
                <a:solidFill>
                  <a:srgbClr val="1A03A1"/>
                </a:solidFill>
                <a:ea typeface="楷体_GB2312" pitchFamily="49" charset="-122"/>
              </a:rPr>
              <a:t>        </a:t>
            </a:r>
            <a:r>
              <a:rPr lang="zh-CN" altLang="en-US" b="1" baseline="0">
                <a:solidFill>
                  <a:srgbClr val="1A03A1"/>
                </a:solidFill>
                <a:ea typeface="楷体_GB2312" pitchFamily="49" charset="-122"/>
              </a:rPr>
              <a:t>天文学家对宇宙中与银河系相近的星系非常感兴趣，因为我们处在银河系中，容易看到的是银河系的局部，反而不能够看到大尺度银河系的情况，“不识庐山真面目，只缘身在此山中”。因此，能发现银河系相近的星系，对“她”进行观察，就能增加人们对我们的银河系的了解。正如美国亚利桑那大学的天文学家史密斯说：“身为银河系一员，我们不能去看看银河系中心发生了什么。可是我们可以通过观察其他星系，了解我们自身。”</a:t>
            </a:r>
            <a:br>
              <a:rPr lang="zh-CN" altLang="en-US" b="1" baseline="0">
                <a:solidFill>
                  <a:srgbClr val="1A03A1"/>
                </a:solidFill>
                <a:ea typeface="楷体_GB2312" pitchFamily="49" charset="-122"/>
              </a:rPr>
            </a:br>
            <a:r>
              <a:rPr lang="zh-CN" altLang="en-US" b="1" baseline="0">
                <a:solidFill>
                  <a:srgbClr val="1A03A1"/>
                </a:solidFill>
                <a:ea typeface="楷体_GB2312" pitchFamily="49" charset="-122"/>
              </a:rPr>
              <a:t>　　 </a:t>
            </a:r>
            <a:r>
              <a:rPr lang="en-US" altLang="zh-CN" b="1" baseline="0">
                <a:solidFill>
                  <a:srgbClr val="1A03A1"/>
                </a:solidFill>
                <a:ea typeface="楷体_GB2312" pitchFamily="49" charset="-122"/>
              </a:rPr>
              <a:t>NGC3949</a:t>
            </a:r>
            <a:r>
              <a:rPr lang="zh-CN" altLang="en-US" b="1" baseline="0">
                <a:solidFill>
                  <a:srgbClr val="1A03A1"/>
                </a:solidFill>
                <a:ea typeface="楷体_GB2312" pitchFamily="49" charset="-122"/>
              </a:rPr>
              <a:t>位于大熊星座，从天文学角度，它距地球并不太远。它和银河系一样，也是一个具有螺旋臂的星系。它的主体呈蓝色，显示那里有很多年轻的恒星。它的中心较厚部分是明亮的红色，那里的恒星的年龄要大一些。</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a:extLst>
              <a:ext uri="{FF2B5EF4-FFF2-40B4-BE49-F238E27FC236}">
                <a16:creationId xmlns:a16="http://schemas.microsoft.com/office/drawing/2014/main" id="{8A111AA2-667D-4034-ADEB-DDB45BC6E45C}"/>
              </a:ext>
            </a:extLst>
          </p:cNvPr>
          <p:cNvSpPr>
            <a:spLocks noChangeArrowheads="1"/>
          </p:cNvSpPr>
          <p:nvPr/>
        </p:nvSpPr>
        <p:spPr bwMode="auto">
          <a:xfrm>
            <a:off x="827088" y="1052513"/>
            <a:ext cx="79930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baseline="0">
                <a:solidFill>
                  <a:srgbClr val="1A03A1"/>
                </a:solidFill>
                <a:ea typeface="楷体_GB2312" pitchFamily="49" charset="-122"/>
              </a:rPr>
              <a:t>　　在今年早些时候，美国航天局还曾发表了另一个与银河系很相像的星系图片</a:t>
            </a:r>
            <a:r>
              <a:rPr lang="en-US" altLang="zh-CN" b="1" baseline="0">
                <a:solidFill>
                  <a:srgbClr val="1A03A1"/>
                </a:solidFill>
                <a:ea typeface="楷体_GB2312" pitchFamily="49" charset="-122"/>
              </a:rPr>
              <a:t>NGC7331</a:t>
            </a:r>
            <a:r>
              <a:rPr lang="zh-CN" altLang="en-US" b="1" baseline="0">
                <a:solidFill>
                  <a:srgbClr val="1A03A1"/>
                </a:solidFill>
                <a:ea typeface="楷体_GB2312" pitchFamily="49" charset="-122"/>
              </a:rPr>
              <a:t>。这个也是螺旋形星系与银河系质量和恒星数量都很接近，也有外延的长臂。和银河系一样，它也每年产生几颗新星。不过科学家说，它靠中心部分有一个星体密集的环，可是他们不知道银河系是不是也有一个同样的环。</a:t>
            </a:r>
          </a:p>
        </p:txBody>
      </p:sp>
      <p:pic>
        <p:nvPicPr>
          <p:cNvPr id="279557" name="Picture 5" descr="F2004081010571600000">
            <a:extLst>
              <a:ext uri="{FF2B5EF4-FFF2-40B4-BE49-F238E27FC236}">
                <a16:creationId xmlns:a16="http://schemas.microsoft.com/office/drawing/2014/main" id="{C78B91C1-DC48-48DE-BC9C-4BEECCF40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00438"/>
            <a:ext cx="4376737" cy="3068637"/>
          </a:xfrm>
          <a:prstGeom prst="rect">
            <a:avLst/>
          </a:prstGeom>
          <a:noFill/>
          <a:extLst>
            <a:ext uri="{909E8E84-426E-40DD-AFC4-6F175D3DCCD1}">
              <a14:hiddenFill xmlns:a14="http://schemas.microsoft.com/office/drawing/2010/main">
                <a:solidFill>
                  <a:srgbClr val="FFFFFF"/>
                </a:solidFill>
              </a14:hiddenFill>
            </a:ext>
          </a:extLst>
        </p:spPr>
      </p:pic>
      <p:sp>
        <p:nvSpPr>
          <p:cNvPr id="279558" name="Rectangle 6">
            <a:extLst>
              <a:ext uri="{FF2B5EF4-FFF2-40B4-BE49-F238E27FC236}">
                <a16:creationId xmlns:a16="http://schemas.microsoft.com/office/drawing/2014/main" id="{9A3169B8-7895-4A65-BF29-F27214719FB7}"/>
              </a:ext>
            </a:extLst>
          </p:cNvPr>
          <p:cNvSpPr>
            <a:spLocks noChangeArrowheads="1"/>
          </p:cNvSpPr>
          <p:nvPr/>
        </p:nvSpPr>
        <p:spPr bwMode="auto">
          <a:xfrm>
            <a:off x="5867400" y="4581525"/>
            <a:ext cx="2519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b="1" baseline="0">
                <a:solidFill>
                  <a:srgbClr val="1A03A1"/>
                </a:solidFill>
                <a:ea typeface="楷体_GB2312" pitchFamily="49" charset="-122"/>
              </a:rPr>
              <a:t>星系图片</a:t>
            </a:r>
            <a:r>
              <a:rPr lang="en-US" altLang="zh-CN" sz="1800" b="1" baseline="0">
                <a:solidFill>
                  <a:srgbClr val="1A03A1"/>
                </a:solidFill>
                <a:ea typeface="楷体_GB2312" pitchFamily="49" charset="-122"/>
              </a:rPr>
              <a:t>NGC7331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2">
            <a:extLst>
              <a:ext uri="{FF2B5EF4-FFF2-40B4-BE49-F238E27FC236}">
                <a16:creationId xmlns:a16="http://schemas.microsoft.com/office/drawing/2014/main" id="{89FE6341-797A-414B-9E49-7284B0817984}"/>
              </a:ext>
            </a:extLst>
          </p:cNvPr>
          <p:cNvGrpSpPr>
            <a:grpSpLocks/>
          </p:cNvGrpSpPr>
          <p:nvPr/>
        </p:nvGrpSpPr>
        <p:grpSpPr bwMode="auto">
          <a:xfrm>
            <a:off x="0" y="5181600"/>
            <a:ext cx="9144000" cy="1447800"/>
            <a:chOff x="0" y="3264"/>
            <a:chExt cx="5760" cy="912"/>
          </a:xfrm>
        </p:grpSpPr>
        <p:sp>
          <p:nvSpPr>
            <p:cNvPr id="194563" name="Rectangle 3">
              <a:extLst>
                <a:ext uri="{FF2B5EF4-FFF2-40B4-BE49-F238E27FC236}">
                  <a16:creationId xmlns:a16="http://schemas.microsoft.com/office/drawing/2014/main" id="{28C4C85C-8E17-4E9F-BC9B-2E0ABBB90A8E}"/>
                </a:ext>
              </a:extLst>
            </p:cNvPr>
            <p:cNvSpPr>
              <a:spLocks noChangeArrowheads="1"/>
            </p:cNvSpPr>
            <p:nvPr/>
          </p:nvSpPr>
          <p:spPr bwMode="auto">
            <a:xfrm>
              <a:off x="0" y="3264"/>
              <a:ext cx="5760"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564" name="Picture 4" descr="磁悬浮列车">
              <a:extLst>
                <a:ext uri="{FF2B5EF4-FFF2-40B4-BE49-F238E27FC236}">
                  <a16:creationId xmlns:a16="http://schemas.microsoft.com/office/drawing/2014/main" id="{69E8EE14-0407-4953-AF62-476911064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360"/>
              <a:ext cx="1152" cy="738"/>
            </a:xfrm>
            <a:prstGeom prst="rect">
              <a:avLst/>
            </a:prstGeom>
            <a:noFill/>
            <a:extLst>
              <a:ext uri="{909E8E84-426E-40DD-AFC4-6F175D3DCCD1}">
                <a14:hiddenFill xmlns:a14="http://schemas.microsoft.com/office/drawing/2010/main">
                  <a:solidFill>
                    <a:srgbClr val="FFFFFF"/>
                  </a:solidFill>
                </a14:hiddenFill>
              </a:ext>
            </a:extLst>
          </p:spPr>
        </p:pic>
        <p:pic>
          <p:nvPicPr>
            <p:cNvPr id="194565" name="Picture 5" descr="电子信息">
              <a:extLst>
                <a:ext uri="{FF2B5EF4-FFF2-40B4-BE49-F238E27FC236}">
                  <a16:creationId xmlns:a16="http://schemas.microsoft.com/office/drawing/2014/main" id="{D490B48B-2D16-44AC-9036-B6C7634A0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3360"/>
              <a:ext cx="1200" cy="728"/>
            </a:xfrm>
            <a:prstGeom prst="rect">
              <a:avLst/>
            </a:prstGeom>
            <a:noFill/>
            <a:extLst>
              <a:ext uri="{909E8E84-426E-40DD-AFC4-6F175D3DCCD1}">
                <a14:hiddenFill xmlns:a14="http://schemas.microsoft.com/office/drawing/2010/main">
                  <a:solidFill>
                    <a:srgbClr val="FFFFFF"/>
                  </a:solidFill>
                </a14:hiddenFill>
              </a:ext>
            </a:extLst>
          </p:spPr>
        </p:pic>
        <p:pic>
          <p:nvPicPr>
            <p:cNvPr id="194566" name="Picture 6" descr="蘑菇">
              <a:extLst>
                <a:ext uri="{FF2B5EF4-FFF2-40B4-BE49-F238E27FC236}">
                  <a16:creationId xmlns:a16="http://schemas.microsoft.com/office/drawing/2014/main" id="{50059D7A-7DE1-40D6-BB0E-3B7CE8BC0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3360"/>
              <a:ext cx="1056" cy="745"/>
            </a:xfrm>
            <a:prstGeom prst="rect">
              <a:avLst/>
            </a:prstGeom>
            <a:noFill/>
            <a:extLst>
              <a:ext uri="{909E8E84-426E-40DD-AFC4-6F175D3DCCD1}">
                <a14:hiddenFill xmlns:a14="http://schemas.microsoft.com/office/drawing/2010/main">
                  <a:solidFill>
                    <a:srgbClr val="FFFFFF"/>
                  </a:solidFill>
                </a14:hiddenFill>
              </a:ext>
            </a:extLst>
          </p:spPr>
        </p:pic>
        <p:pic>
          <p:nvPicPr>
            <p:cNvPr id="194567" name="Picture 7" descr="高楼">
              <a:extLst>
                <a:ext uri="{FF2B5EF4-FFF2-40B4-BE49-F238E27FC236}">
                  <a16:creationId xmlns:a16="http://schemas.microsoft.com/office/drawing/2014/main" id="{221BBE2F-5D96-4FC0-937F-708287E07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3360"/>
              <a:ext cx="960" cy="713"/>
            </a:xfrm>
            <a:prstGeom prst="rect">
              <a:avLst/>
            </a:prstGeom>
            <a:noFill/>
            <a:extLst>
              <a:ext uri="{909E8E84-426E-40DD-AFC4-6F175D3DCCD1}">
                <a14:hiddenFill xmlns:a14="http://schemas.microsoft.com/office/drawing/2010/main">
                  <a:solidFill>
                    <a:srgbClr val="FFFFFF"/>
                  </a:solidFill>
                </a14:hiddenFill>
              </a:ext>
            </a:extLst>
          </p:spPr>
        </p:pic>
        <p:pic>
          <p:nvPicPr>
            <p:cNvPr id="194568" name="Picture 8" descr="水流">
              <a:extLst>
                <a:ext uri="{FF2B5EF4-FFF2-40B4-BE49-F238E27FC236}">
                  <a16:creationId xmlns:a16="http://schemas.microsoft.com/office/drawing/2014/main" id="{07FFC9C5-6BE4-4095-AFC4-7FCFB6708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 y="3360"/>
              <a:ext cx="816" cy="720"/>
            </a:xfrm>
            <a:prstGeom prst="rect">
              <a:avLst/>
            </a:prstGeom>
            <a:noFill/>
            <a:extLst>
              <a:ext uri="{909E8E84-426E-40DD-AFC4-6F175D3DCCD1}">
                <a14:hiddenFill xmlns:a14="http://schemas.microsoft.com/office/drawing/2010/main">
                  <a:solidFill>
                    <a:srgbClr val="FFFFFF"/>
                  </a:solidFill>
                </a14:hiddenFill>
              </a:ext>
            </a:extLst>
          </p:spPr>
        </p:pic>
      </p:grpSp>
      <p:sp>
        <p:nvSpPr>
          <p:cNvPr id="194569" name="Text Box 9">
            <a:extLst>
              <a:ext uri="{FF2B5EF4-FFF2-40B4-BE49-F238E27FC236}">
                <a16:creationId xmlns:a16="http://schemas.microsoft.com/office/drawing/2014/main" id="{7C27F7E9-1568-4D54-A738-F1BBDEE6EED7}"/>
              </a:ext>
            </a:extLst>
          </p:cNvPr>
          <p:cNvSpPr txBox="1">
            <a:spLocks noChangeArrowheads="1"/>
          </p:cNvSpPr>
          <p:nvPr/>
        </p:nvSpPr>
        <p:spPr bwMode="auto">
          <a:xfrm>
            <a:off x="4953000" y="828675"/>
            <a:ext cx="4038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aseline="0">
                <a:latin typeface="华文楷体" panose="02010600040101010101" pitchFamily="2" charset="-122"/>
                <a:ea typeface="华文楷体" panose="02010600040101010101" pitchFamily="2" charset="-122"/>
              </a:rPr>
              <a:t></a:t>
            </a:r>
            <a:r>
              <a:rPr lang="en-US" altLang="zh-CN" b="1" baseline="0">
                <a:solidFill>
                  <a:srgbClr val="000066"/>
                </a:solidFill>
                <a:ea typeface="华文中宋" panose="02010600040101010101" pitchFamily="2" charset="-122"/>
              </a:rPr>
              <a:t>21</a:t>
            </a:r>
            <a:r>
              <a:rPr lang="zh-CN" altLang="en-US" b="1" baseline="0">
                <a:solidFill>
                  <a:srgbClr val="000066"/>
                </a:solidFill>
                <a:ea typeface="华文中宋" panose="02010600040101010101" pitchFamily="2" charset="-122"/>
              </a:rPr>
              <a:t>世纪，人类在空间站中长期生活，为了克服失重带来的不利影响，可以将空间站设计成一个大转轮，绕轴自转，其上各点都有一个指向转动轴的向心加速度，因此，以空间站为参考系，与它一起旋转的物体都受到一个背离转动轴的惯性力，这就是所谓的人造重力。</a:t>
            </a:r>
          </a:p>
        </p:txBody>
      </p:sp>
      <p:pic>
        <p:nvPicPr>
          <p:cNvPr id="194570" name="Picture 10" descr="3">
            <a:extLst>
              <a:ext uri="{FF2B5EF4-FFF2-40B4-BE49-F238E27FC236}">
                <a16:creationId xmlns:a16="http://schemas.microsoft.com/office/drawing/2014/main" id="{1610580D-AFF6-4D3C-AE5B-AD1560C85D2F}"/>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600200"/>
            <a:ext cx="3657600" cy="3144838"/>
          </a:xfrm>
          <a:prstGeom prst="rect">
            <a:avLst/>
          </a:prstGeom>
          <a:noFill/>
          <a:extLst>
            <a:ext uri="{909E8E84-426E-40DD-AFC4-6F175D3DCCD1}">
              <a14:hiddenFill xmlns:a14="http://schemas.microsoft.com/office/drawing/2010/main">
                <a:solidFill>
                  <a:srgbClr val="FFFFFF"/>
                </a:solidFill>
              </a14:hiddenFill>
            </a:ext>
          </a:extLst>
        </p:spPr>
      </p:pic>
      <p:sp>
        <p:nvSpPr>
          <p:cNvPr id="194571" name="Oval 11">
            <a:extLst>
              <a:ext uri="{FF2B5EF4-FFF2-40B4-BE49-F238E27FC236}">
                <a16:creationId xmlns:a16="http://schemas.microsoft.com/office/drawing/2014/main" id="{604B387C-9715-40D0-837A-DD449A5033A2}"/>
              </a:ext>
            </a:extLst>
          </p:cNvPr>
          <p:cNvSpPr>
            <a:spLocks noChangeArrowheads="1"/>
          </p:cNvSpPr>
          <p:nvPr/>
        </p:nvSpPr>
        <p:spPr bwMode="auto">
          <a:xfrm>
            <a:off x="2057400" y="2895600"/>
            <a:ext cx="685800" cy="533400"/>
          </a:xfrm>
          <a:prstGeom prst="ellipse">
            <a:avLst/>
          </a:prstGeom>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94572" name="Oval 12">
            <a:extLst>
              <a:ext uri="{FF2B5EF4-FFF2-40B4-BE49-F238E27FC236}">
                <a16:creationId xmlns:a16="http://schemas.microsoft.com/office/drawing/2014/main" id="{DF761AFD-F113-4CD5-89B6-2DBA3C5CB268}"/>
              </a:ext>
            </a:extLst>
          </p:cNvPr>
          <p:cNvSpPr>
            <a:spLocks noChangeArrowheads="1"/>
          </p:cNvSpPr>
          <p:nvPr/>
        </p:nvSpPr>
        <p:spPr bwMode="auto">
          <a:xfrm>
            <a:off x="2133600" y="2971800"/>
            <a:ext cx="533400" cy="381000"/>
          </a:xfrm>
          <a:prstGeom prst="ellipse">
            <a:avLst/>
          </a:prstGeom>
          <a:gradFill rotWithShape="0">
            <a:gsLst>
              <a:gs pos="0">
                <a:srgbClr val="FFBF00"/>
              </a:gs>
              <a:gs pos="10001">
                <a:srgbClr val="F27300"/>
              </a:gs>
              <a:gs pos="25000">
                <a:srgbClr val="8F0040"/>
              </a:gs>
              <a:gs pos="50000">
                <a:srgbClr val="400040"/>
              </a:gs>
              <a:gs pos="80000">
                <a:srgbClr val="000040"/>
              </a:gs>
              <a:gs pos="100000">
                <a:srgbClr val="000000"/>
              </a:gs>
            </a:gsLst>
            <a:lin ang="5400000" scaled="1"/>
          </a:gradFill>
          <a:ln w="9525">
            <a:solidFill>
              <a:schemeClr val="bg1"/>
            </a:solidFill>
            <a:round/>
            <a:headEnd/>
            <a:tailEnd/>
          </a:ln>
          <a:effectLst>
            <a:outerShdw dist="35921" dir="2700000" algn="ctr" rotWithShape="0">
              <a:schemeClr val="bg2"/>
            </a:outerShdw>
          </a:effectLst>
        </p:spPr>
        <p:txBody>
          <a:bodyPr wrap="none" anchor="ctr"/>
          <a:lstStyle/>
          <a:p>
            <a:endParaRPr lang="zh-CN" altLang="en-US"/>
          </a:p>
        </p:txBody>
      </p:sp>
      <p:sp>
        <p:nvSpPr>
          <p:cNvPr id="194573" name="Oval 13">
            <a:extLst>
              <a:ext uri="{FF2B5EF4-FFF2-40B4-BE49-F238E27FC236}">
                <a16:creationId xmlns:a16="http://schemas.microsoft.com/office/drawing/2014/main" id="{331BD4FB-856C-4DCC-ACC3-DBEA26B43B8C}"/>
              </a:ext>
            </a:extLst>
          </p:cNvPr>
          <p:cNvSpPr>
            <a:spLocks noChangeArrowheads="1"/>
          </p:cNvSpPr>
          <p:nvPr/>
        </p:nvSpPr>
        <p:spPr bwMode="auto">
          <a:xfrm>
            <a:off x="304800" y="1219200"/>
            <a:ext cx="4267200" cy="388620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574" name="Picture 14" descr="5">
            <a:extLst>
              <a:ext uri="{FF2B5EF4-FFF2-40B4-BE49-F238E27FC236}">
                <a16:creationId xmlns:a16="http://schemas.microsoft.com/office/drawing/2014/main" id="{1705256D-20DB-4F6A-AFA4-EB1B49DAB5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914400"/>
            <a:ext cx="4724400" cy="4191000"/>
          </a:xfrm>
          <a:prstGeom prst="rect">
            <a:avLst/>
          </a:prstGeom>
          <a:noFill/>
          <a:extLst>
            <a:ext uri="{909E8E84-426E-40DD-AFC4-6F175D3DCCD1}">
              <a14:hiddenFill xmlns:a14="http://schemas.microsoft.com/office/drawing/2010/main">
                <a:solidFill>
                  <a:srgbClr val="FFFFFF"/>
                </a:solidFill>
              </a14:hiddenFill>
            </a:ext>
          </a:extLst>
        </p:spPr>
      </p:pic>
      <p:grpSp>
        <p:nvGrpSpPr>
          <p:cNvPr id="194575" name="Group 15">
            <a:extLst>
              <a:ext uri="{FF2B5EF4-FFF2-40B4-BE49-F238E27FC236}">
                <a16:creationId xmlns:a16="http://schemas.microsoft.com/office/drawing/2014/main" id="{E744DF4C-5A79-458F-8F4A-5B5CEA03E9C2}"/>
              </a:ext>
            </a:extLst>
          </p:cNvPr>
          <p:cNvGrpSpPr>
            <a:grpSpLocks/>
          </p:cNvGrpSpPr>
          <p:nvPr/>
        </p:nvGrpSpPr>
        <p:grpSpPr bwMode="auto">
          <a:xfrm>
            <a:off x="0" y="5181600"/>
            <a:ext cx="9144000" cy="1447800"/>
            <a:chOff x="0" y="3264"/>
            <a:chExt cx="5760" cy="912"/>
          </a:xfrm>
        </p:grpSpPr>
        <p:sp>
          <p:nvSpPr>
            <p:cNvPr id="194576" name="Rectangle 16">
              <a:extLst>
                <a:ext uri="{FF2B5EF4-FFF2-40B4-BE49-F238E27FC236}">
                  <a16:creationId xmlns:a16="http://schemas.microsoft.com/office/drawing/2014/main" id="{4E09B819-657A-4891-B30D-9D0EE679D94B}"/>
                </a:ext>
              </a:extLst>
            </p:cNvPr>
            <p:cNvSpPr>
              <a:spLocks noChangeArrowheads="1"/>
            </p:cNvSpPr>
            <p:nvPr/>
          </p:nvSpPr>
          <p:spPr bwMode="auto">
            <a:xfrm>
              <a:off x="0" y="3264"/>
              <a:ext cx="5760"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577" name="Picture 17" descr="磁悬浮列车">
              <a:extLst>
                <a:ext uri="{FF2B5EF4-FFF2-40B4-BE49-F238E27FC236}">
                  <a16:creationId xmlns:a16="http://schemas.microsoft.com/office/drawing/2014/main" id="{54EC01ED-1891-4BB0-89EC-357D8A49A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360"/>
              <a:ext cx="1152" cy="738"/>
            </a:xfrm>
            <a:prstGeom prst="rect">
              <a:avLst/>
            </a:prstGeom>
            <a:noFill/>
            <a:extLst>
              <a:ext uri="{909E8E84-426E-40DD-AFC4-6F175D3DCCD1}">
                <a14:hiddenFill xmlns:a14="http://schemas.microsoft.com/office/drawing/2010/main">
                  <a:solidFill>
                    <a:srgbClr val="FFFFFF"/>
                  </a:solidFill>
                </a14:hiddenFill>
              </a:ext>
            </a:extLst>
          </p:spPr>
        </p:pic>
        <p:pic>
          <p:nvPicPr>
            <p:cNvPr id="194578" name="Picture 18" descr="电子信息">
              <a:extLst>
                <a:ext uri="{FF2B5EF4-FFF2-40B4-BE49-F238E27FC236}">
                  <a16:creationId xmlns:a16="http://schemas.microsoft.com/office/drawing/2014/main" id="{162AF600-3D52-4ADF-B9C3-101C5FF10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3360"/>
              <a:ext cx="1200" cy="728"/>
            </a:xfrm>
            <a:prstGeom prst="rect">
              <a:avLst/>
            </a:prstGeom>
            <a:noFill/>
            <a:extLst>
              <a:ext uri="{909E8E84-426E-40DD-AFC4-6F175D3DCCD1}">
                <a14:hiddenFill xmlns:a14="http://schemas.microsoft.com/office/drawing/2010/main">
                  <a:solidFill>
                    <a:srgbClr val="FFFFFF"/>
                  </a:solidFill>
                </a14:hiddenFill>
              </a:ext>
            </a:extLst>
          </p:spPr>
        </p:pic>
        <p:pic>
          <p:nvPicPr>
            <p:cNvPr id="194579" name="Picture 19" descr="蘑菇">
              <a:extLst>
                <a:ext uri="{FF2B5EF4-FFF2-40B4-BE49-F238E27FC236}">
                  <a16:creationId xmlns:a16="http://schemas.microsoft.com/office/drawing/2014/main" id="{114C153E-3FA9-4E93-B0E8-687E16F32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3360"/>
              <a:ext cx="1056" cy="745"/>
            </a:xfrm>
            <a:prstGeom prst="rect">
              <a:avLst/>
            </a:prstGeom>
            <a:noFill/>
            <a:extLst>
              <a:ext uri="{909E8E84-426E-40DD-AFC4-6F175D3DCCD1}">
                <a14:hiddenFill xmlns:a14="http://schemas.microsoft.com/office/drawing/2010/main">
                  <a:solidFill>
                    <a:srgbClr val="FFFFFF"/>
                  </a:solidFill>
                </a14:hiddenFill>
              </a:ext>
            </a:extLst>
          </p:spPr>
        </p:pic>
        <p:pic>
          <p:nvPicPr>
            <p:cNvPr id="194580" name="Picture 20" descr="高楼">
              <a:extLst>
                <a:ext uri="{FF2B5EF4-FFF2-40B4-BE49-F238E27FC236}">
                  <a16:creationId xmlns:a16="http://schemas.microsoft.com/office/drawing/2014/main" id="{1D4A3F40-2358-43D4-BFA1-51836DA6A4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3360"/>
              <a:ext cx="960" cy="713"/>
            </a:xfrm>
            <a:prstGeom prst="rect">
              <a:avLst/>
            </a:prstGeom>
            <a:noFill/>
            <a:extLst>
              <a:ext uri="{909E8E84-426E-40DD-AFC4-6F175D3DCCD1}">
                <a14:hiddenFill xmlns:a14="http://schemas.microsoft.com/office/drawing/2010/main">
                  <a:solidFill>
                    <a:srgbClr val="FFFFFF"/>
                  </a:solidFill>
                </a14:hiddenFill>
              </a:ext>
            </a:extLst>
          </p:spPr>
        </p:pic>
        <p:pic>
          <p:nvPicPr>
            <p:cNvPr id="194581" name="Picture 21" descr="水流">
              <a:extLst>
                <a:ext uri="{FF2B5EF4-FFF2-40B4-BE49-F238E27FC236}">
                  <a16:creationId xmlns:a16="http://schemas.microsoft.com/office/drawing/2014/main" id="{C664667A-0B31-4AE1-BA3A-E46DADA158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 y="3360"/>
              <a:ext cx="816" cy="72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slide(fromLeft)">
                                      <p:cBhvr>
                                        <p:cTn id="7" dur="500"/>
                                        <p:tgtEl>
                                          <p:spTgt spid="194562"/>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194575"/>
                                        </p:tgtEl>
                                        <p:attrNameLst>
                                          <p:attrName>style.visibility</p:attrName>
                                        </p:attrNameLst>
                                      </p:cBhvr>
                                      <p:to>
                                        <p:strVal val="visible"/>
                                      </p:to>
                                    </p:set>
                                    <p:animEffect transition="in" filter="slide(fromRight)">
                                      <p:cBhvr>
                                        <p:cTn id="11" dur="500"/>
                                        <p:tgtEl>
                                          <p:spTgt spid="1945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94574"/>
                                        </p:tgtEl>
                                        <p:attrNameLst>
                                          <p:attrName>style.visibility</p:attrName>
                                        </p:attrNameLst>
                                      </p:cBhvr>
                                      <p:to>
                                        <p:strVal val="visible"/>
                                      </p:to>
                                    </p:set>
                                    <p:animEffect transition="in" filter="dissolve">
                                      <p:cBhvr>
                                        <p:cTn id="16" dur="500"/>
                                        <p:tgtEl>
                                          <p:spTgt spid="194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229CE374-72BC-4E59-BF82-1761807D6523}"/>
              </a:ext>
            </a:extLst>
          </p:cNvPr>
          <p:cNvSpPr>
            <a:spLocks noGrp="1" noChangeArrowheads="1"/>
          </p:cNvSpPr>
          <p:nvPr>
            <p:ph type="title"/>
          </p:nvPr>
        </p:nvSpPr>
        <p:spPr/>
        <p:txBody>
          <a:bodyPr/>
          <a:lstStyle/>
          <a:p>
            <a:endParaRPr lang="zh-CN" altLang="zh-CN"/>
          </a:p>
        </p:txBody>
      </p:sp>
      <p:sp>
        <p:nvSpPr>
          <p:cNvPr id="280579" name="Rectangle 3">
            <a:extLst>
              <a:ext uri="{FF2B5EF4-FFF2-40B4-BE49-F238E27FC236}">
                <a16:creationId xmlns:a16="http://schemas.microsoft.com/office/drawing/2014/main" id="{A186F16C-EE43-4E8D-95CA-8E483FE5E2D3}"/>
              </a:ext>
            </a:extLst>
          </p:cNvPr>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descr="Ok">
            <a:extLst>
              <a:ext uri="{FF2B5EF4-FFF2-40B4-BE49-F238E27FC236}">
                <a16:creationId xmlns:a16="http://schemas.microsoft.com/office/drawing/2014/main" id="{34361F0A-FA2D-4BEC-95BA-158DF2B10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3149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241667" name="Text Box 3">
            <a:extLst>
              <a:ext uri="{FF2B5EF4-FFF2-40B4-BE49-F238E27FC236}">
                <a16:creationId xmlns:a16="http://schemas.microsoft.com/office/drawing/2014/main" id="{50255284-5047-4176-A683-49B88B88177B}"/>
              </a:ext>
            </a:extLst>
          </p:cNvPr>
          <p:cNvSpPr txBox="1">
            <a:spLocks noChangeArrowheads="1"/>
          </p:cNvSpPr>
          <p:nvPr/>
        </p:nvSpPr>
        <p:spPr bwMode="auto">
          <a:xfrm>
            <a:off x="2133600" y="1828800"/>
            <a:ext cx="45116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600" b="1" baseline="0">
                <a:solidFill>
                  <a:srgbClr val="4A7B39"/>
                </a:solidFill>
                <a:latin typeface="Coronet" pitchFamily="66" charset="0"/>
                <a:ea typeface="MS PGothic" panose="020B0600070205080204" pitchFamily="34" charset="-128"/>
              </a:rPr>
              <a:t>THE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gtEl>
                                        <p:attrNameLst>
                                          <p:attrName>style.visibility</p:attrName>
                                        </p:attrNameLst>
                                      </p:cBhvr>
                                      <p:to>
                                        <p:strVal val="visible"/>
                                      </p:to>
                                    </p:set>
                                    <p:anim calcmode="lin" valueType="num">
                                      <p:cBhvr additive="base">
                                        <p:cTn id="7" dur="500" fill="hold"/>
                                        <p:tgtEl>
                                          <p:spTgt spid="241667"/>
                                        </p:tgtEl>
                                        <p:attrNameLst>
                                          <p:attrName>ppt_x</p:attrName>
                                        </p:attrNameLst>
                                      </p:cBhvr>
                                      <p:tavLst>
                                        <p:tav tm="0">
                                          <p:val>
                                            <p:strVal val="0-#ppt_w/2"/>
                                          </p:val>
                                        </p:tav>
                                        <p:tav tm="100000">
                                          <p:val>
                                            <p:strVal val="#ppt_x"/>
                                          </p:val>
                                        </p:tav>
                                      </p:tavLst>
                                    </p:anim>
                                    <p:anim calcmode="lin" valueType="num">
                                      <p:cBhvr additive="base">
                                        <p:cTn id="8" dur="500" fill="hold"/>
                                        <p:tgtEl>
                                          <p:spTgt spid="2416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1666"/>
                                        </p:tgtEl>
                                        <p:attrNameLst>
                                          <p:attrName>style.visibility</p:attrName>
                                        </p:attrNameLst>
                                      </p:cBhvr>
                                      <p:to>
                                        <p:strVal val="visible"/>
                                      </p:to>
                                    </p:set>
                                    <p:anim calcmode="lin" valueType="num">
                                      <p:cBhvr additive="base">
                                        <p:cTn id="13" dur="500" fill="hold"/>
                                        <p:tgtEl>
                                          <p:spTgt spid="241666"/>
                                        </p:tgtEl>
                                        <p:attrNameLst>
                                          <p:attrName>ppt_x</p:attrName>
                                        </p:attrNameLst>
                                      </p:cBhvr>
                                      <p:tavLst>
                                        <p:tav tm="0">
                                          <p:val>
                                            <p:strVal val="0-#ppt_w/2"/>
                                          </p:val>
                                        </p:tav>
                                        <p:tav tm="100000">
                                          <p:val>
                                            <p:strVal val="#ppt_x"/>
                                          </p:val>
                                        </p:tav>
                                      </p:tavLst>
                                    </p:anim>
                                    <p:anim calcmode="lin" valueType="num">
                                      <p:cBhvr additive="base">
                                        <p:cTn id="14" dur="500" fill="hold"/>
                                        <p:tgtEl>
                                          <p:spTgt spid="241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descr="3">
            <a:extLst>
              <a:ext uri="{FF2B5EF4-FFF2-40B4-BE49-F238E27FC236}">
                <a16:creationId xmlns:a16="http://schemas.microsoft.com/office/drawing/2014/main" id="{A643823C-DA78-4944-A1B7-B0ED8ADF8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200400"/>
            <a:ext cx="2743200" cy="34353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5587" name="Text Box 3">
            <a:extLst>
              <a:ext uri="{FF2B5EF4-FFF2-40B4-BE49-F238E27FC236}">
                <a16:creationId xmlns:a16="http://schemas.microsoft.com/office/drawing/2014/main" id="{D8F0A05D-9E12-4856-ABFC-BD59C470DC97}"/>
              </a:ext>
            </a:extLst>
          </p:cNvPr>
          <p:cNvSpPr txBox="1">
            <a:spLocks noChangeArrowheads="1"/>
          </p:cNvSpPr>
          <p:nvPr/>
        </p:nvSpPr>
        <p:spPr bwMode="auto">
          <a:xfrm>
            <a:off x="395288" y="836613"/>
            <a:ext cx="4622800" cy="579437"/>
          </a:xfrm>
          <a:prstGeom prst="rect">
            <a:avLst/>
          </a:prstGeom>
          <a:solidFill>
            <a:srgbClr val="00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baseline="0">
                <a:solidFill>
                  <a:srgbClr val="FF0000"/>
                </a:solidFill>
                <a:effectLst>
                  <a:outerShdw blurRad="38100" dist="38100" dir="2700000" algn="tl">
                    <a:srgbClr val="000000"/>
                  </a:outerShdw>
                </a:effectLst>
                <a:ea typeface="华文中宋" panose="02010600040101010101" pitchFamily="2" charset="-122"/>
              </a:rPr>
              <a:t>二</a:t>
            </a:r>
            <a:r>
              <a:rPr lang="en-US" altLang="zh-CN" sz="3200" b="1" baseline="0">
                <a:solidFill>
                  <a:srgbClr val="FF0000"/>
                </a:solidFill>
                <a:effectLst>
                  <a:outerShdw blurRad="38100" dist="38100" dir="2700000" algn="tl">
                    <a:srgbClr val="000000"/>
                  </a:outerShdw>
                </a:effectLst>
                <a:ea typeface="华文中宋" panose="02010600040101010101" pitchFamily="2" charset="-122"/>
              </a:rPr>
              <a:t>.</a:t>
            </a:r>
            <a:r>
              <a:rPr lang="zh-CN" altLang="en-US" sz="3200" b="1" baseline="0">
                <a:solidFill>
                  <a:srgbClr val="FF0000"/>
                </a:solidFill>
                <a:effectLst>
                  <a:outerShdw blurRad="38100" dist="38100" dir="2700000" algn="tl">
                    <a:srgbClr val="000000"/>
                  </a:outerShdw>
                </a:effectLst>
                <a:ea typeface="华文中宋" panose="02010600040101010101" pitchFamily="2" charset="-122"/>
              </a:rPr>
              <a:t>惯性质量和引力质量</a:t>
            </a:r>
          </a:p>
        </p:txBody>
      </p:sp>
      <p:pic>
        <p:nvPicPr>
          <p:cNvPr id="195588" name="Picture 4" descr="SV014">
            <a:extLst>
              <a:ext uri="{FF2B5EF4-FFF2-40B4-BE49-F238E27FC236}">
                <a16:creationId xmlns:a16="http://schemas.microsoft.com/office/drawing/2014/main" id="{8914F6A8-62D0-4C63-9497-33340A0F9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2686050" cy="3581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5589" name="Rectangle 5">
            <a:extLst>
              <a:ext uri="{FF2B5EF4-FFF2-40B4-BE49-F238E27FC236}">
                <a16:creationId xmlns:a16="http://schemas.microsoft.com/office/drawing/2014/main" id="{B46BB290-E172-4F49-AAEC-42B13599A73A}"/>
              </a:ext>
            </a:extLst>
          </p:cNvPr>
          <p:cNvSpPr>
            <a:spLocks noChangeArrowheads="1"/>
          </p:cNvSpPr>
          <p:nvPr/>
        </p:nvSpPr>
        <p:spPr bwMode="auto">
          <a:xfrm>
            <a:off x="1606550" y="3052763"/>
            <a:ext cx="304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0" name="Line 6">
            <a:extLst>
              <a:ext uri="{FF2B5EF4-FFF2-40B4-BE49-F238E27FC236}">
                <a16:creationId xmlns:a16="http://schemas.microsoft.com/office/drawing/2014/main" id="{0131237C-1C29-4144-9E6A-776F1E1A3758}"/>
              </a:ext>
            </a:extLst>
          </p:cNvPr>
          <p:cNvSpPr>
            <a:spLocks noChangeShapeType="1"/>
          </p:cNvSpPr>
          <p:nvPr/>
        </p:nvSpPr>
        <p:spPr bwMode="auto">
          <a:xfrm flipV="1">
            <a:off x="1835150" y="3357563"/>
            <a:ext cx="1828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591" name="Rectangle 7">
            <a:extLst>
              <a:ext uri="{FF2B5EF4-FFF2-40B4-BE49-F238E27FC236}">
                <a16:creationId xmlns:a16="http://schemas.microsoft.com/office/drawing/2014/main" id="{4C8F5900-766B-4F30-809F-44E11B5AE40B}"/>
              </a:ext>
            </a:extLst>
          </p:cNvPr>
          <p:cNvSpPr>
            <a:spLocks noChangeArrowheads="1"/>
          </p:cNvSpPr>
          <p:nvPr/>
        </p:nvSpPr>
        <p:spPr bwMode="auto">
          <a:xfrm>
            <a:off x="7620000" y="3810000"/>
            <a:ext cx="152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2" name="Text Box 8">
            <a:extLst>
              <a:ext uri="{FF2B5EF4-FFF2-40B4-BE49-F238E27FC236}">
                <a16:creationId xmlns:a16="http://schemas.microsoft.com/office/drawing/2014/main" id="{C1AC1EF8-89E4-4FA2-A685-7E1CB1B110DA}"/>
              </a:ext>
            </a:extLst>
          </p:cNvPr>
          <p:cNvSpPr txBox="1">
            <a:spLocks noChangeArrowheads="1"/>
          </p:cNvSpPr>
          <p:nvPr/>
        </p:nvSpPr>
        <p:spPr bwMode="auto">
          <a:xfrm>
            <a:off x="990600" y="4495800"/>
            <a:ext cx="19812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aseline="0">
                <a:ea typeface="华文楷体" panose="02010600040101010101" pitchFamily="2" charset="-122"/>
              </a:rPr>
              <a:t>地面静止</a:t>
            </a:r>
          </a:p>
        </p:txBody>
      </p:sp>
      <p:sp>
        <p:nvSpPr>
          <p:cNvPr id="195593" name="Text Box 9">
            <a:extLst>
              <a:ext uri="{FF2B5EF4-FFF2-40B4-BE49-F238E27FC236}">
                <a16:creationId xmlns:a16="http://schemas.microsoft.com/office/drawing/2014/main" id="{679F4C48-5E6C-4DAE-8CE8-64B52DCA6FE1}"/>
              </a:ext>
            </a:extLst>
          </p:cNvPr>
          <p:cNvSpPr txBox="1">
            <a:spLocks noChangeArrowheads="1"/>
          </p:cNvSpPr>
          <p:nvPr/>
        </p:nvSpPr>
        <p:spPr bwMode="auto">
          <a:xfrm>
            <a:off x="7162800" y="6172200"/>
            <a:ext cx="19812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aseline="0">
                <a:ea typeface="华文楷体" panose="02010600040101010101" pitchFamily="2" charset="-122"/>
              </a:rPr>
              <a:t>加速飞行</a:t>
            </a:r>
          </a:p>
        </p:txBody>
      </p:sp>
      <p:pic>
        <p:nvPicPr>
          <p:cNvPr id="195594" name="Picture 10" descr="6">
            <a:extLst>
              <a:ext uri="{FF2B5EF4-FFF2-40B4-BE49-F238E27FC236}">
                <a16:creationId xmlns:a16="http://schemas.microsoft.com/office/drawing/2014/main" id="{B04BB6E5-E231-46A0-B920-A1DF0C915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752600"/>
            <a:ext cx="2667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95595" name="Rectangle 11">
            <a:extLst>
              <a:ext uri="{FF2B5EF4-FFF2-40B4-BE49-F238E27FC236}">
                <a16:creationId xmlns:a16="http://schemas.microsoft.com/office/drawing/2014/main" id="{9C7F71B7-2ABA-4B3C-BA32-4986F9301654}"/>
              </a:ext>
            </a:extLst>
          </p:cNvPr>
          <p:cNvSpPr>
            <a:spLocks noChangeArrowheads="1"/>
          </p:cNvSpPr>
          <p:nvPr/>
        </p:nvSpPr>
        <p:spPr bwMode="auto">
          <a:xfrm>
            <a:off x="4267200" y="2971800"/>
            <a:ext cx="1219200" cy="1905000"/>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5596" name="Picture 12" descr="4">
            <a:extLst>
              <a:ext uri="{FF2B5EF4-FFF2-40B4-BE49-F238E27FC236}">
                <a16:creationId xmlns:a16="http://schemas.microsoft.com/office/drawing/2014/main" id="{E35786D2-FFF4-4DA7-9AED-C88F5685A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124200"/>
            <a:ext cx="9223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5597" name="Line 13">
            <a:extLst>
              <a:ext uri="{FF2B5EF4-FFF2-40B4-BE49-F238E27FC236}">
                <a16:creationId xmlns:a16="http://schemas.microsoft.com/office/drawing/2014/main" id="{ADEC6E42-6C0B-496D-AC42-77BD69F1BD8C}"/>
              </a:ext>
            </a:extLst>
          </p:cNvPr>
          <p:cNvSpPr>
            <a:spLocks noChangeShapeType="1"/>
          </p:cNvSpPr>
          <p:nvPr/>
        </p:nvSpPr>
        <p:spPr bwMode="auto">
          <a:xfrm flipV="1">
            <a:off x="6019800" y="38862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598" name="Line 14">
            <a:extLst>
              <a:ext uri="{FF2B5EF4-FFF2-40B4-BE49-F238E27FC236}">
                <a16:creationId xmlns:a16="http://schemas.microsoft.com/office/drawing/2014/main" id="{D8946DDC-E784-4CB7-B7ED-55ACB1DCA200}"/>
              </a:ext>
            </a:extLst>
          </p:cNvPr>
          <p:cNvSpPr>
            <a:spLocks noChangeShapeType="1"/>
          </p:cNvSpPr>
          <p:nvPr/>
        </p:nvSpPr>
        <p:spPr bwMode="auto">
          <a:xfrm flipV="1">
            <a:off x="8382000" y="3810000"/>
            <a:ext cx="0" cy="838200"/>
          </a:xfrm>
          <a:prstGeom prst="line">
            <a:avLst/>
          </a:prstGeom>
          <a:noFill/>
          <a:ln w="57150">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95599" name="Object 15">
            <a:extLst>
              <a:ext uri="{FF2B5EF4-FFF2-40B4-BE49-F238E27FC236}">
                <a16:creationId xmlns:a16="http://schemas.microsoft.com/office/drawing/2014/main" id="{581C38E3-6D5B-4BD1-99DE-9C6C672FBAB2}"/>
              </a:ext>
            </a:extLst>
          </p:cNvPr>
          <p:cNvGraphicFramePr>
            <a:graphicFrameLocks noChangeAspect="1"/>
          </p:cNvGraphicFramePr>
          <p:nvPr/>
        </p:nvGraphicFramePr>
        <p:xfrm>
          <a:off x="8534400" y="3657600"/>
          <a:ext cx="346075" cy="381000"/>
        </p:xfrm>
        <a:graphic>
          <a:graphicData uri="http://schemas.openxmlformats.org/presentationml/2006/ole">
            <mc:AlternateContent xmlns:mc="http://schemas.openxmlformats.org/markup-compatibility/2006">
              <mc:Choice xmlns:v="urn:schemas-microsoft-com:vml" Requires="v">
                <p:oleObj spid="_x0000_s195609" name="Equation" r:id="rId7" imgW="126720" imgH="139680" progId="Equation.3">
                  <p:embed/>
                </p:oleObj>
              </mc:Choice>
              <mc:Fallback>
                <p:oleObj name="Equation" r:id="rId7" imgW="126720" imgH="1396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4400" y="3657600"/>
                        <a:ext cx="3460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00" name="Text Box 16">
            <a:extLst>
              <a:ext uri="{FF2B5EF4-FFF2-40B4-BE49-F238E27FC236}">
                <a16:creationId xmlns:a16="http://schemas.microsoft.com/office/drawing/2014/main" id="{1C0C7F22-4241-4CA2-A3F8-1617EC7B576B}"/>
              </a:ext>
            </a:extLst>
          </p:cNvPr>
          <p:cNvSpPr txBox="1">
            <a:spLocks noChangeArrowheads="1"/>
          </p:cNvSpPr>
          <p:nvPr/>
        </p:nvSpPr>
        <p:spPr bwMode="auto">
          <a:xfrm>
            <a:off x="5943600" y="765175"/>
            <a:ext cx="3200400" cy="9556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aseline="0">
                <a:ea typeface="华文楷体" panose="02010600040101010101" pitchFamily="2" charset="-122"/>
              </a:rPr>
              <a:t>引力和惯性力都可以使物体加速下落</a:t>
            </a:r>
          </a:p>
        </p:txBody>
      </p:sp>
      <p:sp>
        <p:nvSpPr>
          <p:cNvPr id="195601" name="Line 17">
            <a:extLst>
              <a:ext uri="{FF2B5EF4-FFF2-40B4-BE49-F238E27FC236}">
                <a16:creationId xmlns:a16="http://schemas.microsoft.com/office/drawing/2014/main" id="{4F7BF184-9FFF-487A-ADB4-B0AC6DA30F55}"/>
              </a:ext>
            </a:extLst>
          </p:cNvPr>
          <p:cNvSpPr>
            <a:spLocks noChangeShapeType="1"/>
          </p:cNvSpPr>
          <p:nvPr/>
        </p:nvSpPr>
        <p:spPr bwMode="auto">
          <a:xfrm>
            <a:off x="533400" y="4724400"/>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02" name="Text Box 18">
            <a:extLst>
              <a:ext uri="{FF2B5EF4-FFF2-40B4-BE49-F238E27FC236}">
                <a16:creationId xmlns:a16="http://schemas.microsoft.com/office/drawing/2014/main" id="{0E93520F-F6F0-47F8-8773-B15007D3FD11}"/>
              </a:ext>
            </a:extLst>
          </p:cNvPr>
          <p:cNvSpPr txBox="1">
            <a:spLocks noChangeArrowheads="1"/>
          </p:cNvSpPr>
          <p:nvPr/>
        </p:nvSpPr>
        <p:spPr bwMode="auto">
          <a:xfrm>
            <a:off x="304800" y="6172200"/>
            <a:ext cx="1981200" cy="5286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aseline="0">
                <a:ea typeface="华文楷体" panose="02010600040101010101" pitchFamily="2" charset="-122"/>
              </a:rPr>
              <a:t>引力质量</a:t>
            </a:r>
          </a:p>
        </p:txBody>
      </p:sp>
      <p:sp>
        <p:nvSpPr>
          <p:cNvPr id="195603" name="Line 19">
            <a:extLst>
              <a:ext uri="{FF2B5EF4-FFF2-40B4-BE49-F238E27FC236}">
                <a16:creationId xmlns:a16="http://schemas.microsoft.com/office/drawing/2014/main" id="{A1324ED6-375D-4FDE-8DB3-AAB2950C0E33}"/>
              </a:ext>
            </a:extLst>
          </p:cNvPr>
          <p:cNvSpPr>
            <a:spLocks noChangeShapeType="1"/>
          </p:cNvSpPr>
          <p:nvPr/>
        </p:nvSpPr>
        <p:spPr bwMode="auto">
          <a:xfrm flipH="1">
            <a:off x="5410200" y="6553200"/>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04" name="Line 20">
            <a:extLst>
              <a:ext uri="{FF2B5EF4-FFF2-40B4-BE49-F238E27FC236}">
                <a16:creationId xmlns:a16="http://schemas.microsoft.com/office/drawing/2014/main" id="{59E02EF2-AF00-4E08-BE3E-DED76EADB34F}"/>
              </a:ext>
            </a:extLst>
          </p:cNvPr>
          <p:cNvSpPr>
            <a:spLocks noChangeShapeType="1"/>
          </p:cNvSpPr>
          <p:nvPr/>
        </p:nvSpPr>
        <p:spPr bwMode="auto">
          <a:xfrm>
            <a:off x="4953000" y="48768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05" name="Text Box 21">
            <a:extLst>
              <a:ext uri="{FF2B5EF4-FFF2-40B4-BE49-F238E27FC236}">
                <a16:creationId xmlns:a16="http://schemas.microsoft.com/office/drawing/2014/main" id="{684015CD-33EB-4427-B36E-144BE20797F4}"/>
              </a:ext>
            </a:extLst>
          </p:cNvPr>
          <p:cNvSpPr txBox="1">
            <a:spLocks noChangeArrowheads="1"/>
          </p:cNvSpPr>
          <p:nvPr/>
        </p:nvSpPr>
        <p:spPr bwMode="auto">
          <a:xfrm>
            <a:off x="3429000" y="6172200"/>
            <a:ext cx="1981200" cy="5286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aseline="0">
                <a:ea typeface="华文楷体" panose="02010600040101010101" pitchFamily="2" charset="-122"/>
              </a:rPr>
              <a:t>惯性质量</a:t>
            </a:r>
          </a:p>
        </p:txBody>
      </p:sp>
      <p:sp>
        <p:nvSpPr>
          <p:cNvPr id="195606" name="AutoShape 22">
            <a:extLst>
              <a:ext uri="{FF2B5EF4-FFF2-40B4-BE49-F238E27FC236}">
                <a16:creationId xmlns:a16="http://schemas.microsoft.com/office/drawing/2014/main" id="{C89ABDEC-5B66-45B7-B87F-5675D18D7839}"/>
              </a:ext>
            </a:extLst>
          </p:cNvPr>
          <p:cNvSpPr>
            <a:spLocks noChangeArrowheads="1"/>
          </p:cNvSpPr>
          <p:nvPr/>
        </p:nvSpPr>
        <p:spPr bwMode="auto">
          <a:xfrm>
            <a:off x="2438400" y="6324600"/>
            <a:ext cx="838200" cy="228600"/>
          </a:xfrm>
          <a:prstGeom prst="wave">
            <a:avLst>
              <a:gd name="adj1" fmla="val 20644"/>
              <a:gd name="adj2" fmla="val -1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7" name="AutoShape 23">
            <a:extLst>
              <a:ext uri="{FF2B5EF4-FFF2-40B4-BE49-F238E27FC236}">
                <a16:creationId xmlns:a16="http://schemas.microsoft.com/office/drawing/2014/main" id="{F4D40737-D18F-4775-90F5-D9F44B2A80F2}"/>
              </a:ext>
            </a:extLst>
          </p:cNvPr>
          <p:cNvSpPr>
            <a:spLocks noChangeArrowheads="1"/>
          </p:cNvSpPr>
          <p:nvPr/>
        </p:nvSpPr>
        <p:spPr bwMode="auto">
          <a:xfrm>
            <a:off x="2438400" y="6324600"/>
            <a:ext cx="838200" cy="228600"/>
          </a:xfrm>
          <a:prstGeom prst="wave">
            <a:avLst>
              <a:gd name="adj1" fmla="val 20644"/>
              <a:gd name="adj2" fmla="val -100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8" name="AutoShape 24">
            <a:extLst>
              <a:ext uri="{FF2B5EF4-FFF2-40B4-BE49-F238E27FC236}">
                <a16:creationId xmlns:a16="http://schemas.microsoft.com/office/drawing/2014/main" id="{0DEA6009-C36E-42B4-8F93-6997AF6A0BB6}"/>
              </a:ext>
            </a:extLst>
          </p:cNvPr>
          <p:cNvSpPr>
            <a:spLocks noChangeArrowheads="1"/>
          </p:cNvSpPr>
          <p:nvPr/>
        </p:nvSpPr>
        <p:spPr bwMode="auto">
          <a:xfrm>
            <a:off x="2438400" y="6324600"/>
            <a:ext cx="838200" cy="228600"/>
          </a:xfrm>
          <a:prstGeom prst="wave">
            <a:avLst>
              <a:gd name="adj1" fmla="val 20644"/>
              <a:gd name="adj2" fmla="val -100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box(in)">
                                      <p:cBhvr>
                                        <p:cTn id="7" dur="500"/>
                                        <p:tgtEl>
                                          <p:spTgt spid="19558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5592"/>
                                        </p:tgtEl>
                                        <p:attrNameLst>
                                          <p:attrName>style.visibility</p:attrName>
                                        </p:attrNameLst>
                                      </p:cBhvr>
                                      <p:to>
                                        <p:strVal val="visible"/>
                                      </p:to>
                                    </p:set>
                                    <p:animEffect transition="in" filter="dissolve">
                                      <p:cBhvr>
                                        <p:cTn id="11" dur="500"/>
                                        <p:tgtEl>
                                          <p:spTgt spid="1955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95589"/>
                                        </p:tgtEl>
                                        <p:attrNameLst>
                                          <p:attrName>style.visibility</p:attrName>
                                        </p:attrNameLst>
                                      </p:cBhvr>
                                      <p:to>
                                        <p:strVal val="visible"/>
                                      </p:to>
                                    </p:set>
                                    <p:animEffect transition="in" filter="dissolve">
                                      <p:cBhvr>
                                        <p:cTn id="16" dur="500"/>
                                        <p:tgtEl>
                                          <p:spTgt spid="19558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95590"/>
                                        </p:tgtEl>
                                        <p:attrNameLst>
                                          <p:attrName>style.visibility</p:attrName>
                                        </p:attrNameLst>
                                      </p:cBhvr>
                                      <p:to>
                                        <p:strVal val="visible"/>
                                      </p:to>
                                    </p:set>
                                    <p:animEffect transition="in" filter="wipe(left)">
                                      <p:cBhvr>
                                        <p:cTn id="20" dur="500"/>
                                        <p:tgtEl>
                                          <p:spTgt spid="195590"/>
                                        </p:tgtEl>
                                      </p:cBhvr>
                                    </p:animEffect>
                                  </p:childTnLst>
                                </p:cTn>
                              </p:par>
                            </p:childTnLst>
                          </p:cTn>
                        </p:par>
                        <p:par>
                          <p:cTn id="21" fill="hold" nodeType="afterGroup">
                            <p:stCondLst>
                              <p:cond delay="1000"/>
                            </p:stCondLst>
                            <p:childTnLst>
                              <p:par>
                                <p:cTn id="22" presetID="9" presetClass="entr" presetSubtype="0" fill="hold" nodeType="afterEffect">
                                  <p:stCondLst>
                                    <p:cond delay="0"/>
                                  </p:stCondLst>
                                  <p:childTnLst>
                                    <p:set>
                                      <p:cBhvr>
                                        <p:cTn id="23" dur="1" fill="hold">
                                          <p:stCondLst>
                                            <p:cond delay="0"/>
                                          </p:stCondLst>
                                        </p:cTn>
                                        <p:tgtEl>
                                          <p:spTgt spid="195594"/>
                                        </p:tgtEl>
                                        <p:attrNameLst>
                                          <p:attrName>style.visibility</p:attrName>
                                        </p:attrNameLst>
                                      </p:cBhvr>
                                      <p:to>
                                        <p:strVal val="visible"/>
                                      </p:to>
                                    </p:set>
                                    <p:animEffect transition="in" filter="dissolve">
                                      <p:cBhvr>
                                        <p:cTn id="24" dur="500"/>
                                        <p:tgtEl>
                                          <p:spTgt spid="195594"/>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195595"/>
                                        </p:tgtEl>
                                        <p:attrNameLst>
                                          <p:attrName>style.visibility</p:attrName>
                                        </p:attrNameLst>
                                      </p:cBhvr>
                                      <p:to>
                                        <p:strVal val="visible"/>
                                      </p:to>
                                    </p:set>
                                    <p:animEffect transition="in" filter="dissolve">
                                      <p:cBhvr>
                                        <p:cTn id="28" dur="500"/>
                                        <p:tgtEl>
                                          <p:spTgt spid="195595"/>
                                        </p:tgtEl>
                                      </p:cBhvr>
                                    </p:animEffect>
                                  </p:childTnLst>
                                </p:cTn>
                              </p:par>
                            </p:childTnLst>
                          </p:cTn>
                        </p:par>
                        <p:par>
                          <p:cTn id="29" fill="hold" nodeType="afterGroup">
                            <p:stCondLst>
                              <p:cond delay="2000"/>
                            </p:stCondLst>
                            <p:childTnLst>
                              <p:par>
                                <p:cTn id="30" presetID="9" presetClass="entr" presetSubtype="0" fill="hold" nodeType="afterEffect">
                                  <p:stCondLst>
                                    <p:cond delay="0"/>
                                  </p:stCondLst>
                                  <p:childTnLst>
                                    <p:set>
                                      <p:cBhvr>
                                        <p:cTn id="31" dur="1" fill="hold">
                                          <p:stCondLst>
                                            <p:cond delay="0"/>
                                          </p:stCondLst>
                                        </p:cTn>
                                        <p:tgtEl>
                                          <p:spTgt spid="195596"/>
                                        </p:tgtEl>
                                        <p:attrNameLst>
                                          <p:attrName>style.visibility</p:attrName>
                                        </p:attrNameLst>
                                      </p:cBhvr>
                                      <p:to>
                                        <p:strVal val="visible"/>
                                      </p:to>
                                    </p:set>
                                    <p:animEffect transition="in" filter="dissolve">
                                      <p:cBhvr>
                                        <p:cTn id="32" dur="500"/>
                                        <p:tgtEl>
                                          <p:spTgt spid="1955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95586"/>
                                        </p:tgtEl>
                                        <p:attrNameLst>
                                          <p:attrName>style.visibility</p:attrName>
                                        </p:attrNameLst>
                                      </p:cBhvr>
                                      <p:to>
                                        <p:strVal val="visible"/>
                                      </p:to>
                                    </p:set>
                                    <p:animEffect transition="in" filter="box(in)">
                                      <p:cBhvr>
                                        <p:cTn id="37" dur="500"/>
                                        <p:tgtEl>
                                          <p:spTgt spid="195586"/>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95593"/>
                                        </p:tgtEl>
                                        <p:attrNameLst>
                                          <p:attrName>style.visibility</p:attrName>
                                        </p:attrNameLst>
                                      </p:cBhvr>
                                      <p:to>
                                        <p:strVal val="visible"/>
                                      </p:to>
                                    </p:set>
                                    <p:animEffect transition="in" filter="dissolve">
                                      <p:cBhvr>
                                        <p:cTn id="41" dur="500"/>
                                        <p:tgtEl>
                                          <p:spTgt spid="195593"/>
                                        </p:tgtEl>
                                      </p:cBhvr>
                                    </p:animEffect>
                                  </p:childTnLst>
                                </p:cTn>
                              </p:par>
                            </p:childTnLst>
                          </p:cTn>
                        </p:par>
                        <p:par>
                          <p:cTn id="42" fill="hold" nodeType="afterGroup">
                            <p:stCondLst>
                              <p:cond delay="1000"/>
                            </p:stCondLst>
                            <p:childTnLst>
                              <p:par>
                                <p:cTn id="43" presetID="22" presetClass="entr" presetSubtype="4" fill="hold" nodeType="afterEffect">
                                  <p:stCondLst>
                                    <p:cond delay="0"/>
                                  </p:stCondLst>
                                  <p:childTnLst>
                                    <p:set>
                                      <p:cBhvr>
                                        <p:cTn id="44" dur="1" fill="hold">
                                          <p:stCondLst>
                                            <p:cond delay="0"/>
                                          </p:stCondLst>
                                        </p:cTn>
                                        <p:tgtEl>
                                          <p:spTgt spid="195598"/>
                                        </p:tgtEl>
                                        <p:attrNameLst>
                                          <p:attrName>style.visibility</p:attrName>
                                        </p:attrNameLst>
                                      </p:cBhvr>
                                      <p:to>
                                        <p:strVal val="visible"/>
                                      </p:to>
                                    </p:set>
                                    <p:animEffect transition="in" filter="wipe(down)">
                                      <p:cBhvr>
                                        <p:cTn id="45" dur="500"/>
                                        <p:tgtEl>
                                          <p:spTgt spid="195598"/>
                                        </p:tgtEl>
                                      </p:cBhvr>
                                    </p:animEffect>
                                  </p:childTnLst>
                                </p:cTn>
                              </p:par>
                            </p:childTnLst>
                          </p:cTn>
                        </p:par>
                        <p:par>
                          <p:cTn id="46" fill="hold" nodeType="afterGroup">
                            <p:stCondLst>
                              <p:cond delay="1500"/>
                            </p:stCondLst>
                            <p:childTnLst>
                              <p:par>
                                <p:cTn id="47" presetID="9" presetClass="entr" presetSubtype="0" fill="hold" nodeType="afterEffect">
                                  <p:stCondLst>
                                    <p:cond delay="0"/>
                                  </p:stCondLst>
                                  <p:childTnLst>
                                    <p:set>
                                      <p:cBhvr>
                                        <p:cTn id="48" dur="1" fill="hold">
                                          <p:stCondLst>
                                            <p:cond delay="0"/>
                                          </p:stCondLst>
                                        </p:cTn>
                                        <p:tgtEl>
                                          <p:spTgt spid="195599"/>
                                        </p:tgtEl>
                                        <p:attrNameLst>
                                          <p:attrName>style.visibility</p:attrName>
                                        </p:attrNameLst>
                                      </p:cBhvr>
                                      <p:to>
                                        <p:strVal val="visible"/>
                                      </p:to>
                                    </p:set>
                                    <p:animEffect transition="in" filter="dissolve">
                                      <p:cBhvr>
                                        <p:cTn id="49" dur="500"/>
                                        <p:tgtEl>
                                          <p:spTgt spid="1955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95591"/>
                                        </p:tgtEl>
                                        <p:attrNameLst>
                                          <p:attrName>style.visibility</p:attrName>
                                        </p:attrNameLst>
                                      </p:cBhvr>
                                      <p:to>
                                        <p:strVal val="visible"/>
                                      </p:to>
                                    </p:set>
                                    <p:animEffect transition="in" filter="dissolve">
                                      <p:cBhvr>
                                        <p:cTn id="54" dur="500"/>
                                        <p:tgtEl>
                                          <p:spTgt spid="195591"/>
                                        </p:tgtEl>
                                      </p:cBhvr>
                                    </p:animEffect>
                                  </p:childTnLst>
                                </p:cTn>
                              </p:par>
                            </p:childTnLst>
                          </p:cTn>
                        </p:par>
                        <p:par>
                          <p:cTn id="55" fill="hold" nodeType="afterGroup">
                            <p:stCondLst>
                              <p:cond delay="500"/>
                            </p:stCondLst>
                            <p:childTnLst>
                              <p:par>
                                <p:cTn id="56" presetID="22" presetClass="entr" presetSubtype="2" fill="hold" nodeType="afterEffect">
                                  <p:stCondLst>
                                    <p:cond delay="0"/>
                                  </p:stCondLst>
                                  <p:childTnLst>
                                    <p:set>
                                      <p:cBhvr>
                                        <p:cTn id="57" dur="1" fill="hold">
                                          <p:stCondLst>
                                            <p:cond delay="0"/>
                                          </p:stCondLst>
                                        </p:cTn>
                                        <p:tgtEl>
                                          <p:spTgt spid="195597"/>
                                        </p:tgtEl>
                                        <p:attrNameLst>
                                          <p:attrName>style.visibility</p:attrName>
                                        </p:attrNameLst>
                                      </p:cBhvr>
                                      <p:to>
                                        <p:strVal val="visible"/>
                                      </p:to>
                                    </p:set>
                                    <p:animEffect transition="in" filter="wipe(right)">
                                      <p:cBhvr>
                                        <p:cTn id="58" dur="500"/>
                                        <p:tgtEl>
                                          <p:spTgt spid="19559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95600"/>
                                        </p:tgtEl>
                                        <p:attrNameLst>
                                          <p:attrName>style.visibility</p:attrName>
                                        </p:attrNameLst>
                                      </p:cBhvr>
                                      <p:to>
                                        <p:strVal val="visible"/>
                                      </p:to>
                                    </p:set>
                                    <p:animEffect transition="in" filter="dissolve">
                                      <p:cBhvr>
                                        <p:cTn id="63" dur="500"/>
                                        <p:tgtEl>
                                          <p:spTgt spid="19560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195601"/>
                                        </p:tgtEl>
                                        <p:attrNameLst>
                                          <p:attrName>style.visibility</p:attrName>
                                        </p:attrNameLst>
                                      </p:cBhvr>
                                      <p:to>
                                        <p:strVal val="visible"/>
                                      </p:to>
                                    </p:set>
                                    <p:animEffect transition="in" filter="wipe(up)">
                                      <p:cBhvr>
                                        <p:cTn id="68" dur="500"/>
                                        <p:tgtEl>
                                          <p:spTgt spid="195601"/>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195602"/>
                                        </p:tgtEl>
                                        <p:attrNameLst>
                                          <p:attrName>style.visibility</p:attrName>
                                        </p:attrNameLst>
                                      </p:cBhvr>
                                      <p:to>
                                        <p:strVal val="visible"/>
                                      </p:to>
                                    </p:set>
                                    <p:animEffect transition="in" filter="dissolve">
                                      <p:cBhvr>
                                        <p:cTn id="72" dur="500"/>
                                        <p:tgtEl>
                                          <p:spTgt spid="1956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2" fill="hold" nodeType="clickEffect">
                                  <p:stCondLst>
                                    <p:cond delay="0"/>
                                  </p:stCondLst>
                                  <p:childTnLst>
                                    <p:set>
                                      <p:cBhvr>
                                        <p:cTn id="76" dur="1" fill="hold">
                                          <p:stCondLst>
                                            <p:cond delay="0"/>
                                          </p:stCondLst>
                                        </p:cTn>
                                        <p:tgtEl>
                                          <p:spTgt spid="195603"/>
                                        </p:tgtEl>
                                        <p:attrNameLst>
                                          <p:attrName>style.visibility</p:attrName>
                                        </p:attrNameLst>
                                      </p:cBhvr>
                                      <p:to>
                                        <p:strVal val="visible"/>
                                      </p:to>
                                    </p:set>
                                    <p:animEffect transition="in" filter="wipe(right)">
                                      <p:cBhvr>
                                        <p:cTn id="77" dur="500"/>
                                        <p:tgtEl>
                                          <p:spTgt spid="195603"/>
                                        </p:tgtEl>
                                      </p:cBhvr>
                                    </p:animEffect>
                                  </p:childTnLst>
                                </p:cTn>
                              </p:par>
                            </p:childTnLst>
                          </p:cTn>
                        </p:par>
                        <p:par>
                          <p:cTn id="78" fill="hold" nodeType="afterGroup">
                            <p:stCondLst>
                              <p:cond delay="500"/>
                            </p:stCondLst>
                            <p:childTnLst>
                              <p:par>
                                <p:cTn id="79" presetID="22" presetClass="entr" presetSubtype="1" fill="hold" nodeType="afterEffect">
                                  <p:stCondLst>
                                    <p:cond delay="0"/>
                                  </p:stCondLst>
                                  <p:childTnLst>
                                    <p:set>
                                      <p:cBhvr>
                                        <p:cTn id="80" dur="1" fill="hold">
                                          <p:stCondLst>
                                            <p:cond delay="0"/>
                                          </p:stCondLst>
                                        </p:cTn>
                                        <p:tgtEl>
                                          <p:spTgt spid="195604"/>
                                        </p:tgtEl>
                                        <p:attrNameLst>
                                          <p:attrName>style.visibility</p:attrName>
                                        </p:attrNameLst>
                                      </p:cBhvr>
                                      <p:to>
                                        <p:strVal val="visible"/>
                                      </p:to>
                                    </p:set>
                                    <p:animEffect transition="in" filter="wipe(up)">
                                      <p:cBhvr>
                                        <p:cTn id="81" dur="500"/>
                                        <p:tgtEl>
                                          <p:spTgt spid="195604"/>
                                        </p:tgtEl>
                                      </p:cBhvr>
                                    </p:animEffect>
                                  </p:childTnLst>
                                </p:cTn>
                              </p:par>
                            </p:childTnLst>
                          </p:cTn>
                        </p:par>
                        <p:par>
                          <p:cTn id="82" fill="hold" nodeType="afterGroup">
                            <p:stCondLst>
                              <p:cond delay="1000"/>
                            </p:stCondLst>
                            <p:childTnLst>
                              <p:par>
                                <p:cTn id="83" presetID="9" presetClass="entr" presetSubtype="0" fill="hold" grpId="0" nodeType="afterEffect">
                                  <p:stCondLst>
                                    <p:cond delay="0"/>
                                  </p:stCondLst>
                                  <p:childTnLst>
                                    <p:set>
                                      <p:cBhvr>
                                        <p:cTn id="84" dur="1" fill="hold">
                                          <p:stCondLst>
                                            <p:cond delay="0"/>
                                          </p:stCondLst>
                                        </p:cTn>
                                        <p:tgtEl>
                                          <p:spTgt spid="195605"/>
                                        </p:tgtEl>
                                        <p:attrNameLst>
                                          <p:attrName>style.visibility</p:attrName>
                                        </p:attrNameLst>
                                      </p:cBhvr>
                                      <p:to>
                                        <p:strVal val="visible"/>
                                      </p:to>
                                    </p:set>
                                    <p:animEffect transition="in" filter="dissolve">
                                      <p:cBhvr>
                                        <p:cTn id="85" dur="500"/>
                                        <p:tgtEl>
                                          <p:spTgt spid="19560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195606"/>
                                        </p:tgtEl>
                                        <p:attrNameLst>
                                          <p:attrName>style.visibility</p:attrName>
                                        </p:attrNameLst>
                                      </p:cBhvr>
                                      <p:to>
                                        <p:strVal val="visible"/>
                                      </p:to>
                                    </p:set>
                                    <p:animEffect transition="in" filter="dissolve">
                                      <p:cBhvr>
                                        <p:cTn id="90" dur="500"/>
                                        <p:tgtEl>
                                          <p:spTgt spid="195606"/>
                                        </p:tgtEl>
                                      </p:cBhvr>
                                    </p:animEffect>
                                  </p:childTnLst>
                                </p:cTn>
                              </p:par>
                            </p:childTnLst>
                          </p:cTn>
                        </p:par>
                        <p:par>
                          <p:cTn id="91" fill="hold" nodeType="afterGroup">
                            <p:stCondLst>
                              <p:cond delay="500"/>
                            </p:stCondLst>
                            <p:childTnLst>
                              <p:par>
                                <p:cTn id="92" presetID="9" presetClass="entr" presetSubtype="0" fill="hold" nodeType="afterEffect">
                                  <p:stCondLst>
                                    <p:cond delay="0"/>
                                  </p:stCondLst>
                                  <p:childTnLst>
                                    <p:set>
                                      <p:cBhvr>
                                        <p:cTn id="93" dur="1" fill="hold">
                                          <p:stCondLst>
                                            <p:cond delay="0"/>
                                          </p:stCondLst>
                                        </p:cTn>
                                        <p:tgtEl>
                                          <p:spTgt spid="195607"/>
                                        </p:tgtEl>
                                        <p:attrNameLst>
                                          <p:attrName>style.visibility</p:attrName>
                                        </p:attrNameLst>
                                      </p:cBhvr>
                                      <p:to>
                                        <p:strVal val="visible"/>
                                      </p:to>
                                    </p:set>
                                    <p:animEffect transition="in" filter="dissolve">
                                      <p:cBhvr>
                                        <p:cTn id="94" dur="500"/>
                                        <p:tgtEl>
                                          <p:spTgt spid="195607"/>
                                        </p:tgtEl>
                                      </p:cBhvr>
                                    </p:animEffect>
                                  </p:childTnLst>
                                  <p:subTnLst>
                                    <p:set>
                                      <p:cBhvr override="childStyle">
                                        <p:cTn dur="1" fill="hold" display="0" masterRel="sameClick" afterEffect="1">
                                          <p:stCondLst>
                                            <p:cond evt="end" delay="0">
                                              <p:tn val="92"/>
                                            </p:cond>
                                          </p:stCondLst>
                                        </p:cTn>
                                        <p:tgtEl>
                                          <p:spTgt spid="195607"/>
                                        </p:tgtEl>
                                        <p:attrNameLst>
                                          <p:attrName>style.visibility</p:attrName>
                                        </p:attrNameLst>
                                      </p:cBhvr>
                                      <p:to>
                                        <p:strVal val="hidden"/>
                                      </p:to>
                                    </p:set>
                                  </p:subTnLst>
                                </p:cTn>
                              </p:par>
                            </p:childTnLst>
                          </p:cTn>
                        </p:par>
                        <p:par>
                          <p:cTn id="95" fill="hold" nodeType="afterGroup">
                            <p:stCondLst>
                              <p:cond delay="1000"/>
                            </p:stCondLst>
                            <p:childTnLst>
                              <p:par>
                                <p:cTn id="96" presetID="9" presetClass="entr" presetSubtype="0" fill="hold" nodeType="afterEffect">
                                  <p:stCondLst>
                                    <p:cond delay="0"/>
                                  </p:stCondLst>
                                  <p:childTnLst>
                                    <p:set>
                                      <p:cBhvr>
                                        <p:cTn id="97" dur="1" fill="hold">
                                          <p:stCondLst>
                                            <p:cond delay="0"/>
                                          </p:stCondLst>
                                        </p:cTn>
                                        <p:tgtEl>
                                          <p:spTgt spid="195608"/>
                                        </p:tgtEl>
                                        <p:attrNameLst>
                                          <p:attrName>style.visibility</p:attrName>
                                        </p:attrNameLst>
                                      </p:cBhvr>
                                      <p:to>
                                        <p:strVal val="visible"/>
                                      </p:to>
                                    </p:set>
                                    <p:animEffect transition="in" filter="dissolve">
                                      <p:cBhvr>
                                        <p:cTn id="98" dur="500"/>
                                        <p:tgtEl>
                                          <p:spTgt spid="195608"/>
                                        </p:tgtEl>
                                      </p:cBhvr>
                                    </p:animEffect>
                                  </p:childTnLst>
                                  <p:subTnLst>
                                    <p:set>
                                      <p:cBhvr override="childStyle">
                                        <p:cTn dur="1" fill="hold" display="0" masterRel="sameClick" afterEffect="1">
                                          <p:stCondLst>
                                            <p:cond evt="end" delay="0">
                                              <p:tn val="96"/>
                                            </p:cond>
                                          </p:stCondLst>
                                        </p:cTn>
                                        <p:tgtEl>
                                          <p:spTgt spid="1956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2" grpId="0" animBg="1" autoUpdateAnimBg="0"/>
      <p:bldP spid="195593" grpId="0" animBg="1" autoUpdateAnimBg="0"/>
      <p:bldP spid="195600" grpId="0" animBg="1" autoUpdateAnimBg="0"/>
      <p:bldP spid="195602" grpId="0" animBg="1" autoUpdateAnimBg="0"/>
      <p:bldP spid="195605" grpId="0" animBg="1" autoUpdateAnimBg="0"/>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853</TotalTime>
  <Words>6765</Words>
  <Application>Microsoft Office PowerPoint</Application>
  <PresentationFormat>全屏显示(4:3)</PresentationFormat>
  <Paragraphs>296</Paragraphs>
  <Slides>81</Slides>
  <Notes>1</Notes>
  <HiddenSlides>0</HiddenSlides>
  <MMClips>2</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6" baseType="lpstr">
      <vt:lpstr>Times New Roman</vt:lpstr>
      <vt:lpstr>宋体</vt:lpstr>
      <vt:lpstr>Wingdings</vt:lpstr>
      <vt:lpstr>楷体_GB2312</vt:lpstr>
      <vt:lpstr>华文楷体</vt:lpstr>
      <vt:lpstr>华文中宋</vt:lpstr>
      <vt:lpstr>黑体</vt:lpstr>
      <vt:lpstr>Arial</vt:lpstr>
      <vt:lpstr>Symbol</vt:lpstr>
      <vt:lpstr>Garamond</vt:lpstr>
      <vt:lpstr>隶书</vt:lpstr>
      <vt:lpstr>Coronet</vt:lpstr>
      <vt:lpstr>MS PGothic</vt:lpstr>
      <vt:lpstr>Nature</vt:lpstr>
      <vt:lpstr>Microsoft 公式 3.0</vt:lpstr>
      <vt:lpstr>第三章   广义相对论和宇宙学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猎户座</vt:lpstr>
      <vt:lpstr>猎户座和大犬座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加速膨胀的宇宙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哈勃望远镜发现：                        银河系有个孪生兄弟</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李明非 东北师范大学物理学院</dc:creator>
  <cp:lastModifiedBy>张 伯望</cp:lastModifiedBy>
  <cp:revision>136</cp:revision>
  <dcterms:created xsi:type="dcterms:W3CDTF">2004-12-24T12:30:51Z</dcterms:created>
  <dcterms:modified xsi:type="dcterms:W3CDTF">2019-08-21T07:32:17Z</dcterms:modified>
</cp:coreProperties>
</file>