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0"/>
  </p:notesMasterIdLst>
  <p:sldIdLst>
    <p:sldId id="264" r:id="rId2"/>
    <p:sldId id="256" r:id="rId3"/>
    <p:sldId id="266" r:id="rId4"/>
    <p:sldId id="265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ShowLst>
    <p:custShow name="自定义放映 1" id="0">
      <p:sldLst>
        <p:sld r:id="rId3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33CC"/>
    <a:srgbClr val="3333CC"/>
    <a:srgbClr val="008000"/>
    <a:srgbClr val="CCCC00"/>
    <a:srgbClr val="FF6600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7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9A55356-01EA-4A8A-8955-F780AF8822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7C91D61-99FF-49D6-9DD7-9A3006CA35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6A90125-E439-4D76-88F9-551182093AF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7DA256E-B19D-463B-B377-DCC1E7E4FC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4DEEE11-DA29-4514-881A-35F72FA7FF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017C514-86E3-4436-9C48-DE927816B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60C806-0395-4CC7-9DD6-47465DDD68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57822E3-F876-4C95-9275-25202C9EE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041761-CBDF-43F1-83EA-17322A68140C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4D9D406-5D0F-4C56-9C18-E1860274D5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DB41EE1-843E-47CB-AC56-AEC4C629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05F50-961A-4534-885A-89107E48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103B7-43B8-4689-86FE-11A75AD1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12DA5-3F0D-4012-8096-E50E0238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A6EE-B473-4577-96CA-94B3E89FE1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247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301CD-0A1E-4808-A791-453EE9B7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251E6-6DC8-44E3-8499-13F70E87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A66FE-A3B0-4E2D-9175-40AFDA87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FFF5A-F2B6-4722-88D1-C7D1DFC37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63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83952-5D86-44EA-B01B-E247381F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91E4B-8CB1-46ED-93FD-E4DC852C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4A534-1200-4E2D-A0BF-03DF5296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7B519-C2C1-4434-94ED-D1235CCE2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7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B7B0B-7781-403E-BC19-89C240EB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DC077-EEA6-49A1-B782-E97C2C00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A3D58-44CA-495B-8342-A84E2DE7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95DB8-1BE9-4B2A-A815-5641F8C77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18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6E347-8CDE-48B4-A788-BAF75F98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A2B4-07E1-4724-AC13-EA24D2BD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785D0-F665-411A-8D42-E78AC696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78E9B-136B-458D-9A5C-1BF8E41021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28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4D5E846-363D-46D3-BB23-7D4B82B3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2470B34-5C7C-489B-B6F8-F5A2F4DB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886C8C-2F79-4CBE-A956-F0481205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525A-D9D4-4D6D-A057-9B0397D93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57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F662F39-B506-4A51-9D1B-46B1585F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36A6E6B-820A-4024-AA2D-CC74A4E5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027910D-87E2-42A5-934F-67B96D3E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2E701-C2D6-47E7-8870-377CF26C5A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9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E597BDB-D6DE-46BC-B76B-3EE54CA7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76FEE2F-C0F5-47B2-8C4D-08EEE7A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7E55270-F2BC-4E6E-B364-B8D81413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62A0F-B1B8-47F0-946C-A53908A11D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B26B82F-BA59-4EC5-AC3D-8F875841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179E851-7796-4EC8-A393-A57EF2F1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304ECDC-8343-4BC1-BDF8-328D686A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C5729-198B-4E0C-85CD-DFD248A97F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27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6B1CF0-1903-420D-A624-E1CE7AC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E419AD2-EA16-4E59-97E3-6EE366C1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28AD3C4-7B02-4549-B705-3C70E5B8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FF491-54DB-4CE2-9600-5A1D8F2613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12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C7EA5E-76E7-41B5-8CE4-CD995D1A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68A5278-C379-4E8A-99EE-4073C55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127D7C-4413-4498-81D5-F8EC32D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9A329-B376-4F30-9D37-0010B6049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2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36413616-FE54-4A95-8480-7E4887400E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2738A7-6F5A-4197-BD0E-6E338FA01B19}"/>
              </a:ext>
            </a:extLst>
          </p:cNvPr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124A3-6487-43D4-8111-7FFFE52E675A}"/>
              </a:ext>
            </a:extLst>
          </p:cNvPr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pic>
        <p:nvPicPr>
          <p:cNvPr id="1033" name="图片 8">
            <a:extLst>
              <a:ext uri="{FF2B5EF4-FFF2-40B4-BE49-F238E27FC236}">
                <a16:creationId xmlns:a16="http://schemas.microsoft.com/office/drawing/2014/main" id="{CD88329D-36EA-4D19-90EC-2B5A459C8A5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>
            <a:extLst>
              <a:ext uri="{FF2B5EF4-FFF2-40B4-BE49-F238E27FC236}">
                <a16:creationId xmlns:a16="http://schemas.microsoft.com/office/drawing/2014/main" id="{2B50DE0F-D0A3-42E8-AFAB-FA7C6281E4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5" name="文本占位符 2">
            <a:extLst>
              <a:ext uri="{FF2B5EF4-FFF2-40B4-BE49-F238E27FC236}">
                <a16:creationId xmlns:a16="http://schemas.microsoft.com/office/drawing/2014/main" id="{FB4FE38E-532E-4A9E-BB1C-52D27BCD68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4CF26-5A90-4FBE-85CC-35ED9AA95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37E62-FFD2-4E3D-A7E6-827E7E800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442A6-BA20-4D28-A3A4-3D20445CE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</a:defRPr>
            </a:lvl1pPr>
          </a:lstStyle>
          <a:p>
            <a:fld id="{5B005623-BE9B-4ADA-B137-2EC224F029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6" r:id="rId2"/>
    <p:sldLayoutId id="214748393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763244-6C8F-470D-8816-3F460D409A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428625"/>
            <a:ext cx="7772400" cy="57912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tx1"/>
                </a:solidFill>
              </a:rPr>
              <a:t>电子线路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 sz="4000">
                <a:solidFill>
                  <a:schemeClr val="tx1"/>
                </a:solidFill>
              </a:rPr>
              <a:t>岳丽娟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9F611BC-4821-4502-8298-D020F3783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7772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0" b="1" dirty="0">
                <a:solidFill>
                  <a:srgbClr val="0033CC"/>
                </a:solidFill>
                <a:cs typeface="+mj-cs"/>
              </a:rPr>
              <a:t>绪论</a:t>
            </a:r>
            <a:endParaRPr lang="zh-CN" altLang="en-US" b="1" dirty="0">
              <a:solidFill>
                <a:srgbClr val="0033CC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CE62A0-0B29-44AB-886C-ABE7BC1E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6000" b="1">
                <a:solidFill>
                  <a:srgbClr val="C00000"/>
                </a:solidFill>
              </a:rPr>
              <a:t>名称、地位和作用</a:t>
            </a:r>
            <a:endParaRPr lang="zh-CN" altLang="en-US" sz="4000" b="1">
              <a:solidFill>
                <a:srgbClr val="C000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2ECD25E-53E7-472D-897F-8E25DB5BF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617663"/>
            <a:ext cx="8501062" cy="4525962"/>
          </a:xfrm>
        </p:spPr>
        <p:txBody>
          <a:bodyPr/>
          <a:lstStyle/>
          <a:p>
            <a:pPr lvl="2" eaLnBrk="1" hangingPunct="1"/>
            <a:r>
              <a:rPr lang="zh-CN" altLang="en-US" sz="4400" b="1"/>
              <a:t>名称</a:t>
            </a:r>
            <a:r>
              <a:rPr lang="zh-CN" altLang="en-US" sz="4000" b="1"/>
              <a:t>：电子线路、电子技术基</a:t>
            </a:r>
            <a:endParaRPr lang="en-US" altLang="zh-CN" sz="4000" b="1"/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4000" b="1"/>
              <a:t>                 </a:t>
            </a:r>
            <a:r>
              <a:rPr lang="zh-CN" altLang="en-US" sz="4000" b="1"/>
              <a:t>础、模拟（数字）电路</a:t>
            </a:r>
          </a:p>
          <a:p>
            <a:pPr lvl="2" eaLnBrk="1" hangingPunct="1"/>
            <a:r>
              <a:rPr lang="zh-CN" altLang="en-US" sz="4400" b="1"/>
              <a:t>地位和作用</a:t>
            </a:r>
            <a:r>
              <a:rPr lang="zh-CN" altLang="en-US" sz="4000" b="1"/>
              <a:t>：普及、尖端</a:t>
            </a:r>
          </a:p>
          <a:p>
            <a:pPr lvl="2" eaLnBrk="1" hangingPunct="1"/>
            <a:r>
              <a:rPr lang="zh-CN" altLang="en-US" sz="4400" b="1"/>
              <a:t>意义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5AA912-5590-4968-AB91-3232AE77D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7772400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folHlink"/>
                </a:solidFill>
                <a:cs typeface="+mj-cs"/>
              </a:rPr>
              <a:t>   </a:t>
            </a:r>
            <a:r>
              <a:rPr lang="zh-CN" altLang="en-US" sz="5400" b="1" dirty="0">
                <a:solidFill>
                  <a:srgbClr val="C00000"/>
                </a:solidFill>
                <a:cs typeface="+mj-cs"/>
              </a:rPr>
              <a:t>电子线路的分类</a:t>
            </a:r>
            <a:r>
              <a:rPr lang="zh-CN" altLang="en-US" sz="5400" b="1" dirty="0">
                <a:solidFill>
                  <a:schemeClr val="folHlink"/>
                </a:solidFill>
                <a:cs typeface="+mj-cs"/>
              </a:rPr>
              <a:t>         </a:t>
            </a:r>
            <a:r>
              <a:rPr lang="zh-CN" altLang="en-US" sz="3600" b="1" dirty="0">
                <a:solidFill>
                  <a:schemeClr val="tx1"/>
                </a:solidFill>
                <a:cs typeface="+mj-cs"/>
              </a:rPr>
              <a:t>（按工作信号划分）</a:t>
            </a:r>
            <a:endParaRPr lang="zh-CN" altLang="en-US" sz="3200" b="1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BB4D1D-CB33-4F61-B369-EC94B1EF7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484313"/>
            <a:ext cx="8496300" cy="5029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4000" b="1">
                <a:solidFill>
                  <a:srgbClr val="C00000"/>
                </a:solidFill>
              </a:rPr>
              <a:t>模拟电路</a:t>
            </a:r>
            <a:r>
              <a:rPr lang="en-US" altLang="zh-CN" sz="4000" b="1">
                <a:solidFill>
                  <a:srgbClr val="C00000"/>
                </a:solidFill>
              </a:rPr>
              <a:t>:</a:t>
            </a:r>
            <a:r>
              <a:rPr lang="zh-CN" altLang="en-US" sz="4000" b="1">
                <a:solidFill>
                  <a:srgbClr val="C00000"/>
                </a:solidFill>
              </a:rPr>
              <a:t>工作信号为模拟信号</a:t>
            </a:r>
            <a:endParaRPr lang="zh-CN" altLang="en-US" sz="2400" b="1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z="2800" b="1"/>
              <a:t>模拟信号的含义：模拟物理量变化规律的信号</a:t>
            </a:r>
          </a:p>
          <a:p>
            <a:pPr lvl="2" eaLnBrk="1" hangingPunct="1"/>
            <a:r>
              <a:rPr lang="zh-CN" altLang="en-US" sz="2800" b="1"/>
              <a:t>模拟信号的特点：时间和幅值都是连续的</a:t>
            </a:r>
            <a:endParaRPr lang="zh-CN" altLang="en-US" sz="2000" b="1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sz="4000" b="1">
                <a:solidFill>
                  <a:srgbClr val="C00000"/>
                </a:solidFill>
              </a:rPr>
              <a:t>数字电路</a:t>
            </a:r>
            <a:r>
              <a:rPr lang="en-US" altLang="zh-CN" sz="4000" b="1">
                <a:solidFill>
                  <a:srgbClr val="C00000"/>
                </a:solidFill>
              </a:rPr>
              <a:t>:</a:t>
            </a:r>
            <a:r>
              <a:rPr lang="zh-CN" altLang="en-US" sz="4000" b="1">
                <a:solidFill>
                  <a:srgbClr val="C00000"/>
                </a:solidFill>
              </a:rPr>
              <a:t>工作信号为数字信号</a:t>
            </a:r>
            <a:endParaRPr lang="zh-CN" altLang="en-US" sz="2000" b="1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z="2800" b="1"/>
              <a:t>数字信号的含义：表示数字物理量的信号（数值的大小和 增减是某一个最小数量单位的整数倍）</a:t>
            </a:r>
          </a:p>
          <a:p>
            <a:pPr lvl="2" eaLnBrk="1" hangingPunct="1"/>
            <a:r>
              <a:rPr lang="zh-CN" altLang="en-US" sz="2800" b="1"/>
              <a:t>特点：时间和幅值都是离散的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F671BC6-E129-4CE2-8EFD-7F1E3D30F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b="1">
                <a:solidFill>
                  <a:srgbClr val="C00000"/>
                </a:solidFill>
              </a:rPr>
              <a:t>研究的内容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A94E12-3940-4FDF-9131-57B7D3D0C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857375"/>
            <a:ext cx="8286750" cy="4500563"/>
          </a:xfrm>
        </p:spPr>
        <p:txBody>
          <a:bodyPr/>
          <a:lstStyle/>
          <a:p>
            <a:pPr eaLnBrk="1" hangingPunct="1"/>
            <a:r>
              <a:rPr lang="zh-CN" altLang="en-US" sz="3600" b="1"/>
              <a:t>半导体器件：</a:t>
            </a:r>
            <a:r>
              <a:rPr lang="en-US" altLang="zh-CN" sz="3600" b="1"/>
              <a:t>D, T, FET</a:t>
            </a:r>
          </a:p>
          <a:p>
            <a:pPr eaLnBrk="1" hangingPunct="1"/>
            <a:r>
              <a:rPr lang="zh-CN" altLang="en-US" sz="3600" b="1"/>
              <a:t>电子电路</a:t>
            </a:r>
          </a:p>
          <a:p>
            <a:pPr lvl="1" eaLnBrk="1" hangingPunct="1"/>
            <a:r>
              <a:rPr lang="zh-CN" altLang="en-US" b="1"/>
              <a:t>电源</a:t>
            </a:r>
          </a:p>
          <a:p>
            <a:pPr lvl="1" eaLnBrk="1" hangingPunct="1"/>
            <a:r>
              <a:rPr lang="zh-CN" altLang="en-US" b="1"/>
              <a:t>器件</a:t>
            </a:r>
          </a:p>
          <a:p>
            <a:pPr eaLnBrk="1" hangingPunct="1"/>
            <a:r>
              <a:rPr lang="zh-CN" altLang="en-US" sz="3600" b="1"/>
              <a:t>电子系统：</a:t>
            </a:r>
            <a:r>
              <a:rPr lang="en-US" altLang="zh-CN" sz="3600" b="1"/>
              <a:t>TV, 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C06E56-547E-4D3F-B171-23434E427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C00000"/>
                </a:solidFill>
              </a:rPr>
              <a:t>电子线路功能和应用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B043A2F-1576-4C29-B077-799852F44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功能</a:t>
            </a:r>
          </a:p>
          <a:p>
            <a:pPr lvl="1" eaLnBrk="1" hangingPunct="1"/>
            <a:r>
              <a:rPr lang="zh-CN" altLang="en-US" b="1"/>
              <a:t>放大、改变频谱、反馈控制、产生和变换波形、电子开关、存储信息等</a:t>
            </a:r>
          </a:p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应用</a:t>
            </a:r>
          </a:p>
          <a:p>
            <a:pPr lvl="1" eaLnBrk="1" hangingPunct="1"/>
            <a:r>
              <a:rPr lang="zh-CN" altLang="en-US" b="1"/>
              <a:t>自动控制、电子测量、无线电通信、计算机技术等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498D23F-01A5-4001-AE0E-1288DBF0D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C00000"/>
                </a:solidFill>
              </a:rPr>
              <a:t>性质和特点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F944DF-5B35-4F9F-909C-BF00A2D00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性质：实践性强的技术基础课</a:t>
            </a:r>
          </a:p>
          <a:p>
            <a:pPr eaLnBrk="1" hangingPunct="1"/>
            <a:r>
              <a:rPr lang="zh-CN" altLang="en-US" b="1"/>
              <a:t>特点</a:t>
            </a:r>
            <a:r>
              <a:rPr lang="en-US" altLang="zh-CN" b="1"/>
              <a:t>:</a:t>
            </a:r>
            <a:endParaRPr lang="zh-CN" altLang="en-US" b="1"/>
          </a:p>
          <a:p>
            <a:pPr lvl="1" eaLnBrk="1" hangingPunct="1"/>
            <a:r>
              <a:rPr lang="zh-CN" altLang="en-US" b="1"/>
              <a:t>需感性知识</a:t>
            </a:r>
          </a:p>
          <a:p>
            <a:pPr lvl="1" eaLnBrk="1" hangingPunct="1"/>
            <a:r>
              <a:rPr lang="zh-CN" altLang="en-US" b="1"/>
              <a:t>近似分析方法</a:t>
            </a:r>
          </a:p>
          <a:p>
            <a:pPr lvl="1" eaLnBrk="1" hangingPunct="1"/>
            <a:r>
              <a:rPr lang="zh-CN" altLang="en-US" b="1"/>
              <a:t>交、直流共存于电路</a:t>
            </a:r>
          </a:p>
          <a:p>
            <a:pPr lvl="1" eaLnBrk="1" hangingPunct="1"/>
            <a:r>
              <a:rPr lang="zh-CN" altLang="en-US" b="1"/>
              <a:t>电子器件的有源性和非线性</a:t>
            </a:r>
          </a:p>
          <a:p>
            <a:pPr eaLnBrk="1" hangingPunct="1"/>
            <a:r>
              <a:rPr lang="zh-CN" altLang="en-US" sz="4000" b="1">
                <a:solidFill>
                  <a:srgbClr val="C00000"/>
                </a:solidFill>
              </a:rPr>
              <a:t>定性分析、定量估算、实验调整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0424B5-5959-4F68-9071-7954B0E4F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C00000"/>
                </a:solidFill>
              </a:rPr>
              <a:t>要求及参考书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160CC5-016C-4C5E-9E82-8F2A7CE4C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591550" cy="47513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掌握基本电路、基本分析方法、基本概念</a:t>
            </a:r>
          </a:p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平时：</a:t>
            </a:r>
            <a:r>
              <a:rPr lang="en-US" altLang="zh-CN" b="1">
                <a:solidFill>
                  <a:srgbClr val="C00000"/>
                </a:solidFill>
              </a:rPr>
              <a:t>30</a:t>
            </a:r>
            <a:r>
              <a:rPr lang="zh-CN" altLang="en-US" b="1">
                <a:solidFill>
                  <a:srgbClr val="C00000"/>
                </a:solidFill>
              </a:rPr>
              <a:t>％，期末：</a:t>
            </a:r>
            <a:r>
              <a:rPr lang="en-US" altLang="zh-CN" b="1">
                <a:solidFill>
                  <a:srgbClr val="C00000"/>
                </a:solidFill>
              </a:rPr>
              <a:t>70</a:t>
            </a:r>
            <a:r>
              <a:rPr lang="zh-CN" altLang="en-US" b="1">
                <a:solidFill>
                  <a:srgbClr val="C00000"/>
                </a:solidFill>
              </a:rPr>
              <a:t>％</a:t>
            </a:r>
          </a:p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参考书：</a:t>
            </a:r>
          </a:p>
          <a:p>
            <a:pPr lvl="1" eaLnBrk="1" hangingPunct="1"/>
            <a:r>
              <a:rPr lang="en-US" altLang="zh-CN" b="1"/>
              <a:t>《</a:t>
            </a:r>
            <a:r>
              <a:rPr lang="zh-CN" altLang="en-US" b="1"/>
              <a:t>电子线路</a:t>
            </a:r>
            <a:r>
              <a:rPr lang="en-US" altLang="zh-CN" b="1"/>
              <a:t>》</a:t>
            </a:r>
            <a:r>
              <a:rPr lang="zh-CN" altLang="en-US" b="1"/>
              <a:t>   岳丽娟等主编        </a:t>
            </a:r>
            <a:endParaRPr lang="en-US" altLang="zh-CN" b="1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 b="1"/>
              <a:t>                                  </a:t>
            </a:r>
            <a:r>
              <a:rPr lang="zh-CN" altLang="en-US" b="1"/>
              <a:t>东北师范大学出版社</a:t>
            </a:r>
          </a:p>
          <a:p>
            <a:pPr lvl="1" eaLnBrk="1" hangingPunct="1"/>
            <a:r>
              <a:rPr lang="en-US" altLang="zh-CN" b="1"/>
              <a:t>《</a:t>
            </a:r>
            <a:r>
              <a:rPr lang="zh-CN" altLang="en-US" b="1"/>
              <a:t>电子线路</a:t>
            </a:r>
            <a:r>
              <a:rPr lang="en-US" altLang="zh-CN" b="1"/>
              <a:t>》</a:t>
            </a:r>
            <a:r>
              <a:rPr lang="zh-CN" altLang="en-US" b="1"/>
              <a:t>    梁明理等主编                         </a:t>
            </a:r>
            <a:endParaRPr lang="en-US" altLang="zh-CN" b="1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CN" b="1"/>
              <a:t>                                  </a:t>
            </a:r>
            <a:r>
              <a:rPr lang="zh-CN" altLang="en-US" b="1"/>
              <a:t>高等教育出版社</a:t>
            </a: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394</TotalTime>
  <Words>241</Words>
  <Application>Microsoft Office PowerPoint</Application>
  <PresentationFormat>全屏显示(4:3)</PresentationFormat>
  <Paragraphs>42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  <vt:variant>
        <vt:lpstr>自定义放映</vt:lpstr>
      </vt:variant>
      <vt:variant>
        <vt:i4>1</vt:i4>
      </vt:variant>
    </vt:vector>
  </HeadingPairs>
  <TitlesOfParts>
    <vt:vector size="18" baseType="lpstr">
      <vt:lpstr>Times New Roman</vt:lpstr>
      <vt:lpstr>宋体</vt:lpstr>
      <vt:lpstr>Arial</vt:lpstr>
      <vt:lpstr>Maiandra GD</vt:lpstr>
      <vt:lpstr>隶书</vt:lpstr>
      <vt:lpstr>Cambria</vt:lpstr>
      <vt:lpstr>华文楷体</vt:lpstr>
      <vt:lpstr>Wingdings 2</vt:lpstr>
      <vt:lpstr>龙腾四海</vt:lpstr>
      <vt:lpstr>电子线路    岳丽娟</vt:lpstr>
      <vt:lpstr>绪论</vt:lpstr>
      <vt:lpstr>名称、地位和作用</vt:lpstr>
      <vt:lpstr>   电子线路的分类         （按工作信号划分）</vt:lpstr>
      <vt:lpstr>研究的内容</vt:lpstr>
      <vt:lpstr>电子线路功能和应用</vt:lpstr>
      <vt:lpstr>性质和特点</vt:lpstr>
      <vt:lpstr>要求及参考书</vt:lpstr>
      <vt:lpstr>自定义放映 1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ww</dc:creator>
  <cp:lastModifiedBy>张伯望</cp:lastModifiedBy>
  <cp:revision>26</cp:revision>
  <dcterms:created xsi:type="dcterms:W3CDTF">2002-07-28T10:26:10Z</dcterms:created>
  <dcterms:modified xsi:type="dcterms:W3CDTF">2017-09-07T11:35:31Z</dcterms:modified>
</cp:coreProperties>
</file>