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99FF"/>
    <a:srgbClr val="006666"/>
    <a:srgbClr val="0000FF"/>
    <a:srgbClr val="000099"/>
    <a:srgbClr val="0000CC"/>
    <a:srgbClr val="99FF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9" d="100"/>
          <a:sy n="79" d="100"/>
        </p:scale>
        <p:origin x="984" y="8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gi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AA0E6FA-6ECB-4EC5-B7D4-EF2A2BD509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5A18205-793A-4B11-8417-47C86DC4911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379C6B7-1B2F-4275-B3CC-398DEBB5EAE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543904C-7826-48AC-9CEA-C39729FDBC1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0BDC719-DBE2-493E-AE6C-A3D21CF5BC4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8B94C1D-9FF4-4089-9054-DF08F1A8F4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173A498-286E-4351-A8D6-017C1B39345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6E6ABA22-0651-48CC-A4FE-AB444AA56BC7}"/>
              </a:ext>
            </a:extLst>
          </p:cNvPr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A19B021-DC58-4560-ADE2-7CB5FB66526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283AE350-96C0-412E-B7EB-B82A445BD5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3298A3-DFCB-44F6-9F9E-6A32FD8CFF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D94E10A-633E-455A-BE22-F1246167274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4306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22904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5369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4240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4926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9741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7462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7124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34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529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5095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oleObject" Target="../embeddings/oleObject3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w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2">
            <a:extLst>
              <a:ext uri="{FF2B5EF4-FFF2-40B4-BE49-F238E27FC236}">
                <a16:creationId xmlns:a16="http://schemas.microsoft.com/office/drawing/2014/main" id="{874AF7C1-483B-4623-9A6F-2A4618C6D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57200"/>
            <a:ext cx="4953000" cy="304800"/>
          </a:xfrm>
          <a:prstGeom prst="ellipse">
            <a:avLst/>
          </a:prstGeom>
          <a:gradFill rotWithShape="0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026" name="Object 3">
            <a:extLst>
              <a:ext uri="{FF2B5EF4-FFF2-40B4-BE49-F238E27FC236}">
                <a16:creationId xmlns:a16="http://schemas.microsoft.com/office/drawing/2014/main" id="{F7167D10-D006-4E4C-8A7F-62F84527E7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5410200"/>
          <a:ext cx="12954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剪辑" r:id="rId14" imgW="4046400" imgH="3352320" progId="MS_ClipArt_Gallery.2">
                  <p:embed/>
                </p:oleObj>
              </mc:Choice>
              <mc:Fallback>
                <p:oleObj name="剪辑" r:id="rId14" imgW="4046400" imgH="335232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410200"/>
                        <a:ext cx="12954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AutoShape 4">
            <a:extLst>
              <a:ext uri="{FF2B5EF4-FFF2-40B4-BE49-F238E27FC236}">
                <a16:creationId xmlns:a16="http://schemas.microsoft.com/office/drawing/2014/main" id="{31CBC993-9CF4-4021-B3D3-C4A2AB7CC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791200"/>
            <a:ext cx="990600" cy="3810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4D1E8F6F-9353-4AB4-9D3C-4B5F4AC9B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105400"/>
            <a:ext cx="609600" cy="914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222" name="Oval 6">
            <a:extLst>
              <a:ext uri="{FF2B5EF4-FFF2-40B4-BE49-F238E27FC236}">
                <a16:creationId xmlns:a16="http://schemas.microsoft.com/office/drawing/2014/main" id="{BE11405B-52D2-43F4-936F-24825799A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19800"/>
            <a:ext cx="838200" cy="228600"/>
          </a:xfrm>
          <a:prstGeom prst="ellipse">
            <a:avLst/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1BE0C188-3B78-47AA-A3AD-53051C0D9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40767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zh-CN"/>
          </a:p>
        </p:txBody>
      </p:sp>
      <p:graphicFrame>
        <p:nvGraphicFramePr>
          <p:cNvPr id="1027" name="Object 8">
            <a:extLst>
              <a:ext uri="{FF2B5EF4-FFF2-40B4-BE49-F238E27FC236}">
                <a16:creationId xmlns:a16="http://schemas.microsoft.com/office/drawing/2014/main" id="{9E91B13F-BCCD-40B7-963B-AE21F4CECA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5638800"/>
          <a:ext cx="8382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剪辑" r:id="rId16" imgW="5714640" imgH="3192120" progId="MS_ClipArt_Gallery.2">
                  <p:embed/>
                </p:oleObj>
              </mc:Choice>
              <mc:Fallback>
                <p:oleObj name="剪辑" r:id="rId16" imgW="5714640" imgH="3192120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638800"/>
                        <a:ext cx="8382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9">
            <a:extLst>
              <a:ext uri="{FF2B5EF4-FFF2-40B4-BE49-F238E27FC236}">
                <a16:creationId xmlns:a16="http://schemas.microsoft.com/office/drawing/2014/main" id="{621ACBEF-6978-47ED-BA54-1ACCC6AD0B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4950" y="5486400"/>
          <a:ext cx="703263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剪辑" r:id="rId18" imgW="2309760" imgH="3176280" progId="MS_ClipArt_Gallery.2">
                  <p:embed/>
                </p:oleObj>
              </mc:Choice>
              <mc:Fallback>
                <p:oleObj name="剪辑" r:id="rId18" imgW="2309760" imgH="3176280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4950" y="5486400"/>
                        <a:ext cx="703263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00FF"/>
                                </a:gs>
                                <a:gs pos="100000">
                                  <a:srgbClr val="66FFFF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../../ECAI/1/1.3.2.ppt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7.jpe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1.png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074">
            <a:extLst>
              <a:ext uri="{FF2B5EF4-FFF2-40B4-BE49-F238E27FC236}">
                <a16:creationId xmlns:a16="http://schemas.microsoft.com/office/drawing/2014/main" id="{6893AE6A-1BCA-45C2-94C7-F2253343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85800"/>
            <a:ext cx="38941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半导体二极管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1" name="Rectangle 3075">
            <a:extLst>
              <a:ext uri="{FF2B5EF4-FFF2-40B4-BE49-F238E27FC236}">
                <a16:creationId xmlns:a16="http://schemas.microsoft.com/office/drawing/2014/main" id="{11E2069C-9A94-45A1-A9BB-014FD4312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447800"/>
            <a:ext cx="914400" cy="381000"/>
          </a:xfrm>
          <a:prstGeom prst="rect">
            <a:avLst/>
          </a:prstGeom>
          <a:gradFill rotWithShape="0">
            <a:gsLst>
              <a:gs pos="0">
                <a:srgbClr val="99FFCC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rgbClr val="99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b="1"/>
          </a:p>
        </p:txBody>
      </p:sp>
      <p:sp>
        <p:nvSpPr>
          <p:cNvPr id="17412" name="Text Box 3077">
            <a:extLst>
              <a:ext uri="{FF2B5EF4-FFF2-40B4-BE49-F238E27FC236}">
                <a16:creationId xmlns:a16="http://schemas.microsoft.com/office/drawing/2014/main" id="{C3274832-BBD7-445C-88C5-65E1CD4A7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371600"/>
            <a:ext cx="1090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1.2.1</a:t>
            </a:r>
            <a:endParaRPr lang="en-US" altLang="zh-CN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3" name="Line 3078">
            <a:extLst>
              <a:ext uri="{FF2B5EF4-FFF2-40B4-BE49-F238E27FC236}">
                <a16:creationId xmlns:a16="http://schemas.microsoft.com/office/drawing/2014/main" id="{3E7926FB-7C51-4D1E-8AD1-89C5FCF9DA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" y="1371600"/>
            <a:ext cx="8534400" cy="0"/>
          </a:xfrm>
          <a:prstGeom prst="line">
            <a:avLst/>
          </a:prstGeom>
          <a:noFill/>
          <a:ln w="57150">
            <a:pattFill prst="dkHorz">
              <a:fgClr>
                <a:srgbClr val="0000FF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7414" name="Rectangle 3080">
            <a:extLst>
              <a:ext uri="{FF2B5EF4-FFF2-40B4-BE49-F238E27FC236}">
                <a16:creationId xmlns:a16="http://schemas.microsoft.com/office/drawing/2014/main" id="{1DA37687-E700-45F4-9B2B-267DAD55E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447800"/>
            <a:ext cx="914400" cy="381000"/>
          </a:xfrm>
          <a:prstGeom prst="rect">
            <a:avLst/>
          </a:prstGeom>
          <a:gradFill rotWithShape="0">
            <a:gsLst>
              <a:gs pos="0">
                <a:srgbClr val="99FFCC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rgbClr val="99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b="1"/>
          </a:p>
        </p:txBody>
      </p:sp>
      <p:sp>
        <p:nvSpPr>
          <p:cNvPr id="17415" name="Rectangle 3081">
            <a:extLst>
              <a:ext uri="{FF2B5EF4-FFF2-40B4-BE49-F238E27FC236}">
                <a16:creationId xmlns:a16="http://schemas.microsoft.com/office/drawing/2014/main" id="{D3952965-FB2A-4AC7-B26F-36A924A23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447800"/>
            <a:ext cx="914400" cy="381000"/>
          </a:xfrm>
          <a:prstGeom prst="rect">
            <a:avLst/>
          </a:prstGeom>
          <a:gradFill rotWithShape="0">
            <a:gsLst>
              <a:gs pos="0">
                <a:srgbClr val="99FFCC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rgbClr val="99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b="1"/>
          </a:p>
        </p:txBody>
      </p:sp>
      <p:sp>
        <p:nvSpPr>
          <p:cNvPr id="17416" name="Rectangle 3082">
            <a:extLst>
              <a:ext uri="{FF2B5EF4-FFF2-40B4-BE49-F238E27FC236}">
                <a16:creationId xmlns:a16="http://schemas.microsoft.com/office/drawing/2014/main" id="{3EF0ABCE-9FDD-4B0C-9F46-0ACB6B48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447800"/>
            <a:ext cx="914400" cy="381000"/>
          </a:xfrm>
          <a:prstGeom prst="rect">
            <a:avLst/>
          </a:prstGeom>
          <a:gradFill rotWithShape="0">
            <a:gsLst>
              <a:gs pos="0">
                <a:srgbClr val="99FFCC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rgbClr val="99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b="1"/>
          </a:p>
        </p:txBody>
      </p:sp>
      <p:sp>
        <p:nvSpPr>
          <p:cNvPr id="17417" name="Rectangle 3084">
            <a:extLst>
              <a:ext uri="{FF2B5EF4-FFF2-40B4-BE49-F238E27FC236}">
                <a16:creationId xmlns:a16="http://schemas.microsoft.com/office/drawing/2014/main" id="{8DFB9DAD-5D8E-413E-BA65-D416645B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47800"/>
            <a:ext cx="914400" cy="381000"/>
          </a:xfrm>
          <a:prstGeom prst="rect">
            <a:avLst/>
          </a:prstGeom>
          <a:gradFill rotWithShape="0">
            <a:gsLst>
              <a:gs pos="0">
                <a:srgbClr val="99FFCC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rgbClr val="99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b="1"/>
          </a:p>
        </p:txBody>
      </p:sp>
      <p:sp>
        <p:nvSpPr>
          <p:cNvPr id="17418" name="Text Box 3085">
            <a:extLst>
              <a:ext uri="{FF2B5EF4-FFF2-40B4-BE49-F238E27FC236}">
                <a16:creationId xmlns:a16="http://schemas.microsoft.com/office/drawing/2014/main" id="{FFB979EC-BEAA-4F3E-90AC-5229A815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1828800"/>
            <a:ext cx="615950" cy="398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半导体二极管的结构类型</a:t>
            </a:r>
            <a:endParaRPr lang="zh-CN" altLang="en-US" b="1">
              <a:ea typeface="黑体" panose="02010609060101010101" pitchFamily="49" charset="-122"/>
            </a:endParaRPr>
          </a:p>
        </p:txBody>
      </p:sp>
      <p:sp>
        <p:nvSpPr>
          <p:cNvPr id="17419" name="Text Box 3086">
            <a:extLst>
              <a:ext uri="{FF2B5EF4-FFF2-40B4-BE49-F238E27FC236}">
                <a16:creationId xmlns:a16="http://schemas.microsoft.com/office/drawing/2014/main" id="{2AFB21A6-5FB7-447B-9532-672D70C4C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371600"/>
            <a:ext cx="1090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1.2.2</a:t>
            </a:r>
            <a:endParaRPr lang="en-US" altLang="zh-CN" sz="28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hlinkClick r:id="rId2"/>
            </a:endParaRPr>
          </a:p>
        </p:txBody>
      </p:sp>
      <p:sp>
        <p:nvSpPr>
          <p:cNvPr id="17420" name="Text Box 3087">
            <a:extLst>
              <a:ext uri="{FF2B5EF4-FFF2-40B4-BE49-F238E27FC236}">
                <a16:creationId xmlns:a16="http://schemas.microsoft.com/office/drawing/2014/main" id="{74A38523-9CA7-45E6-907C-FD0404910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1828800"/>
            <a:ext cx="61595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半导体二极管的伏安特性曲线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17421" name="Text Box 3088">
            <a:extLst>
              <a:ext uri="{FF2B5EF4-FFF2-40B4-BE49-F238E27FC236}">
                <a16:creationId xmlns:a16="http://schemas.microsoft.com/office/drawing/2014/main" id="{4DB7B98A-41AB-4EFD-BD07-5E643DB35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371600"/>
            <a:ext cx="1271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1.2.3 </a:t>
            </a:r>
          </a:p>
        </p:txBody>
      </p:sp>
      <p:sp>
        <p:nvSpPr>
          <p:cNvPr id="17422" name="Text Box 3089">
            <a:extLst>
              <a:ext uri="{FF2B5EF4-FFF2-40B4-BE49-F238E27FC236}">
                <a16:creationId xmlns:a16="http://schemas.microsoft.com/office/drawing/2014/main" id="{A493A0EC-BE27-46E8-8CFA-753D7EC10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4238" y="1828800"/>
            <a:ext cx="615950" cy="32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半导体二极管的参数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17423" name="Text Box 3090">
            <a:extLst>
              <a:ext uri="{FF2B5EF4-FFF2-40B4-BE49-F238E27FC236}">
                <a16:creationId xmlns:a16="http://schemas.microsoft.com/office/drawing/2014/main" id="{7D38346D-D602-45A0-83B6-BB5963621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371600"/>
            <a:ext cx="1090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1.2.4</a:t>
            </a:r>
          </a:p>
        </p:txBody>
      </p:sp>
      <p:sp>
        <p:nvSpPr>
          <p:cNvPr id="17424" name="Text Box 3091">
            <a:extLst>
              <a:ext uri="{FF2B5EF4-FFF2-40B4-BE49-F238E27FC236}">
                <a16:creationId xmlns:a16="http://schemas.microsoft.com/office/drawing/2014/main" id="{BD3C8D04-AA7A-4DB2-ACFF-BE98A1E49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6675" y="1828800"/>
            <a:ext cx="1262063" cy="469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二极管电路的分析和应用举例</a:t>
            </a:r>
            <a:endParaRPr lang="zh-CN" altLang="en-US" sz="2800" b="1">
              <a:solidFill>
                <a:srgbClr val="0000FF"/>
              </a:solidFill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17425" name="Text Box 3094">
            <a:extLst>
              <a:ext uri="{FF2B5EF4-FFF2-40B4-BE49-F238E27FC236}">
                <a16:creationId xmlns:a16="http://schemas.microsoft.com/office/drawing/2014/main" id="{3586C124-67EB-4785-8FD1-8B96E9902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371600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1.2.5 </a:t>
            </a:r>
          </a:p>
        </p:txBody>
      </p:sp>
      <p:sp>
        <p:nvSpPr>
          <p:cNvPr id="17426" name="Text Box 3096">
            <a:extLst>
              <a:ext uri="{FF2B5EF4-FFF2-40B4-BE49-F238E27FC236}">
                <a16:creationId xmlns:a16="http://schemas.microsoft.com/office/drawing/2014/main" id="{BD3B5603-D388-452B-B243-624B183B8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6688" y="1905000"/>
            <a:ext cx="1169987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稳压二极管</a:t>
            </a:r>
          </a:p>
          <a:p>
            <a:pPr algn="ctr" eaLnBrk="1" hangingPunct="1">
              <a:spcBef>
                <a:spcPct val="50000"/>
              </a:spcBef>
            </a:pPr>
            <a:endParaRPr lang="en-US" altLang="zh-CN" b="1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2">
            <a:extLst>
              <a:ext uri="{FF2B5EF4-FFF2-40B4-BE49-F238E27FC236}">
                <a16:creationId xmlns:a16="http://schemas.microsoft.com/office/drawing/2014/main" id="{010C6CC3-8B44-4EAD-89A2-31977963D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562600"/>
            <a:ext cx="6057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 </a:t>
            </a:r>
            <a:r>
              <a:rPr lang="zh-CN" altLang="en-US" b="1">
                <a:solidFill>
                  <a:srgbClr val="FF3300"/>
                </a:solidFill>
              </a:rPr>
              <a:t>图 </a:t>
            </a:r>
            <a:r>
              <a:rPr lang="en-US" altLang="zh-CN" b="1">
                <a:solidFill>
                  <a:srgbClr val="FF3300"/>
                </a:solidFill>
              </a:rPr>
              <a:t>01.13 </a:t>
            </a:r>
            <a:r>
              <a:rPr lang="zh-CN" altLang="en-US" b="1">
                <a:solidFill>
                  <a:srgbClr val="FF3300"/>
                </a:solidFill>
              </a:rPr>
              <a:t>温度对二极管伏安特性曲线的影响</a:t>
            </a:r>
            <a:endParaRPr lang="zh-CN" altLang="en-US" b="1"/>
          </a:p>
        </p:txBody>
      </p:sp>
      <p:sp>
        <p:nvSpPr>
          <p:cNvPr id="20483" name="AutoShape 3">
            <a:extLst>
              <a:ext uri="{FF2B5EF4-FFF2-40B4-BE49-F238E27FC236}">
                <a16:creationId xmlns:a16="http://schemas.microsoft.com/office/drawing/2014/main" id="{04819C08-B5BA-4639-9B85-799B0D20C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838200"/>
            <a:ext cx="1981200" cy="9906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gradFill rotWithShape="0">
            <a:gsLst>
              <a:gs pos="0">
                <a:srgbClr val="0000FF"/>
              </a:gs>
              <a:gs pos="100000">
                <a:srgbClr val="66FFFF"/>
              </a:gs>
            </a:gsLst>
            <a:lin ang="0" scaled="1"/>
          </a:gradFill>
          <a:ln w="9525">
            <a:solidFill>
              <a:srgbClr val="00FF00"/>
            </a:solidFill>
            <a:miter lim="800000"/>
            <a:headEnd/>
            <a:tailEnd/>
          </a:ln>
          <a:effectLst>
            <a:outerShdw dist="107763" dir="8100000" algn="ctr" rotWithShape="0">
              <a:schemeClr val="tx2"/>
            </a:outerShdw>
          </a:effectLst>
        </p:spPr>
        <p:txBody>
          <a:bodyPr vert="eaVert" wrap="none" anchor="ctr"/>
          <a:lstStyle/>
          <a:p>
            <a:pPr>
              <a:defRPr/>
            </a:pPr>
            <a:endParaRPr lang="zh-CN" altLang="en-US" b="1"/>
          </a:p>
        </p:txBody>
      </p:sp>
      <p:sp>
        <p:nvSpPr>
          <p:cNvPr id="9221" name="Text Box 4">
            <a:extLst>
              <a:ext uri="{FF2B5EF4-FFF2-40B4-BE49-F238E27FC236}">
                <a16:creationId xmlns:a16="http://schemas.microsoft.com/office/drawing/2014/main" id="{95A6DBEE-3E9D-4498-A98B-1E5F6A0B0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550" y="965200"/>
            <a:ext cx="492125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图示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  <p:graphicFrame>
        <p:nvGraphicFramePr>
          <p:cNvPr id="20485" name="Object 5">
            <a:extLst>
              <a:ext uri="{FF2B5EF4-FFF2-40B4-BE49-F238E27FC236}">
                <a16:creationId xmlns:a16="http://schemas.microsoft.com/office/drawing/2014/main" id="{D3F751F3-4D5C-4543-82FD-24DFDF8CAC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1671638"/>
          <a:ext cx="3733800" cy="366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BMP 图象" r:id="rId3" imgW="1867179" imgH="2019152" progId="Paint.Picture">
                  <p:embed/>
                </p:oleObj>
              </mc:Choice>
              <mc:Fallback>
                <p:oleObj name="BMP 图象" r:id="rId3" imgW="1867179" imgH="2019152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71638"/>
                        <a:ext cx="3733800" cy="366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88799" dir="2536421" algn="ctr" rotWithShape="0">
                          <a:srgbClr val="66FFFF">
                            <a:alpha val="50000"/>
                          </a:srgb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1BC670E5-2824-4288-9811-F7FF9D0DA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33400"/>
            <a:ext cx="6096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1.2.3 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半导体二极管的参数</a:t>
            </a:r>
            <a:endParaRPr lang="zh-CN" altLang="en-US" sz="3600" b="1"/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3639F595-0FCB-4700-A4EB-804CB2979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219200"/>
            <a:ext cx="67818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b="1"/>
              <a:t>      </a:t>
            </a:r>
            <a:r>
              <a:rPr lang="zh-CN" altLang="en-US" sz="2800" b="1"/>
              <a:t>半导体二极管的参数包括最大整流电流</a:t>
            </a:r>
            <a:r>
              <a:rPr lang="en-US" altLang="zh-CN" sz="2800" b="1" i="1"/>
              <a:t>I</a:t>
            </a:r>
            <a:r>
              <a:rPr lang="en-US" altLang="zh-CN" sz="2800" b="1" baseline="-25000"/>
              <a:t>F</a:t>
            </a:r>
            <a:r>
              <a:rPr lang="zh-CN" altLang="en-US" sz="2800" b="1"/>
              <a:t>、反向击穿电压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BR</a:t>
            </a:r>
            <a:r>
              <a:rPr lang="zh-CN" altLang="en-US" sz="2800" b="1" baseline="-25000"/>
              <a:t>、</a:t>
            </a:r>
            <a:r>
              <a:rPr lang="zh-CN" altLang="en-US" sz="2800" b="1"/>
              <a:t>最大反向工作电压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RM</a:t>
            </a:r>
            <a:r>
              <a:rPr lang="zh-CN" altLang="en-US" sz="2800" b="1" baseline="-25000"/>
              <a:t>、</a:t>
            </a:r>
            <a:r>
              <a:rPr lang="zh-CN" altLang="en-US" sz="2800" b="1"/>
              <a:t>反向电流</a:t>
            </a:r>
            <a:r>
              <a:rPr lang="en-US" altLang="zh-CN" sz="2800" b="1" i="1"/>
              <a:t>I</a:t>
            </a:r>
            <a:r>
              <a:rPr lang="en-US" altLang="zh-CN" sz="2800" b="1" baseline="-25000"/>
              <a:t>R</a:t>
            </a:r>
            <a:r>
              <a:rPr lang="zh-CN" altLang="en-US" sz="2800" b="1" baseline="-25000"/>
              <a:t>、</a:t>
            </a:r>
            <a:r>
              <a:rPr lang="zh-CN" altLang="en-US" sz="2800" b="1"/>
              <a:t>最高工作频率</a:t>
            </a:r>
            <a:r>
              <a:rPr lang="en-US" altLang="zh-CN" sz="2800" b="1" i="1"/>
              <a:t>f</a:t>
            </a:r>
            <a:r>
              <a:rPr lang="en-US" altLang="zh-CN" sz="2800" b="1" baseline="-25000"/>
              <a:t>max</a:t>
            </a:r>
            <a:r>
              <a:rPr lang="zh-CN" altLang="en-US" sz="2800" b="1"/>
              <a:t>和结电容</a:t>
            </a:r>
            <a:r>
              <a:rPr lang="en-US" altLang="zh-CN" sz="2800" b="1" i="1"/>
              <a:t>C</a:t>
            </a:r>
            <a:r>
              <a:rPr lang="en-US" altLang="zh-CN" sz="2800" b="1" baseline="-25000"/>
              <a:t>j</a:t>
            </a:r>
            <a:r>
              <a:rPr lang="zh-CN" altLang="en-US" sz="2800" b="1"/>
              <a:t>等。几个主要的参数介绍如下：</a:t>
            </a: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47D989C9-F6C4-40F2-8467-06E0560DA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35280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 </a:t>
            </a:r>
            <a:r>
              <a:rPr lang="en-US" altLang="zh-CN" sz="2800" b="1">
                <a:solidFill>
                  <a:srgbClr val="CC6600"/>
                </a:solidFill>
              </a:rPr>
              <a:t>(1) </a:t>
            </a:r>
            <a:r>
              <a:rPr lang="zh-CN" altLang="en-US" sz="2800" b="1">
                <a:solidFill>
                  <a:srgbClr val="CC6600"/>
                </a:solidFill>
              </a:rPr>
              <a:t>最大整流电流</a:t>
            </a:r>
            <a:r>
              <a:rPr lang="en-US" altLang="zh-CN" sz="2800" b="1" i="1">
                <a:solidFill>
                  <a:srgbClr val="CC6600"/>
                </a:solidFill>
              </a:rPr>
              <a:t>I</a:t>
            </a:r>
            <a:r>
              <a:rPr lang="en-US" altLang="zh-CN" sz="2800" b="1" baseline="-25000">
                <a:solidFill>
                  <a:srgbClr val="CC6600"/>
                </a:solidFill>
              </a:rPr>
              <a:t>F——</a:t>
            </a:r>
            <a:endParaRPr lang="en-US" altLang="zh-CN" b="1">
              <a:solidFill>
                <a:srgbClr val="CC6600"/>
              </a:solidFill>
            </a:endParaRPr>
          </a:p>
        </p:txBody>
      </p:sp>
      <p:sp>
        <p:nvSpPr>
          <p:cNvPr id="21509" name="Oval 5">
            <a:extLst>
              <a:ext uri="{FF2B5EF4-FFF2-40B4-BE49-F238E27FC236}">
                <a16:creationId xmlns:a16="http://schemas.microsoft.com/office/drawing/2014/main" id="{6F90E217-B117-4711-BA1B-60407AD0D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743200"/>
            <a:ext cx="3810000" cy="1828800"/>
          </a:xfrm>
          <a:prstGeom prst="ellipse">
            <a:avLst/>
          </a:prstGeom>
          <a:solidFill>
            <a:srgbClr val="C9FF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/>
              <a:t>二极管长期连续工</a:t>
            </a:r>
          </a:p>
          <a:p>
            <a:pPr algn="ctr" eaLnBrk="1" hangingPunct="1"/>
            <a:r>
              <a:rPr lang="zh-CN" altLang="en-US" b="1"/>
              <a:t>作时，允许通过二</a:t>
            </a:r>
          </a:p>
          <a:p>
            <a:pPr algn="ctr" eaLnBrk="1" hangingPunct="1"/>
            <a:r>
              <a:rPr lang="zh-CN" altLang="en-US" b="1"/>
              <a:t>极管的最大整流</a:t>
            </a:r>
          </a:p>
          <a:p>
            <a:pPr algn="ctr" eaLnBrk="1" hangingPunct="1"/>
            <a:r>
              <a:rPr lang="zh-CN" altLang="en-US" b="1"/>
              <a:t>电流的平均值。</a:t>
            </a:r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BACC4BE1-FB43-48A5-8F6C-968B87E96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038600"/>
            <a:ext cx="41910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A50021"/>
                </a:solidFill>
              </a:rPr>
              <a:t>(2) </a:t>
            </a:r>
            <a:r>
              <a:rPr lang="zh-CN" altLang="en-US" sz="2800" b="1">
                <a:solidFill>
                  <a:srgbClr val="A50021"/>
                </a:solidFill>
              </a:rPr>
              <a:t>反向击穿电压</a:t>
            </a:r>
            <a:r>
              <a:rPr lang="en-US" altLang="zh-CN" sz="2800" b="1" i="1">
                <a:solidFill>
                  <a:srgbClr val="A50021"/>
                </a:solidFill>
              </a:rPr>
              <a:t>V</a:t>
            </a:r>
            <a:r>
              <a:rPr lang="en-US" altLang="zh-CN" sz="2800" b="1" baseline="-25000">
                <a:solidFill>
                  <a:srgbClr val="A50021"/>
                </a:solidFill>
              </a:rPr>
              <a:t>BR———</a:t>
            </a:r>
            <a:endParaRPr lang="en-US" altLang="zh-CN" sz="2800" b="1" baseline="-25000"/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</a:rPr>
              <a:t>和最大反向工作电压</a:t>
            </a:r>
            <a:r>
              <a:rPr lang="en-US" altLang="zh-CN" sz="2800" b="1" i="1">
                <a:solidFill>
                  <a:srgbClr val="A50021"/>
                </a:solidFill>
              </a:rPr>
              <a:t>V</a:t>
            </a:r>
            <a:r>
              <a:rPr lang="en-US" altLang="zh-CN" sz="2800" b="1" baseline="-25000">
                <a:solidFill>
                  <a:srgbClr val="A50021"/>
                </a:solidFill>
              </a:rPr>
              <a:t>RM</a:t>
            </a:r>
            <a:endParaRPr lang="en-US" altLang="zh-CN" b="1" i="1"/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EACAD7C3-0A46-43BF-8C08-94CCCF6C9421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667000"/>
            <a:ext cx="4114800" cy="3657600"/>
            <a:chOff x="2976" y="1584"/>
            <a:chExt cx="2448" cy="2400"/>
          </a:xfrm>
        </p:grpSpPr>
        <p:sp>
          <p:nvSpPr>
            <p:cNvPr id="19464" name="Oval 8">
              <a:extLst>
                <a:ext uri="{FF2B5EF4-FFF2-40B4-BE49-F238E27FC236}">
                  <a16:creationId xmlns:a16="http://schemas.microsoft.com/office/drawing/2014/main" id="{B9BAD403-627E-4F6F-8BCD-412F4F992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584"/>
              <a:ext cx="2448" cy="1248"/>
            </a:xfrm>
            <a:prstGeom prst="ellipse">
              <a:avLst/>
            </a:prstGeom>
            <a:gradFill rotWithShape="0">
              <a:gsLst>
                <a:gs pos="0">
                  <a:srgbClr val="FFCCFF"/>
                </a:gs>
                <a:gs pos="100000">
                  <a:srgbClr val="FFFF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    </a:t>
              </a:r>
              <a:r>
                <a:rPr lang="zh-CN" altLang="en-US" b="1">
                  <a:solidFill>
                    <a:srgbClr val="000000"/>
                  </a:solidFill>
                </a:rPr>
                <a:t>二极管反向电流</a:t>
              </a:r>
            </a:p>
            <a:p>
              <a:pPr algn="ctr" eaLnBrk="1" hangingPunct="1"/>
              <a:r>
                <a:rPr lang="zh-CN" altLang="en-US" b="1">
                  <a:solidFill>
                    <a:srgbClr val="000000"/>
                  </a:solidFill>
                </a:rPr>
                <a:t>急剧增加时对应的反向</a:t>
              </a:r>
            </a:p>
            <a:p>
              <a:pPr algn="ctr" eaLnBrk="1" hangingPunct="1"/>
              <a:r>
                <a:rPr lang="zh-CN" altLang="en-US" b="1">
                  <a:solidFill>
                    <a:srgbClr val="000000"/>
                  </a:solidFill>
                </a:rPr>
                <a:t>电压值称为反向击穿</a:t>
              </a:r>
            </a:p>
            <a:p>
              <a:pPr algn="ctr" eaLnBrk="1" hangingPunct="1"/>
              <a:r>
                <a:rPr lang="zh-CN" altLang="en-US" b="1">
                  <a:solidFill>
                    <a:srgbClr val="000000"/>
                  </a:solidFill>
                </a:rPr>
                <a:t>电压</a:t>
              </a:r>
              <a:r>
                <a:rPr lang="en-US" altLang="zh-CN" b="1" i="1">
                  <a:solidFill>
                    <a:srgbClr val="FF0000"/>
                  </a:solidFill>
                </a:rPr>
                <a:t>V</a:t>
              </a:r>
              <a:r>
                <a:rPr lang="en-US" altLang="zh-CN" b="1" baseline="-25000">
                  <a:solidFill>
                    <a:srgbClr val="FF0000"/>
                  </a:solidFill>
                </a:rPr>
                <a:t>BR</a:t>
              </a:r>
              <a:r>
                <a:rPr lang="zh-CN" altLang="en-US" b="1">
                  <a:solidFill>
                    <a:srgbClr val="000000"/>
                  </a:solidFill>
                </a:rPr>
                <a:t>。</a:t>
              </a:r>
              <a:endParaRPr lang="zh-CN" altLang="en-US" b="1"/>
            </a:p>
          </p:txBody>
        </p:sp>
        <p:sp>
          <p:nvSpPr>
            <p:cNvPr id="19465" name="Oval 9">
              <a:extLst>
                <a:ext uri="{FF2B5EF4-FFF2-40B4-BE49-F238E27FC236}">
                  <a16:creationId xmlns:a16="http://schemas.microsoft.com/office/drawing/2014/main" id="{1A09F673-5C9B-4DB1-B257-8D4C4B38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784"/>
              <a:ext cx="2400" cy="1200"/>
            </a:xfrm>
            <a:prstGeom prst="ellipse">
              <a:avLst/>
            </a:prstGeom>
            <a:gradFill rotWithShape="0">
              <a:gsLst>
                <a:gs pos="0">
                  <a:srgbClr val="FFCCFF"/>
                </a:gs>
                <a:gs pos="100000">
                  <a:srgbClr val="FFFF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</a:rPr>
                <a:t>   </a:t>
              </a:r>
              <a:r>
                <a:rPr lang="zh-CN" altLang="en-US" b="1">
                  <a:solidFill>
                    <a:srgbClr val="000000"/>
                  </a:solidFill>
                </a:rPr>
                <a:t>为安全计，在实际</a:t>
              </a:r>
            </a:p>
            <a:p>
              <a:pPr algn="ctr" eaLnBrk="1" hangingPunct="1"/>
              <a:r>
                <a:rPr lang="zh-CN" altLang="en-US" b="1">
                  <a:solidFill>
                    <a:srgbClr val="000000"/>
                  </a:solidFill>
                </a:rPr>
                <a:t>工作时，最大反向工作电压</a:t>
              </a:r>
            </a:p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</a:rPr>
                <a:t>V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RM</a:t>
              </a:r>
              <a:r>
                <a:rPr lang="zh-CN" altLang="en-US" b="1">
                  <a:solidFill>
                    <a:srgbClr val="000000"/>
                  </a:solidFill>
                </a:rPr>
                <a:t>一般只按反向击穿电压</a:t>
              </a:r>
            </a:p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</a:rPr>
                <a:t>V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BR</a:t>
              </a:r>
              <a:r>
                <a:rPr lang="zh-CN" altLang="en-US" b="1">
                  <a:solidFill>
                    <a:srgbClr val="000000"/>
                  </a:solidFill>
                </a:rPr>
                <a:t>的一半计算。</a:t>
              </a:r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  <p:bldP spid="21509" grpId="0" animBg="1" autoUpdateAnimBg="0"/>
      <p:bldP spid="2151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9212C53D-00C4-4AB7-B568-70001F02F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10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 </a:t>
            </a:r>
            <a:r>
              <a:rPr lang="en-US" altLang="zh-CN" sz="2800" b="1">
                <a:solidFill>
                  <a:srgbClr val="A50021"/>
                </a:solidFill>
              </a:rPr>
              <a:t>(3) </a:t>
            </a:r>
            <a:r>
              <a:rPr lang="zh-CN" altLang="en-US" sz="2800" b="1">
                <a:solidFill>
                  <a:srgbClr val="A50021"/>
                </a:solidFill>
                <a:latin typeface="宋体" panose="02010600030101010101" pitchFamily="2" charset="-122"/>
              </a:rPr>
              <a:t>反向电流</a:t>
            </a:r>
            <a:r>
              <a:rPr lang="en-US" altLang="zh-CN" sz="2800" b="1" i="1">
                <a:solidFill>
                  <a:srgbClr val="A50021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800" b="1" baseline="-25000">
                <a:solidFill>
                  <a:srgbClr val="A50021"/>
                </a:solidFill>
                <a:latin typeface="宋体" panose="02010600030101010101" pitchFamily="2" charset="-122"/>
              </a:rPr>
              <a:t>R</a:t>
            </a:r>
            <a:endParaRPr lang="en-US" altLang="zh-CN" sz="2800" b="1">
              <a:solidFill>
                <a:srgbClr val="A50021"/>
              </a:solidFill>
              <a:latin typeface="宋体" panose="02010600030101010101" pitchFamily="2" charset="-122"/>
            </a:endParaRP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6A7C6290-7240-4088-BCB3-EB42B0BF2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5146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 </a:t>
            </a:r>
            <a:r>
              <a:rPr lang="en-US" altLang="zh-CN" sz="2800" b="1">
                <a:solidFill>
                  <a:srgbClr val="A50021"/>
                </a:solidFill>
              </a:rPr>
              <a:t>(4) </a:t>
            </a:r>
            <a:r>
              <a:rPr lang="zh-CN" altLang="en-US" sz="2800" b="1">
                <a:solidFill>
                  <a:srgbClr val="A50021"/>
                </a:solidFill>
              </a:rPr>
              <a:t>正向压降</a:t>
            </a:r>
            <a:r>
              <a:rPr lang="en-US" altLang="zh-CN" sz="2800" b="1" i="1">
                <a:solidFill>
                  <a:srgbClr val="A50021"/>
                </a:solidFill>
              </a:rPr>
              <a:t>V</a:t>
            </a:r>
            <a:r>
              <a:rPr lang="en-US" altLang="zh-CN" sz="2800" b="1" baseline="-25000">
                <a:solidFill>
                  <a:srgbClr val="A50021"/>
                </a:solidFill>
              </a:rPr>
              <a:t>F</a:t>
            </a:r>
            <a:endParaRPr lang="en-US" altLang="zh-CN" sz="2800" b="1">
              <a:solidFill>
                <a:srgbClr val="A50021"/>
              </a:solidFill>
            </a:endParaRP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EAE9DE45-47BB-43AB-B4FD-834022AEB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720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A50021"/>
                </a:solidFill>
              </a:rPr>
              <a:t>(5) </a:t>
            </a:r>
            <a:r>
              <a:rPr lang="zh-CN" altLang="en-US" sz="2800" b="1">
                <a:solidFill>
                  <a:srgbClr val="A50021"/>
                </a:solidFill>
              </a:rPr>
              <a:t>动态电阻</a:t>
            </a:r>
            <a:r>
              <a:rPr lang="en-US" altLang="zh-CN" sz="2800" b="1" i="1">
                <a:solidFill>
                  <a:srgbClr val="A50021"/>
                </a:solidFill>
              </a:rPr>
              <a:t>r</a:t>
            </a:r>
            <a:r>
              <a:rPr lang="en-US" altLang="zh-CN" sz="2800" b="1" baseline="-25000">
                <a:solidFill>
                  <a:srgbClr val="A50021"/>
                </a:solidFill>
              </a:rPr>
              <a:t>d</a:t>
            </a:r>
            <a:endParaRPr lang="en-US" altLang="zh-CN" sz="2800" b="1">
              <a:solidFill>
                <a:srgbClr val="A50021"/>
              </a:solidFill>
            </a:endParaRP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DB3E8AEF-ECD6-462A-A67D-849FC5C57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914400"/>
            <a:ext cx="8001000" cy="1501775"/>
          </a:xfrm>
          <a:prstGeom prst="rect">
            <a:avLst/>
          </a:prstGeom>
          <a:gradFill rotWithShape="0">
            <a:gsLst>
              <a:gs pos="0">
                <a:srgbClr val="C9FFC9"/>
              </a:gs>
              <a:gs pos="100000">
                <a:srgbClr val="E4FFE4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/>
              <a:t>       </a:t>
            </a:r>
            <a:r>
              <a:rPr lang="zh-CN" altLang="en-US" sz="2800" b="1"/>
              <a:t>在室温下，在规定的反向电压下，一般是最大反向工作电压下的反向电流值。硅二极管的反向电流一般在纳安</a:t>
            </a:r>
            <a:r>
              <a:rPr lang="en-US" altLang="zh-CN" sz="2800" b="1"/>
              <a:t>(nA)</a:t>
            </a:r>
            <a:r>
              <a:rPr lang="zh-CN" altLang="en-US" sz="2800" b="1"/>
              <a:t>级；锗二极管在微安</a:t>
            </a:r>
            <a:r>
              <a:rPr lang="en-US" altLang="zh-CN" sz="2800" b="1"/>
              <a:t>(</a:t>
            </a:r>
            <a:r>
              <a:rPr lang="en-US" altLang="zh-CN" sz="2800" b="1">
                <a:sym typeface="Symbol" panose="05050102010706020507" pitchFamily="18" charset="2"/>
              </a:rPr>
              <a:t></a:t>
            </a:r>
            <a:r>
              <a:rPr lang="en-US" altLang="zh-CN" sz="2800" b="1"/>
              <a:t>A)</a:t>
            </a:r>
            <a:r>
              <a:rPr lang="zh-CN" altLang="en-US" sz="2800" b="1"/>
              <a:t>级。</a:t>
            </a:r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1204F884-2F83-42D8-9FE6-CA7CB4C7D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048000"/>
            <a:ext cx="7620000" cy="1501775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F3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1"/>
              <a:t>        </a:t>
            </a:r>
            <a:r>
              <a:rPr lang="zh-CN" altLang="en-US" sz="2800" b="1"/>
              <a:t>在规定的正向电流下，二极管的正向电压降。小电流硅二极管的正向压降在中等电流水平下，约</a:t>
            </a:r>
            <a:r>
              <a:rPr lang="en-US" altLang="zh-CN" sz="2800" b="1"/>
              <a:t>0.6</a:t>
            </a:r>
            <a:r>
              <a:rPr lang="zh-CN" altLang="en-US" sz="2800" b="1"/>
              <a:t>～</a:t>
            </a:r>
            <a:r>
              <a:rPr lang="en-US" altLang="zh-CN" sz="2800" b="1"/>
              <a:t>0.8V</a:t>
            </a:r>
            <a:r>
              <a:rPr lang="zh-CN" altLang="en-US" sz="2800" b="1"/>
              <a:t>；锗二极管约</a:t>
            </a:r>
            <a:r>
              <a:rPr lang="en-US" altLang="zh-CN" sz="2800" b="1"/>
              <a:t>0.2</a:t>
            </a:r>
            <a:r>
              <a:rPr lang="zh-CN" altLang="en-US" sz="2800" b="1"/>
              <a:t>～</a:t>
            </a:r>
            <a:r>
              <a:rPr lang="en-US" altLang="zh-CN" sz="2800" b="1"/>
              <a:t>0.3V</a:t>
            </a:r>
            <a:r>
              <a:rPr lang="zh-CN" altLang="en-US" sz="2800" b="1"/>
              <a:t>。</a:t>
            </a:r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3A94D424-EA96-4288-8435-AD1A03A9C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105400"/>
            <a:ext cx="7620000" cy="1501775"/>
          </a:xfrm>
          <a:prstGeom prst="rect">
            <a:avLst/>
          </a:prstGeom>
          <a:gradFill rotWithShape="0">
            <a:gsLst>
              <a:gs pos="0">
                <a:srgbClr val="C1E0FF"/>
              </a:gs>
              <a:gs pos="100000">
                <a:srgbClr val="EEF6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/>
              <a:t>        </a:t>
            </a:r>
            <a:r>
              <a:rPr lang="zh-CN" altLang="en-US" sz="2800" b="1"/>
              <a:t>反映了二极管正向特性曲线斜率的倒数。显然， </a:t>
            </a:r>
            <a:r>
              <a:rPr lang="en-US" altLang="zh-CN" sz="2800" b="1" i="1"/>
              <a:t>r</a:t>
            </a:r>
            <a:r>
              <a:rPr lang="en-US" altLang="zh-CN" sz="2800" b="1" baseline="-25000"/>
              <a:t>d</a:t>
            </a:r>
            <a:r>
              <a:rPr lang="zh-CN" altLang="en-US" sz="2800" b="1"/>
              <a:t>与工作电流的大小有关，即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/>
              <a:t>                              </a:t>
            </a:r>
            <a:r>
              <a:rPr lang="en-US" altLang="zh-CN" sz="2800" b="1" i="1"/>
              <a:t>r</a:t>
            </a:r>
            <a:r>
              <a:rPr lang="en-US" altLang="zh-CN" sz="2800" b="1" baseline="-25000"/>
              <a:t>d</a:t>
            </a:r>
            <a:r>
              <a:rPr lang="en-US" altLang="zh-CN" sz="2800" b="1"/>
              <a:t> =</a:t>
            </a:r>
            <a:r>
              <a:rPr lang="en-US" altLang="zh-CN" sz="2800" b="1">
                <a:sym typeface="Symbol" panose="05050102010706020507" pitchFamily="18" charset="2"/>
              </a:rPr>
              <a:t>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F </a:t>
            </a:r>
            <a:r>
              <a:rPr lang="en-US" altLang="zh-CN" sz="2800" b="1"/>
              <a:t>/</a:t>
            </a:r>
            <a:r>
              <a:rPr lang="en-US" altLang="zh-CN" sz="2800" b="1">
                <a:sym typeface="Symbol" panose="05050102010706020507" pitchFamily="18" charset="2"/>
              </a:rPr>
              <a:t></a:t>
            </a:r>
            <a:r>
              <a:rPr lang="en-US" altLang="zh-CN" sz="2800" b="1" i="1"/>
              <a:t>I</a:t>
            </a:r>
            <a:r>
              <a:rPr lang="en-US" altLang="zh-CN" sz="2800" b="1" baseline="-25000"/>
              <a:t>F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utoUpdateAnimBg="0"/>
      <p:bldP spid="22532" grpId="0" autoUpdateAnimBg="0"/>
      <p:bldP spid="22534" grpId="0" animBg="1" autoUpdateAnimBg="0"/>
      <p:bldP spid="2253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2AD2BB92-344E-4B57-A8BA-2229311AB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914400"/>
            <a:ext cx="73612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1.2.4  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二极管电路的分析和应用举例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BB945392-72A3-4E3B-8B8B-937B3FC18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905000"/>
            <a:ext cx="76962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b="1"/>
              <a:t>     </a:t>
            </a:r>
            <a:r>
              <a:rPr lang="zh-CN" altLang="en-US" sz="3600" b="1">
                <a:solidFill>
                  <a:schemeClr val="accent2"/>
                </a:solidFill>
                <a:ea typeface="黑体" panose="02010609060101010101" pitchFamily="49" charset="-122"/>
              </a:rPr>
              <a:t>一</a:t>
            </a:r>
            <a:r>
              <a:rPr lang="zh-CN" altLang="en-US" sz="3600" b="1"/>
              <a:t>  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二极管电路的分析</a:t>
            </a: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8456E6EB-0CC3-4B78-BC69-7A62E3C0E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895600"/>
            <a:ext cx="4995863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应用电路举例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36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36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单向限幅电路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36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36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双向限幅电路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zh-CN" sz="36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/>
      <p:bldP spid="2355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D4F0A1F8-81BE-4647-B9B3-36D9C62F0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339850"/>
            <a:ext cx="3540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>
                <a:solidFill>
                  <a:schemeClr val="hlink"/>
                </a:solidFill>
                <a:ea typeface="黑体" panose="02010609060101010101" pitchFamily="49" charset="-122"/>
              </a:rPr>
              <a:t>1.2.5 </a:t>
            </a:r>
            <a:r>
              <a:rPr lang="zh-CN" altLang="en-US" sz="3600" b="1">
                <a:solidFill>
                  <a:schemeClr val="hlink"/>
                </a:solidFill>
                <a:ea typeface="黑体" panose="02010609060101010101" pitchFamily="49" charset="-122"/>
              </a:rPr>
              <a:t>稳压二极管</a:t>
            </a:r>
            <a:endParaRPr lang="zh-CN" altLang="en-US" b="1"/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96723BE2-76C4-483C-8038-AF8A8680C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133600"/>
            <a:ext cx="7086600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b="1"/>
              <a:t>        </a:t>
            </a:r>
            <a:r>
              <a:rPr lang="zh-CN" altLang="en-US" sz="2800" b="1"/>
              <a:t>稳压二极管是应用在反向击穿区的特殊硅二极管。稳压二极管的伏安特性曲线与硅二极管的伏安特性曲线完全一样，稳压二极管伏安特性曲线的反向区、符号和典型应用电路如图</a:t>
            </a:r>
            <a:r>
              <a:rPr lang="en-US" altLang="zh-CN" sz="2800" b="1"/>
              <a:t>01.14</a:t>
            </a:r>
            <a:r>
              <a:rPr lang="zh-CN" altLang="en-US" sz="2800" b="1"/>
              <a:t>所示。</a:t>
            </a:r>
          </a:p>
        </p:txBody>
      </p:sp>
      <p:sp>
        <p:nvSpPr>
          <p:cNvPr id="22532" name="AutoShape 4">
            <a:extLst>
              <a:ext uri="{FF2B5EF4-FFF2-40B4-BE49-F238E27FC236}">
                <a16:creationId xmlns:a16="http://schemas.microsoft.com/office/drawing/2014/main" id="{2BB1670D-C11D-4DEA-BC38-3BDA42A23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800600"/>
            <a:ext cx="762000" cy="1295400"/>
          </a:xfrm>
          <a:prstGeom prst="downArrow">
            <a:avLst>
              <a:gd name="adj1" fmla="val 50000"/>
              <a:gd name="adj2" fmla="val 42500"/>
            </a:avLst>
          </a:prstGeom>
          <a:gradFill rotWithShape="0">
            <a:gsLst>
              <a:gs pos="0">
                <a:srgbClr val="00FF00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b="1"/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5EF5E3EE-ED41-4DD5-B101-F1767B629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8225" y="4876800"/>
            <a:ext cx="4921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图见下页</a:t>
            </a:r>
            <a:endParaRPr lang="zh-CN" altLang="en-US" b="1"/>
          </a:p>
        </p:txBody>
      </p:sp>
    </p:spTree>
  </p:cSld>
  <p:clrMapOvr>
    <a:masterClrMapping/>
  </p:clrMapOvr>
  <p:transition spd="slow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 descr="永恒">
            <a:extLst>
              <a:ext uri="{FF2B5EF4-FFF2-40B4-BE49-F238E27FC236}">
                <a16:creationId xmlns:a16="http://schemas.microsoft.com/office/drawing/2014/main" id="{A0506C2B-1639-4EC5-ABEE-40989304F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391400" cy="5181600"/>
          </a:xfrm>
          <a:prstGeom prst="horizontalScroll">
            <a:avLst>
              <a:gd name="adj" fmla="val 125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b="1"/>
          </a:p>
        </p:txBody>
      </p:sp>
      <p:sp>
        <p:nvSpPr>
          <p:cNvPr id="10246" name="Text Box 3">
            <a:extLst>
              <a:ext uri="{FF2B5EF4-FFF2-40B4-BE49-F238E27FC236}">
                <a16:creationId xmlns:a16="http://schemas.microsoft.com/office/drawing/2014/main" id="{5B501C13-B228-4CA2-935C-80DA86EA8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562600"/>
            <a:ext cx="5653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1"/>
              <a:t>          </a:t>
            </a:r>
            <a:r>
              <a:rPr lang="zh-CN" altLang="en-US" b="1">
                <a:solidFill>
                  <a:srgbClr val="FF3300"/>
                </a:solidFill>
              </a:rPr>
              <a:t>图 </a:t>
            </a:r>
            <a:r>
              <a:rPr lang="en-US" altLang="zh-CN" b="1">
                <a:solidFill>
                  <a:srgbClr val="FF3300"/>
                </a:solidFill>
              </a:rPr>
              <a:t>01.14 </a:t>
            </a:r>
            <a:r>
              <a:rPr lang="zh-CN" altLang="en-US" b="1">
                <a:solidFill>
                  <a:srgbClr val="FF3300"/>
                </a:solidFill>
              </a:rPr>
              <a:t>稳压二极管的伏安特性</a:t>
            </a:r>
            <a:r>
              <a:rPr lang="zh-CN" altLang="en-US" sz="2000" b="1"/>
              <a:t>       </a:t>
            </a:r>
            <a:endParaRPr lang="zh-CN" altLang="en-US" b="1"/>
          </a:p>
        </p:txBody>
      </p:sp>
      <p:sp>
        <p:nvSpPr>
          <p:cNvPr id="10247" name="Text Box 4">
            <a:extLst>
              <a:ext uri="{FF2B5EF4-FFF2-40B4-BE49-F238E27FC236}">
                <a16:creationId xmlns:a16="http://schemas.microsoft.com/office/drawing/2014/main" id="{92A18D0D-1069-43E1-892E-CC2AF3215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105400"/>
            <a:ext cx="4108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3300"/>
                </a:solidFill>
              </a:rPr>
              <a:t>(a)</a:t>
            </a:r>
            <a:r>
              <a:rPr lang="zh-CN" altLang="en-US" sz="2000" b="1">
                <a:solidFill>
                  <a:srgbClr val="FF3300"/>
                </a:solidFill>
              </a:rPr>
              <a:t>符号   </a:t>
            </a:r>
            <a:r>
              <a:rPr lang="en-US" altLang="zh-CN" sz="2000" b="1">
                <a:solidFill>
                  <a:srgbClr val="FF3300"/>
                </a:solidFill>
              </a:rPr>
              <a:t>(b) </a:t>
            </a:r>
            <a:r>
              <a:rPr lang="zh-CN" altLang="en-US" sz="2000" b="1">
                <a:solidFill>
                  <a:srgbClr val="FF3300"/>
                </a:solidFill>
              </a:rPr>
              <a:t>伏安特性   </a:t>
            </a:r>
            <a:r>
              <a:rPr lang="en-US" altLang="zh-CN" sz="2000" b="1">
                <a:solidFill>
                  <a:srgbClr val="FF3300"/>
                </a:solidFill>
              </a:rPr>
              <a:t>(c)</a:t>
            </a:r>
            <a:r>
              <a:rPr lang="zh-CN" altLang="en-US" sz="2000" b="1">
                <a:solidFill>
                  <a:srgbClr val="FF3300"/>
                </a:solidFill>
              </a:rPr>
              <a:t>应用电路</a:t>
            </a:r>
            <a:endParaRPr lang="zh-CN" altLang="en-US" sz="2000" b="1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C27081AF-9D0E-4861-BC51-52D804492C0F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57200"/>
            <a:ext cx="3810000" cy="3783013"/>
            <a:chOff x="1296" y="288"/>
            <a:chExt cx="2400" cy="2383"/>
          </a:xfrm>
        </p:grpSpPr>
        <p:graphicFrame>
          <p:nvGraphicFramePr>
            <p:cNvPr id="10244" name="Object 6">
              <a:extLst>
                <a:ext uri="{FF2B5EF4-FFF2-40B4-BE49-F238E27FC236}">
                  <a16:creationId xmlns:a16="http://schemas.microsoft.com/office/drawing/2014/main" id="{70DA3839-274A-442D-8D14-C910447DEE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288"/>
            <a:ext cx="2400" cy="2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7" name="BMP 图象" r:id="rId4" imgW="2448313" imgH="2533696" progId="Paint.Picture">
                    <p:embed/>
                  </p:oleObj>
                </mc:Choice>
                <mc:Fallback>
                  <p:oleObj name="BMP 图象" r:id="rId4" imgW="2448313" imgH="2533696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88"/>
                          <a:ext cx="2400" cy="2332"/>
                        </a:xfrm>
                        <a:prstGeom prst="rect">
                          <a:avLst/>
                        </a:prstGeom>
                        <a:noFill/>
                        <a:ln w="38100">
                          <a:pattFill prst="pct90">
                            <a:fgClr>
                              <a:srgbClr val="FF00FF"/>
                            </a:fgClr>
                            <a:bgClr>
                              <a:srgbClr val="66FF99"/>
                            </a:bgClr>
                          </a:patt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8100000" algn="ctr" rotWithShape="0">
                                  <a:schemeClr val="tx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6" name="Text Box 7">
              <a:extLst>
                <a:ext uri="{FF2B5EF4-FFF2-40B4-BE49-F238E27FC236}">
                  <a16:creationId xmlns:a16="http://schemas.microsoft.com/office/drawing/2014/main" id="{0F1F361D-66CE-4E3F-8FBF-B5EACA1D4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9" y="2419"/>
              <a:ext cx="3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(b)</a:t>
              </a: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389AA04C-49D1-4435-852D-87F00CD490D8}"/>
              </a:ext>
            </a:extLst>
          </p:cNvPr>
          <p:cNvGrpSpPr>
            <a:grpSpLocks/>
          </p:cNvGrpSpPr>
          <p:nvPr/>
        </p:nvGrpSpPr>
        <p:grpSpPr bwMode="auto">
          <a:xfrm>
            <a:off x="5324475" y="3124200"/>
            <a:ext cx="2447925" cy="1768475"/>
            <a:chOff x="3354" y="1968"/>
            <a:chExt cx="1542" cy="1114"/>
          </a:xfrm>
        </p:grpSpPr>
        <p:graphicFrame>
          <p:nvGraphicFramePr>
            <p:cNvPr id="10243" name="Object 9">
              <a:extLst>
                <a:ext uri="{FF2B5EF4-FFF2-40B4-BE49-F238E27FC236}">
                  <a16:creationId xmlns:a16="http://schemas.microsoft.com/office/drawing/2014/main" id="{F756600D-0E83-444D-AC5C-4F78B81613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54" y="1968"/>
            <a:ext cx="1542" cy="1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8" name="BMP 图象" r:id="rId6" imgW="1085714" imgH="762106" progId="Paint.Picture">
                    <p:embed/>
                  </p:oleObj>
                </mc:Choice>
                <mc:Fallback>
                  <p:oleObj name="BMP 图象" r:id="rId6" imgW="1085714" imgH="762106" progId="Paint.Picture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4" y="1968"/>
                          <a:ext cx="1542" cy="1082"/>
                        </a:xfrm>
                        <a:prstGeom prst="rect">
                          <a:avLst/>
                        </a:prstGeom>
                        <a:noFill/>
                        <a:ln w="38100">
                          <a:pattFill prst="pct90">
                            <a:fgClr>
                              <a:srgbClr val="FF00FF"/>
                            </a:fgClr>
                            <a:bgClr>
                              <a:srgbClr val="66FF99"/>
                            </a:bgClr>
                          </a:patt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0000FF"/>
                                  </a:gs>
                                  <a:gs pos="100000">
                                    <a:srgbClr val="66FFFF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8100000" algn="ctr" rotWithShape="0">
                                  <a:schemeClr val="tx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5" name="Text Box 10">
              <a:extLst>
                <a:ext uri="{FF2B5EF4-FFF2-40B4-BE49-F238E27FC236}">
                  <a16:creationId xmlns:a16="http://schemas.microsoft.com/office/drawing/2014/main" id="{62B1AB90-5273-4EAB-A1B6-18CABAD0C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8" y="2832"/>
              <a:ext cx="2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(c)</a:t>
              </a: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333A5436-BDC1-4721-BCA8-1A869462FBD2}"/>
              </a:ext>
            </a:extLst>
          </p:cNvPr>
          <p:cNvGrpSpPr>
            <a:grpSpLocks/>
          </p:cNvGrpSpPr>
          <p:nvPr/>
        </p:nvGrpSpPr>
        <p:grpSpPr bwMode="auto">
          <a:xfrm>
            <a:off x="6145213" y="1143000"/>
            <a:ext cx="1627187" cy="1889125"/>
            <a:chOff x="3871" y="720"/>
            <a:chExt cx="1025" cy="1190"/>
          </a:xfrm>
        </p:grpSpPr>
        <p:graphicFrame>
          <p:nvGraphicFramePr>
            <p:cNvPr id="10242" name="Object 12">
              <a:extLst>
                <a:ext uri="{FF2B5EF4-FFF2-40B4-BE49-F238E27FC236}">
                  <a16:creationId xmlns:a16="http://schemas.microsoft.com/office/drawing/2014/main" id="{636B0A3F-0E5B-40BE-85D6-A25A8CC824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1" y="720"/>
            <a:ext cx="1025" cy="1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9" name="BMP 图象" r:id="rId8" imgW="885949" imgH="1028844" progId="Paint.Picture">
                    <p:embed/>
                  </p:oleObj>
                </mc:Choice>
                <mc:Fallback>
                  <p:oleObj name="BMP 图象" r:id="rId8" imgW="885949" imgH="1028844" progId="Paint.Picture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1" y="720"/>
                          <a:ext cx="1025" cy="1190"/>
                        </a:xfrm>
                        <a:prstGeom prst="rect">
                          <a:avLst/>
                        </a:prstGeom>
                        <a:noFill/>
                        <a:ln w="38100">
                          <a:pattFill prst="pct90">
                            <a:fgClr>
                              <a:srgbClr val="FF00FF"/>
                            </a:fgClr>
                            <a:bgClr>
                              <a:srgbClr val="66FF99"/>
                            </a:bgClr>
                          </a:patt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8100000" algn="ctr" rotWithShape="0">
                                  <a:schemeClr val="tx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4" name="Text Box 13">
              <a:extLst>
                <a:ext uri="{FF2B5EF4-FFF2-40B4-BE49-F238E27FC236}">
                  <a16:creationId xmlns:a16="http://schemas.microsoft.com/office/drawing/2014/main" id="{72A895FC-5088-44C9-8D57-B2A7E741A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7" y="1632"/>
              <a:ext cx="3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(a)</a:t>
              </a:r>
            </a:p>
          </p:txBody>
        </p:sp>
      </p:grpSp>
      <p:grpSp>
        <p:nvGrpSpPr>
          <p:cNvPr id="10251" name="Group 14">
            <a:extLst>
              <a:ext uri="{FF2B5EF4-FFF2-40B4-BE49-F238E27FC236}">
                <a16:creationId xmlns:a16="http://schemas.microsoft.com/office/drawing/2014/main" id="{F784FB0E-861B-48F9-91DE-72811A240D0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304800"/>
            <a:ext cx="700088" cy="1295400"/>
            <a:chOff x="5040" y="192"/>
            <a:chExt cx="441" cy="816"/>
          </a:xfrm>
        </p:grpSpPr>
        <p:sp>
          <p:nvSpPr>
            <p:cNvPr id="26639" name="Text Box 15">
              <a:extLst>
                <a:ext uri="{FF2B5EF4-FFF2-40B4-BE49-F238E27FC236}">
                  <a16:creationId xmlns:a16="http://schemas.microsoft.com/office/drawing/2014/main" id="{CE6F4FB5-69AA-450F-8D80-E0AD715F3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432"/>
              <a:ext cx="441" cy="25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rgbClr val="FF0000"/>
                  </a:solidFill>
                </a:rPr>
                <a:t>图示</a:t>
              </a:r>
              <a:endParaRPr lang="zh-CN" altLang="en-US" b="1"/>
            </a:p>
          </p:txBody>
        </p:sp>
        <p:sp>
          <p:nvSpPr>
            <p:cNvPr id="26640" name="AutoShape 16">
              <a:extLst>
                <a:ext uri="{FF2B5EF4-FFF2-40B4-BE49-F238E27FC236}">
                  <a16:creationId xmlns:a16="http://schemas.microsoft.com/office/drawing/2014/main" id="{993E88AE-DA36-4FAC-8531-0C859CCD9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92"/>
              <a:ext cx="432" cy="816"/>
            </a:xfrm>
            <a:prstGeom prst="curvedLeftArrow">
              <a:avLst>
                <a:gd name="adj1" fmla="val 37778"/>
                <a:gd name="adj2" fmla="val 75556"/>
                <a:gd name="adj3" fmla="val 33333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1"/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2">
            <a:extLst>
              <a:ext uri="{FF2B5EF4-FFF2-40B4-BE49-F238E27FC236}">
                <a16:creationId xmlns:a16="http://schemas.microsoft.com/office/drawing/2014/main" id="{2ABC31B7-7D4A-437B-BEFD-1073C2644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8001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b="1"/>
              <a:t>         </a:t>
            </a:r>
            <a:r>
              <a:rPr lang="zh-CN" altLang="en-US" sz="2800" b="1"/>
              <a:t>从稳压二极管的伏安特性曲线上可以确定稳压二极管的参数。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02BEC794-CC0B-4DF9-80DF-3AA25A68A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65325"/>
            <a:ext cx="3836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 </a:t>
            </a:r>
            <a:r>
              <a:rPr lang="en-US" altLang="zh-CN" sz="3200" b="1">
                <a:solidFill>
                  <a:srgbClr val="A50021"/>
                </a:solidFill>
              </a:rPr>
              <a:t>(1) </a:t>
            </a:r>
            <a:r>
              <a:rPr lang="zh-CN" altLang="en-US" sz="3200" b="1">
                <a:solidFill>
                  <a:srgbClr val="A50021"/>
                </a:solidFill>
              </a:rPr>
              <a:t>稳定电压</a:t>
            </a:r>
            <a:r>
              <a:rPr lang="en-US" altLang="zh-CN" sz="3200" b="1" i="1">
                <a:solidFill>
                  <a:srgbClr val="A50021"/>
                </a:solidFill>
              </a:rPr>
              <a:t>V</a:t>
            </a:r>
            <a:r>
              <a:rPr lang="en-US" altLang="zh-CN" sz="3200" b="1" baseline="-25000">
                <a:solidFill>
                  <a:srgbClr val="A50021"/>
                </a:solidFill>
              </a:rPr>
              <a:t>Z </a:t>
            </a:r>
            <a:r>
              <a:rPr lang="en-US" altLang="zh-CN" sz="3200" b="1">
                <a:solidFill>
                  <a:srgbClr val="A50021"/>
                </a:solidFill>
              </a:rPr>
              <a:t>——</a:t>
            </a:r>
            <a:endParaRPr lang="en-US" altLang="zh-CN" sz="2800" b="1"/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ADF39BE3-847B-40FA-88CA-B1B2ED1FA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3565525"/>
            <a:ext cx="3921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A50021"/>
                </a:solidFill>
                <a:ea typeface="幼圆" panose="02010509060101010101" pitchFamily="49" charset="-122"/>
              </a:rPr>
              <a:t>(2) </a:t>
            </a:r>
            <a:r>
              <a:rPr lang="zh-CN" altLang="en-US" sz="3200" b="1">
                <a:solidFill>
                  <a:srgbClr val="A50021"/>
                </a:solidFill>
                <a:ea typeface="幼圆" panose="02010509060101010101" pitchFamily="49" charset="-122"/>
              </a:rPr>
              <a:t>动态电阻</a:t>
            </a:r>
            <a:r>
              <a:rPr lang="en-US" altLang="zh-CN" sz="3200" b="1" i="1">
                <a:solidFill>
                  <a:srgbClr val="A50021"/>
                </a:solidFill>
              </a:rPr>
              <a:t>r</a:t>
            </a:r>
            <a:r>
              <a:rPr lang="en-US" altLang="zh-CN" sz="3200" b="1" baseline="-25000">
                <a:solidFill>
                  <a:srgbClr val="A50021"/>
                </a:solidFill>
              </a:rPr>
              <a:t>Z     </a:t>
            </a:r>
            <a:r>
              <a:rPr lang="en-US" altLang="zh-CN" sz="3200" b="1">
                <a:solidFill>
                  <a:srgbClr val="A50021"/>
                </a:solidFill>
              </a:rPr>
              <a:t>——</a:t>
            </a:r>
            <a:endParaRPr lang="en-US" altLang="zh-CN" sz="2800" b="1"/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452C0DC4-E8FB-4949-B9CC-69D6CE0C9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90800"/>
            <a:ext cx="8001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        </a:t>
            </a:r>
            <a:r>
              <a:rPr lang="zh-CN" altLang="en-US" sz="2800" b="1">
                <a:solidFill>
                  <a:srgbClr val="0000FF"/>
                </a:solidFill>
              </a:rPr>
              <a:t>在规定的稳压管反向工作电流</a:t>
            </a:r>
            <a:r>
              <a:rPr lang="en-US" altLang="zh-CN" sz="2800" b="1" i="1">
                <a:solidFill>
                  <a:srgbClr val="0000FF"/>
                </a:solidFill>
              </a:rPr>
              <a:t>I</a:t>
            </a:r>
            <a:r>
              <a:rPr lang="en-US" altLang="zh-CN" sz="2800" b="1" baseline="-25000">
                <a:solidFill>
                  <a:srgbClr val="0000FF"/>
                </a:solidFill>
              </a:rPr>
              <a:t>Z</a:t>
            </a:r>
            <a:r>
              <a:rPr lang="zh-CN" altLang="en-US" sz="2800" b="1">
                <a:solidFill>
                  <a:srgbClr val="0000FF"/>
                </a:solidFill>
              </a:rPr>
              <a:t>下，所对应的反向工作电压。</a:t>
            </a:r>
          </a:p>
        </p:txBody>
      </p:sp>
      <p:sp>
        <p:nvSpPr>
          <p:cNvPr id="27654" name="Text Box 6">
            <a:extLst>
              <a:ext uri="{FF2B5EF4-FFF2-40B4-BE49-F238E27FC236}">
                <a16:creationId xmlns:a16="http://schemas.microsoft.com/office/drawing/2014/main" id="{78EF68DC-8002-4839-AFD5-A10872BB9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22738"/>
            <a:ext cx="77724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b="1"/>
              <a:t>       </a:t>
            </a:r>
            <a:r>
              <a:rPr lang="zh-CN" altLang="en-US" sz="2800" b="1">
                <a:solidFill>
                  <a:srgbClr val="FF0066"/>
                </a:solidFill>
              </a:rPr>
              <a:t>其概念与一般二极管的动态电阻相同，只不过稳压二极管的动态电阻是从它的反向特性上求取的。 </a:t>
            </a:r>
            <a:r>
              <a:rPr lang="en-US" altLang="zh-CN" sz="2800" b="1" i="1">
                <a:solidFill>
                  <a:srgbClr val="FF0066"/>
                </a:solidFill>
              </a:rPr>
              <a:t>r</a:t>
            </a:r>
            <a:r>
              <a:rPr lang="en-US" altLang="zh-CN" sz="2800" b="1" baseline="-25000">
                <a:solidFill>
                  <a:srgbClr val="FF0066"/>
                </a:solidFill>
              </a:rPr>
              <a:t>Z</a:t>
            </a:r>
            <a:r>
              <a:rPr lang="zh-CN" altLang="en-US" sz="2800" b="1">
                <a:solidFill>
                  <a:srgbClr val="FF0066"/>
                </a:solidFill>
              </a:rPr>
              <a:t>愈小，反映稳压管的击穿特性愈陡。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FF0066"/>
                </a:solidFill>
              </a:rPr>
              <a:t>                                </a:t>
            </a:r>
            <a:r>
              <a:rPr lang="en-US" altLang="zh-CN" sz="2800" b="1" i="1">
                <a:solidFill>
                  <a:srgbClr val="FF0066"/>
                </a:solidFill>
              </a:rPr>
              <a:t>r</a:t>
            </a:r>
            <a:r>
              <a:rPr lang="en-US" altLang="zh-CN" sz="2800" b="1" baseline="-25000">
                <a:solidFill>
                  <a:srgbClr val="FF0066"/>
                </a:solidFill>
              </a:rPr>
              <a:t>Z</a:t>
            </a:r>
            <a:r>
              <a:rPr lang="en-US" altLang="zh-CN" sz="2800" b="1">
                <a:solidFill>
                  <a:srgbClr val="FF0066"/>
                </a:solidFill>
              </a:rPr>
              <a:t> =</a:t>
            </a:r>
            <a:r>
              <a:rPr lang="en-US" altLang="zh-CN" sz="2800" b="1">
                <a:solidFill>
                  <a:srgbClr val="FF0066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2800" b="1" i="1">
                <a:solidFill>
                  <a:srgbClr val="FF0066"/>
                </a:solidFill>
              </a:rPr>
              <a:t>V</a:t>
            </a:r>
            <a:r>
              <a:rPr lang="en-US" altLang="zh-CN" sz="2800" b="1" baseline="-25000">
                <a:solidFill>
                  <a:srgbClr val="FF0066"/>
                </a:solidFill>
              </a:rPr>
              <a:t>Z </a:t>
            </a:r>
            <a:r>
              <a:rPr lang="en-US" altLang="zh-CN" sz="2800" b="1">
                <a:solidFill>
                  <a:srgbClr val="FF0066"/>
                </a:solidFill>
              </a:rPr>
              <a:t>/</a:t>
            </a:r>
            <a:r>
              <a:rPr lang="en-US" altLang="zh-CN" sz="2800" b="1">
                <a:solidFill>
                  <a:srgbClr val="FF0066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2800" b="1" i="1">
                <a:solidFill>
                  <a:srgbClr val="FF0066"/>
                </a:solidFill>
              </a:rPr>
              <a:t>I</a:t>
            </a:r>
            <a:r>
              <a:rPr lang="en-US" altLang="zh-CN" sz="2800" b="1" baseline="-25000">
                <a:solidFill>
                  <a:srgbClr val="FF0066"/>
                </a:solidFill>
              </a:rPr>
              <a:t>Z</a:t>
            </a:r>
          </a:p>
        </p:txBody>
      </p:sp>
      <p:graphicFrame>
        <p:nvGraphicFramePr>
          <p:cNvPr id="27655" name="Object 7">
            <a:extLst>
              <a:ext uri="{FF2B5EF4-FFF2-40B4-BE49-F238E27FC236}">
                <a16:creationId xmlns:a16="http://schemas.microsoft.com/office/drawing/2014/main" id="{0A3C5E30-1C02-435D-97B6-0A305E0869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1588" y="47625"/>
          <a:ext cx="3779837" cy="360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位图图像" r:id="rId3" imgW="2381582" imgH="2467319" progId="Paint.Picture">
                  <p:embed/>
                </p:oleObj>
              </mc:Choice>
              <mc:Fallback>
                <p:oleObj name="位图图像" r:id="rId3" imgW="2381582" imgH="2467319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47625"/>
                        <a:ext cx="3779837" cy="3605213"/>
                      </a:xfrm>
                      <a:prstGeom prst="rect">
                        <a:avLst/>
                      </a:prstGeom>
                      <a:noFill/>
                      <a:ln w="38100">
                        <a:pattFill prst="pct90">
                          <a:fgClr>
                            <a:srgbClr val="FF00FF"/>
                          </a:fgClr>
                          <a:bgClr>
                            <a:srgbClr val="66FF99"/>
                          </a:bgClr>
                        </a:patt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8100000" algn="ctr" rotWithShape="0">
                                <a:schemeClr val="tx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  <p:bldP spid="27652" grpId="0" autoUpdateAnimBg="0"/>
      <p:bldP spid="27653" grpId="0" autoUpdateAnimBg="0"/>
      <p:bldP spid="2765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>
            <a:extLst>
              <a:ext uri="{FF2B5EF4-FFF2-40B4-BE49-F238E27FC236}">
                <a16:creationId xmlns:a16="http://schemas.microsoft.com/office/drawing/2014/main" id="{01AE7591-ABA7-4774-9C61-409504414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58875"/>
            <a:ext cx="5210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 </a:t>
            </a:r>
            <a:r>
              <a:rPr lang="en-US" altLang="zh-CN" sz="3200" b="1">
                <a:solidFill>
                  <a:srgbClr val="A5002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(3) </a:t>
            </a:r>
            <a:r>
              <a:rPr lang="zh-CN" altLang="en-US" sz="3200" b="1">
                <a:solidFill>
                  <a:srgbClr val="A5002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最大耗散功率</a:t>
            </a:r>
            <a:r>
              <a:rPr lang="zh-CN" altLang="en-US" sz="3200" b="1" i="1" baseline="-25000">
                <a:solidFill>
                  <a:srgbClr val="A50021"/>
                </a:solidFill>
              </a:rPr>
              <a:t> </a:t>
            </a:r>
            <a:r>
              <a:rPr lang="en-US" altLang="zh-CN" sz="3200" b="1" i="1">
                <a:solidFill>
                  <a:srgbClr val="A50021"/>
                </a:solidFill>
              </a:rPr>
              <a:t>P</a:t>
            </a:r>
            <a:r>
              <a:rPr lang="en-US" altLang="zh-CN" sz="3200" b="1" baseline="-25000">
                <a:solidFill>
                  <a:srgbClr val="A50021"/>
                </a:solidFill>
              </a:rPr>
              <a:t>ZM</a:t>
            </a:r>
            <a:r>
              <a:rPr lang="en-US" altLang="zh-CN" sz="3200" b="1" i="1" baseline="-25000">
                <a:solidFill>
                  <a:srgbClr val="A50021"/>
                </a:solidFill>
              </a:rPr>
              <a:t> </a:t>
            </a:r>
            <a:r>
              <a:rPr lang="en-US" altLang="zh-CN" sz="3200" b="1">
                <a:solidFill>
                  <a:srgbClr val="A50021"/>
                </a:solidFill>
              </a:rPr>
              <a:t>——</a:t>
            </a:r>
            <a:endParaRPr lang="en-US" altLang="zh-CN" b="1"/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F1D01123-DEA3-4AE1-8DF6-623F93574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75" y="620713"/>
            <a:ext cx="4683125" cy="26558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CC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b="1"/>
              <a:t>        </a:t>
            </a:r>
            <a:r>
              <a:rPr lang="zh-CN" altLang="en-US" sz="2800" b="1">
                <a:solidFill>
                  <a:srgbClr val="003300"/>
                </a:solidFill>
              </a:rPr>
              <a:t>稳压管的最大功率损耗取决于</a:t>
            </a:r>
            <a:r>
              <a:rPr lang="en-US" altLang="zh-CN" sz="2800" b="1">
                <a:solidFill>
                  <a:srgbClr val="003300"/>
                </a:solidFill>
              </a:rPr>
              <a:t>PN</a:t>
            </a:r>
            <a:r>
              <a:rPr lang="zh-CN" altLang="en-US" sz="2800" b="1">
                <a:solidFill>
                  <a:srgbClr val="003300"/>
                </a:solidFill>
              </a:rPr>
              <a:t>结的面积和散热等条件。反向工作时</a:t>
            </a:r>
            <a:r>
              <a:rPr lang="en-US" altLang="zh-CN" sz="2800" b="1">
                <a:solidFill>
                  <a:srgbClr val="003300"/>
                </a:solidFill>
              </a:rPr>
              <a:t>PN</a:t>
            </a:r>
            <a:r>
              <a:rPr lang="zh-CN" altLang="en-US" sz="2800" b="1">
                <a:solidFill>
                  <a:srgbClr val="003300"/>
                </a:solidFill>
              </a:rPr>
              <a:t>结的功率损耗为</a:t>
            </a:r>
            <a:r>
              <a:rPr lang="zh-CN" altLang="en-US" sz="2800" b="1" i="1" baseline="-25000">
                <a:solidFill>
                  <a:srgbClr val="003300"/>
                </a:solidFill>
              </a:rPr>
              <a:t> </a:t>
            </a:r>
            <a:r>
              <a:rPr lang="en-US" altLang="zh-CN" sz="2800" b="1" i="1">
                <a:solidFill>
                  <a:srgbClr val="003300"/>
                </a:solidFill>
              </a:rPr>
              <a:t>P</a:t>
            </a:r>
            <a:r>
              <a:rPr lang="en-US" altLang="zh-CN" sz="2800" b="1" baseline="-25000">
                <a:solidFill>
                  <a:srgbClr val="003300"/>
                </a:solidFill>
              </a:rPr>
              <a:t>Z</a:t>
            </a:r>
            <a:r>
              <a:rPr lang="en-US" altLang="zh-CN" sz="2800" b="1">
                <a:solidFill>
                  <a:srgbClr val="003300"/>
                </a:solidFill>
              </a:rPr>
              <a:t>=</a:t>
            </a:r>
            <a:r>
              <a:rPr lang="en-US" altLang="zh-CN" sz="2800" b="1" i="1">
                <a:solidFill>
                  <a:srgbClr val="003300"/>
                </a:solidFill>
              </a:rPr>
              <a:t> V</a:t>
            </a:r>
            <a:r>
              <a:rPr lang="en-US" altLang="zh-CN" sz="2800" b="1" baseline="-25000">
                <a:solidFill>
                  <a:srgbClr val="003300"/>
                </a:solidFill>
              </a:rPr>
              <a:t>Z </a:t>
            </a:r>
            <a:r>
              <a:rPr lang="en-US" altLang="zh-CN" sz="2800" b="1" i="1">
                <a:solidFill>
                  <a:srgbClr val="003300"/>
                </a:solidFill>
              </a:rPr>
              <a:t>I</a:t>
            </a:r>
            <a:r>
              <a:rPr lang="en-US" altLang="zh-CN" sz="2800" b="1" baseline="-25000">
                <a:solidFill>
                  <a:srgbClr val="003300"/>
                </a:solidFill>
              </a:rPr>
              <a:t>Z</a:t>
            </a:r>
            <a:r>
              <a:rPr lang="zh-CN" altLang="en-US" sz="2800" b="1">
                <a:solidFill>
                  <a:srgbClr val="003300"/>
                </a:solidFill>
              </a:rPr>
              <a:t>，由</a:t>
            </a:r>
            <a:r>
              <a:rPr lang="zh-CN" altLang="en-US" sz="2800" b="1" i="1" baseline="-25000">
                <a:solidFill>
                  <a:srgbClr val="003300"/>
                </a:solidFill>
              </a:rPr>
              <a:t> </a:t>
            </a:r>
            <a:r>
              <a:rPr lang="en-US" altLang="zh-CN" sz="2800" b="1" i="1">
                <a:solidFill>
                  <a:srgbClr val="003300"/>
                </a:solidFill>
              </a:rPr>
              <a:t>P</a:t>
            </a:r>
            <a:r>
              <a:rPr lang="en-US" altLang="zh-CN" sz="2800" b="1" baseline="-25000">
                <a:solidFill>
                  <a:srgbClr val="003300"/>
                </a:solidFill>
              </a:rPr>
              <a:t>ZM</a:t>
            </a:r>
            <a:r>
              <a:rPr lang="zh-CN" altLang="en-US" sz="2800" b="1">
                <a:solidFill>
                  <a:srgbClr val="003300"/>
                </a:solidFill>
              </a:rPr>
              <a:t>和</a:t>
            </a:r>
            <a:r>
              <a:rPr lang="en-US" altLang="zh-CN" sz="2800" b="1" i="1">
                <a:solidFill>
                  <a:srgbClr val="003300"/>
                </a:solidFill>
              </a:rPr>
              <a:t>V</a:t>
            </a:r>
            <a:r>
              <a:rPr lang="en-US" altLang="zh-CN" sz="2800" b="1" baseline="-25000">
                <a:solidFill>
                  <a:srgbClr val="003300"/>
                </a:solidFill>
              </a:rPr>
              <a:t>Z</a:t>
            </a:r>
            <a:r>
              <a:rPr lang="zh-CN" altLang="en-US" sz="2800" b="1">
                <a:solidFill>
                  <a:srgbClr val="003300"/>
                </a:solidFill>
              </a:rPr>
              <a:t>可以决定</a:t>
            </a:r>
            <a:r>
              <a:rPr lang="en-US" altLang="zh-CN" sz="2800" b="1" i="1">
                <a:solidFill>
                  <a:srgbClr val="003300"/>
                </a:solidFill>
              </a:rPr>
              <a:t>I</a:t>
            </a:r>
            <a:r>
              <a:rPr lang="en-US" altLang="zh-CN" sz="2800" b="1" baseline="-25000">
                <a:solidFill>
                  <a:srgbClr val="003300"/>
                </a:solidFill>
              </a:rPr>
              <a:t>Zmax</a:t>
            </a:r>
            <a:r>
              <a:rPr lang="zh-CN" altLang="en-US" sz="2800" b="1">
                <a:solidFill>
                  <a:srgbClr val="003300"/>
                </a:solidFill>
              </a:rPr>
              <a:t>。</a:t>
            </a:r>
            <a:endParaRPr lang="zh-CN" altLang="en-US" sz="2800" b="1">
              <a:solidFill>
                <a:srgbClr val="660066"/>
              </a:solidFill>
            </a:endParaRP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2C079482-3C9C-41D5-B75A-167A488FC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757488"/>
            <a:ext cx="45720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 </a:t>
            </a:r>
            <a:r>
              <a:rPr lang="en-US" altLang="zh-CN" sz="3200" b="1">
                <a:solidFill>
                  <a:srgbClr val="A5002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(4) </a:t>
            </a:r>
            <a:r>
              <a:rPr lang="zh-CN" altLang="en-US" sz="3200" b="1">
                <a:solidFill>
                  <a:srgbClr val="A5002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最大稳定工作电流</a:t>
            </a:r>
            <a:endParaRPr lang="zh-CN" altLang="en-US" sz="3200" b="1">
              <a:solidFill>
                <a:srgbClr val="A5002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 i="1">
                <a:solidFill>
                  <a:srgbClr val="A50021"/>
                </a:solidFill>
              </a:rPr>
              <a:t>     </a:t>
            </a:r>
            <a:r>
              <a:rPr lang="en-US" altLang="zh-CN" sz="3200" b="1" i="1">
                <a:solidFill>
                  <a:srgbClr val="A50021"/>
                </a:solidFill>
              </a:rPr>
              <a:t>I</a:t>
            </a:r>
            <a:r>
              <a:rPr lang="en-US" altLang="zh-CN" sz="3200" b="1" baseline="-25000">
                <a:solidFill>
                  <a:srgbClr val="A50021"/>
                </a:solidFill>
              </a:rPr>
              <a:t>Zmax </a:t>
            </a:r>
            <a:r>
              <a:rPr lang="zh-CN" altLang="en-US" sz="3200" b="1">
                <a:solidFill>
                  <a:srgbClr val="A50021"/>
                </a:solidFill>
                <a:ea typeface="幼圆" panose="02010509060101010101" pitchFamily="49" charset="-122"/>
              </a:rPr>
              <a:t>和最小稳定工作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A50021"/>
                </a:solidFill>
                <a:ea typeface="幼圆" panose="02010509060101010101" pitchFamily="49" charset="-122"/>
              </a:rPr>
              <a:t>     电流</a:t>
            </a:r>
            <a:r>
              <a:rPr lang="en-US" altLang="zh-CN" sz="3200" b="1" i="1">
                <a:solidFill>
                  <a:srgbClr val="A50021"/>
                </a:solidFill>
              </a:rPr>
              <a:t>I</a:t>
            </a:r>
            <a:r>
              <a:rPr lang="en-US" altLang="zh-CN" sz="3200" b="1" baseline="-25000">
                <a:solidFill>
                  <a:srgbClr val="A50021"/>
                </a:solidFill>
              </a:rPr>
              <a:t>Zmin </a:t>
            </a:r>
            <a:r>
              <a:rPr lang="en-US" altLang="zh-CN" sz="3200" b="1">
                <a:solidFill>
                  <a:srgbClr val="A50021"/>
                </a:solidFill>
              </a:rPr>
              <a:t>—————</a:t>
            </a: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AF71301C-9570-4509-B4F1-46D2A3114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365500"/>
            <a:ext cx="4648200" cy="2655888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CC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b="1"/>
              <a:t>        </a:t>
            </a:r>
            <a:r>
              <a:rPr lang="zh-CN" altLang="en-US" sz="2800" b="1"/>
              <a:t>稳压管的最大稳定工作电流取决于最大耗散功率，即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Zmax </a:t>
            </a:r>
            <a:r>
              <a:rPr lang="en-US" altLang="zh-CN" sz="2800" b="1"/>
              <a:t>=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Z</a:t>
            </a:r>
            <a:r>
              <a:rPr lang="en-US" altLang="zh-CN" sz="2800" b="1" i="1"/>
              <a:t>I</a:t>
            </a:r>
            <a:r>
              <a:rPr lang="en-US" altLang="zh-CN" sz="2800" b="1" baseline="-25000"/>
              <a:t>Zmax </a:t>
            </a:r>
            <a:r>
              <a:rPr lang="zh-CN" altLang="en-US" sz="2800" b="1"/>
              <a:t>。而</a:t>
            </a:r>
            <a:r>
              <a:rPr lang="en-US" altLang="zh-CN" sz="2800" b="1" i="1"/>
              <a:t>I</a:t>
            </a:r>
            <a:r>
              <a:rPr lang="en-US" altLang="zh-CN" sz="2800" b="1" baseline="-25000"/>
              <a:t>zmin</a:t>
            </a:r>
            <a:r>
              <a:rPr lang="zh-CN" altLang="en-US" sz="2800" b="1"/>
              <a:t>对应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Zmin</a:t>
            </a:r>
            <a:r>
              <a:rPr lang="zh-CN" altLang="en-US" sz="2800" b="1"/>
              <a:t>。 若</a:t>
            </a:r>
            <a:r>
              <a:rPr lang="en-US" altLang="zh-CN" sz="2800" b="1" i="1"/>
              <a:t>I</a:t>
            </a:r>
            <a:r>
              <a:rPr lang="en-US" altLang="zh-CN" sz="2800" b="1" baseline="-25000"/>
              <a:t>Z</a:t>
            </a:r>
            <a:r>
              <a:rPr lang="zh-CN" altLang="en-US" sz="2800" b="1" i="1"/>
              <a:t>＜</a:t>
            </a:r>
            <a:r>
              <a:rPr lang="en-US" altLang="zh-CN" sz="2800" b="1" i="1"/>
              <a:t>I</a:t>
            </a:r>
            <a:r>
              <a:rPr lang="en-US" altLang="zh-CN" sz="2800" b="1" baseline="-25000"/>
              <a:t>Zmin</a:t>
            </a:r>
            <a:r>
              <a:rPr lang="zh-CN" altLang="en-US" sz="2800" b="1"/>
              <a:t>则不能稳压。</a:t>
            </a:r>
          </a:p>
        </p:txBody>
      </p:sp>
      <p:graphicFrame>
        <p:nvGraphicFramePr>
          <p:cNvPr id="28678" name="Object 6">
            <a:extLst>
              <a:ext uri="{FF2B5EF4-FFF2-40B4-BE49-F238E27FC236}">
                <a16:creationId xmlns:a16="http://schemas.microsoft.com/office/drawing/2014/main" id="{4F0C8DCE-B606-460C-B4E9-A2C63148E5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300038"/>
          <a:ext cx="3124200" cy="297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BMP 图象" r:id="rId3" imgW="2448313" imgH="2533696" progId="Paint.Picture">
                  <p:embed/>
                </p:oleObj>
              </mc:Choice>
              <mc:Fallback>
                <p:oleObj name="BMP 图象" r:id="rId3" imgW="2448313" imgH="2533696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00038"/>
                        <a:ext cx="3124200" cy="2976562"/>
                      </a:xfrm>
                      <a:prstGeom prst="rect">
                        <a:avLst/>
                      </a:prstGeom>
                      <a:noFill/>
                      <a:ln w="38100">
                        <a:pattFill prst="pct90">
                          <a:fgClr>
                            <a:srgbClr val="FF00FF"/>
                          </a:fgClr>
                          <a:bgClr>
                            <a:srgbClr val="66FF99"/>
                          </a:bgClr>
                        </a:patt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8100000" algn="ctr" rotWithShape="0">
                                <a:schemeClr val="tx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nimBg="1" autoUpdateAnimBg="0"/>
      <p:bldP spid="28676" grpId="0" autoUpdateAnimBg="0"/>
      <p:bldP spid="28677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B3282FAB-DCF4-4602-9FF2-DB58E5642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322388"/>
            <a:ext cx="6172200" cy="3981450"/>
          </a:xfrm>
          <a:prstGeom prst="rect">
            <a:avLst/>
          </a:prstGeom>
          <a:gradFill rotWithShape="0">
            <a:gsLst>
              <a:gs pos="0">
                <a:srgbClr val="FFFFD5"/>
              </a:gs>
              <a:gs pos="100000">
                <a:srgbClr val="FFDD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>
                <a:solidFill>
                  <a:srgbClr val="003300"/>
                </a:solidFill>
              </a:rPr>
              <a:t>         </a:t>
            </a:r>
            <a:r>
              <a:rPr lang="zh-CN" altLang="en-US" sz="2800" b="1">
                <a:solidFill>
                  <a:srgbClr val="FF3300"/>
                </a:solidFill>
              </a:rPr>
              <a:t>稳压二极管在工作时应反接，并串入一只电阻。</a:t>
            </a:r>
            <a:endParaRPr lang="zh-CN" altLang="en-US" sz="2800" b="1">
              <a:solidFill>
                <a:srgbClr val="0033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003300"/>
                </a:solidFill>
              </a:rPr>
              <a:t>        电阻的作用一是起限流作用，以保护稳压管；其次是当输入电压或负载电流变化时，通过该电阻上电压降的变化，取出误差信号以调节稳压管的工作电流，从而起到稳压作用。</a:t>
            </a:r>
          </a:p>
        </p:txBody>
      </p:sp>
    </p:spTree>
  </p:cSld>
  <p:clrMapOvr>
    <a:masterClrMapping/>
  </p:clrMapOvr>
  <p:transition spd="slow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ext Box 2">
            <a:extLst>
              <a:ext uri="{FF2B5EF4-FFF2-40B4-BE49-F238E27FC236}">
                <a16:creationId xmlns:a16="http://schemas.microsoft.com/office/drawing/2014/main" id="{DF6F3571-9C9D-4908-8BD0-050C9F34B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112838"/>
            <a:ext cx="53927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chemeClr val="hlink"/>
                </a:solidFill>
                <a:ea typeface="黑体" panose="02010609060101010101" pitchFamily="49" charset="-122"/>
              </a:rPr>
              <a:t>1.3.5 </a:t>
            </a:r>
            <a:r>
              <a:rPr lang="zh-CN" altLang="en-US" sz="3600" b="1">
                <a:solidFill>
                  <a:schemeClr val="hlink"/>
                </a:solidFill>
                <a:ea typeface="黑体" panose="02010609060101010101" pitchFamily="49" charset="-122"/>
              </a:rPr>
              <a:t>半导体二极管的型号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8" name="Text Box 3">
            <a:extLst>
              <a:ext uri="{FF2B5EF4-FFF2-40B4-BE49-F238E27FC236}">
                <a16:creationId xmlns:a16="http://schemas.microsoft.com/office/drawing/2014/main" id="{F9797C8C-840E-4BD7-B278-1B4C2FE7C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2057400"/>
            <a:ext cx="7397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/>
              <a:t>国家标准对半导体器件型号的命名举例如下：</a:t>
            </a:r>
          </a:p>
        </p:txBody>
      </p:sp>
      <p:graphicFrame>
        <p:nvGraphicFramePr>
          <p:cNvPr id="31748" name="Object 4">
            <a:extLst>
              <a:ext uri="{FF2B5EF4-FFF2-40B4-BE49-F238E27FC236}">
                <a16:creationId xmlns:a16="http://schemas.microsoft.com/office/drawing/2014/main" id="{833B5487-FF0B-40D1-BDE7-699BB3EAA8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838450"/>
          <a:ext cx="8153400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BMP 图象" r:id="rId3" imgW="8354228" imgH="2924452" progId="Paint.Picture">
                  <p:embed/>
                </p:oleObj>
              </mc:Choice>
              <mc:Fallback>
                <p:oleObj name="BMP 图象" r:id="rId3" imgW="8354228" imgH="2924452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38450"/>
                        <a:ext cx="8153400" cy="264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00FF"/>
                                </a:gs>
                                <a:gs pos="100000">
                                  <a:srgbClr val="66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>
            <a:extLst>
              <a:ext uri="{FF2B5EF4-FFF2-40B4-BE49-F238E27FC236}">
                <a16:creationId xmlns:a16="http://schemas.microsoft.com/office/drawing/2014/main" id="{018402A8-D31B-44BB-A3E7-BFE0EC610F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838450"/>
          <a:ext cx="8153400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BMP 图象" r:id="rId5" imgW="8354228" imgH="2924452" progId="Paint.Picture">
                  <p:embed/>
                </p:oleObj>
              </mc:Choice>
              <mc:Fallback>
                <p:oleObj name="BMP 图象" r:id="rId5" imgW="8354228" imgH="2924452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38450"/>
                        <a:ext cx="8153400" cy="264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00FF"/>
                                </a:gs>
                                <a:gs pos="100000">
                                  <a:srgbClr val="66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>
            <a:extLst>
              <a:ext uri="{FF2B5EF4-FFF2-40B4-BE49-F238E27FC236}">
                <a16:creationId xmlns:a16="http://schemas.microsoft.com/office/drawing/2014/main" id="{72614D09-8F7F-4402-B048-DCDF3803D5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838450"/>
          <a:ext cx="8153400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BMP 图象" r:id="rId7" imgW="8354228" imgH="2924452" progId="Paint.Picture">
                  <p:embed/>
                </p:oleObj>
              </mc:Choice>
              <mc:Fallback>
                <p:oleObj name="BMP 图象" r:id="rId7" imgW="8354228" imgH="2924452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38450"/>
                        <a:ext cx="8153400" cy="264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00FF"/>
                                </a:gs>
                                <a:gs pos="100000">
                                  <a:srgbClr val="66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>
            <a:extLst>
              <a:ext uri="{FF2B5EF4-FFF2-40B4-BE49-F238E27FC236}">
                <a16:creationId xmlns:a16="http://schemas.microsoft.com/office/drawing/2014/main" id="{D96F3334-C86A-4A7A-8D2E-75AB79B77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0" y="685800"/>
            <a:ext cx="6675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1.2.1 </a:t>
            </a:r>
            <a:r>
              <a:rPr lang="zh-CN" altLang="en-US" sz="36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半导体二极管的结构类型</a:t>
            </a:r>
            <a:endParaRPr lang="zh-CN" altLang="en-US" b="1"/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F760A852-94AC-4F71-9C0F-20CA5E1CE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7950"/>
            <a:ext cx="80772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b="1"/>
              <a:t>         </a:t>
            </a:r>
            <a:r>
              <a:rPr lang="zh-CN" altLang="en-US" sz="2800" b="1"/>
              <a:t>在</a:t>
            </a:r>
            <a:r>
              <a:rPr lang="en-US" altLang="zh-CN" sz="2800" b="1"/>
              <a:t>PN</a:t>
            </a:r>
            <a:r>
              <a:rPr lang="zh-CN" altLang="en-US" sz="2800" b="1"/>
              <a:t>结上加上引线和封装，就成为一个二极管。二极管按结构分有</a:t>
            </a:r>
            <a:r>
              <a:rPr lang="zh-CN" altLang="en-US" sz="2800" b="1">
                <a:solidFill>
                  <a:srgbClr val="FF0000"/>
                </a:solidFill>
              </a:rPr>
              <a:t>点接触型、面接触型和平面型</a:t>
            </a:r>
            <a:r>
              <a:rPr lang="zh-CN" altLang="en-US" sz="2800" b="1"/>
              <a:t>三大类。它们的结构示意图如图</a:t>
            </a:r>
            <a:r>
              <a:rPr lang="en-US" altLang="zh-CN" sz="2800" b="1"/>
              <a:t>01.11</a:t>
            </a:r>
            <a:r>
              <a:rPr lang="zh-CN" altLang="en-US" sz="2800" b="1"/>
              <a:t>所示。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2D568AF8-6BD5-4114-9C81-5537E7368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67088"/>
            <a:ext cx="3668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66"/>
                </a:solidFill>
              </a:rPr>
              <a:t>(1)</a:t>
            </a:r>
            <a:r>
              <a:rPr lang="en-US" altLang="zh-CN" sz="2800" b="1">
                <a:solidFill>
                  <a:srgbClr val="CC6600"/>
                </a:solidFill>
              </a:rPr>
              <a:t>  </a:t>
            </a:r>
            <a:r>
              <a:rPr lang="zh-CN" altLang="en-US" sz="2800" b="1">
                <a:solidFill>
                  <a:srgbClr val="FF0066"/>
                </a:solidFill>
              </a:rPr>
              <a:t>点接触型二极管</a:t>
            </a:r>
            <a:r>
              <a:rPr lang="en-US" altLang="zh-CN" sz="2800" b="1">
                <a:solidFill>
                  <a:srgbClr val="FF0066"/>
                </a:solidFill>
              </a:rPr>
              <a:t>—</a:t>
            </a:r>
            <a:endParaRPr lang="en-US" altLang="zh-CN" b="1">
              <a:solidFill>
                <a:srgbClr val="FF0066"/>
              </a:solidFill>
            </a:endParaRPr>
          </a:p>
        </p:txBody>
      </p:sp>
      <p:sp>
        <p:nvSpPr>
          <p:cNvPr id="12293" name="AutoShape 5">
            <a:extLst>
              <a:ext uri="{FF2B5EF4-FFF2-40B4-BE49-F238E27FC236}">
                <a16:creationId xmlns:a16="http://schemas.microsoft.com/office/drawing/2014/main" id="{C6543C65-F451-4BCC-BBD9-9A71BBC85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057400"/>
            <a:ext cx="5029200" cy="1600200"/>
          </a:xfrm>
          <a:prstGeom prst="wedgeEllipseCallout">
            <a:avLst>
              <a:gd name="adj1" fmla="val -41162"/>
              <a:gd name="adj2" fmla="val 52481"/>
            </a:avLst>
          </a:prstGeom>
          <a:gradFill rotWithShape="0">
            <a:gsLst>
              <a:gs pos="0">
                <a:srgbClr val="00FF00"/>
              </a:gs>
              <a:gs pos="100000">
                <a:srgbClr val="66FFFF"/>
              </a:gs>
            </a:gsLst>
            <a:path path="rect">
              <a:fillToRect t="100000" r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         PN</a:t>
            </a:r>
            <a:r>
              <a:rPr lang="zh-CN" altLang="en-US" b="1"/>
              <a:t>结面积小，结电容小，</a:t>
            </a:r>
          </a:p>
          <a:p>
            <a:pPr eaLnBrk="1" hangingPunct="1"/>
            <a:r>
              <a:rPr lang="zh-CN" altLang="en-US" b="1"/>
              <a:t>用于检波和变频等高频电路。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6BCC790F-E093-4BA5-8034-5058C55D354A}"/>
              </a:ext>
            </a:extLst>
          </p:cNvPr>
          <p:cNvGrpSpPr>
            <a:grpSpLocks/>
          </p:cNvGrpSpPr>
          <p:nvPr/>
        </p:nvGrpSpPr>
        <p:grpSpPr bwMode="auto">
          <a:xfrm>
            <a:off x="1333500" y="4191000"/>
            <a:ext cx="6350000" cy="2366963"/>
            <a:chOff x="840" y="2640"/>
            <a:chExt cx="4000" cy="1491"/>
          </a:xfrm>
        </p:grpSpPr>
        <p:graphicFrame>
          <p:nvGraphicFramePr>
            <p:cNvPr id="2050" name="Object 7">
              <a:extLst>
                <a:ext uri="{FF2B5EF4-FFF2-40B4-BE49-F238E27FC236}">
                  <a16:creationId xmlns:a16="http://schemas.microsoft.com/office/drawing/2014/main" id="{6F2EC773-56C1-470D-B2E5-A5EDB8A97F0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681" y="2640"/>
            <a:ext cx="2831" cy="1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name="BMP 图象" r:id="rId3" imgW="2381704" imgH="1257334" progId="Paint.Picture">
                    <p:embed/>
                  </p:oleObj>
                </mc:Choice>
                <mc:Fallback>
                  <p:oleObj name="BMP 图象" r:id="rId3" imgW="2381704" imgH="1257334" progId="Paint.Picture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1" y="2640"/>
                          <a:ext cx="2831" cy="1161"/>
                        </a:xfrm>
                        <a:prstGeom prst="rect">
                          <a:avLst/>
                        </a:prstGeom>
                        <a:noFill/>
                        <a:ln w="38100">
                          <a:pattFill prst="zigZag">
                            <a:fgClr>
                              <a:schemeClr val="tx1"/>
                            </a:fgClr>
                            <a:bgClr>
                              <a:srgbClr val="FFFFFF"/>
                            </a:bgClr>
                          </a:patt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00FF00"/>
                                  </a:gs>
                                  <a:gs pos="100000">
                                    <a:srgbClr val="66FFFF"/>
                                  </a:gs>
                                </a:gsLst>
                                <a:path path="rect">
                                  <a:fillToRect t="100000" r="100000"/>
                                </a:path>
                              </a:gra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6" name="Text Box 8">
              <a:extLst>
                <a:ext uri="{FF2B5EF4-FFF2-40B4-BE49-F238E27FC236}">
                  <a16:creationId xmlns:a16="http://schemas.microsoft.com/office/drawing/2014/main" id="{0C5B6ADB-71E6-4A2C-9BF9-594A485B5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840"/>
              <a:ext cx="1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  <a:latin typeface="宋体" panose="02010600030101010101" pitchFamily="2" charset="-122"/>
                </a:rPr>
                <a:t>(a)</a:t>
              </a:r>
              <a:r>
                <a:rPr lang="zh-CN" altLang="zh-CN" b="1">
                  <a:solidFill>
                    <a:srgbClr val="FF0066"/>
                  </a:solidFill>
                  <a:latin typeface="宋体" panose="02010600030101010101" pitchFamily="2" charset="-122"/>
                </a:rPr>
                <a:t>点接触型 </a:t>
              </a:r>
              <a:endParaRPr lang="zh-CN" altLang="en-US" b="1">
                <a:solidFill>
                  <a:srgbClr val="FF0066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57" name="Rectangle 9">
              <a:extLst>
                <a:ext uri="{FF2B5EF4-FFF2-40B4-BE49-F238E27FC236}">
                  <a16:creationId xmlns:a16="http://schemas.microsoft.com/office/drawing/2014/main" id="{0D7A3EBE-6EF9-4E38-A981-0E7F4E3DA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" y="3840"/>
              <a:ext cx="26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0066"/>
                  </a:solidFill>
                </a:rPr>
                <a:t>图 </a:t>
              </a:r>
              <a:r>
                <a:rPr lang="en-US" altLang="zh-CN" b="1">
                  <a:solidFill>
                    <a:srgbClr val="FF0066"/>
                  </a:solidFill>
                </a:rPr>
                <a:t>01.11  </a:t>
              </a:r>
              <a:r>
                <a:rPr lang="zh-CN" altLang="en-US" b="1">
                  <a:solidFill>
                    <a:srgbClr val="FF0066"/>
                  </a:solidFill>
                </a:rPr>
                <a:t>二极管的结构示意图</a:t>
              </a:r>
            </a:p>
          </p:txBody>
        </p:sp>
      </p:grpSp>
    </p:spTree>
  </p:cSld>
  <p:clrMapOvr>
    <a:masterClrMapping/>
  </p:clrMapOvr>
  <p:transition advTm="948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293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>
            <a:extLst>
              <a:ext uri="{FF2B5EF4-FFF2-40B4-BE49-F238E27FC236}">
                <a16:creationId xmlns:a16="http://schemas.microsoft.com/office/drawing/2014/main" id="{D56EA642-A333-4850-95E6-17E077D4F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0" y="762000"/>
            <a:ext cx="384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>
                <a:solidFill>
                  <a:schemeClr val="hlink"/>
                </a:solidFill>
                <a:ea typeface="黑体" panose="02010609060101010101" pitchFamily="49" charset="-122"/>
              </a:rPr>
              <a:t>半导体二极管图片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338" name="Object 3">
            <a:extLst>
              <a:ext uri="{FF2B5EF4-FFF2-40B4-BE49-F238E27FC236}">
                <a16:creationId xmlns:a16="http://schemas.microsoft.com/office/drawing/2014/main" id="{BC3AC3EF-3F3C-4F6F-8BAC-1AA5D33834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433513"/>
          <a:ext cx="6172200" cy="466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BMP 图象" r:id="rId3" imgW="3114355" imgH="2352301" progId="Paint.Picture">
                  <p:embed/>
                </p:oleObj>
              </mc:Choice>
              <mc:Fallback>
                <p:oleObj name="BMP 图象" r:id="rId3" imgW="3114355" imgH="2352301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33513"/>
                        <a:ext cx="6172200" cy="466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00FF"/>
                                </a:gs>
                                <a:gs pos="100000">
                                  <a:srgbClr val="66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2">
            <a:extLst>
              <a:ext uri="{FF2B5EF4-FFF2-40B4-BE49-F238E27FC236}">
                <a16:creationId xmlns:a16="http://schemas.microsoft.com/office/drawing/2014/main" id="{9D1187A3-E1EB-4B9C-A771-D3F3E7D82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0" y="1112838"/>
            <a:ext cx="384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>
                <a:solidFill>
                  <a:schemeClr val="hlink"/>
                </a:solidFill>
                <a:ea typeface="黑体" panose="02010609060101010101" pitchFamily="49" charset="-122"/>
              </a:rPr>
              <a:t>半导体二极管图片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5362" name="Object 3">
            <a:extLst>
              <a:ext uri="{FF2B5EF4-FFF2-40B4-BE49-F238E27FC236}">
                <a16:creationId xmlns:a16="http://schemas.microsoft.com/office/drawing/2014/main" id="{00F587BA-04BC-465F-B4DC-0382DEB18A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735138"/>
          <a:ext cx="5943600" cy="448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BMP 图象" r:id="rId3" imgW="3114355" imgH="2352301" progId="Paint.Picture">
                  <p:embed/>
                </p:oleObj>
              </mc:Choice>
              <mc:Fallback>
                <p:oleObj name="BMP 图象" r:id="rId3" imgW="3114355" imgH="2352301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735138"/>
                        <a:ext cx="5943600" cy="448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00FF"/>
                                </a:gs>
                                <a:gs pos="100000">
                                  <a:srgbClr val="66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2">
            <a:extLst>
              <a:ext uri="{FF2B5EF4-FFF2-40B4-BE49-F238E27FC236}">
                <a16:creationId xmlns:a16="http://schemas.microsoft.com/office/drawing/2014/main" id="{4CA799BB-8794-40A6-9C59-5BBD03E60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0" y="762000"/>
            <a:ext cx="384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>
                <a:solidFill>
                  <a:schemeClr val="hlink"/>
                </a:solidFill>
                <a:ea typeface="黑体" panose="02010609060101010101" pitchFamily="49" charset="-122"/>
              </a:rPr>
              <a:t>半导体二极管图片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6386" name="Object 3">
            <a:extLst>
              <a:ext uri="{FF2B5EF4-FFF2-40B4-BE49-F238E27FC236}">
                <a16:creationId xmlns:a16="http://schemas.microsoft.com/office/drawing/2014/main" id="{232ACE25-D2B0-4AE6-9C9E-360BD94404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433513"/>
          <a:ext cx="6172200" cy="466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BMP 图象" r:id="rId3" imgW="3114355" imgH="2352301" progId="Paint.Picture">
                  <p:embed/>
                </p:oleObj>
              </mc:Choice>
              <mc:Fallback>
                <p:oleObj name="BMP 图象" r:id="rId3" imgW="3114355" imgH="2352301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33513"/>
                        <a:ext cx="6172200" cy="466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00FF"/>
                                </a:gs>
                                <a:gs pos="100000">
                                  <a:srgbClr val="66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EDA5D77-4138-4B35-88CB-92FAFD005013}"/>
              </a:ext>
            </a:extLst>
          </p:cNvPr>
          <p:cNvGrpSpPr>
            <a:grpSpLocks/>
          </p:cNvGrpSpPr>
          <p:nvPr/>
        </p:nvGrpSpPr>
        <p:grpSpPr bwMode="auto">
          <a:xfrm>
            <a:off x="4540250" y="4038600"/>
            <a:ext cx="4246563" cy="2667000"/>
            <a:chOff x="2860" y="2544"/>
            <a:chExt cx="2675" cy="1680"/>
          </a:xfrm>
        </p:grpSpPr>
        <p:graphicFrame>
          <p:nvGraphicFramePr>
            <p:cNvPr id="3075" name="Object 3">
              <a:extLst>
                <a:ext uri="{FF2B5EF4-FFF2-40B4-BE49-F238E27FC236}">
                  <a16:creationId xmlns:a16="http://schemas.microsoft.com/office/drawing/2014/main" id="{9A5BD59C-3DFD-437C-BD11-C8C8E2ED52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37" y="2544"/>
            <a:ext cx="1419" cy="1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BMP 图象" r:id="rId3" imgW="1438003" imgH="1676495" progId="Paint.Picture">
                    <p:embed/>
                  </p:oleObj>
                </mc:Choice>
                <mc:Fallback>
                  <p:oleObj name="BMP 图象" r:id="rId3" imgW="1438003" imgH="1676495" progId="Paint.Picture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7" y="2544"/>
                          <a:ext cx="1419" cy="1439"/>
                        </a:xfrm>
                        <a:prstGeom prst="rect">
                          <a:avLst/>
                        </a:prstGeom>
                        <a:noFill/>
                        <a:ln w="38100">
                          <a:pattFill prst="zigZag">
                            <a:fgClr>
                              <a:schemeClr val="tx1"/>
                            </a:fgClr>
                            <a:bgClr>
                              <a:srgbClr val="FFFFFF"/>
                            </a:bgClr>
                          </a:patt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00FF00"/>
                                  </a:gs>
                                  <a:gs pos="100000">
                                    <a:srgbClr val="66FFFF"/>
                                  </a:gs>
                                </a:gsLst>
                                <a:path path="rect">
                                  <a:fillToRect t="100000" r="100000"/>
                                </a:path>
                              </a:gra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3" name="Text Box 4">
              <a:extLst>
                <a:ext uri="{FF2B5EF4-FFF2-40B4-BE49-F238E27FC236}">
                  <a16:creationId xmlns:a16="http://schemas.microsoft.com/office/drawing/2014/main" id="{B1B56936-DB56-4A2C-A962-121911366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0" y="3936"/>
              <a:ext cx="26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/>
                <a:t> </a:t>
              </a:r>
              <a:r>
                <a:rPr lang="zh-CN" altLang="en-US" b="1">
                  <a:solidFill>
                    <a:srgbClr val="FF0066"/>
                  </a:solidFill>
                </a:rPr>
                <a:t>图 </a:t>
              </a:r>
              <a:r>
                <a:rPr lang="en-US" altLang="zh-CN" b="1">
                  <a:solidFill>
                    <a:srgbClr val="FF0066"/>
                  </a:solidFill>
                </a:rPr>
                <a:t>01.11 </a:t>
              </a:r>
              <a:r>
                <a:rPr lang="zh-CN" altLang="en-US" b="1">
                  <a:solidFill>
                    <a:srgbClr val="FF0066"/>
                  </a:solidFill>
                </a:rPr>
                <a:t>二极管的结构示意图</a:t>
              </a:r>
              <a:endParaRPr lang="zh-CN" altLang="en-US" b="1"/>
            </a:p>
          </p:txBody>
        </p:sp>
        <p:sp>
          <p:nvSpPr>
            <p:cNvPr id="3084" name="Text Box 5">
              <a:extLst>
                <a:ext uri="{FF2B5EF4-FFF2-40B4-BE49-F238E27FC236}">
                  <a16:creationId xmlns:a16="http://schemas.microsoft.com/office/drawing/2014/main" id="{3A62E088-00E5-4A2C-8084-630BDDA87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0" y="3648"/>
              <a:ext cx="9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  <a:latin typeface="宋体" panose="02010600030101010101" pitchFamily="2" charset="-122"/>
                </a:rPr>
                <a:t>(c)</a:t>
              </a:r>
              <a:r>
                <a:rPr lang="zh-CN" altLang="en-US" b="1">
                  <a:solidFill>
                    <a:srgbClr val="FF0066"/>
                  </a:solidFill>
                  <a:latin typeface="宋体" panose="02010600030101010101" pitchFamily="2" charset="-122"/>
                </a:rPr>
                <a:t>平面型</a:t>
              </a:r>
              <a:endParaRPr lang="zh-CN" altLang="en-US" b="1"/>
            </a:p>
          </p:txBody>
        </p:sp>
      </p:grpSp>
      <p:sp>
        <p:nvSpPr>
          <p:cNvPr id="13318" name="Text Box 6">
            <a:extLst>
              <a:ext uri="{FF2B5EF4-FFF2-40B4-BE49-F238E27FC236}">
                <a16:creationId xmlns:a16="http://schemas.microsoft.com/office/drawing/2014/main" id="{1FEDA432-0623-4279-A481-E06E1171F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4357688"/>
            <a:ext cx="3306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66"/>
                </a:solidFill>
              </a:rPr>
              <a:t>(3)  </a:t>
            </a:r>
            <a:r>
              <a:rPr lang="zh-CN" altLang="en-US" sz="2800" b="1">
                <a:solidFill>
                  <a:srgbClr val="FF0066"/>
                </a:solidFill>
              </a:rPr>
              <a:t>平面型二极管</a:t>
            </a:r>
            <a:r>
              <a:rPr lang="en-US" altLang="zh-CN" sz="2800" b="1">
                <a:solidFill>
                  <a:srgbClr val="FF0066"/>
                </a:solidFill>
              </a:rPr>
              <a:t>—</a:t>
            </a:r>
            <a:endParaRPr lang="en-US" altLang="zh-CN" b="1">
              <a:solidFill>
                <a:srgbClr val="FF0066"/>
              </a:solidFill>
            </a:endParaRPr>
          </a:p>
        </p:txBody>
      </p:sp>
      <p:sp>
        <p:nvSpPr>
          <p:cNvPr id="13319" name="AutoShape 7">
            <a:extLst>
              <a:ext uri="{FF2B5EF4-FFF2-40B4-BE49-F238E27FC236}">
                <a16:creationId xmlns:a16="http://schemas.microsoft.com/office/drawing/2014/main" id="{FC34006F-A756-4F63-B8F7-24272AD04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133600"/>
            <a:ext cx="5486400" cy="1905000"/>
          </a:xfrm>
          <a:prstGeom prst="wedgeEllipseCallout">
            <a:avLst>
              <a:gd name="adj1" fmla="val -47597"/>
              <a:gd name="adj2" fmla="val 81667"/>
            </a:avLst>
          </a:prstGeom>
          <a:gradFill rotWithShape="0">
            <a:gsLst>
              <a:gs pos="0">
                <a:srgbClr val="FFFFFF"/>
              </a:gs>
              <a:gs pos="100000">
                <a:srgbClr val="66FFF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          </a:t>
            </a:r>
            <a:r>
              <a:rPr lang="zh-CN" altLang="en-US" b="1"/>
              <a:t>往往用于集成电路制造工</a:t>
            </a:r>
          </a:p>
          <a:p>
            <a:r>
              <a:rPr lang="zh-CN" altLang="en-US" b="1"/>
              <a:t>艺中。</a:t>
            </a:r>
            <a:r>
              <a:rPr lang="en-US" altLang="zh-CN" b="1"/>
              <a:t>PN </a:t>
            </a:r>
            <a:r>
              <a:rPr lang="zh-CN" altLang="en-US" b="1"/>
              <a:t>结面积可大可小，用</a:t>
            </a:r>
          </a:p>
          <a:p>
            <a:r>
              <a:rPr lang="zh-CN" altLang="en-US" b="1"/>
              <a:t>于高频整流和开关电路中。</a:t>
            </a:r>
          </a:p>
        </p:txBody>
      </p:sp>
      <p:sp>
        <p:nvSpPr>
          <p:cNvPr id="3079" name="Text Box 8">
            <a:extLst>
              <a:ext uri="{FF2B5EF4-FFF2-40B4-BE49-F238E27FC236}">
                <a16:creationId xmlns:a16="http://schemas.microsoft.com/office/drawing/2014/main" id="{C60C14A9-8DD7-4CAF-AEA5-022C6C22C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685800"/>
            <a:ext cx="3668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66"/>
                </a:solidFill>
              </a:rPr>
              <a:t>(2)  </a:t>
            </a:r>
            <a:r>
              <a:rPr lang="zh-CN" altLang="en-US" sz="2800" b="1">
                <a:solidFill>
                  <a:srgbClr val="FF0066"/>
                </a:solidFill>
              </a:rPr>
              <a:t>面接触型二极管</a:t>
            </a:r>
            <a:r>
              <a:rPr lang="en-US" altLang="zh-CN" sz="2800" b="1">
                <a:solidFill>
                  <a:srgbClr val="FF0066"/>
                </a:solidFill>
              </a:rPr>
              <a:t>—</a:t>
            </a:r>
            <a:endParaRPr lang="en-US" altLang="zh-CN" b="1">
              <a:solidFill>
                <a:srgbClr val="FF0066"/>
              </a:solidFill>
            </a:endParaRPr>
          </a:p>
        </p:txBody>
      </p:sp>
      <p:sp>
        <p:nvSpPr>
          <p:cNvPr id="13321" name="AutoShape 9">
            <a:extLst>
              <a:ext uri="{FF2B5EF4-FFF2-40B4-BE49-F238E27FC236}">
                <a16:creationId xmlns:a16="http://schemas.microsoft.com/office/drawing/2014/main" id="{70F789F4-4E35-4F1D-9F9B-B02272B40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650" y="76200"/>
            <a:ext cx="4425950" cy="1524000"/>
          </a:xfrm>
          <a:prstGeom prst="wedgeEllipseCallout">
            <a:avLst>
              <a:gd name="adj1" fmla="val -60116"/>
              <a:gd name="adj2" fmla="val 12083"/>
            </a:avLst>
          </a:prstGeom>
          <a:gradFill rotWithShape="0">
            <a:gsLst>
              <a:gs pos="0">
                <a:srgbClr val="FFCCFF"/>
              </a:gs>
              <a:gs pos="50000">
                <a:srgbClr val="FFFFCC"/>
              </a:gs>
              <a:gs pos="100000">
                <a:srgbClr val="FF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        PN</a:t>
            </a:r>
            <a:r>
              <a:rPr lang="zh-CN" altLang="en-US" b="1"/>
              <a:t>结面积大，用</a:t>
            </a:r>
          </a:p>
          <a:p>
            <a:r>
              <a:rPr lang="zh-CN" altLang="en-US" b="1"/>
              <a:t>于工频大电流整流电路。</a:t>
            </a: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711045D1-903E-437C-BDDA-E36D3128D3CE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219200"/>
            <a:ext cx="2220913" cy="2824163"/>
            <a:chOff x="1056" y="768"/>
            <a:chExt cx="1399" cy="1779"/>
          </a:xfrm>
        </p:grpSpPr>
        <p:graphicFrame>
          <p:nvGraphicFramePr>
            <p:cNvPr id="3074" name="Object 11">
              <a:extLst>
                <a:ext uri="{FF2B5EF4-FFF2-40B4-BE49-F238E27FC236}">
                  <a16:creationId xmlns:a16="http://schemas.microsoft.com/office/drawing/2014/main" id="{5FFB89D1-3D65-474E-8E6F-8DBACA7EAE0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56" y="768"/>
            <a:ext cx="1399" cy="1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BMP 图象" r:id="rId5" imgW="1571844" imgH="1580952" progId="Paint.Picture">
                    <p:embed/>
                  </p:oleObj>
                </mc:Choice>
                <mc:Fallback>
                  <p:oleObj name="BMP 图象" r:id="rId5" imgW="1571844" imgH="1580952" progId="Paint.Picture">
                    <p:embed/>
                    <p:pic>
                      <p:nvPicPr>
                        <p:cNvPr id="0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768"/>
                          <a:ext cx="1399" cy="1440"/>
                        </a:xfrm>
                        <a:prstGeom prst="rect">
                          <a:avLst/>
                        </a:prstGeom>
                        <a:noFill/>
                        <a:ln w="38100">
                          <a:pattFill prst="zigZag">
                            <a:fgClr>
                              <a:schemeClr val="tx1"/>
                            </a:fgClr>
                            <a:bgClr>
                              <a:srgbClr val="FFFFFF"/>
                            </a:bgClr>
                          </a:patt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00FF00"/>
                                  </a:gs>
                                  <a:gs pos="100000">
                                    <a:srgbClr val="66FFFF"/>
                                  </a:gs>
                                </a:gsLst>
                                <a:path path="rect">
                                  <a:fillToRect t="100000" r="100000"/>
                                </a:path>
                              </a:gra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2" name="Text Box 12">
              <a:extLst>
                <a:ext uri="{FF2B5EF4-FFF2-40B4-BE49-F238E27FC236}">
                  <a16:creationId xmlns:a16="http://schemas.microsoft.com/office/drawing/2014/main" id="{7C5D3495-CA36-47C8-8214-ECB151CA7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256"/>
              <a:ext cx="11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  <a:latin typeface="宋体" panose="02010600030101010101" pitchFamily="2" charset="-122"/>
                </a:rPr>
                <a:t>(b)</a:t>
              </a:r>
              <a:r>
                <a:rPr lang="zh-CN" altLang="en-US" b="1">
                  <a:solidFill>
                    <a:srgbClr val="FF0066"/>
                  </a:solidFill>
                  <a:latin typeface="宋体" panose="02010600030101010101" pitchFamily="2" charset="-122"/>
                </a:rPr>
                <a:t>面接触型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autoUpdateAnimBg="0"/>
      <p:bldP spid="13319" grpId="0" animBg="1" autoUpdateAnimBg="0"/>
      <p:bldP spid="13321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>
            <a:extLst>
              <a:ext uri="{FF2B5EF4-FFF2-40B4-BE49-F238E27FC236}">
                <a16:creationId xmlns:a16="http://schemas.microsoft.com/office/drawing/2014/main" id="{DAF50AEB-348D-4379-9741-4E817815A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25450"/>
            <a:ext cx="7239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>
                <a:solidFill>
                  <a:srgbClr val="FF0000"/>
                </a:solidFill>
                <a:ea typeface="黑体" panose="02010609060101010101" pitchFamily="49" charset="-122"/>
              </a:rPr>
              <a:t>1.2.2 </a:t>
            </a:r>
            <a:r>
              <a:rPr lang="zh-CN" altLang="en-US" sz="3600" b="1">
                <a:solidFill>
                  <a:srgbClr val="FF0000"/>
                </a:solidFill>
                <a:ea typeface="黑体" panose="02010609060101010101" pitchFamily="49" charset="-122"/>
              </a:rPr>
              <a:t>半导体二极管的伏安特性曲线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E1F6331B-3DBE-478D-B708-2C62169A8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181475"/>
            <a:ext cx="8072438" cy="214312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 b="1"/>
              <a:t>        </a:t>
            </a:r>
            <a:r>
              <a:rPr lang="zh-CN" altLang="en-US" sz="2800" b="1"/>
              <a:t>式中</a:t>
            </a:r>
            <a:r>
              <a:rPr lang="en-US" altLang="zh-CN" sz="2800" b="1" i="1"/>
              <a:t>I</a:t>
            </a:r>
            <a:r>
              <a:rPr lang="en-US" altLang="zh-CN" sz="2800" b="1" baseline="-25000"/>
              <a:t>S </a:t>
            </a:r>
            <a:r>
              <a:rPr lang="zh-CN" altLang="en-US" sz="2800" b="1"/>
              <a:t>为反向饱和电流，</a:t>
            </a:r>
            <a:r>
              <a:rPr lang="en-US" altLang="zh-CN" sz="2800" b="1" i="1"/>
              <a:t>V </a:t>
            </a:r>
            <a:r>
              <a:rPr lang="zh-CN" altLang="en-US" sz="2800" b="1"/>
              <a:t>为二极管两端的电压降，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T</a:t>
            </a:r>
            <a:r>
              <a:rPr lang="en-US" altLang="zh-CN" sz="2800" b="1"/>
              <a:t> =</a:t>
            </a:r>
            <a:r>
              <a:rPr lang="en-US" altLang="zh-CN" sz="2800" b="1" i="1"/>
              <a:t>kT/q</a:t>
            </a:r>
            <a:r>
              <a:rPr lang="en-US" altLang="zh-CN" sz="2800" b="1"/>
              <a:t> </a:t>
            </a:r>
            <a:r>
              <a:rPr lang="zh-CN" altLang="en-US" sz="2800" b="1"/>
              <a:t>称为温度的电压当量，</a:t>
            </a:r>
            <a:r>
              <a:rPr lang="en-US" altLang="zh-CN" sz="2800" b="1" i="1"/>
              <a:t>k</a:t>
            </a:r>
            <a:r>
              <a:rPr lang="zh-CN" altLang="en-US" sz="2800" b="1"/>
              <a:t>为玻耳兹曼常数，</a:t>
            </a:r>
            <a:r>
              <a:rPr lang="en-US" altLang="zh-CN" sz="2800" b="1" i="1"/>
              <a:t>q</a:t>
            </a:r>
            <a:r>
              <a:rPr lang="en-US" altLang="zh-CN" sz="2800" b="1"/>
              <a:t> </a:t>
            </a:r>
            <a:r>
              <a:rPr lang="zh-CN" altLang="en-US" sz="2800" b="1"/>
              <a:t>为电子电荷量，</a:t>
            </a:r>
            <a:r>
              <a:rPr lang="en-US" altLang="zh-CN" sz="2800" b="1" i="1"/>
              <a:t>T </a:t>
            </a:r>
            <a:r>
              <a:rPr lang="zh-CN" altLang="en-US" sz="2800" b="1"/>
              <a:t>为热力学温度。对于室温（相当</a:t>
            </a:r>
            <a:r>
              <a:rPr lang="en-US" altLang="zh-CN" sz="2800" b="1" i="1"/>
              <a:t>T</a:t>
            </a:r>
            <a:r>
              <a:rPr lang="en-US" altLang="zh-CN" sz="2800" b="1"/>
              <a:t>=300 K</a:t>
            </a:r>
            <a:r>
              <a:rPr lang="zh-CN" altLang="en-US" sz="2800" b="1"/>
              <a:t>），则有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T</a:t>
            </a:r>
            <a:r>
              <a:rPr lang="en-US" altLang="zh-CN" sz="2800" b="1"/>
              <a:t>=26 mV</a:t>
            </a:r>
            <a:r>
              <a:rPr lang="zh-CN" altLang="en-US" sz="2800" b="1"/>
              <a:t>。</a:t>
            </a:r>
          </a:p>
        </p:txBody>
      </p:sp>
      <p:graphicFrame>
        <p:nvGraphicFramePr>
          <p:cNvPr id="4098" name="Object 4" descr="5%">
            <a:extLst>
              <a:ext uri="{FF2B5EF4-FFF2-40B4-BE49-F238E27FC236}">
                <a16:creationId xmlns:a16="http://schemas.microsoft.com/office/drawing/2014/main" id="{252E47C8-B74E-4709-8BDF-28DCD71AA0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157538"/>
          <a:ext cx="28956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公式" r:id="rId3" imgW="876240" imgH="279360" progId="Equation.3">
                  <p:embed/>
                </p:oleObj>
              </mc:Choice>
              <mc:Fallback>
                <p:oleObj name="公式" r:id="rId3" imgW="876240" imgH="279360" progId="Equation.3">
                  <p:embed/>
                  <p:pic>
                    <p:nvPicPr>
                      <p:cNvPr id="0" name="Object 4" descr="5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157538"/>
                        <a:ext cx="2895600" cy="922337"/>
                      </a:xfrm>
                      <a:prstGeom prst="rect">
                        <a:avLst/>
                      </a:prstGeom>
                      <a:pattFill prst="pct5">
                        <a:fgClr>
                          <a:srgbClr val="99FFCC"/>
                        </a:fgClr>
                        <a:bgClr>
                          <a:srgbClr val="FFFFFF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5">
            <a:extLst>
              <a:ext uri="{FF2B5EF4-FFF2-40B4-BE49-F238E27FC236}">
                <a16:creationId xmlns:a16="http://schemas.microsoft.com/office/drawing/2014/main" id="{F3CB4D5F-E0C6-4E62-AE24-2B2051BBA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6800"/>
            <a:ext cx="82296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b="1"/>
              <a:t>        </a:t>
            </a:r>
            <a:r>
              <a:rPr lang="zh-CN" altLang="en-US" sz="2800" b="1">
                <a:latin typeface="宋体" panose="02010600030101010101" pitchFamily="2" charset="-122"/>
              </a:rPr>
              <a:t>半导体二极管的伏安特性曲线如图</a:t>
            </a:r>
            <a:r>
              <a:rPr lang="en-US" altLang="zh-CN" sz="2800" b="1">
                <a:latin typeface="宋体" panose="02010600030101010101" pitchFamily="2" charset="-122"/>
              </a:rPr>
              <a:t>01.12</a:t>
            </a:r>
            <a:r>
              <a:rPr lang="zh-CN" altLang="en-US" sz="2800" b="1">
                <a:latin typeface="宋体" panose="02010600030101010101" pitchFamily="2" charset="-122"/>
              </a:rPr>
              <a:t>所示。处于第一象限的是正向伏安特性曲线，处于第三象限的是反向伏安特性曲线。根据理论推导，二极管的伏安特性曲线可用下式表示</a:t>
            </a:r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873E8E5A-2E84-48ED-BD82-C64FABB8C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4825" y="3281363"/>
            <a:ext cx="1090613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>
                <a:latin typeface="宋体" panose="02010600030101010101" pitchFamily="2" charset="-122"/>
              </a:rPr>
              <a:t>(1.1)</a:t>
            </a:r>
            <a:endParaRPr lang="en-US" altLang="zh-CN" b="1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>
            <a:extLst>
              <a:ext uri="{FF2B5EF4-FFF2-40B4-BE49-F238E27FC236}">
                <a16:creationId xmlns:a16="http://schemas.microsoft.com/office/drawing/2014/main" id="{7A9B1080-9B96-4CD9-9F1B-F35B1DE8A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486400"/>
            <a:ext cx="3729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图 </a:t>
            </a:r>
            <a:r>
              <a:rPr lang="en-US" altLang="zh-CN" sz="2000" b="1"/>
              <a:t>01.12 </a:t>
            </a:r>
            <a:r>
              <a:rPr lang="zh-CN" altLang="en-US" sz="2000" b="1"/>
              <a:t>二极管的伏安特性曲线</a:t>
            </a:r>
            <a:endParaRPr lang="zh-CN" altLang="en-US" b="1"/>
          </a:p>
        </p:txBody>
      </p:sp>
      <p:sp>
        <p:nvSpPr>
          <p:cNvPr id="15363" name="AutoShape 3" descr="花束">
            <a:extLst>
              <a:ext uri="{FF2B5EF4-FFF2-40B4-BE49-F238E27FC236}">
                <a16:creationId xmlns:a16="http://schemas.microsoft.com/office/drawing/2014/main" id="{F787F0E3-FB90-4030-A1EC-5D7E97DD0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609600"/>
            <a:ext cx="2667000" cy="8382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vert="eaVert" wrap="none" anchor="ctr"/>
          <a:lstStyle/>
          <a:p>
            <a:pPr>
              <a:defRPr/>
            </a:pPr>
            <a:endParaRPr lang="zh-CN" altLang="en-US" b="1"/>
          </a:p>
        </p:txBody>
      </p:sp>
      <p:sp>
        <p:nvSpPr>
          <p:cNvPr id="5125" name="Text Box 4">
            <a:extLst>
              <a:ext uri="{FF2B5EF4-FFF2-40B4-BE49-F238E27FC236}">
                <a16:creationId xmlns:a16="http://schemas.microsoft.com/office/drawing/2014/main" id="{280D2657-390F-4A40-A8A8-4AD528477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0" y="762000"/>
            <a:ext cx="80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黑体" panose="02010609060101010101" pitchFamily="49" charset="-122"/>
              </a:rPr>
              <a:t>图示</a:t>
            </a:r>
            <a:endParaRPr lang="zh-CN" altLang="en-US" b="1"/>
          </a:p>
        </p:txBody>
      </p:sp>
      <p:graphicFrame>
        <p:nvGraphicFramePr>
          <p:cNvPr id="15365" name="Object 5">
            <a:extLst>
              <a:ext uri="{FF2B5EF4-FFF2-40B4-BE49-F238E27FC236}">
                <a16:creationId xmlns:a16="http://schemas.microsoft.com/office/drawing/2014/main" id="{519E789E-018F-4CBD-A4A1-2E434F6E45B7}"/>
              </a:ext>
            </a:extLst>
          </p:cNvPr>
          <p:cNvGraphicFramePr>
            <a:graphicFrameLocks/>
          </p:cNvGraphicFramePr>
          <p:nvPr/>
        </p:nvGraphicFramePr>
        <p:xfrm>
          <a:off x="2362200" y="1676400"/>
          <a:ext cx="48006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BMP 图象" r:id="rId4" imgW="2705372" imgH="2305177" progId="Paint.Picture">
                  <p:embed/>
                </p:oleObj>
              </mc:Choice>
              <mc:Fallback>
                <p:oleObj name="BMP 图象" r:id="rId4" imgW="2705372" imgH="2305177" progId="Paint.Picture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676400"/>
                        <a:ext cx="4800600" cy="3505200"/>
                      </a:xfrm>
                      <a:prstGeom prst="rect">
                        <a:avLst/>
                      </a:prstGeom>
                      <a:noFill/>
                      <a:ln w="38100">
                        <a:pattFill prst="pct90">
                          <a:fgClr>
                            <a:schemeClr val="tx1"/>
                          </a:fgClr>
                          <a:bgClr>
                            <a:srgbClr val="FFFFFF"/>
                          </a:bgClr>
                        </a:pattFill>
                        <a:miter lim="800000"/>
                        <a:headEnd/>
                        <a:tailEnd/>
                      </a:ln>
                      <a:effectLst>
                        <a:outerShdw dist="206741" dir="2550627" algn="ctr" rotWithShape="0">
                          <a:srgbClr val="6699FF">
                            <a:alpha val="50000"/>
                          </a:srgb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>
            <a:extLst>
              <a:ext uri="{FF2B5EF4-FFF2-40B4-BE49-F238E27FC236}">
                <a16:creationId xmlns:a16="http://schemas.microsoft.com/office/drawing/2014/main" id="{CD5077E2-7371-48F9-9F35-5F1DB859E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375" y="228600"/>
            <a:ext cx="2516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ea typeface="幼圆" panose="02010509060101010101" pitchFamily="49" charset="-122"/>
              </a:rPr>
              <a:t>(1)  </a:t>
            </a:r>
            <a:r>
              <a:rPr lang="zh-CN" altLang="en-US" sz="3200" b="1">
                <a:ea typeface="幼圆" panose="02010509060101010101" pitchFamily="49" charset="-122"/>
              </a:rPr>
              <a:t>正向特性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BE74C1A4-B6E0-47B6-B1DE-41663B45D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91000"/>
            <a:ext cx="8077200" cy="11176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rgbClr val="CC0099"/>
                </a:solidFill>
              </a:rPr>
              <a:t>        </a:t>
            </a:r>
            <a:r>
              <a:rPr lang="zh-CN" altLang="en-US" sz="2800" b="1">
                <a:solidFill>
                  <a:srgbClr val="CC0099"/>
                </a:solidFill>
              </a:rPr>
              <a:t>硅</a:t>
            </a:r>
            <a:r>
              <a:rPr lang="zh-CN" altLang="en-US" sz="2800" b="1"/>
              <a:t>二极管的死区电压</a:t>
            </a:r>
            <a:r>
              <a:rPr lang="en-US" altLang="zh-CN" sz="2800" b="1" i="1">
                <a:solidFill>
                  <a:srgbClr val="FF0000"/>
                </a:solidFill>
              </a:rPr>
              <a:t>V</a:t>
            </a:r>
            <a:r>
              <a:rPr lang="en-US" altLang="zh-CN" sz="2800" b="1" baseline="-25000">
                <a:solidFill>
                  <a:srgbClr val="FF0000"/>
                </a:solidFill>
              </a:rPr>
              <a:t>th</a:t>
            </a:r>
            <a:r>
              <a:rPr lang="en-US" altLang="zh-CN" sz="2800" b="1">
                <a:solidFill>
                  <a:srgbClr val="FF0000"/>
                </a:solidFill>
              </a:rPr>
              <a:t>=0.5 V</a:t>
            </a:r>
            <a:r>
              <a:rPr lang="zh-CN" altLang="en-US" sz="2800" b="1"/>
              <a:t>左右，</a:t>
            </a:r>
          </a:p>
          <a:p>
            <a:pPr>
              <a:lnSpc>
                <a:spcPct val="120000"/>
              </a:lnSpc>
            </a:pPr>
            <a:r>
              <a:rPr lang="zh-CN" altLang="en-US" sz="2800" b="1"/>
              <a:t>        </a:t>
            </a:r>
            <a:r>
              <a:rPr lang="zh-CN" altLang="en-US" sz="2800" b="1">
                <a:solidFill>
                  <a:schemeClr val="accent2"/>
                </a:solidFill>
              </a:rPr>
              <a:t>锗</a:t>
            </a:r>
            <a:r>
              <a:rPr lang="zh-CN" altLang="en-US" sz="2800" b="1"/>
              <a:t>二极管的死区电压</a:t>
            </a:r>
            <a:r>
              <a:rPr lang="en-US" altLang="zh-CN" sz="2800" b="1" i="1">
                <a:solidFill>
                  <a:srgbClr val="FF0000"/>
                </a:solidFill>
              </a:rPr>
              <a:t>V</a:t>
            </a:r>
            <a:r>
              <a:rPr lang="en-US" altLang="zh-CN" sz="2800" b="1" baseline="-25000">
                <a:solidFill>
                  <a:srgbClr val="FF0000"/>
                </a:solidFill>
              </a:rPr>
              <a:t>th</a:t>
            </a:r>
            <a:r>
              <a:rPr lang="en-US" altLang="zh-CN" sz="2800" b="1">
                <a:solidFill>
                  <a:srgbClr val="FF0000"/>
                </a:solidFill>
              </a:rPr>
              <a:t>=0.1 V</a:t>
            </a:r>
            <a:r>
              <a:rPr lang="zh-CN" altLang="en-US" sz="2800" b="1"/>
              <a:t>左右。</a:t>
            </a:r>
            <a:r>
              <a:rPr lang="zh-CN" altLang="en-US" sz="2800" b="1" i="1"/>
              <a:t>        </a:t>
            </a:r>
            <a:endParaRPr lang="zh-CN" altLang="en-US" sz="2800" b="1"/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C7F5ED41-FE7A-4268-B9B9-0EB7BF680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95475"/>
            <a:ext cx="8077200" cy="1117600"/>
          </a:xfrm>
          <a:prstGeom prst="rect">
            <a:avLst/>
          </a:prstGeom>
          <a:solidFill>
            <a:srgbClr val="FFE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b="1"/>
              <a:t>          </a:t>
            </a:r>
            <a:r>
              <a:rPr lang="zh-CN" altLang="en-US" sz="2800" b="1"/>
              <a:t>当</a:t>
            </a:r>
            <a:r>
              <a:rPr lang="en-US" altLang="zh-CN" sz="2800" b="1">
                <a:solidFill>
                  <a:srgbClr val="FF0000"/>
                </a:solidFill>
              </a:rPr>
              <a:t>0</a:t>
            </a:r>
            <a:r>
              <a:rPr lang="zh-CN" altLang="en-US" sz="2800" b="1">
                <a:solidFill>
                  <a:srgbClr val="FF0000"/>
                </a:solidFill>
              </a:rPr>
              <a:t>＜</a:t>
            </a:r>
            <a:r>
              <a:rPr lang="en-US" altLang="zh-CN" sz="2800" b="1" i="1">
                <a:solidFill>
                  <a:srgbClr val="FF0000"/>
                </a:solidFill>
              </a:rPr>
              <a:t>V</a:t>
            </a:r>
            <a:r>
              <a:rPr lang="zh-CN" altLang="en-US" sz="2800" b="1">
                <a:solidFill>
                  <a:srgbClr val="FF0000"/>
                </a:solidFill>
              </a:rPr>
              <a:t>＜</a:t>
            </a:r>
            <a:r>
              <a:rPr lang="en-US" altLang="zh-CN" sz="2800" b="1" i="1">
                <a:solidFill>
                  <a:srgbClr val="FF0000"/>
                </a:solidFill>
              </a:rPr>
              <a:t>V</a:t>
            </a:r>
            <a:r>
              <a:rPr lang="en-US" altLang="zh-CN" sz="2800" b="1" baseline="-25000">
                <a:solidFill>
                  <a:srgbClr val="FF0000"/>
                </a:solidFill>
              </a:rPr>
              <a:t>th</a:t>
            </a:r>
            <a:r>
              <a:rPr lang="zh-CN" altLang="en-US" sz="2800" b="1"/>
              <a:t>时，正向电流为零，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th</a:t>
            </a:r>
            <a:r>
              <a:rPr lang="zh-CN" altLang="en-US" sz="2800" b="1"/>
              <a:t>称为死区电压或开启电压。</a:t>
            </a: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DECCF027-E391-4F0F-8340-018C3E736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787400"/>
            <a:ext cx="56229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b="1"/>
              <a:t>         </a:t>
            </a:r>
            <a:r>
              <a:rPr lang="zh-CN" altLang="en-US" sz="2800" b="1"/>
              <a:t>当</a:t>
            </a:r>
            <a:r>
              <a:rPr lang="en-US" altLang="zh-CN" sz="2800" b="1" i="1"/>
              <a:t>V</a:t>
            </a:r>
            <a:r>
              <a:rPr lang="zh-CN" altLang="en-US" sz="2800" b="1"/>
              <a:t>＞</a:t>
            </a:r>
            <a:r>
              <a:rPr lang="en-US" altLang="zh-CN" sz="2800" b="1"/>
              <a:t>0</a:t>
            </a:r>
            <a:r>
              <a:rPr lang="zh-CN" altLang="en-US" sz="2800" b="1"/>
              <a:t>即处于正向特性区域。</a:t>
            </a:r>
          </a:p>
          <a:p>
            <a:pPr>
              <a:lnSpc>
                <a:spcPct val="120000"/>
              </a:lnSpc>
            </a:pPr>
            <a:r>
              <a:rPr lang="zh-CN" altLang="en-US" sz="2800" b="1"/>
              <a:t>正向区又分为两段：</a:t>
            </a: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A5C9C0B3-2982-4445-8497-231CACED6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997200"/>
            <a:ext cx="8077200" cy="11176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rgbClr val="E0F3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b="1"/>
              <a:t>        </a:t>
            </a:r>
            <a:r>
              <a:rPr lang="zh-CN" altLang="en-US" sz="2800" b="1"/>
              <a:t>当</a:t>
            </a:r>
            <a:r>
              <a:rPr lang="en-US" altLang="zh-CN" sz="2800" b="1" i="1">
                <a:solidFill>
                  <a:srgbClr val="FF0000"/>
                </a:solidFill>
              </a:rPr>
              <a:t>V</a:t>
            </a:r>
            <a:r>
              <a:rPr lang="zh-CN" altLang="en-US" sz="2800" b="1">
                <a:solidFill>
                  <a:srgbClr val="FF0000"/>
                </a:solidFill>
              </a:rPr>
              <a:t>＞</a:t>
            </a:r>
            <a:r>
              <a:rPr lang="en-US" altLang="zh-CN" sz="2800" b="1" i="1">
                <a:solidFill>
                  <a:srgbClr val="FF0000"/>
                </a:solidFill>
              </a:rPr>
              <a:t>V</a:t>
            </a:r>
            <a:r>
              <a:rPr lang="en-US" altLang="zh-CN" sz="2800" b="1" baseline="-25000">
                <a:solidFill>
                  <a:srgbClr val="FF0000"/>
                </a:solidFill>
              </a:rPr>
              <a:t>th</a:t>
            </a:r>
            <a:r>
              <a:rPr lang="zh-CN" altLang="en-US" sz="2800" b="1"/>
              <a:t>时，开始出现正向电流，并按指数规律增长。</a:t>
            </a:r>
          </a:p>
        </p:txBody>
      </p:sp>
      <p:graphicFrame>
        <p:nvGraphicFramePr>
          <p:cNvPr id="16391" name="Object 7">
            <a:extLst>
              <a:ext uri="{FF2B5EF4-FFF2-40B4-BE49-F238E27FC236}">
                <a16:creationId xmlns:a16="http://schemas.microsoft.com/office/drawing/2014/main" id="{E7BD94E7-A9FA-409A-8839-BB3BD39D0506}"/>
              </a:ext>
            </a:extLst>
          </p:cNvPr>
          <p:cNvGraphicFramePr>
            <a:graphicFrameLocks/>
          </p:cNvGraphicFramePr>
          <p:nvPr/>
        </p:nvGraphicFramePr>
        <p:xfrm>
          <a:off x="4814888" y="3690938"/>
          <a:ext cx="4024312" cy="309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BMP 图象" r:id="rId3" imgW="2181223" imgH="1657568" progId="Paint.Picture">
                  <p:embed/>
                </p:oleObj>
              </mc:Choice>
              <mc:Fallback>
                <p:oleObj name="BMP 图象" r:id="rId3" imgW="2181223" imgH="1657568" progId="Paint.Picture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888" y="3690938"/>
                        <a:ext cx="4024312" cy="3090862"/>
                      </a:xfrm>
                      <a:prstGeom prst="rect">
                        <a:avLst/>
                      </a:prstGeom>
                      <a:noFill/>
                      <a:ln w="38100">
                        <a:pattFill prst="pct90">
                          <a:fgClr>
                            <a:schemeClr val="tx1"/>
                          </a:fgClr>
                          <a:bgClr>
                            <a:srgbClr val="FFFFFF"/>
                          </a:bgClr>
                        </a:pattFill>
                        <a:miter lim="800000"/>
                        <a:headEnd/>
                        <a:tailEnd/>
                      </a:ln>
                      <a:effectLst>
                        <a:outerShdw dist="206741" dir="2550627" algn="ctr" rotWithShape="0">
                          <a:srgbClr val="6699FF">
                            <a:alpha val="50000"/>
                          </a:srgb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 autoUpdateAnimBg="0"/>
      <p:bldP spid="16388" grpId="0" animBg="1" autoUpdateAnimBg="0"/>
      <p:bldP spid="16389" grpId="0" autoUpdateAnimBg="0"/>
      <p:bldP spid="1639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>
            <a:extLst>
              <a:ext uri="{FF2B5EF4-FFF2-40B4-BE49-F238E27FC236}">
                <a16:creationId xmlns:a16="http://schemas.microsoft.com/office/drawing/2014/main" id="{00D1CF27-646F-49F8-AFE5-41EEFB28F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34963"/>
            <a:ext cx="3429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ea typeface="幼圆" panose="02010509060101010101" pitchFamily="49" charset="-122"/>
              </a:rPr>
              <a:t>(2)  </a:t>
            </a:r>
            <a:r>
              <a:rPr lang="zh-CN" altLang="en-US" sz="3200" b="1">
                <a:ea typeface="幼圆" panose="02010509060101010101" pitchFamily="49" charset="-122"/>
              </a:rPr>
              <a:t>反向特性</a:t>
            </a:r>
            <a:endParaRPr lang="zh-CN" altLang="en-US" b="1"/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B8B658CB-68D4-4308-97C1-AEE01C6DF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838200"/>
            <a:ext cx="6024563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b="1"/>
              <a:t>当</a:t>
            </a:r>
            <a:r>
              <a:rPr lang="en-US" altLang="zh-CN" sz="2800" b="1" i="1">
                <a:solidFill>
                  <a:srgbClr val="FF3300"/>
                </a:solidFill>
              </a:rPr>
              <a:t>V</a:t>
            </a:r>
            <a:r>
              <a:rPr lang="zh-CN" altLang="en-US" sz="2800" b="1">
                <a:solidFill>
                  <a:srgbClr val="FF3300"/>
                </a:solidFill>
              </a:rPr>
              <a:t>＜</a:t>
            </a:r>
            <a:r>
              <a:rPr lang="en-US" altLang="zh-CN" sz="2800" b="1">
                <a:solidFill>
                  <a:srgbClr val="FF3300"/>
                </a:solidFill>
              </a:rPr>
              <a:t>0</a:t>
            </a:r>
            <a:r>
              <a:rPr lang="zh-CN" altLang="en-US" sz="2800" b="1"/>
              <a:t>时，即处于反向特性区域。</a:t>
            </a:r>
          </a:p>
          <a:p>
            <a:pPr>
              <a:lnSpc>
                <a:spcPct val="120000"/>
              </a:lnSpc>
            </a:pPr>
            <a:r>
              <a:rPr lang="zh-CN" altLang="en-US" sz="2800" b="1"/>
              <a:t>反向区也分两个区域：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A2295031-7E3E-46AA-B7F7-C21928825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05000"/>
            <a:ext cx="7086600" cy="1630363"/>
          </a:xfrm>
          <a:prstGeom prst="rect">
            <a:avLst/>
          </a:prstGeom>
          <a:solidFill>
            <a:srgbClr val="FFE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b="1"/>
              <a:t>        </a:t>
            </a:r>
            <a:r>
              <a:rPr lang="zh-CN" altLang="en-US" sz="2800" b="1">
                <a:latin typeface="宋体" panose="02010600030101010101" pitchFamily="2" charset="-122"/>
              </a:rPr>
              <a:t>当</a:t>
            </a:r>
            <a:r>
              <a:rPr lang="en-US" altLang="zh-CN" sz="2800" b="1" i="1">
                <a:solidFill>
                  <a:srgbClr val="FF0000"/>
                </a:solidFill>
              </a:rPr>
              <a:t>V</a:t>
            </a:r>
            <a:r>
              <a:rPr lang="en-US" altLang="zh-CN" sz="2800" b="1" baseline="-25000">
                <a:solidFill>
                  <a:srgbClr val="FF0000"/>
                </a:solidFill>
              </a:rPr>
              <a:t>BR</a:t>
            </a:r>
            <a:r>
              <a:rPr lang="zh-CN" altLang="en-US" sz="2800" b="1">
                <a:solidFill>
                  <a:srgbClr val="FF0000"/>
                </a:solidFill>
              </a:rPr>
              <a:t>＜</a:t>
            </a:r>
            <a:r>
              <a:rPr lang="en-US" altLang="zh-CN" sz="2800" b="1" i="1">
                <a:solidFill>
                  <a:srgbClr val="FF0000"/>
                </a:solidFill>
              </a:rPr>
              <a:t>V</a:t>
            </a:r>
            <a:r>
              <a:rPr lang="zh-CN" altLang="en-US" sz="2800" b="1">
                <a:solidFill>
                  <a:srgbClr val="FF0000"/>
                </a:solidFill>
              </a:rPr>
              <a:t>＜</a:t>
            </a:r>
            <a:r>
              <a:rPr lang="en-US" altLang="zh-CN" sz="2800" b="1">
                <a:solidFill>
                  <a:srgbClr val="FF3300"/>
                </a:solidFill>
              </a:rPr>
              <a:t>0</a:t>
            </a:r>
            <a:r>
              <a:rPr lang="zh-CN" altLang="en-US" sz="2800" b="1">
                <a:latin typeface="宋体" panose="02010600030101010101" pitchFamily="2" charset="-122"/>
              </a:rPr>
              <a:t>时，反向电流很小，且基本不随反向电压的变化而变化，此时的反向电流也称</a:t>
            </a: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反向饱和电流</a:t>
            </a:r>
            <a:r>
              <a:rPr lang="en-US" altLang="zh-CN" sz="2800" b="1" i="1">
                <a:solidFill>
                  <a:srgbClr val="FF3300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800" b="1" baseline="-25000">
                <a:solidFill>
                  <a:srgbClr val="FF3300"/>
                </a:solidFill>
                <a:latin typeface="宋体" panose="02010600030101010101" pitchFamily="2" charset="-122"/>
              </a:rPr>
              <a:t>S</a:t>
            </a:r>
            <a:r>
              <a:rPr lang="en-US" altLang="zh-CN" sz="2800" b="1" baseline="-25000">
                <a:latin typeface="宋体" panose="02010600030101010101" pitchFamily="2" charset="-122"/>
              </a:rPr>
              <a:t> </a:t>
            </a:r>
            <a:r>
              <a:rPr lang="zh-CN" altLang="en-US" sz="2800" b="1" baseline="-25000">
                <a:latin typeface="宋体" panose="02010600030101010101" pitchFamily="2" charset="-122"/>
              </a:rPr>
              <a:t>。</a:t>
            </a:r>
            <a:endParaRPr lang="zh-CN" altLang="en-US" b="1"/>
          </a:p>
        </p:txBody>
      </p:sp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D59B7F1E-D4D6-443E-8565-5C6E1AB69DD8}"/>
              </a:ext>
            </a:extLst>
          </p:cNvPr>
          <p:cNvGraphicFramePr>
            <a:graphicFrameLocks/>
          </p:cNvGraphicFramePr>
          <p:nvPr/>
        </p:nvGraphicFramePr>
        <p:xfrm>
          <a:off x="4651375" y="3875088"/>
          <a:ext cx="4492625" cy="298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BMP 图象" r:id="rId3" imgW="2390855" imgH="1438003" progId="Paint.Picture">
                  <p:embed/>
                </p:oleObj>
              </mc:Choice>
              <mc:Fallback>
                <p:oleObj name="BMP 图象" r:id="rId3" imgW="2390855" imgH="1438003" progId="Paint.Picture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75" y="3875088"/>
                        <a:ext cx="4492625" cy="2982912"/>
                      </a:xfrm>
                      <a:prstGeom prst="rect">
                        <a:avLst/>
                      </a:prstGeom>
                      <a:noFill/>
                      <a:ln w="38100">
                        <a:pattFill prst="pct90">
                          <a:fgClr>
                            <a:schemeClr val="tx1"/>
                          </a:fgClr>
                          <a:bgClr>
                            <a:srgbClr val="FFFFFF"/>
                          </a:bgClr>
                        </a:pattFill>
                        <a:miter lim="800000"/>
                        <a:headEnd/>
                        <a:tailEnd/>
                      </a:ln>
                      <a:effectLst>
                        <a:outerShdw dist="206741" dir="2550627" algn="ctr" rotWithShape="0">
                          <a:srgbClr val="6699FF">
                            <a:alpha val="50000"/>
                          </a:srgb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>
            <a:extLst>
              <a:ext uri="{FF2B5EF4-FFF2-40B4-BE49-F238E27FC236}">
                <a16:creationId xmlns:a16="http://schemas.microsoft.com/office/drawing/2014/main" id="{D4FBAEDD-E2E6-43ED-9C6E-E6B43D8F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505200"/>
            <a:ext cx="7010400" cy="11176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rgbClr val="E6F6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b="1"/>
              <a:t>         </a:t>
            </a:r>
            <a:r>
              <a:rPr lang="zh-CN" altLang="en-US" sz="2800" b="1"/>
              <a:t>当</a:t>
            </a:r>
            <a:r>
              <a:rPr lang="en-US" altLang="zh-CN" sz="2800" b="1" i="1">
                <a:solidFill>
                  <a:srgbClr val="FF0000"/>
                </a:solidFill>
              </a:rPr>
              <a:t>V≥V</a:t>
            </a:r>
            <a:r>
              <a:rPr lang="en-US" altLang="zh-CN" sz="2800" b="1" baseline="-25000">
                <a:solidFill>
                  <a:srgbClr val="FF0000"/>
                </a:solidFill>
              </a:rPr>
              <a:t>BR</a:t>
            </a:r>
            <a:r>
              <a:rPr lang="zh-CN" altLang="en-US" sz="2800" b="1"/>
              <a:t>时，反向电流急剧增加，</a:t>
            </a:r>
            <a:r>
              <a:rPr lang="en-US" altLang="zh-CN" sz="2800" b="1" i="1">
                <a:solidFill>
                  <a:srgbClr val="FF3300"/>
                </a:solidFill>
              </a:rPr>
              <a:t>V</a:t>
            </a:r>
            <a:r>
              <a:rPr lang="en-US" altLang="zh-CN" sz="2800" b="1" baseline="-25000">
                <a:solidFill>
                  <a:srgbClr val="FF3300"/>
                </a:solidFill>
              </a:rPr>
              <a:t>BR</a:t>
            </a:r>
            <a:r>
              <a:rPr lang="zh-CN" altLang="en-US" sz="2800" b="1"/>
              <a:t>称为</a:t>
            </a:r>
            <a:r>
              <a:rPr lang="zh-CN" altLang="en-US" sz="2800" b="1">
                <a:solidFill>
                  <a:srgbClr val="FF3300"/>
                </a:solidFill>
              </a:rPr>
              <a:t>反向击穿电压 </a:t>
            </a:r>
            <a:r>
              <a:rPr lang="zh-CN" altLang="en-US" sz="2800" b="1" baseline="-25000"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utoUpdateAnimBg="0"/>
      <p:bldP spid="17412" grpId="0" animBg="1" autoUpdateAnimBg="0"/>
      <p:bldP spid="1741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>
            <a:extLst>
              <a:ext uri="{FF2B5EF4-FFF2-40B4-BE49-F238E27FC236}">
                <a16:creationId xmlns:a16="http://schemas.microsoft.com/office/drawing/2014/main" id="{F9A38F12-1622-4774-9C2B-C4EA51B36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33400"/>
            <a:ext cx="7924800" cy="265588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 b="1"/>
              <a:t>         </a:t>
            </a:r>
            <a:r>
              <a:rPr lang="zh-CN" altLang="en-US" sz="2800" b="1"/>
              <a:t>在反向区，硅二极管和锗二极管的特性有所不同。</a:t>
            </a:r>
          </a:p>
          <a:p>
            <a:pPr algn="dist">
              <a:lnSpc>
                <a:spcPct val="120000"/>
              </a:lnSpc>
            </a:pPr>
            <a:r>
              <a:rPr lang="zh-CN" altLang="en-US" sz="2800" b="1"/>
              <a:t>         </a:t>
            </a:r>
            <a:r>
              <a:rPr lang="zh-CN" altLang="en-US" sz="2800" b="1">
                <a:solidFill>
                  <a:srgbClr val="0000FF"/>
                </a:solidFill>
              </a:rPr>
              <a:t>硅二极管</a:t>
            </a:r>
            <a:r>
              <a:rPr lang="zh-CN" altLang="en-US" sz="2800" b="1"/>
              <a:t>的反向击穿特性比较硬、比较陡，反向饱和电流也很小；</a:t>
            </a:r>
            <a:r>
              <a:rPr lang="zh-CN" altLang="en-US" sz="2800" b="1">
                <a:solidFill>
                  <a:srgbClr val="FF3300"/>
                </a:solidFill>
              </a:rPr>
              <a:t>锗二极管</a:t>
            </a:r>
            <a:r>
              <a:rPr lang="zh-CN" altLang="en-US" sz="2800" b="1"/>
              <a:t>的反向击穿特性比较软，过渡比较圆滑，反向饱和电流较大。        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3B650F50-F0F0-4980-9859-258D9637A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200400"/>
            <a:ext cx="7878763" cy="2143125"/>
          </a:xfrm>
          <a:prstGeom prst="rect">
            <a:avLst/>
          </a:prstGeom>
          <a:gradFill rotWithShape="0">
            <a:gsLst>
              <a:gs pos="0">
                <a:srgbClr val="CCFFCC"/>
              </a:gs>
              <a:gs pos="100000">
                <a:srgbClr val="FFFFCC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 b="1"/>
              <a:t>        </a:t>
            </a:r>
            <a:r>
              <a:rPr lang="zh-CN" altLang="en-US" sz="2800" b="1"/>
              <a:t>从击穿的机理上看，硅二极管若</a:t>
            </a:r>
            <a:r>
              <a:rPr lang="en-US" altLang="zh-CN" sz="2800" b="1">
                <a:solidFill>
                  <a:srgbClr val="FF3300"/>
                </a:solidFill>
              </a:rPr>
              <a:t>|</a:t>
            </a:r>
            <a:r>
              <a:rPr lang="en-US" altLang="zh-CN" sz="2800" b="1" i="1">
                <a:solidFill>
                  <a:srgbClr val="FF0000"/>
                </a:solidFill>
              </a:rPr>
              <a:t>V</a:t>
            </a:r>
            <a:r>
              <a:rPr lang="en-US" altLang="zh-CN" sz="2800" b="1" baseline="-25000">
                <a:solidFill>
                  <a:srgbClr val="FF0000"/>
                </a:solidFill>
              </a:rPr>
              <a:t>BR</a:t>
            </a:r>
            <a:r>
              <a:rPr lang="en-US" altLang="zh-CN" sz="2800" b="1">
                <a:solidFill>
                  <a:srgbClr val="FF3300"/>
                </a:solidFill>
              </a:rPr>
              <a:t>|≥7V</a:t>
            </a:r>
            <a:r>
              <a:rPr lang="zh-CN" altLang="en-US" sz="2800" b="1"/>
              <a:t>时</a:t>
            </a:r>
            <a:r>
              <a:rPr lang="en-US" altLang="zh-CN" sz="2800" b="1"/>
              <a:t>,</a:t>
            </a:r>
          </a:p>
          <a:p>
            <a:pPr>
              <a:lnSpc>
                <a:spcPct val="120000"/>
              </a:lnSpc>
            </a:pPr>
            <a:r>
              <a:rPr lang="zh-CN" altLang="en-US" sz="2800" b="1"/>
              <a:t>主要是雪崩击穿；若</a:t>
            </a:r>
            <a:r>
              <a:rPr lang="en-US" altLang="zh-CN" sz="2800" b="1">
                <a:solidFill>
                  <a:srgbClr val="FF3300"/>
                </a:solidFill>
              </a:rPr>
              <a:t>|</a:t>
            </a:r>
            <a:r>
              <a:rPr lang="en-US" altLang="zh-CN" sz="2800" b="1" i="1">
                <a:solidFill>
                  <a:srgbClr val="FF0000"/>
                </a:solidFill>
              </a:rPr>
              <a:t>V</a:t>
            </a:r>
            <a:r>
              <a:rPr lang="en-US" altLang="zh-CN" sz="2800" b="1" baseline="-25000">
                <a:solidFill>
                  <a:srgbClr val="FF0000"/>
                </a:solidFill>
              </a:rPr>
              <a:t>BR</a:t>
            </a:r>
            <a:r>
              <a:rPr lang="en-US" altLang="zh-CN" sz="2800" b="1">
                <a:solidFill>
                  <a:srgbClr val="FF3300"/>
                </a:solidFill>
              </a:rPr>
              <a:t>|≤4V</a:t>
            </a:r>
            <a:r>
              <a:rPr lang="zh-CN" altLang="en-US" sz="2800" b="1"/>
              <a:t>时</a:t>
            </a:r>
            <a:r>
              <a:rPr lang="en-US" altLang="zh-CN" sz="2800" b="1"/>
              <a:t>, </a:t>
            </a:r>
            <a:r>
              <a:rPr lang="zh-CN" altLang="en-US" sz="2800" b="1"/>
              <a:t>则主要是齐纳击</a:t>
            </a:r>
          </a:p>
          <a:p>
            <a:pPr>
              <a:lnSpc>
                <a:spcPct val="120000"/>
              </a:lnSpc>
            </a:pPr>
            <a:r>
              <a:rPr lang="zh-CN" altLang="en-US" sz="2800" b="1"/>
              <a:t>穿。当在</a:t>
            </a:r>
            <a:r>
              <a:rPr lang="en-US" altLang="zh-CN" sz="2800" b="1">
                <a:solidFill>
                  <a:srgbClr val="FF3300"/>
                </a:solidFill>
              </a:rPr>
              <a:t>4V</a:t>
            </a:r>
            <a:r>
              <a:rPr lang="zh-CN" altLang="en-US" sz="2800" b="1">
                <a:solidFill>
                  <a:srgbClr val="FF3300"/>
                </a:solidFill>
              </a:rPr>
              <a:t>～</a:t>
            </a:r>
            <a:r>
              <a:rPr lang="en-US" altLang="zh-CN" sz="2800" b="1">
                <a:solidFill>
                  <a:srgbClr val="FF3300"/>
                </a:solidFill>
              </a:rPr>
              <a:t>7V</a:t>
            </a:r>
            <a:r>
              <a:rPr lang="zh-CN" altLang="en-US" sz="2800" b="1"/>
              <a:t>之间两种击穿都有，有可能获得</a:t>
            </a:r>
          </a:p>
          <a:p>
            <a:pPr>
              <a:lnSpc>
                <a:spcPct val="120000"/>
              </a:lnSpc>
            </a:pPr>
            <a:r>
              <a:rPr lang="zh-CN" altLang="en-US" sz="2800" b="1"/>
              <a:t>零温度系数点。</a:t>
            </a:r>
          </a:p>
        </p:txBody>
      </p:sp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id="{C9ECED2F-B326-49AE-9B04-CC0347419B4B}"/>
              </a:ext>
            </a:extLst>
          </p:cNvPr>
          <p:cNvGraphicFramePr>
            <a:graphicFrameLocks/>
          </p:cNvGraphicFramePr>
          <p:nvPr/>
        </p:nvGraphicFramePr>
        <p:xfrm>
          <a:off x="4267200" y="3657600"/>
          <a:ext cx="4492625" cy="298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BMP 图象" r:id="rId3" imgW="2390855" imgH="1438003" progId="Paint.Picture">
                  <p:embed/>
                </p:oleObj>
              </mc:Choice>
              <mc:Fallback>
                <p:oleObj name="BMP 图象" r:id="rId3" imgW="2390855" imgH="1438003" progId="Paint.Picture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657600"/>
                        <a:ext cx="4492625" cy="2982913"/>
                      </a:xfrm>
                      <a:prstGeom prst="rect">
                        <a:avLst/>
                      </a:prstGeom>
                      <a:noFill/>
                      <a:ln w="38100">
                        <a:pattFill prst="pct90">
                          <a:fgClr>
                            <a:schemeClr val="tx1"/>
                          </a:fgClr>
                          <a:bgClr>
                            <a:srgbClr val="FFFFFF"/>
                          </a:bgClr>
                        </a:pattFill>
                        <a:miter lim="800000"/>
                        <a:headEnd/>
                        <a:tailEnd/>
                      </a:ln>
                      <a:effectLst>
                        <a:outerShdw dist="206741" dir="2550627" algn="ctr" rotWithShape="0">
                          <a:srgbClr val="6699FF">
                            <a:alpha val="50000"/>
                          </a:srgb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206AB4E5-C223-470E-9E8E-4B355DE3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914400"/>
            <a:ext cx="5280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半导体二极管的温度特性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F6C84CD5-883C-481E-92C2-229A13CF9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779588"/>
            <a:ext cx="77724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b="1"/>
              <a:t>        </a:t>
            </a:r>
            <a:r>
              <a:rPr lang="zh-CN" altLang="en-US" sz="2800" b="1">
                <a:latin typeface="宋体" panose="02010600030101010101" pitchFamily="2" charset="-122"/>
              </a:rPr>
              <a:t>温度对二极管的性能有较大的影响，温度升高时，反向电流将呈指数规律增加，如硅二极管温度每增加</a:t>
            </a:r>
            <a:r>
              <a:rPr lang="en-US" altLang="zh-CN" sz="2800" b="1">
                <a:latin typeface="宋体" panose="02010600030101010101" pitchFamily="2" charset="-122"/>
              </a:rPr>
              <a:t>8℃</a:t>
            </a:r>
            <a:r>
              <a:rPr lang="zh-CN" altLang="en-US" sz="2800" b="1">
                <a:latin typeface="宋体" panose="02010600030101010101" pitchFamily="2" charset="-122"/>
              </a:rPr>
              <a:t>，反向电流将约增加一倍；锗二极管温度每增加</a:t>
            </a:r>
            <a:r>
              <a:rPr lang="en-US" altLang="zh-CN" sz="2800" b="1">
                <a:latin typeface="宋体" panose="02010600030101010101" pitchFamily="2" charset="-122"/>
              </a:rPr>
              <a:t>12℃</a:t>
            </a:r>
            <a:r>
              <a:rPr lang="zh-CN" altLang="en-US" sz="2800" b="1">
                <a:latin typeface="宋体" panose="02010600030101010101" pitchFamily="2" charset="-122"/>
              </a:rPr>
              <a:t>，反向电流大约增加一倍。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589AD5A8-A625-4850-A94C-A0989E5DE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962400"/>
            <a:ext cx="7913688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   </a:t>
            </a:r>
            <a:r>
              <a:rPr lang="zh-CN" altLang="en-US" sz="2800" b="1">
                <a:latin typeface="宋体" panose="02010600030101010101" pitchFamily="2" charset="-122"/>
              </a:rPr>
              <a:t>另外，温度升高时，二极管的正向压降将减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小，每增加</a:t>
            </a:r>
            <a:r>
              <a:rPr lang="en-US" altLang="zh-CN" sz="2800" b="1">
                <a:latin typeface="宋体" panose="02010600030101010101" pitchFamily="2" charset="-122"/>
              </a:rPr>
              <a:t>1℃</a:t>
            </a:r>
            <a:r>
              <a:rPr lang="zh-CN" altLang="en-US" sz="2800" b="1">
                <a:latin typeface="宋体" panose="02010600030101010101" pitchFamily="2" charset="-122"/>
              </a:rPr>
              <a:t>，正向压降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F</a:t>
            </a:r>
            <a:r>
              <a:rPr lang="en-US" altLang="zh-CN" sz="2800" b="1"/>
              <a:t>(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D</a:t>
            </a:r>
            <a:r>
              <a:rPr lang="en-US" altLang="zh-CN" sz="2800" b="1"/>
              <a:t>)</a:t>
            </a:r>
            <a:r>
              <a:rPr lang="zh-CN" altLang="en-US" sz="2800" b="1">
                <a:latin typeface="宋体" panose="02010600030101010101" pitchFamily="2" charset="-122"/>
              </a:rPr>
              <a:t>大约减小</a:t>
            </a:r>
            <a:r>
              <a:rPr lang="en-US" altLang="zh-CN" sz="2800" b="1">
                <a:latin typeface="宋体" panose="02010600030101010101" pitchFamily="2" charset="-122"/>
              </a:rPr>
              <a:t>2</a:t>
            </a:r>
            <a:r>
              <a:rPr lang="en-US" altLang="zh-CN" sz="2800" b="1"/>
              <a:t>mV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即具有负的温度系数。这些可以从图</a:t>
            </a:r>
            <a:r>
              <a:rPr lang="en-US" altLang="zh-CN" sz="2800" b="1">
                <a:latin typeface="宋体" panose="02010600030101010101" pitchFamily="2" charset="-122"/>
              </a:rPr>
              <a:t>01.13</a:t>
            </a:r>
            <a:r>
              <a:rPr lang="zh-CN" altLang="en-US" sz="2800" b="1">
                <a:latin typeface="宋体" panose="02010600030101010101" pitchFamily="2" charset="-122"/>
              </a:rPr>
              <a:t>所示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二极管的伏安特性曲线上看出。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  <p:bldP spid="19460" grpId="0" autoUpdateAnimBg="0"/>
    </p:bldLst>
  </p:timing>
</p:sld>
</file>

<file path=ppt/theme/theme1.xml><?xml version="1.0" encoding="utf-8"?>
<a:theme xmlns:a="http://schemas.openxmlformats.org/drawingml/2006/main" name="k8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CC00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AA"/>
      </a:accent5>
      <a:accent6>
        <a:srgbClr val="2D2DB9"/>
      </a:accent6>
      <a:hlink>
        <a:srgbClr val="0000FF"/>
      </a:hlink>
      <a:folHlink>
        <a:srgbClr val="000000"/>
      </a:folHlink>
    </a:clrScheme>
    <a:fontScheme name="k8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00FF"/>
            </a:gs>
            <a:gs pos="100000">
              <a:srgbClr val="66FFFF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eaVert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00FF"/>
            </a:gs>
            <a:gs pos="100000">
              <a:srgbClr val="66FFFF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eaVert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k8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8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8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8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8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8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8 8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00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FF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8 9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00CC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2D2DB9"/>
        </a:accent6>
        <a:hlink>
          <a:srgbClr val="000000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D:\Microsoft Office\Templates\演示文稿设计\k8.pot</Template>
  <TotalTime>241</TotalTime>
  <Words>1274</Words>
  <Application>Microsoft Office PowerPoint</Application>
  <PresentationFormat>全屏显示(4:3)</PresentationFormat>
  <Paragraphs>117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Times New Roman</vt:lpstr>
      <vt:lpstr>宋体</vt:lpstr>
      <vt:lpstr>Arial</vt:lpstr>
      <vt:lpstr>黑体</vt:lpstr>
      <vt:lpstr>幼圆</vt:lpstr>
      <vt:lpstr>Symbol</vt:lpstr>
      <vt:lpstr>k8</vt:lpstr>
      <vt:lpstr>Microsoft Clip Gallery</vt:lpstr>
      <vt:lpstr>BMP 图象</vt:lpstr>
      <vt:lpstr>Microsoft Equation 3.0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- HIT603 -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zw</dc:creator>
  <cp:lastModifiedBy>张伯望</cp:lastModifiedBy>
  <cp:revision>26</cp:revision>
  <dcterms:created xsi:type="dcterms:W3CDTF">1998-07-25T02:08:53Z</dcterms:created>
  <dcterms:modified xsi:type="dcterms:W3CDTF">2017-09-07T11:35:12Z</dcterms:modified>
</cp:coreProperties>
</file>