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9144000" cy="6858000" type="screen4x3"/>
  <p:notesSz cx="6934200" cy="9398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CCCC"/>
    <a:srgbClr val="FFCC99"/>
    <a:srgbClr val="D5D5FF"/>
    <a:srgbClr val="CCCCFF"/>
    <a:srgbClr val="FFCC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wmf"/><Relationship Id="rId1" Type="http://schemas.openxmlformats.org/officeDocument/2006/relationships/image" Target="../media/image12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7171995-068D-4DCF-8E45-1F7BF040E1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184DB16-E83B-47FA-9467-D3A2230AE5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44CADC6-1719-467C-8B94-0D3BEEB334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6964351F-F3D6-4F3C-B099-E51E3414F2C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E41EFAC-64C4-4F64-9C00-F0B504CD6CC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6D694A-57F9-4362-9A1F-68DC23CE21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661EBE2-913B-444B-8D4D-D90C764CD605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415ACE8-6288-4671-93AE-B31B0CDC3D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08A1A37-6FF9-478A-9CEA-0CA95AE4E0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6E759E7-ED2B-45E3-88ED-8DC6CD5F1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B6567FE-16C5-42E6-BF8C-D07A8FB4C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fld id="{D279016F-C4F6-429D-A691-99CFD52A06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5F76885-73B4-4962-9376-2662899AE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8CC399-5A72-412F-990F-3911DB7905E9}" type="slidenum">
              <a:rPr kumimoji="0" lang="zh-CN" altLang="en-US" sz="1200"/>
              <a:pPr/>
              <a:t>1</a:t>
            </a:fld>
            <a:endParaRPr kumimoji="0"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AE4CDF4-B3D0-421B-91F9-0ED1390E6D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782ACB2-181B-4ABE-9532-BCC6D1FD9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1A90378-E892-4449-B37C-58C7F9B4E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78EEB0-CAA0-4FD4-8B2A-DF289F93B4D4}" type="slidenum">
              <a:rPr kumimoji="0" lang="zh-CN" altLang="en-US" sz="1200"/>
              <a:pPr/>
              <a:t>2</a:t>
            </a:fld>
            <a:endParaRPr kumimoji="0"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41F2590-24A0-4890-9B38-60F29D1CFF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B47D608-DFCD-44F7-93ED-166E2DBE65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1C8F7E7-C5C1-4160-AC5A-C8EA11BC6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6E3534-EC3A-4B57-B499-1FB2A1678C23}" type="slidenum">
              <a:rPr kumimoji="0" lang="zh-CN" altLang="en-US" sz="1200"/>
              <a:pPr/>
              <a:t>4</a:t>
            </a:fld>
            <a:endParaRPr kumimoji="0"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13D4AFF-FA70-4AD4-98A2-8E81FAB6EF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548C633-F40E-477E-9360-6533850151E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6F67DDD-FDBE-4543-B3FE-A572CBDAD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58328A-2A10-4278-B12C-A25910BC3CF8}" type="slidenum">
              <a:rPr kumimoji="0" lang="zh-CN" altLang="en-US" sz="1200"/>
              <a:pPr/>
              <a:t>5</a:t>
            </a:fld>
            <a:endParaRPr kumimoji="0"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2C507E0-CE67-4FE1-8346-9B04FDB0BF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5DED4CA-8B0E-43B9-97AD-D4460FD5967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3CF9E11-4978-41C9-B1CA-BBA1AF50B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C2F545-906E-4C6B-A827-F7D52D49DDD2}" type="slidenum">
              <a:rPr kumimoji="0" lang="zh-CN" altLang="en-US" sz="1200"/>
              <a:pPr/>
              <a:t>8</a:t>
            </a:fld>
            <a:endParaRPr kumimoji="0"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7814104-C234-469A-A5AC-37D7FAB7EB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9BC0F16-0846-497F-A0BB-A89BFCA87E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E5B979A-BE4C-4989-88B9-F16CC71FE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9283E7-7624-4F35-9F18-5250884422A6}" type="slidenum">
              <a:rPr kumimoji="0" lang="zh-CN" altLang="en-US" sz="1200"/>
              <a:pPr/>
              <a:t>19</a:t>
            </a:fld>
            <a:endParaRPr kumimoji="0"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4F2E80B-E676-4D9D-8E17-C8A08D5FDB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C63B8E6-AEDC-463F-BAE0-65C614F29E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D06E818-D548-4283-8D34-E2B6BA969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2A517A-26A7-485D-ADA3-7018FC6CAF97}" type="slidenum">
              <a:rPr kumimoji="0" lang="zh-CN" altLang="en-US" sz="1200"/>
              <a:pPr/>
              <a:t>28</a:t>
            </a:fld>
            <a:endParaRPr kumimoji="0"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D0D842C-0769-4FC3-8D14-D6526157CC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17600" y="704850"/>
            <a:ext cx="4699000" cy="3524250"/>
          </a:xfrm>
          <a:solidFill>
            <a:srgbClr val="FFFFFF"/>
          </a:solidFill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1CCDB17-04FE-4756-93AF-4B6D0D328D5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23925" y="4464050"/>
            <a:ext cx="5086350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324" tIns="46662" rIns="93324" bIns="46662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10F4C88D-B818-40E1-9545-7EF7CF56E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D9C7A3-AC3E-46CC-BC74-85B1809C2CFE}" type="slidenum">
              <a:rPr kumimoji="0" lang="zh-CN" altLang="en-US" sz="1200"/>
              <a:pPr/>
              <a:t>29</a:t>
            </a:fld>
            <a:endParaRPr kumimoji="0"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FA6443A-AB1F-4404-B439-24F336F41B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17600" y="704850"/>
            <a:ext cx="4699000" cy="3524250"/>
          </a:xfrm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DF51B27-C857-43CD-AAD6-7236B05E6D7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23925" y="4464050"/>
            <a:ext cx="5086350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324" tIns="46662" rIns="93324" bIns="46662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2">
            <a:extLst>
              <a:ext uri="{FF2B5EF4-FFF2-40B4-BE49-F238E27FC236}">
                <a16:creationId xmlns:a16="http://schemas.microsoft.com/office/drawing/2014/main" id="{1BC7C98D-1C72-4FA6-823C-D5EECAA7A5C5}"/>
              </a:ext>
            </a:extLst>
          </p:cNvPr>
          <p:cNvSpPr>
            <a:spLocks/>
          </p:cNvSpPr>
          <p:nvPr/>
        </p:nvSpPr>
        <p:spPr bwMode="auto">
          <a:xfrm>
            <a:off x="3175" y="463550"/>
            <a:ext cx="400050" cy="6400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21600"/>
              <a:gd name="T1" fmla="*/ 43200 h 43200"/>
              <a:gd name="T2" fmla="*/ 21600 w 21600"/>
              <a:gd name="T3" fmla="*/ 0 h 43200"/>
              <a:gd name="T4" fmla="*/ 2160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</a:path>
              <a:path w="21600" h="43200" stroke="0" extrusionOk="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  <a:lnTo>
                  <a:pt x="21600" y="2160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Arc 3">
            <a:extLst>
              <a:ext uri="{FF2B5EF4-FFF2-40B4-BE49-F238E27FC236}">
                <a16:creationId xmlns:a16="http://schemas.microsoft.com/office/drawing/2014/main" id="{80E66D17-066C-4400-80A2-94A6CCFE9D61}"/>
              </a:ext>
            </a:extLst>
          </p:cNvPr>
          <p:cNvSpPr>
            <a:spLocks/>
          </p:cNvSpPr>
          <p:nvPr/>
        </p:nvSpPr>
        <p:spPr bwMode="auto">
          <a:xfrm>
            <a:off x="1333500" y="463550"/>
            <a:ext cx="400050" cy="6400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779B1A-41C6-484D-AC00-B0ECFFF6B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1066800" cy="68564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AutoShap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BFA6D7-128E-45E9-9FEE-9C83E690253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1188" y="6156325"/>
            <a:ext cx="539750" cy="412750"/>
          </a:xfrm>
          <a:prstGeom prst="triangle">
            <a:avLst>
              <a:gd name="adj" fmla="val 49995"/>
            </a:avLst>
          </a:prstGeom>
          <a:gradFill rotWithShape="0">
            <a:gsLst>
              <a:gs pos="0">
                <a:schemeClr val="accent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vert="eaVert"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304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1447800"/>
            <a:ext cx="7086600" cy="533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01135-A868-408D-AF09-A30B9B2C90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905000" y="2133600"/>
            <a:ext cx="2286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200" b="1">
                <a:latin typeface="+mn-lt"/>
              </a:defRPr>
            </a:lvl1pPr>
          </a:lstStyle>
          <a:p>
            <a:pPr>
              <a:defRPr/>
            </a:pPr>
            <a:fld id="{24BACBF4-9A2B-43B1-83DD-200D450570DC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F1F7D-876C-4E03-BD2C-A1D61D9D68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73500" y="639921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F2EAD-7AD4-4EA0-9D3A-87003BFE6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7413" y="6399213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232715A-4985-4652-9081-2556723FFE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26024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119445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76238"/>
            <a:ext cx="1943100" cy="5414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76238"/>
            <a:ext cx="5676900" cy="5414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160252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444294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766651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287456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755558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737217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86519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498049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483398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>
            <a:extLst>
              <a:ext uri="{FF2B5EF4-FFF2-40B4-BE49-F238E27FC236}">
                <a16:creationId xmlns:a16="http://schemas.microsoft.com/office/drawing/2014/main" id="{E2CFAAF3-538A-4A0A-BF76-FD49558C5E02}"/>
              </a:ext>
            </a:extLst>
          </p:cNvPr>
          <p:cNvSpPr>
            <a:spLocks/>
          </p:cNvSpPr>
          <p:nvPr/>
        </p:nvSpPr>
        <p:spPr bwMode="auto">
          <a:xfrm>
            <a:off x="3175" y="463550"/>
            <a:ext cx="400050" cy="6400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21600"/>
              <a:gd name="T1" fmla="*/ 43200 h 43200"/>
              <a:gd name="T2" fmla="*/ 21600 w 21600"/>
              <a:gd name="T3" fmla="*/ 0 h 43200"/>
              <a:gd name="T4" fmla="*/ 2160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</a:path>
              <a:path w="21600" h="43200" stroke="0" extrusionOk="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  <a:lnTo>
                  <a:pt x="21600" y="2160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Arc 3">
            <a:extLst>
              <a:ext uri="{FF2B5EF4-FFF2-40B4-BE49-F238E27FC236}">
                <a16:creationId xmlns:a16="http://schemas.microsoft.com/office/drawing/2014/main" id="{0A3472BD-DACF-4EBF-8782-408E04C178BC}"/>
              </a:ext>
            </a:extLst>
          </p:cNvPr>
          <p:cNvSpPr>
            <a:spLocks/>
          </p:cNvSpPr>
          <p:nvPr/>
        </p:nvSpPr>
        <p:spPr bwMode="auto">
          <a:xfrm>
            <a:off x="1333500" y="463550"/>
            <a:ext cx="400050" cy="6400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0DAA6D-F4CD-441B-B207-BE03F0B0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1066800" cy="6856413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4DD0A46-1FBC-4449-9C6C-0D865318B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762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7E7D4D82-2006-4AEA-9C3D-9E2364AD9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../1/2.1.ppt#-1,1,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hyperlink" Target="../../1/2.1.ppt#-1,1," TargetMode="Externa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1/avi/2-2.avi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1.bin"/><Relationship Id="rId4" Type="http://schemas.openxmlformats.org/officeDocument/2006/relationships/hyperlink" Target="../../1/2.1.ppt#-1,1,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hyperlink" Target="../../1/2.1.5.ppt#-1,1,2.1.5&#21322;&#23548;&#20307;&#19977;&#26497;&#31649;&#30340;&#21442;&#25968; " TargetMode="External"/><Relationship Id="rId5" Type="http://schemas.openxmlformats.org/officeDocument/2006/relationships/hyperlink" Target="../../1/2.1.ppt#-1,1,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5.emf"/><Relationship Id="rId3" Type="http://schemas.openxmlformats.org/officeDocument/2006/relationships/hyperlink" Target="../../1/2.1.ppt#-1,1," TargetMode="Externa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4.emf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5.bin"/><Relationship Id="rId3" Type="http://schemas.openxmlformats.org/officeDocument/2006/relationships/hyperlink" Target="../../1/2.1.ppt#-1,1," TargetMode="External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hyperlink" Target="../../1/2.1.ppt#-1,1,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../../1/2.1.ppt#-1,1,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hyperlink" Target="../../1/2.1.ppt#-1,1," TargetMode="Externa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5.png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hyperlink" Target="../../1/2.1.ppt#-1,1," TargetMode="Externa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41.bin"/><Relationship Id="rId4" Type="http://schemas.openxmlformats.org/officeDocument/2006/relationships/hyperlink" Target="../../1/2.2.ppt#-1,3,2.2 &#22330;&#25928;&#24212;&#21322;&#23548;&#20307;&#19977;&#26497;&#31649;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42.bin"/><Relationship Id="rId4" Type="http://schemas.openxmlformats.org/officeDocument/2006/relationships/hyperlink" Target="../../1/2.2.ppt#-1,3,2.2 &#22330;&#25928;&#24212;&#21322;&#23548;&#20307;&#19977;&#26497;&#31649;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hyperlink" Target="../../1/2.1.4.ppt#-1,1,2.1.4 &#21452;&#26497;&#22411;&#21322;&#23548;&#20307;&#19977;&#26497;&#31649;&#30340;&#29305;&#24615;&#26354;&#32447; 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hyperlink" Target="../../1/2.1.ppt#-1,1," TargetMode="External"/><Relationship Id="rId4" Type="http://schemas.openxmlformats.org/officeDocument/2006/relationships/hyperlink" Target="../../1/avi/2-1.av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1/2.1.ppt#-1,1,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1/2.1.ppt#-1,1,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>
            <a:extLst>
              <a:ext uri="{FF2B5EF4-FFF2-40B4-BE49-F238E27FC236}">
                <a16:creationId xmlns:a16="http://schemas.microsoft.com/office/drawing/2014/main" id="{3F8F3E48-9681-4818-A3D7-E3E8811D6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28813"/>
            <a:ext cx="7315200" cy="3571875"/>
          </a:xfrm>
          <a:gradFill rotWithShape="0">
            <a:gsLst>
              <a:gs pos="0">
                <a:srgbClr val="FFCCFF"/>
              </a:gs>
              <a:gs pos="100000">
                <a:srgbClr val="FFF0FF"/>
              </a:gs>
            </a:gsLst>
            <a:lin ang="5400000" scaled="1"/>
          </a:gradFill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>
                <a:solidFill>
                  <a:srgbClr val="66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1.3.1 双极型半导体三极管的基本结构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>
                <a:solidFill>
                  <a:srgbClr val="66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1.3.2 双极型半导体三极管的伏安特性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>
                <a:solidFill>
                  <a:srgbClr val="66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1.3.3 半导体三极管的参数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>
                <a:solidFill>
                  <a:srgbClr val="66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半导体三极管的型号</a:t>
            </a:r>
            <a:endParaRPr lang="zh-CN" altLang="en-US"/>
          </a:p>
        </p:txBody>
      </p:sp>
      <p:sp>
        <p:nvSpPr>
          <p:cNvPr id="26627" name="Rectangle 42">
            <a:extLst>
              <a:ext uri="{FF2B5EF4-FFF2-40B4-BE49-F238E27FC236}">
                <a16:creationId xmlns:a16="http://schemas.microsoft.com/office/drawing/2014/main" id="{84854ECC-4D23-4488-A0D8-0319CA5E9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438" y="857250"/>
            <a:ext cx="6705600" cy="681038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40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双极型半导体三极管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7655F51-D68F-4E8D-A9EE-72CDB11D6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609600"/>
            <a:ext cx="7086600" cy="3276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0">
                <a:latin typeface="宋体" panose="02010600030101010101" pitchFamily="2" charset="-122"/>
              </a:rPr>
              <a:t>       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简单地看，输入特性曲线类似于发射结的伏安特性曲线，现讨论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BE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之间的函数关系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。因为有集电结电压的影响，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它与一个单独的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结的伏安特性曲线不同。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 为了排除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的影响，在讨论输入特性曲线时，应使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=const(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常数)。</a:t>
            </a:r>
          </a:p>
        </p:txBody>
      </p:sp>
      <p:sp>
        <p:nvSpPr>
          <p:cNvPr id="29699" name="Rectangle 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F7C909A-9A90-48B6-BE15-EF105082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F5DACAAB-38A3-43C6-B8D8-49948685F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33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 输入特性曲线</a:t>
            </a:r>
            <a:endParaRPr lang="zh-CN" altLang="en-US" sz="32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B9D89826-A269-4E11-8224-C497B095C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95800"/>
            <a:ext cx="70866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50000"/>
              </a:spcBef>
            </a:pPr>
            <a:r>
              <a:rPr lang="zh-CN" altLang="zh-CN" sz="2800" i="1">
                <a:solidFill>
                  <a:srgbClr val="002060"/>
                </a:solidFill>
              </a:rPr>
              <a:t>          </a:t>
            </a:r>
            <a:r>
              <a:rPr lang="en-US" altLang="zh-CN" sz="2800" b="1" i="1">
                <a:solidFill>
                  <a:srgbClr val="002060"/>
                </a:solidFill>
              </a:rPr>
              <a:t>v</a:t>
            </a:r>
            <a:r>
              <a:rPr lang="en-US" altLang="zh-CN" sz="2800" b="1" baseline="-25000">
                <a:solidFill>
                  <a:srgbClr val="002060"/>
                </a:solidFill>
              </a:rPr>
              <a:t>CE</a:t>
            </a:r>
            <a:r>
              <a:rPr lang="zh-CN" altLang="en-US" sz="2800" b="1">
                <a:solidFill>
                  <a:srgbClr val="002060"/>
                </a:solidFill>
              </a:rPr>
              <a:t>的影响，可以用三极管的内部反馈作用解释，即</a:t>
            </a:r>
            <a:r>
              <a:rPr lang="en-US" altLang="zh-CN" sz="2800" b="1" i="1">
                <a:solidFill>
                  <a:srgbClr val="002060"/>
                </a:solidFill>
              </a:rPr>
              <a:t>v</a:t>
            </a:r>
            <a:r>
              <a:rPr lang="en-US" altLang="zh-CN" sz="2800" b="1" baseline="-25000">
                <a:solidFill>
                  <a:srgbClr val="002060"/>
                </a:solidFill>
              </a:rPr>
              <a:t>CE</a:t>
            </a:r>
            <a:r>
              <a:rPr lang="zh-CN" altLang="en-US" sz="2800" b="1">
                <a:solidFill>
                  <a:srgbClr val="002060"/>
                </a:solidFill>
              </a:rPr>
              <a:t>对</a:t>
            </a:r>
            <a:r>
              <a:rPr lang="en-US" altLang="zh-CN" sz="2800" b="1" i="1">
                <a:solidFill>
                  <a:srgbClr val="002060"/>
                </a:solidFill>
              </a:rPr>
              <a:t>i</a:t>
            </a:r>
            <a:r>
              <a:rPr lang="en-US" altLang="zh-CN" sz="2800" b="1" baseline="-25000">
                <a:solidFill>
                  <a:srgbClr val="002060"/>
                </a:solidFill>
              </a:rPr>
              <a:t>B</a:t>
            </a:r>
            <a:r>
              <a:rPr lang="zh-CN" altLang="en-US" sz="2800" b="1">
                <a:solidFill>
                  <a:srgbClr val="002060"/>
                </a:solidFill>
              </a:rPr>
              <a:t>的影响 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C5201C33-ACCF-49B0-8D2E-5CFF80BD0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"/>
            <a:ext cx="8181975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共发射极接法的输入特性曲线见图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02.05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。其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=0V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的那一条相当于发射结的正向特性曲线。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≥1V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时， 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CB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- 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BE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&gt;0，集电结已进入反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偏状态，开始收集电子，且基区复合减少， 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/ 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增大，特性曲线将向右稍微移动一些。但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再增</a:t>
            </a:r>
            <a:endParaRPr lang="zh-CN" altLang="zh-CN" sz="2800" baseline="-25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加时，曲线右移很不明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显。曲线的右移是三极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管内部反馈所致，右移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不明显说明内部反馈很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小。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输入特性曲线的分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区：</a:t>
            </a:r>
            <a:r>
              <a:rPr lang="zh-CN" altLang="en-US" sz="2400">
                <a:solidFill>
                  <a:srgbClr val="0099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400">
                <a:solidFill>
                  <a:srgbClr val="33CC33"/>
                </a:solidFill>
                <a:latin typeface="宋体" panose="02010600030101010101" pitchFamily="2" charset="-122"/>
              </a:rPr>
              <a:t>死区</a:t>
            </a: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9900CC"/>
                </a:solidFill>
                <a:latin typeface="宋体" panose="02010600030101010101" pitchFamily="2" charset="-122"/>
              </a:rPr>
              <a:t>     ②非线性区          </a:t>
            </a:r>
            <a:r>
              <a:rPr lang="zh-CN" altLang="en-US" sz="2000">
                <a:solidFill>
                  <a:srgbClr val="FF5050"/>
                </a:solidFill>
                <a:latin typeface="宋体" panose="02010600030101010101" pitchFamily="2" charset="-122"/>
              </a:rPr>
              <a:t>图02.05 共射接法输入特性曲线</a:t>
            </a: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</a:t>
            </a:r>
            <a:r>
              <a:rPr lang="zh-CN" altLang="en-US" sz="2400">
                <a:solidFill>
                  <a:srgbClr val="FF3300"/>
                </a:solidFill>
                <a:latin typeface="宋体" panose="02010600030101010101" pitchFamily="2" charset="-122"/>
              </a:rPr>
              <a:t>③线性区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7174" name="Rectangl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45A7923-79F2-4111-9179-2493080D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555CF749-B46F-4919-BC50-93EB429F0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565400"/>
          <a:ext cx="33528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MP 图象" r:id="rId4" imgW="2095655" imgH="1695401" progId="Paint.Picture">
                  <p:embed/>
                </p:oleObj>
              </mc:Choice>
              <mc:Fallback>
                <p:oleObj name="BMP 图象" r:id="rId4" imgW="2095655" imgH="169540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65400"/>
                        <a:ext cx="33528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034F2419-AFEE-4A83-85EC-12CAD37C3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492375"/>
          <a:ext cx="34290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MP 图象" r:id="rId6" imgW="2029108" imgH="1628571" progId="Paint.Picture">
                  <p:embed/>
                </p:oleObj>
              </mc:Choice>
              <mc:Fallback>
                <p:oleObj name="BMP 图象" r:id="rId6" imgW="2029108" imgH="162857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92375"/>
                        <a:ext cx="342900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6C571B2C-A13C-4588-A69F-FAA669D9C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565400"/>
          <a:ext cx="34290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BMP 图象" r:id="rId8" imgW="2029108" imgH="1628571" progId="Paint.Picture">
                  <p:embed/>
                </p:oleObj>
              </mc:Choice>
              <mc:Fallback>
                <p:oleObj name="BMP 图象" r:id="rId8" imgW="2029108" imgH="162857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65400"/>
                        <a:ext cx="342900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CA841EA6-68DA-45A5-85D6-3BEA021F8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CC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(2)输出特性曲线</a:t>
            </a:r>
            <a:b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</a:br>
            <a:endParaRPr lang="zh-CN" altLang="en-US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F2E291C-ADA5-44D2-899F-73043C64949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38200" y="762000"/>
            <a:ext cx="8126413" cy="5167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002060"/>
                </a:solidFill>
                <a:latin typeface="宋体" panose="02010600030101010101" pitchFamily="2" charset="-122"/>
              </a:rPr>
              <a:t>共发射极接法的输出特性曲线如图02.06所示，它是以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为参变量的一族特性曲线。现以其中任何一条加以说明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zh-CN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a. 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=0</a:t>
            </a:r>
            <a:r>
              <a:rPr lang="en-US" altLang="zh-CN" sz="14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时，因集电极无收集作用，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=0。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      b. 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稍增大时，发射结虽处于正向电压之下，但集电结反偏电压很小，如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&lt; 1</a:t>
            </a:r>
            <a:r>
              <a:rPr lang="en-US" altLang="zh-CN" sz="14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BE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=0.7</a:t>
            </a:r>
            <a:r>
              <a:rPr lang="en-US" altLang="zh-CN" sz="14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 sz="2400">
                <a:solidFill>
                  <a:srgbClr val="002060"/>
                </a:solidFill>
                <a:latin typeface="宋体" panose="02010600030101010101" pitchFamily="2" charset="-122"/>
              </a:rPr>
              <a:t>- 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BE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= &lt;0.7</a:t>
            </a:r>
            <a:r>
              <a:rPr lang="en-US" altLang="zh-CN" sz="14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集电区收集电子的能力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很弱，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主要由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决定。</a:t>
            </a:r>
            <a:r>
              <a:rPr lang="zh-CN" altLang="en-US" sz="2000">
                <a:latin typeface="Times New Roman" panose="02020603050405020304" pitchFamily="18" charset="0"/>
              </a:rPr>
              <a:t>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                                               </a:t>
            </a:r>
            <a:r>
              <a:rPr lang="zh-CN" altLang="en-US" sz="2000">
                <a:solidFill>
                  <a:srgbClr val="FF5050"/>
                </a:solidFill>
                <a:latin typeface="Times New Roman" panose="02020603050405020304" pitchFamily="18" charset="0"/>
              </a:rPr>
              <a:t>图</a:t>
            </a:r>
            <a:endParaRPr lang="zh-CN" altLang="en-US" sz="2000">
              <a:solidFill>
                <a:srgbClr val="FF5050"/>
              </a:solidFill>
              <a:latin typeface="宋体" panose="02010600030101010101" pitchFamily="2" charset="-122"/>
            </a:endParaRPr>
          </a:p>
        </p:txBody>
      </p:sp>
      <p:sp>
        <p:nvSpPr>
          <p:cNvPr id="8197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9CAD28A6-48ED-46CF-BC80-304AD273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34601930-4C6E-4C88-9A08-16C758754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743200"/>
          <a:ext cx="3962400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BMP 图象" r:id="rId4" imgW="1699048" imgH="1348857" progId="Paint.Picture">
                  <p:embed/>
                </p:oleObj>
              </mc:Choice>
              <mc:Fallback>
                <p:oleObj name="BMP 图象" r:id="rId4" imgW="1699048" imgH="13488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3962400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>
            <a:extLst>
              <a:ext uri="{FF2B5EF4-FFF2-40B4-BE49-F238E27FC236}">
                <a16:creationId xmlns:a16="http://schemas.microsoft.com/office/drawing/2014/main" id="{F340443B-B30D-4464-847E-08DA2701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805488"/>
            <a:ext cx="460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5050"/>
                </a:solidFill>
              </a:rPr>
              <a:t>02.06 共发射极接法输出特性曲线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827032B6-593C-45C5-B76E-141CC74BDE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38200" y="762000"/>
            <a:ext cx="80772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c. 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增加到使集电结反偏电压较大时，如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 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≥1</a:t>
            </a:r>
            <a:r>
              <a:rPr lang="en-US" altLang="zh-CN" sz="14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BE 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≥0.7</a:t>
            </a:r>
            <a:r>
              <a:rPr lang="en-US" altLang="zh-CN" sz="14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运动到集电结的电子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基本上都可以被集电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区收集，此后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再增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加，电流也没有明显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的增加，特性曲线进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入与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轴基本平行的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区域 (这与输入特性曲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线随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增大而右移的        </a:t>
            </a:r>
            <a:r>
              <a:rPr lang="zh-CN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图</a:t>
            </a:r>
            <a:r>
              <a:rPr lang="zh-CN" altLang="en-US" sz="2000">
                <a:solidFill>
                  <a:srgbClr val="002060"/>
                </a:solidFill>
                <a:latin typeface="宋体" panose="02010600030101010101" pitchFamily="2" charset="-122"/>
              </a:rPr>
              <a:t>02.06 共发射极接法输出特性曲线</a:t>
            </a:r>
            <a:endParaRPr lang="zh-CN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原因是一致的) 。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zh-CN" altLang="en-US" sz="2400">
                <a:latin typeface="Times New Roman" panose="02020603050405020304" pitchFamily="18" charset="0"/>
                <a:hlinkClick r:id="rId3" action="ppaction://hlinkfile"/>
              </a:rPr>
              <a:t>动画2-2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                                               </a:t>
            </a:r>
          </a:p>
        </p:txBody>
      </p:sp>
      <p:sp>
        <p:nvSpPr>
          <p:cNvPr id="9220" name="Rectangle 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BD4BAD93-1B97-47D8-A7A8-EF3D9B0D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11EBF2D5-8E89-4DB3-8A65-6772D69C6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700213"/>
          <a:ext cx="3962400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MP 图象" r:id="rId5" imgW="1699048" imgH="1348857" progId="Paint.Picture">
                  <p:embed/>
                </p:oleObj>
              </mc:Choice>
              <mc:Fallback>
                <p:oleObj name="BMP 图象" r:id="rId5" imgW="1699048" imgH="13488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00213"/>
                        <a:ext cx="3962400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79251194-DDB6-4B3C-B5FB-623E7AC8E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505200"/>
          <a:ext cx="3962400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BMP 图象" r:id="rId3" imgW="1699048" imgH="1348857" progId="Paint.Picture">
                  <p:embed/>
                </p:oleObj>
              </mc:Choice>
              <mc:Fallback>
                <p:oleObj name="BMP 图象" r:id="rId3" imgW="1699048" imgH="134885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3962400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>
            <a:extLst>
              <a:ext uri="{FF2B5EF4-FFF2-40B4-BE49-F238E27FC236}">
                <a16:creationId xmlns:a16="http://schemas.microsoft.com/office/drawing/2014/main" id="{D1CD8CC3-FAFD-4FE8-916D-CC0D661DA7F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370013" y="6858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输出特性曲线可以分为三个区域:</a:t>
            </a:r>
          </a:p>
          <a:p>
            <a:pPr eaLnBrk="1" hangingPunct="1"/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/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8F851375-3908-4742-97B8-58D96CABC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876800"/>
            <a:ext cx="381000" cy="9906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Rectangle 5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4D0CF94B-EBCA-49E6-B345-CAB057D6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6" name="Rectangle 6">
            <a:hlinkClick r:id="rId6" action="ppaction://hlinkpres?slideindex=1&amp;slidetitle=2.1.5半导体三极管的参数 "/>
            <a:extLst>
              <a:ext uri="{FF2B5EF4-FFF2-40B4-BE49-F238E27FC236}">
                <a16:creationId xmlns:a16="http://schemas.microsoft.com/office/drawing/2014/main" id="{90C50342-6DE0-4673-B99B-66798F11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1524000"/>
            <a:ext cx="1600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DC4DAD4D-F0D5-4C58-B96C-66DA5BA3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778351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3333FF"/>
                </a:solidFill>
                <a:ea typeface="黑体" panose="02010609060101010101" pitchFamily="49" charset="-122"/>
              </a:rPr>
              <a:t>饱和区</a:t>
            </a:r>
            <a:r>
              <a:rPr lang="zh-CN" altLang="en-US" b="1">
                <a:solidFill>
                  <a:srgbClr val="002060"/>
                </a:solidFill>
              </a:rPr>
              <a:t>——</a:t>
            </a:r>
            <a:r>
              <a:rPr lang="en-US" altLang="zh-CN" b="1" i="1">
                <a:solidFill>
                  <a:srgbClr val="002060"/>
                </a:solidFill>
              </a:rPr>
              <a:t>i</a:t>
            </a:r>
            <a:r>
              <a:rPr lang="en-US" altLang="zh-CN" b="1" baseline="-25000">
                <a:solidFill>
                  <a:srgbClr val="002060"/>
                </a:solidFill>
              </a:rPr>
              <a:t>C</a:t>
            </a:r>
            <a:r>
              <a:rPr lang="zh-CN" altLang="en-US" b="1">
                <a:solidFill>
                  <a:srgbClr val="002060"/>
                </a:solidFill>
              </a:rPr>
              <a:t>受</a:t>
            </a:r>
            <a:r>
              <a:rPr lang="en-US" altLang="zh-CN" b="1" i="1">
                <a:solidFill>
                  <a:srgbClr val="002060"/>
                </a:solidFill>
              </a:rPr>
              <a:t>v</a:t>
            </a:r>
            <a:r>
              <a:rPr lang="en-US" altLang="zh-CN" b="1" baseline="-25000">
                <a:solidFill>
                  <a:srgbClr val="002060"/>
                </a:solidFill>
              </a:rPr>
              <a:t>CE</a:t>
            </a:r>
            <a:r>
              <a:rPr lang="zh-CN" altLang="en-US" b="1">
                <a:solidFill>
                  <a:srgbClr val="002060"/>
                </a:solidFill>
              </a:rPr>
              <a:t>显著控制的区域，该区域内</a:t>
            </a:r>
            <a:r>
              <a:rPr lang="en-US" altLang="zh-CN" b="1" i="1">
                <a:solidFill>
                  <a:srgbClr val="002060"/>
                </a:solidFill>
              </a:rPr>
              <a:t>v</a:t>
            </a:r>
            <a:r>
              <a:rPr lang="en-US" altLang="zh-CN" b="1" baseline="-25000">
                <a:solidFill>
                  <a:srgbClr val="002060"/>
                </a:solidFill>
              </a:rPr>
              <a:t>CE</a:t>
            </a:r>
            <a:r>
              <a:rPr lang="zh-CN" altLang="en-US" b="1">
                <a:solidFill>
                  <a:srgbClr val="002060"/>
                </a:solidFill>
              </a:rPr>
              <a:t>的</a:t>
            </a:r>
          </a:p>
          <a:p>
            <a:r>
              <a:rPr lang="zh-CN" altLang="en-US" b="1">
                <a:solidFill>
                  <a:srgbClr val="002060"/>
                </a:solidFill>
              </a:rPr>
              <a:t>                     数值较小，一般</a:t>
            </a:r>
            <a:r>
              <a:rPr lang="en-US" altLang="zh-CN" b="1" i="1">
                <a:solidFill>
                  <a:srgbClr val="002060"/>
                </a:solidFill>
              </a:rPr>
              <a:t>v</a:t>
            </a:r>
            <a:r>
              <a:rPr lang="en-US" altLang="zh-CN" b="1" baseline="-25000">
                <a:solidFill>
                  <a:srgbClr val="002060"/>
                </a:solidFill>
              </a:rPr>
              <a:t>CE</a:t>
            </a:r>
            <a:r>
              <a:rPr lang="en-US" altLang="zh-CN" b="1">
                <a:solidFill>
                  <a:srgbClr val="002060"/>
                </a:solidFill>
              </a:rPr>
              <a:t>＜0.7</a:t>
            </a:r>
            <a:r>
              <a:rPr lang="en-US" altLang="zh-CN" sz="1000" b="1">
                <a:solidFill>
                  <a:srgbClr val="002060"/>
                </a:solidFill>
              </a:rPr>
              <a:t> </a:t>
            </a:r>
            <a:r>
              <a:rPr lang="en-US" altLang="zh-CN" b="1">
                <a:solidFill>
                  <a:srgbClr val="002060"/>
                </a:solidFill>
              </a:rPr>
              <a:t>V(</a:t>
            </a:r>
            <a:r>
              <a:rPr lang="zh-CN" altLang="en-US" b="1">
                <a:solidFill>
                  <a:srgbClr val="002060"/>
                </a:solidFill>
              </a:rPr>
              <a:t>硅管)。此时</a:t>
            </a:r>
          </a:p>
          <a:p>
            <a:r>
              <a:rPr lang="zh-CN" altLang="en-US" b="1"/>
              <a:t>                     </a:t>
            </a:r>
            <a:r>
              <a:rPr lang="zh-CN" altLang="en-US" b="1">
                <a:solidFill>
                  <a:srgbClr val="FF3300"/>
                </a:solidFill>
              </a:rPr>
              <a:t>发射结正偏，</a:t>
            </a:r>
            <a:r>
              <a:rPr lang="zh-CN" altLang="en-US" b="1">
                <a:solidFill>
                  <a:srgbClr val="CC0099"/>
                </a:solidFill>
              </a:rPr>
              <a:t>集电结正偏</a:t>
            </a:r>
            <a:r>
              <a:rPr lang="zh-CN" altLang="en-US" b="1">
                <a:solidFill>
                  <a:srgbClr val="002060"/>
                </a:solidFill>
              </a:rPr>
              <a:t>或反偏电压很小</a:t>
            </a:r>
            <a:r>
              <a:rPr lang="zh-CN" altLang="en-US" b="1">
                <a:solidFill>
                  <a:srgbClr val="CC0099"/>
                </a:solidFill>
              </a:rPr>
              <a:t>。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B5293B40-91A5-4B29-858A-3E821282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90800"/>
            <a:ext cx="79406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3333FF"/>
                </a:solidFill>
                <a:ea typeface="黑体" panose="02010609060101010101" pitchFamily="49" charset="-122"/>
              </a:rPr>
              <a:t>截止区</a:t>
            </a:r>
            <a:r>
              <a:rPr lang="zh-CN" altLang="en-US" b="1">
                <a:solidFill>
                  <a:srgbClr val="002060"/>
                </a:solidFill>
              </a:rPr>
              <a:t>——</a:t>
            </a:r>
            <a:r>
              <a:rPr lang="en-US" altLang="zh-CN" b="1" i="1">
                <a:solidFill>
                  <a:srgbClr val="002060"/>
                </a:solidFill>
              </a:rPr>
              <a:t>i</a:t>
            </a:r>
            <a:r>
              <a:rPr lang="en-US" altLang="zh-CN" b="1" baseline="-25000">
                <a:solidFill>
                  <a:srgbClr val="002060"/>
                </a:solidFill>
              </a:rPr>
              <a:t>C</a:t>
            </a:r>
            <a:r>
              <a:rPr lang="zh-CN" altLang="en-US" b="1">
                <a:solidFill>
                  <a:srgbClr val="002060"/>
                </a:solidFill>
              </a:rPr>
              <a:t>接近零的区域，相当</a:t>
            </a:r>
            <a:r>
              <a:rPr lang="en-US" altLang="zh-CN" b="1" i="1">
                <a:solidFill>
                  <a:srgbClr val="002060"/>
                </a:solidFill>
              </a:rPr>
              <a:t>i</a:t>
            </a:r>
            <a:r>
              <a:rPr lang="en-US" altLang="zh-CN" b="1" baseline="-25000">
                <a:solidFill>
                  <a:srgbClr val="002060"/>
                </a:solidFill>
              </a:rPr>
              <a:t>B</a:t>
            </a:r>
            <a:r>
              <a:rPr lang="en-US" altLang="zh-CN" b="1">
                <a:solidFill>
                  <a:srgbClr val="002060"/>
                </a:solidFill>
              </a:rPr>
              <a:t>=0</a:t>
            </a:r>
            <a:r>
              <a:rPr lang="zh-CN" altLang="en-US" b="1">
                <a:solidFill>
                  <a:srgbClr val="002060"/>
                </a:solidFill>
              </a:rPr>
              <a:t>的曲线的下方。</a:t>
            </a:r>
          </a:p>
          <a:p>
            <a:r>
              <a:rPr lang="zh-CN" altLang="en-US" b="1">
                <a:solidFill>
                  <a:srgbClr val="002060"/>
                </a:solidFill>
              </a:rPr>
              <a:t>                     此时，</a:t>
            </a:r>
            <a:r>
              <a:rPr lang="zh-CN" altLang="en-US" b="1">
                <a:solidFill>
                  <a:srgbClr val="FF3300"/>
                </a:solidFill>
              </a:rPr>
              <a:t>发射结反偏，</a:t>
            </a:r>
            <a:r>
              <a:rPr lang="zh-CN" altLang="en-US" b="1">
                <a:solidFill>
                  <a:srgbClr val="CC0099"/>
                </a:solidFill>
              </a:rPr>
              <a:t>集电结反偏。</a:t>
            </a:r>
            <a:endParaRPr lang="zh-CN" altLang="en-US" b="1"/>
          </a:p>
          <a:p>
            <a:pPr eaLnBrk="1" hangingPunct="1"/>
            <a:endParaRPr lang="zh-CN" altLang="en-US" b="1"/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5149D305-4E34-458B-A1F1-EE6556E3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81400"/>
            <a:ext cx="50101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3333FF"/>
                </a:solidFill>
                <a:ea typeface="黑体" panose="02010609060101010101" pitchFamily="49" charset="-122"/>
              </a:rPr>
              <a:t>放大区</a:t>
            </a:r>
            <a:r>
              <a:rPr lang="zh-CN" altLang="en-US" b="1">
                <a:solidFill>
                  <a:srgbClr val="002060"/>
                </a:solidFill>
              </a:rPr>
              <a:t>——</a:t>
            </a:r>
            <a:r>
              <a:rPr lang="en-US" altLang="zh-CN" b="1" i="1">
                <a:solidFill>
                  <a:srgbClr val="002060"/>
                </a:solidFill>
              </a:rPr>
              <a:t>i</a:t>
            </a:r>
            <a:r>
              <a:rPr lang="en-US" altLang="zh-CN" b="1" baseline="-25000">
                <a:solidFill>
                  <a:srgbClr val="002060"/>
                </a:solidFill>
              </a:rPr>
              <a:t>C</a:t>
            </a:r>
            <a:r>
              <a:rPr lang="zh-CN" altLang="en-US" b="1">
                <a:solidFill>
                  <a:srgbClr val="002060"/>
                </a:solidFill>
              </a:rPr>
              <a:t>平行于</a:t>
            </a:r>
            <a:r>
              <a:rPr lang="en-US" altLang="zh-CN" b="1" i="1">
                <a:solidFill>
                  <a:srgbClr val="002060"/>
                </a:solidFill>
              </a:rPr>
              <a:t>v</a:t>
            </a:r>
            <a:r>
              <a:rPr lang="en-US" altLang="zh-CN" b="1" baseline="-25000">
                <a:solidFill>
                  <a:srgbClr val="002060"/>
                </a:solidFill>
              </a:rPr>
              <a:t>CE</a:t>
            </a:r>
            <a:r>
              <a:rPr lang="zh-CN" altLang="en-US" b="1">
                <a:solidFill>
                  <a:srgbClr val="002060"/>
                </a:solidFill>
              </a:rPr>
              <a:t>轴的区域，</a:t>
            </a:r>
          </a:p>
          <a:p>
            <a:r>
              <a:rPr lang="zh-CN" altLang="en-US" b="1">
                <a:solidFill>
                  <a:srgbClr val="002060"/>
                </a:solidFill>
              </a:rPr>
              <a:t>        曲线基本平行等距。 此时，</a:t>
            </a:r>
            <a:r>
              <a:rPr lang="zh-CN" altLang="en-US" b="1">
                <a:solidFill>
                  <a:srgbClr val="FF3300"/>
                </a:solidFill>
              </a:rPr>
              <a:t>发</a:t>
            </a:r>
          </a:p>
          <a:p>
            <a:r>
              <a:rPr lang="zh-CN" altLang="en-US" b="1">
                <a:solidFill>
                  <a:srgbClr val="FF3300"/>
                </a:solidFill>
              </a:rPr>
              <a:t>射结正偏，</a:t>
            </a:r>
            <a:r>
              <a:rPr lang="zh-CN" altLang="en-US" b="1">
                <a:solidFill>
                  <a:srgbClr val="CC0099"/>
                </a:solidFill>
              </a:rPr>
              <a:t>集电结反偏，</a:t>
            </a:r>
            <a:r>
              <a:rPr lang="zh-CN" altLang="en-US" b="1">
                <a:solidFill>
                  <a:srgbClr val="002060"/>
                </a:solidFill>
              </a:rPr>
              <a:t>电压大于</a:t>
            </a:r>
          </a:p>
          <a:p>
            <a:r>
              <a:rPr lang="zh-CN" altLang="en-US" b="1">
                <a:solidFill>
                  <a:srgbClr val="002060"/>
                </a:solidFill>
              </a:rPr>
              <a:t>0.7</a:t>
            </a:r>
            <a:r>
              <a:rPr lang="zh-CN" altLang="zh-CN" sz="1000" b="1">
                <a:solidFill>
                  <a:srgbClr val="002060"/>
                </a:solidFill>
              </a:rPr>
              <a:t> </a:t>
            </a:r>
            <a:r>
              <a:rPr lang="en-US" altLang="zh-CN" b="1">
                <a:solidFill>
                  <a:srgbClr val="002060"/>
                </a:solidFill>
              </a:rPr>
              <a:t>V</a:t>
            </a:r>
            <a:r>
              <a:rPr lang="zh-CN" altLang="en-US" b="1">
                <a:solidFill>
                  <a:srgbClr val="002060"/>
                </a:solidFill>
              </a:rPr>
              <a:t>左右(硅管) 。</a:t>
            </a:r>
            <a:endParaRPr lang="en-US" altLang="zh-CN" b="1">
              <a:solidFill>
                <a:srgbClr val="002060"/>
              </a:solidFill>
            </a:endParaRPr>
          </a:p>
          <a:p>
            <a:endParaRPr lang="en-US" altLang="zh-CN" b="1">
              <a:solidFill>
                <a:srgbClr val="002060"/>
              </a:solidFill>
            </a:endParaRPr>
          </a:p>
          <a:p>
            <a:r>
              <a:rPr lang="zh-CN" altLang="en-US" b="1">
                <a:solidFill>
                  <a:srgbClr val="002060"/>
                </a:solidFill>
              </a:rPr>
              <a:t> </a:t>
            </a:r>
            <a:r>
              <a:rPr lang="zh-CN" altLang="en-US" sz="2800" b="1">
                <a:solidFill>
                  <a:srgbClr val="002060"/>
                </a:solidFill>
              </a:rPr>
              <a:t>临界饱和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utoUpdateAnimBg="0"/>
      <p:bldP spid="43016" grpId="0" autoUpdateAnimBg="0"/>
      <p:bldP spid="430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5C830D5B-962E-40DC-8D10-DFE9F5A6E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772400" cy="1524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3333FF"/>
                </a:solidFill>
                <a:ea typeface="黑体" panose="02010609060101010101" pitchFamily="49" charset="-122"/>
              </a:rPr>
              <a:t>1.3.3 </a:t>
            </a:r>
            <a:r>
              <a:rPr lang="zh-CN" altLang="en-US" sz="36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半导体三极管的参数</a:t>
            </a:r>
            <a:b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F57406E-6C9D-4AC8-879D-EDA3E8EEF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848600" cy="5334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</a:t>
            </a:r>
            <a:r>
              <a:rPr lang="zh-CN" altLang="en-US" sz="2800">
                <a:latin typeface="Times New Roman" panose="02020603050405020304" pitchFamily="18" charset="0"/>
              </a:rPr>
              <a:t>	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半导体三极管的参数分为三大类: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    </a:t>
            </a:r>
            <a:r>
              <a:rPr lang="zh-CN" altLang="en-US" sz="2800">
                <a:solidFill>
                  <a:srgbClr val="FF3399"/>
                </a:solidFill>
                <a:latin typeface="Times New Roman" panose="02020603050405020304" pitchFamily="18" charset="0"/>
              </a:rPr>
              <a:t>直流参数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FF3399"/>
                </a:solidFill>
                <a:latin typeface="Times New Roman" panose="02020603050405020304" pitchFamily="18" charset="0"/>
              </a:rPr>
              <a:t>                交流参数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FF3399"/>
                </a:solidFill>
                <a:latin typeface="Times New Roman" panose="02020603050405020304" pitchFamily="18" charset="0"/>
              </a:rPr>
              <a:t>                极限参数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rgbClr val="80008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(1)直流参数</a:t>
            </a: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①直流电流放大系数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	     </a:t>
            </a:r>
            <a:r>
              <a:rPr lang="zh-CN" altLang="en-US" sz="2800">
                <a:solidFill>
                  <a:srgbClr val="009900"/>
                </a:solidFill>
                <a:latin typeface="宋体" panose="02010600030101010101" pitchFamily="2" charset="-122"/>
              </a:rPr>
              <a:t>1.共发射极直流电流放大系数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 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=（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CEO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）/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≈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zh-CN" sz="24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 </a:t>
            </a:r>
            <a:r>
              <a:rPr lang="en-US" altLang="zh-CN" sz="2800" i="1" baseline="-1000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000" baseline="-3000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CE</a:t>
            </a:r>
            <a:r>
              <a:rPr lang="en-US" altLang="zh-CN" sz="2800" baseline="-1000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=const</a:t>
            </a:r>
            <a:endParaRPr lang="en-US" altLang="zh-CN" sz="240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11269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20FA3E73-5919-47CB-B710-89FFB5972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0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CA22DAD-C535-478C-839C-DC5083E0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1" name="Rectangle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0048EC2A-6B9D-43FF-B195-4472D668B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2" name="Rectangle 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327890BD-9EC2-49AE-8269-C08AC379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1266" name="Object 8">
            <a:extLst>
              <a:ext uri="{FF2B5EF4-FFF2-40B4-BE49-F238E27FC236}">
                <a16:creationId xmlns:a16="http://schemas.microsoft.com/office/drawing/2014/main" id="{FE4EC6FA-37DD-4F69-9817-026554F32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334000"/>
          <a:ext cx="323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4" imgW="164880" imgH="228600" progId="Equation.3">
                  <p:embed/>
                </p:oleObj>
              </mc:Choice>
              <mc:Fallback>
                <p:oleObj name="公式" r:id="rId4" imgW="1648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0"/>
                        <a:ext cx="323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>
            <a:extLst>
              <a:ext uri="{FF2B5EF4-FFF2-40B4-BE49-F238E27FC236}">
                <a16:creationId xmlns:a16="http://schemas.microsoft.com/office/drawing/2014/main" id="{6BDFD875-F0C1-49C3-B640-A247283E1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533400"/>
            <a:ext cx="7772400" cy="236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在放大区基本不变。在共发射极输出特性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曲线上，通过垂直于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轴的直线(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CE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=const)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来求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 ，如图02.07所示。在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较小时和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较大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时，   会有所减小，这一关系见图02.08。</a:t>
            </a:r>
            <a:endParaRPr lang="zh-CN" altLang="en-US" sz="180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Rectangl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402EB3F2-F790-4D59-A63F-0C3A2856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B4FB1353-3340-4FF0-99AF-460231885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2797175"/>
          <a:ext cx="7461250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位图图像" r:id="rId4" imgW="4525007" imgH="1685714" progId="Paint.Picture">
                  <p:embed/>
                </p:oleObj>
              </mc:Choice>
              <mc:Fallback>
                <p:oleObj name="位图图像" r:id="rId4" imgW="4525007" imgH="16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797175"/>
                        <a:ext cx="7461250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id="{7B525539-41A4-4D93-BB28-B93991E8D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609600"/>
          <a:ext cx="323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6" imgW="164880" imgH="228600" progId="Equation.3">
                  <p:embed/>
                </p:oleObj>
              </mc:Choice>
              <mc:Fallback>
                <p:oleObj name="公式" r:id="rId6" imgW="164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09600"/>
                        <a:ext cx="323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6">
            <a:extLst>
              <a:ext uri="{FF2B5EF4-FFF2-40B4-BE49-F238E27FC236}">
                <a16:creationId xmlns:a16="http://schemas.microsoft.com/office/drawing/2014/main" id="{6FB407E7-D8D8-4357-AC35-4B13F7A96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436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5050"/>
                </a:solidFill>
              </a:rPr>
              <a:t>图02.08    值与</a:t>
            </a:r>
            <a:r>
              <a:rPr lang="en-US" altLang="zh-CN" b="1" i="1">
                <a:solidFill>
                  <a:srgbClr val="FF5050"/>
                </a:solidFill>
              </a:rPr>
              <a:t>I</a:t>
            </a:r>
            <a:r>
              <a:rPr lang="en-US" altLang="zh-CN" b="1" baseline="-25000">
                <a:solidFill>
                  <a:srgbClr val="FF5050"/>
                </a:solidFill>
              </a:rPr>
              <a:t>C</a:t>
            </a:r>
            <a:r>
              <a:rPr lang="zh-CN" altLang="en-US" b="1">
                <a:solidFill>
                  <a:srgbClr val="FF5050"/>
                </a:solidFill>
              </a:rPr>
              <a:t>的关系</a:t>
            </a:r>
            <a:endParaRPr lang="zh-CN" altLang="en-US" b="1"/>
          </a:p>
        </p:txBody>
      </p:sp>
      <p:sp>
        <p:nvSpPr>
          <p:cNvPr id="12298" name="Text Box 7">
            <a:extLst>
              <a:ext uri="{FF2B5EF4-FFF2-40B4-BE49-F238E27FC236}">
                <a16:creationId xmlns:a16="http://schemas.microsoft.com/office/drawing/2014/main" id="{1178AF2E-B16A-4D4F-AC31-01571AB82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335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5050"/>
                </a:solidFill>
              </a:rPr>
              <a:t>图 02.07 在输出特性曲线上决定</a:t>
            </a:r>
            <a:endParaRPr lang="zh-CN" altLang="en-US" sz="1800" b="1">
              <a:solidFill>
                <a:srgbClr val="FF5050"/>
              </a:solidFill>
            </a:endParaRPr>
          </a:p>
        </p:txBody>
      </p:sp>
      <p:graphicFrame>
        <p:nvGraphicFramePr>
          <p:cNvPr id="12292" name="Object 8">
            <a:extLst>
              <a:ext uri="{FF2B5EF4-FFF2-40B4-BE49-F238E27FC236}">
                <a16:creationId xmlns:a16="http://schemas.microsoft.com/office/drawing/2014/main" id="{4C210DF3-88B4-4F77-95E7-A07AB8A06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09800"/>
          <a:ext cx="323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8" imgW="164880" imgH="228600" progId="Equation.3">
                  <p:embed/>
                </p:oleObj>
              </mc:Choice>
              <mc:Fallback>
                <p:oleObj name="公式" r:id="rId8" imgW="1648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323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>
            <a:extLst>
              <a:ext uri="{FF2B5EF4-FFF2-40B4-BE49-F238E27FC236}">
                <a16:creationId xmlns:a16="http://schemas.microsoft.com/office/drawing/2014/main" id="{BE7DFF43-992C-4DA9-BD00-F4B74EF51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2900" y="5919788"/>
          <a:ext cx="34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10" imgW="177480" imgH="253800" progId="Equation.3">
                  <p:embed/>
                </p:oleObj>
              </mc:Choice>
              <mc:Fallback>
                <p:oleObj name="公式" r:id="rId10" imgW="17748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5919788"/>
                        <a:ext cx="349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0">
            <a:extLst>
              <a:ext uri="{FF2B5EF4-FFF2-40B4-BE49-F238E27FC236}">
                <a16:creationId xmlns:a16="http://schemas.microsoft.com/office/drawing/2014/main" id="{541AC337-544D-404D-BC07-3A8406F1C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6280150"/>
          <a:ext cx="34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12" imgW="177480" imgH="253800" progId="Equation.3">
                  <p:embed/>
                </p:oleObj>
              </mc:Choice>
              <mc:Fallback>
                <p:oleObj name="公式" r:id="rId12" imgW="1774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280150"/>
                        <a:ext cx="349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4FDE96E8-6B77-4FCF-97C8-1C0BE61C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4" name="Rectangl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A9B8792C-6BE8-447B-A234-6BA88E7E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5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6BC61E73-56C3-448B-8C47-4664C615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6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6534DD9-0552-4D1A-A4A1-2E5329E5E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7" name="Rectangle 6">
            <a:extLst>
              <a:ext uri="{FF2B5EF4-FFF2-40B4-BE49-F238E27FC236}">
                <a16:creationId xmlns:a16="http://schemas.microsoft.com/office/drawing/2014/main" id="{A3F20C54-5502-4166-BC14-45D2BAAAD8F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370013" y="1066800"/>
            <a:ext cx="7773987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9900"/>
                </a:solidFill>
                <a:latin typeface="Times New Roman" panose="02020603050405020304" pitchFamily="18" charset="0"/>
              </a:rPr>
              <a:t>2.共基极直流电流放大系数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	 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=（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CBO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）/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≈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E</a:t>
            </a:r>
            <a:endParaRPr lang="en-US" altLang="zh-CN" sz="280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显然   与   之间有如下关系:</a:t>
            </a:r>
          </a:p>
          <a:p>
            <a:pPr eaLnBrk="1" hangingPunct="1">
              <a:buFontTx/>
              <a:buNone/>
            </a:pPr>
            <a:endParaRPr lang="zh-CN" altLang="en-US" sz="280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            =</a:t>
            </a:r>
            <a:r>
              <a:rPr lang="zh-CN" altLang="en-US" sz="2800" i="1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=    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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1+   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</a:t>
            </a:r>
            <a:r>
              <a:rPr lang="en-US" altLang="zh-CN" sz="2800" i="1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=    /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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1+   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</a:t>
            </a:r>
            <a:endParaRPr lang="zh-CN" altLang="en-US" sz="2800">
              <a:solidFill>
                <a:srgbClr val="00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3328" name="Group 7">
            <a:extLst>
              <a:ext uri="{FF2B5EF4-FFF2-40B4-BE49-F238E27FC236}">
                <a16:creationId xmlns:a16="http://schemas.microsoft.com/office/drawing/2014/main" id="{0FE2075B-74FD-4151-B62A-FF0BBB04612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219200"/>
            <a:ext cx="4876800" cy="3505200"/>
            <a:chOff x="1344" y="1152"/>
            <a:chExt cx="3072" cy="2208"/>
          </a:xfrm>
        </p:grpSpPr>
        <p:graphicFrame>
          <p:nvGraphicFramePr>
            <p:cNvPr id="13314" name="Object 8">
              <a:extLst>
                <a:ext uri="{FF2B5EF4-FFF2-40B4-BE49-F238E27FC236}">
                  <a16:creationId xmlns:a16="http://schemas.microsoft.com/office/drawing/2014/main" id="{00367E34-1AF1-45C5-A0FA-E1D31126D5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810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name="公式" r:id="rId4" imgW="164880" imgH="164880" progId="Equation.3">
                    <p:embed/>
                  </p:oleObj>
                </mc:Choice>
                <mc:Fallback>
                  <p:oleObj name="公式" r:id="rId4" imgW="16488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10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9">
              <a:extLst>
                <a:ext uri="{FF2B5EF4-FFF2-40B4-BE49-F238E27FC236}">
                  <a16:creationId xmlns:a16="http://schemas.microsoft.com/office/drawing/2014/main" id="{286C0A9D-04AB-4218-BE11-30EC3FF3DA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8" y="3106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0" name="公式" r:id="rId6" imgW="164880" imgH="164880" progId="Equation.3">
                    <p:embed/>
                  </p:oleObj>
                </mc:Choice>
                <mc:Fallback>
                  <p:oleObj name="公式" r:id="rId6" imgW="16488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3106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10">
              <a:extLst>
                <a:ext uri="{FF2B5EF4-FFF2-40B4-BE49-F238E27FC236}">
                  <a16:creationId xmlns:a16="http://schemas.microsoft.com/office/drawing/2014/main" id="{5C161C12-A40F-4B84-9A2B-0279557EB3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2" y="1152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公式" r:id="rId7" imgW="164880" imgH="164880" progId="Equation.3">
                    <p:embed/>
                  </p:oleObj>
                </mc:Choice>
                <mc:Fallback>
                  <p:oleObj name="公式" r:id="rId7" imgW="16488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1152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1">
              <a:extLst>
                <a:ext uri="{FF2B5EF4-FFF2-40B4-BE49-F238E27FC236}">
                  <a16:creationId xmlns:a16="http://schemas.microsoft.com/office/drawing/2014/main" id="{61EEF355-ABCE-4CDC-8B2B-CC24C3A0CE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0" y="3074"/>
            <a:ext cx="2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name="公式" r:id="rId9" imgW="164880" imgH="228600" progId="Equation.3">
                    <p:embed/>
                  </p:oleObj>
                </mc:Choice>
                <mc:Fallback>
                  <p:oleObj name="公式" r:id="rId9" imgW="16488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3074"/>
                          <a:ext cx="2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2">
              <a:extLst>
                <a:ext uri="{FF2B5EF4-FFF2-40B4-BE49-F238E27FC236}">
                  <a16:creationId xmlns:a16="http://schemas.microsoft.com/office/drawing/2014/main" id="{EA09AA14-5C68-4BCD-9D49-BED5540517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072"/>
            <a:ext cx="2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公式" r:id="rId11" imgW="164880" imgH="228600" progId="Equation.3">
                    <p:embed/>
                  </p:oleObj>
                </mc:Choice>
                <mc:Fallback>
                  <p:oleObj name="公式" r:id="rId11" imgW="16488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072"/>
                          <a:ext cx="2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3">
              <a:extLst>
                <a:ext uri="{FF2B5EF4-FFF2-40B4-BE49-F238E27FC236}">
                  <a16:creationId xmlns:a16="http://schemas.microsoft.com/office/drawing/2014/main" id="{CDAC5982-45AB-456F-AA2C-E36F539892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072"/>
            <a:ext cx="2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name="公式" r:id="rId12" imgW="164880" imgH="228600" progId="Equation.3">
                    <p:embed/>
                  </p:oleObj>
                </mc:Choice>
                <mc:Fallback>
                  <p:oleObj name="公式" r:id="rId12" imgW="16488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72"/>
                          <a:ext cx="2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14">
              <a:extLst>
                <a:ext uri="{FF2B5EF4-FFF2-40B4-BE49-F238E27FC236}">
                  <a16:creationId xmlns:a16="http://schemas.microsoft.com/office/drawing/2014/main" id="{57B8091B-1E26-4256-AD4D-5593AEFB81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2" y="3074"/>
            <a:ext cx="2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公式" r:id="rId13" imgW="164880" imgH="228600" progId="Equation.3">
                    <p:embed/>
                  </p:oleObj>
                </mc:Choice>
                <mc:Fallback>
                  <p:oleObj name="公式" r:id="rId13" imgW="1648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3074"/>
                          <a:ext cx="2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5">
              <a:extLst>
                <a:ext uri="{FF2B5EF4-FFF2-40B4-BE49-F238E27FC236}">
                  <a16:creationId xmlns:a16="http://schemas.microsoft.com/office/drawing/2014/main" id="{A402DE6C-6EEC-4E8C-AE26-A38E704565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448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公式" r:id="rId14" imgW="164880" imgH="164880" progId="Equation.3">
                    <p:embed/>
                  </p:oleObj>
                </mc:Choice>
                <mc:Fallback>
                  <p:oleObj name="公式" r:id="rId14" imgW="16488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48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6">
              <a:extLst>
                <a:ext uri="{FF2B5EF4-FFF2-40B4-BE49-F238E27FC236}">
                  <a16:creationId xmlns:a16="http://schemas.microsoft.com/office/drawing/2014/main" id="{BED0DE43-BF9E-4EFE-8FC6-08B917A66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448"/>
            <a:ext cx="2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公式" r:id="rId15" imgW="164880" imgH="228600" progId="Equation.3">
                    <p:embed/>
                  </p:oleObj>
                </mc:Choice>
                <mc:Fallback>
                  <p:oleObj name="公式" r:id="rId15" imgW="16488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448"/>
                          <a:ext cx="2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4A01EA35-4741-46E8-9095-897F4B79D84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371600" y="152400"/>
            <a:ext cx="77724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②极间反向电流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 </a:t>
            </a:r>
            <a:r>
              <a:rPr lang="zh-CN" altLang="en-US" sz="2800">
                <a:solidFill>
                  <a:srgbClr val="009900"/>
                </a:solidFill>
                <a:latin typeface="Times New Roman" panose="02020603050405020304" pitchFamily="18" charset="0"/>
              </a:rPr>
              <a:t>1.集电极基极间反向饱和电流</a:t>
            </a:r>
            <a:r>
              <a:rPr lang="en-US" altLang="zh-CN" sz="2800" i="1">
                <a:solidFill>
                  <a:srgbClr val="0099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9900"/>
                </a:solidFill>
                <a:latin typeface="Times New Roman" panose="02020603050405020304" pitchFamily="18" charset="0"/>
              </a:rPr>
              <a:t>CBO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 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CBO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的下标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CB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代表集电极和基极，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是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Open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的字头，代表第三个电极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开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路。它相当于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集电结的反向饱和电流。</a:t>
            </a:r>
            <a:r>
              <a:rPr lang="zh-CN" altLang="en-US" sz="2400">
                <a:latin typeface="Times New Roman" panose="02020603050405020304" pitchFamily="18" charset="0"/>
              </a:rPr>
              <a:t>          </a:t>
            </a:r>
            <a:endParaRPr lang="zh-CN" altLang="en-US"/>
          </a:p>
        </p:txBody>
      </p:sp>
      <p:sp>
        <p:nvSpPr>
          <p:cNvPr id="14340" name="Rectangl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32552B99-3896-433D-B66B-1917EE4BD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01FF0F5-2AA8-4487-9005-865CBC9C1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80F4D68-7E7C-4416-B087-DE9DC8FE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3" name="Rectangle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899A87BA-65F7-4D33-9EC6-B0D5B5439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F6797F1-5E15-41FF-B3CC-A19B6E728BF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971800"/>
            <a:ext cx="7848600" cy="3598863"/>
            <a:chOff x="816" y="1872"/>
            <a:chExt cx="4944" cy="2267"/>
          </a:xfrm>
        </p:grpSpPr>
        <p:graphicFrame>
          <p:nvGraphicFramePr>
            <p:cNvPr id="14338" name="Object 8">
              <a:extLst>
                <a:ext uri="{FF2B5EF4-FFF2-40B4-BE49-F238E27FC236}">
                  <a16:creationId xmlns:a16="http://schemas.microsoft.com/office/drawing/2014/main" id="{41012779-E11D-4A00-B7B0-EC95D7BC5E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592"/>
            <a:ext cx="2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公式" r:id="rId4" imgW="164880" imgH="228600" progId="Equation.3">
                    <p:embed/>
                  </p:oleObj>
                </mc:Choice>
                <mc:Fallback>
                  <p:oleObj name="公式" r:id="rId4" imgW="16488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92"/>
                          <a:ext cx="2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Text Box 9">
              <a:extLst>
                <a:ext uri="{FF2B5EF4-FFF2-40B4-BE49-F238E27FC236}">
                  <a16:creationId xmlns:a16="http://schemas.microsoft.com/office/drawing/2014/main" id="{27D59DE5-4689-48FB-AA46-62339E6F6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72"/>
              <a:ext cx="4944" cy="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009900"/>
                  </a:solidFill>
                </a:rPr>
                <a:t>      2.集电极发射极间的反向饱和电流</a:t>
              </a:r>
              <a:r>
                <a:rPr lang="en-US" altLang="zh-CN" sz="2800" b="1" i="1">
                  <a:solidFill>
                    <a:srgbClr val="0099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009900"/>
                  </a:solidFill>
                </a:rPr>
                <a:t>CEO</a:t>
              </a:r>
              <a:endParaRPr lang="en-US" altLang="zh-CN" sz="2800" b="1">
                <a:solidFill>
                  <a:srgbClr val="009900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800" b="1">
                  <a:solidFill>
                    <a:srgbClr val="002060"/>
                  </a:solidFill>
                </a:rPr>
                <a:t>          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002060"/>
                  </a:solidFill>
                </a:rPr>
                <a:t>CEO</a:t>
              </a:r>
              <a:r>
                <a:rPr lang="zh-CN" altLang="en-US" sz="2800" b="1">
                  <a:solidFill>
                    <a:srgbClr val="002060"/>
                  </a:solidFill>
                </a:rPr>
                <a:t>和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002060"/>
                  </a:solidFill>
                </a:rPr>
                <a:t>CBO</a:t>
              </a:r>
              <a:r>
                <a:rPr lang="zh-CN" altLang="en-US" sz="2800" b="1">
                  <a:solidFill>
                    <a:srgbClr val="002060"/>
                  </a:solidFill>
                </a:rPr>
                <a:t>有如下关系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800" b="1">
                  <a:solidFill>
                    <a:srgbClr val="002060"/>
                  </a:solidFill>
                </a:rPr>
                <a:t>              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002060"/>
                  </a:solidFill>
                </a:rPr>
                <a:t>CEO</a:t>
              </a:r>
              <a:r>
                <a:rPr lang="en-US" altLang="zh-CN" sz="2800" b="1">
                  <a:solidFill>
                    <a:srgbClr val="002060"/>
                  </a:solidFill>
                </a:rPr>
                <a:t>=（1+   ）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002060"/>
                  </a:solidFill>
                </a:rPr>
                <a:t>CBO</a:t>
              </a:r>
              <a:endParaRPr lang="en-US" altLang="zh-CN" sz="2800" b="1">
                <a:solidFill>
                  <a:srgbClr val="002060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800" b="1">
                  <a:solidFill>
                    <a:srgbClr val="002060"/>
                  </a:solidFill>
                </a:rPr>
                <a:t>        相当基极开路时，集电极和发射极间的反向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800" b="1">
                  <a:solidFill>
                    <a:srgbClr val="002060"/>
                  </a:solidFill>
                </a:rPr>
                <a:t>饱和电流，即输出特性曲线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002060"/>
                  </a:solidFill>
                </a:rPr>
                <a:t>B</a:t>
              </a:r>
              <a:r>
                <a:rPr lang="en-US" altLang="zh-CN" sz="2800" b="1">
                  <a:solidFill>
                    <a:srgbClr val="002060"/>
                  </a:solidFill>
                </a:rPr>
                <a:t>=0</a:t>
              </a:r>
              <a:r>
                <a:rPr lang="zh-CN" altLang="en-US" sz="2800" b="1">
                  <a:solidFill>
                    <a:srgbClr val="002060"/>
                  </a:solidFill>
                </a:rPr>
                <a:t>那条曲线所对应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800" b="1">
                  <a:solidFill>
                    <a:srgbClr val="002060"/>
                  </a:solidFill>
                </a:rPr>
                <a:t>的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Y</a:t>
              </a:r>
              <a:r>
                <a:rPr lang="zh-CN" altLang="en-US" sz="2800" b="1">
                  <a:solidFill>
                    <a:srgbClr val="002060"/>
                  </a:solidFill>
                </a:rPr>
                <a:t>坐标的数值。如图02.09所示。</a:t>
              </a:r>
              <a:endParaRPr lang="zh-CN" altLang="en-US" sz="1800" b="1">
                <a:solidFill>
                  <a:srgbClr val="00206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1800" b="1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2E3F241B-E4A0-4E19-A223-88D402F6D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643063"/>
            <a:ext cx="7772400" cy="4343400"/>
          </a:xfrm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         </a:t>
            </a:r>
            <a:r>
              <a:rPr lang="zh-CN" altLang="en-US" sz="2400" b="0">
                <a:solidFill>
                  <a:srgbClr val="FF5050"/>
                </a:solidFill>
                <a:latin typeface="Times New Roman" panose="02020603050405020304" pitchFamily="18" charset="0"/>
              </a:rPr>
              <a:t>图02.09 </a:t>
            </a:r>
            <a:r>
              <a:rPr lang="en-US" altLang="zh-CN" sz="2400" b="0" i="1">
                <a:solidFill>
                  <a:srgbClr val="FF505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0" baseline="-25000">
                <a:solidFill>
                  <a:srgbClr val="FF5050"/>
                </a:solidFill>
                <a:latin typeface="Times New Roman" panose="02020603050405020304" pitchFamily="18" charset="0"/>
              </a:rPr>
              <a:t>CEO</a:t>
            </a:r>
            <a:r>
              <a:rPr lang="zh-CN" altLang="en-US" sz="2400" b="0">
                <a:solidFill>
                  <a:srgbClr val="FF5050"/>
                </a:solidFill>
                <a:latin typeface="Times New Roman" panose="02020603050405020304" pitchFamily="18" charset="0"/>
              </a:rPr>
              <a:t>在输</a:t>
            </a:r>
            <a:r>
              <a:rPr lang="zh-CN" altLang="en-US" sz="2400" b="0">
                <a:solidFill>
                  <a:srgbClr val="FF5050"/>
                </a:solidFill>
                <a:latin typeface="宋体" panose="02010600030101010101" pitchFamily="2" charset="-122"/>
              </a:rPr>
              <a:t>出特性曲线上的位置</a:t>
            </a:r>
            <a:endParaRPr lang="zh-CN" altLang="en-US" sz="2400" b="0">
              <a:latin typeface="宋体" panose="02010600030101010101" pitchFamily="2" charset="-122"/>
            </a:endParaRP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51757761-0B36-4899-80D1-40B7E8DF6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76400"/>
          <a:ext cx="57912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BMP 图象" r:id="rId4" imgW="3400810" imgH="1819280" progId="Paint.Picture">
                  <p:embed/>
                </p:oleObj>
              </mc:Choice>
              <mc:Fallback>
                <p:oleObj name="BMP 图象" r:id="rId4" imgW="3400810" imgH="181928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57912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1064C2F1-7BE6-40E6-AADB-D7C214660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1.3.1 双极型半导体三极管的基本结构</a:t>
            </a:r>
            <a:endParaRPr lang="zh-CN" altLang="en-US" b="1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FDB9940-FD72-43DD-BDC6-53C6CEFF3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        双极型半导体三极管的结构示意图如图02.01所示。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它有两种类型: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NPN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型和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18" charset="0"/>
              </a:rPr>
              <a:t>PNP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型。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              图 </a:t>
            </a:r>
            <a:r>
              <a:rPr lang="zh-CN" altLang="en-US" sz="2000">
                <a:latin typeface="宋体" panose="02010600030101010101" pitchFamily="2" charset="-122"/>
              </a:rPr>
              <a:t>02.01 两种极性的双极型三极管</a:t>
            </a:r>
          </a:p>
        </p:txBody>
      </p:sp>
      <p:sp>
        <p:nvSpPr>
          <p:cNvPr id="1029" name="Rectangle 4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94DB5105-AB8D-4E06-9E40-1D2AA196D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FDB92D65-0DC8-4FF0-8CCC-868910AC9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28900"/>
          <a:ext cx="6934200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MP 图象" r:id="rId5" imgW="5286174" imgH="2247546" progId="Paint.Picture">
                  <p:embed/>
                </p:oleObj>
              </mc:Choice>
              <mc:Fallback>
                <p:oleObj name="BMP 图象" r:id="rId5" imgW="5286174" imgH="224754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28900"/>
                        <a:ext cx="6934200" cy="294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 descr="40%">
            <a:extLst>
              <a:ext uri="{FF2B5EF4-FFF2-40B4-BE49-F238E27FC236}">
                <a16:creationId xmlns:a16="http://schemas.microsoft.com/office/drawing/2014/main" id="{24A3F629-6918-4BE8-91BE-64D645FA0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4191000" cy="457200"/>
          </a:xfrm>
          <a:prstGeom prst="wedgeRoundRectCallout">
            <a:avLst>
              <a:gd name="adj1" fmla="val 18370"/>
              <a:gd name="adj2" fmla="val -165278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2060"/>
                </a:solidFill>
              </a:rPr>
              <a:t>e-b</a:t>
            </a:r>
            <a:r>
              <a:rPr lang="zh-CN" altLang="en-US" b="1">
                <a:solidFill>
                  <a:srgbClr val="002060"/>
                </a:solidFill>
              </a:rPr>
              <a:t>间的</a:t>
            </a:r>
            <a:r>
              <a:rPr lang="en-US" altLang="zh-CN" b="1">
                <a:solidFill>
                  <a:srgbClr val="002060"/>
                </a:solidFill>
              </a:rPr>
              <a:t>PN</a:t>
            </a:r>
            <a:r>
              <a:rPr lang="zh-CN" altLang="en-US" b="1">
                <a:solidFill>
                  <a:srgbClr val="002060"/>
                </a:solidFill>
              </a:rPr>
              <a:t>结称为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发射结(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Je)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30727" name="AutoShape 7" descr="30%">
            <a:extLst>
              <a:ext uri="{FF2B5EF4-FFF2-40B4-BE49-F238E27FC236}">
                <a16:creationId xmlns:a16="http://schemas.microsoft.com/office/drawing/2014/main" id="{2B4D5BD2-E2B6-4F59-8005-5865742C8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3962400" cy="609600"/>
          </a:xfrm>
          <a:prstGeom prst="wedgeRoundRectCallout">
            <a:avLst>
              <a:gd name="adj1" fmla="val -55250"/>
              <a:gd name="adj2" fmla="val -112241"/>
              <a:gd name="adj3" fmla="val 16667"/>
            </a:avLst>
          </a:prstGeom>
          <a:pattFill prst="pct30">
            <a:fgClr>
              <a:srgbClr val="66FF99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002060"/>
                </a:solidFill>
              </a:rPr>
              <a:t> </a:t>
            </a:r>
            <a:r>
              <a:rPr lang="en-US" altLang="zh-CN" b="1">
                <a:solidFill>
                  <a:srgbClr val="002060"/>
                </a:solidFill>
              </a:rPr>
              <a:t>c-b</a:t>
            </a:r>
            <a:r>
              <a:rPr lang="zh-CN" altLang="en-US" b="1">
                <a:solidFill>
                  <a:srgbClr val="002060"/>
                </a:solidFill>
              </a:rPr>
              <a:t>间的</a:t>
            </a:r>
            <a:r>
              <a:rPr lang="en-US" altLang="zh-CN" b="1">
                <a:solidFill>
                  <a:srgbClr val="002060"/>
                </a:solidFill>
              </a:rPr>
              <a:t>PN</a:t>
            </a:r>
            <a:r>
              <a:rPr lang="zh-CN" altLang="en-US" b="1">
                <a:solidFill>
                  <a:srgbClr val="002060"/>
                </a:solidFill>
              </a:rPr>
              <a:t>结称为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集电结(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Jc)</a:t>
            </a:r>
            <a:endParaRPr lang="en-US" altLang="zh-CN" b="1"/>
          </a:p>
        </p:txBody>
      </p:sp>
      <p:sp>
        <p:nvSpPr>
          <p:cNvPr id="30728" name="AutoShape 8" descr="40%">
            <a:extLst>
              <a:ext uri="{FF2B5EF4-FFF2-40B4-BE49-F238E27FC236}">
                <a16:creationId xmlns:a16="http://schemas.microsoft.com/office/drawing/2014/main" id="{5DFF6799-5CA6-4B8D-8027-AEB60FFE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5410200" cy="990600"/>
          </a:xfrm>
          <a:prstGeom prst="wedgeRoundRectCallout">
            <a:avLst>
              <a:gd name="adj1" fmla="val 2083"/>
              <a:gd name="adj2" fmla="val -120514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/>
              <a:t> </a:t>
            </a:r>
            <a:r>
              <a:rPr lang="zh-CN" altLang="en-US" b="1">
                <a:solidFill>
                  <a:srgbClr val="002060"/>
                </a:solidFill>
              </a:rPr>
              <a:t>中间部分称为基区，连上电极称为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基极</a:t>
            </a:r>
            <a:r>
              <a:rPr lang="zh-CN" altLang="en-US" b="1">
                <a:ea typeface="黑体" panose="02010609060101010101" pitchFamily="49" charset="-122"/>
              </a:rPr>
              <a:t>，</a:t>
            </a:r>
          </a:p>
          <a:p>
            <a:pPr algn="ctr"/>
            <a:r>
              <a:rPr lang="zh-CN" altLang="en-US" b="1">
                <a:solidFill>
                  <a:srgbClr val="002060"/>
                </a:solidFill>
              </a:rPr>
              <a:t>用</a:t>
            </a:r>
            <a:r>
              <a:rPr lang="en-US" altLang="zh-CN" b="1">
                <a:solidFill>
                  <a:srgbClr val="002060"/>
                </a:solidFill>
              </a:rPr>
              <a:t>B</a:t>
            </a:r>
            <a:r>
              <a:rPr lang="zh-CN" altLang="en-US" b="1">
                <a:solidFill>
                  <a:srgbClr val="002060"/>
                </a:solidFill>
              </a:rPr>
              <a:t>或</a:t>
            </a:r>
            <a:r>
              <a:rPr lang="en-US" altLang="zh-CN" b="1">
                <a:solidFill>
                  <a:srgbClr val="002060"/>
                </a:solidFill>
              </a:rPr>
              <a:t>b</a:t>
            </a:r>
            <a:r>
              <a:rPr lang="zh-CN" altLang="en-US" b="1">
                <a:solidFill>
                  <a:srgbClr val="002060"/>
                </a:solidFill>
              </a:rPr>
              <a:t>表示（</a:t>
            </a:r>
            <a:r>
              <a:rPr lang="en-US" altLang="zh-CN" b="1">
                <a:solidFill>
                  <a:srgbClr val="002060"/>
                </a:solidFill>
              </a:rPr>
              <a:t>Base）；</a:t>
            </a:r>
            <a:endParaRPr lang="zh-CN" altLang="en-US" b="1">
              <a:solidFill>
                <a:srgbClr val="002060"/>
              </a:solidFill>
            </a:endParaRPr>
          </a:p>
        </p:txBody>
      </p:sp>
      <p:sp>
        <p:nvSpPr>
          <p:cNvPr id="30729" name="AutoShape 9" descr="40%">
            <a:extLst>
              <a:ext uri="{FF2B5EF4-FFF2-40B4-BE49-F238E27FC236}">
                <a16:creationId xmlns:a16="http://schemas.microsoft.com/office/drawing/2014/main" id="{70ABDF98-3606-4639-BEE0-055B3EEE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4800600" cy="914400"/>
          </a:xfrm>
          <a:prstGeom prst="wedgeRoundRectCallout">
            <a:avLst>
              <a:gd name="adj1" fmla="val -14847"/>
              <a:gd name="adj2" fmla="val 140278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/>
              <a:t> </a:t>
            </a:r>
            <a:r>
              <a:rPr lang="zh-CN" altLang="en-US" b="1">
                <a:solidFill>
                  <a:srgbClr val="002060"/>
                </a:solidFill>
              </a:rPr>
              <a:t>一侧称为发射区，电极称为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发射极，</a:t>
            </a:r>
          </a:p>
          <a:p>
            <a:pPr algn="ctr"/>
            <a:r>
              <a:rPr lang="zh-CN" altLang="en-US" b="1">
                <a:solidFill>
                  <a:srgbClr val="002060"/>
                </a:solidFill>
              </a:rPr>
              <a:t>用</a:t>
            </a:r>
            <a:r>
              <a:rPr lang="en-US" altLang="zh-CN" b="1">
                <a:solidFill>
                  <a:srgbClr val="002060"/>
                </a:solidFill>
              </a:rPr>
              <a:t>E</a:t>
            </a:r>
            <a:r>
              <a:rPr lang="zh-CN" altLang="en-US" b="1">
                <a:solidFill>
                  <a:srgbClr val="002060"/>
                </a:solidFill>
              </a:rPr>
              <a:t>或</a:t>
            </a:r>
            <a:r>
              <a:rPr lang="en-US" altLang="zh-CN" b="1">
                <a:solidFill>
                  <a:srgbClr val="002060"/>
                </a:solidFill>
              </a:rPr>
              <a:t>e</a:t>
            </a:r>
            <a:r>
              <a:rPr lang="zh-CN" altLang="en-US" b="1">
                <a:solidFill>
                  <a:srgbClr val="002060"/>
                </a:solidFill>
              </a:rPr>
              <a:t>表示（</a:t>
            </a:r>
            <a:r>
              <a:rPr lang="en-US" altLang="zh-CN" b="1">
                <a:solidFill>
                  <a:srgbClr val="002060"/>
                </a:solidFill>
              </a:rPr>
              <a:t>Emitter）；</a:t>
            </a: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30730" name="AutoShape 10" descr="40%">
            <a:extLst>
              <a:ext uri="{FF2B5EF4-FFF2-40B4-BE49-F238E27FC236}">
                <a16:creationId xmlns:a16="http://schemas.microsoft.com/office/drawing/2014/main" id="{B93E4E88-79C0-4143-9138-0924F12E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643063"/>
            <a:ext cx="4114800" cy="914400"/>
          </a:xfrm>
          <a:prstGeom prst="wedgeRoundRectCallout">
            <a:avLst>
              <a:gd name="adj1" fmla="val -49616"/>
              <a:gd name="adj2" fmla="val 139759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/>
              <a:t> </a:t>
            </a:r>
            <a:r>
              <a:rPr lang="zh-CN" altLang="en-US" b="1">
                <a:solidFill>
                  <a:srgbClr val="002060"/>
                </a:solidFill>
              </a:rPr>
              <a:t>另一侧称为集电区和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集电极</a:t>
            </a:r>
            <a:r>
              <a:rPr lang="zh-CN" altLang="en-US" b="1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</a:p>
          <a:p>
            <a:pPr algn="ctr"/>
            <a:r>
              <a:rPr lang="zh-CN" altLang="en-US" b="1">
                <a:solidFill>
                  <a:srgbClr val="002060"/>
                </a:solidFill>
              </a:rPr>
              <a:t>用</a:t>
            </a:r>
            <a:r>
              <a:rPr lang="en-US" altLang="zh-CN" b="1">
                <a:solidFill>
                  <a:srgbClr val="002060"/>
                </a:solidFill>
              </a:rPr>
              <a:t>C</a:t>
            </a:r>
            <a:r>
              <a:rPr lang="zh-CN" altLang="en-US" b="1">
                <a:solidFill>
                  <a:srgbClr val="002060"/>
                </a:solidFill>
              </a:rPr>
              <a:t>或</a:t>
            </a:r>
            <a:r>
              <a:rPr lang="en-US" altLang="zh-CN" b="1">
                <a:solidFill>
                  <a:srgbClr val="002060"/>
                </a:solidFill>
              </a:rPr>
              <a:t>c</a:t>
            </a:r>
            <a:r>
              <a:rPr lang="zh-CN" altLang="en-US" b="1">
                <a:solidFill>
                  <a:srgbClr val="002060"/>
                </a:solidFill>
              </a:rPr>
              <a:t>表示（</a:t>
            </a:r>
            <a:r>
              <a:rPr lang="en-US" altLang="zh-CN" b="1">
                <a:solidFill>
                  <a:srgbClr val="002060"/>
                </a:solidFill>
              </a:rPr>
              <a:t>Collector）。</a:t>
            </a:r>
            <a:endParaRPr lang="zh-CN" altLang="en-US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 autoUpdateAnimBg="0"/>
      <p:bldP spid="30727" grpId="0" animBg="1" autoUpdateAnimBg="0"/>
      <p:bldP spid="30728" grpId="0" animBg="1" autoUpdateAnimBg="0"/>
      <p:bldP spid="30729" grpId="0" animBg="1" autoUpdateAnimBg="0"/>
      <p:bldP spid="3073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A7FFB1BB-597E-4F5B-96F1-7D85E8DEE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Rectangl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5104ECF3-E5FA-4E0E-930A-27310CEF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311F18DC-A2A0-4244-A4DE-3E7D26AE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F0DFFF2A-225C-4C44-BEB0-6BC71FC5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8ECA28AE-4D59-4896-B485-90C19CDDC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6863"/>
            <a:ext cx="64008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</a:rPr>
              <a:t>(2)交流参数</a:t>
            </a:r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800" b="1">
                <a:solidFill>
                  <a:srgbClr val="800080"/>
                </a:solidFill>
                <a:latin typeface="宋体" panose="02010600030101010101" pitchFamily="2" charset="-122"/>
              </a:rPr>
              <a:t>①交流电流放大系数</a:t>
            </a:r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800" b="1">
                <a:solidFill>
                  <a:srgbClr val="009900"/>
                </a:solidFill>
              </a:rPr>
              <a:t> 1.共发射极交流电流放大系数</a:t>
            </a:r>
            <a:r>
              <a:rPr lang="zh-CN" altLang="en-US" sz="2800" b="1" i="1">
                <a:solidFill>
                  <a:srgbClr val="009900"/>
                </a:solidFill>
                <a:sym typeface="Symbol" panose="05050102010706020507" pitchFamily="18" charset="2"/>
              </a:rPr>
              <a:t></a:t>
            </a:r>
            <a:endParaRPr lang="zh-CN" altLang="en-US" sz="2800" b="1">
              <a:solidFill>
                <a:srgbClr val="009900"/>
              </a:solidFill>
            </a:endParaRPr>
          </a:p>
          <a:p>
            <a:r>
              <a:rPr lang="zh-CN" altLang="en-US" sz="2800" b="1">
                <a:solidFill>
                  <a:srgbClr val="002060"/>
                </a:solidFill>
              </a:rPr>
              <a:t>              </a:t>
            </a:r>
            <a:r>
              <a:rPr lang="zh-CN" altLang="en-US" sz="2800" b="1" i="1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>
                <a:solidFill>
                  <a:srgbClr val="002060"/>
                </a:solidFill>
              </a:rPr>
              <a:t>=</a:t>
            </a:r>
            <a:r>
              <a:rPr lang="zh-CN" altLang="en-US" sz="2800" b="1">
                <a:solidFill>
                  <a:srgbClr val="00206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solidFill>
                  <a:srgbClr val="002060"/>
                </a:solidFill>
              </a:rPr>
              <a:t>I</a:t>
            </a:r>
            <a:r>
              <a:rPr lang="en-US" altLang="zh-CN" sz="2800" b="1" baseline="-25000">
                <a:solidFill>
                  <a:srgbClr val="002060"/>
                </a:solidFill>
              </a:rPr>
              <a:t>C</a:t>
            </a:r>
            <a:r>
              <a:rPr lang="en-US" altLang="zh-CN" sz="2800" b="1">
                <a:solidFill>
                  <a:srgbClr val="002060"/>
                </a:solidFill>
              </a:rPr>
              <a:t>/</a:t>
            </a:r>
            <a:r>
              <a:rPr lang="en-US" altLang="zh-CN" sz="2800" b="1">
                <a:solidFill>
                  <a:srgbClr val="00206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solidFill>
                  <a:srgbClr val="002060"/>
                </a:solidFill>
              </a:rPr>
              <a:t>I</a:t>
            </a:r>
            <a:r>
              <a:rPr lang="en-US" altLang="zh-CN" sz="2800" b="1" baseline="-25000">
                <a:solidFill>
                  <a:srgbClr val="002060"/>
                </a:solidFill>
              </a:rPr>
              <a:t>B</a:t>
            </a:r>
            <a:r>
              <a:rPr lang="en-US" altLang="zh-CN" sz="2800" b="1">
                <a:solidFill>
                  <a:srgbClr val="002060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800" b="1" i="1" baseline="-14000">
                <a:solidFill>
                  <a:srgbClr val="002060"/>
                </a:solidFill>
              </a:rPr>
              <a:t>v</a:t>
            </a:r>
            <a:r>
              <a:rPr lang="en-US" altLang="zh-CN" sz="2000" baseline="-46000">
                <a:solidFill>
                  <a:srgbClr val="002060"/>
                </a:solidFill>
              </a:rPr>
              <a:t>CE</a:t>
            </a:r>
            <a:r>
              <a:rPr lang="en-US" altLang="zh-CN" sz="2800" b="1" baseline="-14000">
                <a:solidFill>
                  <a:srgbClr val="002060"/>
                </a:solidFill>
              </a:rPr>
              <a:t>=const</a:t>
            </a:r>
            <a:endParaRPr lang="zh-CN" altLang="en-US" sz="2800" baseline="-14000">
              <a:solidFill>
                <a:srgbClr val="002060"/>
              </a:solidFill>
            </a:endParaRPr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A3494875-BC44-4B86-B304-337985350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7772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在放大区</a:t>
            </a:r>
            <a:r>
              <a:rPr lang="zh-CN" altLang="en-US" sz="2800" i="1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值基本不变，可在共射接法输出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特性曲线上，通过垂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直于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轴的直线求取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。或在图02.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08上通过求某一点的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斜率得到</a:t>
            </a:r>
            <a:r>
              <a:rPr lang="zh-CN" altLang="en-US" sz="2800" i="1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具体方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法如图02.10所示。</a:t>
            </a:r>
            <a:endParaRPr lang="zh-CN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                    </a:t>
            </a:r>
            <a:endParaRPr lang="zh-CN" altLang="zh-CN" sz="2400" b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8" name="Object 8">
            <a:extLst>
              <a:ext uri="{FF2B5EF4-FFF2-40B4-BE49-F238E27FC236}">
                <a16:creationId xmlns:a16="http://schemas.microsoft.com/office/drawing/2014/main" id="{2B4CCBBC-A00A-410E-93E7-9E28005CF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895600"/>
          <a:ext cx="41148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BMP 图象" r:id="rId4" imgW="3047877" imgH="2133843" progId="Paint.Picture">
                  <p:embed/>
                </p:oleObj>
              </mc:Choice>
              <mc:Fallback>
                <p:oleObj name="BMP 图象" r:id="rId4" imgW="3047877" imgH="2133843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411480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>
            <a:extLst>
              <a:ext uri="{FF2B5EF4-FFF2-40B4-BE49-F238E27FC236}">
                <a16:creationId xmlns:a16="http://schemas.microsoft.com/office/drawing/2014/main" id="{1771E02F-9AFE-4F39-8E0B-F535D21A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150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5050"/>
                </a:solidFill>
              </a:rPr>
              <a:t>   图02.10 在输出特性曲线上求</a:t>
            </a:r>
            <a:r>
              <a:rPr lang="en-US" altLang="zh-CN" b="1" i="1">
                <a:solidFill>
                  <a:srgbClr val="FF5050"/>
                </a:solidFill>
              </a:rPr>
              <a:t>β</a:t>
            </a:r>
            <a:endParaRPr lang="zh-CN" altLang="en-US" sz="1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5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56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build="p" autoUpdateAnimBg="0"/>
      <p:bldP spid="5632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B6E23BB8-2629-4111-A814-26E9881EA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"/>
            <a:ext cx="7772400" cy="26670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rgbClr val="009900"/>
                </a:solidFill>
                <a:latin typeface="Times New Roman" panose="02020603050405020304" pitchFamily="18" charset="0"/>
              </a:rPr>
              <a:t>2.共基极交流电流放大系数</a:t>
            </a:r>
            <a:r>
              <a:rPr lang="en-US" altLang="zh-CN" sz="2800" i="1">
                <a:solidFill>
                  <a:srgbClr val="009900"/>
                </a:solidFill>
                <a:latin typeface="Times New Roman" panose="02020603050405020304" pitchFamily="18" charset="0"/>
              </a:rPr>
              <a:t>α</a:t>
            </a:r>
            <a:endParaRPr lang="en-US" altLang="zh-CN" sz="280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    </a:t>
            </a:r>
            <a:r>
              <a:rPr lang="en-US" altLang="zh-CN" sz="2800" i="1">
                <a:latin typeface="Times New Roman" panose="02020603050405020304" pitchFamily="18" charset="0"/>
              </a:rPr>
              <a:t>  </a:t>
            </a:r>
            <a:r>
              <a:rPr lang="en-US" altLang="zh-CN" sz="2800" i="1">
                <a:solidFill>
                  <a:srgbClr val="002060"/>
                </a:solidFill>
                <a:latin typeface="宋体" panose="02010600030101010101" pitchFamily="2" charset="-122"/>
              </a:rPr>
              <a:t>α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baseline="-1000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aseline="-30000">
                <a:solidFill>
                  <a:srgbClr val="00206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400" baseline="-10000">
                <a:solidFill>
                  <a:srgbClr val="002060"/>
                </a:solidFill>
                <a:latin typeface="Times New Roman" panose="02020603050405020304" pitchFamily="18" charset="0"/>
              </a:rPr>
              <a:t>=const</a:t>
            </a:r>
            <a:endParaRPr lang="en-US" altLang="zh-CN" sz="2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CBO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CEO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很小时，≈</a:t>
            </a:r>
            <a:r>
              <a:rPr lang="zh-CN" altLang="en-US" sz="2800" i="1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、≈</a:t>
            </a:r>
            <a:r>
              <a:rPr lang="zh-CN" altLang="en-US" sz="2800" i="1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，可以不加区分。</a:t>
            </a:r>
            <a:endParaRPr lang="zh-CN" altLang="en-US" sz="2400">
              <a:solidFill>
                <a:srgbClr val="002060"/>
              </a:solidFill>
            </a:endParaRPr>
          </a:p>
        </p:txBody>
      </p:sp>
      <p:sp>
        <p:nvSpPr>
          <p:cNvPr id="17413" name="Rectangl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9069443B-601D-47E7-8269-EF3C4A49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4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38E2AF17-BF26-4B4A-8405-2A727A78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5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0B8F8E61-C071-4670-B1F2-0D6C8031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6" name="Rectangle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F9CE1166-1DCD-4EDD-8885-D678F6D3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B8CF316D-638B-4702-A714-F2CE08EE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7924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800080"/>
                </a:solidFill>
              </a:rPr>
              <a:t>      </a:t>
            </a:r>
            <a:r>
              <a:rPr lang="zh-CN" altLang="en-US" sz="2800" b="1">
                <a:solidFill>
                  <a:srgbClr val="A50021"/>
                </a:solidFill>
              </a:rPr>
              <a:t>②特征频率</a:t>
            </a:r>
            <a:r>
              <a:rPr lang="en-US" altLang="zh-CN" sz="2800" b="1" i="1">
                <a:solidFill>
                  <a:srgbClr val="A50021"/>
                </a:solidFill>
              </a:rPr>
              <a:t>f</a:t>
            </a:r>
            <a:r>
              <a:rPr lang="en-US" altLang="zh-CN" sz="2800" b="1" baseline="-25000">
                <a:solidFill>
                  <a:srgbClr val="A50021"/>
                </a:solidFill>
              </a:rPr>
              <a:t>T</a:t>
            </a:r>
          </a:p>
          <a:p>
            <a:pPr>
              <a:lnSpc>
                <a:spcPct val="110000"/>
              </a:lnSpc>
            </a:pPr>
            <a:r>
              <a:rPr lang="en-US" altLang="zh-CN" sz="2800" b="1"/>
              <a:t>        </a:t>
            </a:r>
            <a:r>
              <a:rPr lang="zh-CN" altLang="en-US" sz="2800" b="1">
                <a:solidFill>
                  <a:srgbClr val="002060"/>
                </a:solidFill>
              </a:rPr>
              <a:t>三极管的</a:t>
            </a:r>
            <a:r>
              <a:rPr lang="zh-CN" altLang="en-US" sz="2800" b="1" i="1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>
                <a:solidFill>
                  <a:srgbClr val="002060"/>
                </a:solidFill>
              </a:rPr>
              <a:t>值不仅与工作电流有关，而且与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002060"/>
                </a:solidFill>
              </a:rPr>
              <a:t>工作频率有关。由于结电容的影响，当信号频率增加时，三极管的</a:t>
            </a:r>
            <a:r>
              <a:rPr lang="zh-CN" altLang="en-US" sz="2800" b="1" i="1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>
                <a:solidFill>
                  <a:srgbClr val="002060"/>
                </a:solidFill>
              </a:rPr>
              <a:t>将会下降。</a:t>
            </a:r>
            <a:r>
              <a:rPr lang="zh-CN" altLang="en-US" sz="2800" b="1">
                <a:solidFill>
                  <a:srgbClr val="003300"/>
                </a:solidFill>
              </a:rPr>
              <a:t>当</a:t>
            </a:r>
            <a:r>
              <a:rPr lang="zh-CN" altLang="en-US" sz="2800" b="1" i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>
                <a:solidFill>
                  <a:srgbClr val="003300"/>
                </a:solidFill>
              </a:rPr>
              <a:t>下降到1时所对应的频率称为特征频率，用</a:t>
            </a:r>
            <a:r>
              <a:rPr lang="en-US" altLang="zh-CN" sz="2800" b="1" i="1">
                <a:solidFill>
                  <a:srgbClr val="003300"/>
                </a:solidFill>
              </a:rPr>
              <a:t>f</a:t>
            </a:r>
            <a:r>
              <a:rPr lang="en-US" altLang="zh-CN" sz="2800" b="1" baseline="-25000">
                <a:solidFill>
                  <a:srgbClr val="003300"/>
                </a:solidFill>
              </a:rPr>
              <a:t>T</a:t>
            </a:r>
            <a:r>
              <a:rPr lang="zh-CN" altLang="en-US" sz="2800" b="1">
                <a:solidFill>
                  <a:srgbClr val="003300"/>
                </a:solidFill>
              </a:rPr>
              <a:t>表示。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b="1"/>
          </a:p>
        </p:txBody>
      </p:sp>
      <p:graphicFrame>
        <p:nvGraphicFramePr>
          <p:cNvPr id="17410" name="Object 8">
            <a:extLst>
              <a:ext uri="{FF2B5EF4-FFF2-40B4-BE49-F238E27FC236}">
                <a16:creationId xmlns:a16="http://schemas.microsoft.com/office/drawing/2014/main" id="{BD4D0487-4D7E-4864-B0EA-E77277E0E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133600"/>
          <a:ext cx="327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4" imgW="164880" imgH="164880" progId="Equation.3">
                  <p:embed/>
                </p:oleObj>
              </mc:Choice>
              <mc:Fallback>
                <p:oleObj name="公式" r:id="rId4" imgW="16488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3270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9">
            <a:extLst>
              <a:ext uri="{FF2B5EF4-FFF2-40B4-BE49-F238E27FC236}">
                <a16:creationId xmlns:a16="http://schemas.microsoft.com/office/drawing/2014/main" id="{68C43FEE-4BA6-41C2-9C0D-B167F701A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136775"/>
          <a:ext cx="323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6" imgW="164880" imgH="228600" progId="Equation.3">
                  <p:embed/>
                </p:oleObj>
              </mc:Choice>
              <mc:Fallback>
                <p:oleObj name="公式" r:id="rId6" imgW="1648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36775"/>
                        <a:ext cx="323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22BE058E-A068-454F-86BE-BA413AC1E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/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(3)极限参数</a:t>
            </a:r>
            <a:br>
              <a:rPr lang="zh-CN" altLang="en-US" sz="3200" b="1"/>
            </a:br>
            <a:r>
              <a:rPr lang="zh-CN" altLang="en-US" sz="3200" b="1"/>
              <a:t>       </a:t>
            </a:r>
            <a:r>
              <a:rPr lang="zh-CN" altLang="en-US" sz="2800" b="1">
                <a:solidFill>
                  <a:srgbClr val="A50021"/>
                </a:solidFill>
              </a:rPr>
              <a:t>①集电极最大允许电流</a:t>
            </a:r>
            <a:r>
              <a:rPr lang="en-US" altLang="zh-CN" sz="2800" b="1" i="1">
                <a:solidFill>
                  <a:srgbClr val="A50021"/>
                </a:solidFill>
              </a:rPr>
              <a:t>I</a:t>
            </a:r>
            <a:r>
              <a:rPr lang="en-US" altLang="zh-CN" sz="2800" b="1" baseline="-25000">
                <a:solidFill>
                  <a:srgbClr val="A50021"/>
                </a:solidFill>
              </a:rPr>
              <a:t>CM</a:t>
            </a:r>
            <a:endParaRPr lang="zh-CN" altLang="en-US" b="1" baseline="-25000">
              <a:solidFill>
                <a:schemeClr val="tx1"/>
              </a:solidFill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8262AC2-5554-489D-B243-9FD9CCC07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0">
                <a:solidFill>
                  <a:srgbClr val="00206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如图02.08所示，当集电极电流增加时，</a:t>
            </a:r>
            <a:r>
              <a:rPr lang="zh-CN" altLang="en-US" sz="2800" i="1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 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要下降，当</a:t>
            </a:r>
            <a:r>
              <a:rPr lang="zh-CN" altLang="en-US" sz="2800" i="1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值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下降到线性放大区</a:t>
            </a:r>
            <a:r>
              <a:rPr lang="zh-CN" altLang="en-US" sz="2800" i="1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值的70～30％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时，所对应的集电极电流称为集电极最大允许电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流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CM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至于</a:t>
            </a:r>
            <a:r>
              <a:rPr lang="zh-CN" altLang="en-US" sz="2800" i="1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值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下降多少，不同型号的三极管，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不同的厂家的规定有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所差别。可见，当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CM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时，并不表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示三极管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会损坏。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              </a:t>
            </a:r>
            <a:r>
              <a:rPr lang="zh-CN" altLang="en-US" sz="2400" b="0">
                <a:latin typeface="Times New Roman" panose="02020603050405020304" pitchFamily="18" charset="0"/>
              </a:rPr>
              <a:t>图02.08     值与</a:t>
            </a:r>
            <a:r>
              <a:rPr lang="en-US" altLang="zh-CN" sz="2400" b="0" i="1">
                <a:latin typeface="Times New Roman" panose="02020603050405020304" pitchFamily="18" charset="0"/>
              </a:rPr>
              <a:t>I</a:t>
            </a:r>
            <a:r>
              <a:rPr lang="en-US" altLang="zh-CN" sz="2400" b="0" baseline="-25000">
                <a:latin typeface="Times New Roman" panose="02020603050405020304" pitchFamily="18" charset="0"/>
              </a:rPr>
              <a:t>C</a:t>
            </a:r>
            <a:r>
              <a:rPr lang="zh-CN" altLang="en-US" sz="2400" b="0">
                <a:latin typeface="Times New Roman" panose="02020603050405020304" pitchFamily="18" charset="0"/>
              </a:rPr>
              <a:t>的关系</a:t>
            </a: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/>
          </a:p>
        </p:txBody>
      </p:sp>
      <p:sp>
        <p:nvSpPr>
          <p:cNvPr id="18437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F4B93727-A71F-4728-99B1-B7F94346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D65E0144-4821-4DCC-9C07-47308067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39" name="Rectangle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B4C6D0F3-E10E-44C2-91A0-02996B87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40" name="Rectangle 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E620FDB-E857-4641-9AC6-FDB3C6D6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8434" name="Object 8">
            <a:extLst>
              <a:ext uri="{FF2B5EF4-FFF2-40B4-BE49-F238E27FC236}">
                <a16:creationId xmlns:a16="http://schemas.microsoft.com/office/drawing/2014/main" id="{A5C7C9BE-E3A1-4A25-9268-AA12D3D94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505200"/>
          <a:ext cx="3505200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BMP 图象" r:id="rId4" imgW="2400653" imgH="1695401" progId="Paint.Picture">
                  <p:embed/>
                </p:oleObj>
              </mc:Choice>
              <mc:Fallback>
                <p:oleObj name="BMP 图象" r:id="rId4" imgW="2400653" imgH="169540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3505200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618401A-532C-460F-A781-5DAE7BD84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A50021"/>
                </a:solidFill>
              </a:rPr>
              <a:t>②集电极最大允许功率损耗</a:t>
            </a:r>
            <a:r>
              <a:rPr lang="en-US" altLang="zh-CN" sz="3200" b="1" i="1">
                <a:solidFill>
                  <a:srgbClr val="A50021"/>
                </a:solidFill>
              </a:rPr>
              <a:t>P</a:t>
            </a:r>
            <a:r>
              <a:rPr lang="en-US" altLang="zh-CN" sz="3200" b="1" baseline="-25000">
                <a:solidFill>
                  <a:srgbClr val="A50021"/>
                </a:solidFill>
              </a:rPr>
              <a:t>CM</a:t>
            </a:r>
            <a:br>
              <a:rPr lang="en-US" altLang="zh-CN" sz="2800" b="1">
                <a:solidFill>
                  <a:srgbClr val="A50021"/>
                </a:solidFill>
              </a:rPr>
            </a:b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3B19C52-1030-4DA3-8C2D-A9CC0DBDD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集电极电流通过集电结时所产生的功耗，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       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CM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 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≈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        因发射结正偏，呈低阻，所以功耗主要集中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在集电结上。在计算时往往用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取代</a:t>
            </a:r>
            <a:r>
              <a:rPr lang="en-US" altLang="zh-CN" sz="2800" i="1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CB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en-US" sz="2400"/>
          </a:p>
        </p:txBody>
      </p:sp>
      <p:sp>
        <p:nvSpPr>
          <p:cNvPr id="30724" name="Rectangle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CF0C464A-ED36-4F6A-881C-EDF85505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5" name="Rectangle 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47D5FED-3221-4C3A-A8A8-93181578D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6" name="Rectangle 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C8BEB635-7AEB-4158-8190-CC59396D3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7" name="Rectangle 7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7D2C535D-7659-45FE-822D-B443E252B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>
            <a:extLst>
              <a:ext uri="{FF2B5EF4-FFF2-40B4-BE49-F238E27FC236}">
                <a16:creationId xmlns:a16="http://schemas.microsoft.com/office/drawing/2014/main" id="{93AEAF10-C5C1-449D-804D-143A6D9B8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-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 sz="3200" b="1">
                <a:solidFill>
                  <a:srgbClr val="A50021"/>
                </a:solidFill>
              </a:rPr>
              <a:t>③反向击穿电压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6DBC3683-EAAF-4593-8193-B6ED80E30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7953375" cy="121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0">
                <a:latin typeface="宋体" panose="02010600030101010101" pitchFamily="2" charset="-122"/>
              </a:rPr>
              <a:t>   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反向击穿电压表示三极管电极间承受反向电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压的能力，其测试时的原理电路如图02.11所示。</a:t>
            </a:r>
            <a:endParaRPr lang="zh-CN" altLang="en-US" sz="240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>
                <a:latin typeface="宋体" panose="02010600030101010101" pitchFamily="2" charset="-122"/>
              </a:rPr>
              <a:t>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0">
                <a:latin typeface="宋体" panose="02010600030101010101" pitchFamily="2" charset="-122"/>
              </a:rPr>
              <a:t>		</a:t>
            </a:r>
            <a:r>
              <a:rPr lang="zh-CN" altLang="en-US" sz="2400" b="0">
                <a:solidFill>
                  <a:srgbClr val="FF5050"/>
                </a:solidFill>
                <a:latin typeface="宋体" panose="02010600030101010101" pitchFamily="2" charset="-122"/>
              </a:rPr>
              <a:t>图02.11 三极管击穿电压的测试电路</a:t>
            </a:r>
            <a:endParaRPr lang="zh-CN" altLang="en-US" b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 b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/>
          </a:p>
        </p:txBody>
      </p:sp>
      <p:sp>
        <p:nvSpPr>
          <p:cNvPr id="19464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4A4A8EAD-B532-4FB0-9C52-ED43188E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5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75BDDB69-62FC-4BF7-8A36-D8FA9AFB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6" name="Rectangle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684A4770-6B49-487C-B66C-B15FA944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7" name="Rectangle 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599074A1-A8C9-423F-AC2C-25098028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9458" name="Object 8">
            <a:extLst>
              <a:ext uri="{FF2B5EF4-FFF2-40B4-BE49-F238E27FC236}">
                <a16:creationId xmlns:a16="http://schemas.microsoft.com/office/drawing/2014/main" id="{52A13652-C798-485A-95C3-0E387961A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05000"/>
          <a:ext cx="31226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BMP 图象" r:id="rId4" imgW="1952877" imgH="1305075" progId="Paint.Picture">
                  <p:embed/>
                </p:oleObj>
              </mc:Choice>
              <mc:Fallback>
                <p:oleObj name="BMP 图象" r:id="rId4" imgW="1952877" imgH="130507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312261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9">
            <a:extLst>
              <a:ext uri="{FF2B5EF4-FFF2-40B4-BE49-F238E27FC236}">
                <a16:creationId xmlns:a16="http://schemas.microsoft.com/office/drawing/2014/main" id="{B018EF67-7360-4677-AFDF-867867BBC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057400"/>
          <a:ext cx="3124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BMP 图象" r:id="rId6" imgW="1876543" imgH="1305075" progId="Paint.Picture">
                  <p:embed/>
                </p:oleObj>
              </mc:Choice>
              <mc:Fallback>
                <p:oleObj name="BMP 图象" r:id="rId6" imgW="1876543" imgH="130507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57400"/>
                        <a:ext cx="3124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0">
            <a:extLst>
              <a:ext uri="{FF2B5EF4-FFF2-40B4-BE49-F238E27FC236}">
                <a16:creationId xmlns:a16="http://schemas.microsoft.com/office/drawing/2014/main" id="{444F43CD-F17B-42C2-B48A-2247A7308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038600"/>
          <a:ext cx="3200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BMP 图象" r:id="rId8" imgW="1971522" imgH="1495431" progId="Paint.Picture">
                  <p:embed/>
                </p:oleObj>
              </mc:Choice>
              <mc:Fallback>
                <p:oleObj name="BMP 图象" r:id="rId8" imgW="1971522" imgH="1495431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3200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1">
            <a:extLst>
              <a:ext uri="{FF2B5EF4-FFF2-40B4-BE49-F238E27FC236}">
                <a16:creationId xmlns:a16="http://schemas.microsoft.com/office/drawing/2014/main" id="{332511FF-499A-458E-93E5-F9973DB3A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962400"/>
          <a:ext cx="33051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BMP 图象" r:id="rId10" imgW="1971522" imgH="1400000" progId="Paint.Picture">
                  <p:embed/>
                </p:oleObj>
              </mc:Choice>
              <mc:Fallback>
                <p:oleObj name="BMP 图象" r:id="rId10" imgW="1971522" imgH="1400000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62400"/>
                        <a:ext cx="33051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91FEFEB8-F910-4B97-BD01-409D1BC08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33400"/>
            <a:ext cx="80772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</a:t>
            </a:r>
            <a:r>
              <a:rPr lang="zh-CN" altLang="en-US" sz="2800">
                <a:solidFill>
                  <a:srgbClr val="0099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800" i="1">
                <a:solidFill>
                  <a:srgbClr val="0099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9900"/>
                </a:solidFill>
                <a:latin typeface="Times New Roman" panose="02020603050405020304" pitchFamily="18" charset="0"/>
              </a:rPr>
              <a:t>(BR)CB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发射极开路时的集电结击穿电压。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下标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BR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代表击穿之意，是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Breakdown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的字头，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CB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代表集电极和基极，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代表第三个电极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开路。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     </a:t>
            </a:r>
            <a:endParaRPr lang="zh-CN" altLang="en-US" sz="2800">
              <a:solidFill>
                <a:srgbClr val="002060"/>
              </a:solidFill>
            </a:endParaRPr>
          </a:p>
        </p:txBody>
      </p:sp>
      <p:sp>
        <p:nvSpPr>
          <p:cNvPr id="20485" name="Rectangl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83A41810-CBA3-4B26-BB31-A80FB0EF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6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DB2C54C-8970-4CB8-A5BE-D0CC4D55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7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A007A9F-8D06-4BB0-AC79-4AE90F01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8" name="Rectangle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A662B0F9-BEA4-472C-9821-DFDB1E42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524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A718989C-AA5D-419A-BEFB-E5E308CB3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05038"/>
            <a:ext cx="7696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9900"/>
                </a:solidFill>
              </a:rPr>
              <a:t>2.</a:t>
            </a:r>
            <a:r>
              <a:rPr lang="en-US" altLang="zh-CN" sz="2800" b="1" i="1">
                <a:solidFill>
                  <a:srgbClr val="009900"/>
                </a:solidFill>
              </a:rPr>
              <a:t>V</a:t>
            </a:r>
            <a:r>
              <a:rPr lang="en-US" altLang="zh-CN" sz="2800" b="1" baseline="-25000">
                <a:solidFill>
                  <a:srgbClr val="009900"/>
                </a:solidFill>
              </a:rPr>
              <a:t>(BR) EB</a:t>
            </a:r>
            <a:r>
              <a:rPr lang="en-US" altLang="zh-CN" sz="2800" b="1" baseline="-25000">
                <a:solidFill>
                  <a:schemeClr val="tx2"/>
                </a:solidFill>
              </a:rPr>
              <a:t>O</a:t>
            </a:r>
            <a:r>
              <a:rPr lang="en-US" altLang="zh-CN" sz="2800" b="1"/>
              <a:t>——</a:t>
            </a:r>
            <a:r>
              <a:rPr lang="zh-CN" altLang="en-US" sz="2800" b="1">
                <a:solidFill>
                  <a:srgbClr val="002060"/>
                </a:solidFill>
              </a:rPr>
              <a:t>集电极开路时发射结的击穿电压</a:t>
            </a:r>
            <a:r>
              <a:rPr lang="zh-CN" altLang="en-US" sz="2000" b="1"/>
              <a:t>。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06DC77DC-6717-4552-8855-713D080C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19400"/>
            <a:ext cx="8153400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2060"/>
                </a:solidFill>
              </a:rPr>
              <a:t>     3.</a:t>
            </a:r>
            <a:r>
              <a:rPr lang="en-US" altLang="zh-CN" sz="2800" b="1" i="1">
                <a:solidFill>
                  <a:srgbClr val="002060"/>
                </a:solidFill>
              </a:rPr>
              <a:t>V</a:t>
            </a:r>
            <a:r>
              <a:rPr lang="en-US" altLang="zh-CN" sz="2800" b="1" baseline="-25000">
                <a:solidFill>
                  <a:srgbClr val="002060"/>
                </a:solidFill>
              </a:rPr>
              <a:t>(BR)CEO</a:t>
            </a:r>
            <a:r>
              <a:rPr lang="en-US" altLang="zh-CN" sz="2800" b="1">
                <a:solidFill>
                  <a:srgbClr val="002060"/>
                </a:solidFill>
              </a:rPr>
              <a:t>——</a:t>
            </a:r>
            <a:r>
              <a:rPr lang="zh-CN" altLang="en-US" sz="2800" b="1">
                <a:solidFill>
                  <a:srgbClr val="002060"/>
                </a:solidFill>
              </a:rPr>
              <a:t>基极开路时集电极和发射极间的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2060"/>
                </a:solidFill>
              </a:rPr>
              <a:t>                            击穿电压</a:t>
            </a:r>
            <a:r>
              <a:rPr lang="zh-CN" altLang="en-US" sz="2800" b="1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2060"/>
                </a:solidFill>
              </a:rPr>
              <a:t>        对于</a:t>
            </a:r>
            <a:r>
              <a:rPr lang="en-US" altLang="zh-CN" sz="2800" b="1" i="1">
                <a:solidFill>
                  <a:srgbClr val="002060"/>
                </a:solidFill>
              </a:rPr>
              <a:t>V</a:t>
            </a:r>
            <a:r>
              <a:rPr lang="en-US" altLang="zh-CN" sz="2800" b="1" baseline="-25000">
                <a:solidFill>
                  <a:srgbClr val="002060"/>
                </a:solidFill>
              </a:rPr>
              <a:t>(BR)CER</a:t>
            </a:r>
            <a:r>
              <a:rPr lang="zh-CN" altLang="en-US" sz="2800" b="1">
                <a:solidFill>
                  <a:srgbClr val="002060"/>
                </a:solidFill>
              </a:rPr>
              <a:t>表示</a:t>
            </a:r>
            <a:r>
              <a:rPr lang="en-US" altLang="zh-CN" sz="2800" b="1">
                <a:solidFill>
                  <a:srgbClr val="002060"/>
                </a:solidFill>
              </a:rPr>
              <a:t>BE</a:t>
            </a:r>
            <a:r>
              <a:rPr lang="zh-CN" altLang="en-US" sz="2800" b="1">
                <a:solidFill>
                  <a:srgbClr val="002060"/>
                </a:solidFill>
              </a:rPr>
              <a:t>间接有电阻，</a:t>
            </a:r>
            <a:r>
              <a:rPr lang="en-US" altLang="zh-CN" sz="2800" b="1" i="1">
                <a:solidFill>
                  <a:srgbClr val="002060"/>
                </a:solidFill>
              </a:rPr>
              <a:t>V</a:t>
            </a:r>
            <a:r>
              <a:rPr lang="en-US" altLang="zh-CN" sz="2800" b="1" baseline="-25000">
                <a:solidFill>
                  <a:srgbClr val="002060"/>
                </a:solidFill>
              </a:rPr>
              <a:t>(BR)CES</a:t>
            </a:r>
            <a:r>
              <a:rPr lang="zh-CN" altLang="en-US" sz="2800" b="1">
                <a:solidFill>
                  <a:srgbClr val="002060"/>
                </a:solidFill>
              </a:rPr>
              <a:t>表示</a:t>
            </a:r>
            <a:r>
              <a:rPr lang="en-US" altLang="zh-CN" sz="2800" b="1">
                <a:solidFill>
                  <a:srgbClr val="002060"/>
                </a:solidFill>
              </a:rPr>
              <a:t>BE</a:t>
            </a:r>
            <a:r>
              <a:rPr lang="zh-CN" altLang="en-US" sz="2800" b="1">
                <a:solidFill>
                  <a:srgbClr val="002060"/>
                </a:solidFill>
              </a:rPr>
              <a:t>间是短路的。几个击穿电压在大小上有如下关系</a:t>
            </a:r>
            <a:r>
              <a:rPr lang="zh-CN" altLang="en-US" sz="2800" b="1">
                <a:solidFill>
                  <a:srgbClr val="00206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i="1">
                <a:solidFill>
                  <a:srgbClr val="3333FF"/>
                </a:solidFill>
              </a:rPr>
              <a:t>V</a:t>
            </a:r>
            <a:r>
              <a:rPr lang="en-US" altLang="zh-CN" sz="2800" b="1" baseline="-25000">
                <a:solidFill>
                  <a:srgbClr val="3333FF"/>
                </a:solidFill>
              </a:rPr>
              <a:t>(BR)CBO</a:t>
            </a:r>
            <a:r>
              <a:rPr lang="en-US" altLang="zh-CN" sz="2800" b="1">
                <a:solidFill>
                  <a:srgbClr val="3333FF"/>
                </a:solidFill>
              </a:rPr>
              <a:t>≈</a:t>
            </a:r>
            <a:r>
              <a:rPr lang="en-US" altLang="zh-CN" sz="2800" b="1" i="1">
                <a:solidFill>
                  <a:srgbClr val="3333FF"/>
                </a:solidFill>
              </a:rPr>
              <a:t>V</a:t>
            </a:r>
            <a:r>
              <a:rPr lang="en-US" altLang="zh-CN" sz="2800" b="1" baseline="-25000">
                <a:solidFill>
                  <a:srgbClr val="3333FF"/>
                </a:solidFill>
              </a:rPr>
              <a:t>(BR)CES</a:t>
            </a:r>
            <a:r>
              <a:rPr lang="en-US" altLang="zh-CN" sz="2800" b="1">
                <a:solidFill>
                  <a:srgbClr val="3333FF"/>
                </a:solidFill>
              </a:rPr>
              <a:t>＞</a:t>
            </a:r>
            <a:r>
              <a:rPr lang="en-US" altLang="zh-CN" sz="2800" b="1" i="1">
                <a:solidFill>
                  <a:srgbClr val="3333FF"/>
                </a:solidFill>
              </a:rPr>
              <a:t>V</a:t>
            </a:r>
            <a:r>
              <a:rPr lang="en-US" altLang="zh-CN" sz="2800" b="1" baseline="-25000">
                <a:solidFill>
                  <a:srgbClr val="3333FF"/>
                </a:solidFill>
              </a:rPr>
              <a:t>(BR)CER</a:t>
            </a:r>
            <a:r>
              <a:rPr lang="en-US" altLang="zh-CN" sz="2800" b="1">
                <a:solidFill>
                  <a:srgbClr val="3333FF"/>
                </a:solidFill>
              </a:rPr>
              <a:t>＞</a:t>
            </a:r>
            <a:r>
              <a:rPr lang="en-US" altLang="zh-CN" sz="2800" b="1" i="1">
                <a:solidFill>
                  <a:srgbClr val="3333FF"/>
                </a:solidFill>
              </a:rPr>
              <a:t>V</a:t>
            </a:r>
            <a:r>
              <a:rPr lang="en-US" altLang="zh-CN" sz="2800" b="1" baseline="-25000">
                <a:solidFill>
                  <a:srgbClr val="3333FF"/>
                </a:solidFill>
              </a:rPr>
              <a:t>(BR)CEO</a:t>
            </a:r>
            <a:r>
              <a:rPr lang="en-US" altLang="zh-CN" sz="2800" b="1">
                <a:solidFill>
                  <a:srgbClr val="3333FF"/>
                </a:solidFill>
              </a:rPr>
              <a:t>＞</a:t>
            </a:r>
            <a:r>
              <a:rPr lang="en-US" altLang="zh-CN" sz="2800" b="1" i="1">
                <a:solidFill>
                  <a:srgbClr val="3333FF"/>
                </a:solidFill>
              </a:rPr>
              <a:t>V</a:t>
            </a:r>
            <a:r>
              <a:rPr lang="en-US" altLang="zh-CN" sz="2800" b="1" baseline="-25000">
                <a:solidFill>
                  <a:srgbClr val="3333FF"/>
                </a:solidFill>
              </a:rPr>
              <a:t>(BR) EBO</a:t>
            </a:r>
          </a:p>
          <a:p>
            <a:pPr>
              <a:lnSpc>
                <a:spcPct val="120000"/>
              </a:lnSpc>
            </a:pPr>
            <a:endParaRPr lang="zh-CN" altLang="en-US" b="1"/>
          </a:p>
        </p:txBody>
      </p:sp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4E142B2D-A347-4D61-91B2-114E342C3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90800"/>
          <a:ext cx="31226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BMP 图象" r:id="rId4" imgW="1952877" imgH="1305075" progId="Paint.Picture">
                  <p:embed/>
                </p:oleObj>
              </mc:Choice>
              <mc:Fallback>
                <p:oleObj name="BMP 图象" r:id="rId4" imgW="1952877" imgH="130507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3122613" cy="1981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700" cap="sq">
                        <a:solidFill>
                          <a:srgbClr val="0099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>
            <a:extLst>
              <a:ext uri="{FF2B5EF4-FFF2-40B4-BE49-F238E27FC236}">
                <a16:creationId xmlns:a16="http://schemas.microsoft.com/office/drawing/2014/main" id="{8665F883-8DF9-4DE0-BCF1-96DD63503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52400"/>
          <a:ext cx="3124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BMP 图象" r:id="rId6" imgW="1876543" imgH="1305075" progId="Paint.Picture">
                  <p:embed/>
                </p:oleObj>
              </mc:Choice>
              <mc:Fallback>
                <p:oleObj name="BMP 图象" r:id="rId6" imgW="1876543" imgH="1305075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400"/>
                        <a:ext cx="3124200" cy="1981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12700" cap="sq">
                        <a:solidFill>
                          <a:srgbClr val="0099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utoUpdateAnimBg="0"/>
      <p:bldP spid="6144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1E3B410B-9BF0-4039-B19D-E25130A87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981200"/>
          <a:ext cx="5368925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BMP 图象" r:id="rId3" imgW="2685838" imgH="1743054" progId="Paint.Picture">
                  <p:embed/>
                </p:oleObj>
              </mc:Choice>
              <mc:Fallback>
                <p:oleObj name="BMP 图象" r:id="rId3" imgW="2685838" imgH="174305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5368925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>
            <a:extLst>
              <a:ext uri="{FF2B5EF4-FFF2-40B4-BE49-F238E27FC236}">
                <a16:creationId xmlns:a16="http://schemas.microsoft.com/office/drawing/2014/main" id="{6F923068-0EC9-4B77-8FE2-A565049D1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457200"/>
            <a:ext cx="7999413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    </a:t>
            </a:r>
            <a:r>
              <a:rPr lang="zh-CN" altLang="en-US" sz="2800">
                <a:latin typeface="Times New Roman" panose="02020603050405020304" pitchFamily="18" charset="0"/>
              </a:rPr>
              <a:t>由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</a:rPr>
              <a:t>CM、 </a:t>
            </a:r>
            <a:r>
              <a:rPr lang="en-US" altLang="zh-CN" sz="2800" i="1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</a:rPr>
              <a:t>CM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 i="1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latin typeface="Times New Roman" panose="02020603050405020304" pitchFamily="18" charset="0"/>
              </a:rPr>
              <a:t>(BR)CEO</a:t>
            </a:r>
            <a:r>
              <a:rPr lang="zh-CN" altLang="en-US" sz="2800">
                <a:latin typeface="Times New Roman" panose="02020603050405020304" pitchFamily="18" charset="0"/>
              </a:rPr>
              <a:t>在输出特性曲线上可以确定过损耗区、过电流区和击穿区，见图02.12。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FF5050"/>
                </a:solidFill>
                <a:latin typeface="宋体" panose="02010600030101010101" pitchFamily="2" charset="-122"/>
              </a:rPr>
              <a:t>     图02.12 输出特性曲线上的过损耗区和击穿区</a:t>
            </a: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/>
          </a:p>
        </p:txBody>
      </p:sp>
      <p:sp>
        <p:nvSpPr>
          <p:cNvPr id="21508" name="Rectangle 4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24041BA5-88F2-49A2-A4A8-12A1BDB7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366250" cy="71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09" name="Rectangle 5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22608C6F-F20C-47F1-B6D3-1DE524C7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0" name="Rectangle 6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F8CDF88E-FFA3-4CF7-A143-17C835B8C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B504EC67-E0FA-43D8-A308-F3CF377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500063"/>
            <a:ext cx="2038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rgbClr val="002060"/>
                </a:solidFill>
              </a:rPr>
              <a:t>开关时间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89F3D38-ADCE-4E0A-8B3B-BE7B9444B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543050"/>
            <a:ext cx="5516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2060"/>
                </a:solidFill>
              </a:rPr>
              <a:t>t</a:t>
            </a:r>
            <a:r>
              <a:rPr lang="en-US" altLang="zh-CN" sz="3200" b="1" baseline="-25000">
                <a:solidFill>
                  <a:srgbClr val="002060"/>
                </a:solidFill>
              </a:rPr>
              <a:t>on</a:t>
            </a:r>
            <a:r>
              <a:rPr lang="en-US" altLang="zh-CN" sz="3200" b="1">
                <a:solidFill>
                  <a:srgbClr val="002060"/>
                </a:solidFill>
              </a:rPr>
              <a:t>---</a:t>
            </a:r>
            <a:r>
              <a:rPr lang="zh-CN" altLang="en-US" sz="3200" b="1">
                <a:solidFill>
                  <a:srgbClr val="002060"/>
                </a:solidFill>
              </a:rPr>
              <a:t>由截止到饱和导通的时间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F7EB8D08-9A84-4B51-A96F-4D709796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305050"/>
            <a:ext cx="5807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2060"/>
                </a:solidFill>
              </a:rPr>
              <a:t>t</a:t>
            </a:r>
            <a:r>
              <a:rPr lang="en-US" altLang="zh-CN" sz="3200" b="1" baseline="-25000">
                <a:solidFill>
                  <a:srgbClr val="002060"/>
                </a:solidFill>
              </a:rPr>
              <a:t>off</a:t>
            </a:r>
            <a:r>
              <a:rPr lang="en-US" altLang="zh-CN" sz="3200" b="1">
                <a:solidFill>
                  <a:srgbClr val="002060"/>
                </a:solidFill>
              </a:rPr>
              <a:t>---</a:t>
            </a:r>
            <a:r>
              <a:rPr lang="zh-CN" altLang="en-US" sz="3200" b="1">
                <a:solidFill>
                  <a:srgbClr val="002060"/>
                </a:solidFill>
              </a:rPr>
              <a:t>由饱和导通到截止的时间</a:t>
            </a:r>
            <a:endParaRPr lang="en-US" altLang="zh-CN" sz="3200" b="1">
              <a:solidFill>
                <a:srgbClr val="002060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F998C889-D54A-4480-AD57-3BE4A2C05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98813"/>
            <a:ext cx="2409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2060"/>
                </a:solidFill>
              </a:rPr>
              <a:t>t</a:t>
            </a:r>
            <a:r>
              <a:rPr lang="en-US" altLang="zh-CN" sz="3200" b="1" baseline="-25000">
                <a:solidFill>
                  <a:srgbClr val="002060"/>
                </a:solidFill>
              </a:rPr>
              <a:t>off   </a:t>
            </a:r>
            <a:r>
              <a:rPr lang="zh-CN" altLang="en-US" sz="3200" b="1">
                <a:solidFill>
                  <a:srgbClr val="002060"/>
                </a:solidFill>
              </a:rPr>
              <a:t>﹥</a:t>
            </a:r>
            <a:r>
              <a:rPr lang="en-US" altLang="zh-CN" sz="3200" b="1">
                <a:solidFill>
                  <a:srgbClr val="002060"/>
                </a:solidFill>
              </a:rPr>
              <a:t>  t</a:t>
            </a:r>
            <a:r>
              <a:rPr lang="en-US" altLang="zh-CN" sz="3200" b="1" baseline="-25000">
                <a:solidFill>
                  <a:srgbClr val="002060"/>
                </a:solidFill>
              </a:rPr>
              <a:t>on</a:t>
            </a:r>
            <a:endParaRPr lang="zh-CN" altLang="en-US" sz="3200" b="1" baseline="-25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BDCE995A-F0DA-42F0-9B81-5F8D64FF4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239000" cy="11430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半导体三极管图片</a:t>
            </a:r>
            <a:endParaRPr lang="zh-CN" altLang="en-US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AutoShape 3">
            <a:hlinkClick r:id="rId4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B233A209-101B-456C-B589-A5DD1900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2530" name="Object 4">
            <a:extLst>
              <a:ext uri="{FF2B5EF4-FFF2-40B4-BE49-F238E27FC236}">
                <a16:creationId xmlns:a16="http://schemas.microsoft.com/office/drawing/2014/main" id="{6DA070FE-309C-4FCA-9F40-D39123DFA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89075"/>
          <a:ext cx="6400800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BMP 图象" r:id="rId5" imgW="3114355" imgH="2352301" progId="Paint.Picture">
                  <p:embed/>
                </p:oleObj>
              </mc:Choice>
              <mc:Fallback>
                <p:oleObj name="BMP 图象" r:id="rId5" imgW="3114355" imgH="235230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89075"/>
                        <a:ext cx="6400800" cy="483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E1ACDB7-B528-4282-9766-D7F0133FB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239000" cy="11430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半导体三极管图片</a:t>
            </a:r>
            <a:endParaRPr lang="zh-CN" altLang="en-US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6" name="AutoShape 3">
            <a:hlinkClick r:id="rId4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84F1957F-F260-4909-8A73-2E8C9849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3554" name="Object 4">
            <a:extLst>
              <a:ext uri="{FF2B5EF4-FFF2-40B4-BE49-F238E27FC236}">
                <a16:creationId xmlns:a16="http://schemas.microsoft.com/office/drawing/2014/main" id="{17262838-34DE-421E-B917-01A11A86E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30350"/>
          <a:ext cx="601980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BMP 图象" r:id="rId5" imgW="3114355" imgH="2352301" progId="Paint.Picture">
                  <p:embed/>
                </p:oleObj>
              </mc:Choice>
              <mc:Fallback>
                <p:oleObj name="BMP 图象" r:id="rId5" imgW="3114355" imgH="235230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30350"/>
                        <a:ext cx="6019800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5B09684-B92B-40CC-B2C2-1637F2B05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685800"/>
            <a:ext cx="76962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           双极型三极管的符号在图的下方给出，发射极的箭头代表发射极电流的实际方向。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           从外表上看两个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区,(或两个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区)是对称的，实际上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发射区的掺杂浓度大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集电区掺杂浓度低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，且集电结面积大。基区要制造得很薄，其厚度一般在几个微米至几十个微米。</a:t>
            </a:r>
            <a:endParaRPr lang="zh-CN" altLang="en-US" sz="280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2052" name="Rectangl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8177418-C69F-4D6F-BE0A-65B0353B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450" y="0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053" name="Rectangl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7E6475C2-7B85-456B-9FC2-2BF4763D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450" y="0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054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8F00F728-DDB1-4EC6-AF31-116FCFD0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450" y="0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452113F1-3DB9-495C-B93C-6E569975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056" name="Rectangle 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B8EE0740-857D-4EC2-89CC-D057F31C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2050" name="Object 8">
            <a:extLst>
              <a:ext uri="{FF2B5EF4-FFF2-40B4-BE49-F238E27FC236}">
                <a16:creationId xmlns:a16="http://schemas.microsoft.com/office/drawing/2014/main" id="{3E4F4EF8-7747-46AC-8A22-0D7A263E0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06788"/>
          <a:ext cx="6629400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BMP 图象" r:id="rId4" imgW="5286174" imgH="2247546" progId="Paint.Picture">
                  <p:embed/>
                </p:oleObj>
              </mc:Choice>
              <mc:Fallback>
                <p:oleObj name="BMP 图象" r:id="rId4" imgW="5286174" imgH="2247546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6788"/>
                        <a:ext cx="6629400" cy="281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32F24FB6-325F-4D19-B7EB-DE5081B9C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609600"/>
            <a:ext cx="73914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三种组态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双极型三极管有三个电极，其中两个可以作为输入, 两个可以作为输出，这样必然有一个电极是公共电极。三种接法也称三种组态，见图02.03。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076" name="Rectangle 4">
            <a:hlinkClick r:id="rId4" action="ppaction://hlinkpres?slideindex=1&amp;slidetitle=2.1.4 双极型半导体三极管的特性曲线 "/>
            <a:extLst>
              <a:ext uri="{FF2B5EF4-FFF2-40B4-BE49-F238E27FC236}">
                <a16:creationId xmlns:a16="http://schemas.microsoft.com/office/drawing/2014/main" id="{341C9D1C-C8B8-4010-8847-8DF6D165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F0729F20-C1C8-4B55-ADC2-02112C9C4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3800"/>
            <a:ext cx="7315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fontAlgn="b" hangingPunct="1">
              <a:defRPr/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</a:rPr>
              <a:t>  </a:t>
            </a:r>
            <a:r>
              <a:rPr lang="zh-CN" altLang="en-US" b="1" dirty="0">
                <a:solidFill>
                  <a:srgbClr val="669900"/>
                </a:solidFill>
                <a:ea typeface="黑体" pitchFamily="2" charset="-122"/>
              </a:rPr>
              <a:t>共集电极接法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集电极作为公共电极，用</a:t>
            </a:r>
            <a:r>
              <a:rPr lang="en-US" altLang="zh-CN" b="1" dirty="0">
                <a:solidFill>
                  <a:srgbClr val="669900"/>
                </a:solidFill>
              </a:rPr>
              <a:t>CC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表示;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61E6938E-A8E7-4602-9F1F-4AE8F148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267200"/>
            <a:ext cx="6567488" cy="4619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b" hangingPunct="1">
              <a:defRPr/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</a:rPr>
              <a:t> 共基极接法</a:t>
            </a:r>
            <a:r>
              <a:rPr lang="zh-CN" altLang="en-US" b="1" dirty="0">
                <a:ea typeface="黑体" pitchFamily="2" charset="-122"/>
              </a:rPr>
              <a:t>，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基极作为公共电极，用</a:t>
            </a:r>
            <a:r>
              <a:rPr lang="en-US" altLang="zh-CN" b="1" dirty="0">
                <a:solidFill>
                  <a:srgbClr val="0000FF"/>
                </a:solidFill>
              </a:rPr>
              <a:t>CB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表示。</a:t>
            </a:r>
            <a:endParaRPr lang="zh-CN" altLang="en-U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D2D2D152-53C1-421A-8948-BC9CAF58C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3200400"/>
            <a:ext cx="7110412" cy="4619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/>
                </a:solidFill>
                <a:ea typeface="黑体" pitchFamily="2" charset="-122"/>
              </a:rPr>
              <a:t>共发射极接法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发射极作为公共电极，用</a:t>
            </a:r>
            <a:r>
              <a:rPr lang="en-US" altLang="zh-CN" b="1" dirty="0">
                <a:solidFill>
                  <a:srgbClr val="FF5050"/>
                </a:solidFill>
              </a:rPr>
              <a:t>CE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表示；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B8E9CBC5-602B-4BAF-8913-91B4FC30A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246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</a:rPr>
              <a:t>图 02.03 三极管的三种组态</a:t>
            </a:r>
            <a:endParaRPr lang="zh-CN" altLang="en-US" b="1">
              <a:solidFill>
                <a:srgbClr val="C00000"/>
              </a:solidFill>
            </a:endParaRPr>
          </a:p>
        </p:txBody>
      </p:sp>
      <p:graphicFrame>
        <p:nvGraphicFramePr>
          <p:cNvPr id="3074" name="Object 9">
            <a:extLst>
              <a:ext uri="{FF2B5EF4-FFF2-40B4-BE49-F238E27FC236}">
                <a16:creationId xmlns:a16="http://schemas.microsoft.com/office/drawing/2014/main" id="{FD38EE2D-4A9E-447C-82AD-712A90DC1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654550"/>
          <a:ext cx="57912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MP 图象" r:id="rId5" imgW="4314969" imgH="1305075" progId="Paint.Picture">
                  <p:embed/>
                </p:oleObj>
              </mc:Choice>
              <mc:Fallback>
                <p:oleObj name="BMP 图象" r:id="rId5" imgW="4314969" imgH="130507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54550"/>
                        <a:ext cx="57912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44038" grpId="0" autoUpdateAnimBg="0"/>
      <p:bldP spid="440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2BC8217F-3137-4973-AC99-D74C82CE4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5791200" cy="533400"/>
          </a:xfrm>
        </p:spPr>
        <p:txBody>
          <a:bodyPr/>
          <a:lstStyle/>
          <a:p>
            <a:pPr algn="ctr" eaLnBrk="1" hangingPunct="1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电流分配与控制</a:t>
            </a:r>
            <a:endParaRPr lang="zh-CN" altLang="en-US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E70B78B-ADA8-4D91-9E54-1B60FB160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3813" y="1066800"/>
            <a:ext cx="7773987" cy="2209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双极型半导体三极管在工作时一定要加上适当的直流偏置电压。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rgbClr val="FF505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若在放大工作状态：发射结加正向电压，集电结加反向电压。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C3447797-F468-4B9E-A8D3-8F378FECA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33528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        现以</a:t>
            </a:r>
            <a:r>
              <a:rPr lang="zh-CN" altLang="zh-CN" sz="2800" b="1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NPN</a:t>
            </a:r>
            <a:r>
              <a:rPr lang="zh-CN" altLang="en-US" sz="2800" b="1">
                <a:solidFill>
                  <a:srgbClr val="000000"/>
                </a:solidFill>
              </a:rPr>
              <a:t>型三极管的放大状态为例，来说明三极管内部的电流关系， 见图02.02。(</a:t>
            </a:r>
            <a:r>
              <a:rPr lang="zh-CN" altLang="en-US" b="1">
                <a:solidFill>
                  <a:srgbClr val="000000"/>
                </a:solidFill>
                <a:hlinkClick r:id="rId4" action="ppaction://hlinkfile"/>
              </a:rPr>
              <a:t>动画2-1</a:t>
            </a:r>
            <a:r>
              <a:rPr lang="zh-CN" altLang="en-US" sz="2800" b="1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D902F88-448D-4F15-A971-A534C772DBB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0"/>
            <a:ext cx="4343400" cy="6621463"/>
            <a:chOff x="3024" y="0"/>
            <a:chExt cx="2736" cy="4171"/>
          </a:xfrm>
        </p:grpSpPr>
        <p:sp>
          <p:nvSpPr>
            <p:cNvPr id="4103" name="Rectangle 6">
              <a:hlinkClick r:id="rId5" action="ppaction://hlinkpres?slideindex=1&amp;slidetitle="/>
              <a:extLst>
                <a:ext uri="{FF2B5EF4-FFF2-40B4-BE49-F238E27FC236}">
                  <a16:creationId xmlns:a16="http://schemas.microsoft.com/office/drawing/2014/main" id="{C0A5AA03-0780-4769-A6D1-552695F3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0"/>
              <a:ext cx="4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04" name="Rectangle 7">
              <a:hlinkClick r:id="rId5" action="ppaction://hlinkpres?slideindex=1&amp;slidetitle="/>
              <a:extLst>
                <a:ext uri="{FF2B5EF4-FFF2-40B4-BE49-F238E27FC236}">
                  <a16:creationId xmlns:a16="http://schemas.microsoft.com/office/drawing/2014/main" id="{6D14902C-8DC3-4D17-AB50-746E36BD3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0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05" name="Text Box 8">
              <a:extLst>
                <a:ext uri="{FF2B5EF4-FFF2-40B4-BE49-F238E27FC236}">
                  <a16:creationId xmlns:a16="http://schemas.microsoft.com/office/drawing/2014/main" id="{1FF64C3A-E101-47B7-B0A1-889010E11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48"/>
              <a:ext cx="240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C00000"/>
                  </a:solidFill>
                </a:rPr>
                <a:t>图 02.02 双极型三极管的电流传输关系</a:t>
              </a:r>
              <a:endParaRPr lang="zh-CN" altLang="en-US" b="1">
                <a:solidFill>
                  <a:srgbClr val="C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4098" name="Object 9">
              <a:extLst>
                <a:ext uri="{FF2B5EF4-FFF2-40B4-BE49-F238E27FC236}">
                  <a16:creationId xmlns:a16="http://schemas.microsoft.com/office/drawing/2014/main" id="{327E1B41-3261-47BF-8F48-DCDA2E8109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824"/>
            <a:ext cx="2400" cy="1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BMP 图象" r:id="rId6" imgW="2695605" imgH="2009852" progId="Paint.Picture">
                    <p:embed/>
                  </p:oleObj>
                </mc:Choice>
                <mc:Fallback>
                  <p:oleObj name="BMP 图象" r:id="rId6" imgW="2695605" imgH="2009852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24"/>
                          <a:ext cx="2400" cy="1789"/>
                        </a:xfrm>
                        <a:prstGeom prst="rect">
                          <a:avLst/>
                        </a:prstGeom>
                        <a:noFill/>
                        <a:ln w="12700" cap="sq">
                          <a:solidFill>
                            <a:schemeClr val="folHlink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1FEA7B4-88B3-46B7-B69F-ACB37A9870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457200"/>
            <a:ext cx="7086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发射结加正偏时，从发射区将有大量的电子向基区扩散，形成的电流为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EN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。与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结中的情况相同。</a:t>
            </a:r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从基区向发射区也有空穴的扩散运动，但其数量小，形成的电流为</a:t>
            </a: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FF5050"/>
                </a:solidFill>
                <a:latin typeface="Times New Roman" panose="02020603050405020304" pitchFamily="18" charset="0"/>
              </a:rPr>
              <a:t>EP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这是因为发射区的掺杂浓度远大于基区的掺杂浓度。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F29D683-CD5B-433B-9E7A-16A201C87B1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403350" y="3716338"/>
            <a:ext cx="7239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进入基区的电子流因基区的空穴浓度低，被复合的机会较少。又因基区很薄，在集电结反偏电压的作用下，电子在基区停留的时间很短，很快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就运动到了集电结的边上，进入集电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结的结电场区域，被集电极所收集，形成集电极电流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CN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在基区被复合的电子形成的电流是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BN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Oval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184664F6-8795-4C78-B5DC-B5EB7864D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533400" cy="6096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3" name="Rectangle 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73174929-8C54-4E95-82E5-0CAD2AC4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CA4AE550-C178-437B-9625-F19D90265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762000"/>
            <a:ext cx="3962400" cy="1828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        </a:t>
            </a:r>
            <a:r>
              <a:rPr lang="zh-CN" altLang="en-US" sz="2800" b="1">
                <a:solidFill>
                  <a:srgbClr val="C00000"/>
                </a:solidFill>
              </a:rPr>
              <a:t>另外因集电结反偏，使集电结区的少子形成漂移电流</a:t>
            </a:r>
            <a:r>
              <a:rPr lang="en-US" altLang="zh-CN" sz="2800" b="1" i="1">
                <a:solidFill>
                  <a:srgbClr val="C00000"/>
                </a:solidFill>
              </a:rPr>
              <a:t>I</a:t>
            </a:r>
            <a:r>
              <a:rPr lang="en-US" altLang="zh-CN" sz="2800" b="1" baseline="-25000">
                <a:solidFill>
                  <a:srgbClr val="C00000"/>
                </a:solidFill>
              </a:rPr>
              <a:t>CBO</a:t>
            </a:r>
            <a:r>
              <a:rPr lang="en-US" altLang="zh-CN" sz="2800" b="1">
                <a:solidFill>
                  <a:srgbClr val="C00000"/>
                </a:solidFill>
              </a:rPr>
              <a:t>。</a:t>
            </a:r>
            <a:r>
              <a:rPr lang="zh-CN" altLang="en-US" sz="2800" b="1">
                <a:solidFill>
                  <a:srgbClr val="C00000"/>
                </a:solidFill>
              </a:rPr>
              <a:t>于是可得如下电流关系式: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F3B9686-9C26-4341-9DDA-D091C3C7E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667000"/>
            <a:ext cx="72390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 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EP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且有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&gt;&gt;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EP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 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BN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且有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&gt;&gt;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 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&gt;&gt;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BN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>
                <a:latin typeface="Times New Roman" panose="02020603050405020304" pitchFamily="18" charset="0"/>
              </a:rPr>
              <a:t>         </a:t>
            </a:r>
          </a:p>
        </p:txBody>
      </p:sp>
      <p:sp>
        <p:nvSpPr>
          <p:cNvPr id="5125" name="Oval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D908AF70-C733-4D09-92D3-472FD0E04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0"/>
            <a:ext cx="6096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6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FC84439A-F461-4773-88F5-8A582073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C960AA5-D95B-41CD-AF1B-824D39749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671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C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CN</a:t>
            </a:r>
            <a:r>
              <a:rPr lang="en-US" altLang="zh-CN" sz="2800" b="1">
                <a:solidFill>
                  <a:srgbClr val="000000"/>
                </a:solidFill>
              </a:rPr>
              <a:t>+</a:t>
            </a:r>
            <a:r>
              <a:rPr lang="en-US" altLang="zh-CN" sz="2800" b="1" i="1">
                <a:solidFill>
                  <a:srgbClr val="000000"/>
                </a:solidFill>
              </a:rPr>
              <a:t> I</a:t>
            </a:r>
            <a:r>
              <a:rPr lang="en-US" altLang="zh-CN" sz="2800" b="1" baseline="-25000">
                <a:solidFill>
                  <a:srgbClr val="000000"/>
                </a:solidFill>
              </a:rPr>
              <a:t>CBO</a:t>
            </a:r>
            <a:r>
              <a:rPr lang="en-US" altLang="zh-CN" sz="2000" b="1">
                <a:solidFill>
                  <a:srgbClr val="000000"/>
                </a:solidFill>
              </a:rPr>
              <a:t>             </a:t>
            </a:r>
            <a:endParaRPr lang="zh-CN" altLang="en-US" b="1"/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A4D5C7B8-BE07-4984-B92D-B88FEF229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052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B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EP</a:t>
            </a:r>
            <a:r>
              <a:rPr lang="en-US" altLang="zh-CN" sz="2800" b="1">
                <a:solidFill>
                  <a:srgbClr val="000000"/>
                </a:solidFill>
              </a:rPr>
              <a:t>+</a:t>
            </a:r>
            <a:r>
              <a:rPr lang="en-US" altLang="zh-CN" sz="2800" b="1" i="1">
                <a:solidFill>
                  <a:srgbClr val="000000"/>
                </a:solidFill>
              </a:rPr>
              <a:t> I</a:t>
            </a:r>
            <a:r>
              <a:rPr lang="en-US" altLang="zh-CN" sz="2800" b="1" baseline="-25000">
                <a:solidFill>
                  <a:srgbClr val="000000"/>
                </a:solidFill>
              </a:rPr>
              <a:t>BN</a:t>
            </a:r>
            <a:r>
              <a:rPr lang="en-US" altLang="zh-CN" sz="2800" b="1">
                <a:solidFill>
                  <a:srgbClr val="000000"/>
                </a:solidFill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CBO</a:t>
            </a:r>
            <a:endParaRPr lang="zh-CN" altLang="en-US" sz="2800" b="1"/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0C311E35-17B3-4208-90B9-9416BBAF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41850"/>
            <a:ext cx="60198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EP</a:t>
            </a:r>
            <a:r>
              <a:rPr lang="en-US" altLang="zh-CN" sz="2800" b="1">
                <a:solidFill>
                  <a:srgbClr val="000000"/>
                </a:solidFill>
              </a:rPr>
              <a:t>+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EN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EP</a:t>
            </a:r>
            <a:r>
              <a:rPr lang="en-US" altLang="zh-CN" sz="2800" b="1">
                <a:solidFill>
                  <a:srgbClr val="000000"/>
                </a:solidFill>
              </a:rPr>
              <a:t>+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CN</a:t>
            </a:r>
            <a:r>
              <a:rPr lang="en-US" altLang="zh-CN" sz="2800" b="1">
                <a:solidFill>
                  <a:srgbClr val="000000"/>
                </a:solidFill>
              </a:rPr>
              <a:t>+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BN </a:t>
            </a:r>
          </a:p>
          <a:p>
            <a:pPr>
              <a:lnSpc>
                <a:spcPct val="130000"/>
              </a:lnSpc>
            </a:pPr>
            <a:r>
              <a:rPr lang="en-US" altLang="zh-CN" sz="2800" b="1" baseline="-25000">
                <a:solidFill>
                  <a:srgbClr val="000000"/>
                </a:solidFill>
              </a:rPr>
              <a:t>                      </a:t>
            </a:r>
            <a:r>
              <a:rPr lang="en-US" altLang="zh-CN" sz="2800" b="1">
                <a:solidFill>
                  <a:srgbClr val="000000"/>
                </a:solidFill>
              </a:rPr>
              <a:t>=(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CN</a:t>
            </a:r>
            <a:r>
              <a:rPr lang="en-US" altLang="zh-CN" sz="2800" b="1">
                <a:solidFill>
                  <a:srgbClr val="000000"/>
                </a:solidFill>
              </a:rPr>
              <a:t>+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CBO</a:t>
            </a:r>
            <a:r>
              <a:rPr lang="en-US" altLang="zh-CN" sz="2800" b="1">
                <a:solidFill>
                  <a:srgbClr val="000000"/>
                </a:solidFill>
              </a:rPr>
              <a:t>)+(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BN</a:t>
            </a:r>
            <a:r>
              <a:rPr lang="en-US" altLang="zh-CN" sz="2800" b="1">
                <a:solidFill>
                  <a:srgbClr val="000000"/>
                </a:solidFill>
              </a:rPr>
              <a:t>+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EP</a:t>
            </a:r>
            <a:r>
              <a:rPr lang="en-US" altLang="zh-CN" sz="2800" b="1">
                <a:solidFill>
                  <a:srgbClr val="000000"/>
                </a:solidFill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</a:rPr>
              <a:t>CBO</a:t>
            </a:r>
            <a:r>
              <a:rPr lang="en-US" altLang="zh-CN" sz="2800" b="1">
                <a:solidFill>
                  <a:srgbClr val="000000"/>
                </a:solidFill>
              </a:rPr>
              <a:t>)  </a:t>
            </a:r>
          </a:p>
          <a:p>
            <a:pPr>
              <a:lnSpc>
                <a:spcPct val="130000"/>
              </a:lnSpc>
            </a:pPr>
            <a:r>
              <a:rPr lang="en-US" altLang="zh-CN" sz="2800" b="1" i="1">
                <a:solidFill>
                  <a:srgbClr val="FF5050"/>
                </a:solidFill>
              </a:rPr>
              <a:t>I</a:t>
            </a:r>
            <a:r>
              <a:rPr lang="en-US" altLang="zh-CN" sz="2800" b="1" baseline="-25000">
                <a:solidFill>
                  <a:srgbClr val="FF5050"/>
                </a:solidFill>
              </a:rPr>
              <a:t>E</a:t>
            </a:r>
            <a:r>
              <a:rPr lang="en-US" altLang="zh-CN" sz="2800" b="1">
                <a:solidFill>
                  <a:srgbClr val="FF5050"/>
                </a:solidFill>
              </a:rPr>
              <a:t> =</a:t>
            </a:r>
            <a:r>
              <a:rPr lang="en-US" altLang="zh-CN" sz="2800" b="1" i="1">
                <a:solidFill>
                  <a:srgbClr val="FF5050"/>
                </a:solidFill>
              </a:rPr>
              <a:t>I</a:t>
            </a:r>
            <a:r>
              <a:rPr lang="en-US" altLang="zh-CN" sz="2800" b="1" baseline="-25000">
                <a:solidFill>
                  <a:srgbClr val="FF5050"/>
                </a:solidFill>
              </a:rPr>
              <a:t>C</a:t>
            </a:r>
            <a:r>
              <a:rPr lang="en-US" altLang="zh-CN" sz="2800" b="1">
                <a:solidFill>
                  <a:srgbClr val="FF5050"/>
                </a:solidFill>
              </a:rPr>
              <a:t>+</a:t>
            </a:r>
            <a:r>
              <a:rPr lang="en-US" altLang="zh-CN" sz="2800" b="1" i="1">
                <a:solidFill>
                  <a:srgbClr val="FF5050"/>
                </a:solidFill>
              </a:rPr>
              <a:t>I</a:t>
            </a:r>
            <a:r>
              <a:rPr lang="en-US" altLang="zh-CN" sz="2800" b="1" baseline="-25000">
                <a:solidFill>
                  <a:srgbClr val="FF5050"/>
                </a:solidFill>
              </a:rPr>
              <a:t>B</a:t>
            </a:r>
            <a:endParaRPr lang="zh-CN" altLang="en-US" b="1"/>
          </a:p>
        </p:txBody>
      </p:sp>
      <p:graphicFrame>
        <p:nvGraphicFramePr>
          <p:cNvPr id="49161" name="Object 9">
            <a:extLst>
              <a:ext uri="{FF2B5EF4-FFF2-40B4-BE49-F238E27FC236}">
                <a16:creationId xmlns:a16="http://schemas.microsoft.com/office/drawing/2014/main" id="{0B81AF54-A6C6-457A-B4C7-D914CD684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76200"/>
          <a:ext cx="35052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BMP 图象" r:id="rId4" imgW="2695605" imgH="2009852" progId="Paint.Picture">
                  <p:embed/>
                </p:oleObj>
              </mc:Choice>
              <mc:Fallback>
                <p:oleObj name="BMP 图象" r:id="rId4" imgW="2695605" imgH="2009852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76200"/>
                        <a:ext cx="3505200" cy="2614613"/>
                      </a:xfrm>
                      <a:prstGeom prst="rect">
                        <a:avLst/>
                      </a:prstGeom>
                      <a:noFill/>
                      <a:ln w="12700" cap="sq">
                        <a:solidFill>
                          <a:schemeClr val="folHlink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75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75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75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75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75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P spid="49158" grpId="0" autoUpdateAnimBg="0"/>
      <p:bldP spid="49159" grpId="0" autoUpdateAnimBg="0"/>
      <p:bldP spid="491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7E92910-682C-47DE-8533-F0FCF17FE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1.3.2 双极型半导体三极管的伏安特性</a:t>
            </a:r>
            <a:endParaRPr lang="zh-CN" altLang="en-US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9D5F844-DEC5-48CF-A334-49756B4E1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514600"/>
            <a:ext cx="7710488" cy="4038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这里，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表示输入电极，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表示输出电极，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表示公共电极。所以这两条曲线是共发射极接法的特性曲线。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</a:t>
            </a:r>
            <a:r>
              <a:rPr lang="en-US" altLang="zh-CN" sz="2800" i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是输入电流，</a:t>
            </a:r>
            <a:r>
              <a:rPr lang="en-US" altLang="zh-CN" sz="2800" i="1">
                <a:solidFill>
                  <a:srgbClr val="CC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CC0099"/>
                </a:solidFill>
                <a:latin typeface="Times New Roman" panose="02020603050405020304" pitchFamily="18" charset="0"/>
              </a:rPr>
              <a:t>BE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</a:rPr>
              <a:t>是输入电压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加在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B、E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两电极之间。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zh-CN" sz="2800" i="1">
                <a:latin typeface="Times New Roman" panose="02020603050405020304" pitchFamily="18" charset="0"/>
              </a:rPr>
              <a:t>           </a:t>
            </a:r>
            <a:r>
              <a:rPr lang="en-US" altLang="zh-CN" sz="2800" i="1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8000"/>
                </a:solidFill>
                <a:latin typeface="Times New Roman" panose="02020603050405020304" pitchFamily="18" charset="0"/>
              </a:rPr>
              <a:t>是输出电流，</a:t>
            </a:r>
            <a:r>
              <a:rPr lang="en-US" altLang="zh-CN" sz="2800" i="1">
                <a:solidFill>
                  <a:srgbClr val="9900CC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9900CC"/>
                </a:solidFill>
                <a:latin typeface="Times New Roman" panose="02020603050405020304" pitchFamily="18" charset="0"/>
              </a:rPr>
              <a:t>CE</a:t>
            </a:r>
            <a:r>
              <a:rPr lang="zh-CN" altLang="en-US" sz="2800">
                <a:solidFill>
                  <a:srgbClr val="9900CC"/>
                </a:solidFill>
                <a:latin typeface="Times New Roman" panose="02020603050405020304" pitchFamily="18" charset="0"/>
              </a:rPr>
              <a:t>是输出电压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800">
                <a:solidFill>
                  <a:srgbClr val="003300"/>
                </a:solidFill>
                <a:latin typeface="Times New Roman" panose="02020603050405020304" pitchFamily="18" charset="0"/>
              </a:rPr>
              <a:t>C、E</a:t>
            </a:r>
            <a:endParaRPr lang="zh-CN" altLang="en-US" sz="280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latin typeface="Times New Roman" panose="02020603050405020304" pitchFamily="18" charset="0"/>
              </a:rPr>
              <a:t>    两电极取出。</a:t>
            </a:r>
            <a:r>
              <a:rPr lang="zh-CN" altLang="en-US">
                <a:solidFill>
                  <a:srgbClr val="003300"/>
                </a:solidFill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1553BA28-A6C4-4828-9DE0-6A92AE05C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77" name="Rectangle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8212394-3818-4A70-878C-A7A96DE1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37B19F37-D9E9-4D1A-A7BB-4C7BC280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24000"/>
            <a:ext cx="7137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输入特性曲线</a:t>
            </a:r>
            <a:r>
              <a:rPr lang="zh-CN" altLang="en-US" sz="2800" b="1">
                <a:solidFill>
                  <a:srgbClr val="002060"/>
                </a:solidFill>
                <a:ea typeface="黑体" panose="02010609060101010101" pitchFamily="49" charset="-122"/>
              </a:rPr>
              <a:t>—— </a:t>
            </a:r>
            <a:r>
              <a:rPr lang="en-US" altLang="zh-CN" sz="2800" b="1" i="1">
                <a:solidFill>
                  <a:srgbClr val="00206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="1" baseline="-25000">
                <a:solidFill>
                  <a:srgbClr val="00206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2800" b="1" i="1">
                <a:solidFill>
                  <a:srgbClr val="002060"/>
                </a:solidFill>
                <a:ea typeface="黑体" panose="02010609060101010101" pitchFamily="49" charset="-122"/>
              </a:rPr>
              <a:t>f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solidFill>
                  <a:srgbClr val="00206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2060"/>
                </a:solidFill>
                <a:ea typeface="黑体" panose="02010609060101010101" pitchFamily="49" charset="-122"/>
              </a:rPr>
              <a:t>BE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 baseline="-10000">
                <a:solidFill>
                  <a:srgbClr val="00206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000" b="1" baseline="-30000">
                <a:solidFill>
                  <a:srgbClr val="002060"/>
                </a:solidFill>
                <a:ea typeface="黑体" panose="02010609060101010101" pitchFamily="49" charset="-122"/>
              </a:rPr>
              <a:t>CE</a:t>
            </a:r>
            <a:r>
              <a:rPr lang="en-US" altLang="zh-CN" sz="2800" b="1" baseline="-10000">
                <a:solidFill>
                  <a:srgbClr val="002060"/>
                </a:solidFill>
                <a:ea typeface="黑体" panose="02010609060101010101" pitchFamily="49" charset="-122"/>
              </a:rPr>
              <a:t>=const</a:t>
            </a:r>
            <a:endParaRPr lang="en-US" altLang="zh-CN" sz="2800" b="1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输出特性曲线</a:t>
            </a:r>
            <a:r>
              <a:rPr lang="zh-CN" altLang="en-US" sz="2800" b="1">
                <a:solidFill>
                  <a:srgbClr val="00206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12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206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="1" baseline="-25000">
                <a:solidFill>
                  <a:srgbClr val="002060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2800" b="1" i="1">
                <a:solidFill>
                  <a:srgbClr val="002060"/>
                </a:solidFill>
                <a:ea typeface="黑体" panose="02010609060101010101" pitchFamily="49" charset="-122"/>
              </a:rPr>
              <a:t>f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solidFill>
                  <a:srgbClr val="00206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="1" baseline="-25000">
                <a:solidFill>
                  <a:srgbClr val="002060"/>
                </a:solidFill>
                <a:ea typeface="黑体" panose="02010609060101010101" pitchFamily="49" charset="-122"/>
              </a:rPr>
              <a:t>CE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b="1">
                <a:solidFill>
                  <a:srgbClr val="00206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 baseline="-10000">
                <a:solidFill>
                  <a:srgbClr val="00206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000" b="1" baseline="-30000">
                <a:solidFill>
                  <a:srgbClr val="00206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800" b="1" baseline="-10000">
                <a:solidFill>
                  <a:srgbClr val="002060"/>
                </a:solidFill>
                <a:ea typeface="黑体" panose="02010609060101010101" pitchFamily="49" charset="-122"/>
              </a:rPr>
              <a:t>=const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F5079D8B-7EB2-4268-99AD-05AB557DB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14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2060"/>
                </a:solidFill>
              </a:rPr>
              <a:t>本节介绍共发射极接法三极管的特性曲线，即</a:t>
            </a:r>
            <a:endParaRPr lang="zh-CN" altLang="en-US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46" grpId="0" autoUpdateAnimBg="0"/>
      <p:bldP spid="358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0DCEC9F7-3821-4B2C-B34E-9E9A39AE0A2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295400" y="762000"/>
            <a:ext cx="72390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共发射极接法的供电电路和电压-电流关系如图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02.04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</a:rPr>
              <a:t>所示</a:t>
            </a:r>
            <a:r>
              <a: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927889D3-754C-4B1E-899C-B5303A7A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86A5820E-1BE2-4865-9D5F-29DB7C305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981200"/>
          <a:ext cx="38862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MP 图象" r:id="rId4" imgW="1867179" imgH="1400000" progId="Paint.Picture">
                  <p:embed/>
                </p:oleObj>
              </mc:Choice>
              <mc:Fallback>
                <p:oleObj name="BMP 图象" r:id="rId4" imgW="1867179" imgH="14000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38862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>
            <a:extLst>
              <a:ext uri="{FF2B5EF4-FFF2-40B4-BE49-F238E27FC236}">
                <a16:creationId xmlns:a16="http://schemas.microsoft.com/office/drawing/2014/main" id="{2CA32832-C1E6-49A2-B29F-EA7453898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958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C00000"/>
                </a:solidFill>
              </a:rPr>
              <a:t>图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</a:rPr>
              <a:t>02.04 共发射极接法的电压-电流关系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template8">
  <a:themeElements>
    <a:clrScheme name="">
      <a:dk1>
        <a:srgbClr val="336699"/>
      </a:dk1>
      <a:lt1>
        <a:srgbClr val="FFFFFF"/>
      </a:lt1>
      <a:dk2>
        <a:srgbClr val="0066FF"/>
      </a:dk2>
      <a:lt2>
        <a:srgbClr val="AFB5D2"/>
      </a:lt2>
      <a:accent1>
        <a:srgbClr val="66CCFF"/>
      </a:accent1>
      <a:accent2>
        <a:srgbClr val="99FFCC"/>
      </a:accent2>
      <a:accent3>
        <a:srgbClr val="FFFFFF"/>
      </a:accent3>
      <a:accent4>
        <a:srgbClr val="2A5682"/>
      </a:accent4>
      <a:accent5>
        <a:srgbClr val="B8E2FF"/>
      </a:accent5>
      <a:accent6>
        <a:srgbClr val="8AE7B9"/>
      </a:accent6>
      <a:hlink>
        <a:srgbClr val="993300"/>
      </a:hlink>
      <a:folHlink>
        <a:srgbClr val="000000"/>
      </a:folHlink>
    </a:clrScheme>
    <a:fontScheme name="template8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emplate8 1">
        <a:dk1>
          <a:srgbClr val="336699"/>
        </a:dk1>
        <a:lt1>
          <a:srgbClr val="FFFF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FFFF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8 2">
        <a:dk1>
          <a:srgbClr val="003366"/>
        </a:dk1>
        <a:lt1>
          <a:srgbClr val="CCECFF"/>
        </a:lt1>
        <a:dk2>
          <a:srgbClr val="4B3384"/>
        </a:dk2>
        <a:lt2>
          <a:srgbClr val="849CBB"/>
        </a:lt2>
        <a:accent1>
          <a:srgbClr val="90DBFF"/>
        </a:accent1>
        <a:accent2>
          <a:srgbClr val="99FFCC"/>
        </a:accent2>
        <a:accent3>
          <a:srgbClr val="E2F4FF"/>
        </a:accent3>
        <a:accent4>
          <a:srgbClr val="002A56"/>
        </a:accent4>
        <a:accent5>
          <a:srgbClr val="C6EAFF"/>
        </a:accent5>
        <a:accent6>
          <a:srgbClr val="8AE7B9"/>
        </a:accent6>
        <a:hlink>
          <a:srgbClr val="DFC0FF"/>
        </a:hlink>
        <a:folHlink>
          <a:srgbClr val="6DC5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8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D:\office97\Templates\template8.pot</Template>
  <TotalTime>336</TotalTime>
  <Words>2190</Words>
  <Application>Microsoft Office PowerPoint</Application>
  <PresentationFormat>全屏显示(4:3)</PresentationFormat>
  <Paragraphs>237</Paragraphs>
  <Slides>29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Times New Roman</vt:lpstr>
      <vt:lpstr>宋体</vt:lpstr>
      <vt:lpstr>Arial</vt:lpstr>
      <vt:lpstr>黑体</vt:lpstr>
      <vt:lpstr>幼圆</vt:lpstr>
      <vt:lpstr>Symbol</vt:lpstr>
      <vt:lpstr>template8</vt:lpstr>
      <vt:lpstr>BMP 图象</vt:lpstr>
      <vt:lpstr>Microsoft Equation 3.0</vt:lpstr>
      <vt:lpstr>位图图像</vt:lpstr>
      <vt:lpstr>   1.3 双极型半导体三极管</vt:lpstr>
      <vt:lpstr>1.3.1 双极型半导体三极管的基本结构</vt:lpstr>
      <vt:lpstr>PowerPoint 演示文稿</vt:lpstr>
      <vt:lpstr>PowerPoint 演示文稿</vt:lpstr>
      <vt:lpstr>电流分配与控制</vt:lpstr>
      <vt:lpstr>PowerPoint 演示文稿</vt:lpstr>
      <vt:lpstr>        另外因集电结反偏，使集电结区的少子形成漂移电流ICBO。于是可得如下电流关系式:</vt:lpstr>
      <vt:lpstr>1.3.2 双极型半导体三极管的伏安特性</vt:lpstr>
      <vt:lpstr>PowerPoint 演示文稿</vt:lpstr>
      <vt:lpstr>PowerPoint 演示文稿</vt:lpstr>
      <vt:lpstr>PowerPoint 演示文稿</vt:lpstr>
      <vt:lpstr> (2)输出特性曲线 </vt:lpstr>
      <vt:lpstr>PowerPoint 演示文稿</vt:lpstr>
      <vt:lpstr>PowerPoint 演示文稿</vt:lpstr>
      <vt:lpstr>1.3.3 半导体三极管的参数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(3)极限参数        ①集电极最大允许电流ICM</vt:lpstr>
      <vt:lpstr>②集电极最大允许功率损耗PCM </vt:lpstr>
      <vt:lpstr> ③反向击穿电压</vt:lpstr>
      <vt:lpstr>PowerPoint 演示文稿</vt:lpstr>
      <vt:lpstr>PowerPoint 演示文稿</vt:lpstr>
      <vt:lpstr>PowerPoint 演示文稿</vt:lpstr>
      <vt:lpstr>半导体三极管图片</vt:lpstr>
      <vt:lpstr>半导体三极管图片</vt:lpstr>
    </vt:vector>
  </TitlesOfParts>
  <Manager/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双极型半导体三极管</dc:title>
  <dc:creator>linda</dc:creator>
  <cp:lastModifiedBy>张伯望</cp:lastModifiedBy>
  <cp:revision>42</cp:revision>
  <cp:lastPrinted>1996-03-06T00:24:38Z</cp:lastPrinted>
  <dcterms:created xsi:type="dcterms:W3CDTF">1998-07-22T02:21:22Z</dcterms:created>
  <dcterms:modified xsi:type="dcterms:W3CDTF">2017-09-07T11:35:52Z</dcterms:modified>
</cp:coreProperties>
</file>