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8" r:id="rId2"/>
    <p:sldId id="256" r:id="rId3"/>
    <p:sldId id="274" r:id="rId4"/>
    <p:sldId id="275" r:id="rId5"/>
    <p:sldId id="276" r:id="rId6"/>
    <p:sldId id="281" r:id="rId7"/>
    <p:sldId id="27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82" r:id="rId2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3399"/>
    <a:srgbClr val="FF6600"/>
    <a:srgbClr val="FF0000"/>
    <a:srgbClr val="000000"/>
    <a:srgbClr val="336699"/>
    <a:srgbClr val="008080"/>
    <a:srgbClr val="009999"/>
    <a:srgbClr val="FF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787"/>
    <p:restoredTop sz="90929"/>
  </p:normalViewPr>
  <p:slideViewPr>
    <p:cSldViewPr>
      <p:cViewPr varScale="1">
        <p:scale>
          <a:sx n="79" d="100"/>
          <a:sy n="79" d="100"/>
        </p:scale>
        <p:origin x="984" y="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37" d="100"/>
          <a:sy n="37" d="100"/>
        </p:scale>
        <p:origin x="-1090" y="-5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6C294746-F59D-4FE6-9EB7-2778567C9BC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D74B9426-047A-4C24-9A95-EB465FF7D25D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/>
            </a:lvl1pPr>
          </a:lstStyle>
          <a:p>
            <a:pPr>
              <a:defRPr/>
            </a:pPr>
            <a:fld id="{053C60BD-DBFF-4911-9C4E-174080C1BE15}" type="datetime1">
              <a:rPr lang="zh-CN" altLang="en-US"/>
              <a:pPr>
                <a:defRPr/>
              </a:pPr>
              <a:t>2017/9/7</a:t>
            </a:fld>
            <a:endParaRPr lang="en-US" altLang="zh-CN"/>
          </a:p>
        </p:txBody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id="{D03491E6-F5F3-45AF-973C-4CACB8274C73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0"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341" name="Rectangle 5">
            <a:extLst>
              <a:ext uri="{FF2B5EF4-FFF2-40B4-BE49-F238E27FC236}">
                <a16:creationId xmlns:a16="http://schemas.microsoft.com/office/drawing/2014/main" id="{7DC4B922-CA45-4AC9-BACE-88752AAD5C95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/>
            </a:lvl1pPr>
          </a:lstStyle>
          <a:p>
            <a:fld id="{A6B12CC8-4E64-4C84-98BD-463B41720D7E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6" name="Rectangle 8">
            <a:extLst>
              <a:ext uri="{FF2B5EF4-FFF2-40B4-BE49-F238E27FC236}">
                <a16:creationId xmlns:a16="http://schemas.microsoft.com/office/drawing/2014/main" id="{CE4496F5-39B5-411A-BCDC-28692F47652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6627" name="Rectangle 9">
            <a:extLst>
              <a:ext uri="{FF2B5EF4-FFF2-40B4-BE49-F238E27FC236}">
                <a16:creationId xmlns:a16="http://schemas.microsoft.com/office/drawing/2014/main" id="{05ECC333-54FD-43F7-ADB7-0CF30E914F0F}"/>
              </a:ext>
            </a:extLst>
          </p:cNvPr>
          <p:cNvSpPr>
            <a:spLocks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8" name="Rectangle 10">
            <a:extLst>
              <a:ext uri="{FF2B5EF4-FFF2-40B4-BE49-F238E27FC236}">
                <a16:creationId xmlns:a16="http://schemas.microsoft.com/office/drawing/2014/main" id="{D0D7640B-BC7E-4A67-A5C1-C7B80596632E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059" name="Rectangle 11">
            <a:extLst>
              <a:ext uri="{FF2B5EF4-FFF2-40B4-BE49-F238E27FC236}">
                <a16:creationId xmlns:a16="http://schemas.microsoft.com/office/drawing/2014/main" id="{5F04F6BF-4770-4641-8018-C4FB5B35C80B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/>
            </a:lvl1pPr>
          </a:lstStyle>
          <a:p>
            <a:pPr>
              <a:defRPr/>
            </a:pPr>
            <a:fld id="{61CC064E-AF71-402A-8E66-6557236AA5FC}" type="datetime1">
              <a:rPr lang="zh-CN" altLang="en-US"/>
              <a:pPr>
                <a:defRPr/>
              </a:pPr>
              <a:t>2017/9/7</a:t>
            </a:fld>
            <a:endParaRPr lang="en-US" altLang="zh-CN"/>
          </a:p>
        </p:txBody>
      </p:sp>
      <p:sp>
        <p:nvSpPr>
          <p:cNvPr id="2060" name="Rectangle 12">
            <a:extLst>
              <a:ext uri="{FF2B5EF4-FFF2-40B4-BE49-F238E27FC236}">
                <a16:creationId xmlns:a16="http://schemas.microsoft.com/office/drawing/2014/main" id="{BEC52D6E-EE09-4740-A90A-188FD1C5C55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0"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61" name="Rectangle 13">
            <a:extLst>
              <a:ext uri="{FF2B5EF4-FFF2-40B4-BE49-F238E27FC236}">
                <a16:creationId xmlns:a16="http://schemas.microsoft.com/office/drawing/2014/main" id="{16C87AF4-7844-4B76-B8F9-6916456A5BD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/>
            </a:lvl1pPr>
          </a:lstStyle>
          <a:p>
            <a:fld id="{779FFA75-EDAA-4A0C-8C8C-E9534B3F01D4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1">
            <a:extLst>
              <a:ext uri="{FF2B5EF4-FFF2-40B4-BE49-F238E27FC236}">
                <a16:creationId xmlns:a16="http://schemas.microsoft.com/office/drawing/2014/main" id="{39FD6C37-2E47-4490-9E14-A8B14BEC571C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E3F36434-E206-4718-81D9-3F6404678887}" type="datetime1">
              <a:rPr kumimoji="0" lang="zh-CN" altLang="en-US" sz="1200" smtClean="0"/>
              <a:pPr/>
              <a:t>2017/9/7</a:t>
            </a:fld>
            <a:endParaRPr kumimoji="0" lang="en-US" altLang="zh-CN" sz="1200"/>
          </a:p>
        </p:txBody>
      </p:sp>
      <p:sp>
        <p:nvSpPr>
          <p:cNvPr id="27651" name="Rectangle 13">
            <a:extLst>
              <a:ext uri="{FF2B5EF4-FFF2-40B4-BE49-F238E27FC236}">
                <a16:creationId xmlns:a16="http://schemas.microsoft.com/office/drawing/2014/main" id="{DD5BDA6F-7AA2-40FC-BCF0-C1D5430B740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9AFB754D-0166-498C-A2C7-EC550A89C07F}" type="slidenum">
              <a:rPr kumimoji="0" lang="zh-CN" altLang="en-US" sz="1200"/>
              <a:pPr/>
              <a:t>2</a:t>
            </a:fld>
            <a:endParaRPr kumimoji="0" lang="en-US" altLang="zh-CN" sz="1200"/>
          </a:p>
        </p:txBody>
      </p:sp>
      <p:sp>
        <p:nvSpPr>
          <p:cNvPr id="27652" name="Rectangle 2">
            <a:extLst>
              <a:ext uri="{FF2B5EF4-FFF2-40B4-BE49-F238E27FC236}">
                <a16:creationId xmlns:a16="http://schemas.microsoft.com/office/drawing/2014/main" id="{3AB8714B-8B34-4EB0-89A8-45CBEAF449D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3" name="Rectangle 3">
            <a:extLst>
              <a:ext uri="{FF2B5EF4-FFF2-40B4-BE49-F238E27FC236}">
                <a16:creationId xmlns:a16="http://schemas.microsoft.com/office/drawing/2014/main" id="{1BBFE2CB-50B7-493C-B23D-424E886E93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1">
            <a:extLst>
              <a:ext uri="{FF2B5EF4-FFF2-40B4-BE49-F238E27FC236}">
                <a16:creationId xmlns:a16="http://schemas.microsoft.com/office/drawing/2014/main" id="{B812358A-19D7-4AAB-BF73-86199819A864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EBDCA54B-05CD-4C29-8764-FA0CAB91EB83}" type="datetime1">
              <a:rPr kumimoji="0" lang="zh-CN" altLang="en-US" sz="1200" smtClean="0"/>
              <a:pPr/>
              <a:t>2017/9/7</a:t>
            </a:fld>
            <a:endParaRPr kumimoji="0" lang="en-US" altLang="zh-CN" sz="1200"/>
          </a:p>
        </p:txBody>
      </p:sp>
      <p:sp>
        <p:nvSpPr>
          <p:cNvPr id="28675" name="Rectangle 13">
            <a:extLst>
              <a:ext uri="{FF2B5EF4-FFF2-40B4-BE49-F238E27FC236}">
                <a16:creationId xmlns:a16="http://schemas.microsoft.com/office/drawing/2014/main" id="{7191FC17-2CBC-4D6A-8B2E-866CA8FFA07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6C97ABFD-DB5C-4511-B481-38732A27C3D4}" type="slidenum">
              <a:rPr kumimoji="0" lang="zh-CN" altLang="en-US" sz="1200"/>
              <a:pPr/>
              <a:t>9</a:t>
            </a:fld>
            <a:endParaRPr kumimoji="0" lang="en-US" altLang="zh-CN" sz="1200"/>
          </a:p>
        </p:txBody>
      </p:sp>
      <p:sp>
        <p:nvSpPr>
          <p:cNvPr id="28676" name="Rectangle 2">
            <a:extLst>
              <a:ext uri="{FF2B5EF4-FFF2-40B4-BE49-F238E27FC236}">
                <a16:creationId xmlns:a16="http://schemas.microsoft.com/office/drawing/2014/main" id="{1BF8BD08-D753-4B16-8B12-C4DE4115DBF1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8677" name="Rectangle 3">
            <a:extLst>
              <a:ext uri="{FF2B5EF4-FFF2-40B4-BE49-F238E27FC236}">
                <a16:creationId xmlns:a16="http://schemas.microsoft.com/office/drawing/2014/main" id="{F2976F42-C3F3-44D3-B22E-17B97BA8B3A4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1">
            <a:extLst>
              <a:ext uri="{FF2B5EF4-FFF2-40B4-BE49-F238E27FC236}">
                <a16:creationId xmlns:a16="http://schemas.microsoft.com/office/drawing/2014/main" id="{763021C5-9113-4360-95A9-918C05D358F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B84DB344-AE8F-4282-9537-255672037727}" type="datetime1">
              <a:rPr kumimoji="0" lang="zh-CN" altLang="en-US" sz="1200" smtClean="0"/>
              <a:pPr/>
              <a:t>2017/9/7</a:t>
            </a:fld>
            <a:endParaRPr kumimoji="0" lang="en-US" altLang="zh-CN" sz="1200"/>
          </a:p>
        </p:txBody>
      </p:sp>
      <p:sp>
        <p:nvSpPr>
          <p:cNvPr id="29699" name="Rectangle 13">
            <a:extLst>
              <a:ext uri="{FF2B5EF4-FFF2-40B4-BE49-F238E27FC236}">
                <a16:creationId xmlns:a16="http://schemas.microsoft.com/office/drawing/2014/main" id="{A08BDB02-856F-4B0C-8410-648174CA2E0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FD22E172-2A20-438A-B171-9FDD012E8EAE}" type="slidenum">
              <a:rPr kumimoji="0" lang="zh-CN" altLang="en-US" sz="1200"/>
              <a:pPr/>
              <a:t>19</a:t>
            </a:fld>
            <a:endParaRPr kumimoji="0" lang="en-US" altLang="zh-CN" sz="1200"/>
          </a:p>
        </p:txBody>
      </p:sp>
      <p:sp>
        <p:nvSpPr>
          <p:cNvPr id="29700" name="Rectangle 2">
            <a:extLst>
              <a:ext uri="{FF2B5EF4-FFF2-40B4-BE49-F238E27FC236}">
                <a16:creationId xmlns:a16="http://schemas.microsoft.com/office/drawing/2014/main" id="{586FD801-6140-4A42-8CA3-5C4B74DF78DF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9701" name="Rectangle 3">
            <a:extLst>
              <a:ext uri="{FF2B5EF4-FFF2-40B4-BE49-F238E27FC236}">
                <a16:creationId xmlns:a16="http://schemas.microsoft.com/office/drawing/2014/main" id="{77F0A257-7FCD-4BF3-BECA-D16B55E5089D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>
            <a:extLst>
              <a:ext uri="{FF2B5EF4-FFF2-40B4-BE49-F238E27FC236}">
                <a16:creationId xmlns:a16="http://schemas.microsoft.com/office/drawing/2014/main" id="{1C3A90F5-B49D-48B4-9E63-3EB9F6FE62BB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1708150"/>
            <a:ext cx="9147175" cy="0"/>
          </a:xfrm>
          <a:prstGeom prst="line">
            <a:avLst/>
          </a:prstGeom>
          <a:noFill/>
          <a:ln w="12700" cap="sq">
            <a:solidFill>
              <a:schemeClr val="bg2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Arc 3">
            <a:extLst>
              <a:ext uri="{FF2B5EF4-FFF2-40B4-BE49-F238E27FC236}">
                <a16:creationId xmlns:a16="http://schemas.microsoft.com/office/drawing/2014/main" id="{7024B826-FC09-44BC-A971-D6DA2CCA282A}"/>
              </a:ext>
            </a:extLst>
          </p:cNvPr>
          <p:cNvSpPr>
            <a:spLocks/>
          </p:cNvSpPr>
          <p:nvPr/>
        </p:nvSpPr>
        <p:spPr bwMode="auto">
          <a:xfrm>
            <a:off x="0" y="842963"/>
            <a:ext cx="2895600" cy="6018212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>
            <a:noFill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eaLnBrk="1" hangingPunct="1">
              <a:defRPr/>
            </a:pPr>
            <a:endParaRPr lang="zh-CN" alt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2743200" y="427038"/>
            <a:ext cx="6399213" cy="1524000"/>
          </a:xfrm>
        </p:spPr>
        <p:txBody>
          <a:bodyPr anchor="b"/>
          <a:lstStyle>
            <a:lvl1pPr>
              <a:lnSpc>
                <a:spcPct val="80000"/>
              </a:lnSpc>
              <a:defRPr sz="66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4191000" y="1752600"/>
            <a:ext cx="4572000" cy="1752600"/>
          </a:xfrm>
        </p:spPr>
        <p:txBody>
          <a:bodyPr/>
          <a:lstStyle>
            <a:lvl1pPr marL="0" indent="0">
              <a:buFont typeface="Monotype Sorts" pitchFamily="2" charset="2"/>
              <a:buNone/>
              <a:defRPr sz="24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F335A73-6877-4CCD-B16F-51668D6230F1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CDBC364F-5600-4791-94A0-A95E8FCD17D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E8F1DD1D-6A87-4982-AD1F-6742025ACC3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865C62-37A0-48F6-B12E-14C343EAD3BE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36994797"/>
      </p:ext>
    </p:extLst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C0606594-A75E-4E6E-98E8-B44795F76C1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AECF0AF2-43D0-41FA-942B-E0918EDE689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2630BF7A-620D-40EB-9904-1041FF68516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696A714-6051-463D-BA18-835A78571F1B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29565970"/>
      </p:ext>
    </p:extLst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391400" y="609600"/>
            <a:ext cx="15240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819400" y="609600"/>
            <a:ext cx="44196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20889E3C-F364-4E80-BFFC-BB47C75AB55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C24A5C5C-BC2B-4868-AA06-4E12BAB7033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BED54FE1-75AE-4EFA-9CB7-016A35BC6B5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483D598-969B-4ACF-A54F-C03D95EDE06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84518222"/>
      </p:ext>
    </p:extLst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7C7E3030-63F2-432B-9B24-500626A5CA5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B2C537C7-6572-485D-8DE7-C125AE09704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A54059AD-F110-4B4F-9986-478B6D9FCDB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84E4B7-0934-47F7-89DB-9EFF57F4737B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93942279"/>
      </p:ext>
    </p:extLst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DA15A8A0-7F41-4BB1-B208-C1F450359CD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A16FE29E-5665-4A2D-B3FA-F1EB448B573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54646AE2-4F36-444E-ACA7-288447D0C84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975660B-268B-46A1-A302-FF058FDF249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90173423"/>
      </p:ext>
    </p:extLst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819400" y="1981200"/>
            <a:ext cx="29718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43600" y="1981200"/>
            <a:ext cx="29718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18F6D1E-B5F1-473A-9A50-EBB2FD6B69B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7CC8229-1EB8-4A84-BCF8-C68F6FC1FF9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80F16CDE-F563-4C59-83EF-A85DF31F8F6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58B8EA-6A83-4D74-A08B-1B14509BA7F3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08196515"/>
      </p:ext>
    </p:extLst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4677E3BE-0435-470F-88F7-39DF79B8233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D665ADC7-B175-47A0-AFC8-6D762DCA2DA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2AE959C0-4096-446A-AB99-4B1BDC6DB0E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D2067C-7601-4F6A-A306-AC09E0E528B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64819525"/>
      </p:ext>
    </p:extLst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8FC34D76-0698-485E-A372-0B2F582D233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DFA33953-3F56-4B2C-B147-841BE0A6BA1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16A7DFBB-5C0D-4FA7-9EDB-E2DBE15422B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2C04FA4-5E24-46D0-A55F-CA9A081C5B07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78240906"/>
      </p:ext>
    </p:extLst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338A8ACC-2C2B-4A77-BD94-1D8575A8F1F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F559A7E0-FC37-4917-8656-2F900088B48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253AC14C-C87F-463B-AFAA-314C0FFD753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0A6FE5A-87CB-406B-BB35-5AF3B43B8748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72768027"/>
      </p:ext>
    </p:extLst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AB65E56-B7EC-4CEC-A440-43956B62AAF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3C6DBED-D479-4C36-B41B-423BD20A589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AAC63907-D336-423A-A905-4AD3C6A031C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50800D-359F-4F62-8A15-BCD20DF0338A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49326028"/>
      </p:ext>
    </p:extLst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420C647-EFD6-45A2-A467-08148C27935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2A34C5E-5945-45FA-9E42-78BA933AC33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F5D3D780-CA12-40F0-B352-B3325ABB12E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6DF8A21-C211-4BFC-9C04-E94742B7B1E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84806432"/>
      </p:ext>
    </p:extLst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rc 2">
            <a:extLst>
              <a:ext uri="{FF2B5EF4-FFF2-40B4-BE49-F238E27FC236}">
                <a16:creationId xmlns:a16="http://schemas.microsoft.com/office/drawing/2014/main" id="{F38CB25C-D249-4220-B02A-1DFCC360C726}"/>
              </a:ext>
            </a:extLst>
          </p:cNvPr>
          <p:cNvSpPr>
            <a:spLocks/>
          </p:cNvSpPr>
          <p:nvPr/>
        </p:nvSpPr>
        <p:spPr bwMode="auto">
          <a:xfrm>
            <a:off x="0" y="842963"/>
            <a:ext cx="2895600" cy="6018212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>
            <a:noFill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eaLnBrk="1" hangingPunct="1">
              <a:defRPr/>
            </a:pPr>
            <a:endParaRPr lang="zh-CN" altLang="en-US"/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33D377D2-2719-4948-A8E3-115A5DCDFE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819400" y="609600"/>
            <a:ext cx="6096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9220" name="Rectangle 4">
            <a:extLst>
              <a:ext uri="{FF2B5EF4-FFF2-40B4-BE49-F238E27FC236}">
                <a16:creationId xmlns:a16="http://schemas.microsoft.com/office/drawing/2014/main" id="{481E210F-951D-4C85-A286-8447D4EC65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819400" y="1981200"/>
            <a:ext cx="60960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FAF5EA9A-62C6-4866-924C-902829CD6376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4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chemeClr val="hlink"/>
                </a:solidFill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EC6A5BEE-30ED-43F6-99AD-DA5411B2FC8A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814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chemeClr val="hlink"/>
                </a:solidFill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0408AE94-3575-490A-BBCB-EE9BFC14718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chemeClr val="hlink"/>
                </a:solidFill>
                <a:latin typeface="Arial" panose="020B0604020202020204" pitchFamily="34" charset="0"/>
              </a:defRPr>
            </a:lvl1pPr>
          </a:lstStyle>
          <a:p>
            <a:fld id="{A06E3CF6-D0B2-42E9-B9D5-214101B4A452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transition>
    <p:random/>
  </p:transition>
  <p:txStyles>
    <p:titleStyle>
      <a:lvl1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Arial Narrow" pitchFamily="34" charset="0"/>
          <a:ea typeface="宋体" pitchFamily="2" charset="-122"/>
        </a:defRPr>
      </a:lvl2pPr>
      <a:lvl3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Arial Narrow" pitchFamily="34" charset="0"/>
          <a:ea typeface="宋体" pitchFamily="2" charset="-122"/>
        </a:defRPr>
      </a:lvl3pPr>
      <a:lvl4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Arial Narrow" pitchFamily="34" charset="0"/>
          <a:ea typeface="宋体" pitchFamily="2" charset="-122"/>
        </a:defRPr>
      </a:lvl4pPr>
      <a:lvl5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Arial Narrow" pitchFamily="34" charset="0"/>
          <a:ea typeface="宋体" pitchFamily="2" charset="-122"/>
        </a:defRPr>
      </a:lvl5pPr>
      <a:lvl6pPr marL="457200" algn="l" rtl="0" fontAlgn="base">
        <a:lnSpc>
          <a:spcPct val="70000"/>
        </a:lnSpc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Arial Narrow" pitchFamily="34" charset="0"/>
          <a:ea typeface="宋体" pitchFamily="2" charset="-122"/>
        </a:defRPr>
      </a:lvl6pPr>
      <a:lvl7pPr marL="914400" algn="l" rtl="0" fontAlgn="base">
        <a:lnSpc>
          <a:spcPct val="70000"/>
        </a:lnSpc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Arial Narrow" pitchFamily="34" charset="0"/>
          <a:ea typeface="宋体" pitchFamily="2" charset="-122"/>
        </a:defRPr>
      </a:lvl7pPr>
      <a:lvl8pPr marL="1371600" algn="l" rtl="0" fontAlgn="base">
        <a:lnSpc>
          <a:spcPct val="70000"/>
        </a:lnSpc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Arial Narrow" pitchFamily="34" charset="0"/>
          <a:ea typeface="宋体" pitchFamily="2" charset="-122"/>
        </a:defRPr>
      </a:lvl8pPr>
      <a:lvl9pPr marL="1828800" algn="l" rtl="0" fontAlgn="base">
        <a:lnSpc>
          <a:spcPct val="70000"/>
        </a:lnSpc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Arial Narrow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0000"/>
        <a:buFont typeface="Monotype Sorts" pitchFamily="2" charset="2"/>
        <a:buChar char="n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Monotype Sorts" pitchFamily="2" charset="2"/>
        <a:buChar char="u"/>
        <a:defRPr kumimoji="1" sz="26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Monotype Sorts" pitchFamily="2" charset="2"/>
        <a:buChar char="F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00000"/>
        <a:buChar char="•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2.2.ppt#-1,3,2.2 &#22330;&#25928;&#24212;&#21322;&#23548;&#20307;&#19977;&#26497;&#31649;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7.png"/><Relationship Id="rId4" Type="http://schemas.openxmlformats.org/officeDocument/2006/relationships/oleObject" Target="../embeddings/oleObject3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2.2.ppt#-1,1,2.2 &#22330;&#25928;&#24212;&#21322;&#23548;&#20307;&#19977;&#26497;&#31649; 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8.png"/><Relationship Id="rId5" Type="http://schemas.openxmlformats.org/officeDocument/2006/relationships/oleObject" Target="../embeddings/oleObject4.bin"/><Relationship Id="rId4" Type="http://schemas.openxmlformats.org/officeDocument/2006/relationships/hyperlink" Target="AVI/2-4.AVI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2.2.ppt#-1,3,2.2 &#22330;&#25928;&#24212;&#21322;&#23548;&#20307;&#19977;&#26497;&#31649;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2.2.ppt#-1,3,2.2 &#22330;&#25928;&#24212;&#21322;&#23548;&#20307;&#19977;&#26497;&#31649;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1.png"/><Relationship Id="rId5" Type="http://schemas.openxmlformats.org/officeDocument/2006/relationships/oleObject" Target="../embeddings/oleObject5.bin"/><Relationship Id="rId4" Type="http://schemas.openxmlformats.org/officeDocument/2006/relationships/hyperlink" Target="avi/2-5.avi" TargetMode="Externa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3.png"/><Relationship Id="rId5" Type="http://schemas.openxmlformats.org/officeDocument/2006/relationships/oleObject" Target="../embeddings/oleObject7.bin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2.2.ppt#-1,3,2.2 &#22330;&#25928;&#24212;&#21322;&#23548;&#20307;&#19977;&#26497;&#31649;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2.2.ppt#-1,3,2.2 &#22330;&#25928;&#24212;&#21322;&#23548;&#20307;&#19977;&#26497;&#31649;" TargetMode="External"/><Relationship Id="rId7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16.png"/><Relationship Id="rId4" Type="http://schemas.openxmlformats.org/officeDocument/2006/relationships/oleObject" Target="../embeddings/oleObject9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2.2.2.ppt#-1,1, 2.2.2&#20239;&#23433;&#29305;&#24615;&#26354;&#32447; " TargetMode="External"/><Relationship Id="rId2" Type="http://schemas.openxmlformats.org/officeDocument/2006/relationships/hyperlink" Target="2.2.ppt#-1,3,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2.2.ppt#-1,3,2.2 &#22330;&#25928;&#24212;&#21322;&#23548;&#20307;&#19977;&#26497;&#31649;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2.2.ppt#-1,3,2.2 &#22330;&#25928;&#24212;&#21322;&#23548;&#20307;&#19977;&#26497;&#31649;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2.2.ppt#-1,3,2.2 &#22330;&#25928;&#24212;&#21322;&#23548;&#20307;&#19977;&#26497;&#31649;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2.2.ppt#-1,3,2.2 &#22330;&#25928;&#24212;&#21322;&#23548;&#20307;&#19977;&#26497;&#31649;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8.wmf"/><Relationship Id="rId4" Type="http://schemas.openxmlformats.org/officeDocument/2006/relationships/oleObject" Target="../embeddings/oleObject11.bin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avi/2-3.avi" TargetMode="Externa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png"/><Relationship Id="rId4" Type="http://schemas.openxmlformats.org/officeDocument/2006/relationships/oleObject" Target="../embeddings/oleObject1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png"/><Relationship Id="rId5" Type="http://schemas.openxmlformats.org/officeDocument/2006/relationships/oleObject" Target="../embeddings/oleObject2.bin"/><Relationship Id="rId4" Type="http://schemas.openxmlformats.org/officeDocument/2006/relationships/hyperlink" Target="2.2.ppt#-1,3,2.2 &#22330;&#25928;&#24212;&#21322;&#23548;&#20307;&#19977;&#26497;&#31649;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E91B39E4-BABF-4B0A-8655-08ABEF2C74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95400" y="609600"/>
            <a:ext cx="6705600" cy="1143000"/>
          </a:xfrm>
        </p:spPr>
        <p:txBody>
          <a:bodyPr/>
          <a:lstStyle/>
          <a:p>
            <a:pPr eaLnBrk="1" hangingPunct="1"/>
            <a:r>
              <a:rPr lang="zh-CN" altLang="en-US" sz="40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1.4   场效应管</a:t>
            </a:r>
            <a:endParaRPr lang="zh-CN" altLang="en-US" sz="360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B0763F15-6510-4803-9D5E-48CE0BBB48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905000"/>
            <a:ext cx="8229600" cy="41910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sz="3200" b="1">
                <a:solidFill>
                  <a:schemeClr val="fol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1.4.1  结型场效应管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3200" b="1">
                <a:solidFill>
                  <a:schemeClr val="fol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1.4.2  绝缘栅型场效应管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3200" b="1">
                <a:solidFill>
                  <a:schemeClr val="fol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1.4.3  主要参数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3200" b="1">
                <a:solidFill>
                  <a:schemeClr val="fol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1.4.4  </a:t>
            </a:r>
            <a:r>
              <a:rPr lang="en-US" altLang="zh-CN" sz="3200" b="1">
                <a:solidFill>
                  <a:schemeClr val="fol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MOS</a:t>
            </a:r>
            <a:r>
              <a:rPr lang="zh-CN" altLang="en-US" sz="3200" b="1">
                <a:solidFill>
                  <a:schemeClr val="fol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管使用注意事项</a:t>
            </a:r>
            <a:endParaRPr lang="en-US" altLang="zh-CN" sz="3200" b="1">
              <a:solidFill>
                <a:schemeClr val="folHlin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 sz="3200" b="1">
                <a:solidFill>
                  <a:schemeClr val="fol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1.4.5  双极型和场效应型三极管的比较</a:t>
            </a:r>
          </a:p>
        </p:txBody>
      </p:sp>
    </p:spTree>
  </p:cSld>
  <p:clrMapOvr>
    <a:masterClrMapping/>
  </p:clrMapOvr>
  <p:transition>
    <p:rand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3F56714E-4B00-491B-9EFB-D20F42024BE2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457200" y="2286000"/>
            <a:ext cx="8229600" cy="4267200"/>
          </a:xfrm>
        </p:spPr>
        <p:txBody>
          <a:bodyPr/>
          <a:lstStyle/>
          <a:p>
            <a:pPr eaLnBrk="1" hangingPunct="1">
              <a:lnSpc>
                <a:spcPct val="120000"/>
              </a:lnSpc>
              <a:buFont typeface="Monotype Sorts" pitchFamily="2" charset="2"/>
              <a:buNone/>
            </a:pPr>
            <a:r>
              <a:rPr lang="zh-CN" altLang="en-US" b="1">
                <a:solidFill>
                  <a:schemeClr val="bg2"/>
                </a:solidFill>
                <a:latin typeface="Times New Roman" panose="02020603050405020304" pitchFamily="18" charset="0"/>
              </a:rPr>
              <a:t>            </a:t>
            </a:r>
            <a:r>
              <a:rPr lang="zh-CN" altLang="en-US" sz="2400" b="1">
                <a:solidFill>
                  <a:schemeClr val="bg2"/>
                </a:solidFill>
                <a:latin typeface="Times New Roman" panose="02020603050405020304" pitchFamily="18" charset="0"/>
              </a:rPr>
              <a:t>当栅极加有电压时，若</a:t>
            </a:r>
          </a:p>
          <a:p>
            <a:pPr eaLnBrk="1" hangingPunct="1">
              <a:lnSpc>
                <a:spcPct val="120000"/>
              </a:lnSpc>
              <a:buFont typeface="Monotype Sorts" pitchFamily="2" charset="2"/>
              <a:buNone/>
            </a:pPr>
            <a:r>
              <a:rPr lang="zh-CN" altLang="en-US" sz="2400" b="1">
                <a:solidFill>
                  <a:srgbClr val="F52950"/>
                </a:solidFill>
                <a:latin typeface="Times New Roman" panose="02020603050405020304" pitchFamily="18" charset="0"/>
              </a:rPr>
              <a:t>0＜</a:t>
            </a:r>
            <a:r>
              <a:rPr lang="en-US" altLang="zh-CN" sz="2400" b="1" i="1">
                <a:solidFill>
                  <a:srgbClr val="F52950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2400" b="1" baseline="-25000">
                <a:solidFill>
                  <a:srgbClr val="F52950"/>
                </a:solidFill>
                <a:latin typeface="Times New Roman" panose="02020603050405020304" pitchFamily="18" charset="0"/>
              </a:rPr>
              <a:t>GS</a:t>
            </a:r>
            <a:r>
              <a:rPr lang="en-US" altLang="zh-CN" sz="2400" b="1">
                <a:solidFill>
                  <a:srgbClr val="F52950"/>
                </a:solidFill>
                <a:latin typeface="Times New Roman" panose="02020603050405020304" pitchFamily="18" charset="0"/>
              </a:rPr>
              <a:t>＜</a:t>
            </a:r>
            <a:r>
              <a:rPr lang="en-US" altLang="zh-CN" sz="2400" b="1" i="1">
                <a:solidFill>
                  <a:srgbClr val="F52950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2400" b="1" baseline="-25000">
                <a:solidFill>
                  <a:srgbClr val="F52950"/>
                </a:solidFill>
                <a:latin typeface="Times New Roman" panose="02020603050405020304" pitchFamily="18" charset="0"/>
              </a:rPr>
              <a:t>GS(th)</a:t>
            </a:r>
            <a:r>
              <a:rPr lang="zh-CN" altLang="en-US" sz="2400" b="1">
                <a:solidFill>
                  <a:schemeClr val="bg2"/>
                </a:solidFill>
                <a:latin typeface="Times New Roman" panose="02020603050405020304" pitchFamily="18" charset="0"/>
              </a:rPr>
              <a:t>时，通过栅极和</a:t>
            </a:r>
          </a:p>
          <a:p>
            <a:pPr eaLnBrk="1" hangingPunct="1">
              <a:lnSpc>
                <a:spcPct val="120000"/>
              </a:lnSpc>
              <a:buFont typeface="Monotype Sorts" pitchFamily="2" charset="2"/>
              <a:buNone/>
            </a:pPr>
            <a:r>
              <a:rPr lang="zh-CN" altLang="en-US" sz="2400" b="1">
                <a:solidFill>
                  <a:schemeClr val="bg2"/>
                </a:solidFill>
                <a:latin typeface="Times New Roman" panose="02020603050405020304" pitchFamily="18" charset="0"/>
              </a:rPr>
              <a:t>衬底间的电容作用，将靠近栅极</a:t>
            </a:r>
          </a:p>
          <a:p>
            <a:pPr eaLnBrk="1" hangingPunct="1">
              <a:lnSpc>
                <a:spcPct val="120000"/>
              </a:lnSpc>
              <a:buFont typeface="Monotype Sorts" pitchFamily="2" charset="2"/>
              <a:buNone/>
            </a:pPr>
            <a:r>
              <a:rPr lang="zh-CN" altLang="en-US" sz="2400" b="1">
                <a:solidFill>
                  <a:schemeClr val="bg2"/>
                </a:solidFill>
                <a:latin typeface="Times New Roman" panose="02020603050405020304" pitchFamily="18" charset="0"/>
              </a:rPr>
              <a:t>下方的</a:t>
            </a:r>
            <a:r>
              <a:rPr lang="en-US" altLang="zh-CN" sz="2400" b="1">
                <a:solidFill>
                  <a:schemeClr val="bg2"/>
                </a:solidFill>
                <a:latin typeface="Times New Roman" panose="02020603050405020304" pitchFamily="18" charset="0"/>
              </a:rPr>
              <a:t>P</a:t>
            </a:r>
            <a:r>
              <a:rPr lang="zh-CN" altLang="en-US" sz="2400" b="1">
                <a:solidFill>
                  <a:schemeClr val="bg2"/>
                </a:solidFill>
                <a:latin typeface="Times New Roman" panose="02020603050405020304" pitchFamily="18" charset="0"/>
              </a:rPr>
              <a:t>型半导体中的空穴向下</a:t>
            </a:r>
          </a:p>
          <a:p>
            <a:pPr eaLnBrk="1" hangingPunct="1">
              <a:lnSpc>
                <a:spcPct val="120000"/>
              </a:lnSpc>
              <a:buFont typeface="Monotype Sorts" pitchFamily="2" charset="2"/>
              <a:buNone/>
            </a:pPr>
            <a:r>
              <a:rPr lang="zh-CN" altLang="en-US" sz="2400" b="1">
                <a:solidFill>
                  <a:schemeClr val="bg2"/>
                </a:solidFill>
                <a:latin typeface="Times New Roman" panose="02020603050405020304" pitchFamily="18" charset="0"/>
              </a:rPr>
              <a:t>方排斥，出现了一薄层负离子的</a:t>
            </a:r>
          </a:p>
          <a:p>
            <a:pPr eaLnBrk="1" hangingPunct="1">
              <a:lnSpc>
                <a:spcPct val="120000"/>
              </a:lnSpc>
              <a:buFont typeface="Monotype Sorts" pitchFamily="2" charset="2"/>
              <a:buNone/>
            </a:pPr>
            <a:r>
              <a:rPr lang="zh-CN" altLang="en-US" sz="2400" b="1">
                <a:solidFill>
                  <a:schemeClr val="bg2"/>
                </a:solidFill>
                <a:latin typeface="Times New Roman" panose="02020603050405020304" pitchFamily="18" charset="0"/>
              </a:rPr>
              <a:t>耗尽层。耗尽层中的少子将向表</a:t>
            </a:r>
          </a:p>
          <a:p>
            <a:pPr eaLnBrk="1" hangingPunct="1">
              <a:lnSpc>
                <a:spcPct val="120000"/>
              </a:lnSpc>
              <a:buFont typeface="Monotype Sorts" pitchFamily="2" charset="2"/>
              <a:buNone/>
            </a:pPr>
            <a:r>
              <a:rPr lang="zh-CN" altLang="en-US" sz="2400" b="1">
                <a:solidFill>
                  <a:schemeClr val="bg2"/>
                </a:solidFill>
                <a:latin typeface="Times New Roman" panose="02020603050405020304" pitchFamily="18" charset="0"/>
              </a:rPr>
              <a:t>层运动，但数量有限，不足以形</a:t>
            </a:r>
          </a:p>
          <a:p>
            <a:pPr eaLnBrk="1" hangingPunct="1">
              <a:lnSpc>
                <a:spcPct val="120000"/>
              </a:lnSpc>
              <a:buFont typeface="Monotype Sorts" pitchFamily="2" charset="2"/>
              <a:buNone/>
            </a:pPr>
            <a:r>
              <a:rPr lang="zh-CN" altLang="en-US" sz="2400" b="1">
                <a:solidFill>
                  <a:schemeClr val="bg2"/>
                </a:solidFill>
                <a:latin typeface="Times New Roman" panose="02020603050405020304" pitchFamily="18" charset="0"/>
              </a:rPr>
              <a:t>成沟道，将漏极和源极沟通，所以不可能以形成漏极电流</a:t>
            </a:r>
            <a:r>
              <a:rPr lang="en-US" altLang="zh-CN" sz="2400" b="1" i="1">
                <a:solidFill>
                  <a:schemeClr val="bg2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400" b="1" baseline="-25000">
                <a:solidFill>
                  <a:schemeClr val="bg2"/>
                </a:solidFill>
                <a:latin typeface="Times New Roman" panose="02020603050405020304" pitchFamily="18" charset="0"/>
              </a:rPr>
              <a:t>D</a:t>
            </a:r>
            <a:r>
              <a:rPr lang="en-US" altLang="zh-CN" sz="2400" b="1">
                <a:solidFill>
                  <a:schemeClr val="bg2"/>
                </a:solidFill>
                <a:latin typeface="Times New Roman" panose="02020603050405020304" pitchFamily="18" charset="0"/>
              </a:rPr>
              <a:t>。</a:t>
            </a:r>
            <a:endParaRPr lang="en-US" altLang="zh-CN" b="1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 eaLnBrk="1" hangingPunct="1">
              <a:buFont typeface="Monotype Sorts" pitchFamily="2" charset="2"/>
              <a:buNone/>
            </a:pPr>
            <a:endParaRPr lang="zh-CN" altLang="en-US" b="1">
              <a:solidFill>
                <a:schemeClr val="bg2"/>
              </a:solidFill>
            </a:endParaRPr>
          </a:p>
        </p:txBody>
      </p:sp>
      <p:sp>
        <p:nvSpPr>
          <p:cNvPr id="3076" name="AutoShape 3">
            <a:hlinkClick r:id="rId3" action="ppaction://hlinkpres?slideindex=3&amp;slidetitle=2.2 场效应半导体三极管"/>
            <a:extLst>
              <a:ext uri="{FF2B5EF4-FFF2-40B4-BE49-F238E27FC236}">
                <a16:creationId xmlns:a16="http://schemas.microsoft.com/office/drawing/2014/main" id="{0D82C7CC-08DC-46B1-8F9E-31E0C52825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304800"/>
            <a:ext cx="762000" cy="990600"/>
          </a:xfrm>
          <a:prstGeom prst="moon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3077" name="Text Box 4">
            <a:extLst>
              <a:ext uri="{FF2B5EF4-FFF2-40B4-BE49-F238E27FC236}">
                <a16:creationId xmlns:a16="http://schemas.microsoft.com/office/drawing/2014/main" id="{FF629894-B9D3-4C1B-9C61-A8F7FAC6A5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304800"/>
            <a:ext cx="4832350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2800" b="1">
                <a:solidFill>
                  <a:srgbClr val="FF6600"/>
                </a:solidFill>
                <a:latin typeface="宋体" panose="02010600030101010101" pitchFamily="2" charset="-122"/>
              </a:rPr>
              <a:t>②工作原理</a:t>
            </a:r>
            <a:endParaRPr lang="zh-CN" altLang="en-US" sz="2800" b="1">
              <a:latin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800" b="1">
                <a:latin typeface="宋体" panose="02010600030101010101" pitchFamily="2" charset="-122"/>
              </a:rPr>
              <a:t> </a:t>
            </a:r>
            <a:r>
              <a:rPr lang="zh-CN" altLang="en-US" sz="2800" b="1"/>
              <a:t>  </a:t>
            </a:r>
            <a:r>
              <a:rPr lang="zh-CN" altLang="en-US" sz="2800" b="1">
                <a:solidFill>
                  <a:srgbClr val="47A965"/>
                </a:solidFill>
              </a:rPr>
              <a:t>1．栅源电压</a:t>
            </a:r>
            <a:r>
              <a:rPr lang="en-US" altLang="zh-CN" sz="2800" b="1" i="1">
                <a:solidFill>
                  <a:srgbClr val="47A965"/>
                </a:solidFill>
              </a:rPr>
              <a:t>V</a:t>
            </a:r>
            <a:r>
              <a:rPr lang="en-US" altLang="zh-CN" sz="2800" b="1" baseline="-25000">
                <a:solidFill>
                  <a:srgbClr val="47A965"/>
                </a:solidFill>
              </a:rPr>
              <a:t>GS</a:t>
            </a:r>
            <a:r>
              <a:rPr lang="zh-CN" altLang="en-US" sz="2800" b="1">
                <a:solidFill>
                  <a:srgbClr val="47A965"/>
                </a:solidFill>
              </a:rPr>
              <a:t>的控制作用</a:t>
            </a:r>
            <a:endParaRPr lang="zh-CN" altLang="en-US" b="1">
              <a:solidFill>
                <a:srgbClr val="47A965"/>
              </a:solidFill>
            </a:endParaRPr>
          </a:p>
        </p:txBody>
      </p:sp>
      <p:sp>
        <p:nvSpPr>
          <p:cNvPr id="25605" name="Text Box 5">
            <a:extLst>
              <a:ext uri="{FF2B5EF4-FFF2-40B4-BE49-F238E27FC236}">
                <a16:creationId xmlns:a16="http://schemas.microsoft.com/office/drawing/2014/main" id="{ABC089FB-C223-48F9-A39D-D72AB74C79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1295400"/>
            <a:ext cx="7924800" cy="1042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2800" b="1">
                <a:solidFill>
                  <a:schemeClr val="bg2"/>
                </a:solidFill>
              </a:rPr>
              <a:t>         </a:t>
            </a:r>
            <a:r>
              <a:rPr lang="zh-CN" altLang="en-US" b="1">
                <a:solidFill>
                  <a:srgbClr val="F52950"/>
                </a:solidFill>
              </a:rPr>
              <a:t>当</a:t>
            </a:r>
            <a:r>
              <a:rPr lang="en-US" altLang="zh-CN" b="1" i="1">
                <a:solidFill>
                  <a:srgbClr val="F52950"/>
                </a:solidFill>
              </a:rPr>
              <a:t>V</a:t>
            </a:r>
            <a:r>
              <a:rPr lang="en-US" altLang="zh-CN" b="1" baseline="-25000">
                <a:solidFill>
                  <a:srgbClr val="F52950"/>
                </a:solidFill>
              </a:rPr>
              <a:t>GS</a:t>
            </a:r>
            <a:r>
              <a:rPr lang="en-US" altLang="zh-CN" b="1">
                <a:solidFill>
                  <a:srgbClr val="F52950"/>
                </a:solidFill>
              </a:rPr>
              <a:t>=0V</a:t>
            </a:r>
            <a:r>
              <a:rPr lang="zh-CN" altLang="en-US" b="1">
                <a:solidFill>
                  <a:srgbClr val="F52950"/>
                </a:solidFill>
              </a:rPr>
              <a:t>时</a:t>
            </a:r>
            <a:r>
              <a:rPr lang="zh-CN" altLang="en-US" b="1">
                <a:solidFill>
                  <a:schemeClr val="bg2"/>
                </a:solidFill>
              </a:rPr>
              <a:t>，漏源之间相当两个背靠背的 二极管，在</a:t>
            </a:r>
            <a:r>
              <a:rPr lang="en-US" altLang="zh-CN" b="1">
                <a:solidFill>
                  <a:schemeClr val="bg2"/>
                </a:solidFill>
              </a:rPr>
              <a:t>D、S</a:t>
            </a:r>
            <a:r>
              <a:rPr lang="zh-CN" altLang="en-US" b="1">
                <a:solidFill>
                  <a:schemeClr val="bg2"/>
                </a:solidFill>
              </a:rPr>
              <a:t>之间加上电压不会在</a:t>
            </a:r>
            <a:r>
              <a:rPr lang="en-US" altLang="zh-CN" b="1">
                <a:solidFill>
                  <a:schemeClr val="bg2"/>
                </a:solidFill>
              </a:rPr>
              <a:t>D、S</a:t>
            </a:r>
            <a:r>
              <a:rPr lang="zh-CN" altLang="en-US" b="1">
                <a:solidFill>
                  <a:schemeClr val="bg2"/>
                </a:solidFill>
              </a:rPr>
              <a:t>间形成电流。</a:t>
            </a:r>
            <a:endParaRPr lang="zh-CN" altLang="en-US" b="1"/>
          </a:p>
        </p:txBody>
      </p:sp>
      <p:graphicFrame>
        <p:nvGraphicFramePr>
          <p:cNvPr id="25606" name="Object 6">
            <a:extLst>
              <a:ext uri="{FF2B5EF4-FFF2-40B4-BE49-F238E27FC236}">
                <a16:creationId xmlns:a16="http://schemas.microsoft.com/office/drawing/2014/main" id="{9B3E2F65-D10C-4620-884E-EBDC81E59D5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34000" y="2590800"/>
          <a:ext cx="3352800" cy="292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BMP 图像" r:id="rId4" imgW="2924452" imgH="2542787" progId="Paint.Picture">
                  <p:embed/>
                </p:oleObj>
              </mc:Choice>
              <mc:Fallback>
                <p:oleObj name="BMP 图像" r:id="rId4" imgW="2924452" imgH="2542787" progId="Paint.Picture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2590800"/>
                        <a:ext cx="3352800" cy="2924175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 w="9525">
                        <a:solidFill>
                          <a:srgbClr val="2FC139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6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6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8" dur="500"/>
                                        <p:tgtEl>
                                          <p:spTgt spid="25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23" dur="500"/>
                                        <p:tgtEl>
                                          <p:spTgt spid="256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28" dur="500"/>
                                        <p:tgtEl>
                                          <p:spTgt spid="256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33" dur="500"/>
                                        <p:tgtEl>
                                          <p:spTgt spid="256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38" dur="500"/>
                                        <p:tgtEl>
                                          <p:spTgt spid="256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43" dur="500"/>
                                        <p:tgtEl>
                                          <p:spTgt spid="256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48" dur="500"/>
                                        <p:tgtEl>
                                          <p:spTgt spid="256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53" dur="500"/>
                                        <p:tgtEl>
                                          <p:spTgt spid="256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2" grpId="0" build="p" autoUpdateAnimBg="0"/>
      <p:bldP spid="25605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078F8E58-7CFB-4A3B-AF03-7C4124A7D4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5181600"/>
            <a:ext cx="8458200" cy="1676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zh-CN" altLang="en-US" sz="2400" b="1">
                <a:latin typeface="Times New Roman" panose="02020603050405020304" pitchFamily="18" charset="0"/>
              </a:rPr>
              <a:t>  </a:t>
            </a:r>
            <a:r>
              <a:rPr lang="zh-CN" altLang="en-US" b="1">
                <a:solidFill>
                  <a:schemeClr val="bg2"/>
                </a:solidFill>
                <a:latin typeface="Times New Roman" panose="02020603050405020304" pitchFamily="18" charset="0"/>
              </a:rPr>
              <a:t>        </a:t>
            </a:r>
            <a:r>
              <a:rPr lang="en-US" altLang="zh-CN" sz="2400" b="1" i="1">
                <a:solidFill>
                  <a:schemeClr val="bg2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2400" b="1" baseline="-25000">
                <a:solidFill>
                  <a:schemeClr val="bg2"/>
                </a:solidFill>
                <a:latin typeface="Times New Roman" panose="02020603050405020304" pitchFamily="18" charset="0"/>
              </a:rPr>
              <a:t>GS</a:t>
            </a:r>
            <a:r>
              <a:rPr lang="zh-CN" altLang="en-US" sz="2400" b="1">
                <a:solidFill>
                  <a:schemeClr val="bg2"/>
                </a:solidFill>
                <a:latin typeface="Times New Roman" panose="02020603050405020304" pitchFamily="18" charset="0"/>
              </a:rPr>
              <a:t>对漏极电流的控制关系可用   </a:t>
            </a:r>
          </a:p>
          <a:p>
            <a:pPr eaLnBrk="1" hangingPunct="1">
              <a:lnSpc>
                <a:spcPct val="110000"/>
              </a:lnSpc>
              <a:buFont typeface="Monotype Sorts" pitchFamily="2" charset="2"/>
              <a:buNone/>
            </a:pPr>
            <a:r>
              <a:rPr lang="zh-CN" altLang="en-US" sz="2400" b="1">
                <a:solidFill>
                  <a:schemeClr val="bg2"/>
                </a:solidFill>
                <a:latin typeface="Times New Roman" panose="02020603050405020304" pitchFamily="18" charset="0"/>
              </a:rPr>
              <a:t>                    </a:t>
            </a:r>
            <a:r>
              <a:rPr lang="en-US" altLang="zh-CN" sz="2400" b="1" i="1">
                <a:solidFill>
                  <a:schemeClr val="bg2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1800" b="1" baseline="-25000">
                <a:solidFill>
                  <a:schemeClr val="bg2"/>
                </a:solidFill>
                <a:latin typeface="Times New Roman" panose="02020603050405020304" pitchFamily="18" charset="0"/>
              </a:rPr>
              <a:t>D</a:t>
            </a:r>
            <a:r>
              <a:rPr lang="en-US" altLang="zh-CN" sz="2400" b="1">
                <a:solidFill>
                  <a:schemeClr val="bg2"/>
                </a:solidFill>
                <a:latin typeface="Times New Roman" panose="02020603050405020304" pitchFamily="18" charset="0"/>
              </a:rPr>
              <a:t>=</a:t>
            </a:r>
            <a:r>
              <a:rPr lang="en-US" altLang="zh-CN" sz="2400" b="1" i="1">
                <a:solidFill>
                  <a:schemeClr val="bg2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sz="2400" b="1">
                <a:solidFill>
                  <a:schemeClr val="bg2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400" b="1" i="1">
                <a:solidFill>
                  <a:schemeClr val="bg2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2400" b="1" baseline="-25000">
                <a:solidFill>
                  <a:schemeClr val="bg2"/>
                </a:solidFill>
                <a:latin typeface="Times New Roman" panose="02020603050405020304" pitchFamily="18" charset="0"/>
              </a:rPr>
              <a:t>GS</a:t>
            </a:r>
            <a:r>
              <a:rPr lang="en-US" altLang="zh-CN" sz="2400" b="1">
                <a:solidFill>
                  <a:schemeClr val="bg2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sz="2400" b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</a:t>
            </a:r>
            <a:r>
              <a:rPr lang="en-US" altLang="zh-CN" sz="2400" b="1" i="1" baseline="-12000">
                <a:solidFill>
                  <a:schemeClr val="bg2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1800" b="1" baseline="-30000">
                <a:solidFill>
                  <a:schemeClr val="bg2"/>
                </a:solidFill>
                <a:latin typeface="Times New Roman" panose="02020603050405020304" pitchFamily="18" charset="0"/>
              </a:rPr>
              <a:t>DS</a:t>
            </a:r>
            <a:r>
              <a:rPr lang="en-US" altLang="zh-CN" sz="2400" b="1" baseline="-12000">
                <a:solidFill>
                  <a:schemeClr val="bg2"/>
                </a:solidFill>
                <a:latin typeface="Times New Roman" panose="02020603050405020304" pitchFamily="18" charset="0"/>
              </a:rPr>
              <a:t>=const</a:t>
            </a:r>
            <a:endParaRPr lang="en-US" altLang="zh-CN" sz="2400" b="1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10000"/>
              </a:lnSpc>
              <a:buFont typeface="Monotype Sorts" pitchFamily="2" charset="2"/>
              <a:buNone/>
            </a:pPr>
            <a:r>
              <a:rPr lang="zh-CN" altLang="en-US" sz="2400" b="1">
                <a:solidFill>
                  <a:schemeClr val="bg2"/>
                </a:solidFill>
                <a:latin typeface="Times New Roman" panose="02020603050405020304" pitchFamily="18" charset="0"/>
              </a:rPr>
              <a:t>     这一曲线描述，称为</a:t>
            </a:r>
            <a:r>
              <a:rPr lang="zh-CN" altLang="en-US" sz="2400" b="1">
                <a:solidFill>
                  <a:srgbClr val="F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转移特性曲线</a:t>
            </a:r>
            <a:r>
              <a:rPr lang="zh-CN" altLang="en-US" sz="2400" b="1">
                <a:solidFill>
                  <a:schemeClr val="bg2"/>
                </a:solidFill>
                <a:latin typeface="Times New Roman" panose="02020603050405020304" pitchFamily="18" charset="0"/>
              </a:rPr>
              <a:t>，见图02.14。</a:t>
            </a:r>
            <a:endParaRPr lang="zh-CN" altLang="en-US" sz="2400" b="1"/>
          </a:p>
        </p:txBody>
      </p:sp>
      <p:sp>
        <p:nvSpPr>
          <p:cNvPr id="4100" name="Rectangle 3">
            <a:hlinkClick r:id="rId3" action="ppaction://hlinkpres?slideindex=1&amp;slidetitle=2.2 场效应半导体三极管 "/>
            <a:extLst>
              <a:ext uri="{FF2B5EF4-FFF2-40B4-BE49-F238E27FC236}">
                <a16:creationId xmlns:a16="http://schemas.microsoft.com/office/drawing/2014/main" id="{D1521ED9-32DA-450E-8B86-D0B90B7E88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304800"/>
            <a:ext cx="914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4101" name="Text Box 4">
            <a:extLst>
              <a:ext uri="{FF2B5EF4-FFF2-40B4-BE49-F238E27FC236}">
                <a16:creationId xmlns:a16="http://schemas.microsoft.com/office/drawing/2014/main" id="{A3B03443-67A1-4A92-94BA-195B93086D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28600"/>
            <a:ext cx="8458200" cy="3867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>
                <a:solidFill>
                  <a:schemeClr val="bg2"/>
                </a:solidFill>
              </a:rPr>
              <a:t>        </a:t>
            </a:r>
            <a:r>
              <a:rPr lang="zh-CN" altLang="en-US" b="1">
                <a:solidFill>
                  <a:schemeClr val="bg2"/>
                </a:solidFill>
              </a:rPr>
              <a:t>进一步增加</a:t>
            </a:r>
            <a:r>
              <a:rPr lang="en-US" altLang="zh-CN" b="1" i="1">
                <a:solidFill>
                  <a:schemeClr val="bg2"/>
                </a:solidFill>
              </a:rPr>
              <a:t>V</a:t>
            </a:r>
            <a:r>
              <a:rPr lang="en-US" altLang="zh-CN" b="1" baseline="-25000">
                <a:solidFill>
                  <a:schemeClr val="bg2"/>
                </a:solidFill>
              </a:rPr>
              <a:t>GS，</a:t>
            </a:r>
            <a:r>
              <a:rPr lang="zh-CN" altLang="en-US" b="1">
                <a:solidFill>
                  <a:srgbClr val="F52950"/>
                </a:solidFill>
              </a:rPr>
              <a:t>当</a:t>
            </a:r>
            <a:r>
              <a:rPr lang="en-US" altLang="zh-CN" b="1" i="1">
                <a:solidFill>
                  <a:srgbClr val="F52950"/>
                </a:solidFill>
              </a:rPr>
              <a:t>V</a:t>
            </a:r>
            <a:r>
              <a:rPr lang="en-US" altLang="zh-CN" b="1" baseline="-25000">
                <a:solidFill>
                  <a:srgbClr val="F52950"/>
                </a:solidFill>
              </a:rPr>
              <a:t>GS</a:t>
            </a:r>
            <a:r>
              <a:rPr lang="en-US" altLang="zh-CN" b="1">
                <a:solidFill>
                  <a:srgbClr val="F52950"/>
                </a:solidFill>
              </a:rPr>
              <a:t>＞</a:t>
            </a:r>
            <a:r>
              <a:rPr lang="en-US" altLang="zh-CN" b="1" i="1">
                <a:solidFill>
                  <a:srgbClr val="F52950"/>
                </a:solidFill>
              </a:rPr>
              <a:t>V</a:t>
            </a:r>
            <a:r>
              <a:rPr lang="en-US" altLang="zh-CN" b="1" baseline="-25000">
                <a:solidFill>
                  <a:srgbClr val="F52950"/>
                </a:solidFill>
              </a:rPr>
              <a:t>GS(th)</a:t>
            </a:r>
          </a:p>
          <a:p>
            <a:r>
              <a:rPr lang="zh-CN" altLang="en-US" b="1">
                <a:solidFill>
                  <a:schemeClr val="bg2"/>
                </a:solidFill>
              </a:rPr>
              <a:t>时（ </a:t>
            </a:r>
            <a:r>
              <a:rPr lang="en-US" altLang="zh-CN" b="1" i="1">
                <a:solidFill>
                  <a:schemeClr val="bg2"/>
                </a:solidFill>
              </a:rPr>
              <a:t>V</a:t>
            </a:r>
            <a:r>
              <a:rPr lang="en-US" altLang="zh-CN" b="1" baseline="-25000">
                <a:solidFill>
                  <a:schemeClr val="bg2"/>
                </a:solidFill>
              </a:rPr>
              <a:t>GS(th)</a:t>
            </a:r>
            <a:r>
              <a:rPr lang="zh-CN" altLang="en-US" b="1">
                <a:solidFill>
                  <a:schemeClr val="bg2"/>
                </a:solidFill>
              </a:rPr>
              <a:t> 称为开启电压)，由于此</a:t>
            </a:r>
          </a:p>
          <a:p>
            <a:r>
              <a:rPr lang="zh-CN" altLang="en-US" b="1">
                <a:solidFill>
                  <a:schemeClr val="bg2"/>
                </a:solidFill>
              </a:rPr>
              <a:t>时的栅极电压已经比较强，在靠近</a:t>
            </a:r>
          </a:p>
          <a:p>
            <a:r>
              <a:rPr lang="zh-CN" altLang="en-US" b="1">
                <a:solidFill>
                  <a:schemeClr val="bg2"/>
                </a:solidFill>
              </a:rPr>
              <a:t>栅极下方的</a:t>
            </a:r>
            <a:r>
              <a:rPr lang="en-US" altLang="zh-CN" b="1">
                <a:solidFill>
                  <a:schemeClr val="bg2"/>
                </a:solidFill>
              </a:rPr>
              <a:t>P</a:t>
            </a:r>
            <a:r>
              <a:rPr lang="zh-CN" altLang="en-US" b="1">
                <a:solidFill>
                  <a:schemeClr val="bg2"/>
                </a:solidFill>
              </a:rPr>
              <a:t>型半导体表层中聚集较</a:t>
            </a:r>
          </a:p>
          <a:p>
            <a:r>
              <a:rPr lang="zh-CN" altLang="en-US" b="1">
                <a:solidFill>
                  <a:schemeClr val="bg2"/>
                </a:solidFill>
              </a:rPr>
              <a:t>多的电子，可以形成沟道，将漏极</a:t>
            </a:r>
          </a:p>
          <a:p>
            <a:r>
              <a:rPr lang="zh-CN" altLang="en-US" b="1">
                <a:solidFill>
                  <a:schemeClr val="bg2"/>
                </a:solidFill>
              </a:rPr>
              <a:t>和源极沟通。如果此时加有漏源电</a:t>
            </a:r>
          </a:p>
          <a:p>
            <a:r>
              <a:rPr lang="zh-CN" altLang="en-US" b="1">
                <a:solidFill>
                  <a:schemeClr val="bg2"/>
                </a:solidFill>
              </a:rPr>
              <a:t>压，就可以形成漏极电流</a:t>
            </a:r>
            <a:r>
              <a:rPr lang="en-US" altLang="zh-CN" b="1" i="1">
                <a:solidFill>
                  <a:schemeClr val="bg2"/>
                </a:solidFill>
              </a:rPr>
              <a:t>I</a:t>
            </a:r>
            <a:r>
              <a:rPr lang="en-US" altLang="zh-CN" b="1" baseline="-25000">
                <a:solidFill>
                  <a:schemeClr val="bg2"/>
                </a:solidFill>
              </a:rPr>
              <a:t>D</a:t>
            </a:r>
            <a:r>
              <a:rPr lang="en-US" altLang="zh-CN" b="1">
                <a:solidFill>
                  <a:schemeClr val="bg2"/>
                </a:solidFill>
              </a:rPr>
              <a:t>。</a:t>
            </a:r>
            <a:r>
              <a:rPr lang="zh-CN" altLang="en-US" b="1">
                <a:solidFill>
                  <a:schemeClr val="bg2"/>
                </a:solidFill>
              </a:rPr>
              <a:t>在栅</a:t>
            </a:r>
          </a:p>
          <a:p>
            <a:r>
              <a:rPr lang="zh-CN" altLang="en-US" b="1">
                <a:solidFill>
                  <a:schemeClr val="bg2"/>
                </a:solidFill>
              </a:rPr>
              <a:t>极下方形成的导电沟道中的电子，</a:t>
            </a:r>
          </a:p>
          <a:p>
            <a:r>
              <a:rPr lang="zh-CN" altLang="en-US" b="1">
                <a:solidFill>
                  <a:schemeClr val="bg2"/>
                </a:solidFill>
              </a:rPr>
              <a:t>因与</a:t>
            </a:r>
            <a:r>
              <a:rPr lang="en-US" altLang="zh-CN" b="1">
                <a:solidFill>
                  <a:schemeClr val="bg2"/>
                </a:solidFill>
              </a:rPr>
              <a:t>P</a:t>
            </a:r>
            <a:r>
              <a:rPr lang="zh-CN" altLang="en-US" b="1">
                <a:solidFill>
                  <a:schemeClr val="bg2"/>
                </a:solidFill>
              </a:rPr>
              <a:t>型半导体的载流子空穴极性</a:t>
            </a:r>
          </a:p>
          <a:p>
            <a:r>
              <a:rPr lang="zh-CN" altLang="en-US" b="1">
                <a:solidFill>
                  <a:schemeClr val="bg2"/>
                </a:solidFill>
              </a:rPr>
              <a:t>相反，故称为</a:t>
            </a:r>
            <a:r>
              <a:rPr lang="zh-CN" altLang="en-US" b="1">
                <a:solidFill>
                  <a:srgbClr val="F00000"/>
                </a:solidFill>
                <a:ea typeface="黑体" panose="02010609060101010101" pitchFamily="49" charset="-122"/>
              </a:rPr>
              <a:t>反型层</a:t>
            </a:r>
            <a:r>
              <a:rPr lang="zh-CN" altLang="en-US" b="1">
                <a:solidFill>
                  <a:schemeClr val="bg2"/>
                </a:solidFill>
              </a:rPr>
              <a:t>。                                       </a:t>
            </a:r>
            <a:r>
              <a:rPr lang="zh-CN" altLang="zh-CN" sz="2800" b="1">
                <a:solidFill>
                  <a:srgbClr val="F00000"/>
                </a:solidFill>
              </a:rPr>
              <a:t>(</a:t>
            </a:r>
            <a:r>
              <a:rPr lang="zh-CN" altLang="en-US" b="1">
                <a:solidFill>
                  <a:srgbClr val="F00000"/>
                </a:solidFill>
                <a:hlinkClick r:id="rId4"/>
              </a:rPr>
              <a:t>动画2-4</a:t>
            </a:r>
            <a:r>
              <a:rPr lang="zh-CN" altLang="en-US" sz="2800" b="1">
                <a:solidFill>
                  <a:srgbClr val="F00000"/>
                </a:solidFill>
              </a:rPr>
              <a:t>）</a:t>
            </a:r>
          </a:p>
        </p:txBody>
      </p:sp>
      <p:sp>
        <p:nvSpPr>
          <p:cNvPr id="26629" name="Text Box 5">
            <a:extLst>
              <a:ext uri="{FF2B5EF4-FFF2-40B4-BE49-F238E27FC236}">
                <a16:creationId xmlns:a16="http://schemas.microsoft.com/office/drawing/2014/main" id="{81100B5A-47C5-4D61-9B4D-3C25AD76CF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4008438"/>
            <a:ext cx="8534400" cy="1249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zh-CN" sz="2800" b="1" i="1">
                <a:solidFill>
                  <a:srgbClr val="F00000"/>
                </a:solidFill>
              </a:rPr>
              <a:t>       </a:t>
            </a:r>
            <a:r>
              <a:rPr lang="zh-CN" altLang="en-US" b="1">
                <a:solidFill>
                  <a:schemeClr val="bg2"/>
                </a:solidFill>
              </a:rPr>
              <a:t>随着</a:t>
            </a:r>
            <a:r>
              <a:rPr lang="en-US" altLang="zh-CN" b="1" i="1">
                <a:solidFill>
                  <a:schemeClr val="bg2"/>
                </a:solidFill>
              </a:rPr>
              <a:t>V</a:t>
            </a:r>
            <a:r>
              <a:rPr lang="en-US" altLang="zh-CN" b="1" baseline="-25000">
                <a:solidFill>
                  <a:schemeClr val="bg2"/>
                </a:solidFill>
              </a:rPr>
              <a:t>GS</a:t>
            </a:r>
            <a:r>
              <a:rPr lang="zh-CN" altLang="en-US" b="1">
                <a:solidFill>
                  <a:schemeClr val="bg2"/>
                </a:solidFill>
              </a:rPr>
              <a:t>的继续增加，</a:t>
            </a:r>
            <a:r>
              <a:rPr lang="en-US" altLang="zh-CN" b="1" i="1">
                <a:solidFill>
                  <a:schemeClr val="bg2"/>
                </a:solidFill>
              </a:rPr>
              <a:t>I</a:t>
            </a:r>
            <a:r>
              <a:rPr lang="en-US" altLang="zh-CN" b="1" baseline="-25000">
                <a:solidFill>
                  <a:schemeClr val="bg2"/>
                </a:solidFill>
              </a:rPr>
              <a:t>D</a:t>
            </a:r>
            <a:r>
              <a:rPr lang="zh-CN" altLang="en-US" b="1">
                <a:solidFill>
                  <a:schemeClr val="bg2"/>
                </a:solidFill>
              </a:rPr>
              <a:t>将不断增加。在</a:t>
            </a:r>
            <a:r>
              <a:rPr lang="en-US" altLang="zh-CN" b="1" i="1">
                <a:solidFill>
                  <a:schemeClr val="bg2"/>
                </a:solidFill>
              </a:rPr>
              <a:t>V</a:t>
            </a:r>
            <a:r>
              <a:rPr lang="en-US" altLang="zh-CN" b="1" baseline="-25000">
                <a:solidFill>
                  <a:schemeClr val="bg2"/>
                </a:solidFill>
              </a:rPr>
              <a:t>GS</a:t>
            </a:r>
            <a:r>
              <a:rPr lang="en-US" altLang="zh-CN" b="1">
                <a:solidFill>
                  <a:schemeClr val="bg2"/>
                </a:solidFill>
              </a:rPr>
              <a:t>=0V</a:t>
            </a:r>
            <a:r>
              <a:rPr lang="zh-CN" altLang="en-US" b="1">
                <a:solidFill>
                  <a:schemeClr val="bg2"/>
                </a:solidFill>
              </a:rPr>
              <a:t>时</a:t>
            </a:r>
            <a:r>
              <a:rPr lang="en-US" altLang="zh-CN" b="1" i="1">
                <a:solidFill>
                  <a:schemeClr val="bg2"/>
                </a:solidFill>
              </a:rPr>
              <a:t>I</a:t>
            </a:r>
            <a:r>
              <a:rPr lang="en-US" altLang="zh-CN" b="1" baseline="-25000">
                <a:solidFill>
                  <a:schemeClr val="bg2"/>
                </a:solidFill>
              </a:rPr>
              <a:t>D</a:t>
            </a:r>
            <a:r>
              <a:rPr lang="en-US" altLang="zh-CN" b="1">
                <a:solidFill>
                  <a:schemeClr val="bg2"/>
                </a:solidFill>
              </a:rPr>
              <a:t>=0，</a:t>
            </a:r>
            <a:r>
              <a:rPr lang="zh-CN" altLang="en-US" b="1">
                <a:solidFill>
                  <a:schemeClr val="bg2"/>
                </a:solidFill>
              </a:rPr>
              <a:t>只有当</a:t>
            </a:r>
            <a:r>
              <a:rPr lang="en-US" altLang="zh-CN" b="1" i="1">
                <a:solidFill>
                  <a:schemeClr val="bg2"/>
                </a:solidFill>
              </a:rPr>
              <a:t>V</a:t>
            </a:r>
            <a:r>
              <a:rPr lang="en-US" altLang="zh-CN" b="1" baseline="-25000">
                <a:solidFill>
                  <a:schemeClr val="bg2"/>
                </a:solidFill>
              </a:rPr>
              <a:t>GS</a:t>
            </a:r>
            <a:r>
              <a:rPr lang="en-US" altLang="zh-CN" b="1">
                <a:solidFill>
                  <a:schemeClr val="bg2"/>
                </a:solidFill>
              </a:rPr>
              <a:t>＞</a:t>
            </a:r>
            <a:r>
              <a:rPr lang="en-US" altLang="zh-CN" b="1" i="1">
                <a:solidFill>
                  <a:schemeClr val="bg2"/>
                </a:solidFill>
              </a:rPr>
              <a:t>V</a:t>
            </a:r>
            <a:r>
              <a:rPr lang="en-US" altLang="zh-CN" b="1" baseline="-25000">
                <a:solidFill>
                  <a:schemeClr val="bg2"/>
                </a:solidFill>
              </a:rPr>
              <a:t>GS(th)</a:t>
            </a:r>
            <a:r>
              <a:rPr lang="zh-CN" altLang="en-US" b="1">
                <a:solidFill>
                  <a:schemeClr val="bg2"/>
                </a:solidFill>
              </a:rPr>
              <a:t>后才会出现漏极电流，这种</a:t>
            </a:r>
            <a:r>
              <a:rPr lang="en-US" altLang="zh-CN" b="1">
                <a:solidFill>
                  <a:schemeClr val="bg2"/>
                </a:solidFill>
              </a:rPr>
              <a:t>MOS</a:t>
            </a:r>
            <a:r>
              <a:rPr lang="zh-CN" altLang="en-US" b="1">
                <a:solidFill>
                  <a:schemeClr val="bg2"/>
                </a:solidFill>
              </a:rPr>
              <a:t>管称为</a:t>
            </a:r>
          </a:p>
          <a:p>
            <a:r>
              <a:rPr lang="zh-CN" altLang="en-US" b="1">
                <a:solidFill>
                  <a:srgbClr val="F00000"/>
                </a:solidFill>
                <a:ea typeface="黑体" panose="02010609060101010101" pitchFamily="49" charset="-122"/>
              </a:rPr>
              <a:t>增强型</a:t>
            </a:r>
            <a:r>
              <a:rPr lang="en-US" altLang="zh-CN" b="1">
                <a:solidFill>
                  <a:srgbClr val="F00000"/>
                </a:solidFill>
                <a:ea typeface="黑体" panose="02010609060101010101" pitchFamily="49" charset="-122"/>
              </a:rPr>
              <a:t>MOS</a:t>
            </a:r>
            <a:r>
              <a:rPr lang="zh-CN" altLang="en-US" b="1">
                <a:solidFill>
                  <a:srgbClr val="F00000"/>
                </a:solidFill>
                <a:ea typeface="黑体" panose="02010609060101010101" pitchFamily="49" charset="-122"/>
              </a:rPr>
              <a:t>管</a:t>
            </a:r>
            <a:r>
              <a:rPr lang="zh-CN" altLang="en-US" b="1">
                <a:solidFill>
                  <a:schemeClr val="bg2"/>
                </a:solidFill>
              </a:rPr>
              <a:t>。</a:t>
            </a:r>
            <a:endParaRPr lang="zh-CN" altLang="en-US" b="1"/>
          </a:p>
        </p:txBody>
      </p:sp>
      <p:graphicFrame>
        <p:nvGraphicFramePr>
          <p:cNvPr id="26630" name="Object 6">
            <a:extLst>
              <a:ext uri="{FF2B5EF4-FFF2-40B4-BE49-F238E27FC236}">
                <a16:creationId xmlns:a16="http://schemas.microsoft.com/office/drawing/2014/main" id="{4EB53711-64AC-462D-8AE9-2DC4CB95512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10200" y="533400"/>
          <a:ext cx="3352800" cy="292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" name="BMP 图像" r:id="rId5" imgW="2924452" imgH="2542787" progId="Paint.Picture">
                  <p:embed/>
                </p:oleObj>
              </mc:Choice>
              <mc:Fallback>
                <p:oleObj name="BMP 图像" r:id="rId5" imgW="2924452" imgH="2542787" progId="Paint.Picture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533400"/>
                        <a:ext cx="3352800" cy="2924175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 w="9525">
                        <a:solidFill>
                          <a:srgbClr val="2FC139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6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6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3" dur="500"/>
                                        <p:tgtEl>
                                          <p:spTgt spid="2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6" grpId="0" build="p" autoUpdateAnimBg="0"/>
      <p:bldP spid="26629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4E2FA662-4C28-42D7-A4CA-3A1975BF52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304800"/>
            <a:ext cx="8229600" cy="4191000"/>
          </a:xfrm>
        </p:spPr>
        <p:txBody>
          <a:bodyPr/>
          <a:lstStyle/>
          <a:p>
            <a:pPr eaLnBrk="1" hangingPunct="1">
              <a:buFont typeface="Monotype Sorts" pitchFamily="2" charset="2"/>
              <a:buNone/>
            </a:pPr>
            <a:r>
              <a:rPr lang="zh-CN" altLang="en-US">
                <a:latin typeface="Times New Roman" panose="02020603050405020304" pitchFamily="18" charset="0"/>
              </a:rPr>
              <a:t> </a:t>
            </a:r>
          </a:p>
          <a:p>
            <a:pPr eaLnBrk="1" hangingPunct="1">
              <a:buFont typeface="Monotype Sorts" pitchFamily="2" charset="2"/>
              <a:buNone/>
            </a:pPr>
            <a:endParaRPr lang="zh-CN" altLang="en-US">
              <a:latin typeface="Times New Roman" panose="02020603050405020304" pitchFamily="18" charset="0"/>
            </a:endParaRPr>
          </a:p>
          <a:p>
            <a:pPr eaLnBrk="1" hangingPunct="1">
              <a:buFont typeface="Monotype Sorts" pitchFamily="2" charset="2"/>
              <a:buNone/>
            </a:pPr>
            <a:endParaRPr lang="zh-CN" altLang="en-US">
              <a:latin typeface="Times New Roman" panose="02020603050405020304" pitchFamily="18" charset="0"/>
            </a:endParaRPr>
          </a:p>
          <a:p>
            <a:pPr eaLnBrk="1" hangingPunct="1">
              <a:buFont typeface="Monotype Sorts" pitchFamily="2" charset="2"/>
              <a:buNone/>
            </a:pPr>
            <a:endParaRPr lang="zh-CN" altLang="en-US">
              <a:latin typeface="Times New Roman" panose="02020603050405020304" pitchFamily="18" charset="0"/>
            </a:endParaRPr>
          </a:p>
          <a:p>
            <a:pPr eaLnBrk="1" hangingPunct="1">
              <a:buFont typeface="Monotype Sorts" pitchFamily="2" charset="2"/>
              <a:buNone/>
            </a:pPr>
            <a:endParaRPr lang="zh-CN" altLang="en-US">
              <a:latin typeface="Times New Roman" panose="02020603050405020304" pitchFamily="18" charset="0"/>
            </a:endParaRPr>
          </a:p>
          <a:p>
            <a:pPr eaLnBrk="1" hangingPunct="1">
              <a:buFont typeface="Monotype Sorts" pitchFamily="2" charset="2"/>
              <a:buNone/>
            </a:pPr>
            <a:endParaRPr lang="zh-CN" altLang="en-US">
              <a:latin typeface="Times New Roman" panose="02020603050405020304" pitchFamily="18" charset="0"/>
            </a:endParaRPr>
          </a:p>
          <a:p>
            <a:pPr eaLnBrk="1" hangingPunct="1">
              <a:buFont typeface="Monotype Sorts" pitchFamily="2" charset="2"/>
              <a:buNone/>
            </a:pPr>
            <a:r>
              <a:rPr lang="zh-CN" altLang="en-US">
                <a:latin typeface="Times New Roman" panose="02020603050405020304" pitchFamily="18" charset="0"/>
              </a:rPr>
              <a:t>                                                    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zh-CN" altLang="en-US" b="1">
                <a:latin typeface="Times New Roman" panose="02020603050405020304" pitchFamily="18" charset="0"/>
              </a:rPr>
              <a:t>        </a:t>
            </a:r>
            <a:r>
              <a:rPr lang="zh-CN" altLang="en-US" sz="2400" b="1">
                <a:solidFill>
                  <a:srgbClr val="FF5050"/>
                </a:solidFill>
                <a:latin typeface="Times New Roman" panose="02020603050405020304" pitchFamily="18" charset="0"/>
              </a:rPr>
              <a:t>图02.14 </a:t>
            </a:r>
            <a:r>
              <a:rPr lang="en-US" altLang="zh-CN" sz="2400" b="1" i="1">
                <a:solidFill>
                  <a:srgbClr val="FF5050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2400" b="1" baseline="-25000">
                <a:solidFill>
                  <a:srgbClr val="FF5050"/>
                </a:solidFill>
                <a:latin typeface="Times New Roman" panose="02020603050405020304" pitchFamily="18" charset="0"/>
              </a:rPr>
              <a:t>GS</a:t>
            </a:r>
            <a:r>
              <a:rPr lang="zh-CN" altLang="en-US" sz="2400" b="1">
                <a:solidFill>
                  <a:srgbClr val="FF5050"/>
                </a:solidFill>
                <a:latin typeface="Times New Roman" panose="02020603050405020304" pitchFamily="18" charset="0"/>
              </a:rPr>
              <a:t>对漏极电流的控制特性——转移特性曲线</a:t>
            </a:r>
            <a:r>
              <a:rPr lang="zh-CN" altLang="en-US" sz="2400">
                <a:solidFill>
                  <a:schemeClr val="bg2"/>
                </a:solidFill>
                <a:latin typeface="Times New Roman" panose="02020603050405020304" pitchFamily="18" charset="0"/>
              </a:rPr>
              <a:t>         </a:t>
            </a:r>
            <a:endParaRPr lang="zh-CN" altLang="en-US" sz="2400">
              <a:solidFill>
                <a:srgbClr val="F00000"/>
              </a:solidFill>
            </a:endParaRPr>
          </a:p>
        </p:txBody>
      </p:sp>
      <p:sp>
        <p:nvSpPr>
          <p:cNvPr id="18435" name="Rectangle 3">
            <a:hlinkClick r:id="rId2" action="ppaction://hlinkpres?slideindex=3&amp;slidetitle=2.2 场效应半导体三极管"/>
            <a:extLst>
              <a:ext uri="{FF2B5EF4-FFF2-40B4-BE49-F238E27FC236}">
                <a16:creationId xmlns:a16="http://schemas.microsoft.com/office/drawing/2014/main" id="{857262D3-8665-4CFE-9590-E57D1AA1C8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752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endParaRPr lang="zh-CN" altLang="en-US"/>
          </a:p>
        </p:txBody>
      </p:sp>
      <p:pic>
        <p:nvPicPr>
          <p:cNvPr id="18436" name="Picture 4" descr="2">
            <a:extLst>
              <a:ext uri="{FF2B5EF4-FFF2-40B4-BE49-F238E27FC236}">
                <a16:creationId xmlns:a16="http://schemas.microsoft.com/office/drawing/2014/main" id="{3A3B5559-8A9B-41B5-B5E3-C004FEF5FF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381000"/>
            <a:ext cx="4038600" cy="3505200"/>
          </a:xfrm>
          <a:prstGeom prst="rect">
            <a:avLst/>
          </a:prstGeom>
          <a:blipFill dpi="0" rotWithShape="0">
            <a:blip r:embed="rId4">
              <a:lum bright="12000"/>
            </a:blip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3" name="Text Box 5">
            <a:extLst>
              <a:ext uri="{FF2B5EF4-FFF2-40B4-BE49-F238E27FC236}">
                <a16:creationId xmlns:a16="http://schemas.microsoft.com/office/drawing/2014/main" id="{FE654EA7-1A48-4AA8-B6F9-E2148ED381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4541838"/>
            <a:ext cx="805180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>
                <a:solidFill>
                  <a:schemeClr val="bg2"/>
                </a:solidFill>
              </a:rPr>
              <a:t>        </a:t>
            </a:r>
            <a:r>
              <a:rPr lang="zh-CN" altLang="en-US" sz="2800" b="1">
                <a:solidFill>
                  <a:schemeClr val="bg2"/>
                </a:solidFill>
              </a:rPr>
              <a:t>转移特性曲线的斜率</a:t>
            </a:r>
            <a:r>
              <a:rPr lang="en-US" altLang="zh-CN" sz="2800" b="1" i="1">
                <a:solidFill>
                  <a:srgbClr val="F00000"/>
                </a:solidFill>
              </a:rPr>
              <a:t>g</a:t>
            </a:r>
            <a:r>
              <a:rPr lang="en-US" altLang="zh-CN" sz="2800" b="1" baseline="-25000">
                <a:solidFill>
                  <a:srgbClr val="F00000"/>
                </a:solidFill>
              </a:rPr>
              <a:t>m</a:t>
            </a:r>
            <a:r>
              <a:rPr lang="zh-CN" altLang="en-US" sz="2800" b="1">
                <a:solidFill>
                  <a:schemeClr val="bg2"/>
                </a:solidFill>
              </a:rPr>
              <a:t>的大小反映了栅源电压</a:t>
            </a:r>
          </a:p>
          <a:p>
            <a:r>
              <a:rPr lang="zh-CN" altLang="en-US" sz="2800" b="1">
                <a:solidFill>
                  <a:schemeClr val="bg2"/>
                </a:solidFill>
              </a:rPr>
              <a:t>对漏极电流的控制作用。 </a:t>
            </a:r>
            <a:r>
              <a:rPr lang="en-US" altLang="zh-CN" sz="2800" b="1" i="1">
                <a:solidFill>
                  <a:schemeClr val="bg2"/>
                </a:solidFill>
              </a:rPr>
              <a:t>g</a:t>
            </a:r>
            <a:r>
              <a:rPr lang="en-US" altLang="zh-CN" sz="2800" b="1" baseline="-25000">
                <a:solidFill>
                  <a:schemeClr val="bg2"/>
                </a:solidFill>
              </a:rPr>
              <a:t>m</a:t>
            </a:r>
            <a:r>
              <a:rPr lang="zh-CN" altLang="en-US" sz="2800" b="1">
                <a:solidFill>
                  <a:schemeClr val="bg2"/>
                </a:solidFill>
              </a:rPr>
              <a:t> 的量纲为</a:t>
            </a:r>
            <a:r>
              <a:rPr lang="en-US" altLang="zh-CN" sz="2800" b="1">
                <a:solidFill>
                  <a:schemeClr val="bg2"/>
                </a:solidFill>
              </a:rPr>
              <a:t>mA/V，</a:t>
            </a:r>
            <a:r>
              <a:rPr lang="zh-CN" altLang="en-US" sz="2800" b="1">
                <a:solidFill>
                  <a:schemeClr val="bg2"/>
                </a:solidFill>
              </a:rPr>
              <a:t>所以</a:t>
            </a:r>
          </a:p>
          <a:p>
            <a:r>
              <a:rPr lang="en-US" altLang="zh-CN" sz="2800" b="1" i="1">
                <a:solidFill>
                  <a:srgbClr val="F00000"/>
                </a:solidFill>
              </a:rPr>
              <a:t>g</a:t>
            </a:r>
            <a:r>
              <a:rPr lang="en-US" altLang="zh-CN" sz="2800" b="1" baseline="-25000">
                <a:solidFill>
                  <a:srgbClr val="F00000"/>
                </a:solidFill>
              </a:rPr>
              <a:t>m</a:t>
            </a:r>
            <a:r>
              <a:rPr lang="zh-CN" altLang="en-US" sz="2800" b="1">
                <a:solidFill>
                  <a:schemeClr val="bg2"/>
                </a:solidFill>
              </a:rPr>
              <a:t>也称为</a:t>
            </a:r>
            <a:r>
              <a:rPr lang="zh-CN" altLang="en-US" sz="2800" b="1">
                <a:solidFill>
                  <a:srgbClr val="F52950"/>
                </a:solidFill>
              </a:rPr>
              <a:t>跨导</a:t>
            </a:r>
            <a:r>
              <a:rPr lang="zh-CN" altLang="en-US" sz="2800" b="1">
                <a:solidFill>
                  <a:schemeClr val="bg2"/>
                </a:solidFill>
              </a:rPr>
              <a:t>。跨导的定义式如下</a:t>
            </a:r>
          </a:p>
          <a:p>
            <a:r>
              <a:rPr lang="zh-CN" altLang="en-US" sz="2800" b="1">
                <a:solidFill>
                  <a:schemeClr val="bg2"/>
                </a:solidFill>
              </a:rPr>
              <a:t>             </a:t>
            </a:r>
            <a:r>
              <a:rPr lang="en-US" altLang="zh-CN" sz="2800" b="1" i="1">
                <a:solidFill>
                  <a:srgbClr val="F00000"/>
                </a:solidFill>
              </a:rPr>
              <a:t>g</a:t>
            </a:r>
            <a:r>
              <a:rPr lang="en-US" altLang="zh-CN" sz="2800" b="1" baseline="-25000">
                <a:solidFill>
                  <a:srgbClr val="F00000"/>
                </a:solidFill>
              </a:rPr>
              <a:t>m</a:t>
            </a:r>
            <a:r>
              <a:rPr lang="en-US" altLang="zh-CN" sz="2800" b="1">
                <a:solidFill>
                  <a:srgbClr val="F00000"/>
                </a:solidFill>
              </a:rPr>
              <a:t>=</a:t>
            </a:r>
            <a:r>
              <a:rPr lang="en-US" altLang="zh-CN" sz="2800" b="1">
                <a:solidFill>
                  <a:srgbClr val="F00000"/>
                </a:solidFill>
                <a:sym typeface="Symbol" panose="05050102010706020507" pitchFamily="18" charset="2"/>
              </a:rPr>
              <a:t></a:t>
            </a:r>
            <a:r>
              <a:rPr lang="en-US" altLang="zh-CN" sz="2800" b="1" i="1">
                <a:solidFill>
                  <a:srgbClr val="F00000"/>
                </a:solidFill>
              </a:rPr>
              <a:t>I</a:t>
            </a:r>
            <a:r>
              <a:rPr lang="en-US" altLang="zh-CN" sz="2800" b="1" baseline="-25000">
                <a:solidFill>
                  <a:srgbClr val="F00000"/>
                </a:solidFill>
              </a:rPr>
              <a:t>D</a:t>
            </a:r>
            <a:r>
              <a:rPr lang="en-US" altLang="zh-CN" sz="2800" b="1">
                <a:solidFill>
                  <a:srgbClr val="F00000"/>
                </a:solidFill>
              </a:rPr>
              <a:t>/</a:t>
            </a:r>
            <a:r>
              <a:rPr lang="en-US" altLang="zh-CN" sz="2800" b="1">
                <a:solidFill>
                  <a:srgbClr val="F00000"/>
                </a:solidFill>
                <a:sym typeface="Symbol" panose="05050102010706020507" pitchFamily="18" charset="2"/>
              </a:rPr>
              <a:t></a:t>
            </a:r>
            <a:r>
              <a:rPr lang="en-US" altLang="zh-CN" sz="2800" b="1" i="1">
                <a:solidFill>
                  <a:srgbClr val="F00000"/>
                </a:solidFill>
              </a:rPr>
              <a:t>V</a:t>
            </a:r>
            <a:r>
              <a:rPr lang="en-US" altLang="zh-CN" sz="2800" b="1" baseline="-25000">
                <a:solidFill>
                  <a:srgbClr val="F00000"/>
                </a:solidFill>
              </a:rPr>
              <a:t>GS</a:t>
            </a:r>
            <a:r>
              <a:rPr lang="en-US" altLang="zh-CN" sz="2800" b="1">
                <a:solidFill>
                  <a:srgbClr val="F00000"/>
                </a:solidFill>
                <a:sym typeface="Symbol" panose="05050102010706020507" pitchFamily="18" charset="2"/>
              </a:rPr>
              <a:t></a:t>
            </a:r>
            <a:r>
              <a:rPr lang="en-US" altLang="zh-CN" sz="2800" b="1" i="1">
                <a:solidFill>
                  <a:srgbClr val="F00000"/>
                </a:solidFill>
              </a:rPr>
              <a:t> </a:t>
            </a:r>
            <a:r>
              <a:rPr lang="en-US" altLang="zh-CN" sz="1600" b="1" i="1">
                <a:solidFill>
                  <a:srgbClr val="F00000"/>
                </a:solidFill>
              </a:rPr>
              <a:t>V</a:t>
            </a:r>
            <a:r>
              <a:rPr lang="en-US" altLang="zh-CN" sz="1600" b="1" baseline="-18000">
                <a:solidFill>
                  <a:srgbClr val="F00000"/>
                </a:solidFill>
              </a:rPr>
              <a:t>DS</a:t>
            </a:r>
            <a:r>
              <a:rPr lang="en-US" altLang="zh-CN" sz="1600" b="1">
                <a:solidFill>
                  <a:srgbClr val="F00000"/>
                </a:solidFill>
              </a:rPr>
              <a:t>=const</a:t>
            </a:r>
            <a:r>
              <a:rPr lang="en-US" altLang="zh-CN" sz="2800" b="1">
                <a:solidFill>
                  <a:srgbClr val="F00000"/>
                </a:solidFill>
              </a:rPr>
              <a:t>      (</a:t>
            </a:r>
            <a:r>
              <a:rPr lang="zh-CN" altLang="en-US" sz="2800" b="1">
                <a:solidFill>
                  <a:srgbClr val="F00000"/>
                </a:solidFill>
              </a:rPr>
              <a:t>单位</a:t>
            </a:r>
            <a:r>
              <a:rPr lang="en-US" altLang="zh-CN" sz="2800" b="1">
                <a:solidFill>
                  <a:srgbClr val="F00000"/>
                </a:solidFill>
              </a:rPr>
              <a:t>mS)</a:t>
            </a:r>
            <a:endParaRPr lang="zh-CN" altLang="en-US" sz="2000" b="1">
              <a:solidFill>
                <a:srgbClr val="F52950"/>
              </a:solidFill>
            </a:endParaRPr>
          </a:p>
        </p:txBody>
      </p:sp>
      <p:sp>
        <p:nvSpPr>
          <p:cNvPr id="18438" name="Rectangle 6">
            <a:extLst>
              <a:ext uri="{FF2B5EF4-FFF2-40B4-BE49-F238E27FC236}">
                <a16:creationId xmlns:a16="http://schemas.microsoft.com/office/drawing/2014/main" id="{7541BC5D-6E40-4854-A6A4-E80DE6EB4F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1905000"/>
            <a:ext cx="3276600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</a:pPr>
            <a:r>
              <a:rPr lang="zh-CN" altLang="en-US" sz="2000">
                <a:solidFill>
                  <a:schemeClr val="bg2"/>
                </a:solidFill>
              </a:rPr>
              <a:t> </a:t>
            </a:r>
            <a:r>
              <a:rPr lang="en-US" altLang="zh-CN" i="1">
                <a:solidFill>
                  <a:schemeClr val="bg2"/>
                </a:solidFill>
              </a:rPr>
              <a:t>I</a:t>
            </a:r>
            <a:r>
              <a:rPr lang="en-US" altLang="zh-CN" baseline="-25000">
                <a:solidFill>
                  <a:schemeClr val="bg2"/>
                </a:solidFill>
              </a:rPr>
              <a:t>D</a:t>
            </a:r>
            <a:r>
              <a:rPr lang="en-US" altLang="zh-CN">
                <a:solidFill>
                  <a:schemeClr val="bg2"/>
                </a:solidFill>
              </a:rPr>
              <a:t>=</a:t>
            </a:r>
            <a:r>
              <a:rPr lang="en-US" altLang="zh-CN" i="1">
                <a:solidFill>
                  <a:schemeClr val="bg2"/>
                </a:solidFill>
              </a:rPr>
              <a:t>f</a:t>
            </a:r>
            <a:r>
              <a:rPr lang="en-US" altLang="zh-CN">
                <a:solidFill>
                  <a:schemeClr val="bg2"/>
                </a:solidFill>
              </a:rPr>
              <a:t>(</a:t>
            </a:r>
            <a:r>
              <a:rPr lang="en-US" altLang="zh-CN" i="1">
                <a:solidFill>
                  <a:schemeClr val="bg2"/>
                </a:solidFill>
              </a:rPr>
              <a:t>V</a:t>
            </a:r>
            <a:r>
              <a:rPr lang="en-US" altLang="zh-CN" baseline="-25000">
                <a:solidFill>
                  <a:schemeClr val="bg2"/>
                </a:solidFill>
              </a:rPr>
              <a:t>GS</a:t>
            </a:r>
            <a:r>
              <a:rPr lang="en-US" altLang="zh-CN">
                <a:solidFill>
                  <a:schemeClr val="bg2"/>
                </a:solidFill>
              </a:rPr>
              <a:t>)</a:t>
            </a:r>
            <a:r>
              <a:rPr lang="en-US" altLang="zh-CN">
                <a:solidFill>
                  <a:schemeClr val="bg2"/>
                </a:solidFill>
                <a:sym typeface="Symbol" panose="05050102010706020507" pitchFamily="18" charset="2"/>
              </a:rPr>
              <a:t></a:t>
            </a:r>
            <a:r>
              <a:rPr lang="en-US" altLang="zh-CN" i="1" baseline="-12000">
                <a:solidFill>
                  <a:schemeClr val="bg2"/>
                </a:solidFill>
              </a:rPr>
              <a:t>V</a:t>
            </a:r>
            <a:r>
              <a:rPr lang="en-US" altLang="zh-CN" sz="1800" baseline="-30000">
                <a:solidFill>
                  <a:schemeClr val="bg2"/>
                </a:solidFill>
              </a:rPr>
              <a:t>DS</a:t>
            </a:r>
            <a:r>
              <a:rPr lang="en-US" altLang="zh-CN" baseline="-12000">
                <a:solidFill>
                  <a:schemeClr val="bg2"/>
                </a:solidFill>
              </a:rPr>
              <a:t>=const</a:t>
            </a:r>
            <a:endParaRPr lang="en-US" altLang="zh-CN" sz="2000" baseline="-12000">
              <a:solidFill>
                <a:schemeClr val="bg2"/>
              </a:solidFill>
            </a:endParaRPr>
          </a:p>
        </p:txBody>
      </p:sp>
      <p:sp>
        <p:nvSpPr>
          <p:cNvPr id="18439" name="Text Box 7">
            <a:extLst>
              <a:ext uri="{FF2B5EF4-FFF2-40B4-BE49-F238E27FC236}">
                <a16:creationId xmlns:a16="http://schemas.microsoft.com/office/drawing/2014/main" id="{D96A25E9-FBDD-4C17-AD0A-214984EE24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30480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8440" name="Text Box 8">
            <a:extLst>
              <a:ext uri="{FF2B5EF4-FFF2-40B4-BE49-F238E27FC236}">
                <a16:creationId xmlns:a16="http://schemas.microsoft.com/office/drawing/2014/main" id="{FFA787E1-0C5B-4426-8FFA-A14AA59BC9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260350"/>
            <a:ext cx="23177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/>
              <a:t>二 伏安特性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7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3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>
            <a:extLst>
              <a:ext uri="{FF2B5EF4-FFF2-40B4-BE49-F238E27FC236}">
                <a16:creationId xmlns:a16="http://schemas.microsoft.com/office/drawing/2014/main" id="{91856E50-0546-4E46-A43D-D62B8F34D2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95400" y="609600"/>
            <a:ext cx="7620000" cy="990600"/>
          </a:xfrm>
        </p:spPr>
        <p:txBody>
          <a:bodyPr/>
          <a:lstStyle/>
          <a:p>
            <a:pPr eaLnBrk="1" hangingPunct="1"/>
            <a:r>
              <a:rPr lang="zh-CN" altLang="en-US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800">
                <a:solidFill>
                  <a:srgbClr val="2FC139"/>
                </a:solidFill>
                <a:latin typeface="宋体" panose="02010600030101010101" pitchFamily="2" charset="-122"/>
              </a:rPr>
              <a:t>2．漏源电压</a:t>
            </a:r>
            <a:r>
              <a:rPr lang="en-US" altLang="zh-CN" sz="2800" i="1">
                <a:solidFill>
                  <a:srgbClr val="2FC139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2800" baseline="-25000">
                <a:solidFill>
                  <a:srgbClr val="2FC139"/>
                </a:solidFill>
                <a:latin typeface="Times New Roman" panose="02020603050405020304" pitchFamily="18" charset="0"/>
              </a:rPr>
              <a:t>DS</a:t>
            </a:r>
            <a:r>
              <a:rPr lang="zh-CN" altLang="en-US" sz="2800">
                <a:solidFill>
                  <a:srgbClr val="2FC139"/>
                </a:solidFill>
                <a:latin typeface="宋体" panose="02010600030101010101" pitchFamily="2" charset="-122"/>
              </a:rPr>
              <a:t>对漏极电流</a:t>
            </a:r>
            <a:r>
              <a:rPr lang="en-US" altLang="zh-CN" sz="2800" i="1">
                <a:solidFill>
                  <a:srgbClr val="2FC139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800" baseline="-25000">
                <a:solidFill>
                  <a:srgbClr val="2FC139"/>
                </a:solidFill>
                <a:latin typeface="Times New Roman" panose="02020603050405020304" pitchFamily="18" charset="0"/>
              </a:rPr>
              <a:t>D</a:t>
            </a:r>
            <a:r>
              <a:rPr lang="zh-CN" altLang="en-US" sz="2800">
                <a:solidFill>
                  <a:srgbClr val="2FC139"/>
                </a:solidFill>
                <a:latin typeface="宋体" panose="02010600030101010101" pitchFamily="2" charset="-122"/>
              </a:rPr>
              <a:t>的控制作用</a:t>
            </a:r>
            <a:br>
              <a:rPr lang="zh-CN" altLang="en-US" sz="3200">
                <a:solidFill>
                  <a:schemeClr val="tx1"/>
                </a:solidFill>
                <a:latin typeface="Times New Roman" panose="02020603050405020304" pitchFamily="18" charset="0"/>
              </a:rPr>
            </a:b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087D48D2-4663-43BF-932B-76DA37306E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412875"/>
            <a:ext cx="8686800" cy="1981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zh-CN" altLang="en-US" b="1">
                <a:latin typeface="Times New Roman" panose="02020603050405020304" pitchFamily="18" charset="0"/>
              </a:rPr>
              <a:t>       </a:t>
            </a:r>
            <a:r>
              <a:rPr lang="zh-CN" altLang="en-US" b="1">
                <a:solidFill>
                  <a:srgbClr val="F52950"/>
                </a:solidFill>
                <a:latin typeface="Times New Roman" panose="02020603050405020304" pitchFamily="18" charset="0"/>
              </a:rPr>
              <a:t>当</a:t>
            </a:r>
            <a:r>
              <a:rPr lang="en-US" altLang="zh-CN" b="1" i="1">
                <a:solidFill>
                  <a:srgbClr val="F52950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b="1" baseline="-25000">
                <a:solidFill>
                  <a:srgbClr val="F52950"/>
                </a:solidFill>
                <a:latin typeface="Times New Roman" panose="02020603050405020304" pitchFamily="18" charset="0"/>
              </a:rPr>
              <a:t>GS</a:t>
            </a:r>
            <a:r>
              <a:rPr lang="en-US" altLang="zh-CN" b="1">
                <a:solidFill>
                  <a:srgbClr val="F52950"/>
                </a:solidFill>
                <a:latin typeface="Times New Roman" panose="02020603050405020304" pitchFamily="18" charset="0"/>
              </a:rPr>
              <a:t>＞</a:t>
            </a:r>
            <a:r>
              <a:rPr lang="en-US" altLang="zh-CN" b="1" i="1">
                <a:solidFill>
                  <a:srgbClr val="F52950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b="1" baseline="-25000">
                <a:solidFill>
                  <a:srgbClr val="F52950"/>
                </a:solidFill>
                <a:latin typeface="Times New Roman" panose="02020603050405020304" pitchFamily="18" charset="0"/>
              </a:rPr>
              <a:t>GS(th)</a:t>
            </a:r>
            <a:r>
              <a:rPr lang="en-US" altLang="zh-CN" b="1">
                <a:solidFill>
                  <a:srgbClr val="F52950"/>
                </a:solidFill>
                <a:latin typeface="Times New Roman" panose="02020603050405020304" pitchFamily="18" charset="0"/>
              </a:rPr>
              <a:t>，</a:t>
            </a:r>
            <a:r>
              <a:rPr lang="zh-CN" altLang="en-US" b="1">
                <a:solidFill>
                  <a:schemeClr val="bg2"/>
                </a:solidFill>
                <a:latin typeface="Times New Roman" panose="02020603050405020304" pitchFamily="18" charset="0"/>
              </a:rPr>
              <a:t>且固定为某一值时，来分析漏源电压</a:t>
            </a:r>
            <a:r>
              <a:rPr lang="en-US" altLang="zh-CN" b="1" i="1">
                <a:solidFill>
                  <a:schemeClr val="bg2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b="1" baseline="-25000">
                <a:solidFill>
                  <a:schemeClr val="bg2"/>
                </a:solidFill>
                <a:latin typeface="Times New Roman" panose="02020603050405020304" pitchFamily="18" charset="0"/>
              </a:rPr>
              <a:t>DS</a:t>
            </a:r>
            <a:r>
              <a:rPr lang="zh-CN" altLang="en-US" b="1">
                <a:solidFill>
                  <a:schemeClr val="bg2"/>
                </a:solidFill>
                <a:latin typeface="Times New Roman" panose="02020603050405020304" pitchFamily="18" charset="0"/>
              </a:rPr>
              <a:t>对漏极电流</a:t>
            </a:r>
            <a:r>
              <a:rPr lang="en-US" altLang="zh-CN" b="1" i="1">
                <a:solidFill>
                  <a:schemeClr val="bg2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b="1" baseline="-25000">
                <a:solidFill>
                  <a:schemeClr val="bg2"/>
                </a:solidFill>
                <a:latin typeface="Times New Roman" panose="02020603050405020304" pitchFamily="18" charset="0"/>
              </a:rPr>
              <a:t>D</a:t>
            </a:r>
            <a:r>
              <a:rPr lang="zh-CN" altLang="en-US" b="1">
                <a:solidFill>
                  <a:schemeClr val="bg2"/>
                </a:solidFill>
                <a:latin typeface="Times New Roman" panose="02020603050405020304" pitchFamily="18" charset="0"/>
              </a:rPr>
              <a:t>的影响。</a:t>
            </a:r>
            <a:r>
              <a:rPr lang="en-US" altLang="zh-CN" b="1" i="1">
                <a:solidFill>
                  <a:schemeClr val="bg2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b="1" baseline="-25000">
                <a:solidFill>
                  <a:schemeClr val="bg2"/>
                </a:solidFill>
                <a:latin typeface="Times New Roman" panose="02020603050405020304" pitchFamily="18" charset="0"/>
              </a:rPr>
              <a:t>DS</a:t>
            </a:r>
            <a:r>
              <a:rPr lang="zh-CN" altLang="en-US" b="1">
                <a:solidFill>
                  <a:schemeClr val="bg2"/>
                </a:solidFill>
                <a:latin typeface="Times New Roman" panose="02020603050405020304" pitchFamily="18" charset="0"/>
              </a:rPr>
              <a:t>的不同变化对沟道的影响如图02.15所示。根据此图可以有如下关系               </a:t>
            </a:r>
            <a:endParaRPr lang="zh-CN" altLang="en-US" sz="2000" b="1">
              <a:latin typeface="Times New Roman" panose="02020603050405020304" pitchFamily="18" charset="0"/>
            </a:endParaRPr>
          </a:p>
        </p:txBody>
      </p:sp>
      <p:sp>
        <p:nvSpPr>
          <p:cNvPr id="5125" name="Rectangle 4">
            <a:hlinkClick r:id="rId3" action="ppaction://hlinkpres?slideindex=3&amp;slidetitle=2.2 场效应半导体三极管"/>
            <a:extLst>
              <a:ext uri="{FF2B5EF4-FFF2-40B4-BE49-F238E27FC236}">
                <a16:creationId xmlns:a16="http://schemas.microsoft.com/office/drawing/2014/main" id="{B222AB91-C6CF-462A-8CBF-C1982C3E1B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0"/>
            <a:ext cx="11430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5126" name="AutoShape 5">
            <a:hlinkClick r:id="rId3" action="ppaction://hlinkpres?slideindex=3&amp;slidetitle=2.2 场效应半导体三极管"/>
            <a:extLst>
              <a:ext uri="{FF2B5EF4-FFF2-40B4-BE49-F238E27FC236}">
                <a16:creationId xmlns:a16="http://schemas.microsoft.com/office/drawing/2014/main" id="{31C000AB-86D8-4B4B-ABE4-629055AF5E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304800"/>
            <a:ext cx="762000" cy="990600"/>
          </a:xfrm>
          <a:prstGeom prst="moon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8678" name="Text Box 6">
            <a:extLst>
              <a:ext uri="{FF2B5EF4-FFF2-40B4-BE49-F238E27FC236}">
                <a16:creationId xmlns:a16="http://schemas.microsoft.com/office/drawing/2014/main" id="{4641D2EF-AC5E-42BC-997D-BB3D82E3E0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2895600"/>
            <a:ext cx="3124200" cy="173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 i="1">
                <a:solidFill>
                  <a:schemeClr val="bg2"/>
                </a:solidFill>
              </a:rPr>
              <a:t>V</a:t>
            </a:r>
            <a:r>
              <a:rPr lang="en-US" altLang="zh-CN" sz="2800" b="1" baseline="-25000">
                <a:solidFill>
                  <a:schemeClr val="bg2"/>
                </a:solidFill>
              </a:rPr>
              <a:t>DS</a:t>
            </a:r>
            <a:r>
              <a:rPr lang="en-US" altLang="zh-CN" sz="2800" b="1">
                <a:solidFill>
                  <a:schemeClr val="bg2"/>
                </a:solidFill>
              </a:rPr>
              <a:t>=</a:t>
            </a:r>
            <a:r>
              <a:rPr lang="en-US" altLang="zh-CN" sz="2800" b="1" i="1">
                <a:solidFill>
                  <a:schemeClr val="bg2"/>
                </a:solidFill>
              </a:rPr>
              <a:t>V</a:t>
            </a:r>
            <a:r>
              <a:rPr lang="en-US" altLang="zh-CN" sz="2800" b="1" baseline="-25000">
                <a:solidFill>
                  <a:schemeClr val="bg2"/>
                </a:solidFill>
              </a:rPr>
              <a:t>DG</a:t>
            </a:r>
            <a:r>
              <a:rPr lang="en-US" altLang="zh-CN" sz="2800" b="1">
                <a:solidFill>
                  <a:schemeClr val="bg2"/>
                </a:solidFill>
              </a:rPr>
              <a:t>＋</a:t>
            </a:r>
            <a:r>
              <a:rPr lang="en-US" altLang="zh-CN" sz="2800" b="1" i="1">
                <a:solidFill>
                  <a:schemeClr val="bg2"/>
                </a:solidFill>
              </a:rPr>
              <a:t>V</a:t>
            </a:r>
            <a:r>
              <a:rPr lang="en-US" altLang="zh-CN" sz="2800" b="1" baseline="-25000">
                <a:solidFill>
                  <a:schemeClr val="bg2"/>
                </a:solidFill>
              </a:rPr>
              <a:t>GS</a:t>
            </a:r>
          </a:p>
          <a:p>
            <a:r>
              <a:rPr lang="en-US" altLang="zh-CN" sz="2800" b="1" baseline="-25000">
                <a:solidFill>
                  <a:schemeClr val="bg2"/>
                </a:solidFill>
              </a:rPr>
              <a:t>         </a:t>
            </a:r>
            <a:r>
              <a:rPr lang="en-US" altLang="zh-CN" sz="2800" b="1">
                <a:solidFill>
                  <a:schemeClr val="bg2"/>
                </a:solidFill>
              </a:rPr>
              <a:t>=－</a:t>
            </a:r>
            <a:r>
              <a:rPr lang="en-US" altLang="zh-CN" sz="2800" b="1" i="1">
                <a:solidFill>
                  <a:schemeClr val="bg2"/>
                </a:solidFill>
              </a:rPr>
              <a:t>V</a:t>
            </a:r>
            <a:r>
              <a:rPr lang="en-US" altLang="zh-CN" sz="2800" b="1" baseline="-25000">
                <a:solidFill>
                  <a:schemeClr val="bg2"/>
                </a:solidFill>
              </a:rPr>
              <a:t>GD</a:t>
            </a:r>
            <a:r>
              <a:rPr lang="en-US" altLang="zh-CN" sz="2800" b="1">
                <a:solidFill>
                  <a:schemeClr val="bg2"/>
                </a:solidFill>
              </a:rPr>
              <a:t>＋</a:t>
            </a:r>
            <a:r>
              <a:rPr lang="en-US" altLang="zh-CN" sz="2800" b="1" i="1">
                <a:solidFill>
                  <a:schemeClr val="bg2"/>
                </a:solidFill>
              </a:rPr>
              <a:t>V</a:t>
            </a:r>
            <a:r>
              <a:rPr lang="en-US" altLang="zh-CN" sz="2800" b="1" baseline="-25000">
                <a:solidFill>
                  <a:schemeClr val="bg2"/>
                </a:solidFill>
              </a:rPr>
              <a:t>GS</a:t>
            </a:r>
            <a:endParaRPr lang="en-US" altLang="zh-CN" sz="2800" b="1">
              <a:solidFill>
                <a:schemeClr val="bg2"/>
              </a:solidFill>
            </a:endParaRPr>
          </a:p>
          <a:p>
            <a:r>
              <a:rPr lang="en-US" altLang="zh-CN" sz="2800" b="1">
                <a:solidFill>
                  <a:schemeClr val="bg2"/>
                </a:solidFill>
              </a:rPr>
              <a:t> </a:t>
            </a:r>
            <a:r>
              <a:rPr lang="en-US" altLang="zh-CN" sz="2800" b="1" i="1">
                <a:solidFill>
                  <a:schemeClr val="bg2"/>
                </a:solidFill>
              </a:rPr>
              <a:t>V</a:t>
            </a:r>
            <a:r>
              <a:rPr lang="en-US" altLang="zh-CN" sz="2800" b="1" baseline="-25000">
                <a:solidFill>
                  <a:schemeClr val="bg2"/>
                </a:solidFill>
              </a:rPr>
              <a:t>GD</a:t>
            </a:r>
            <a:r>
              <a:rPr lang="en-US" altLang="zh-CN" sz="2800" b="1">
                <a:solidFill>
                  <a:schemeClr val="bg2"/>
                </a:solidFill>
              </a:rPr>
              <a:t>=</a:t>
            </a:r>
            <a:r>
              <a:rPr lang="en-US" altLang="zh-CN" sz="2800" b="1" i="1">
                <a:solidFill>
                  <a:schemeClr val="bg2"/>
                </a:solidFill>
              </a:rPr>
              <a:t>V</a:t>
            </a:r>
            <a:r>
              <a:rPr lang="en-US" altLang="zh-CN" sz="2800" b="1" baseline="-25000">
                <a:solidFill>
                  <a:schemeClr val="bg2"/>
                </a:solidFill>
              </a:rPr>
              <a:t>GS</a:t>
            </a:r>
            <a:r>
              <a:rPr lang="en-US" altLang="zh-CN" sz="2800" b="1">
                <a:solidFill>
                  <a:schemeClr val="bg2"/>
                </a:solidFill>
              </a:rPr>
              <a:t>－</a:t>
            </a:r>
            <a:r>
              <a:rPr lang="en-US" altLang="zh-CN" sz="2800" b="1" i="1">
                <a:solidFill>
                  <a:schemeClr val="bg2"/>
                </a:solidFill>
              </a:rPr>
              <a:t>V</a:t>
            </a:r>
            <a:r>
              <a:rPr lang="en-US" altLang="zh-CN" sz="2800" b="1" baseline="-25000">
                <a:solidFill>
                  <a:schemeClr val="bg2"/>
                </a:solidFill>
              </a:rPr>
              <a:t>DS</a:t>
            </a:r>
            <a:endParaRPr lang="en-US" altLang="zh-CN" b="1">
              <a:solidFill>
                <a:schemeClr val="bg2"/>
              </a:solidFill>
            </a:endParaRPr>
          </a:p>
          <a:p>
            <a:pPr eaLnBrk="1" hangingPunct="1"/>
            <a:endParaRPr lang="zh-CN" altLang="en-US" b="1"/>
          </a:p>
        </p:txBody>
      </p:sp>
      <p:sp>
        <p:nvSpPr>
          <p:cNvPr id="5128" name="Rectangle 7">
            <a:extLst>
              <a:ext uri="{FF2B5EF4-FFF2-40B4-BE49-F238E27FC236}">
                <a16:creationId xmlns:a16="http://schemas.microsoft.com/office/drawing/2014/main" id="{217E3A35-C9F8-416E-BD4A-B3A7AF8688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6850" y="6099175"/>
            <a:ext cx="2590800" cy="762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8680" name="Text Box 8">
            <a:extLst>
              <a:ext uri="{FF2B5EF4-FFF2-40B4-BE49-F238E27FC236}">
                <a16:creationId xmlns:a16="http://schemas.microsoft.com/office/drawing/2014/main" id="{CF5E1FF2-D6C8-4900-A2CA-BD91250764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4343400"/>
            <a:ext cx="4114800" cy="2227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dist"/>
            <a:r>
              <a:rPr lang="zh-CN" altLang="en-US" sz="2800" b="1">
                <a:solidFill>
                  <a:schemeClr val="bg2"/>
                </a:solidFill>
              </a:rPr>
              <a:t>       当</a:t>
            </a:r>
            <a:r>
              <a:rPr lang="en-US" altLang="zh-CN" sz="2800" b="1" i="1">
                <a:solidFill>
                  <a:schemeClr val="bg2"/>
                </a:solidFill>
              </a:rPr>
              <a:t>V</a:t>
            </a:r>
            <a:r>
              <a:rPr lang="en-US" altLang="zh-CN" sz="2800" b="1" baseline="-25000">
                <a:solidFill>
                  <a:schemeClr val="bg2"/>
                </a:solidFill>
              </a:rPr>
              <a:t>DS</a:t>
            </a:r>
            <a:r>
              <a:rPr lang="zh-CN" altLang="en-US" sz="2800" b="1">
                <a:solidFill>
                  <a:schemeClr val="bg2"/>
                </a:solidFill>
              </a:rPr>
              <a:t>为0或较小时，沟道分布如图02.15(</a:t>
            </a:r>
            <a:r>
              <a:rPr lang="en-US" altLang="zh-CN" sz="2800" b="1">
                <a:solidFill>
                  <a:schemeClr val="bg2"/>
                </a:solidFill>
              </a:rPr>
              <a:t>a)，</a:t>
            </a:r>
            <a:r>
              <a:rPr lang="zh-CN" altLang="en-US" sz="2800" b="1">
                <a:solidFill>
                  <a:schemeClr val="bg2"/>
                </a:solidFill>
              </a:rPr>
              <a:t>此时</a:t>
            </a:r>
            <a:r>
              <a:rPr lang="en-US" altLang="zh-CN" sz="2800" b="1" i="1">
                <a:solidFill>
                  <a:schemeClr val="bg2"/>
                </a:solidFill>
              </a:rPr>
              <a:t>V</a:t>
            </a:r>
            <a:r>
              <a:rPr lang="en-US" altLang="zh-CN" sz="2800" b="1" baseline="-25000">
                <a:solidFill>
                  <a:schemeClr val="bg2"/>
                </a:solidFill>
              </a:rPr>
              <a:t>DS</a:t>
            </a:r>
            <a:r>
              <a:rPr lang="zh-CN" altLang="en-US" sz="2800" b="1">
                <a:solidFill>
                  <a:schemeClr val="bg2"/>
                </a:solidFill>
              </a:rPr>
              <a:t> 基本均匀降落在沟道中，沟道呈斜线分布。</a:t>
            </a:r>
          </a:p>
        </p:txBody>
      </p:sp>
      <p:sp>
        <p:nvSpPr>
          <p:cNvPr id="28681" name="Text Box 9">
            <a:extLst>
              <a:ext uri="{FF2B5EF4-FFF2-40B4-BE49-F238E27FC236}">
                <a16:creationId xmlns:a16="http://schemas.microsoft.com/office/drawing/2014/main" id="{113F6BB0-DF80-4D45-8EA1-0F45BAC92F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5959475"/>
            <a:ext cx="38100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b="1">
                <a:solidFill>
                  <a:srgbClr val="F52950"/>
                </a:solidFill>
              </a:rPr>
              <a:t>图02.15(</a:t>
            </a:r>
            <a:r>
              <a:rPr lang="en-US" altLang="zh-CN" b="1">
                <a:solidFill>
                  <a:srgbClr val="F52950"/>
                </a:solidFill>
              </a:rPr>
              <a:t>a) </a:t>
            </a:r>
            <a:r>
              <a:rPr lang="zh-CN" altLang="en-US" b="1">
                <a:solidFill>
                  <a:srgbClr val="F52950"/>
                </a:solidFill>
              </a:rPr>
              <a:t>漏源电压</a:t>
            </a:r>
            <a:r>
              <a:rPr lang="en-US" altLang="zh-CN" b="1" i="1">
                <a:solidFill>
                  <a:srgbClr val="F52950"/>
                </a:solidFill>
              </a:rPr>
              <a:t>V</a:t>
            </a:r>
            <a:r>
              <a:rPr lang="en-US" altLang="zh-CN" b="1" baseline="-25000">
                <a:solidFill>
                  <a:srgbClr val="F52950"/>
                </a:solidFill>
              </a:rPr>
              <a:t>DS</a:t>
            </a:r>
            <a:r>
              <a:rPr lang="zh-CN" altLang="en-US" b="1">
                <a:solidFill>
                  <a:srgbClr val="F52950"/>
                </a:solidFill>
              </a:rPr>
              <a:t>对沟道的影响</a:t>
            </a:r>
            <a:endParaRPr lang="zh-CN" altLang="en-US" b="1"/>
          </a:p>
        </p:txBody>
      </p:sp>
      <p:sp>
        <p:nvSpPr>
          <p:cNvPr id="28682" name="Rectangle 10">
            <a:extLst>
              <a:ext uri="{FF2B5EF4-FFF2-40B4-BE49-F238E27FC236}">
                <a16:creationId xmlns:a16="http://schemas.microsoft.com/office/drawing/2014/main" id="{D3E186CA-674B-41FC-9844-D61F33CD71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6324600"/>
            <a:ext cx="1555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latin typeface="宋体" panose="02010600030101010101" pitchFamily="2" charset="-122"/>
              </a:rPr>
              <a:t>(</a:t>
            </a:r>
            <a:r>
              <a:rPr lang="zh-CN" altLang="en-US" b="1">
                <a:latin typeface="宋体" panose="02010600030101010101" pitchFamily="2" charset="-122"/>
                <a:hlinkClick r:id="rId4"/>
              </a:rPr>
              <a:t>动画2-5</a:t>
            </a:r>
            <a:r>
              <a:rPr lang="zh-CN" altLang="en-US" b="1">
                <a:latin typeface="宋体" panose="02010600030101010101" pitchFamily="2" charset="-122"/>
              </a:rPr>
              <a:t>)</a:t>
            </a:r>
          </a:p>
        </p:txBody>
      </p:sp>
      <p:graphicFrame>
        <p:nvGraphicFramePr>
          <p:cNvPr id="5122" name="Object 11">
            <a:extLst>
              <a:ext uri="{FF2B5EF4-FFF2-40B4-BE49-F238E27FC236}">
                <a16:creationId xmlns:a16="http://schemas.microsoft.com/office/drawing/2014/main" id="{E52E7857-9741-479B-BE75-8110C52149F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57800" y="2743200"/>
          <a:ext cx="3008313" cy="327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2" name="BMP 图像" r:id="rId5" imgW="2685838" imgH="2924452" progId="Paint.Picture">
                  <p:embed/>
                </p:oleObj>
              </mc:Choice>
              <mc:Fallback>
                <p:oleObj name="BMP 图像" r:id="rId5" imgW="2685838" imgH="2924452" progId="Paint.Picture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2743200"/>
                        <a:ext cx="3008313" cy="327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8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86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6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86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6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8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8" grpId="0" autoUpdateAnimBg="0"/>
      <p:bldP spid="28680" grpId="0" autoUpdateAnimBg="0"/>
      <p:bldP spid="28681" grpId="0" autoUpdateAnimBg="0"/>
      <p:bldP spid="28682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2">
            <a:extLst>
              <a:ext uri="{FF2B5EF4-FFF2-40B4-BE49-F238E27FC236}">
                <a16:creationId xmlns:a16="http://schemas.microsoft.com/office/drawing/2014/main" id="{CE5EEFA3-8B7E-4523-BBCF-D97BD16CC6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6850" y="6099175"/>
            <a:ext cx="2590800" cy="762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6150" name="Rectangle 3">
            <a:extLst>
              <a:ext uri="{FF2B5EF4-FFF2-40B4-BE49-F238E27FC236}">
                <a16:creationId xmlns:a16="http://schemas.microsoft.com/office/drawing/2014/main" id="{9F94DFB6-A7C1-4184-89F7-345B7AE2ED2A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228600" y="381000"/>
            <a:ext cx="8915400" cy="1524000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zh-CN" altLang="en-US" b="1">
                <a:latin typeface="Times New Roman" panose="02020603050405020304" pitchFamily="18" charset="0"/>
              </a:rPr>
              <a:t>        </a:t>
            </a:r>
            <a:r>
              <a:rPr lang="zh-CN" altLang="en-US" b="1">
                <a:solidFill>
                  <a:schemeClr val="bg2"/>
                </a:solidFill>
                <a:latin typeface="Times New Roman" panose="02020603050405020304" pitchFamily="18" charset="0"/>
              </a:rPr>
              <a:t>当</a:t>
            </a:r>
            <a:r>
              <a:rPr lang="en-US" altLang="zh-CN" b="1" i="1">
                <a:solidFill>
                  <a:schemeClr val="bg2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b="1" baseline="-25000">
                <a:solidFill>
                  <a:schemeClr val="bg2"/>
                </a:solidFill>
                <a:latin typeface="Times New Roman" panose="02020603050405020304" pitchFamily="18" charset="0"/>
              </a:rPr>
              <a:t>DS</a:t>
            </a:r>
            <a:r>
              <a:rPr lang="zh-CN" altLang="en-US" b="1">
                <a:solidFill>
                  <a:schemeClr val="bg2"/>
                </a:solidFill>
                <a:latin typeface="Times New Roman" panose="02020603050405020304" pitchFamily="18" charset="0"/>
              </a:rPr>
              <a:t>为0或较小时，沟道分布</a:t>
            </a: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zh-CN" altLang="en-US" b="1">
                <a:solidFill>
                  <a:schemeClr val="bg2"/>
                </a:solidFill>
                <a:latin typeface="Times New Roman" panose="02020603050405020304" pitchFamily="18" charset="0"/>
              </a:rPr>
              <a:t>如图02.15(</a:t>
            </a:r>
            <a:r>
              <a:rPr lang="en-US" altLang="zh-CN" b="1">
                <a:solidFill>
                  <a:schemeClr val="bg2"/>
                </a:solidFill>
                <a:latin typeface="Times New Roman" panose="02020603050405020304" pitchFamily="18" charset="0"/>
              </a:rPr>
              <a:t>a)</a:t>
            </a:r>
            <a:r>
              <a:rPr lang="zh-CN" altLang="en-US" b="1">
                <a:solidFill>
                  <a:schemeClr val="bg2"/>
                </a:solidFill>
                <a:latin typeface="Times New Roman" panose="02020603050405020304" pitchFamily="18" charset="0"/>
              </a:rPr>
              <a:t>，此时</a:t>
            </a:r>
            <a:r>
              <a:rPr lang="en-US" altLang="zh-CN" b="1" i="1">
                <a:solidFill>
                  <a:schemeClr val="bg2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b="1" baseline="-25000">
                <a:solidFill>
                  <a:schemeClr val="bg2"/>
                </a:solidFill>
                <a:latin typeface="Times New Roman" panose="02020603050405020304" pitchFamily="18" charset="0"/>
              </a:rPr>
              <a:t>DS</a:t>
            </a:r>
            <a:r>
              <a:rPr lang="zh-CN" altLang="en-US" b="1">
                <a:solidFill>
                  <a:schemeClr val="bg2"/>
                </a:solidFill>
                <a:latin typeface="Times New Roman" panose="02020603050405020304" pitchFamily="18" charset="0"/>
              </a:rPr>
              <a:t> 基本均匀降落在沟道中，沟道</a:t>
            </a: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zh-CN" altLang="en-US" b="1">
                <a:solidFill>
                  <a:schemeClr val="bg2"/>
                </a:solidFill>
                <a:latin typeface="Times New Roman" panose="02020603050405020304" pitchFamily="18" charset="0"/>
              </a:rPr>
              <a:t>呈斜线分布。</a:t>
            </a:r>
            <a:endParaRPr lang="zh-CN" altLang="en-US" b="1">
              <a:solidFill>
                <a:schemeClr val="bg2"/>
              </a:solidFill>
            </a:endParaRPr>
          </a:p>
        </p:txBody>
      </p:sp>
      <p:sp>
        <p:nvSpPr>
          <p:cNvPr id="29700" name="Text Box 4">
            <a:extLst>
              <a:ext uri="{FF2B5EF4-FFF2-40B4-BE49-F238E27FC236}">
                <a16:creationId xmlns:a16="http://schemas.microsoft.com/office/drawing/2014/main" id="{B089BF8D-1657-4DE2-AE9F-60D54BF9E7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979613"/>
            <a:ext cx="8534400" cy="137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>
                <a:solidFill>
                  <a:schemeClr val="bg2"/>
                </a:solidFill>
              </a:rPr>
              <a:t>       当</a:t>
            </a:r>
            <a:r>
              <a:rPr lang="en-US" altLang="zh-CN" sz="2800" b="1" i="1">
                <a:solidFill>
                  <a:schemeClr val="bg2"/>
                </a:solidFill>
              </a:rPr>
              <a:t>V</a:t>
            </a:r>
            <a:r>
              <a:rPr lang="en-US" altLang="zh-CN" sz="2800" b="1" baseline="-25000">
                <a:solidFill>
                  <a:schemeClr val="bg2"/>
                </a:solidFill>
              </a:rPr>
              <a:t>DS</a:t>
            </a:r>
            <a:r>
              <a:rPr lang="zh-CN" altLang="en-US" sz="2800" b="1">
                <a:solidFill>
                  <a:schemeClr val="bg2"/>
                </a:solidFill>
              </a:rPr>
              <a:t>增加时，沟道如图02.15(</a:t>
            </a:r>
            <a:r>
              <a:rPr lang="en-US" altLang="zh-CN" sz="2800" b="1">
                <a:solidFill>
                  <a:schemeClr val="bg2"/>
                </a:solidFill>
              </a:rPr>
              <a:t>b)</a:t>
            </a:r>
            <a:r>
              <a:rPr lang="zh-CN" altLang="en-US" sz="2800" b="1">
                <a:solidFill>
                  <a:schemeClr val="bg2"/>
                </a:solidFill>
              </a:rPr>
              <a:t>所示。这相当于</a:t>
            </a:r>
            <a:r>
              <a:rPr lang="en-US" altLang="zh-CN" sz="2800" b="1" i="1">
                <a:solidFill>
                  <a:schemeClr val="bg2"/>
                </a:solidFill>
              </a:rPr>
              <a:t>V</a:t>
            </a:r>
            <a:r>
              <a:rPr lang="en-US" altLang="zh-CN" sz="2800" b="1" baseline="-25000">
                <a:solidFill>
                  <a:schemeClr val="bg2"/>
                </a:solidFill>
              </a:rPr>
              <a:t>DS</a:t>
            </a:r>
            <a:r>
              <a:rPr lang="zh-CN" altLang="en-US" sz="2800" b="1">
                <a:solidFill>
                  <a:schemeClr val="bg2"/>
                </a:solidFill>
              </a:rPr>
              <a:t>增加使漏极处沟道缩减到刚刚开启的情况，称为</a:t>
            </a:r>
            <a:r>
              <a:rPr lang="zh-CN" altLang="en-US" sz="2800" b="1">
                <a:solidFill>
                  <a:srgbClr val="F52950"/>
                </a:solidFill>
              </a:rPr>
              <a:t>预夹断</a:t>
            </a:r>
            <a:r>
              <a:rPr lang="zh-CN" altLang="en-US" sz="2800" b="1">
                <a:solidFill>
                  <a:schemeClr val="bg2"/>
                </a:solidFill>
              </a:rPr>
              <a:t>。</a:t>
            </a:r>
            <a:endParaRPr lang="zh-CN" altLang="en-US" b="1"/>
          </a:p>
        </p:txBody>
      </p:sp>
      <p:sp>
        <p:nvSpPr>
          <p:cNvPr id="29701" name="Text Box 5">
            <a:extLst>
              <a:ext uri="{FF2B5EF4-FFF2-40B4-BE49-F238E27FC236}">
                <a16:creationId xmlns:a16="http://schemas.microsoft.com/office/drawing/2014/main" id="{0BD25323-45AB-4385-BC9B-088FE55980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263" y="3375025"/>
            <a:ext cx="8861425" cy="150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</a:pPr>
            <a:r>
              <a:rPr lang="zh-CN" altLang="en-US" sz="2800" b="1">
                <a:solidFill>
                  <a:schemeClr val="bg2"/>
                </a:solidFill>
              </a:rPr>
              <a:t>       当</a:t>
            </a:r>
            <a:r>
              <a:rPr lang="en-US" altLang="zh-CN" sz="2800" b="1" i="1">
                <a:solidFill>
                  <a:schemeClr val="bg2"/>
                </a:solidFill>
              </a:rPr>
              <a:t>V</a:t>
            </a:r>
            <a:r>
              <a:rPr lang="en-US" altLang="zh-CN" sz="2800" b="1" baseline="-25000">
                <a:solidFill>
                  <a:schemeClr val="bg2"/>
                </a:solidFill>
              </a:rPr>
              <a:t>DS</a:t>
            </a:r>
            <a:r>
              <a:rPr lang="zh-CN" altLang="en-US" sz="2800" b="1">
                <a:solidFill>
                  <a:schemeClr val="bg2"/>
                </a:solidFill>
              </a:rPr>
              <a:t>再增加时，沟道如图02.15(</a:t>
            </a:r>
            <a:r>
              <a:rPr lang="en-US" altLang="zh-CN" sz="2800" b="1">
                <a:solidFill>
                  <a:schemeClr val="bg2"/>
                </a:solidFill>
              </a:rPr>
              <a:t>c)</a:t>
            </a:r>
            <a:r>
              <a:rPr lang="zh-CN" altLang="en-US" sz="2800" b="1">
                <a:solidFill>
                  <a:schemeClr val="bg2"/>
                </a:solidFill>
              </a:rPr>
              <a:t>所示。</a:t>
            </a:r>
          </a:p>
          <a:p>
            <a:pPr>
              <a:lnSpc>
                <a:spcPct val="110000"/>
              </a:lnSpc>
            </a:pPr>
            <a:r>
              <a:rPr lang="zh-CN" altLang="en-US" sz="2800" b="1">
                <a:solidFill>
                  <a:schemeClr val="bg2"/>
                </a:solidFill>
              </a:rPr>
              <a:t>此时预夹断区域加长，伸向</a:t>
            </a:r>
            <a:r>
              <a:rPr lang="en-US" altLang="zh-CN" sz="2800" b="1">
                <a:solidFill>
                  <a:schemeClr val="bg2"/>
                </a:solidFill>
              </a:rPr>
              <a:t>S</a:t>
            </a:r>
            <a:r>
              <a:rPr lang="zh-CN" altLang="en-US" sz="2800" b="1">
                <a:solidFill>
                  <a:schemeClr val="bg2"/>
                </a:solidFill>
              </a:rPr>
              <a:t>极。 </a:t>
            </a:r>
            <a:r>
              <a:rPr lang="en-US" altLang="zh-CN" sz="2800" b="1" i="1">
                <a:solidFill>
                  <a:schemeClr val="bg2"/>
                </a:solidFill>
              </a:rPr>
              <a:t>V</a:t>
            </a:r>
            <a:r>
              <a:rPr lang="en-US" altLang="zh-CN" sz="2800" b="1" baseline="-25000">
                <a:solidFill>
                  <a:schemeClr val="bg2"/>
                </a:solidFill>
              </a:rPr>
              <a:t>DS</a:t>
            </a:r>
            <a:r>
              <a:rPr lang="zh-CN" altLang="en-US" sz="2800" b="1">
                <a:solidFill>
                  <a:schemeClr val="bg2"/>
                </a:solidFill>
              </a:rPr>
              <a:t>增加的部分基本</a:t>
            </a:r>
          </a:p>
          <a:p>
            <a:pPr>
              <a:lnSpc>
                <a:spcPct val="110000"/>
              </a:lnSpc>
            </a:pPr>
            <a:r>
              <a:rPr lang="zh-CN" altLang="en-US" sz="2800" b="1">
                <a:solidFill>
                  <a:schemeClr val="bg2"/>
                </a:solidFill>
              </a:rPr>
              <a:t>降落在随之加长的夹断沟道上， </a:t>
            </a:r>
            <a:r>
              <a:rPr lang="en-US" altLang="zh-CN" sz="2800" b="1" i="1">
                <a:solidFill>
                  <a:schemeClr val="bg2"/>
                </a:solidFill>
              </a:rPr>
              <a:t>I</a:t>
            </a:r>
            <a:r>
              <a:rPr lang="en-US" altLang="zh-CN" sz="2800" b="1" baseline="-25000">
                <a:solidFill>
                  <a:schemeClr val="bg2"/>
                </a:solidFill>
              </a:rPr>
              <a:t>D</a:t>
            </a:r>
            <a:r>
              <a:rPr lang="zh-CN" altLang="en-US" sz="2800" b="1">
                <a:solidFill>
                  <a:schemeClr val="bg2"/>
                </a:solidFill>
              </a:rPr>
              <a:t>基本趋于不变。</a:t>
            </a:r>
            <a:endParaRPr lang="zh-CN" altLang="en-US" b="1">
              <a:solidFill>
                <a:schemeClr val="bg2"/>
              </a:solidFill>
            </a:endParaRPr>
          </a:p>
        </p:txBody>
      </p:sp>
      <p:sp>
        <p:nvSpPr>
          <p:cNvPr id="29702" name="Text Box 6">
            <a:extLst>
              <a:ext uri="{FF2B5EF4-FFF2-40B4-BE49-F238E27FC236}">
                <a16:creationId xmlns:a16="http://schemas.microsoft.com/office/drawing/2014/main" id="{90138B71-EE7D-4AB8-87AE-18BCA29C05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238" y="4822825"/>
            <a:ext cx="8964612" cy="150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</a:pPr>
            <a:r>
              <a:rPr lang="zh-CN" altLang="zh-CN" sz="2800" b="1" i="1">
                <a:solidFill>
                  <a:schemeClr val="bg2"/>
                </a:solidFill>
              </a:rPr>
              <a:t>       </a:t>
            </a:r>
            <a:r>
              <a:rPr lang="zh-CN" altLang="zh-CN" sz="2800" b="1">
                <a:solidFill>
                  <a:schemeClr val="bg2"/>
                </a:solidFill>
              </a:rPr>
              <a:t>当</a:t>
            </a:r>
            <a:r>
              <a:rPr lang="en-US" altLang="zh-CN" b="1" i="1">
                <a:solidFill>
                  <a:schemeClr val="bg2"/>
                </a:solidFill>
              </a:rPr>
              <a:t>V</a:t>
            </a:r>
            <a:r>
              <a:rPr lang="en-US" altLang="zh-CN" b="1" baseline="-25000">
                <a:solidFill>
                  <a:schemeClr val="bg2"/>
                </a:solidFill>
              </a:rPr>
              <a:t>GS</a:t>
            </a:r>
            <a:r>
              <a:rPr lang="en-US" altLang="zh-CN" b="1">
                <a:solidFill>
                  <a:schemeClr val="bg2"/>
                </a:solidFill>
              </a:rPr>
              <a:t>＞</a:t>
            </a:r>
            <a:r>
              <a:rPr lang="en-US" altLang="zh-CN" b="1" i="1">
                <a:solidFill>
                  <a:schemeClr val="bg2"/>
                </a:solidFill>
              </a:rPr>
              <a:t>V</a:t>
            </a:r>
            <a:r>
              <a:rPr lang="en-US" altLang="zh-CN" b="1" baseline="-25000">
                <a:solidFill>
                  <a:schemeClr val="bg2"/>
                </a:solidFill>
              </a:rPr>
              <a:t>GS(th)</a:t>
            </a:r>
            <a:r>
              <a:rPr lang="en-US" altLang="zh-CN" b="1">
                <a:solidFill>
                  <a:schemeClr val="bg2"/>
                </a:solidFill>
              </a:rPr>
              <a:t>，</a:t>
            </a:r>
            <a:r>
              <a:rPr lang="zh-CN" altLang="en-US" sz="2800" b="1">
                <a:solidFill>
                  <a:schemeClr val="bg2"/>
                </a:solidFill>
              </a:rPr>
              <a:t>且固定为某一值时，</a:t>
            </a:r>
            <a:r>
              <a:rPr lang="zh-CN" altLang="zh-CN" sz="2800" b="1">
                <a:solidFill>
                  <a:schemeClr val="bg2"/>
                </a:solidFill>
              </a:rPr>
              <a:t> </a:t>
            </a:r>
            <a:r>
              <a:rPr lang="en-US" altLang="zh-CN" sz="2800" b="1" i="1">
                <a:solidFill>
                  <a:schemeClr val="bg2"/>
                </a:solidFill>
              </a:rPr>
              <a:t>V</a:t>
            </a:r>
            <a:r>
              <a:rPr lang="en-US" altLang="zh-CN" sz="2800" b="1" baseline="-25000">
                <a:solidFill>
                  <a:schemeClr val="bg2"/>
                </a:solidFill>
              </a:rPr>
              <a:t>DS</a:t>
            </a:r>
            <a:r>
              <a:rPr lang="zh-CN" altLang="en-US" sz="2800" b="1">
                <a:solidFill>
                  <a:schemeClr val="bg2"/>
                </a:solidFill>
              </a:rPr>
              <a:t>对</a:t>
            </a:r>
            <a:r>
              <a:rPr lang="en-US" altLang="zh-CN" sz="2800" b="1" i="1">
                <a:solidFill>
                  <a:schemeClr val="bg2"/>
                </a:solidFill>
              </a:rPr>
              <a:t>I</a:t>
            </a:r>
            <a:r>
              <a:rPr lang="en-US" altLang="zh-CN" sz="2800" b="1" baseline="-25000">
                <a:solidFill>
                  <a:schemeClr val="bg2"/>
                </a:solidFill>
              </a:rPr>
              <a:t>D</a:t>
            </a:r>
            <a:r>
              <a:rPr lang="zh-CN" altLang="en-US" sz="2800" b="1">
                <a:solidFill>
                  <a:schemeClr val="bg2"/>
                </a:solidFill>
              </a:rPr>
              <a:t>的影响，</a:t>
            </a:r>
          </a:p>
          <a:p>
            <a:pPr>
              <a:lnSpc>
                <a:spcPct val="110000"/>
              </a:lnSpc>
            </a:pPr>
            <a:r>
              <a:rPr lang="zh-CN" altLang="en-US" sz="2800" b="1">
                <a:solidFill>
                  <a:schemeClr val="bg2"/>
                </a:solidFill>
              </a:rPr>
              <a:t>即</a:t>
            </a:r>
            <a:r>
              <a:rPr lang="en-US" altLang="zh-CN" sz="2800" b="1" i="1">
                <a:solidFill>
                  <a:srgbClr val="008000"/>
                </a:solidFill>
              </a:rPr>
              <a:t>I</a:t>
            </a:r>
            <a:r>
              <a:rPr lang="en-US" altLang="zh-CN" sz="2000" b="1" baseline="-25000">
                <a:solidFill>
                  <a:srgbClr val="008000"/>
                </a:solidFill>
              </a:rPr>
              <a:t>D</a:t>
            </a:r>
            <a:r>
              <a:rPr lang="en-US" altLang="zh-CN" sz="2800" b="1">
                <a:solidFill>
                  <a:srgbClr val="008000"/>
                </a:solidFill>
              </a:rPr>
              <a:t>=</a:t>
            </a:r>
            <a:r>
              <a:rPr lang="en-US" altLang="zh-CN" sz="2800" b="1" i="1">
                <a:solidFill>
                  <a:srgbClr val="008000"/>
                </a:solidFill>
              </a:rPr>
              <a:t>f</a:t>
            </a:r>
            <a:r>
              <a:rPr lang="en-US" altLang="zh-CN" sz="2800" b="1">
                <a:solidFill>
                  <a:srgbClr val="008000"/>
                </a:solidFill>
              </a:rPr>
              <a:t>(</a:t>
            </a:r>
            <a:r>
              <a:rPr lang="en-US" altLang="zh-CN" sz="2800" b="1" i="1">
                <a:solidFill>
                  <a:srgbClr val="008000"/>
                </a:solidFill>
              </a:rPr>
              <a:t>V</a:t>
            </a:r>
            <a:r>
              <a:rPr lang="en-US" altLang="zh-CN" sz="2000" b="1" baseline="-25000">
                <a:solidFill>
                  <a:srgbClr val="008000"/>
                </a:solidFill>
              </a:rPr>
              <a:t>DS</a:t>
            </a:r>
            <a:r>
              <a:rPr lang="en-US" altLang="zh-CN" sz="2800" b="1">
                <a:solidFill>
                  <a:srgbClr val="008000"/>
                </a:solidFill>
              </a:rPr>
              <a:t>)</a:t>
            </a:r>
            <a:r>
              <a:rPr lang="en-US" altLang="zh-CN" sz="2800" b="1">
                <a:solidFill>
                  <a:srgbClr val="008000"/>
                </a:solidFill>
                <a:sym typeface="Symbol" panose="05050102010706020507" pitchFamily="18" charset="2"/>
              </a:rPr>
              <a:t></a:t>
            </a:r>
            <a:r>
              <a:rPr lang="en-US" altLang="zh-CN" sz="1800" b="1" i="1">
                <a:solidFill>
                  <a:srgbClr val="008000"/>
                </a:solidFill>
              </a:rPr>
              <a:t>V</a:t>
            </a:r>
            <a:r>
              <a:rPr lang="en-US" altLang="zh-CN" sz="1800" b="1" baseline="-25000">
                <a:solidFill>
                  <a:srgbClr val="008000"/>
                </a:solidFill>
              </a:rPr>
              <a:t>GS</a:t>
            </a:r>
            <a:r>
              <a:rPr lang="en-US" altLang="zh-CN" sz="1800" b="1">
                <a:solidFill>
                  <a:srgbClr val="008000"/>
                </a:solidFill>
              </a:rPr>
              <a:t>=const</a:t>
            </a:r>
            <a:r>
              <a:rPr lang="zh-CN" altLang="en-US" sz="2800" b="1">
                <a:solidFill>
                  <a:schemeClr val="bg2"/>
                </a:solidFill>
              </a:rPr>
              <a:t>这一关系曲线如图02.16所示。这</a:t>
            </a:r>
          </a:p>
          <a:p>
            <a:pPr>
              <a:lnSpc>
                <a:spcPct val="110000"/>
              </a:lnSpc>
            </a:pPr>
            <a:r>
              <a:rPr lang="zh-CN" altLang="en-US" sz="2800" b="1">
                <a:solidFill>
                  <a:schemeClr val="bg2"/>
                </a:solidFill>
              </a:rPr>
              <a:t>一曲线称为</a:t>
            </a:r>
            <a:r>
              <a:rPr lang="zh-CN" altLang="en-US" sz="2800" b="1">
                <a:solidFill>
                  <a:srgbClr val="008000"/>
                </a:solidFill>
              </a:rPr>
              <a:t>漏极输出特性曲线</a:t>
            </a:r>
            <a:r>
              <a:rPr lang="zh-CN" altLang="en-US" sz="2800" b="1">
                <a:solidFill>
                  <a:schemeClr val="bg2"/>
                </a:solidFill>
              </a:rPr>
              <a:t>。</a:t>
            </a:r>
          </a:p>
        </p:txBody>
      </p:sp>
      <p:graphicFrame>
        <p:nvGraphicFramePr>
          <p:cNvPr id="29703" name="Object 7">
            <a:extLst>
              <a:ext uri="{FF2B5EF4-FFF2-40B4-BE49-F238E27FC236}">
                <a16:creationId xmlns:a16="http://schemas.microsoft.com/office/drawing/2014/main" id="{9102412A-2E59-43C4-B871-DBBA0AB2338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19800" y="3048000"/>
          <a:ext cx="3017838" cy="342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4" name="BMP 图像" r:id="rId3" imgW="2562347" imgH="2924452" progId="Paint.Picture">
                  <p:embed/>
                </p:oleObj>
              </mc:Choice>
              <mc:Fallback>
                <p:oleObj name="BMP 图像" r:id="rId3" imgW="2562347" imgH="2924452" progId="Paint.Picture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3048000"/>
                        <a:ext cx="3017838" cy="34290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2FC139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4" name="Object 8">
            <a:extLst>
              <a:ext uri="{FF2B5EF4-FFF2-40B4-BE49-F238E27FC236}">
                <a16:creationId xmlns:a16="http://schemas.microsoft.com/office/drawing/2014/main" id="{ED1B04EF-D9DB-4293-988D-F70D0228CFC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19800" y="76200"/>
          <a:ext cx="3033713" cy="342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5" name="BMP 图像" r:id="rId5" imgW="2562347" imgH="2895207" progId="Paint.Picture">
                  <p:embed/>
                </p:oleObj>
              </mc:Choice>
              <mc:Fallback>
                <p:oleObj name="BMP 图像" r:id="rId5" imgW="2562347" imgH="2895207" progId="Paint.Picture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76200"/>
                        <a:ext cx="3033713" cy="34290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2FC139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5" name="Object 9">
            <a:extLst>
              <a:ext uri="{FF2B5EF4-FFF2-40B4-BE49-F238E27FC236}">
                <a16:creationId xmlns:a16="http://schemas.microsoft.com/office/drawing/2014/main" id="{6C3BD268-26F1-4BAF-8799-3543EFB62BF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19800" y="3124200"/>
          <a:ext cx="3008313" cy="327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6" name="BMP 图像" r:id="rId7" imgW="2685838" imgH="2924452" progId="Paint.Picture">
                  <p:embed/>
                </p:oleObj>
              </mc:Choice>
              <mc:Fallback>
                <p:oleObj name="BMP 图像" r:id="rId7" imgW="2685838" imgH="2924452" progId="Paint.Picture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3124200"/>
                        <a:ext cx="3008313" cy="32766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2FC139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7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7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9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97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97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24" dur="500"/>
                                        <p:tgtEl>
                                          <p:spTgt spid="29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97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97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29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0" grpId="0" autoUpdateAnimBg="0"/>
      <p:bldP spid="29701" grpId="0" autoUpdateAnimBg="0"/>
      <p:bldP spid="29702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4" descr="2">
            <a:extLst>
              <a:ext uri="{FF2B5EF4-FFF2-40B4-BE49-F238E27FC236}">
                <a16:creationId xmlns:a16="http://schemas.microsoft.com/office/drawing/2014/main" id="{67C880ED-127E-4DEB-AA07-FE4D6EB3CC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1196975"/>
            <a:ext cx="5038725" cy="3582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59" name="Rectangle 5">
            <a:extLst>
              <a:ext uri="{FF2B5EF4-FFF2-40B4-BE49-F238E27FC236}">
                <a16:creationId xmlns:a16="http://schemas.microsoft.com/office/drawing/2014/main" id="{7E0DA361-CE31-4F7F-ADA3-FEE815F799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4860925"/>
            <a:ext cx="3276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000">
                <a:solidFill>
                  <a:srgbClr val="F52950"/>
                </a:solidFill>
              </a:rPr>
              <a:t>图02.16 漏极输出特性曲线</a:t>
            </a:r>
            <a:endParaRPr lang="zh-CN" altLang="en-US" sz="2000">
              <a:solidFill>
                <a:schemeClr val="hlink"/>
              </a:solidFill>
            </a:endParaRPr>
          </a:p>
        </p:txBody>
      </p:sp>
      <p:sp>
        <p:nvSpPr>
          <p:cNvPr id="19460" name="Rectangle 6">
            <a:extLst>
              <a:ext uri="{FF2B5EF4-FFF2-40B4-BE49-F238E27FC236}">
                <a16:creationId xmlns:a16="http://schemas.microsoft.com/office/drawing/2014/main" id="{B9B080F5-F728-4079-A90C-56611823A5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0425" y="1052513"/>
            <a:ext cx="25463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i="1">
                <a:solidFill>
                  <a:srgbClr val="2FC139"/>
                </a:solidFill>
              </a:rPr>
              <a:t>I</a:t>
            </a:r>
            <a:r>
              <a:rPr lang="en-US" altLang="zh-CN" sz="2000" baseline="-25000">
                <a:solidFill>
                  <a:srgbClr val="2FC139"/>
                </a:solidFill>
              </a:rPr>
              <a:t>D</a:t>
            </a:r>
            <a:r>
              <a:rPr lang="en-US" altLang="zh-CN" sz="2800">
                <a:solidFill>
                  <a:srgbClr val="2FC139"/>
                </a:solidFill>
              </a:rPr>
              <a:t>=</a:t>
            </a:r>
            <a:r>
              <a:rPr lang="en-US" altLang="zh-CN" sz="2800" i="1">
                <a:solidFill>
                  <a:srgbClr val="2FC139"/>
                </a:solidFill>
              </a:rPr>
              <a:t>f</a:t>
            </a:r>
            <a:r>
              <a:rPr lang="en-US" altLang="zh-CN" sz="2800">
                <a:solidFill>
                  <a:srgbClr val="2FC139"/>
                </a:solidFill>
              </a:rPr>
              <a:t>(</a:t>
            </a:r>
            <a:r>
              <a:rPr lang="en-US" altLang="zh-CN" sz="2800" i="1">
                <a:solidFill>
                  <a:srgbClr val="2FC139"/>
                </a:solidFill>
              </a:rPr>
              <a:t>V</a:t>
            </a:r>
            <a:r>
              <a:rPr lang="en-US" altLang="zh-CN" sz="2000" baseline="-25000">
                <a:solidFill>
                  <a:srgbClr val="2FC139"/>
                </a:solidFill>
              </a:rPr>
              <a:t>DS</a:t>
            </a:r>
            <a:r>
              <a:rPr lang="en-US" altLang="zh-CN" sz="2800">
                <a:solidFill>
                  <a:srgbClr val="2FC139"/>
                </a:solidFill>
              </a:rPr>
              <a:t>)</a:t>
            </a:r>
            <a:r>
              <a:rPr lang="en-US" altLang="zh-CN" sz="2800">
                <a:solidFill>
                  <a:srgbClr val="2FC139"/>
                </a:solidFill>
                <a:sym typeface="Symbol" panose="05050102010706020507" pitchFamily="18" charset="2"/>
              </a:rPr>
              <a:t></a:t>
            </a:r>
            <a:r>
              <a:rPr lang="en-US" altLang="zh-CN" sz="1800" i="1">
                <a:solidFill>
                  <a:srgbClr val="2FC139"/>
                </a:solidFill>
              </a:rPr>
              <a:t>V</a:t>
            </a:r>
            <a:r>
              <a:rPr lang="en-US" altLang="zh-CN" sz="1800" baseline="-25000">
                <a:solidFill>
                  <a:srgbClr val="2FC139"/>
                </a:solidFill>
              </a:rPr>
              <a:t>GS</a:t>
            </a:r>
            <a:r>
              <a:rPr lang="en-US" altLang="zh-CN" sz="1800">
                <a:solidFill>
                  <a:srgbClr val="2FC139"/>
                </a:solidFill>
              </a:rPr>
              <a:t>=const</a:t>
            </a:r>
            <a:endParaRPr lang="zh-CN" altLang="en-US" sz="1800">
              <a:solidFill>
                <a:srgbClr val="2FC139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633C2915-6AB3-4A1E-AEBF-E3E1D5E097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71550" y="333375"/>
            <a:ext cx="7110413" cy="1143000"/>
          </a:xfrm>
        </p:spPr>
        <p:txBody>
          <a:bodyPr/>
          <a:lstStyle/>
          <a:p>
            <a:pPr eaLnBrk="1" hangingPunct="1"/>
            <a:r>
              <a:rPr lang="en-US" altLang="zh-CN" sz="3200">
                <a:solidFill>
                  <a:srgbClr val="800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N</a:t>
            </a:r>
            <a:r>
              <a:rPr lang="zh-CN" altLang="en-US" sz="3200">
                <a:solidFill>
                  <a:srgbClr val="8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沟道耗尽型</a:t>
            </a:r>
            <a:r>
              <a:rPr lang="en-US" altLang="zh-CN" sz="3200">
                <a:solidFill>
                  <a:srgbClr val="800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MOSFET</a:t>
            </a:r>
            <a:r>
              <a:rPr lang="zh-CN" altLang="en-US" sz="3200">
                <a:solidFill>
                  <a:srgbClr val="800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管</a:t>
            </a:r>
            <a:br>
              <a:rPr lang="zh-CN" altLang="en-US" sz="3200">
                <a:solidFill>
                  <a:srgbClr val="FF66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</a:b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7B0C1D24-E9C5-4092-B52A-BA0AC50AD4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0825" y="3429000"/>
            <a:ext cx="8424863" cy="3200400"/>
          </a:xfrm>
        </p:spPr>
        <p:txBody>
          <a:bodyPr/>
          <a:lstStyle/>
          <a:p>
            <a:pPr algn="just" eaLnBrk="1" hangingPunct="1">
              <a:lnSpc>
                <a:spcPct val="120000"/>
              </a:lnSpc>
              <a:buFont typeface="Monotype Sorts" pitchFamily="2" charset="2"/>
              <a:buNone/>
            </a:pPr>
            <a:r>
              <a:rPr lang="zh-CN" altLang="en-US" b="1">
                <a:solidFill>
                  <a:srgbClr val="010002"/>
                </a:solidFill>
                <a:latin typeface="Times New Roman" panose="02020603050405020304" pitchFamily="18" charset="0"/>
              </a:rPr>
              <a:t>       </a:t>
            </a:r>
            <a:r>
              <a:rPr lang="zh-CN" altLang="en-US" b="1">
                <a:solidFill>
                  <a:srgbClr val="008000"/>
                </a:solidFill>
                <a:latin typeface="Times New Roman" panose="02020603050405020304" pitchFamily="18" charset="0"/>
              </a:rPr>
              <a:t>当</a:t>
            </a:r>
            <a:r>
              <a:rPr lang="en-US" altLang="zh-CN" b="1" i="1">
                <a:solidFill>
                  <a:srgbClr val="008000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b="1" baseline="-25000">
                <a:solidFill>
                  <a:srgbClr val="008000"/>
                </a:solidFill>
                <a:latin typeface="Times New Roman" panose="02020603050405020304" pitchFamily="18" charset="0"/>
              </a:rPr>
              <a:t>GS</a:t>
            </a:r>
            <a:r>
              <a:rPr lang="en-US" altLang="zh-CN" b="1">
                <a:solidFill>
                  <a:srgbClr val="008000"/>
                </a:solidFill>
                <a:latin typeface="Times New Roman" panose="02020603050405020304" pitchFamily="18" charset="0"/>
              </a:rPr>
              <a:t>＞0</a:t>
            </a:r>
            <a:r>
              <a:rPr lang="zh-CN" altLang="en-US" b="1">
                <a:solidFill>
                  <a:srgbClr val="008000"/>
                </a:solidFill>
                <a:latin typeface="Times New Roman" panose="02020603050405020304" pitchFamily="18" charset="0"/>
              </a:rPr>
              <a:t>时，将使</a:t>
            </a:r>
            <a:r>
              <a:rPr lang="en-US" altLang="zh-CN" b="1" i="1">
                <a:solidFill>
                  <a:srgbClr val="0080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b="1" baseline="-25000">
                <a:solidFill>
                  <a:srgbClr val="008000"/>
                </a:solidFill>
                <a:latin typeface="Times New Roman" panose="02020603050405020304" pitchFamily="18" charset="0"/>
              </a:rPr>
              <a:t>D</a:t>
            </a:r>
            <a:r>
              <a:rPr lang="zh-CN" altLang="en-US" b="1">
                <a:solidFill>
                  <a:srgbClr val="008000"/>
                </a:solidFill>
                <a:latin typeface="Times New Roman" panose="02020603050405020304" pitchFamily="18" charset="0"/>
              </a:rPr>
              <a:t>进一步增加。</a:t>
            </a:r>
            <a:r>
              <a:rPr lang="en-US" altLang="zh-CN" b="1" i="1">
                <a:solidFill>
                  <a:srgbClr val="008000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b="1" baseline="-25000">
                <a:solidFill>
                  <a:srgbClr val="008000"/>
                </a:solidFill>
                <a:latin typeface="Times New Roman" panose="02020603050405020304" pitchFamily="18" charset="0"/>
              </a:rPr>
              <a:t>GS</a:t>
            </a:r>
            <a:r>
              <a:rPr lang="en-US" altLang="zh-CN" b="1">
                <a:solidFill>
                  <a:srgbClr val="008000"/>
                </a:solidFill>
                <a:latin typeface="Times New Roman" panose="02020603050405020304" pitchFamily="18" charset="0"/>
              </a:rPr>
              <a:t>＜0</a:t>
            </a:r>
            <a:r>
              <a:rPr lang="zh-CN" altLang="en-US" b="1">
                <a:solidFill>
                  <a:srgbClr val="008000"/>
                </a:solidFill>
                <a:latin typeface="Times New Roman" panose="02020603050405020304" pitchFamily="18" charset="0"/>
              </a:rPr>
              <a:t>时，随着</a:t>
            </a:r>
            <a:r>
              <a:rPr lang="en-US" altLang="zh-CN" b="1" i="1">
                <a:solidFill>
                  <a:srgbClr val="008000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b="1" baseline="-25000">
                <a:solidFill>
                  <a:srgbClr val="008000"/>
                </a:solidFill>
                <a:latin typeface="Times New Roman" panose="02020603050405020304" pitchFamily="18" charset="0"/>
              </a:rPr>
              <a:t>GS</a:t>
            </a:r>
            <a:r>
              <a:rPr lang="zh-CN" altLang="en-US" b="1">
                <a:solidFill>
                  <a:srgbClr val="008000"/>
                </a:solidFill>
                <a:latin typeface="Times New Roman" panose="02020603050405020304" pitchFamily="18" charset="0"/>
              </a:rPr>
              <a:t>的减小漏极电流逐渐减小，直至</a:t>
            </a:r>
            <a:r>
              <a:rPr lang="en-US" altLang="zh-CN" b="1" i="1">
                <a:solidFill>
                  <a:srgbClr val="0080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b="1" baseline="-25000">
                <a:solidFill>
                  <a:srgbClr val="008000"/>
                </a:solidFill>
                <a:latin typeface="Times New Roman" panose="02020603050405020304" pitchFamily="18" charset="0"/>
              </a:rPr>
              <a:t>D</a:t>
            </a:r>
            <a:r>
              <a:rPr lang="en-US" altLang="zh-CN" b="1">
                <a:solidFill>
                  <a:srgbClr val="008000"/>
                </a:solidFill>
                <a:latin typeface="Times New Roman" panose="02020603050405020304" pitchFamily="18" charset="0"/>
              </a:rPr>
              <a:t>=0。</a:t>
            </a:r>
            <a:r>
              <a:rPr lang="zh-CN" altLang="en-US" b="1">
                <a:solidFill>
                  <a:srgbClr val="008000"/>
                </a:solidFill>
                <a:latin typeface="Times New Roman" panose="02020603050405020304" pitchFamily="18" charset="0"/>
              </a:rPr>
              <a:t>对应</a:t>
            </a:r>
            <a:r>
              <a:rPr lang="en-US" altLang="zh-CN" b="1" i="1">
                <a:solidFill>
                  <a:srgbClr val="0080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b="1" baseline="-25000">
                <a:solidFill>
                  <a:srgbClr val="008000"/>
                </a:solidFill>
                <a:latin typeface="Times New Roman" panose="02020603050405020304" pitchFamily="18" charset="0"/>
              </a:rPr>
              <a:t>D</a:t>
            </a:r>
            <a:r>
              <a:rPr lang="en-US" altLang="zh-CN" b="1">
                <a:solidFill>
                  <a:srgbClr val="008000"/>
                </a:solidFill>
                <a:latin typeface="Times New Roman" panose="02020603050405020304" pitchFamily="18" charset="0"/>
              </a:rPr>
              <a:t>=0</a:t>
            </a:r>
            <a:r>
              <a:rPr lang="zh-CN" altLang="en-US" b="1">
                <a:solidFill>
                  <a:srgbClr val="008000"/>
                </a:solidFill>
                <a:latin typeface="Times New Roman" panose="02020603050405020304" pitchFamily="18" charset="0"/>
              </a:rPr>
              <a:t>的</a:t>
            </a:r>
            <a:r>
              <a:rPr lang="en-US" altLang="zh-CN" b="1" i="1">
                <a:solidFill>
                  <a:srgbClr val="008000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b="1" baseline="-25000">
                <a:solidFill>
                  <a:srgbClr val="008000"/>
                </a:solidFill>
                <a:latin typeface="Times New Roman" panose="02020603050405020304" pitchFamily="18" charset="0"/>
              </a:rPr>
              <a:t>GS</a:t>
            </a:r>
            <a:r>
              <a:rPr lang="zh-CN" altLang="en-US" b="1">
                <a:solidFill>
                  <a:srgbClr val="008000"/>
                </a:solidFill>
                <a:latin typeface="Times New Roman" panose="02020603050405020304" pitchFamily="18" charset="0"/>
              </a:rPr>
              <a:t>称为夹断电压，用符号</a:t>
            </a:r>
            <a:r>
              <a:rPr lang="en-US" altLang="zh-CN" b="1" i="1">
                <a:solidFill>
                  <a:srgbClr val="008000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b="1" baseline="-25000">
                <a:solidFill>
                  <a:srgbClr val="008000"/>
                </a:solidFill>
                <a:latin typeface="Times New Roman" panose="02020603050405020304" pitchFamily="18" charset="0"/>
              </a:rPr>
              <a:t>GS(off)</a:t>
            </a:r>
            <a:r>
              <a:rPr lang="zh-CN" altLang="en-US" b="1">
                <a:solidFill>
                  <a:srgbClr val="008000"/>
                </a:solidFill>
                <a:latin typeface="Times New Roman" panose="02020603050405020304" pitchFamily="18" charset="0"/>
              </a:rPr>
              <a:t>表示，有时也用</a:t>
            </a:r>
            <a:r>
              <a:rPr lang="en-US" altLang="zh-CN" b="1" i="1">
                <a:solidFill>
                  <a:srgbClr val="008000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b="1" baseline="-25000">
                <a:solidFill>
                  <a:srgbClr val="008000"/>
                </a:solidFill>
                <a:latin typeface="Times New Roman" panose="02020603050405020304" pitchFamily="18" charset="0"/>
              </a:rPr>
              <a:t>P</a:t>
            </a:r>
            <a:r>
              <a:rPr lang="zh-CN" altLang="en-US" b="1">
                <a:solidFill>
                  <a:srgbClr val="008000"/>
                </a:solidFill>
                <a:latin typeface="Times New Roman" panose="02020603050405020304" pitchFamily="18" charset="0"/>
              </a:rPr>
              <a:t>表示。</a:t>
            </a:r>
            <a:r>
              <a:rPr lang="en-US" altLang="zh-CN" b="1">
                <a:solidFill>
                  <a:srgbClr val="008000"/>
                </a:solidFill>
                <a:latin typeface="Times New Roman" panose="02020603050405020304" pitchFamily="18" charset="0"/>
              </a:rPr>
              <a:t>N</a:t>
            </a:r>
            <a:r>
              <a:rPr lang="zh-CN" altLang="en-US" b="1">
                <a:solidFill>
                  <a:srgbClr val="008000"/>
                </a:solidFill>
                <a:latin typeface="Times New Roman" panose="02020603050405020304" pitchFamily="18" charset="0"/>
              </a:rPr>
              <a:t>沟道耗尽型</a:t>
            </a:r>
            <a:r>
              <a:rPr lang="en-US" altLang="zh-CN" b="1">
                <a:solidFill>
                  <a:srgbClr val="008000"/>
                </a:solidFill>
                <a:latin typeface="Times New Roman" panose="02020603050405020304" pitchFamily="18" charset="0"/>
              </a:rPr>
              <a:t>MOSFET</a:t>
            </a:r>
            <a:r>
              <a:rPr lang="zh-CN" altLang="en-US" b="1">
                <a:solidFill>
                  <a:srgbClr val="008000"/>
                </a:solidFill>
                <a:latin typeface="Times New Roman" panose="02020603050405020304" pitchFamily="18" charset="0"/>
              </a:rPr>
              <a:t>的转移特性曲线如图02.17(</a:t>
            </a:r>
            <a:r>
              <a:rPr lang="en-US" altLang="zh-CN" b="1">
                <a:solidFill>
                  <a:srgbClr val="008000"/>
                </a:solidFill>
                <a:latin typeface="Times New Roman" panose="02020603050405020304" pitchFamily="18" charset="0"/>
              </a:rPr>
              <a:t>b)</a:t>
            </a:r>
            <a:r>
              <a:rPr lang="zh-CN" altLang="en-US" b="1">
                <a:solidFill>
                  <a:srgbClr val="008000"/>
                </a:solidFill>
                <a:latin typeface="Times New Roman" panose="02020603050405020304" pitchFamily="18" charset="0"/>
              </a:rPr>
              <a:t>所示。</a:t>
            </a:r>
            <a:endParaRPr lang="zh-CN" altLang="en-US" b="1">
              <a:solidFill>
                <a:srgbClr val="336699"/>
              </a:solidFill>
              <a:latin typeface="Times New Roman" panose="02020603050405020304" pitchFamily="18" charset="0"/>
            </a:endParaRPr>
          </a:p>
          <a:p>
            <a:pPr eaLnBrk="1" hangingPunct="1">
              <a:buFont typeface="Monotype Sorts" pitchFamily="2" charset="2"/>
              <a:buNone/>
            </a:pPr>
            <a:endParaRPr lang="zh-CN" altLang="en-US" sz="2400" b="1">
              <a:solidFill>
                <a:srgbClr val="010002"/>
              </a:solidFill>
            </a:endParaRPr>
          </a:p>
        </p:txBody>
      </p:sp>
      <p:sp>
        <p:nvSpPr>
          <p:cNvPr id="20484" name="Rectangle 4">
            <a:extLst>
              <a:ext uri="{FF2B5EF4-FFF2-40B4-BE49-F238E27FC236}">
                <a16:creationId xmlns:a16="http://schemas.microsoft.com/office/drawing/2014/main" id="{199B4B60-ECBE-476A-BB6D-7ECAD5B2B4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6850" y="6099175"/>
            <a:ext cx="2590800" cy="762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0485" name="AutoShape 5">
            <a:hlinkClick r:id="rId2" action="ppaction://hlinkpres?slideindex=3&amp;slidetitle=2.2 场效应半导体三极管"/>
            <a:extLst>
              <a:ext uri="{FF2B5EF4-FFF2-40B4-BE49-F238E27FC236}">
                <a16:creationId xmlns:a16="http://schemas.microsoft.com/office/drawing/2014/main" id="{4970FF4B-B65A-45B8-88A7-0395238E82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304800"/>
            <a:ext cx="762000" cy="990600"/>
          </a:xfrm>
          <a:prstGeom prst="moon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31750" name="Text Box 6">
            <a:extLst>
              <a:ext uri="{FF2B5EF4-FFF2-40B4-BE49-F238E27FC236}">
                <a16:creationId xmlns:a16="http://schemas.microsoft.com/office/drawing/2014/main" id="{5FA3BEA1-BE75-4A7C-ABD2-29DF2149A8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981075"/>
            <a:ext cx="8001000" cy="2544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5000"/>
              </a:lnSpc>
            </a:pPr>
            <a:r>
              <a:rPr lang="zh-CN" altLang="zh-CN" sz="2800" b="1">
                <a:solidFill>
                  <a:srgbClr val="010002"/>
                </a:solidFill>
              </a:rPr>
              <a:t>          </a:t>
            </a:r>
            <a:r>
              <a:rPr lang="en-US" altLang="zh-CN" sz="2800" b="1">
                <a:solidFill>
                  <a:srgbClr val="003399"/>
                </a:solidFill>
              </a:rPr>
              <a:t>N</a:t>
            </a:r>
            <a:r>
              <a:rPr lang="zh-CN" altLang="en-US" sz="2800" b="1">
                <a:solidFill>
                  <a:srgbClr val="003399"/>
                </a:solidFill>
              </a:rPr>
              <a:t>沟道耗尽型</a:t>
            </a:r>
            <a:r>
              <a:rPr lang="en-US" altLang="zh-CN" sz="2800" b="1">
                <a:solidFill>
                  <a:srgbClr val="003399"/>
                </a:solidFill>
              </a:rPr>
              <a:t>MOSFET</a:t>
            </a:r>
            <a:r>
              <a:rPr lang="zh-CN" altLang="en-US" sz="2800" b="1">
                <a:solidFill>
                  <a:srgbClr val="003399"/>
                </a:solidFill>
              </a:rPr>
              <a:t>的结构和符号如图</a:t>
            </a:r>
          </a:p>
          <a:p>
            <a:pPr algn="just">
              <a:lnSpc>
                <a:spcPct val="115000"/>
              </a:lnSpc>
            </a:pPr>
            <a:r>
              <a:rPr lang="zh-CN" altLang="en-US" sz="2800" b="1">
                <a:solidFill>
                  <a:srgbClr val="003399"/>
                </a:solidFill>
              </a:rPr>
              <a:t>02.17(</a:t>
            </a:r>
            <a:r>
              <a:rPr lang="en-US" altLang="zh-CN" sz="2800" b="1">
                <a:solidFill>
                  <a:srgbClr val="003399"/>
                </a:solidFill>
              </a:rPr>
              <a:t>a)</a:t>
            </a:r>
            <a:r>
              <a:rPr lang="zh-CN" altLang="en-US" sz="2800" b="1">
                <a:solidFill>
                  <a:srgbClr val="003399"/>
                </a:solidFill>
              </a:rPr>
              <a:t>所示，它是在栅极下方的</a:t>
            </a:r>
            <a:r>
              <a:rPr lang="en-US" altLang="zh-CN" sz="2800" b="1">
                <a:solidFill>
                  <a:srgbClr val="003399"/>
                </a:solidFill>
              </a:rPr>
              <a:t>SiO</a:t>
            </a:r>
            <a:r>
              <a:rPr lang="en-US" altLang="zh-CN" b="1" baseline="-16000">
                <a:solidFill>
                  <a:srgbClr val="003399"/>
                </a:solidFill>
              </a:rPr>
              <a:t>2</a:t>
            </a:r>
            <a:r>
              <a:rPr lang="zh-CN" altLang="en-US" sz="2800" b="1">
                <a:solidFill>
                  <a:srgbClr val="003399"/>
                </a:solidFill>
              </a:rPr>
              <a:t>绝缘层中掺入了大量的金属正离子。所以当</a:t>
            </a:r>
            <a:r>
              <a:rPr lang="en-US" altLang="zh-CN" sz="2800" b="1" i="1">
                <a:solidFill>
                  <a:srgbClr val="003399"/>
                </a:solidFill>
              </a:rPr>
              <a:t>V</a:t>
            </a:r>
            <a:r>
              <a:rPr lang="en-US" altLang="zh-CN" sz="2800" b="1" baseline="-25000">
                <a:solidFill>
                  <a:srgbClr val="003399"/>
                </a:solidFill>
              </a:rPr>
              <a:t>GS</a:t>
            </a:r>
            <a:r>
              <a:rPr lang="en-US" altLang="zh-CN" sz="2800" b="1">
                <a:solidFill>
                  <a:srgbClr val="003399"/>
                </a:solidFill>
              </a:rPr>
              <a:t>=0</a:t>
            </a:r>
            <a:r>
              <a:rPr lang="zh-CN" altLang="en-US" sz="2800" b="1">
                <a:solidFill>
                  <a:srgbClr val="003399"/>
                </a:solidFill>
              </a:rPr>
              <a:t>时，这些正离子已经在感应出反型层，在漏源之间形成了沟道。于是只要有漏源电压，就有漏极电流存在。</a:t>
            </a:r>
            <a:endParaRPr lang="zh-CN" altLang="en-US" b="1">
              <a:solidFill>
                <a:srgbClr val="51935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31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31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 autoUpdateAnimBg="0"/>
      <p:bldP spid="31750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2">
            <a:extLst>
              <a:ext uri="{FF2B5EF4-FFF2-40B4-BE49-F238E27FC236}">
                <a16:creationId xmlns:a16="http://schemas.microsoft.com/office/drawing/2014/main" id="{5F279A5A-BB7D-4CCB-BFA8-23183069C4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1143000"/>
            <a:ext cx="7086600" cy="5715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endParaRPr lang="zh-CN" altLang="en-US">
              <a:latin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endParaRPr lang="zh-CN" altLang="en-US">
              <a:latin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endParaRPr lang="zh-CN" altLang="en-US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zh-CN" altLang="en-US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zh-CN" altLang="en-US" sz="2400">
                <a:latin typeface="Times New Roman" panose="02020603050405020304" pitchFamily="18" charset="0"/>
              </a:rPr>
              <a:t>	</a:t>
            </a: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zh-CN" altLang="en-US" sz="2400">
                <a:solidFill>
                  <a:srgbClr val="F52950"/>
                </a:solidFill>
                <a:latin typeface="Times New Roman" panose="02020603050405020304" pitchFamily="18" charset="0"/>
              </a:rPr>
              <a:t>    (</a:t>
            </a:r>
            <a:r>
              <a:rPr lang="en-US" altLang="zh-CN" sz="2400">
                <a:solidFill>
                  <a:srgbClr val="F52950"/>
                </a:solidFill>
                <a:latin typeface="Times New Roman" panose="02020603050405020304" pitchFamily="18" charset="0"/>
              </a:rPr>
              <a:t>a) </a:t>
            </a:r>
            <a:r>
              <a:rPr lang="zh-CN" altLang="en-US" sz="2400">
                <a:solidFill>
                  <a:srgbClr val="F52950"/>
                </a:solidFill>
                <a:latin typeface="Times New Roman" panose="02020603050405020304" pitchFamily="18" charset="0"/>
              </a:rPr>
              <a:t>结构示意图                          (</a:t>
            </a:r>
            <a:r>
              <a:rPr lang="en-US" altLang="zh-CN" sz="2400">
                <a:solidFill>
                  <a:srgbClr val="F52950"/>
                </a:solidFill>
                <a:latin typeface="Times New Roman" panose="02020603050405020304" pitchFamily="18" charset="0"/>
              </a:rPr>
              <a:t>b) </a:t>
            </a:r>
            <a:r>
              <a:rPr lang="zh-CN" altLang="en-US" sz="2400">
                <a:solidFill>
                  <a:srgbClr val="F52950"/>
                </a:solidFill>
                <a:latin typeface="Times New Roman" panose="02020603050405020304" pitchFamily="18" charset="0"/>
              </a:rPr>
              <a:t>转移特性曲线</a:t>
            </a:r>
            <a:endParaRPr lang="zh-CN" altLang="zh-CN" sz="2400">
              <a:solidFill>
                <a:srgbClr val="F52950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zh-CN" altLang="en-US" sz="2400">
                <a:solidFill>
                  <a:srgbClr val="F52950"/>
                </a:solidFill>
                <a:latin typeface="Times New Roman" panose="02020603050405020304" pitchFamily="18" charset="0"/>
              </a:rPr>
              <a:t>          图02.17  </a:t>
            </a:r>
            <a:r>
              <a:rPr lang="en-US" altLang="zh-CN" sz="2400">
                <a:solidFill>
                  <a:srgbClr val="F52950"/>
                </a:solidFill>
                <a:latin typeface="Times New Roman" panose="02020603050405020304" pitchFamily="18" charset="0"/>
              </a:rPr>
              <a:t>N</a:t>
            </a:r>
            <a:r>
              <a:rPr lang="zh-CN" altLang="en-US" sz="2400">
                <a:solidFill>
                  <a:srgbClr val="F52950"/>
                </a:solidFill>
                <a:latin typeface="Times New Roman" panose="02020603050405020304" pitchFamily="18" charset="0"/>
              </a:rPr>
              <a:t>沟道耗尽型</a:t>
            </a:r>
            <a:r>
              <a:rPr lang="en-US" altLang="zh-CN" sz="2400">
                <a:solidFill>
                  <a:srgbClr val="F52950"/>
                </a:solidFill>
                <a:latin typeface="Times New Roman" panose="02020603050405020304" pitchFamily="18" charset="0"/>
              </a:rPr>
              <a:t>MOSFET</a:t>
            </a:r>
            <a:r>
              <a:rPr lang="zh-CN" altLang="en-US" sz="2400">
                <a:solidFill>
                  <a:srgbClr val="F52950"/>
                </a:solidFill>
                <a:latin typeface="Times New Roman" panose="02020603050405020304" pitchFamily="18" charset="0"/>
              </a:rPr>
              <a:t>的结构</a:t>
            </a: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zh-CN" altLang="en-US" sz="2400">
                <a:solidFill>
                  <a:srgbClr val="F52950"/>
                </a:solidFill>
                <a:latin typeface="Times New Roman" panose="02020603050405020304" pitchFamily="18" charset="0"/>
              </a:rPr>
              <a:t>	                           和转移特性曲线</a:t>
            </a:r>
            <a:endParaRPr lang="zh-CN" altLang="en-US" sz="2400">
              <a:solidFill>
                <a:schemeClr val="hlink"/>
              </a:solidFill>
            </a:endParaRP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endParaRPr lang="zh-CN" altLang="en-US" sz="2400">
              <a:solidFill>
                <a:srgbClr val="F52950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zh-CN" altLang="en-US" sz="2400">
                <a:solidFill>
                  <a:srgbClr val="F52950"/>
                </a:solidFill>
                <a:latin typeface="Times New Roman" panose="02020603050405020304" pitchFamily="18" charset="0"/>
              </a:rPr>
              <a:t>     </a:t>
            </a:r>
            <a:endParaRPr lang="zh-CN" altLang="en-US" sz="240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endParaRPr lang="zh-CN" altLang="en-US" sz="2400"/>
          </a:p>
        </p:txBody>
      </p:sp>
      <p:sp>
        <p:nvSpPr>
          <p:cNvPr id="7173" name="AutoShape 3">
            <a:hlinkClick r:id="rId3" action="ppaction://hlinkpres?slideindex=3&amp;slidetitle=2.2 场效应半导体三极管"/>
            <a:extLst>
              <a:ext uri="{FF2B5EF4-FFF2-40B4-BE49-F238E27FC236}">
                <a16:creationId xmlns:a16="http://schemas.microsoft.com/office/drawing/2014/main" id="{C3F4A10C-861E-4A53-A387-455D1D4337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304800"/>
            <a:ext cx="762000" cy="990600"/>
          </a:xfrm>
          <a:prstGeom prst="moon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graphicFrame>
        <p:nvGraphicFramePr>
          <p:cNvPr id="7170" name="Object 4">
            <a:extLst>
              <a:ext uri="{FF2B5EF4-FFF2-40B4-BE49-F238E27FC236}">
                <a16:creationId xmlns:a16="http://schemas.microsoft.com/office/drawing/2014/main" id="{0EB903A4-DE70-4DBF-A55A-633228F1727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24400" y="928688"/>
          <a:ext cx="3352800" cy="3230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4" name="BMP 图像" r:id="rId4" imgW="2085816" imgH="2009852" progId="Paint.Picture">
                  <p:embed/>
                </p:oleObj>
              </mc:Choice>
              <mc:Fallback>
                <p:oleObj name="BMP 图像" r:id="rId4" imgW="2085816" imgH="2009852" progId="Paint.Pictur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928688"/>
                        <a:ext cx="3352800" cy="3230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1" name="Object 5">
            <a:extLst>
              <a:ext uri="{FF2B5EF4-FFF2-40B4-BE49-F238E27FC236}">
                <a16:creationId xmlns:a16="http://schemas.microsoft.com/office/drawing/2014/main" id="{77FEDD64-327F-4E1B-8D8F-B339DFD24C1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8200" y="1181100"/>
          <a:ext cx="4038600" cy="3249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5" name="BMP 图像" r:id="rId6" imgW="2924452" imgH="2352301" progId="Paint.Picture">
                  <p:embed/>
                </p:oleObj>
              </mc:Choice>
              <mc:Fallback>
                <p:oleObj name="BMP 图像" r:id="rId6" imgW="2924452" imgH="2352301" progId="Paint.Picture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181100"/>
                        <a:ext cx="4038600" cy="3249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DB8A0488-918E-4545-92A1-8769EDA73E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00200" y="685800"/>
            <a:ext cx="6096000" cy="1143000"/>
          </a:xfrm>
        </p:spPr>
        <p:txBody>
          <a:bodyPr/>
          <a:lstStyle/>
          <a:p>
            <a:pPr eaLnBrk="1" hangingPunct="1"/>
            <a:r>
              <a:rPr lang="en-US" altLang="zh-CN" sz="3200">
                <a:solidFill>
                  <a:srgbClr val="800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P</a:t>
            </a:r>
            <a:r>
              <a:rPr lang="zh-CN" altLang="en-US" sz="3200">
                <a:solidFill>
                  <a:srgbClr val="8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沟道耗尽型</a:t>
            </a:r>
            <a:r>
              <a:rPr lang="en-US" altLang="zh-CN" sz="3200">
                <a:solidFill>
                  <a:srgbClr val="800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MOSFET</a:t>
            </a:r>
            <a:b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</a:rPr>
            </a:b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246598CB-CC8D-41A8-8DDF-371508F945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600200" y="1295400"/>
            <a:ext cx="6858000" cy="4114800"/>
          </a:xfrm>
        </p:spPr>
        <p:txBody>
          <a:bodyPr/>
          <a:lstStyle/>
          <a:p>
            <a:pPr eaLnBrk="1" hangingPunct="1">
              <a:lnSpc>
                <a:spcPct val="120000"/>
              </a:lnSpc>
              <a:buFont typeface="Monotype Sorts" pitchFamily="2" charset="2"/>
              <a:buNone/>
            </a:pPr>
            <a:r>
              <a:rPr lang="zh-CN" altLang="en-US" b="1">
                <a:latin typeface="Times New Roman" panose="02020603050405020304" pitchFamily="18" charset="0"/>
              </a:rPr>
              <a:t> </a:t>
            </a:r>
          </a:p>
          <a:p>
            <a:pPr eaLnBrk="1" hangingPunct="1">
              <a:lnSpc>
                <a:spcPct val="120000"/>
              </a:lnSpc>
              <a:buFont typeface="Monotype Sorts" pitchFamily="2" charset="2"/>
              <a:buNone/>
            </a:pPr>
            <a:r>
              <a:rPr lang="zh-CN" altLang="en-US" b="1">
                <a:latin typeface="Times New Roman" panose="02020603050405020304" pitchFamily="18" charset="0"/>
              </a:rPr>
              <a:t>      </a:t>
            </a:r>
            <a:r>
              <a:rPr lang="en-US" altLang="zh-CN" b="1">
                <a:solidFill>
                  <a:srgbClr val="010002"/>
                </a:solidFill>
                <a:latin typeface="Times New Roman" panose="02020603050405020304" pitchFamily="18" charset="0"/>
              </a:rPr>
              <a:t>P</a:t>
            </a:r>
            <a:r>
              <a:rPr lang="zh-CN" altLang="en-US" b="1">
                <a:solidFill>
                  <a:srgbClr val="010002"/>
                </a:solidFill>
                <a:latin typeface="Times New Roman" panose="02020603050405020304" pitchFamily="18" charset="0"/>
              </a:rPr>
              <a:t>沟道</a:t>
            </a:r>
            <a:r>
              <a:rPr lang="en-US" altLang="zh-CN" b="1">
                <a:solidFill>
                  <a:srgbClr val="010002"/>
                </a:solidFill>
                <a:latin typeface="Times New Roman" panose="02020603050405020304" pitchFamily="18" charset="0"/>
              </a:rPr>
              <a:t>MOSFET</a:t>
            </a:r>
            <a:r>
              <a:rPr lang="zh-CN" altLang="en-US" b="1">
                <a:solidFill>
                  <a:srgbClr val="010002"/>
                </a:solidFill>
                <a:latin typeface="Times New Roman" panose="02020603050405020304" pitchFamily="18" charset="0"/>
              </a:rPr>
              <a:t>的工作原理与</a:t>
            </a:r>
            <a:r>
              <a:rPr lang="en-US" altLang="zh-CN" b="1">
                <a:solidFill>
                  <a:srgbClr val="010002"/>
                </a:solidFill>
                <a:latin typeface="Times New Roman" panose="02020603050405020304" pitchFamily="18" charset="0"/>
              </a:rPr>
              <a:t>N</a:t>
            </a:r>
            <a:r>
              <a:rPr lang="zh-CN" altLang="en-US" b="1">
                <a:solidFill>
                  <a:srgbClr val="010002"/>
                </a:solidFill>
                <a:latin typeface="Times New Roman" panose="02020603050405020304" pitchFamily="18" charset="0"/>
              </a:rPr>
              <a:t>沟道</a:t>
            </a:r>
          </a:p>
          <a:p>
            <a:pPr eaLnBrk="1" hangingPunct="1">
              <a:lnSpc>
                <a:spcPct val="120000"/>
              </a:lnSpc>
              <a:buFont typeface="Monotype Sorts" pitchFamily="2" charset="2"/>
              <a:buNone/>
            </a:pPr>
            <a:r>
              <a:rPr lang="en-US" altLang="zh-CN" b="1">
                <a:solidFill>
                  <a:srgbClr val="010002"/>
                </a:solidFill>
                <a:latin typeface="Times New Roman" panose="02020603050405020304" pitchFamily="18" charset="0"/>
              </a:rPr>
              <a:t>MOSFET</a:t>
            </a:r>
            <a:r>
              <a:rPr lang="zh-CN" altLang="en-US" b="1">
                <a:solidFill>
                  <a:srgbClr val="010002"/>
                </a:solidFill>
                <a:latin typeface="Times New Roman" panose="02020603050405020304" pitchFamily="18" charset="0"/>
              </a:rPr>
              <a:t>完全相同，只不过导电的载流</a:t>
            </a:r>
          </a:p>
          <a:p>
            <a:pPr eaLnBrk="1" hangingPunct="1">
              <a:lnSpc>
                <a:spcPct val="120000"/>
              </a:lnSpc>
              <a:buFont typeface="Monotype Sorts" pitchFamily="2" charset="2"/>
              <a:buNone/>
            </a:pPr>
            <a:r>
              <a:rPr lang="zh-CN" altLang="en-US" b="1">
                <a:solidFill>
                  <a:srgbClr val="010002"/>
                </a:solidFill>
                <a:latin typeface="Times New Roman" panose="02020603050405020304" pitchFamily="18" charset="0"/>
              </a:rPr>
              <a:t>子不同，供电电压极性不同而已。这如</a:t>
            </a:r>
          </a:p>
          <a:p>
            <a:pPr eaLnBrk="1" hangingPunct="1">
              <a:lnSpc>
                <a:spcPct val="120000"/>
              </a:lnSpc>
              <a:buFont typeface="Monotype Sorts" pitchFamily="2" charset="2"/>
              <a:buNone/>
            </a:pPr>
            <a:r>
              <a:rPr lang="zh-CN" altLang="en-US" b="1">
                <a:solidFill>
                  <a:srgbClr val="010002"/>
                </a:solidFill>
                <a:latin typeface="Times New Roman" panose="02020603050405020304" pitchFamily="18" charset="0"/>
              </a:rPr>
              <a:t>同双极型三极管有</a:t>
            </a:r>
            <a:r>
              <a:rPr lang="en-US" altLang="zh-CN" b="1">
                <a:solidFill>
                  <a:srgbClr val="010002"/>
                </a:solidFill>
                <a:latin typeface="Times New Roman" panose="02020603050405020304" pitchFamily="18" charset="0"/>
              </a:rPr>
              <a:t>NPN</a:t>
            </a:r>
            <a:r>
              <a:rPr lang="zh-CN" altLang="en-US" b="1">
                <a:solidFill>
                  <a:srgbClr val="010002"/>
                </a:solidFill>
                <a:latin typeface="Times New Roman" panose="02020603050405020304" pitchFamily="18" charset="0"/>
              </a:rPr>
              <a:t>型和</a:t>
            </a:r>
            <a:r>
              <a:rPr lang="en-US" altLang="zh-CN" b="1">
                <a:solidFill>
                  <a:srgbClr val="010002"/>
                </a:solidFill>
                <a:latin typeface="Times New Roman" panose="02020603050405020304" pitchFamily="18" charset="0"/>
              </a:rPr>
              <a:t>PNP</a:t>
            </a:r>
            <a:r>
              <a:rPr lang="zh-CN" altLang="en-US" b="1">
                <a:solidFill>
                  <a:srgbClr val="010002"/>
                </a:solidFill>
                <a:latin typeface="Times New Roman" panose="02020603050405020304" pitchFamily="18" charset="0"/>
              </a:rPr>
              <a:t>型一样。</a:t>
            </a:r>
          </a:p>
          <a:p>
            <a:pPr eaLnBrk="1" hangingPunct="1">
              <a:lnSpc>
                <a:spcPct val="120000"/>
              </a:lnSpc>
              <a:buFont typeface="Monotype Sorts" pitchFamily="2" charset="2"/>
              <a:buNone/>
            </a:pPr>
            <a:endParaRPr lang="zh-CN" altLang="en-US" sz="2400" b="1">
              <a:solidFill>
                <a:srgbClr val="010002"/>
              </a:solidFill>
            </a:endParaRPr>
          </a:p>
        </p:txBody>
      </p:sp>
      <p:sp>
        <p:nvSpPr>
          <p:cNvPr id="21508" name="AutoShape 4">
            <a:hlinkClick r:id="rId2" action="ppaction://hlinkpres?slideindex=3&amp;slidetitle="/>
            <a:extLst>
              <a:ext uri="{FF2B5EF4-FFF2-40B4-BE49-F238E27FC236}">
                <a16:creationId xmlns:a16="http://schemas.microsoft.com/office/drawing/2014/main" id="{9255A1F3-6F84-496E-ACB9-8E6826F73D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304800"/>
            <a:ext cx="762000" cy="990600"/>
          </a:xfrm>
          <a:prstGeom prst="moon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1509" name="Rectangle 5">
            <a:hlinkClick r:id="rId3" action="ppaction://hlinkpres?slideindex=1&amp;slidetitle= 2.2.2伏安特性曲线 "/>
            <a:extLst>
              <a:ext uri="{FF2B5EF4-FFF2-40B4-BE49-F238E27FC236}">
                <a16:creationId xmlns:a16="http://schemas.microsoft.com/office/drawing/2014/main" id="{6D95912A-BF27-4048-ADF4-F82A869BF6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371600"/>
            <a:ext cx="19812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8536089D-87EC-4400-A352-27BDB487EB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0" y="304800"/>
            <a:ext cx="7086600" cy="838200"/>
          </a:xfrm>
        </p:spPr>
        <p:txBody>
          <a:bodyPr/>
          <a:lstStyle/>
          <a:p>
            <a:pPr eaLnBrk="1" hangingPunct="1"/>
            <a:br>
              <a:rPr lang="zh-CN" altLang="en-US" sz="3600">
                <a:solidFill>
                  <a:srgbClr val="3333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zh-CN" altLang="en-US" sz="3600">
                <a:solidFill>
                  <a:srgbClr val="3333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1.4.3 主要参数和型号</a:t>
            </a:r>
            <a:br>
              <a:rPr lang="zh-CN" altLang="en-US" sz="3200">
                <a:solidFill>
                  <a:srgbClr val="3333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</a:br>
            <a:endParaRPr lang="zh-CN" altLang="en-US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EFDEF133-010C-4A82-BFA3-353DD36B39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295400"/>
            <a:ext cx="8534400" cy="2362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zh-CN" altLang="en-US" b="1">
                <a:solidFill>
                  <a:srgbClr val="99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(1) 场效应三极管的参数</a:t>
            </a:r>
            <a:endParaRPr lang="zh-CN" altLang="en-US" b="1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zh-CN" altLang="en-US" sz="2000" b="1">
                <a:solidFill>
                  <a:schemeClr val="bg2"/>
                </a:solidFill>
                <a:latin typeface="Times New Roman" panose="02020603050405020304" pitchFamily="18" charset="0"/>
              </a:rPr>
              <a:t>        </a:t>
            </a:r>
            <a:r>
              <a:rPr lang="zh-CN" altLang="en-US" sz="2000" b="1">
                <a:solidFill>
                  <a:srgbClr val="3333FF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400" b="1">
                <a:solidFill>
                  <a:srgbClr val="3333FF"/>
                </a:solidFill>
                <a:latin typeface="Times New Roman" panose="02020603050405020304" pitchFamily="18" charset="0"/>
              </a:rPr>
              <a:t>① 开启电压</a:t>
            </a:r>
            <a:r>
              <a:rPr lang="en-US" altLang="zh-CN" sz="2400" b="1" i="1">
                <a:solidFill>
                  <a:srgbClr val="3333FF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2400" b="1" baseline="-25000">
                <a:solidFill>
                  <a:srgbClr val="3333FF"/>
                </a:solidFill>
                <a:latin typeface="Times New Roman" panose="02020603050405020304" pitchFamily="18" charset="0"/>
              </a:rPr>
              <a:t>GS(th)  </a:t>
            </a:r>
            <a:r>
              <a:rPr lang="en-US" altLang="zh-CN" sz="2400" b="1">
                <a:solidFill>
                  <a:srgbClr val="3333FF"/>
                </a:solidFill>
                <a:latin typeface="Times New Roman" panose="02020603050405020304" pitchFamily="18" charset="0"/>
              </a:rPr>
              <a:t>(</a:t>
            </a:r>
            <a:r>
              <a:rPr lang="zh-CN" altLang="en-US" sz="2400" b="1">
                <a:solidFill>
                  <a:srgbClr val="3333FF"/>
                </a:solidFill>
                <a:latin typeface="Times New Roman" panose="02020603050405020304" pitchFamily="18" charset="0"/>
              </a:rPr>
              <a:t>或</a:t>
            </a:r>
            <a:r>
              <a:rPr lang="en-US" altLang="zh-CN" sz="2400" b="1" i="1">
                <a:solidFill>
                  <a:srgbClr val="3333FF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2400" b="1" baseline="-25000">
                <a:solidFill>
                  <a:srgbClr val="3333FF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sz="2400" b="1">
                <a:solidFill>
                  <a:srgbClr val="3333FF"/>
                </a:solidFill>
                <a:latin typeface="Times New Roman" panose="02020603050405020304" pitchFamily="18" charset="0"/>
              </a:rPr>
              <a:t>)</a:t>
            </a:r>
            <a:endParaRPr lang="en-US" altLang="zh-CN" sz="2400" b="1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2400" b="1">
                <a:solidFill>
                  <a:schemeClr val="bg2"/>
                </a:solidFill>
                <a:latin typeface="Times New Roman" panose="02020603050405020304" pitchFamily="18" charset="0"/>
              </a:rPr>
              <a:t>        </a:t>
            </a:r>
            <a:r>
              <a:rPr lang="zh-CN" altLang="en-US" sz="2400" b="1">
                <a:solidFill>
                  <a:schemeClr val="bg2"/>
                </a:solidFill>
                <a:latin typeface="Times New Roman" panose="02020603050405020304" pitchFamily="18" charset="0"/>
              </a:rPr>
              <a:t>开启电压是</a:t>
            </a:r>
            <a:r>
              <a:rPr lang="en-US" altLang="zh-CN" sz="2400" b="1">
                <a:solidFill>
                  <a:schemeClr val="bg2"/>
                </a:solidFill>
                <a:latin typeface="Times New Roman" panose="02020603050405020304" pitchFamily="18" charset="0"/>
              </a:rPr>
              <a:t>MOS</a:t>
            </a:r>
            <a:r>
              <a:rPr lang="zh-CN" altLang="en-US" sz="2400" b="1">
                <a:solidFill>
                  <a:schemeClr val="bg2"/>
                </a:solidFill>
                <a:latin typeface="Times New Roman" panose="02020603050405020304" pitchFamily="18" charset="0"/>
              </a:rPr>
              <a:t>增强型管的参数，栅源电压小于</a:t>
            </a: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zh-CN" altLang="en-US" sz="2400" b="1">
                <a:solidFill>
                  <a:schemeClr val="bg2"/>
                </a:solidFill>
                <a:latin typeface="Times New Roman" panose="02020603050405020304" pitchFamily="18" charset="0"/>
              </a:rPr>
              <a:t>开启电压的绝对值, 场效应管不能导通。</a:t>
            </a: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zh-CN" altLang="en-US" sz="2400" b="1">
                <a:solidFill>
                  <a:schemeClr val="bg2"/>
                </a:solidFill>
                <a:latin typeface="Times New Roman" panose="02020603050405020304" pitchFamily="18" charset="0"/>
              </a:rPr>
              <a:t>       </a:t>
            </a:r>
            <a:r>
              <a:rPr lang="zh-CN" altLang="en-US" sz="2400" b="1">
                <a:solidFill>
                  <a:srgbClr val="3333FF"/>
                </a:solidFill>
                <a:latin typeface="Times New Roman" panose="02020603050405020304" pitchFamily="18" charset="0"/>
              </a:rPr>
              <a:t> </a:t>
            </a:r>
            <a:endParaRPr lang="zh-CN" altLang="en-US" sz="2400" b="1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zh-CN" altLang="en-US" sz="2400" b="1">
                <a:solidFill>
                  <a:schemeClr val="bg2"/>
                </a:solidFill>
                <a:latin typeface="Times New Roman" panose="02020603050405020304" pitchFamily="18" charset="0"/>
              </a:rPr>
              <a:t>        </a:t>
            </a:r>
            <a:endParaRPr lang="zh-CN" altLang="en-US" sz="2000" b="1">
              <a:solidFill>
                <a:schemeClr val="bg2"/>
              </a:solidFill>
            </a:endParaRPr>
          </a:p>
        </p:txBody>
      </p:sp>
      <p:sp>
        <p:nvSpPr>
          <p:cNvPr id="22532" name="AutoShape 4">
            <a:hlinkClick r:id="rId3" action="ppaction://hlinkpres?slideindex=3&amp;slidetitle=2.2 场效应半导体三极管"/>
            <a:extLst>
              <a:ext uri="{FF2B5EF4-FFF2-40B4-BE49-F238E27FC236}">
                <a16:creationId xmlns:a16="http://schemas.microsoft.com/office/drawing/2014/main" id="{F7B686B9-E0E1-43CF-BF33-E9844242D3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304800"/>
            <a:ext cx="762000" cy="990600"/>
          </a:xfrm>
          <a:prstGeom prst="moon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34821" name="Text Box 5">
            <a:extLst>
              <a:ext uri="{FF2B5EF4-FFF2-40B4-BE49-F238E27FC236}">
                <a16:creationId xmlns:a16="http://schemas.microsoft.com/office/drawing/2014/main" id="{5B3FAE11-8A38-4E10-AF85-D795D15B53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606800"/>
            <a:ext cx="8458200" cy="173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>
                <a:solidFill>
                  <a:srgbClr val="3333FF"/>
                </a:solidFill>
              </a:rPr>
              <a:t>       ② 夹断电压</a:t>
            </a:r>
            <a:r>
              <a:rPr lang="en-US" altLang="zh-CN" sz="2800" b="1" i="1">
                <a:solidFill>
                  <a:srgbClr val="3333FF"/>
                </a:solidFill>
              </a:rPr>
              <a:t>V</a:t>
            </a:r>
            <a:r>
              <a:rPr lang="en-US" altLang="zh-CN" sz="2800" b="1" baseline="-25000">
                <a:solidFill>
                  <a:srgbClr val="3333FF"/>
                </a:solidFill>
              </a:rPr>
              <a:t>GS(off)  </a:t>
            </a:r>
            <a:r>
              <a:rPr lang="en-US" altLang="zh-CN" sz="2800" b="1">
                <a:solidFill>
                  <a:srgbClr val="3333FF"/>
                </a:solidFill>
              </a:rPr>
              <a:t>(</a:t>
            </a:r>
            <a:r>
              <a:rPr lang="zh-CN" altLang="en-US" sz="2800" b="1">
                <a:solidFill>
                  <a:srgbClr val="3333FF"/>
                </a:solidFill>
              </a:rPr>
              <a:t>或</a:t>
            </a:r>
            <a:r>
              <a:rPr lang="en-US" altLang="zh-CN" sz="2800" b="1" i="1">
                <a:solidFill>
                  <a:srgbClr val="3333FF"/>
                </a:solidFill>
              </a:rPr>
              <a:t>V</a:t>
            </a:r>
            <a:r>
              <a:rPr lang="en-US" altLang="zh-CN" sz="2800" b="1" baseline="-25000">
                <a:solidFill>
                  <a:srgbClr val="3333FF"/>
                </a:solidFill>
              </a:rPr>
              <a:t>P</a:t>
            </a:r>
            <a:r>
              <a:rPr lang="en-US" altLang="zh-CN" sz="2800" b="1">
                <a:solidFill>
                  <a:srgbClr val="3333FF"/>
                </a:solidFill>
              </a:rPr>
              <a:t>)</a:t>
            </a:r>
          </a:p>
          <a:p>
            <a:r>
              <a:rPr lang="en-US" altLang="zh-CN" sz="2800" b="1">
                <a:solidFill>
                  <a:schemeClr val="bg2"/>
                </a:solidFill>
              </a:rPr>
              <a:t>       </a:t>
            </a:r>
            <a:r>
              <a:rPr lang="zh-CN" altLang="en-US" sz="2800" b="1">
                <a:solidFill>
                  <a:schemeClr val="bg2"/>
                </a:solidFill>
              </a:rPr>
              <a:t>夹断电压是耗尽型</a:t>
            </a:r>
            <a:r>
              <a:rPr lang="en-US" altLang="zh-CN" sz="2800" b="1">
                <a:solidFill>
                  <a:schemeClr val="bg2"/>
                </a:solidFill>
              </a:rPr>
              <a:t>FET</a:t>
            </a:r>
            <a:r>
              <a:rPr lang="zh-CN" altLang="en-US" sz="2800" b="1">
                <a:solidFill>
                  <a:schemeClr val="bg2"/>
                </a:solidFill>
              </a:rPr>
              <a:t>的参数，当</a:t>
            </a:r>
            <a:r>
              <a:rPr lang="en-US" altLang="zh-CN" sz="2800" b="1" i="1">
                <a:solidFill>
                  <a:schemeClr val="bg2"/>
                </a:solidFill>
              </a:rPr>
              <a:t>V</a:t>
            </a:r>
            <a:r>
              <a:rPr lang="en-US" altLang="zh-CN" sz="2800" b="1" baseline="-25000">
                <a:solidFill>
                  <a:schemeClr val="bg2"/>
                </a:solidFill>
              </a:rPr>
              <a:t>GS</a:t>
            </a:r>
            <a:r>
              <a:rPr lang="en-US" altLang="zh-CN" sz="2800" b="1">
                <a:solidFill>
                  <a:schemeClr val="bg2"/>
                </a:solidFill>
              </a:rPr>
              <a:t>=</a:t>
            </a:r>
            <a:r>
              <a:rPr lang="en-US" altLang="zh-CN" sz="2800" b="1" i="1">
                <a:solidFill>
                  <a:schemeClr val="bg2"/>
                </a:solidFill>
              </a:rPr>
              <a:t>V</a:t>
            </a:r>
            <a:r>
              <a:rPr lang="en-US" altLang="zh-CN" sz="2800" b="1" baseline="-25000">
                <a:solidFill>
                  <a:schemeClr val="bg2"/>
                </a:solidFill>
              </a:rPr>
              <a:t>GS(off) </a:t>
            </a:r>
            <a:r>
              <a:rPr lang="zh-CN" altLang="en-US" sz="2800" b="1">
                <a:solidFill>
                  <a:schemeClr val="bg2"/>
                </a:solidFill>
              </a:rPr>
              <a:t>时,漏极电流为零。</a:t>
            </a:r>
            <a:endParaRPr lang="zh-CN" altLang="en-US" b="1">
              <a:solidFill>
                <a:schemeClr val="bg2"/>
              </a:solidFill>
            </a:endParaRPr>
          </a:p>
          <a:p>
            <a:pPr eaLnBrk="1" hangingPunct="1"/>
            <a:endParaRPr lang="zh-CN" altLang="en-US" b="1"/>
          </a:p>
        </p:txBody>
      </p:sp>
      <p:sp>
        <p:nvSpPr>
          <p:cNvPr id="34822" name="Text Box 6">
            <a:extLst>
              <a:ext uri="{FF2B5EF4-FFF2-40B4-BE49-F238E27FC236}">
                <a16:creationId xmlns:a16="http://schemas.microsoft.com/office/drawing/2014/main" id="{E27BE887-DAB9-441A-BF2B-09A3F1DD43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5054600"/>
            <a:ext cx="8382000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>
                <a:solidFill>
                  <a:srgbClr val="3333FF"/>
                </a:solidFill>
              </a:rPr>
              <a:t>        ③ 饱和漏极电流</a:t>
            </a:r>
            <a:r>
              <a:rPr lang="en-US" altLang="zh-CN" sz="2800" b="1" i="1">
                <a:solidFill>
                  <a:srgbClr val="3333FF"/>
                </a:solidFill>
              </a:rPr>
              <a:t>I</a:t>
            </a:r>
            <a:r>
              <a:rPr lang="en-US" altLang="zh-CN" sz="2800" b="1" baseline="-25000">
                <a:solidFill>
                  <a:srgbClr val="3333FF"/>
                </a:solidFill>
              </a:rPr>
              <a:t>DSS</a:t>
            </a:r>
            <a:endParaRPr lang="en-US" altLang="zh-CN" sz="2800" b="1">
              <a:solidFill>
                <a:schemeClr val="bg2"/>
              </a:solidFill>
            </a:endParaRPr>
          </a:p>
          <a:p>
            <a:r>
              <a:rPr lang="en-US" altLang="zh-CN" sz="2800" b="1">
                <a:solidFill>
                  <a:schemeClr val="bg2"/>
                </a:solidFill>
              </a:rPr>
              <a:t>        </a:t>
            </a:r>
            <a:r>
              <a:rPr lang="zh-CN" altLang="en-US" sz="2800" b="1">
                <a:solidFill>
                  <a:schemeClr val="bg2"/>
                </a:solidFill>
              </a:rPr>
              <a:t>耗尽型场效应三极管, 当</a:t>
            </a:r>
            <a:r>
              <a:rPr lang="en-US" altLang="zh-CN" sz="2800" b="1" i="1">
                <a:solidFill>
                  <a:schemeClr val="bg2"/>
                </a:solidFill>
              </a:rPr>
              <a:t>V</a:t>
            </a:r>
            <a:r>
              <a:rPr lang="en-US" altLang="zh-CN" sz="2800" b="1" baseline="-25000">
                <a:solidFill>
                  <a:schemeClr val="bg2"/>
                </a:solidFill>
              </a:rPr>
              <a:t>GS</a:t>
            </a:r>
            <a:r>
              <a:rPr lang="en-US" altLang="zh-CN" sz="2800" b="1">
                <a:solidFill>
                  <a:schemeClr val="bg2"/>
                </a:solidFill>
              </a:rPr>
              <a:t>=0</a:t>
            </a:r>
            <a:r>
              <a:rPr lang="zh-CN" altLang="en-US" sz="2800" b="1">
                <a:solidFill>
                  <a:schemeClr val="bg2"/>
                </a:solidFill>
              </a:rPr>
              <a:t>时所对应的漏极电流。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7" dur="500"/>
                                        <p:tgtEl>
                                          <p:spTgt spid="34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4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9" grpId="0" build="p" autoUpdateAnimBg="0"/>
      <p:bldP spid="34821" grpId="0" autoUpdateAnimBg="0"/>
      <p:bldP spid="34822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>
            <a:extLst>
              <a:ext uri="{FF2B5EF4-FFF2-40B4-BE49-F238E27FC236}">
                <a16:creationId xmlns:a16="http://schemas.microsoft.com/office/drawing/2014/main" id="{EB64F450-BA28-40AD-9541-86C8A266C7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457200"/>
            <a:ext cx="7924800" cy="1981200"/>
          </a:xfrm>
        </p:spPr>
        <p:txBody>
          <a:bodyPr/>
          <a:lstStyle/>
          <a:p>
            <a:pPr eaLnBrk="1" hangingPunct="1">
              <a:lnSpc>
                <a:spcPct val="120000"/>
              </a:lnSpc>
              <a:buFont typeface="Monotype Sorts" pitchFamily="2" charset="2"/>
              <a:buNone/>
            </a:pPr>
            <a:r>
              <a:rPr lang="zh-CN" altLang="en-US" b="1">
                <a:latin typeface="宋体" panose="02010600030101010101" pitchFamily="2" charset="-122"/>
              </a:rPr>
              <a:t>  </a:t>
            </a:r>
            <a:r>
              <a:rPr lang="zh-CN" altLang="en-US" sz="2400" b="1">
                <a:latin typeface="宋体" panose="02010600030101010101" pitchFamily="2" charset="-122"/>
              </a:rPr>
              <a:t>    </a:t>
            </a:r>
            <a:r>
              <a:rPr lang="zh-CN" altLang="en-US" sz="2400" b="1">
                <a:solidFill>
                  <a:schemeClr val="bg2"/>
                </a:solidFill>
                <a:latin typeface="宋体" panose="02010600030101010101" pitchFamily="2" charset="-122"/>
              </a:rPr>
              <a:t>场效应半导体三极管是仅由一种载流子参与导电的半导体器件，是一种用输入电压控</a:t>
            </a:r>
            <a:r>
              <a:rPr lang="zh-CN" altLang="en-US" sz="2400" b="1">
                <a:solidFill>
                  <a:schemeClr val="bg2"/>
                </a:solidFill>
                <a:latin typeface="Times New Roman" panose="02020603050405020304" pitchFamily="18" charset="0"/>
              </a:rPr>
              <a:t>制输出电流的的半导体器件。从参与导电的载流子来划分，它有电子作为载流子的</a:t>
            </a:r>
            <a:r>
              <a:rPr lang="en-US" altLang="zh-CN" sz="2400" b="1">
                <a:solidFill>
                  <a:schemeClr val="folHlink"/>
                </a:solidFill>
                <a:latin typeface="Times New Roman" panose="02020603050405020304" pitchFamily="18" charset="0"/>
              </a:rPr>
              <a:t>N</a:t>
            </a:r>
            <a:r>
              <a:rPr lang="zh-CN" altLang="en-US" sz="2400" b="1">
                <a:solidFill>
                  <a:schemeClr val="folHlink"/>
                </a:solidFill>
                <a:latin typeface="Times New Roman" panose="02020603050405020304" pitchFamily="18" charset="0"/>
              </a:rPr>
              <a:t>沟道</a:t>
            </a:r>
            <a:r>
              <a:rPr lang="zh-CN" altLang="en-US" sz="2400" b="1">
                <a:solidFill>
                  <a:schemeClr val="bg2"/>
                </a:solidFill>
                <a:latin typeface="Times New Roman" panose="02020603050405020304" pitchFamily="18" charset="0"/>
              </a:rPr>
              <a:t>器件和空穴作为载流子的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</a:rPr>
              <a:t>P</a:t>
            </a:r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18" charset="0"/>
              </a:rPr>
              <a:t>沟道</a:t>
            </a:r>
            <a:r>
              <a:rPr lang="zh-CN" altLang="en-US" sz="2400" b="1">
                <a:solidFill>
                  <a:schemeClr val="bg2"/>
                </a:solidFill>
                <a:latin typeface="Times New Roman" panose="02020603050405020304" pitchFamily="18" charset="0"/>
              </a:rPr>
              <a:t>器件。</a:t>
            </a:r>
            <a:r>
              <a:rPr lang="zh-CN" altLang="en-US" b="1">
                <a:solidFill>
                  <a:schemeClr val="bg2"/>
                </a:solidFill>
                <a:latin typeface="Times New Roman" panose="02020603050405020304" pitchFamily="18" charset="0"/>
              </a:rPr>
              <a:t> </a:t>
            </a:r>
            <a:endParaRPr lang="zh-CN" altLang="zh-CN" b="1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  <p:sp>
        <p:nvSpPr>
          <p:cNvPr id="4105" name="Text Box 9">
            <a:extLst>
              <a:ext uri="{FF2B5EF4-FFF2-40B4-BE49-F238E27FC236}">
                <a16:creationId xmlns:a16="http://schemas.microsoft.com/office/drawing/2014/main" id="{25BF9D19-2B55-4482-A454-F7711FE323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2286000"/>
            <a:ext cx="8153400" cy="148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2800" b="1">
                <a:solidFill>
                  <a:schemeClr val="bg2"/>
                </a:solidFill>
              </a:rPr>
              <a:t>   </a:t>
            </a:r>
            <a:r>
              <a:rPr lang="zh-CN" altLang="en-US" b="1">
                <a:solidFill>
                  <a:schemeClr val="bg2"/>
                </a:solidFill>
              </a:rPr>
              <a:t>       从场效应三极管的结构来划分，它有两大类。</a:t>
            </a:r>
          </a:p>
          <a:p>
            <a:pPr>
              <a:lnSpc>
                <a:spcPct val="120000"/>
              </a:lnSpc>
            </a:pPr>
            <a:r>
              <a:rPr lang="zh-CN" altLang="en-US" b="1">
                <a:solidFill>
                  <a:schemeClr val="folHlink"/>
                </a:solidFill>
              </a:rPr>
              <a:t>   1.结型场效应三极管</a:t>
            </a:r>
            <a:r>
              <a:rPr lang="en-US" altLang="zh-CN" b="1">
                <a:solidFill>
                  <a:srgbClr val="FF0000"/>
                </a:solidFill>
              </a:rPr>
              <a:t>JFET</a:t>
            </a:r>
          </a:p>
          <a:p>
            <a:pPr>
              <a:lnSpc>
                <a:spcPct val="120000"/>
              </a:lnSpc>
            </a:pPr>
            <a:r>
              <a:rPr lang="en-US" altLang="zh-CN" b="1">
                <a:solidFill>
                  <a:srgbClr val="FF0000"/>
                </a:solidFill>
              </a:rPr>
              <a:t>                                  </a:t>
            </a:r>
            <a:r>
              <a:rPr lang="en-US" altLang="zh-CN" b="1">
                <a:solidFill>
                  <a:schemeClr val="bg2"/>
                </a:solidFill>
              </a:rPr>
              <a:t>(Junction type  Field  Effect Transister)</a:t>
            </a:r>
            <a:r>
              <a:rPr lang="zh-CN" altLang="en-US" b="1">
                <a:solidFill>
                  <a:schemeClr val="folHlink"/>
                </a:solidFill>
              </a:rPr>
              <a:t> </a:t>
            </a:r>
            <a:endParaRPr lang="zh-CN" altLang="en-US" b="1"/>
          </a:p>
        </p:txBody>
      </p:sp>
      <p:sp>
        <p:nvSpPr>
          <p:cNvPr id="4106" name="Text Box 10">
            <a:extLst>
              <a:ext uri="{FF2B5EF4-FFF2-40B4-BE49-F238E27FC236}">
                <a16:creationId xmlns:a16="http://schemas.microsoft.com/office/drawing/2014/main" id="{A7AA8B96-F09E-4F08-A15E-55417B9678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3810000"/>
            <a:ext cx="7924800" cy="184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b="1">
                <a:solidFill>
                  <a:schemeClr val="folHlink"/>
                </a:solidFill>
              </a:rPr>
              <a:t>2.绝缘栅型场效应三极管</a:t>
            </a:r>
            <a:r>
              <a:rPr lang="en-US" altLang="zh-CN" b="1">
                <a:solidFill>
                  <a:srgbClr val="FF0000"/>
                </a:solidFill>
              </a:rPr>
              <a:t>IGFET</a:t>
            </a:r>
          </a:p>
          <a:p>
            <a:pPr>
              <a:lnSpc>
                <a:spcPct val="120000"/>
              </a:lnSpc>
            </a:pPr>
            <a:r>
              <a:rPr lang="en-US" altLang="zh-CN" b="1">
                <a:solidFill>
                  <a:schemeClr val="bg2"/>
                </a:solidFill>
              </a:rPr>
              <a:t>                              ( Insulated  Gate Field Effect Transister)</a:t>
            </a:r>
          </a:p>
          <a:p>
            <a:pPr>
              <a:lnSpc>
                <a:spcPct val="120000"/>
              </a:lnSpc>
            </a:pPr>
            <a:r>
              <a:rPr lang="en-US" altLang="zh-CN" b="1">
                <a:solidFill>
                  <a:schemeClr val="bg2"/>
                </a:solidFill>
              </a:rPr>
              <a:t>           IGFET</a:t>
            </a:r>
            <a:r>
              <a:rPr lang="zh-CN" altLang="en-US" b="1">
                <a:solidFill>
                  <a:schemeClr val="bg2"/>
                </a:solidFill>
              </a:rPr>
              <a:t>也称</a:t>
            </a:r>
            <a:r>
              <a:rPr lang="zh-CN" altLang="en-US" b="1">
                <a:solidFill>
                  <a:schemeClr val="folHlink"/>
                </a:solidFill>
              </a:rPr>
              <a:t>金属氧化物半导体三极管</a:t>
            </a:r>
            <a:r>
              <a:rPr lang="en-US" altLang="zh-CN" b="1">
                <a:solidFill>
                  <a:srgbClr val="FF0000"/>
                </a:solidFill>
              </a:rPr>
              <a:t>MOSFET</a:t>
            </a:r>
          </a:p>
          <a:p>
            <a:pPr>
              <a:lnSpc>
                <a:spcPct val="120000"/>
              </a:lnSpc>
            </a:pPr>
            <a:r>
              <a:rPr lang="en-US" altLang="zh-CN" b="1">
                <a:solidFill>
                  <a:srgbClr val="FF0000"/>
                </a:solidFill>
              </a:rPr>
              <a:t>                               </a:t>
            </a:r>
            <a:r>
              <a:rPr lang="zh-CN" altLang="en-US" b="1">
                <a:solidFill>
                  <a:srgbClr val="000000"/>
                </a:solidFill>
              </a:rPr>
              <a:t>（</a:t>
            </a:r>
            <a:r>
              <a:rPr lang="en-US" altLang="zh-CN" b="1">
                <a:solidFill>
                  <a:srgbClr val="000000"/>
                </a:solidFill>
              </a:rPr>
              <a:t>Metal  Oxide  Semiconductor FET）</a:t>
            </a:r>
            <a:endParaRPr lang="zh-CN" altLang="en-US" b="1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5" grpId="0" autoUpdateAnimBg="0"/>
      <p:bldP spid="4106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31A1D0C4-7F42-49D4-92D9-6B8ACEB336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609600"/>
            <a:ext cx="8458200" cy="1905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zh-CN" altLang="en-US" sz="2400" b="1">
                <a:latin typeface="Times New Roman" panose="02020603050405020304" pitchFamily="18" charset="0"/>
              </a:rPr>
              <a:t>    </a:t>
            </a:r>
            <a:r>
              <a:rPr lang="zh-CN" altLang="en-US" sz="2400" b="1">
                <a:solidFill>
                  <a:srgbClr val="3333FF"/>
                </a:solidFill>
                <a:latin typeface="Times New Roman" panose="02020603050405020304" pitchFamily="18" charset="0"/>
              </a:rPr>
              <a:t>④ 输入电阻</a:t>
            </a:r>
            <a:r>
              <a:rPr lang="en-US" altLang="zh-CN" sz="2400" b="1" i="1">
                <a:solidFill>
                  <a:srgbClr val="3333FF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400" b="1" baseline="-25000">
                <a:solidFill>
                  <a:srgbClr val="3333FF"/>
                </a:solidFill>
                <a:latin typeface="Times New Roman" panose="02020603050405020304" pitchFamily="18" charset="0"/>
              </a:rPr>
              <a:t>GS</a:t>
            </a: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2400" b="1">
                <a:solidFill>
                  <a:schemeClr val="bg2"/>
                </a:solidFill>
                <a:latin typeface="Times New Roman" panose="02020603050405020304" pitchFamily="18" charset="0"/>
              </a:rPr>
              <a:t>            </a:t>
            </a:r>
            <a:r>
              <a:rPr lang="zh-CN" altLang="en-US" sz="2400" b="1">
                <a:solidFill>
                  <a:schemeClr val="bg2"/>
                </a:solidFill>
                <a:latin typeface="Times New Roman" panose="02020603050405020304" pitchFamily="18" charset="0"/>
              </a:rPr>
              <a:t>场效应三极管的栅源输入电阻的典型值</a:t>
            </a:r>
            <a:r>
              <a:rPr lang="zh-CN" altLang="zh-CN" sz="2400" b="1">
                <a:solidFill>
                  <a:schemeClr val="bg2"/>
                </a:solidFill>
                <a:latin typeface="Times New Roman" panose="02020603050405020304" pitchFamily="18" charset="0"/>
              </a:rPr>
              <a:t>，</a:t>
            </a:r>
            <a:r>
              <a:rPr lang="zh-CN" altLang="en-US" sz="2400" b="1">
                <a:solidFill>
                  <a:schemeClr val="bg2"/>
                </a:solidFill>
                <a:latin typeface="Times New Roman" panose="02020603050405020304" pitchFamily="18" charset="0"/>
              </a:rPr>
              <a:t>对于结型场效应三极管，反偏时</a:t>
            </a:r>
            <a:r>
              <a:rPr lang="en-US" altLang="zh-CN" sz="2400" b="1" i="1">
                <a:solidFill>
                  <a:schemeClr val="bg2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400" b="1" baseline="-25000">
                <a:solidFill>
                  <a:schemeClr val="bg2"/>
                </a:solidFill>
                <a:latin typeface="Times New Roman" panose="02020603050405020304" pitchFamily="18" charset="0"/>
              </a:rPr>
              <a:t>GS</a:t>
            </a:r>
            <a:r>
              <a:rPr lang="zh-CN" altLang="en-US" sz="2400" b="1">
                <a:solidFill>
                  <a:schemeClr val="bg2"/>
                </a:solidFill>
                <a:latin typeface="Times New Roman" panose="02020603050405020304" pitchFamily="18" charset="0"/>
              </a:rPr>
              <a:t>约大于10</a:t>
            </a:r>
            <a:r>
              <a:rPr lang="zh-CN" altLang="en-US" sz="2400" b="1" baseline="30000">
                <a:solidFill>
                  <a:schemeClr val="bg2"/>
                </a:solidFill>
                <a:latin typeface="Times New Roman" panose="02020603050405020304" pitchFamily="18" charset="0"/>
              </a:rPr>
              <a:t>7</a:t>
            </a:r>
            <a:r>
              <a:rPr lang="en-US" altLang="zh-CN" sz="2400" b="1">
                <a:solidFill>
                  <a:schemeClr val="bg2"/>
                </a:solidFill>
                <a:latin typeface="Times New Roman" panose="02020603050405020304" pitchFamily="18" charset="0"/>
              </a:rPr>
              <a:t>Ω，</a:t>
            </a:r>
            <a:r>
              <a:rPr lang="zh-CN" altLang="en-US" sz="2400" b="1">
                <a:solidFill>
                  <a:schemeClr val="bg2"/>
                </a:solidFill>
                <a:latin typeface="Times New Roman" panose="02020603050405020304" pitchFamily="18" charset="0"/>
              </a:rPr>
              <a:t>对于绝缘栅型场效应三极管, </a:t>
            </a:r>
            <a:r>
              <a:rPr lang="en-US" altLang="zh-CN" sz="2400" b="1" i="1">
                <a:solidFill>
                  <a:schemeClr val="bg2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400" b="1" baseline="-25000">
                <a:solidFill>
                  <a:schemeClr val="bg2"/>
                </a:solidFill>
                <a:latin typeface="Times New Roman" panose="02020603050405020304" pitchFamily="18" charset="0"/>
              </a:rPr>
              <a:t>GS</a:t>
            </a:r>
            <a:r>
              <a:rPr lang="zh-CN" altLang="en-US" sz="2400" b="1">
                <a:solidFill>
                  <a:schemeClr val="bg2"/>
                </a:solidFill>
                <a:latin typeface="Times New Roman" panose="02020603050405020304" pitchFamily="18" charset="0"/>
              </a:rPr>
              <a:t>约是10</a:t>
            </a:r>
            <a:r>
              <a:rPr lang="zh-CN" altLang="en-US" sz="2400" b="1" baseline="30000">
                <a:solidFill>
                  <a:schemeClr val="bg2"/>
                </a:solidFill>
                <a:latin typeface="Times New Roman" panose="02020603050405020304" pitchFamily="18" charset="0"/>
              </a:rPr>
              <a:t>9</a:t>
            </a:r>
            <a:r>
              <a:rPr lang="zh-CN" altLang="en-US" sz="2400" b="1">
                <a:solidFill>
                  <a:schemeClr val="bg2"/>
                </a:solidFill>
                <a:latin typeface="Times New Roman" panose="02020603050405020304" pitchFamily="18" charset="0"/>
              </a:rPr>
              <a:t>～10</a:t>
            </a:r>
            <a:r>
              <a:rPr lang="zh-CN" altLang="en-US" sz="2400" b="1" baseline="30000">
                <a:solidFill>
                  <a:schemeClr val="bg2"/>
                </a:solidFill>
                <a:latin typeface="Times New Roman" panose="02020603050405020304" pitchFamily="18" charset="0"/>
              </a:rPr>
              <a:t>15</a:t>
            </a:r>
            <a:r>
              <a:rPr lang="en-US" altLang="zh-CN" sz="2400" b="1">
                <a:solidFill>
                  <a:schemeClr val="bg2"/>
                </a:solidFill>
                <a:latin typeface="Times New Roman" panose="02020603050405020304" pitchFamily="18" charset="0"/>
              </a:rPr>
              <a:t>Ω。</a:t>
            </a: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2400" b="1">
                <a:solidFill>
                  <a:schemeClr val="bg2"/>
                </a:solidFill>
                <a:latin typeface="Times New Roman" panose="02020603050405020304" pitchFamily="18" charset="0"/>
              </a:rPr>
              <a:t>  </a:t>
            </a:r>
            <a:endParaRPr lang="zh-CN" altLang="en-US" sz="2400" b="1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zh-CN" altLang="en-US" sz="2400" b="1">
                <a:solidFill>
                  <a:schemeClr val="bg2"/>
                </a:solidFill>
                <a:latin typeface="Times New Roman" panose="02020603050405020304" pitchFamily="18" charset="0"/>
              </a:rPr>
              <a:t>  </a:t>
            </a:r>
            <a:endParaRPr lang="zh-CN" altLang="en-US" sz="2400" b="1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zh-CN" altLang="en-US" sz="2400" b="1"/>
          </a:p>
        </p:txBody>
      </p:sp>
      <p:sp>
        <p:nvSpPr>
          <p:cNvPr id="23555" name="AutoShape 3">
            <a:hlinkClick r:id="rId2" action="ppaction://hlinkpres?slideindex=3&amp;slidetitle=2.2 场效应半导体三极管"/>
            <a:extLst>
              <a:ext uri="{FF2B5EF4-FFF2-40B4-BE49-F238E27FC236}">
                <a16:creationId xmlns:a16="http://schemas.microsoft.com/office/drawing/2014/main" id="{33303299-AD06-404F-AC70-DA669ED8F9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304800"/>
            <a:ext cx="762000" cy="990600"/>
          </a:xfrm>
          <a:prstGeom prst="moon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36868" name="Text Box 4">
            <a:extLst>
              <a:ext uri="{FF2B5EF4-FFF2-40B4-BE49-F238E27FC236}">
                <a16:creationId xmlns:a16="http://schemas.microsoft.com/office/drawing/2014/main" id="{C5551103-0CF3-47DB-BA97-1AEB16D58A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667000"/>
            <a:ext cx="8305800" cy="216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zh-CN" sz="2800" b="1">
                <a:solidFill>
                  <a:srgbClr val="3333FF"/>
                </a:solidFill>
              </a:rPr>
              <a:t>     ⑤ </a:t>
            </a:r>
            <a:r>
              <a:rPr lang="zh-CN" altLang="en-US" sz="2800" b="1">
                <a:solidFill>
                  <a:srgbClr val="3333FF"/>
                </a:solidFill>
              </a:rPr>
              <a:t>低频跨导</a:t>
            </a:r>
            <a:r>
              <a:rPr lang="en-US" altLang="zh-CN" sz="2800" b="1" i="1">
                <a:solidFill>
                  <a:srgbClr val="3333FF"/>
                </a:solidFill>
              </a:rPr>
              <a:t>g</a:t>
            </a:r>
            <a:r>
              <a:rPr lang="en-US" altLang="zh-CN" sz="2800" b="1" baseline="-25000">
                <a:solidFill>
                  <a:srgbClr val="3333FF"/>
                </a:solidFill>
              </a:rPr>
              <a:t>m</a:t>
            </a:r>
            <a:r>
              <a:rPr lang="en-US" altLang="zh-CN" sz="2800" b="1" baseline="-25000">
                <a:solidFill>
                  <a:schemeClr val="bg2"/>
                </a:solidFill>
              </a:rPr>
              <a:t> </a:t>
            </a:r>
            <a:endParaRPr lang="en-US" altLang="zh-CN" sz="2800" b="1">
              <a:solidFill>
                <a:schemeClr val="bg2"/>
              </a:solidFill>
            </a:endParaRPr>
          </a:p>
          <a:p>
            <a:r>
              <a:rPr lang="en-US" altLang="zh-CN" sz="2800" b="1">
                <a:solidFill>
                  <a:schemeClr val="bg2"/>
                </a:solidFill>
              </a:rPr>
              <a:t>          </a:t>
            </a:r>
            <a:r>
              <a:rPr lang="zh-CN" altLang="en-US" sz="2800" b="1">
                <a:solidFill>
                  <a:schemeClr val="bg2"/>
                </a:solidFill>
              </a:rPr>
              <a:t>低频跨导反映了栅压对漏极电流的控制作用，</a:t>
            </a:r>
          </a:p>
          <a:p>
            <a:r>
              <a:rPr lang="zh-CN" altLang="en-US" sz="2800" b="1">
                <a:solidFill>
                  <a:schemeClr val="bg2"/>
                </a:solidFill>
              </a:rPr>
              <a:t>这一点与电子管的控制作用相似。</a:t>
            </a:r>
            <a:r>
              <a:rPr lang="en-US" altLang="zh-CN" sz="2800" b="1" i="1">
                <a:solidFill>
                  <a:schemeClr val="bg2"/>
                </a:solidFill>
              </a:rPr>
              <a:t>g</a:t>
            </a:r>
            <a:r>
              <a:rPr lang="en-US" altLang="zh-CN" sz="2800" b="1" baseline="-25000">
                <a:solidFill>
                  <a:schemeClr val="bg2"/>
                </a:solidFill>
              </a:rPr>
              <a:t>m</a:t>
            </a:r>
            <a:r>
              <a:rPr lang="zh-CN" altLang="en-US" sz="2800" b="1">
                <a:solidFill>
                  <a:schemeClr val="bg2"/>
                </a:solidFill>
              </a:rPr>
              <a:t>可以在转 移特性曲线上求取，单位是</a:t>
            </a:r>
            <a:r>
              <a:rPr lang="en-US" altLang="zh-CN" sz="2800" b="1">
                <a:solidFill>
                  <a:schemeClr val="bg2"/>
                </a:solidFill>
              </a:rPr>
              <a:t>mS(</a:t>
            </a:r>
            <a:r>
              <a:rPr lang="zh-CN" altLang="en-US" sz="2800" b="1">
                <a:solidFill>
                  <a:schemeClr val="bg2"/>
                </a:solidFill>
              </a:rPr>
              <a:t>毫西门子)。</a:t>
            </a:r>
            <a:endParaRPr lang="zh-CN" altLang="en-US" b="1">
              <a:solidFill>
                <a:schemeClr val="bg2"/>
              </a:solidFill>
            </a:endParaRPr>
          </a:p>
          <a:p>
            <a:pPr eaLnBrk="1" hangingPunct="1"/>
            <a:endParaRPr lang="zh-CN" altLang="en-US" b="1"/>
          </a:p>
        </p:txBody>
      </p:sp>
      <p:sp>
        <p:nvSpPr>
          <p:cNvPr id="36869" name="Text Box 5">
            <a:extLst>
              <a:ext uri="{FF2B5EF4-FFF2-40B4-BE49-F238E27FC236}">
                <a16:creationId xmlns:a16="http://schemas.microsoft.com/office/drawing/2014/main" id="{A83AFC11-1E74-4454-977C-12C52AB9EC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4648200"/>
            <a:ext cx="8069263" cy="173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>
                <a:solidFill>
                  <a:srgbClr val="3333FF"/>
                </a:solidFill>
              </a:rPr>
              <a:t>   ⑥ 最大漏极功耗</a:t>
            </a:r>
            <a:r>
              <a:rPr lang="en-US" altLang="zh-CN" sz="2800" b="1" i="1">
                <a:solidFill>
                  <a:srgbClr val="3333FF"/>
                </a:solidFill>
              </a:rPr>
              <a:t>P</a:t>
            </a:r>
            <a:r>
              <a:rPr lang="en-US" altLang="zh-CN" sz="2800" b="1" baseline="-25000">
                <a:solidFill>
                  <a:srgbClr val="3333FF"/>
                </a:solidFill>
              </a:rPr>
              <a:t>DM</a:t>
            </a:r>
            <a:endParaRPr lang="en-US" altLang="zh-CN" sz="2800" b="1">
              <a:solidFill>
                <a:schemeClr val="bg2"/>
              </a:solidFill>
            </a:endParaRPr>
          </a:p>
          <a:p>
            <a:r>
              <a:rPr lang="en-US" altLang="zh-CN" sz="2800" b="1">
                <a:solidFill>
                  <a:schemeClr val="bg2"/>
                </a:solidFill>
              </a:rPr>
              <a:t>        </a:t>
            </a:r>
            <a:r>
              <a:rPr lang="zh-CN" altLang="en-US" sz="2800" b="1">
                <a:solidFill>
                  <a:schemeClr val="bg2"/>
                </a:solidFill>
              </a:rPr>
              <a:t>最大漏极功耗可由</a:t>
            </a:r>
            <a:r>
              <a:rPr lang="en-US" altLang="zh-CN" sz="2800" b="1" i="1">
                <a:solidFill>
                  <a:schemeClr val="bg2"/>
                </a:solidFill>
              </a:rPr>
              <a:t>P</a:t>
            </a:r>
            <a:r>
              <a:rPr lang="en-US" altLang="zh-CN" sz="2800" b="1" baseline="-25000">
                <a:solidFill>
                  <a:schemeClr val="bg2"/>
                </a:solidFill>
              </a:rPr>
              <a:t>DM</a:t>
            </a:r>
            <a:r>
              <a:rPr lang="en-US" altLang="zh-CN" sz="2800" b="1">
                <a:solidFill>
                  <a:schemeClr val="bg2"/>
                </a:solidFill>
              </a:rPr>
              <a:t>=</a:t>
            </a:r>
            <a:r>
              <a:rPr lang="en-US" altLang="zh-CN" sz="2800" b="1" i="1">
                <a:solidFill>
                  <a:schemeClr val="bg2"/>
                </a:solidFill>
              </a:rPr>
              <a:t> V</a:t>
            </a:r>
            <a:r>
              <a:rPr lang="en-US" altLang="zh-CN" sz="2800" b="1" baseline="-25000">
                <a:solidFill>
                  <a:schemeClr val="bg2"/>
                </a:solidFill>
              </a:rPr>
              <a:t>DS</a:t>
            </a:r>
            <a:r>
              <a:rPr lang="en-US" altLang="zh-CN" sz="2800" b="1" i="1">
                <a:solidFill>
                  <a:schemeClr val="bg2"/>
                </a:solidFill>
              </a:rPr>
              <a:t> I</a:t>
            </a:r>
            <a:r>
              <a:rPr lang="en-US" altLang="zh-CN" sz="2800" b="1" baseline="-25000">
                <a:solidFill>
                  <a:schemeClr val="bg2"/>
                </a:solidFill>
              </a:rPr>
              <a:t>D</a:t>
            </a:r>
            <a:r>
              <a:rPr lang="zh-CN" altLang="en-US" sz="2800" b="1">
                <a:solidFill>
                  <a:schemeClr val="bg2"/>
                </a:solidFill>
              </a:rPr>
              <a:t>决定，与双极型三极管的</a:t>
            </a:r>
            <a:r>
              <a:rPr lang="en-US" altLang="zh-CN" sz="2800" b="1" i="1">
                <a:solidFill>
                  <a:schemeClr val="bg2"/>
                </a:solidFill>
              </a:rPr>
              <a:t>P</a:t>
            </a:r>
            <a:r>
              <a:rPr lang="en-US" altLang="zh-CN" sz="2800" b="1" baseline="-25000">
                <a:solidFill>
                  <a:schemeClr val="bg2"/>
                </a:solidFill>
              </a:rPr>
              <a:t>CM</a:t>
            </a:r>
            <a:r>
              <a:rPr lang="zh-CN" altLang="en-US" sz="2800" b="1">
                <a:solidFill>
                  <a:schemeClr val="bg2"/>
                </a:solidFill>
              </a:rPr>
              <a:t>相当。</a:t>
            </a:r>
            <a:endParaRPr lang="zh-CN" altLang="en-US" b="1"/>
          </a:p>
          <a:p>
            <a:pPr eaLnBrk="1" hangingPunct="1"/>
            <a:endParaRPr lang="zh-CN" altLang="en-US" b="1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36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8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68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8" grpId="0" autoUpdateAnimBg="0"/>
      <p:bldP spid="36869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380B3C7B-0CAF-445A-8EB9-52EAE5FFAF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71600" y="304800"/>
            <a:ext cx="7010400" cy="1143000"/>
          </a:xfrm>
        </p:spPr>
        <p:txBody>
          <a:bodyPr/>
          <a:lstStyle/>
          <a:p>
            <a:pPr eaLnBrk="1" hangingPunct="1"/>
            <a:r>
              <a:rPr lang="zh-CN" altLang="en-US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3200">
                <a:solidFill>
                  <a:srgbClr val="99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(2) 场效应三极管的型号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B6C10C98-CC12-44B1-B69D-062C10A130D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382000" cy="3581400"/>
          </a:xfrm>
        </p:spPr>
        <p:txBody>
          <a:bodyPr/>
          <a:lstStyle/>
          <a:p>
            <a:pPr eaLnBrk="1" hangingPunct="1">
              <a:lnSpc>
                <a:spcPct val="120000"/>
              </a:lnSpc>
              <a:buFont typeface="Monotype Sorts" pitchFamily="2" charset="2"/>
              <a:buNone/>
            </a:pPr>
            <a:r>
              <a:rPr lang="zh-CN" altLang="en-US" sz="2400" b="1">
                <a:latin typeface="Times New Roman" panose="02020603050405020304" pitchFamily="18" charset="0"/>
              </a:rPr>
              <a:t>        </a:t>
            </a:r>
            <a:r>
              <a:rPr lang="zh-CN" altLang="en-US" sz="2400" b="1">
                <a:solidFill>
                  <a:srgbClr val="003399"/>
                </a:solidFill>
                <a:latin typeface="Times New Roman" panose="02020603050405020304" pitchFamily="18" charset="0"/>
              </a:rPr>
              <a:t>场效应三极管的型号, 现行有两种命名方法。其</a:t>
            </a:r>
          </a:p>
          <a:p>
            <a:pPr eaLnBrk="1" hangingPunct="1">
              <a:lnSpc>
                <a:spcPct val="120000"/>
              </a:lnSpc>
              <a:buFont typeface="Monotype Sorts" pitchFamily="2" charset="2"/>
              <a:buNone/>
            </a:pPr>
            <a:r>
              <a:rPr lang="zh-CN" altLang="en-US" sz="2400" b="1">
                <a:solidFill>
                  <a:srgbClr val="003399"/>
                </a:solidFill>
                <a:latin typeface="Times New Roman" panose="02020603050405020304" pitchFamily="18" charset="0"/>
              </a:rPr>
              <a:t>一是与双极型三极管相同，第三位字母</a:t>
            </a:r>
            <a:r>
              <a:rPr lang="en-US" altLang="zh-CN" sz="2400" b="1">
                <a:solidFill>
                  <a:srgbClr val="EB09A0"/>
                </a:solidFill>
                <a:latin typeface="Times New Roman" panose="02020603050405020304" pitchFamily="18" charset="0"/>
              </a:rPr>
              <a:t>J</a:t>
            </a:r>
            <a:r>
              <a:rPr lang="zh-CN" altLang="en-US" sz="2400" b="1">
                <a:solidFill>
                  <a:srgbClr val="003399"/>
                </a:solidFill>
                <a:latin typeface="Times New Roman" panose="02020603050405020304" pitchFamily="18" charset="0"/>
              </a:rPr>
              <a:t>代表结型场</a:t>
            </a:r>
          </a:p>
          <a:p>
            <a:pPr eaLnBrk="1" hangingPunct="1">
              <a:lnSpc>
                <a:spcPct val="120000"/>
              </a:lnSpc>
              <a:buFont typeface="Monotype Sorts" pitchFamily="2" charset="2"/>
              <a:buNone/>
            </a:pPr>
            <a:r>
              <a:rPr lang="zh-CN" altLang="en-US" sz="2400" b="1">
                <a:solidFill>
                  <a:srgbClr val="003399"/>
                </a:solidFill>
                <a:latin typeface="Times New Roman" panose="02020603050405020304" pitchFamily="18" charset="0"/>
              </a:rPr>
              <a:t>效应管，</a:t>
            </a:r>
            <a:r>
              <a:rPr lang="en-US" altLang="zh-CN" sz="2400" b="1">
                <a:solidFill>
                  <a:srgbClr val="EB09A0"/>
                </a:solidFill>
                <a:latin typeface="Times New Roman" panose="02020603050405020304" pitchFamily="18" charset="0"/>
              </a:rPr>
              <a:t>O</a:t>
            </a:r>
            <a:r>
              <a:rPr lang="zh-CN" altLang="en-US" sz="2400" b="1">
                <a:solidFill>
                  <a:srgbClr val="003399"/>
                </a:solidFill>
                <a:latin typeface="Times New Roman" panose="02020603050405020304" pitchFamily="18" charset="0"/>
              </a:rPr>
              <a:t>代表绝缘栅场效应管。第二位字母代表</a:t>
            </a:r>
          </a:p>
          <a:p>
            <a:pPr eaLnBrk="1" hangingPunct="1">
              <a:lnSpc>
                <a:spcPct val="120000"/>
              </a:lnSpc>
              <a:buFont typeface="Monotype Sorts" pitchFamily="2" charset="2"/>
              <a:buNone/>
            </a:pPr>
            <a:r>
              <a:rPr lang="zh-CN" altLang="en-US" sz="2400" b="1">
                <a:solidFill>
                  <a:srgbClr val="003399"/>
                </a:solidFill>
                <a:latin typeface="Times New Roman" panose="02020603050405020304" pitchFamily="18" charset="0"/>
              </a:rPr>
              <a:t>材料，</a:t>
            </a:r>
            <a:r>
              <a:rPr lang="en-US" altLang="zh-CN" sz="2400" b="1">
                <a:solidFill>
                  <a:srgbClr val="003399"/>
                </a:solidFill>
                <a:latin typeface="Times New Roman" panose="02020603050405020304" pitchFamily="18" charset="0"/>
              </a:rPr>
              <a:t>D</a:t>
            </a:r>
            <a:r>
              <a:rPr lang="zh-CN" altLang="en-US" sz="2400" b="1">
                <a:solidFill>
                  <a:srgbClr val="003399"/>
                </a:solidFill>
                <a:latin typeface="Times New Roman" panose="02020603050405020304" pitchFamily="18" charset="0"/>
              </a:rPr>
              <a:t>是</a:t>
            </a:r>
            <a:r>
              <a:rPr lang="en-US" altLang="zh-CN" sz="2400" b="1">
                <a:solidFill>
                  <a:srgbClr val="003399"/>
                </a:solidFill>
                <a:latin typeface="Times New Roman" panose="02020603050405020304" pitchFamily="18" charset="0"/>
              </a:rPr>
              <a:t>P</a:t>
            </a:r>
            <a:r>
              <a:rPr lang="zh-CN" altLang="en-US" sz="2400" b="1">
                <a:solidFill>
                  <a:srgbClr val="003399"/>
                </a:solidFill>
                <a:latin typeface="Times New Roman" panose="02020603050405020304" pitchFamily="18" charset="0"/>
              </a:rPr>
              <a:t>型硅，反型层是</a:t>
            </a:r>
            <a:r>
              <a:rPr lang="en-US" altLang="zh-CN" sz="2400" b="1">
                <a:solidFill>
                  <a:srgbClr val="003399"/>
                </a:solidFill>
                <a:latin typeface="Times New Roman" panose="02020603050405020304" pitchFamily="18" charset="0"/>
              </a:rPr>
              <a:t>N</a:t>
            </a:r>
            <a:r>
              <a:rPr lang="zh-CN" altLang="en-US" sz="2400" b="1">
                <a:solidFill>
                  <a:srgbClr val="003399"/>
                </a:solidFill>
                <a:latin typeface="Times New Roman" panose="02020603050405020304" pitchFamily="18" charset="0"/>
              </a:rPr>
              <a:t>沟道；</a:t>
            </a:r>
            <a:r>
              <a:rPr lang="en-US" altLang="zh-CN" sz="2400" b="1">
                <a:solidFill>
                  <a:srgbClr val="003399"/>
                </a:solidFill>
                <a:latin typeface="Times New Roman" panose="02020603050405020304" pitchFamily="18" charset="0"/>
              </a:rPr>
              <a:t>C</a:t>
            </a:r>
            <a:r>
              <a:rPr lang="zh-CN" altLang="en-US" sz="2400" b="1">
                <a:solidFill>
                  <a:srgbClr val="003399"/>
                </a:solidFill>
                <a:latin typeface="Times New Roman" panose="02020603050405020304" pitchFamily="18" charset="0"/>
              </a:rPr>
              <a:t>是</a:t>
            </a:r>
            <a:r>
              <a:rPr lang="en-US" altLang="zh-CN" sz="2400" b="1">
                <a:solidFill>
                  <a:srgbClr val="003399"/>
                </a:solidFill>
                <a:latin typeface="Times New Roman" panose="02020603050405020304" pitchFamily="18" charset="0"/>
              </a:rPr>
              <a:t>N</a:t>
            </a:r>
            <a:r>
              <a:rPr lang="zh-CN" altLang="en-US" sz="2400" b="1">
                <a:solidFill>
                  <a:srgbClr val="003399"/>
                </a:solidFill>
                <a:latin typeface="Times New Roman" panose="02020603050405020304" pitchFamily="18" charset="0"/>
              </a:rPr>
              <a:t>型硅</a:t>
            </a:r>
            <a:r>
              <a:rPr lang="en-US" altLang="zh-CN" sz="2400" b="1">
                <a:solidFill>
                  <a:srgbClr val="003399"/>
                </a:solidFill>
                <a:latin typeface="Times New Roman" panose="02020603050405020304" pitchFamily="18" charset="0"/>
              </a:rPr>
              <a:t>P</a:t>
            </a:r>
            <a:r>
              <a:rPr lang="zh-CN" altLang="en-US" sz="2400" b="1">
                <a:solidFill>
                  <a:srgbClr val="003399"/>
                </a:solidFill>
                <a:latin typeface="Times New Roman" panose="02020603050405020304" pitchFamily="18" charset="0"/>
              </a:rPr>
              <a:t>沟</a:t>
            </a:r>
          </a:p>
          <a:p>
            <a:pPr eaLnBrk="1" hangingPunct="1">
              <a:lnSpc>
                <a:spcPct val="120000"/>
              </a:lnSpc>
              <a:buFont typeface="Monotype Sorts" pitchFamily="2" charset="2"/>
              <a:buNone/>
            </a:pPr>
            <a:r>
              <a:rPr lang="zh-CN" altLang="en-US" sz="2400" b="1">
                <a:solidFill>
                  <a:srgbClr val="003399"/>
                </a:solidFill>
                <a:latin typeface="Times New Roman" panose="02020603050405020304" pitchFamily="18" charset="0"/>
              </a:rPr>
              <a:t>道。例如,3</a:t>
            </a:r>
            <a:r>
              <a:rPr lang="en-US" altLang="zh-CN" sz="2400" b="1">
                <a:solidFill>
                  <a:srgbClr val="003399"/>
                </a:solidFill>
                <a:latin typeface="Times New Roman" panose="02020603050405020304" pitchFamily="18" charset="0"/>
              </a:rPr>
              <a:t>DJ6D</a:t>
            </a:r>
            <a:r>
              <a:rPr lang="zh-CN" altLang="en-US" sz="2400" b="1">
                <a:solidFill>
                  <a:srgbClr val="003399"/>
                </a:solidFill>
                <a:latin typeface="Times New Roman" panose="02020603050405020304" pitchFamily="18" charset="0"/>
              </a:rPr>
              <a:t>是结型</a:t>
            </a:r>
            <a:r>
              <a:rPr lang="en-US" altLang="zh-CN" sz="2400" b="1">
                <a:solidFill>
                  <a:srgbClr val="003399"/>
                </a:solidFill>
                <a:latin typeface="Times New Roman" panose="02020603050405020304" pitchFamily="18" charset="0"/>
              </a:rPr>
              <a:t>N</a:t>
            </a:r>
            <a:r>
              <a:rPr lang="zh-CN" altLang="en-US" sz="2400" b="1">
                <a:solidFill>
                  <a:srgbClr val="003399"/>
                </a:solidFill>
                <a:latin typeface="Times New Roman" panose="02020603050405020304" pitchFamily="18" charset="0"/>
              </a:rPr>
              <a:t>沟道场效应三极管，3</a:t>
            </a:r>
            <a:r>
              <a:rPr lang="en-US" altLang="zh-CN" sz="2400" b="1">
                <a:solidFill>
                  <a:srgbClr val="003399"/>
                </a:solidFill>
                <a:latin typeface="Times New Roman" panose="02020603050405020304" pitchFamily="18" charset="0"/>
              </a:rPr>
              <a:t>DO6C</a:t>
            </a:r>
          </a:p>
          <a:p>
            <a:pPr eaLnBrk="1" hangingPunct="1">
              <a:lnSpc>
                <a:spcPct val="120000"/>
              </a:lnSpc>
              <a:buFont typeface="Monotype Sorts" pitchFamily="2" charset="2"/>
              <a:buNone/>
            </a:pPr>
            <a:r>
              <a:rPr lang="zh-CN" altLang="en-US" sz="2400" b="1">
                <a:solidFill>
                  <a:srgbClr val="003399"/>
                </a:solidFill>
                <a:latin typeface="Times New Roman" panose="02020603050405020304" pitchFamily="18" charset="0"/>
              </a:rPr>
              <a:t>是绝缘栅型</a:t>
            </a:r>
            <a:r>
              <a:rPr lang="en-US" altLang="zh-CN" sz="2400" b="1">
                <a:solidFill>
                  <a:srgbClr val="003399"/>
                </a:solidFill>
                <a:latin typeface="Times New Roman" panose="02020603050405020304" pitchFamily="18" charset="0"/>
              </a:rPr>
              <a:t>N</a:t>
            </a:r>
            <a:r>
              <a:rPr lang="zh-CN" altLang="en-US" sz="2400" b="1">
                <a:solidFill>
                  <a:srgbClr val="003399"/>
                </a:solidFill>
                <a:latin typeface="Times New Roman" panose="02020603050405020304" pitchFamily="18" charset="0"/>
              </a:rPr>
              <a:t>沟道场效应三极管。</a:t>
            </a:r>
          </a:p>
          <a:p>
            <a:pPr eaLnBrk="1" hangingPunct="1">
              <a:lnSpc>
                <a:spcPct val="120000"/>
              </a:lnSpc>
            </a:pPr>
            <a:endParaRPr lang="zh-CN" altLang="en-US" sz="2400" b="1"/>
          </a:p>
        </p:txBody>
      </p:sp>
      <p:sp>
        <p:nvSpPr>
          <p:cNvPr id="24580" name="AutoShape 4">
            <a:hlinkClick r:id="rId2" action="ppaction://hlinkpres?slideindex=3&amp;slidetitle=2.2 场效应半导体三极管"/>
            <a:extLst>
              <a:ext uri="{FF2B5EF4-FFF2-40B4-BE49-F238E27FC236}">
                <a16:creationId xmlns:a16="http://schemas.microsoft.com/office/drawing/2014/main" id="{AE542EAF-DA9A-4C06-8399-F00B51117D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304800"/>
            <a:ext cx="762000" cy="990600"/>
          </a:xfrm>
          <a:prstGeom prst="moon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37893" name="Text Box 5">
            <a:extLst>
              <a:ext uri="{FF2B5EF4-FFF2-40B4-BE49-F238E27FC236}">
                <a16:creationId xmlns:a16="http://schemas.microsoft.com/office/drawing/2014/main" id="{D7A42A3B-099D-44CB-A8AB-B9406B9A1B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525" y="4908550"/>
            <a:ext cx="8397875" cy="150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</a:pPr>
            <a:r>
              <a:rPr lang="zh-CN" altLang="en-US" sz="2800" b="1">
                <a:solidFill>
                  <a:schemeClr val="bg2"/>
                </a:solidFill>
              </a:rPr>
              <a:t>       </a:t>
            </a:r>
            <a:r>
              <a:rPr lang="zh-CN" altLang="en-US" sz="2800" b="1">
                <a:solidFill>
                  <a:srgbClr val="EB09A0"/>
                </a:solidFill>
              </a:rPr>
              <a:t>第二种命名方法是</a:t>
            </a:r>
            <a:r>
              <a:rPr lang="en-US" altLang="zh-CN" sz="2800" b="1">
                <a:solidFill>
                  <a:srgbClr val="EB09A0"/>
                </a:solidFill>
              </a:rPr>
              <a:t>CS××#，CS</a:t>
            </a:r>
            <a:r>
              <a:rPr lang="zh-CN" altLang="en-US" sz="2800" b="1">
                <a:solidFill>
                  <a:srgbClr val="EB09A0"/>
                </a:solidFill>
              </a:rPr>
              <a:t>代表场效应管，××以数字代表型号的序号，#用字母代表同一型号中的不同规格。例如</a:t>
            </a:r>
            <a:r>
              <a:rPr lang="en-US" altLang="zh-CN" sz="2800" b="1">
                <a:solidFill>
                  <a:srgbClr val="EB09A0"/>
                </a:solidFill>
              </a:rPr>
              <a:t>CS14A、CS45G</a:t>
            </a:r>
            <a:r>
              <a:rPr lang="zh-CN" altLang="en-US" sz="2800" b="1">
                <a:solidFill>
                  <a:srgbClr val="EB09A0"/>
                </a:solidFill>
              </a:rPr>
              <a:t>等。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7" dur="300"/>
                                        <p:tgtEl>
                                          <p:spTgt spid="378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1" grpId="0" build="p" autoUpdateAnimBg="0"/>
      <p:bldP spid="37893" grpId="0" build="p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>
            <a:extLst>
              <a:ext uri="{FF2B5EF4-FFF2-40B4-BE49-F238E27FC236}">
                <a16:creationId xmlns:a16="http://schemas.microsoft.com/office/drawing/2014/main" id="{A97AA691-241F-4851-B768-3191959AD20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19200" y="871538"/>
            <a:ext cx="7924800" cy="5562600"/>
          </a:xfrm>
        </p:spPr>
        <p:txBody>
          <a:bodyPr/>
          <a:lstStyle/>
          <a:p>
            <a:pPr eaLnBrk="1" hangingPunct="1">
              <a:lnSpc>
                <a:spcPct val="110000"/>
              </a:lnSpc>
              <a:buFont typeface="Monotype Sorts" pitchFamily="2" charset="2"/>
              <a:buNone/>
            </a:pPr>
            <a:r>
              <a:rPr lang="zh-CN" altLang="en-US" b="1">
                <a:solidFill>
                  <a:schemeClr val="bg2"/>
                </a:solidFill>
                <a:latin typeface="Times New Roman" panose="02020603050405020304" pitchFamily="18" charset="0"/>
              </a:rPr>
              <a:t>几种常用的场效应三极管的主要参数见表02.02。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zh-CN" altLang="en-US" sz="2400" b="1">
                <a:solidFill>
                  <a:schemeClr val="bg2"/>
                </a:solidFill>
                <a:latin typeface="Times New Roman" panose="02020603050405020304" pitchFamily="18" charset="0"/>
              </a:rPr>
              <a:t>            </a:t>
            </a:r>
            <a:r>
              <a:rPr lang="zh-CN" altLang="en-US" sz="2400" b="1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</a:p>
          <a:p>
            <a:pPr eaLnBrk="1" hangingPunct="1">
              <a:buFont typeface="Monotype Sorts" pitchFamily="2" charset="2"/>
              <a:buNone/>
            </a:pPr>
            <a:endParaRPr lang="zh-CN" altLang="en-US" sz="2400" b="1">
              <a:solidFill>
                <a:schemeClr val="bg2"/>
              </a:solidFill>
            </a:endParaRPr>
          </a:p>
        </p:txBody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11339077-A932-4F13-A38F-BEB2190789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1557338"/>
            <a:ext cx="429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表02.02  场效应三极管的参数</a:t>
            </a:r>
            <a:endParaRPr lang="zh-CN" altLang="en-US" sz="2000" b="1">
              <a:solidFill>
                <a:schemeClr val="bg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197" name="AutoShape 4">
            <a:hlinkClick r:id="rId3" action="ppaction://hlinkpres?slideindex=3&amp;slidetitle=2.2 场效应半导体三极管"/>
            <a:extLst>
              <a:ext uri="{FF2B5EF4-FFF2-40B4-BE49-F238E27FC236}">
                <a16:creationId xmlns:a16="http://schemas.microsoft.com/office/drawing/2014/main" id="{F9EDE7BA-EF60-4FC3-8941-5456B57F4A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52400"/>
            <a:ext cx="762000" cy="990600"/>
          </a:xfrm>
          <a:prstGeom prst="moon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graphicFrame>
        <p:nvGraphicFramePr>
          <p:cNvPr id="8194" name="Object 5">
            <a:extLst>
              <a:ext uri="{FF2B5EF4-FFF2-40B4-BE49-F238E27FC236}">
                <a16:creationId xmlns:a16="http://schemas.microsoft.com/office/drawing/2014/main" id="{621B6C25-67DF-4165-B7E2-6F5F7033887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1000" y="2243138"/>
          <a:ext cx="10287000" cy="289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8" name="Document" r:id="rId4" imgW="5630040" imgH="1411200" progId="Word.Document.8">
                  <p:embed/>
                </p:oleObj>
              </mc:Choice>
              <mc:Fallback>
                <p:oleObj name="Document" r:id="rId4" imgW="5630040" imgH="1411200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2243138"/>
                        <a:ext cx="10287000" cy="289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 1">
            <a:extLst>
              <a:ext uri="{FF2B5EF4-FFF2-40B4-BE49-F238E27FC236}">
                <a16:creationId xmlns:a16="http://schemas.microsoft.com/office/drawing/2014/main" id="{E76CD4B6-C17C-4B4A-ACFD-D600CF970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609600"/>
            <a:ext cx="8591550" cy="1143000"/>
          </a:xfrm>
        </p:spPr>
        <p:txBody>
          <a:bodyPr/>
          <a:lstStyle/>
          <a:p>
            <a:r>
              <a:rPr lang="en-US" altLang="zh-CN" sz="3600" b="0">
                <a:solidFill>
                  <a:srgbClr val="003399"/>
                </a:solidFill>
              </a:rPr>
              <a:t>2.2.5</a:t>
            </a:r>
            <a:r>
              <a:rPr lang="en-US" altLang="zh-CN" sz="3600">
                <a:solidFill>
                  <a:srgbClr val="003399"/>
                </a:solidFill>
              </a:rPr>
              <a:t>  </a:t>
            </a:r>
            <a:r>
              <a:rPr lang="zh-CN" altLang="zh-CN" sz="3600">
                <a:solidFill>
                  <a:srgbClr val="003399"/>
                </a:solidFill>
              </a:rPr>
              <a:t>双极型和场效应型三极管的比较</a:t>
            </a:r>
            <a:endParaRPr lang="zh-CN" altLang="en-US" sz="3600">
              <a:solidFill>
                <a:srgbClr val="003399"/>
              </a:solidFill>
            </a:endParaRPr>
          </a:p>
        </p:txBody>
      </p:sp>
      <p:sp>
        <p:nvSpPr>
          <p:cNvPr id="25603" name="Rectangle 1">
            <a:extLst>
              <a:ext uri="{FF2B5EF4-FFF2-40B4-BE49-F238E27FC236}">
                <a16:creationId xmlns:a16="http://schemas.microsoft.com/office/drawing/2014/main" id="{58B61812-E50A-4074-8D79-7F2512E0EA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1557338"/>
            <a:ext cx="8609013" cy="489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>
                <a:solidFill>
                  <a:srgbClr val="003399"/>
                </a:solidFill>
              </a:rPr>
              <a:t>     </a:t>
            </a:r>
            <a:r>
              <a:rPr lang="zh-CN" altLang="en-US" b="1">
                <a:solidFill>
                  <a:srgbClr val="C00000"/>
                </a:solidFill>
              </a:rPr>
              <a:t>极型三极管                                 场效应三极管</a:t>
            </a:r>
          </a:p>
          <a:p>
            <a:r>
              <a:rPr lang="zh-CN" altLang="en-US" b="1">
                <a:solidFill>
                  <a:srgbClr val="003399"/>
                </a:solidFill>
              </a:rPr>
              <a:t>结构     </a:t>
            </a:r>
            <a:r>
              <a:rPr lang="en-US" altLang="zh-CN" b="1">
                <a:solidFill>
                  <a:srgbClr val="003399"/>
                </a:solidFill>
              </a:rPr>
              <a:t>NPN</a:t>
            </a:r>
            <a:r>
              <a:rPr lang="zh-CN" altLang="en-US" b="1">
                <a:solidFill>
                  <a:srgbClr val="003399"/>
                </a:solidFill>
              </a:rPr>
              <a:t>型                                  结型耗尽型     </a:t>
            </a:r>
            <a:r>
              <a:rPr lang="en-US" altLang="zh-CN" b="1">
                <a:solidFill>
                  <a:srgbClr val="003399"/>
                </a:solidFill>
              </a:rPr>
              <a:t>N</a:t>
            </a:r>
            <a:r>
              <a:rPr lang="zh-CN" altLang="en-US" b="1">
                <a:solidFill>
                  <a:srgbClr val="003399"/>
                </a:solidFill>
              </a:rPr>
              <a:t>沟道 </a:t>
            </a:r>
            <a:r>
              <a:rPr lang="en-US" altLang="zh-CN" b="1">
                <a:solidFill>
                  <a:srgbClr val="003399"/>
                </a:solidFill>
              </a:rPr>
              <a:t>P</a:t>
            </a:r>
            <a:r>
              <a:rPr lang="zh-CN" altLang="en-US" b="1">
                <a:solidFill>
                  <a:srgbClr val="003399"/>
                </a:solidFill>
              </a:rPr>
              <a:t>沟道</a:t>
            </a:r>
          </a:p>
          <a:p>
            <a:r>
              <a:rPr lang="zh-CN" altLang="en-US" b="1">
                <a:solidFill>
                  <a:srgbClr val="003399"/>
                </a:solidFill>
              </a:rPr>
              <a:t>             </a:t>
            </a:r>
            <a:r>
              <a:rPr lang="en-US" altLang="zh-CN" b="1">
                <a:solidFill>
                  <a:srgbClr val="003399"/>
                </a:solidFill>
              </a:rPr>
              <a:t>PNP</a:t>
            </a:r>
            <a:r>
              <a:rPr lang="zh-CN" altLang="en-US" b="1">
                <a:solidFill>
                  <a:srgbClr val="003399"/>
                </a:solidFill>
              </a:rPr>
              <a:t>型                                  绝缘栅增强型  </a:t>
            </a:r>
            <a:r>
              <a:rPr lang="zh-CN" altLang="en-US" b="1" baseline="-30000">
                <a:solidFill>
                  <a:srgbClr val="003399"/>
                </a:solidFill>
              </a:rPr>
              <a:t>  </a:t>
            </a:r>
            <a:r>
              <a:rPr lang="en-US" altLang="zh-CN" b="1">
                <a:solidFill>
                  <a:srgbClr val="003399"/>
                </a:solidFill>
              </a:rPr>
              <a:t>N</a:t>
            </a:r>
            <a:r>
              <a:rPr lang="zh-CN" altLang="en-US" b="1">
                <a:solidFill>
                  <a:srgbClr val="003399"/>
                </a:solidFill>
              </a:rPr>
              <a:t>沟道 </a:t>
            </a:r>
            <a:r>
              <a:rPr lang="en-US" altLang="zh-CN" b="1">
                <a:solidFill>
                  <a:srgbClr val="003399"/>
                </a:solidFill>
              </a:rPr>
              <a:t>P</a:t>
            </a:r>
            <a:r>
              <a:rPr lang="zh-CN" altLang="en-US" b="1">
                <a:solidFill>
                  <a:srgbClr val="003399"/>
                </a:solidFill>
              </a:rPr>
              <a:t>沟道</a:t>
            </a:r>
          </a:p>
          <a:p>
            <a:r>
              <a:rPr lang="zh-CN" altLang="en-US" b="1">
                <a:solidFill>
                  <a:srgbClr val="003399"/>
                </a:solidFill>
              </a:rPr>
              <a:t>                                                           绝缘栅耗尽型  </a:t>
            </a:r>
            <a:r>
              <a:rPr lang="zh-CN" altLang="en-US" b="1" baseline="-30000">
                <a:solidFill>
                  <a:srgbClr val="003399"/>
                </a:solidFill>
              </a:rPr>
              <a:t> </a:t>
            </a:r>
            <a:r>
              <a:rPr lang="zh-CN" altLang="en-US" b="1">
                <a:solidFill>
                  <a:srgbClr val="003399"/>
                </a:solidFill>
              </a:rPr>
              <a:t> </a:t>
            </a:r>
            <a:r>
              <a:rPr lang="en-US" altLang="zh-CN" b="1">
                <a:solidFill>
                  <a:srgbClr val="003399"/>
                </a:solidFill>
              </a:rPr>
              <a:t>N</a:t>
            </a:r>
            <a:r>
              <a:rPr lang="zh-CN" altLang="en-US" b="1">
                <a:solidFill>
                  <a:srgbClr val="003399"/>
                </a:solidFill>
              </a:rPr>
              <a:t>沟道 </a:t>
            </a:r>
            <a:r>
              <a:rPr lang="en-US" altLang="zh-CN" b="1">
                <a:solidFill>
                  <a:srgbClr val="003399"/>
                </a:solidFill>
              </a:rPr>
              <a:t>P</a:t>
            </a:r>
            <a:r>
              <a:rPr lang="zh-CN" altLang="en-US" b="1">
                <a:solidFill>
                  <a:srgbClr val="003399"/>
                </a:solidFill>
              </a:rPr>
              <a:t>沟道</a:t>
            </a:r>
          </a:p>
          <a:p>
            <a:r>
              <a:rPr lang="en-US" altLang="zh-CN" b="1">
                <a:solidFill>
                  <a:srgbClr val="003399"/>
                </a:solidFill>
              </a:rPr>
              <a:t>C</a:t>
            </a:r>
            <a:r>
              <a:rPr lang="zh-CN" altLang="en-US" b="1">
                <a:solidFill>
                  <a:srgbClr val="003399"/>
                </a:solidFill>
              </a:rPr>
              <a:t>、</a:t>
            </a:r>
            <a:r>
              <a:rPr lang="en-US" altLang="zh-CN" b="1">
                <a:solidFill>
                  <a:srgbClr val="003399"/>
                </a:solidFill>
              </a:rPr>
              <a:t>E</a:t>
            </a:r>
            <a:r>
              <a:rPr lang="zh-CN" altLang="en-US" b="1">
                <a:solidFill>
                  <a:srgbClr val="003399"/>
                </a:solidFill>
              </a:rPr>
              <a:t>一般不可倒置使用                  </a:t>
            </a:r>
            <a:r>
              <a:rPr lang="en-US" altLang="zh-CN" b="1">
                <a:solidFill>
                  <a:srgbClr val="003399"/>
                </a:solidFill>
              </a:rPr>
              <a:t>D</a:t>
            </a:r>
            <a:r>
              <a:rPr lang="zh-CN" altLang="en-US" b="1">
                <a:solidFill>
                  <a:srgbClr val="003399"/>
                </a:solidFill>
              </a:rPr>
              <a:t>、</a:t>
            </a:r>
            <a:r>
              <a:rPr lang="en-US" altLang="zh-CN" b="1">
                <a:solidFill>
                  <a:srgbClr val="003399"/>
                </a:solidFill>
              </a:rPr>
              <a:t>S</a:t>
            </a:r>
            <a:r>
              <a:rPr lang="zh-CN" altLang="en-US" b="1">
                <a:solidFill>
                  <a:srgbClr val="003399"/>
                </a:solidFill>
              </a:rPr>
              <a:t>一般可倒置使用</a:t>
            </a:r>
          </a:p>
          <a:p>
            <a:r>
              <a:rPr lang="zh-CN" altLang="en-US" b="1">
                <a:solidFill>
                  <a:srgbClr val="003399"/>
                </a:solidFill>
              </a:rPr>
              <a:t>载流子   多子扩散、少子漂移         多子漂移</a:t>
            </a:r>
          </a:p>
          <a:p>
            <a:r>
              <a:rPr lang="zh-CN" altLang="en-US" b="1">
                <a:solidFill>
                  <a:srgbClr val="003399"/>
                </a:solidFill>
              </a:rPr>
              <a:t>输入量   电流输入                            电压输入</a:t>
            </a:r>
          </a:p>
          <a:p>
            <a:r>
              <a:rPr lang="zh-CN" altLang="en-US" b="1">
                <a:solidFill>
                  <a:srgbClr val="003399"/>
                </a:solidFill>
              </a:rPr>
              <a:t>控制     电流控制电流源</a:t>
            </a:r>
            <a:r>
              <a:rPr lang="en-US" altLang="zh-CN" b="1">
                <a:solidFill>
                  <a:srgbClr val="003399"/>
                </a:solidFill>
              </a:rPr>
              <a:t>                  </a:t>
            </a:r>
            <a:r>
              <a:rPr lang="zh-CN" altLang="en-US" b="1">
                <a:solidFill>
                  <a:srgbClr val="003399"/>
                </a:solidFill>
              </a:rPr>
              <a:t>电压控制电流源</a:t>
            </a:r>
            <a:endParaRPr lang="en-US" altLang="zh-CN" b="1">
              <a:solidFill>
                <a:srgbClr val="003399"/>
              </a:solidFill>
            </a:endParaRPr>
          </a:p>
          <a:p>
            <a:r>
              <a:rPr lang="zh-CN" altLang="en-US" b="1">
                <a:solidFill>
                  <a:srgbClr val="003399"/>
                </a:solidFill>
              </a:rPr>
              <a:t>噪声     较大                                      较小</a:t>
            </a:r>
            <a:endParaRPr lang="en-US" altLang="zh-CN" b="1">
              <a:solidFill>
                <a:srgbClr val="003399"/>
              </a:solidFill>
            </a:endParaRPr>
          </a:p>
          <a:p>
            <a:r>
              <a:rPr lang="zh-CN" altLang="en-US" b="1">
                <a:solidFill>
                  <a:srgbClr val="003399"/>
                </a:solidFill>
              </a:rPr>
              <a:t>温度特性 受温度影响较大              较小，并有零温度系数点</a:t>
            </a:r>
          </a:p>
          <a:p>
            <a:r>
              <a:rPr lang="zh-CN" altLang="en-US" b="1">
                <a:solidFill>
                  <a:srgbClr val="003399"/>
                </a:solidFill>
              </a:rPr>
              <a:t>输入电阻 几十到几千欧姆              几兆欧姆以上</a:t>
            </a:r>
          </a:p>
          <a:p>
            <a:r>
              <a:rPr lang="zh-CN" altLang="en-US" b="1">
                <a:solidFill>
                  <a:srgbClr val="003399"/>
                </a:solidFill>
              </a:rPr>
              <a:t>静电影响 不受静电影响                  易受静电影响</a:t>
            </a:r>
          </a:p>
          <a:p>
            <a:r>
              <a:rPr lang="zh-CN" altLang="en-US" b="1">
                <a:solidFill>
                  <a:srgbClr val="003399"/>
                </a:solidFill>
              </a:rPr>
              <a:t>集成工艺 不易大规模集成               适宜大规模和超大规模集成</a:t>
            </a:r>
          </a:p>
        </p:txBody>
      </p:sp>
    </p:spTree>
  </p:cSld>
  <p:clrMapOvr>
    <a:masterClrMapping/>
  </p:clrMapOvr>
  <p:transition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4">
            <a:extLst>
              <a:ext uri="{FF2B5EF4-FFF2-40B4-BE49-F238E27FC236}">
                <a16:creationId xmlns:a16="http://schemas.microsoft.com/office/drawing/2014/main" id="{8CEA064A-D2C9-4068-B80A-E227B20795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908050"/>
            <a:ext cx="72390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b="1">
                <a:solidFill>
                  <a:srgbClr val="00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1.4.1 结型场效应管</a:t>
            </a:r>
          </a:p>
        </p:txBody>
      </p:sp>
      <p:sp>
        <p:nvSpPr>
          <p:cNvPr id="13315" name="矩形 5">
            <a:extLst>
              <a:ext uri="{FF2B5EF4-FFF2-40B4-BE49-F238E27FC236}">
                <a16:creationId xmlns:a16="http://schemas.microsoft.com/office/drawing/2014/main" id="{6793CDC2-0B9E-4943-A76A-FC39A0F020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1989138"/>
            <a:ext cx="52959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>
                <a:solidFill>
                  <a:srgbClr val="003399"/>
                </a:solidFill>
              </a:rPr>
              <a:t>(1) </a:t>
            </a:r>
            <a:r>
              <a:rPr lang="zh-CN" altLang="zh-CN" sz="3200" b="1">
                <a:solidFill>
                  <a:srgbClr val="003399"/>
                </a:solidFill>
              </a:rPr>
              <a:t>结型场效应三极管的结构</a:t>
            </a:r>
            <a:endParaRPr lang="zh-CN" altLang="en-US" sz="3200" b="1">
              <a:solidFill>
                <a:srgbClr val="003399"/>
              </a:solidFill>
            </a:endParaRPr>
          </a:p>
        </p:txBody>
      </p:sp>
      <p:pic>
        <p:nvPicPr>
          <p:cNvPr id="13316" name="Picture 3" descr="E:\本科课程\电子线路-12\新建文件夹\tu1.jpg">
            <a:extLst>
              <a:ext uri="{FF2B5EF4-FFF2-40B4-BE49-F238E27FC236}">
                <a16:creationId xmlns:a16="http://schemas.microsoft.com/office/drawing/2014/main" id="{2EFD1FFB-FFCC-47CC-A397-AA37A3A0E7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05" t="10736" r="15242"/>
          <a:stretch>
            <a:fillRect/>
          </a:stretch>
        </p:blipFill>
        <p:spPr bwMode="auto">
          <a:xfrm>
            <a:off x="323850" y="2708275"/>
            <a:ext cx="5256213" cy="329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7" name="矩形 8">
            <a:extLst>
              <a:ext uri="{FF2B5EF4-FFF2-40B4-BE49-F238E27FC236}">
                <a16:creationId xmlns:a16="http://schemas.microsoft.com/office/drawing/2014/main" id="{3A35A0D9-6373-44BE-8F31-8EEEC50E2E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0788" y="5589588"/>
            <a:ext cx="12128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zh-CN" b="1">
                <a:solidFill>
                  <a:srgbClr val="003399"/>
                </a:solidFill>
              </a:rPr>
              <a:t>动画</a:t>
            </a:r>
            <a:r>
              <a:rPr lang="en-US" altLang="zh-CN" b="1">
                <a:solidFill>
                  <a:srgbClr val="003399"/>
                </a:solidFill>
              </a:rPr>
              <a:t>2-8</a:t>
            </a:r>
            <a:endParaRPr lang="zh-CN" altLang="en-US"/>
          </a:p>
        </p:txBody>
      </p:sp>
      <p:sp>
        <p:nvSpPr>
          <p:cNvPr id="13318" name="矩形 9">
            <a:extLst>
              <a:ext uri="{FF2B5EF4-FFF2-40B4-BE49-F238E27FC236}">
                <a16:creationId xmlns:a16="http://schemas.microsoft.com/office/drawing/2014/main" id="{27C10D0A-2195-4AB4-939C-8A31C0E0A3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2113" y="3141663"/>
            <a:ext cx="3671887" cy="171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0000"/>
              <a:buFont typeface="Monotype Sorts" pitchFamily="2" charset="2"/>
              <a:buNone/>
            </a:pPr>
            <a:r>
              <a:rPr lang="en-US" altLang="zh-CN" b="1">
                <a:solidFill>
                  <a:schemeClr val="folHlink"/>
                </a:solidFill>
              </a:rPr>
              <a:t>D(Drain)</a:t>
            </a:r>
            <a:r>
              <a:rPr lang="zh-CN" altLang="en-US" b="1">
                <a:solidFill>
                  <a:schemeClr val="folHlink"/>
                </a:solidFill>
              </a:rPr>
              <a:t>为漏极，相当</a:t>
            </a:r>
            <a:r>
              <a:rPr lang="en-US" altLang="zh-CN" b="1">
                <a:solidFill>
                  <a:schemeClr val="folHlink"/>
                </a:solidFill>
              </a:rPr>
              <a:t>c</a:t>
            </a:r>
            <a:r>
              <a:rPr lang="en-US" altLang="zh-CN" b="1">
                <a:solidFill>
                  <a:schemeClr val="bg2"/>
                </a:solidFill>
              </a:rPr>
              <a:t>；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0000"/>
              <a:buFont typeface="Monotype Sorts" pitchFamily="2" charset="2"/>
              <a:buNone/>
            </a:pPr>
            <a:r>
              <a:rPr lang="en-US" altLang="zh-CN" b="1">
                <a:solidFill>
                  <a:schemeClr val="bg2"/>
                </a:solidFill>
              </a:rPr>
              <a:t>                                             </a:t>
            </a:r>
            <a:r>
              <a:rPr lang="en-US" altLang="zh-CN" b="1">
                <a:solidFill>
                  <a:srgbClr val="42B648"/>
                </a:solidFill>
              </a:rPr>
              <a:t>G(Gate)</a:t>
            </a:r>
            <a:r>
              <a:rPr lang="zh-CN" altLang="en-US" b="1">
                <a:solidFill>
                  <a:srgbClr val="42B648"/>
                </a:solidFill>
              </a:rPr>
              <a:t>为栅极，相当</a:t>
            </a:r>
            <a:r>
              <a:rPr lang="en-US" altLang="zh-CN" b="1">
                <a:solidFill>
                  <a:srgbClr val="42B648"/>
                </a:solidFill>
              </a:rPr>
              <a:t>b；</a:t>
            </a:r>
            <a:endParaRPr lang="en-US" altLang="zh-CN" b="1">
              <a:solidFill>
                <a:schemeClr val="bg2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0000"/>
              <a:buFont typeface="Monotype Sorts" pitchFamily="2" charset="2"/>
              <a:buNone/>
            </a:pPr>
            <a:r>
              <a:rPr lang="en-US" altLang="zh-CN" b="1">
                <a:solidFill>
                  <a:schemeClr val="bg2"/>
                </a:solidFill>
              </a:rPr>
              <a:t>                                             </a:t>
            </a:r>
            <a:r>
              <a:rPr lang="en-US" altLang="zh-CN" b="1">
                <a:solidFill>
                  <a:srgbClr val="FF0000"/>
                </a:solidFill>
              </a:rPr>
              <a:t>S(Source)</a:t>
            </a:r>
            <a:r>
              <a:rPr lang="zh-CN" altLang="en-US" b="1">
                <a:solidFill>
                  <a:srgbClr val="FF0000"/>
                </a:solidFill>
              </a:rPr>
              <a:t>为源极，相当</a:t>
            </a:r>
            <a:r>
              <a:rPr lang="en-US" altLang="zh-CN" b="1">
                <a:solidFill>
                  <a:srgbClr val="F52950"/>
                </a:solidFill>
              </a:rPr>
              <a:t>e。</a:t>
            </a:r>
            <a:r>
              <a:rPr lang="en-US" altLang="zh-CN" b="1">
                <a:solidFill>
                  <a:schemeClr val="bg2"/>
                </a:solidFill>
              </a:rPr>
              <a:t>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矩形 3">
            <a:extLst>
              <a:ext uri="{FF2B5EF4-FFF2-40B4-BE49-F238E27FC236}">
                <a16:creationId xmlns:a16="http://schemas.microsoft.com/office/drawing/2014/main" id="{4C76C20B-267A-4B6C-A492-719CD1DCFF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404813"/>
            <a:ext cx="61214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>
                <a:solidFill>
                  <a:srgbClr val="003399"/>
                </a:solidFill>
              </a:rPr>
              <a:t>(2) </a:t>
            </a:r>
            <a:r>
              <a:rPr lang="zh-CN" altLang="zh-CN" sz="3200" b="1">
                <a:solidFill>
                  <a:srgbClr val="003399"/>
                </a:solidFill>
              </a:rPr>
              <a:t>结型场效应管的工作原理</a:t>
            </a:r>
            <a:endParaRPr lang="zh-CN" altLang="en-US" sz="3200" b="1">
              <a:solidFill>
                <a:srgbClr val="003399"/>
              </a:solidFill>
            </a:endParaRPr>
          </a:p>
        </p:txBody>
      </p:sp>
      <p:sp>
        <p:nvSpPr>
          <p:cNvPr id="14339" name="矩形 4">
            <a:extLst>
              <a:ext uri="{FF2B5EF4-FFF2-40B4-BE49-F238E27FC236}">
                <a16:creationId xmlns:a16="http://schemas.microsoft.com/office/drawing/2014/main" id="{2B3E3F64-7F7E-4E52-9EFE-64637CC4C0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404813"/>
            <a:ext cx="306863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>
                <a:solidFill>
                  <a:srgbClr val="003399"/>
                </a:solidFill>
              </a:rPr>
              <a:t>（</a:t>
            </a:r>
            <a:r>
              <a:rPr lang="zh-CN" altLang="zh-CN" sz="3200" b="1">
                <a:solidFill>
                  <a:srgbClr val="003399"/>
                </a:solidFill>
              </a:rPr>
              <a:t>工作在反偏</a:t>
            </a:r>
            <a:r>
              <a:rPr lang="zh-CN" altLang="en-US" sz="3200" b="1">
                <a:solidFill>
                  <a:srgbClr val="003399"/>
                </a:solidFill>
              </a:rPr>
              <a:t>）</a:t>
            </a:r>
          </a:p>
        </p:txBody>
      </p:sp>
      <p:sp>
        <p:nvSpPr>
          <p:cNvPr id="14340" name="Rectangle 1">
            <a:extLst>
              <a:ext uri="{FF2B5EF4-FFF2-40B4-BE49-F238E27FC236}">
                <a16:creationId xmlns:a16="http://schemas.microsoft.com/office/drawing/2014/main" id="{93856673-8614-4B94-8401-159BA0AFA4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1376363"/>
            <a:ext cx="8208963" cy="430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3200" b="1">
                <a:solidFill>
                  <a:srgbClr val="003399"/>
                </a:solidFill>
              </a:rPr>
              <a:t> ① </a:t>
            </a:r>
            <a:r>
              <a:rPr lang="zh-CN" altLang="en-US" sz="3200" b="1">
                <a:solidFill>
                  <a:srgbClr val="003399"/>
                </a:solidFill>
              </a:rPr>
              <a:t>栅源电压对沟道的控制作用</a:t>
            </a:r>
            <a:endParaRPr lang="en-US" altLang="zh-CN" sz="3200" b="1">
              <a:solidFill>
                <a:srgbClr val="003399"/>
              </a:solidFill>
            </a:endParaRPr>
          </a:p>
          <a:p>
            <a:pPr algn="just"/>
            <a:endParaRPr lang="zh-CN" altLang="en-US" sz="1800" b="1">
              <a:solidFill>
                <a:srgbClr val="003399"/>
              </a:solidFill>
            </a:endParaRPr>
          </a:p>
          <a:p>
            <a:pPr algn="just"/>
            <a:r>
              <a:rPr lang="zh-CN" altLang="en-US" sz="3200" b="1">
                <a:solidFill>
                  <a:srgbClr val="003399"/>
                </a:solidFill>
              </a:rPr>
              <a:t>      </a:t>
            </a:r>
            <a:r>
              <a:rPr lang="zh-CN" altLang="en-US" sz="3200" b="1">
                <a:solidFill>
                  <a:srgbClr val="003399"/>
                </a:solidFill>
                <a:cs typeface="Times New Roman" panose="02020603050405020304" pitchFamily="18" charset="0"/>
              </a:rPr>
              <a:t>当</a:t>
            </a:r>
            <a:r>
              <a:rPr lang="en-US" altLang="zh-CN" sz="3200" b="1" i="1">
                <a:solidFill>
                  <a:srgbClr val="003399"/>
                </a:solidFill>
              </a:rPr>
              <a:t>V</a:t>
            </a:r>
            <a:r>
              <a:rPr lang="en-US" altLang="zh-CN" sz="3200" b="1" baseline="-30000">
                <a:solidFill>
                  <a:srgbClr val="003399"/>
                </a:solidFill>
              </a:rPr>
              <a:t>GS</a:t>
            </a:r>
            <a:r>
              <a:rPr lang="en-US" altLang="zh-CN" sz="3200" b="1">
                <a:solidFill>
                  <a:srgbClr val="003399"/>
                </a:solidFill>
              </a:rPr>
              <a:t>=0</a:t>
            </a:r>
            <a:r>
              <a:rPr lang="zh-CN" altLang="en-US" sz="3200" b="1">
                <a:solidFill>
                  <a:srgbClr val="003399"/>
                </a:solidFill>
                <a:cs typeface="Times New Roman" panose="02020603050405020304" pitchFamily="18" charset="0"/>
              </a:rPr>
              <a:t>时，在漏、源之间加有一定电压时，在漏源间将形成多子的漂移运动，产生漏极电流。当</a:t>
            </a:r>
            <a:r>
              <a:rPr lang="en-US" altLang="zh-CN" sz="3200" b="1" i="1">
                <a:solidFill>
                  <a:srgbClr val="003399"/>
                </a:solidFill>
              </a:rPr>
              <a:t>V</a:t>
            </a:r>
            <a:r>
              <a:rPr lang="en-US" altLang="zh-CN" sz="3200" b="1" baseline="-30000">
                <a:solidFill>
                  <a:srgbClr val="003399"/>
                </a:solidFill>
              </a:rPr>
              <a:t>GS</a:t>
            </a:r>
            <a:r>
              <a:rPr lang="zh-CN" altLang="en-US" sz="3200" b="1">
                <a:solidFill>
                  <a:srgbClr val="003399"/>
                </a:solidFill>
                <a:cs typeface="Times New Roman" panose="02020603050405020304" pitchFamily="18" charset="0"/>
              </a:rPr>
              <a:t>＜</a:t>
            </a:r>
            <a:r>
              <a:rPr lang="en-US" altLang="zh-CN" sz="3200" b="1">
                <a:solidFill>
                  <a:srgbClr val="003399"/>
                </a:solidFill>
              </a:rPr>
              <a:t>0</a:t>
            </a:r>
            <a:r>
              <a:rPr lang="zh-CN" altLang="en-US" sz="3200" b="1">
                <a:solidFill>
                  <a:srgbClr val="003399"/>
                </a:solidFill>
                <a:cs typeface="Times New Roman" panose="02020603050405020304" pitchFamily="18" charset="0"/>
              </a:rPr>
              <a:t>时，</a:t>
            </a:r>
            <a:r>
              <a:rPr lang="en-US" altLang="zh-CN" sz="3200" b="1">
                <a:solidFill>
                  <a:srgbClr val="003399"/>
                </a:solidFill>
              </a:rPr>
              <a:t>PN</a:t>
            </a:r>
            <a:r>
              <a:rPr lang="zh-CN" altLang="en-US" sz="3200" b="1">
                <a:solidFill>
                  <a:srgbClr val="003399"/>
                </a:solidFill>
                <a:cs typeface="Times New Roman" panose="02020603050405020304" pitchFamily="18" charset="0"/>
              </a:rPr>
              <a:t>结反偏，形成耗尽层，漏源间的沟道将变窄，</a:t>
            </a:r>
            <a:r>
              <a:rPr lang="en-US" altLang="zh-CN" sz="3200" b="1" i="1">
                <a:solidFill>
                  <a:srgbClr val="003399"/>
                </a:solidFill>
              </a:rPr>
              <a:t>I</a:t>
            </a:r>
            <a:r>
              <a:rPr lang="en-US" altLang="zh-CN" sz="3200" b="1" baseline="-30000">
                <a:solidFill>
                  <a:srgbClr val="003399"/>
                </a:solidFill>
              </a:rPr>
              <a:t>D</a:t>
            </a:r>
            <a:r>
              <a:rPr lang="zh-CN" altLang="en-US" sz="3200" b="1">
                <a:solidFill>
                  <a:srgbClr val="003399"/>
                </a:solidFill>
                <a:cs typeface="Times New Roman" panose="02020603050405020304" pitchFamily="18" charset="0"/>
              </a:rPr>
              <a:t>将减小，</a:t>
            </a:r>
            <a:r>
              <a:rPr lang="en-US" altLang="zh-CN" sz="3200" b="1" i="1">
                <a:solidFill>
                  <a:srgbClr val="003399"/>
                </a:solidFill>
              </a:rPr>
              <a:t>V</a:t>
            </a:r>
            <a:r>
              <a:rPr lang="en-US" altLang="zh-CN" sz="3200" b="1" baseline="-30000">
                <a:solidFill>
                  <a:srgbClr val="003399"/>
                </a:solidFill>
              </a:rPr>
              <a:t>GS</a:t>
            </a:r>
            <a:r>
              <a:rPr lang="zh-CN" altLang="en-US" sz="3200" b="1">
                <a:solidFill>
                  <a:srgbClr val="003399"/>
                </a:solidFill>
                <a:cs typeface="Times New Roman" panose="02020603050405020304" pitchFamily="18" charset="0"/>
              </a:rPr>
              <a:t>继续减小，沟道继续变窄，</a:t>
            </a:r>
            <a:r>
              <a:rPr lang="en-US" altLang="zh-CN" sz="3200" b="1" i="1">
                <a:solidFill>
                  <a:srgbClr val="003399"/>
                </a:solidFill>
              </a:rPr>
              <a:t>I</a:t>
            </a:r>
            <a:r>
              <a:rPr lang="en-US" altLang="zh-CN" sz="3200" b="1" baseline="-30000">
                <a:solidFill>
                  <a:srgbClr val="003399"/>
                </a:solidFill>
              </a:rPr>
              <a:t>D</a:t>
            </a:r>
            <a:r>
              <a:rPr lang="zh-CN" altLang="en-US" sz="3200" b="1">
                <a:solidFill>
                  <a:srgbClr val="003399"/>
                </a:solidFill>
                <a:cs typeface="Times New Roman" panose="02020603050405020304" pitchFamily="18" charset="0"/>
              </a:rPr>
              <a:t>继续减小直至为</a:t>
            </a:r>
            <a:r>
              <a:rPr lang="en-US" altLang="zh-CN" sz="3200" b="1">
                <a:solidFill>
                  <a:srgbClr val="003399"/>
                </a:solidFill>
              </a:rPr>
              <a:t>0</a:t>
            </a:r>
            <a:r>
              <a:rPr lang="zh-CN" altLang="en-US" sz="3200" b="1">
                <a:solidFill>
                  <a:srgbClr val="003399"/>
                </a:solidFill>
                <a:cs typeface="Times New Roman" panose="02020603050405020304" pitchFamily="18" charset="0"/>
              </a:rPr>
              <a:t>。当漏极电流为零时所对应的栅源电压</a:t>
            </a:r>
            <a:r>
              <a:rPr lang="en-US" altLang="zh-CN" sz="3200" b="1" i="1">
                <a:solidFill>
                  <a:srgbClr val="003399"/>
                </a:solidFill>
              </a:rPr>
              <a:t>V</a:t>
            </a:r>
            <a:r>
              <a:rPr lang="en-US" altLang="zh-CN" sz="3200" b="1" baseline="-30000">
                <a:solidFill>
                  <a:srgbClr val="003399"/>
                </a:solidFill>
              </a:rPr>
              <a:t>GS</a:t>
            </a:r>
            <a:r>
              <a:rPr lang="zh-CN" altLang="en-US" sz="3200" b="1">
                <a:solidFill>
                  <a:srgbClr val="003399"/>
                </a:solidFill>
                <a:cs typeface="Times New Roman" panose="02020603050405020304" pitchFamily="18" charset="0"/>
              </a:rPr>
              <a:t>称为夹断电压</a:t>
            </a:r>
            <a:r>
              <a:rPr lang="en-US" altLang="zh-CN" sz="3200" b="1" i="1">
                <a:solidFill>
                  <a:srgbClr val="003399"/>
                </a:solidFill>
              </a:rPr>
              <a:t>V</a:t>
            </a:r>
            <a:r>
              <a:rPr lang="en-US" altLang="zh-CN" sz="3200" b="1" baseline="-30000">
                <a:solidFill>
                  <a:srgbClr val="003399"/>
                </a:solidFill>
              </a:rPr>
              <a:t>GS(off)</a:t>
            </a:r>
            <a:r>
              <a:rPr lang="zh-CN" altLang="en-US" sz="3200" b="1">
                <a:solidFill>
                  <a:srgbClr val="003399"/>
                </a:solidFill>
                <a:cs typeface="Times New Roman" panose="02020603050405020304" pitchFamily="18" charset="0"/>
              </a:rPr>
              <a:t>。</a:t>
            </a:r>
            <a:r>
              <a:rPr lang="zh-CN" altLang="en-US" sz="3200" b="1">
                <a:solidFill>
                  <a:srgbClr val="003399"/>
                </a:solidFill>
              </a:rPr>
              <a:t> </a:t>
            </a:r>
          </a:p>
        </p:txBody>
      </p:sp>
    </p:spTree>
  </p:cSld>
  <p:clrMapOvr>
    <a:masterClrMapping/>
  </p:clrMapOvr>
  <p:transition>
    <p:rand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1" descr="E:\本科课程\电子线路-12\新建文件夹\tu2.jpg">
            <a:extLst>
              <a:ext uri="{FF2B5EF4-FFF2-40B4-BE49-F238E27FC236}">
                <a16:creationId xmlns:a16="http://schemas.microsoft.com/office/drawing/2014/main" id="{5C815A06-39E9-4388-9D77-E3D0697E1F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43" t="21452" r="11201"/>
          <a:stretch>
            <a:fillRect/>
          </a:stretch>
        </p:blipFill>
        <p:spPr bwMode="auto">
          <a:xfrm>
            <a:off x="1547813" y="188913"/>
            <a:ext cx="6130925" cy="381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 descr="E:\本科课程\电子线路-12\新建文件夹\tu4.jpg">
            <a:extLst>
              <a:ext uri="{FF2B5EF4-FFF2-40B4-BE49-F238E27FC236}">
                <a16:creationId xmlns:a16="http://schemas.microsoft.com/office/drawing/2014/main" id="{3AC2535B-AF70-4997-BC65-09F21ACB81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383" t="3201" r="11057" b="42776"/>
          <a:stretch>
            <a:fillRect/>
          </a:stretch>
        </p:blipFill>
        <p:spPr bwMode="auto">
          <a:xfrm>
            <a:off x="2051050" y="3716338"/>
            <a:ext cx="2449513" cy="293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矩形 3">
            <a:extLst>
              <a:ext uri="{FF2B5EF4-FFF2-40B4-BE49-F238E27FC236}">
                <a16:creationId xmlns:a16="http://schemas.microsoft.com/office/drawing/2014/main" id="{0C5D5162-FC84-4634-8519-A88322478A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1700213"/>
            <a:ext cx="8281987" cy="403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>
                <a:solidFill>
                  <a:srgbClr val="003399"/>
                </a:solidFill>
              </a:rPr>
              <a:t>    </a:t>
            </a:r>
            <a:r>
              <a:rPr lang="zh-CN" altLang="zh-CN" sz="3200" b="1">
                <a:solidFill>
                  <a:srgbClr val="003399"/>
                </a:solidFill>
              </a:rPr>
              <a:t>在栅极加有一定的电压，且</a:t>
            </a:r>
            <a:r>
              <a:rPr lang="en-US" altLang="zh-CN" sz="3200" b="1" i="1">
                <a:solidFill>
                  <a:srgbClr val="003399"/>
                </a:solidFill>
              </a:rPr>
              <a:t>V</a:t>
            </a:r>
            <a:r>
              <a:rPr lang="en-US" altLang="zh-CN" sz="3200" b="1" baseline="-25000">
                <a:solidFill>
                  <a:srgbClr val="003399"/>
                </a:solidFill>
              </a:rPr>
              <a:t>GS</a:t>
            </a:r>
            <a:r>
              <a:rPr lang="zh-CN" altLang="zh-CN" sz="3200" b="1">
                <a:solidFill>
                  <a:srgbClr val="003399"/>
                </a:solidFill>
              </a:rPr>
              <a:t>＞</a:t>
            </a:r>
            <a:r>
              <a:rPr lang="en-US" altLang="zh-CN" sz="3200" b="1" i="1">
                <a:solidFill>
                  <a:srgbClr val="003399"/>
                </a:solidFill>
              </a:rPr>
              <a:t>V</a:t>
            </a:r>
            <a:r>
              <a:rPr lang="en-US" altLang="zh-CN" sz="3200" b="1" baseline="-25000">
                <a:solidFill>
                  <a:srgbClr val="003399"/>
                </a:solidFill>
              </a:rPr>
              <a:t>GS(off)</a:t>
            </a:r>
            <a:r>
              <a:rPr lang="zh-CN" altLang="zh-CN" sz="3200" b="1">
                <a:solidFill>
                  <a:srgbClr val="003399"/>
                </a:solidFill>
              </a:rPr>
              <a:t>，若漏源电压</a:t>
            </a:r>
            <a:r>
              <a:rPr lang="en-US" altLang="zh-CN" sz="3200" b="1" i="1">
                <a:solidFill>
                  <a:srgbClr val="003399"/>
                </a:solidFill>
              </a:rPr>
              <a:t>V</a:t>
            </a:r>
            <a:r>
              <a:rPr lang="en-US" altLang="zh-CN" sz="3200" b="1" baseline="-25000">
                <a:solidFill>
                  <a:srgbClr val="003399"/>
                </a:solidFill>
              </a:rPr>
              <a:t>DS</a:t>
            </a:r>
            <a:r>
              <a:rPr lang="zh-CN" altLang="zh-CN" sz="3200" b="1">
                <a:solidFill>
                  <a:srgbClr val="003399"/>
                </a:solidFill>
              </a:rPr>
              <a:t>从零开始增加，则</a:t>
            </a:r>
            <a:endParaRPr lang="en-US" altLang="zh-CN" sz="3200" b="1">
              <a:solidFill>
                <a:srgbClr val="003399"/>
              </a:solidFill>
            </a:endParaRPr>
          </a:p>
          <a:p>
            <a:r>
              <a:rPr lang="en-US" altLang="zh-CN" sz="3200" b="1" i="1">
                <a:solidFill>
                  <a:srgbClr val="003399"/>
                </a:solidFill>
              </a:rPr>
              <a:t>                 V</a:t>
            </a:r>
            <a:r>
              <a:rPr lang="en-US" altLang="zh-CN" sz="3200" b="1" baseline="-25000">
                <a:solidFill>
                  <a:srgbClr val="003399"/>
                </a:solidFill>
              </a:rPr>
              <a:t>GD</a:t>
            </a:r>
            <a:r>
              <a:rPr lang="en-US" altLang="zh-CN" sz="3200" b="1">
                <a:solidFill>
                  <a:srgbClr val="003399"/>
                </a:solidFill>
              </a:rPr>
              <a:t>=</a:t>
            </a:r>
            <a:r>
              <a:rPr lang="en-US" altLang="zh-CN" sz="3200" b="1" i="1">
                <a:solidFill>
                  <a:srgbClr val="003399"/>
                </a:solidFill>
              </a:rPr>
              <a:t>V</a:t>
            </a:r>
            <a:r>
              <a:rPr lang="en-US" altLang="zh-CN" sz="3200" b="1" baseline="-25000">
                <a:solidFill>
                  <a:srgbClr val="003399"/>
                </a:solidFill>
              </a:rPr>
              <a:t>GS</a:t>
            </a:r>
            <a:r>
              <a:rPr lang="en-US" altLang="zh-CN" sz="3200" b="1">
                <a:solidFill>
                  <a:srgbClr val="003399"/>
                </a:solidFill>
              </a:rPr>
              <a:t>-</a:t>
            </a:r>
            <a:r>
              <a:rPr lang="en-US" altLang="zh-CN" sz="3200" b="1" i="1">
                <a:solidFill>
                  <a:srgbClr val="003399"/>
                </a:solidFill>
              </a:rPr>
              <a:t>V</a:t>
            </a:r>
            <a:r>
              <a:rPr lang="en-US" altLang="zh-CN" sz="3200" b="1" baseline="-25000">
                <a:solidFill>
                  <a:srgbClr val="003399"/>
                </a:solidFill>
              </a:rPr>
              <a:t>DS</a:t>
            </a:r>
          </a:p>
          <a:p>
            <a:r>
              <a:rPr lang="zh-CN" altLang="zh-CN" sz="3200" b="1">
                <a:solidFill>
                  <a:srgbClr val="003399"/>
                </a:solidFill>
              </a:rPr>
              <a:t>将随之减小</a:t>
            </a:r>
            <a:r>
              <a:rPr lang="zh-CN" altLang="en-US" sz="3200" b="1">
                <a:solidFill>
                  <a:srgbClr val="003399"/>
                </a:solidFill>
              </a:rPr>
              <a:t>，</a:t>
            </a:r>
            <a:r>
              <a:rPr lang="zh-CN" altLang="zh-CN" sz="3200" b="1">
                <a:solidFill>
                  <a:srgbClr val="003399"/>
                </a:solidFill>
              </a:rPr>
              <a:t>使靠近漏极处的耗尽层加宽，沟道变窄</a:t>
            </a:r>
            <a:r>
              <a:rPr lang="zh-CN" altLang="en-US" sz="3200" b="1">
                <a:solidFill>
                  <a:srgbClr val="003399"/>
                </a:solidFill>
              </a:rPr>
              <a:t>，</a:t>
            </a:r>
            <a:r>
              <a:rPr lang="zh-CN" altLang="zh-CN" sz="3200" b="1">
                <a:solidFill>
                  <a:srgbClr val="003399"/>
                </a:solidFill>
              </a:rPr>
              <a:t>当</a:t>
            </a:r>
            <a:r>
              <a:rPr lang="en-US" altLang="zh-CN" sz="3200" b="1" i="1">
                <a:solidFill>
                  <a:srgbClr val="003399"/>
                </a:solidFill>
              </a:rPr>
              <a:t>V</a:t>
            </a:r>
            <a:r>
              <a:rPr lang="en-US" altLang="zh-CN" sz="3200" b="1" baseline="-25000">
                <a:solidFill>
                  <a:srgbClr val="003399"/>
                </a:solidFill>
              </a:rPr>
              <a:t>DS</a:t>
            </a:r>
            <a:r>
              <a:rPr lang="zh-CN" altLang="zh-CN" sz="3200" b="1">
                <a:solidFill>
                  <a:srgbClr val="003399"/>
                </a:solidFill>
              </a:rPr>
              <a:t>增加到使</a:t>
            </a:r>
            <a:endParaRPr lang="en-US" altLang="zh-CN" sz="3200" b="1">
              <a:solidFill>
                <a:srgbClr val="003399"/>
              </a:solidFill>
            </a:endParaRPr>
          </a:p>
          <a:p>
            <a:r>
              <a:rPr lang="en-US" altLang="zh-CN" sz="3200" b="1" i="1">
                <a:solidFill>
                  <a:srgbClr val="003399"/>
                </a:solidFill>
              </a:rPr>
              <a:t>                 V</a:t>
            </a:r>
            <a:r>
              <a:rPr lang="en-US" altLang="zh-CN" sz="3200" b="1" baseline="-25000">
                <a:solidFill>
                  <a:srgbClr val="003399"/>
                </a:solidFill>
              </a:rPr>
              <a:t>GD</a:t>
            </a:r>
            <a:r>
              <a:rPr lang="en-US" altLang="zh-CN" sz="3200" b="1">
                <a:solidFill>
                  <a:srgbClr val="003399"/>
                </a:solidFill>
              </a:rPr>
              <a:t>=</a:t>
            </a:r>
            <a:r>
              <a:rPr lang="en-US" altLang="zh-CN" sz="3200" b="1" i="1">
                <a:solidFill>
                  <a:srgbClr val="003399"/>
                </a:solidFill>
              </a:rPr>
              <a:t>V</a:t>
            </a:r>
            <a:r>
              <a:rPr lang="en-US" altLang="zh-CN" sz="3200" b="1" baseline="-25000">
                <a:solidFill>
                  <a:srgbClr val="003399"/>
                </a:solidFill>
              </a:rPr>
              <a:t>GS</a:t>
            </a:r>
            <a:r>
              <a:rPr lang="en-US" altLang="zh-CN" sz="3200" b="1">
                <a:solidFill>
                  <a:srgbClr val="003399"/>
                </a:solidFill>
              </a:rPr>
              <a:t>-</a:t>
            </a:r>
            <a:r>
              <a:rPr lang="en-US" altLang="zh-CN" sz="3200" b="1" i="1">
                <a:solidFill>
                  <a:srgbClr val="003399"/>
                </a:solidFill>
              </a:rPr>
              <a:t>V</a:t>
            </a:r>
            <a:r>
              <a:rPr lang="en-US" altLang="zh-CN" sz="3200" b="1" baseline="-25000">
                <a:solidFill>
                  <a:srgbClr val="003399"/>
                </a:solidFill>
              </a:rPr>
              <a:t>DS</a:t>
            </a:r>
            <a:r>
              <a:rPr lang="en-US" altLang="zh-CN" sz="3200" b="1">
                <a:solidFill>
                  <a:srgbClr val="003399"/>
                </a:solidFill>
              </a:rPr>
              <a:t>=</a:t>
            </a:r>
            <a:r>
              <a:rPr lang="en-US" altLang="zh-CN" sz="3200" b="1" i="1">
                <a:solidFill>
                  <a:srgbClr val="003399"/>
                </a:solidFill>
              </a:rPr>
              <a:t>V</a:t>
            </a:r>
            <a:r>
              <a:rPr lang="en-US" altLang="zh-CN" sz="3200" b="1" baseline="-25000">
                <a:solidFill>
                  <a:srgbClr val="003399"/>
                </a:solidFill>
              </a:rPr>
              <a:t>GS(off)</a:t>
            </a:r>
          </a:p>
          <a:p>
            <a:r>
              <a:rPr lang="zh-CN" altLang="zh-CN" sz="3200" b="1">
                <a:solidFill>
                  <a:srgbClr val="003399"/>
                </a:solidFill>
              </a:rPr>
              <a:t> 在紧靠漏极处出现预夹断，当</a:t>
            </a:r>
            <a:r>
              <a:rPr lang="en-US" altLang="zh-CN" sz="3200" b="1" i="1">
                <a:solidFill>
                  <a:srgbClr val="003399"/>
                </a:solidFill>
              </a:rPr>
              <a:t>V</a:t>
            </a:r>
            <a:r>
              <a:rPr lang="en-US" altLang="zh-CN" sz="3200" b="1" baseline="-25000">
                <a:solidFill>
                  <a:srgbClr val="003399"/>
                </a:solidFill>
              </a:rPr>
              <a:t>DS</a:t>
            </a:r>
            <a:r>
              <a:rPr lang="zh-CN" altLang="zh-CN" sz="3200" b="1">
                <a:solidFill>
                  <a:srgbClr val="003399"/>
                </a:solidFill>
              </a:rPr>
              <a:t>继续增加，漏极处的夹断继续向源极方向生长延长。</a:t>
            </a:r>
            <a:endParaRPr lang="zh-CN" altLang="en-US" sz="3200" b="1">
              <a:solidFill>
                <a:srgbClr val="003399"/>
              </a:solidFill>
            </a:endParaRPr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A535D6FA-47F8-4E3E-B6D1-F5A0B99CC6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692150"/>
            <a:ext cx="5641975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>
                <a:solidFill>
                  <a:srgbClr val="003399"/>
                </a:solidFill>
              </a:rPr>
              <a:t>② </a:t>
            </a:r>
            <a:r>
              <a:rPr lang="zh-CN" altLang="en-US" sz="3200" b="1">
                <a:solidFill>
                  <a:srgbClr val="003399"/>
                </a:solidFill>
              </a:rPr>
              <a:t>漏源电压对沟道的控制作用</a:t>
            </a:r>
          </a:p>
        </p:txBody>
      </p:sp>
    </p:spTree>
  </p:cSld>
  <p:clrMapOvr>
    <a:masterClrMapping/>
  </p:clrMapOvr>
  <p:transition>
    <p:rand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E:\本科课程\电子线路-12\新建文件夹\tu3.jpg">
            <a:extLst>
              <a:ext uri="{FF2B5EF4-FFF2-40B4-BE49-F238E27FC236}">
                <a16:creationId xmlns:a16="http://schemas.microsoft.com/office/drawing/2014/main" id="{67991522-77F7-4DC1-A5B8-E711371FF4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38" t="48207" r="16414" b="5093"/>
          <a:stretch>
            <a:fillRect/>
          </a:stretch>
        </p:blipFill>
        <p:spPr bwMode="auto">
          <a:xfrm>
            <a:off x="1835150" y="260350"/>
            <a:ext cx="5257800" cy="3195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 descr="E:\本科课程\电子线路-12\新建文件夹\tu3.jpg">
            <a:extLst>
              <a:ext uri="{FF2B5EF4-FFF2-40B4-BE49-F238E27FC236}">
                <a16:creationId xmlns:a16="http://schemas.microsoft.com/office/drawing/2014/main" id="{0EEABC8C-AA14-464C-AE4A-7705BD26CE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90" t="3014" r="26166" b="51793"/>
          <a:stretch>
            <a:fillRect/>
          </a:stretch>
        </p:blipFill>
        <p:spPr bwMode="auto">
          <a:xfrm>
            <a:off x="2195513" y="3705225"/>
            <a:ext cx="3889375" cy="315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9D480092-DECE-4FB5-AFFD-B0FEE37B04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9925" y="5516563"/>
            <a:ext cx="12144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zh-CN" b="1">
                <a:solidFill>
                  <a:srgbClr val="003399"/>
                </a:solidFill>
              </a:rPr>
              <a:t>动画</a:t>
            </a:r>
            <a:r>
              <a:rPr lang="en-US" altLang="zh-CN" b="1">
                <a:solidFill>
                  <a:srgbClr val="003399"/>
                </a:solidFill>
              </a:rPr>
              <a:t>2-6</a:t>
            </a:r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C6BEFF0-6332-4590-BA21-59B3390C98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0288" y="1916113"/>
            <a:ext cx="12144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zh-CN" b="1">
                <a:solidFill>
                  <a:srgbClr val="003399"/>
                </a:solidFill>
              </a:rPr>
              <a:t>动画</a:t>
            </a:r>
            <a:r>
              <a:rPr lang="en-US" altLang="zh-CN" b="1">
                <a:solidFill>
                  <a:srgbClr val="003399"/>
                </a:solidFill>
              </a:rPr>
              <a:t>2-9</a:t>
            </a:r>
            <a:endParaRPr lang="zh-CN" alt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D01277AC-7FFE-4D50-A496-4992FD14B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2781300"/>
            <a:ext cx="8355012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0000"/>
              <a:buFont typeface="Monotype Sorts" pitchFamily="2" charset="2"/>
              <a:buNone/>
            </a:pPr>
            <a:r>
              <a:rPr lang="zh-CN" altLang="zh-CN" sz="2800" b="1">
                <a:solidFill>
                  <a:schemeClr val="bg2"/>
                </a:solidFill>
              </a:rPr>
              <a:t>                                                   </a:t>
            </a:r>
            <a:r>
              <a:rPr lang="en-US" altLang="zh-CN" sz="2800" b="1">
                <a:solidFill>
                  <a:schemeClr val="bg2"/>
                </a:solidFill>
              </a:rPr>
              <a:t>N</a:t>
            </a:r>
            <a:r>
              <a:rPr lang="zh-CN" altLang="en-US" sz="2800" b="1">
                <a:solidFill>
                  <a:schemeClr val="bg2"/>
                </a:solidFill>
              </a:rPr>
              <a:t>沟道增强型</a:t>
            </a:r>
            <a:r>
              <a:rPr lang="en-US" altLang="zh-CN" sz="2800" b="1">
                <a:solidFill>
                  <a:schemeClr val="bg2"/>
                </a:solidFill>
              </a:rPr>
              <a:t>MOSFET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0000"/>
              <a:buFont typeface="Monotype Sorts" pitchFamily="2" charset="2"/>
              <a:buNone/>
            </a:pPr>
            <a:r>
              <a:rPr lang="zh-CN" altLang="en-US" sz="2800" b="1">
                <a:solidFill>
                  <a:schemeClr val="bg2"/>
                </a:solidFill>
              </a:rPr>
              <a:t>                                             的结构示意图和符号见图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0000"/>
              <a:buFont typeface="Monotype Sorts" pitchFamily="2" charset="2"/>
              <a:buNone/>
            </a:pPr>
            <a:r>
              <a:rPr lang="zh-CN" altLang="en-US" sz="2800" b="1">
                <a:solidFill>
                  <a:schemeClr val="bg2"/>
                </a:solidFill>
              </a:rPr>
              <a:t>                                             02.13。其中：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0000"/>
              <a:buFont typeface="Monotype Sorts" pitchFamily="2" charset="2"/>
              <a:buNone/>
            </a:pPr>
            <a:r>
              <a:rPr lang="zh-CN" altLang="en-US" sz="2800" b="1">
                <a:solidFill>
                  <a:schemeClr val="bg2"/>
                </a:solidFill>
              </a:rPr>
              <a:t>                                             </a:t>
            </a:r>
            <a:r>
              <a:rPr lang="en-US" altLang="zh-CN" sz="2800" b="1">
                <a:solidFill>
                  <a:schemeClr val="folHlink"/>
                </a:solidFill>
              </a:rPr>
              <a:t>D(Drain)</a:t>
            </a:r>
            <a:r>
              <a:rPr lang="zh-CN" altLang="en-US" sz="2800" b="1">
                <a:solidFill>
                  <a:schemeClr val="folHlink"/>
                </a:solidFill>
              </a:rPr>
              <a:t>为漏极，相当</a:t>
            </a:r>
            <a:r>
              <a:rPr lang="en-US" altLang="zh-CN" sz="2800" b="1">
                <a:solidFill>
                  <a:schemeClr val="folHlink"/>
                </a:solidFill>
              </a:rPr>
              <a:t>c</a:t>
            </a:r>
            <a:r>
              <a:rPr lang="en-US" altLang="zh-CN" sz="2800" b="1">
                <a:solidFill>
                  <a:schemeClr val="bg2"/>
                </a:solidFill>
              </a:rPr>
              <a:t>；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0000"/>
              <a:buFont typeface="Monotype Sorts" pitchFamily="2" charset="2"/>
              <a:buNone/>
            </a:pPr>
            <a:r>
              <a:rPr lang="en-US" altLang="zh-CN" sz="2800" b="1">
                <a:solidFill>
                  <a:schemeClr val="bg2"/>
                </a:solidFill>
              </a:rPr>
              <a:t>                                             </a:t>
            </a:r>
            <a:r>
              <a:rPr lang="en-US" altLang="zh-CN" sz="2800" b="1">
                <a:solidFill>
                  <a:srgbClr val="42B648"/>
                </a:solidFill>
              </a:rPr>
              <a:t>G(Gate)</a:t>
            </a:r>
            <a:r>
              <a:rPr lang="zh-CN" altLang="en-US" sz="2800" b="1">
                <a:solidFill>
                  <a:srgbClr val="42B648"/>
                </a:solidFill>
              </a:rPr>
              <a:t>为栅极，相当</a:t>
            </a:r>
            <a:r>
              <a:rPr lang="en-US" altLang="zh-CN" sz="2800" b="1">
                <a:solidFill>
                  <a:srgbClr val="42B648"/>
                </a:solidFill>
              </a:rPr>
              <a:t>b；</a:t>
            </a:r>
            <a:endParaRPr lang="en-US" altLang="zh-CN" sz="2800" b="1">
              <a:solidFill>
                <a:schemeClr val="bg2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0000"/>
              <a:buFont typeface="Monotype Sorts" pitchFamily="2" charset="2"/>
              <a:buNone/>
            </a:pPr>
            <a:r>
              <a:rPr lang="en-US" altLang="zh-CN" sz="2800" b="1">
                <a:solidFill>
                  <a:schemeClr val="bg2"/>
                </a:solidFill>
              </a:rPr>
              <a:t>                                             </a:t>
            </a:r>
            <a:r>
              <a:rPr lang="en-US" altLang="zh-CN" sz="2800" b="1">
                <a:solidFill>
                  <a:srgbClr val="FF0000"/>
                </a:solidFill>
              </a:rPr>
              <a:t>S(Source)</a:t>
            </a:r>
            <a:r>
              <a:rPr lang="zh-CN" altLang="en-US" sz="2800" b="1">
                <a:solidFill>
                  <a:srgbClr val="FF0000"/>
                </a:solidFill>
              </a:rPr>
              <a:t>为源极，相当</a:t>
            </a:r>
            <a:r>
              <a:rPr lang="en-US" altLang="zh-CN" sz="2800" b="1">
                <a:solidFill>
                  <a:srgbClr val="F52950"/>
                </a:solidFill>
              </a:rPr>
              <a:t>e。</a:t>
            </a:r>
            <a:r>
              <a:rPr lang="en-US" altLang="zh-CN" sz="2800" b="1">
                <a:solidFill>
                  <a:schemeClr val="bg2"/>
                </a:solidFill>
              </a:rPr>
              <a:t> 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0000"/>
              <a:buFont typeface="Monotype Sorts" pitchFamily="2" charset="2"/>
              <a:buNone/>
            </a:pPr>
            <a:r>
              <a:rPr lang="zh-CN" altLang="en-US" sz="2800" b="1">
                <a:solidFill>
                  <a:schemeClr val="bg2"/>
                </a:solidFill>
              </a:rPr>
              <a:t>   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0000"/>
              <a:buFont typeface="Monotype Sorts" pitchFamily="2" charset="2"/>
              <a:buNone/>
            </a:pPr>
            <a:r>
              <a:rPr lang="zh-CN" altLang="en-US" sz="2000" b="1">
                <a:solidFill>
                  <a:schemeClr val="bg2"/>
                </a:solidFill>
              </a:rPr>
              <a:t>   </a:t>
            </a:r>
            <a:r>
              <a:rPr lang="zh-CN" altLang="en-US" b="1">
                <a:solidFill>
                  <a:srgbClr val="FF5050"/>
                </a:solidFill>
              </a:rPr>
              <a:t>图02.13 </a:t>
            </a:r>
            <a:r>
              <a:rPr lang="en-US" altLang="zh-CN" b="1">
                <a:solidFill>
                  <a:srgbClr val="FF5050"/>
                </a:solidFill>
              </a:rPr>
              <a:t>N</a:t>
            </a:r>
            <a:r>
              <a:rPr lang="zh-CN" altLang="en-US" b="1">
                <a:solidFill>
                  <a:srgbClr val="FF5050"/>
                </a:solidFill>
              </a:rPr>
              <a:t>沟道增强型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0000"/>
              <a:buFont typeface="Monotype Sorts" pitchFamily="2" charset="2"/>
              <a:buNone/>
            </a:pPr>
            <a:r>
              <a:rPr lang="zh-CN" altLang="zh-CN" b="1">
                <a:solidFill>
                  <a:srgbClr val="FF5050"/>
                </a:solidFill>
              </a:rPr>
              <a:t>   </a:t>
            </a:r>
            <a:r>
              <a:rPr lang="en-US" altLang="zh-CN" b="1">
                <a:solidFill>
                  <a:srgbClr val="FF5050"/>
                </a:solidFill>
              </a:rPr>
              <a:t>MOSFET</a:t>
            </a:r>
            <a:r>
              <a:rPr lang="zh-CN" altLang="en-US" b="1">
                <a:solidFill>
                  <a:srgbClr val="FF5050"/>
                </a:solidFill>
              </a:rPr>
              <a:t>结构示意图（</a:t>
            </a:r>
            <a:r>
              <a:rPr lang="zh-CN" altLang="en-US" sz="2000" b="1">
                <a:solidFill>
                  <a:srgbClr val="FF5050"/>
                </a:solidFill>
                <a:hlinkClick r:id="rId3"/>
              </a:rPr>
              <a:t>动画2-3</a:t>
            </a:r>
            <a:r>
              <a:rPr lang="zh-CN" altLang="en-US" b="1">
                <a:solidFill>
                  <a:srgbClr val="FF5050"/>
                </a:solidFill>
              </a:rPr>
              <a:t>）</a:t>
            </a:r>
            <a:endParaRPr lang="zh-CN" altLang="en-US" sz="2000" b="1">
              <a:latin typeface="Arial" panose="020B0604020202020204" pitchFamily="34" charset="0"/>
            </a:endParaRPr>
          </a:p>
        </p:txBody>
      </p:sp>
      <p:graphicFrame>
        <p:nvGraphicFramePr>
          <p:cNvPr id="22531" name="Object 3">
            <a:extLst>
              <a:ext uri="{FF2B5EF4-FFF2-40B4-BE49-F238E27FC236}">
                <a16:creationId xmlns:a16="http://schemas.microsoft.com/office/drawing/2014/main" id="{1883572E-2BB3-4C18-BB7B-281C6ECF749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3400" y="2895600"/>
          <a:ext cx="3686175" cy="292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BMP 图像" r:id="rId4" imgW="3686338" imgH="2924452" progId="Paint.Picture">
                  <p:embed/>
                </p:oleObj>
              </mc:Choice>
              <mc:Fallback>
                <p:oleObj name="BMP 图像" r:id="rId4" imgW="3686338" imgH="2924452" progId="Paint.Picture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2895600"/>
                        <a:ext cx="3686175" cy="2924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8" name="Text Box 4">
            <a:extLst>
              <a:ext uri="{FF2B5EF4-FFF2-40B4-BE49-F238E27FC236}">
                <a16:creationId xmlns:a16="http://schemas.microsoft.com/office/drawing/2014/main" id="{59EF4481-BA92-40D3-A240-D4A133634C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381000"/>
            <a:ext cx="7239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>
                <a:solidFill>
                  <a:srgbClr val="00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1.4.</a:t>
            </a:r>
            <a:r>
              <a:rPr lang="en-US" altLang="zh-CN" sz="3200" b="1">
                <a:solidFill>
                  <a:srgbClr val="00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 </a:t>
            </a:r>
            <a:r>
              <a:rPr lang="zh-CN" altLang="en-US" sz="3200" b="1">
                <a:solidFill>
                  <a:srgbClr val="00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绝缘栅型场效应管</a:t>
            </a:r>
          </a:p>
        </p:txBody>
      </p:sp>
      <p:sp>
        <p:nvSpPr>
          <p:cNvPr id="22533" name="Text Box 5">
            <a:extLst>
              <a:ext uri="{FF2B5EF4-FFF2-40B4-BE49-F238E27FC236}">
                <a16:creationId xmlns:a16="http://schemas.microsoft.com/office/drawing/2014/main" id="{A58CC54E-6EFD-408B-9518-92385192C6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219200"/>
            <a:ext cx="8305800" cy="154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/>
              <a:t>         </a:t>
            </a:r>
            <a:r>
              <a:rPr lang="zh-CN" altLang="en-US" sz="2800" b="1">
                <a:solidFill>
                  <a:schemeClr val="bg2"/>
                </a:solidFill>
              </a:rPr>
              <a:t>绝缘栅型场效应三极管</a:t>
            </a:r>
            <a:r>
              <a:rPr lang="en-US" altLang="zh-CN" sz="2800" b="1">
                <a:solidFill>
                  <a:srgbClr val="FF0000"/>
                </a:solidFill>
              </a:rPr>
              <a:t>MOSFET</a:t>
            </a:r>
            <a:r>
              <a:rPr lang="en-US" altLang="zh-CN" sz="2800" b="1">
                <a:solidFill>
                  <a:schemeClr val="bg2"/>
                </a:solidFill>
              </a:rPr>
              <a:t>( Metal  Oxide</a:t>
            </a:r>
            <a:r>
              <a:rPr lang="en-US" altLang="zh-CN" sz="2800" b="1" u="sng">
                <a:solidFill>
                  <a:schemeClr val="bg2"/>
                </a:solidFill>
              </a:rPr>
              <a:t>  </a:t>
            </a:r>
          </a:p>
          <a:p>
            <a:pPr>
              <a:lnSpc>
                <a:spcPct val="80000"/>
              </a:lnSpc>
            </a:pPr>
            <a:r>
              <a:rPr lang="en-US" altLang="zh-CN" sz="2800" b="1">
                <a:solidFill>
                  <a:schemeClr val="bg2"/>
                </a:solidFill>
              </a:rPr>
              <a:t>Semiconductor FET)。</a:t>
            </a:r>
            <a:r>
              <a:rPr lang="zh-CN" altLang="en-US" sz="2800" b="1">
                <a:solidFill>
                  <a:schemeClr val="bg2"/>
                </a:solidFill>
              </a:rPr>
              <a:t>分为</a:t>
            </a:r>
          </a:p>
          <a:p>
            <a:pPr>
              <a:lnSpc>
                <a:spcPct val="80000"/>
              </a:lnSpc>
            </a:pPr>
            <a:r>
              <a:rPr lang="zh-CN" altLang="en-US" sz="2800" b="1">
                <a:solidFill>
                  <a:schemeClr val="bg2"/>
                </a:solidFill>
              </a:rPr>
              <a:t>        </a:t>
            </a:r>
            <a:r>
              <a:rPr lang="zh-CN" altLang="en-US" sz="2800" b="1">
                <a:solidFill>
                  <a:srgbClr val="FF0000"/>
                </a:solidFill>
              </a:rPr>
              <a:t>增强型  </a:t>
            </a:r>
            <a:r>
              <a:rPr lang="zh-CN" altLang="en-US" sz="2800" b="1">
                <a:solidFill>
                  <a:schemeClr val="bg2"/>
                </a:solidFill>
                <a:sym typeface="Symbol" panose="05050102010706020507" pitchFamily="18" charset="2"/>
              </a:rPr>
              <a:t> </a:t>
            </a:r>
            <a:r>
              <a:rPr lang="en-US" altLang="zh-CN" sz="2800" b="1">
                <a:solidFill>
                  <a:srgbClr val="42B648"/>
                </a:solidFill>
                <a:sym typeface="Symbol" panose="05050102010706020507" pitchFamily="18" charset="2"/>
              </a:rPr>
              <a:t>N</a:t>
            </a:r>
            <a:r>
              <a:rPr lang="zh-CN" altLang="en-US" sz="2800" b="1">
                <a:solidFill>
                  <a:srgbClr val="42B648"/>
                </a:solidFill>
                <a:sym typeface="Symbol" panose="05050102010706020507" pitchFamily="18" charset="2"/>
              </a:rPr>
              <a:t>沟道、</a:t>
            </a:r>
            <a:r>
              <a:rPr lang="en-US" altLang="zh-CN" sz="2800" b="1">
                <a:solidFill>
                  <a:srgbClr val="42B648"/>
                </a:solidFill>
                <a:sym typeface="Symbol" panose="05050102010706020507" pitchFamily="18" charset="2"/>
              </a:rPr>
              <a:t>P</a:t>
            </a:r>
            <a:r>
              <a:rPr lang="zh-CN" altLang="en-US" sz="2800" b="1">
                <a:solidFill>
                  <a:srgbClr val="42B648"/>
                </a:solidFill>
                <a:sym typeface="Symbol" panose="05050102010706020507" pitchFamily="18" charset="2"/>
              </a:rPr>
              <a:t>沟道</a:t>
            </a:r>
            <a:endParaRPr lang="zh-CN" altLang="en-US" sz="2800" b="1">
              <a:solidFill>
                <a:schemeClr val="bg2"/>
              </a:solidFill>
              <a:sym typeface="Symbol" panose="05050102010706020507" pitchFamily="18" charset="2"/>
            </a:endParaRPr>
          </a:p>
          <a:p>
            <a:pPr>
              <a:lnSpc>
                <a:spcPct val="80000"/>
              </a:lnSpc>
            </a:pPr>
            <a:r>
              <a:rPr lang="zh-CN" altLang="en-US" sz="2800" b="1">
                <a:solidFill>
                  <a:schemeClr val="bg2"/>
                </a:solidFill>
                <a:sym typeface="Symbol" panose="05050102010706020507" pitchFamily="18" charset="2"/>
              </a:rPr>
              <a:t>        </a:t>
            </a:r>
            <a:r>
              <a:rPr lang="zh-CN" altLang="en-US" sz="2800" b="1">
                <a:solidFill>
                  <a:srgbClr val="B53F5E"/>
                </a:solidFill>
                <a:sym typeface="Symbol" panose="05050102010706020507" pitchFamily="18" charset="2"/>
              </a:rPr>
              <a:t>耗尽型</a:t>
            </a:r>
            <a:r>
              <a:rPr lang="zh-CN" altLang="en-US" sz="2800" b="1">
                <a:solidFill>
                  <a:schemeClr val="bg2"/>
                </a:solidFill>
                <a:sym typeface="Symbol" panose="05050102010706020507" pitchFamily="18" charset="2"/>
              </a:rPr>
              <a:t>   </a:t>
            </a:r>
            <a:r>
              <a:rPr lang="en-US" altLang="zh-CN" sz="2800" b="1">
                <a:solidFill>
                  <a:srgbClr val="42B648"/>
                </a:solidFill>
                <a:sym typeface="Symbol" panose="05050102010706020507" pitchFamily="18" charset="2"/>
              </a:rPr>
              <a:t>N</a:t>
            </a:r>
            <a:r>
              <a:rPr lang="zh-CN" altLang="en-US" sz="2800" b="1">
                <a:solidFill>
                  <a:srgbClr val="42B648"/>
                </a:solidFill>
                <a:sym typeface="Symbol" panose="05050102010706020507" pitchFamily="18" charset="2"/>
              </a:rPr>
              <a:t>沟道、</a:t>
            </a:r>
            <a:r>
              <a:rPr lang="en-US" altLang="zh-CN" sz="2800" b="1">
                <a:solidFill>
                  <a:srgbClr val="42B648"/>
                </a:solidFill>
                <a:sym typeface="Symbol" panose="05050102010706020507" pitchFamily="18" charset="2"/>
              </a:rPr>
              <a:t>P</a:t>
            </a:r>
            <a:r>
              <a:rPr lang="zh-CN" altLang="en-US" sz="2800" b="1">
                <a:solidFill>
                  <a:srgbClr val="42B648"/>
                </a:solidFill>
                <a:sym typeface="Symbol" panose="05050102010706020507" pitchFamily="18" charset="2"/>
              </a:rPr>
              <a:t>沟道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2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2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0" grpId="0" autoUpdateAnimBg="0"/>
      <p:bldP spid="22533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CBCB8DE9-212D-4C9E-8C6E-92E9442093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4648200"/>
            <a:ext cx="8229600" cy="1752600"/>
          </a:xfrm>
        </p:spPr>
        <p:txBody>
          <a:bodyPr/>
          <a:lstStyle/>
          <a:p>
            <a:pPr eaLnBrk="1" hangingPunct="1">
              <a:buFont typeface="Monotype Sorts" pitchFamily="2" charset="2"/>
              <a:buNone/>
            </a:pPr>
            <a:r>
              <a:rPr lang="zh-CN" altLang="en-US" b="1">
                <a:solidFill>
                  <a:schemeClr val="bg2"/>
                </a:solidFill>
                <a:latin typeface="Times New Roman" panose="02020603050405020304" pitchFamily="18" charset="0"/>
              </a:rPr>
              <a:t>一个是</a:t>
            </a:r>
            <a:r>
              <a:rPr lang="zh-CN" altLang="en-US" b="1">
                <a:solidFill>
                  <a:srgbClr val="0033CC"/>
                </a:solidFill>
                <a:latin typeface="Times New Roman" panose="02020603050405020304" pitchFamily="18" charset="0"/>
              </a:rPr>
              <a:t>漏极</a:t>
            </a:r>
            <a:r>
              <a:rPr lang="en-US" altLang="zh-CN" b="1">
                <a:solidFill>
                  <a:srgbClr val="0033CC"/>
                </a:solidFill>
                <a:latin typeface="Times New Roman" panose="02020603050405020304" pitchFamily="18" charset="0"/>
              </a:rPr>
              <a:t>D</a:t>
            </a:r>
            <a:r>
              <a:rPr lang="en-US" altLang="zh-CN" b="1">
                <a:solidFill>
                  <a:schemeClr val="bg2"/>
                </a:solidFill>
                <a:latin typeface="Times New Roman" panose="02020603050405020304" pitchFamily="18" charset="0"/>
              </a:rPr>
              <a:t>，</a:t>
            </a:r>
            <a:r>
              <a:rPr lang="zh-CN" altLang="en-US" b="1">
                <a:solidFill>
                  <a:schemeClr val="bg2"/>
                </a:solidFill>
                <a:latin typeface="Times New Roman" panose="02020603050405020304" pitchFamily="18" charset="0"/>
              </a:rPr>
              <a:t>一个是</a:t>
            </a:r>
            <a:r>
              <a:rPr lang="zh-CN" altLang="en-US" b="1">
                <a:solidFill>
                  <a:srgbClr val="F00000"/>
                </a:solidFill>
                <a:latin typeface="Times New Roman" panose="02020603050405020304" pitchFamily="18" charset="0"/>
              </a:rPr>
              <a:t>源极</a:t>
            </a:r>
            <a:r>
              <a:rPr lang="en-US" altLang="zh-CN" b="1">
                <a:solidFill>
                  <a:srgbClr val="F00000"/>
                </a:solidFill>
                <a:latin typeface="Times New Roman" panose="02020603050405020304" pitchFamily="18" charset="0"/>
              </a:rPr>
              <a:t>S</a:t>
            </a:r>
            <a:r>
              <a:rPr lang="en-US" altLang="zh-CN" b="1">
                <a:solidFill>
                  <a:schemeClr val="bg2"/>
                </a:solidFill>
                <a:latin typeface="Times New Roman" panose="02020603050405020304" pitchFamily="18" charset="0"/>
              </a:rPr>
              <a:t>。</a:t>
            </a:r>
            <a:r>
              <a:rPr lang="zh-CN" altLang="en-US" b="1">
                <a:solidFill>
                  <a:schemeClr val="bg2"/>
                </a:solidFill>
                <a:latin typeface="Times New Roman" panose="02020603050405020304" pitchFamily="18" charset="0"/>
              </a:rPr>
              <a:t>在源极和漏极之间的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zh-CN" altLang="en-US" b="1">
                <a:solidFill>
                  <a:schemeClr val="bg2"/>
                </a:solidFill>
                <a:latin typeface="Times New Roman" panose="02020603050405020304" pitchFamily="18" charset="0"/>
              </a:rPr>
              <a:t>绝缘层上镀一层金属铝作为</a:t>
            </a:r>
            <a:r>
              <a:rPr lang="zh-CN" altLang="en-US" b="1">
                <a:solidFill>
                  <a:srgbClr val="47A965"/>
                </a:solidFill>
                <a:latin typeface="Times New Roman" panose="02020603050405020304" pitchFamily="18" charset="0"/>
              </a:rPr>
              <a:t>栅极</a:t>
            </a:r>
            <a:r>
              <a:rPr lang="en-US" altLang="zh-CN" b="1">
                <a:solidFill>
                  <a:srgbClr val="47A965"/>
                </a:solidFill>
                <a:latin typeface="Times New Roman" panose="02020603050405020304" pitchFamily="18" charset="0"/>
              </a:rPr>
              <a:t>G</a:t>
            </a:r>
            <a:r>
              <a:rPr lang="en-US" altLang="zh-CN" b="1">
                <a:solidFill>
                  <a:schemeClr val="bg2"/>
                </a:solidFill>
                <a:latin typeface="Times New Roman" panose="02020603050405020304" pitchFamily="18" charset="0"/>
              </a:rPr>
              <a:t>。P</a:t>
            </a:r>
            <a:r>
              <a:rPr lang="zh-CN" altLang="en-US" b="1">
                <a:solidFill>
                  <a:schemeClr val="bg2"/>
                </a:solidFill>
                <a:latin typeface="Times New Roman" panose="02020603050405020304" pitchFamily="18" charset="0"/>
              </a:rPr>
              <a:t>型半导体称为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zh-CN" altLang="en-US" b="1">
                <a:solidFill>
                  <a:srgbClr val="CC6600"/>
                </a:solidFill>
                <a:latin typeface="Times New Roman" panose="02020603050405020304" pitchFamily="18" charset="0"/>
              </a:rPr>
              <a:t>衬底</a:t>
            </a:r>
            <a:r>
              <a:rPr lang="zh-CN" altLang="en-US" b="1">
                <a:solidFill>
                  <a:schemeClr val="bg2"/>
                </a:solidFill>
                <a:latin typeface="Times New Roman" panose="02020603050405020304" pitchFamily="18" charset="0"/>
              </a:rPr>
              <a:t>，用符号</a:t>
            </a:r>
            <a:r>
              <a:rPr lang="en-US" altLang="zh-CN" b="1">
                <a:solidFill>
                  <a:srgbClr val="CC6600"/>
                </a:solidFill>
                <a:latin typeface="Times New Roman" panose="02020603050405020304" pitchFamily="18" charset="0"/>
              </a:rPr>
              <a:t>B</a:t>
            </a:r>
            <a:r>
              <a:rPr lang="zh-CN" altLang="en-US" b="1">
                <a:solidFill>
                  <a:schemeClr val="bg2"/>
                </a:solidFill>
                <a:latin typeface="Times New Roman" panose="02020603050405020304" pitchFamily="18" charset="0"/>
              </a:rPr>
              <a:t>表示。</a:t>
            </a:r>
            <a:endParaRPr lang="zh-CN" altLang="en-US" b="1"/>
          </a:p>
        </p:txBody>
      </p:sp>
      <p:sp>
        <p:nvSpPr>
          <p:cNvPr id="2052" name="AutoShape 3">
            <a:hlinkClick r:id="rId4" action="ppaction://hlinkpres?slideindex=3&amp;slidetitle=2.2 场效应半导体三极管"/>
            <a:extLst>
              <a:ext uri="{FF2B5EF4-FFF2-40B4-BE49-F238E27FC236}">
                <a16:creationId xmlns:a16="http://schemas.microsoft.com/office/drawing/2014/main" id="{22BFE5F1-FF04-40BE-9E9F-B9B3619E83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28600"/>
            <a:ext cx="609600" cy="990600"/>
          </a:xfrm>
          <a:prstGeom prst="moon">
            <a:avLst>
              <a:gd name="adj" fmla="val 4770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b="1"/>
          </a:p>
        </p:txBody>
      </p:sp>
      <p:sp>
        <p:nvSpPr>
          <p:cNvPr id="2053" name="Text Box 4">
            <a:extLst>
              <a:ext uri="{FF2B5EF4-FFF2-40B4-BE49-F238E27FC236}">
                <a16:creationId xmlns:a16="http://schemas.microsoft.com/office/drawing/2014/main" id="{D4DA788E-BC8D-4175-ACF9-22691F7A7C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3775" y="911225"/>
            <a:ext cx="3714750" cy="1281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 b="1"/>
              <a:t> </a:t>
            </a:r>
            <a:r>
              <a:rPr lang="zh-CN" altLang="en-US" sz="3200" b="1">
                <a:solidFill>
                  <a:srgbClr val="000000"/>
                </a:solidFill>
                <a:latin typeface="宋体" panose="02010600030101010101" pitchFamily="2" charset="-122"/>
              </a:rPr>
              <a:t>一 结构和工作原理</a:t>
            </a:r>
            <a:endParaRPr lang="en-US" altLang="zh-CN" b="1">
              <a:solidFill>
                <a:srgbClr val="000000"/>
              </a:solidFill>
            </a:endParaRPr>
          </a:p>
          <a:p>
            <a:pPr>
              <a:lnSpc>
                <a:spcPct val="130000"/>
              </a:lnSpc>
            </a:pPr>
            <a:r>
              <a:rPr lang="en-US" altLang="zh-CN" b="1">
                <a:solidFill>
                  <a:schemeClr val="bg2"/>
                </a:solidFill>
              </a:rPr>
              <a:t>    </a:t>
            </a:r>
            <a:r>
              <a:rPr lang="en-US" altLang="zh-CN" sz="2800" b="1">
                <a:solidFill>
                  <a:srgbClr val="F00000"/>
                </a:solidFill>
                <a:latin typeface="宋体" panose="02010600030101010101" pitchFamily="2" charset="-122"/>
              </a:rPr>
              <a:t>①</a:t>
            </a:r>
            <a:r>
              <a:rPr lang="zh-CN" altLang="en-US" sz="2800" b="1">
                <a:solidFill>
                  <a:srgbClr val="F00000"/>
                </a:solidFill>
              </a:rPr>
              <a:t>结构 </a:t>
            </a:r>
            <a:endParaRPr lang="zh-CN" altLang="en-US" b="1">
              <a:solidFill>
                <a:srgbClr val="F00000"/>
              </a:solidFill>
            </a:endParaRPr>
          </a:p>
        </p:txBody>
      </p:sp>
      <p:sp>
        <p:nvSpPr>
          <p:cNvPr id="23557" name="Text Box 5">
            <a:extLst>
              <a:ext uri="{FF2B5EF4-FFF2-40B4-BE49-F238E27FC236}">
                <a16:creationId xmlns:a16="http://schemas.microsoft.com/office/drawing/2014/main" id="{2C3992CE-2A68-4C98-BFCC-01F2A5D2BE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2428875"/>
            <a:ext cx="8534400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zh-CN" sz="2800" b="1">
                <a:solidFill>
                  <a:schemeClr val="bg2"/>
                </a:solidFill>
              </a:rPr>
              <a:t>          根据图</a:t>
            </a:r>
            <a:r>
              <a:rPr lang="zh-CN" altLang="en-US" sz="2800" b="1">
                <a:solidFill>
                  <a:schemeClr val="bg2"/>
                </a:solidFill>
              </a:rPr>
              <a:t>02.13，</a:t>
            </a:r>
            <a:r>
              <a:rPr lang="zh-CN" altLang="zh-CN" sz="2800" b="1">
                <a:solidFill>
                  <a:schemeClr val="bg2"/>
                </a:solidFill>
              </a:rPr>
              <a:t> </a:t>
            </a:r>
            <a:r>
              <a:rPr lang="en-US" altLang="zh-CN" sz="2800" b="1">
                <a:solidFill>
                  <a:schemeClr val="bg2"/>
                </a:solidFill>
              </a:rPr>
              <a:t>N</a:t>
            </a:r>
            <a:r>
              <a:rPr lang="zh-CN" altLang="en-US" sz="2800" b="1">
                <a:solidFill>
                  <a:schemeClr val="bg2"/>
                </a:solidFill>
              </a:rPr>
              <a:t>沟道增强</a:t>
            </a:r>
          </a:p>
          <a:p>
            <a:pPr>
              <a:lnSpc>
                <a:spcPct val="120000"/>
              </a:lnSpc>
            </a:pPr>
            <a:r>
              <a:rPr lang="zh-CN" altLang="en-US" sz="2800" b="1">
                <a:solidFill>
                  <a:schemeClr val="bg2"/>
                </a:solidFill>
              </a:rPr>
              <a:t>型</a:t>
            </a:r>
            <a:r>
              <a:rPr lang="en-US" altLang="zh-CN" sz="2800" b="1">
                <a:solidFill>
                  <a:schemeClr val="bg2"/>
                </a:solidFill>
              </a:rPr>
              <a:t>MOSFET</a:t>
            </a:r>
            <a:r>
              <a:rPr lang="zh-CN" altLang="en-US" sz="2800" b="1">
                <a:solidFill>
                  <a:schemeClr val="bg2"/>
                </a:solidFill>
              </a:rPr>
              <a:t>基本上是一种左右对称的拓扑结构，它是在</a:t>
            </a:r>
            <a:r>
              <a:rPr lang="en-US" altLang="zh-CN" sz="2800" b="1">
                <a:solidFill>
                  <a:schemeClr val="bg2"/>
                </a:solidFill>
              </a:rPr>
              <a:t>P</a:t>
            </a:r>
            <a:r>
              <a:rPr lang="zh-CN" altLang="en-US" sz="2800" b="1">
                <a:solidFill>
                  <a:schemeClr val="bg2"/>
                </a:solidFill>
              </a:rPr>
              <a:t>型半导体上生成一层</a:t>
            </a:r>
            <a:r>
              <a:rPr lang="en-US" altLang="zh-CN" sz="2800" b="1">
                <a:solidFill>
                  <a:schemeClr val="bg2"/>
                </a:solidFill>
              </a:rPr>
              <a:t>SiO</a:t>
            </a:r>
            <a:r>
              <a:rPr lang="en-US" altLang="zh-CN" sz="2800" b="1" baseline="-16000">
                <a:solidFill>
                  <a:schemeClr val="bg2"/>
                </a:solidFill>
              </a:rPr>
              <a:t>2</a:t>
            </a:r>
            <a:r>
              <a:rPr lang="en-US" altLang="zh-CN" sz="2800" b="1">
                <a:solidFill>
                  <a:schemeClr val="bg2"/>
                </a:solidFill>
              </a:rPr>
              <a:t> </a:t>
            </a:r>
            <a:r>
              <a:rPr lang="zh-CN" altLang="en-US" sz="2800" b="1">
                <a:solidFill>
                  <a:schemeClr val="bg2"/>
                </a:solidFill>
              </a:rPr>
              <a:t>薄膜绝缘层，然后用光刻工艺扩散两个高掺杂的</a:t>
            </a:r>
            <a:r>
              <a:rPr lang="en-US" altLang="zh-CN" sz="2800" b="1">
                <a:solidFill>
                  <a:schemeClr val="bg2"/>
                </a:solidFill>
              </a:rPr>
              <a:t>N</a:t>
            </a:r>
            <a:r>
              <a:rPr lang="zh-CN" altLang="en-US" sz="2800" b="1">
                <a:solidFill>
                  <a:schemeClr val="bg2"/>
                </a:solidFill>
              </a:rPr>
              <a:t>型区，从</a:t>
            </a:r>
            <a:r>
              <a:rPr lang="en-US" altLang="zh-CN" sz="2800" b="1">
                <a:solidFill>
                  <a:schemeClr val="bg2"/>
                </a:solidFill>
              </a:rPr>
              <a:t>N</a:t>
            </a:r>
            <a:r>
              <a:rPr lang="zh-CN" altLang="en-US" sz="2800" b="1">
                <a:solidFill>
                  <a:schemeClr val="bg2"/>
                </a:solidFill>
              </a:rPr>
              <a:t>型区引出电极，</a:t>
            </a:r>
            <a:endParaRPr lang="zh-CN" altLang="en-US" b="1">
              <a:solidFill>
                <a:schemeClr val="bg2"/>
              </a:solidFill>
            </a:endParaRPr>
          </a:p>
        </p:txBody>
      </p:sp>
      <p:graphicFrame>
        <p:nvGraphicFramePr>
          <p:cNvPr id="23558" name="Object 6">
            <a:extLst>
              <a:ext uri="{FF2B5EF4-FFF2-40B4-BE49-F238E27FC236}">
                <a16:creationId xmlns:a16="http://schemas.microsoft.com/office/drawing/2014/main" id="{B0A012B4-D1D9-4735-8CFC-2B8A2763783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91200" y="76200"/>
          <a:ext cx="3352800" cy="292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BMP 图像" r:id="rId5" imgW="2924452" imgH="2542787" progId="Paint.Picture">
                  <p:embed/>
                </p:oleObj>
              </mc:Choice>
              <mc:Fallback>
                <p:oleObj name="BMP 图像" r:id="rId5" imgW="2924452" imgH="2542787" progId="Paint.Picture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76200"/>
                        <a:ext cx="3352800" cy="2924175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 w="9525">
                        <a:solidFill>
                          <a:srgbClr val="2FC139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23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5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5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8" dur="500"/>
                                        <p:tgtEl>
                                          <p:spTgt spid="235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23" dur="500"/>
                                        <p:tgtEl>
                                          <p:spTgt spid="235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28" dur="500"/>
                                        <p:tgtEl>
                                          <p:spTgt spid="235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4" grpId="0" build="p" autoUpdateAnimBg="0"/>
      <p:bldP spid="23557" grpId="0" autoUpdateAnimBg="0"/>
    </p:bldLst>
  </p:timing>
</p:sld>
</file>

<file path=ppt/theme/theme1.xml><?xml version="1.0" encoding="utf-8"?>
<a:theme xmlns:a="http://schemas.openxmlformats.org/drawingml/2006/main" name="通用信息 (标准)">
  <a:themeElements>
    <a:clrScheme name="">
      <a:dk1>
        <a:srgbClr val="009999"/>
      </a:dk1>
      <a:lt1>
        <a:srgbClr val="FFFFFF"/>
      </a:lt1>
      <a:dk2>
        <a:srgbClr val="336699"/>
      </a:dk2>
      <a:lt2>
        <a:srgbClr val="010000"/>
      </a:lt2>
      <a:accent1>
        <a:srgbClr val="CCECFF"/>
      </a:accent1>
      <a:accent2>
        <a:srgbClr val="FFFFCC"/>
      </a:accent2>
      <a:accent3>
        <a:srgbClr val="FFFFFF"/>
      </a:accent3>
      <a:accent4>
        <a:srgbClr val="008282"/>
      </a:accent4>
      <a:accent5>
        <a:srgbClr val="E2F4FF"/>
      </a:accent5>
      <a:accent6>
        <a:srgbClr val="E7E7B9"/>
      </a:accent6>
      <a:hlink>
        <a:srgbClr val="660066"/>
      </a:hlink>
      <a:folHlink>
        <a:srgbClr val="3333FF"/>
      </a:folHlink>
    </a:clrScheme>
    <a:fontScheme name="通用信息 (标准)">
      <a:majorFont>
        <a:latin typeface="Arial Narrow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通用信息 (标准) 1">
        <a:dk1>
          <a:srgbClr val="009999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8282"/>
        </a:accent4>
        <a:accent5>
          <a:srgbClr val="E2F4FF"/>
        </a:accent5>
        <a:accent6>
          <a:srgbClr val="E7E7B9"/>
        </a:accent6>
        <a:hlink>
          <a:srgbClr val="FF9966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通用信息 (标准) 2">
        <a:dk1>
          <a:srgbClr val="800000"/>
        </a:dk1>
        <a:lt1>
          <a:srgbClr val="FFFFFF"/>
        </a:lt1>
        <a:dk2>
          <a:srgbClr val="000000"/>
        </a:dk2>
        <a:lt2>
          <a:srgbClr val="FFFFCC"/>
        </a:lt2>
        <a:accent1>
          <a:srgbClr val="000000"/>
        </a:accent1>
        <a:accent2>
          <a:srgbClr val="000099"/>
        </a:accent2>
        <a:accent3>
          <a:srgbClr val="AAAAAA"/>
        </a:accent3>
        <a:accent4>
          <a:srgbClr val="DADADA"/>
        </a:accent4>
        <a:accent5>
          <a:srgbClr val="AAAAAA"/>
        </a:accent5>
        <a:accent6>
          <a:srgbClr val="00008A"/>
        </a:accent6>
        <a:hlink>
          <a:srgbClr val="800000"/>
        </a:hlink>
        <a:folHlink>
          <a:srgbClr val="00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通用信息 (标准) 3">
        <a:dk1>
          <a:srgbClr val="000000"/>
        </a:dk1>
        <a:lt1>
          <a:srgbClr val="FFFFFF"/>
        </a:lt1>
        <a:dk2>
          <a:srgbClr val="000000"/>
        </a:dk2>
        <a:lt2>
          <a:srgbClr val="CBCBCB"/>
        </a:lt2>
        <a:accent1>
          <a:srgbClr val="C0C0C0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C8C8C8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D:\office97\Templates\演示文稿\通用信息 (标准).pot</Template>
  <TotalTime>343</TotalTime>
  <Words>2097</Words>
  <Application>Microsoft Office PowerPoint</Application>
  <PresentationFormat>全屏显示(4:3)</PresentationFormat>
  <Paragraphs>188</Paragraphs>
  <Slides>23</Slides>
  <Notes>3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23</vt:i4>
      </vt:variant>
    </vt:vector>
  </HeadingPairs>
  <TitlesOfParts>
    <vt:vector size="34" baseType="lpstr">
      <vt:lpstr>Times New Roman</vt:lpstr>
      <vt:lpstr>宋体</vt:lpstr>
      <vt:lpstr>Arial</vt:lpstr>
      <vt:lpstr>Arial Narrow</vt:lpstr>
      <vt:lpstr>Monotype Sorts</vt:lpstr>
      <vt:lpstr>黑体</vt:lpstr>
      <vt:lpstr>Symbol</vt:lpstr>
      <vt:lpstr>幼圆</vt:lpstr>
      <vt:lpstr>通用信息 (标准)</vt:lpstr>
      <vt:lpstr>画笔图片</vt:lpstr>
      <vt:lpstr>Microsoft Word 97 - 2003 文档</vt:lpstr>
      <vt:lpstr>1.4   场效应管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 2．漏源电压VDS对漏极电流ID的控制作用 </vt:lpstr>
      <vt:lpstr>PowerPoint 演示文稿</vt:lpstr>
      <vt:lpstr>PowerPoint 演示文稿</vt:lpstr>
      <vt:lpstr>N沟道耗尽型MOSFET管 </vt:lpstr>
      <vt:lpstr>PowerPoint 演示文稿</vt:lpstr>
      <vt:lpstr>P沟道耗尽型MOSFET </vt:lpstr>
      <vt:lpstr> 1.4.3 主要参数和型号 </vt:lpstr>
      <vt:lpstr>PowerPoint 演示文稿</vt:lpstr>
      <vt:lpstr> (2) 场效应三极管的型号</vt:lpstr>
      <vt:lpstr>PowerPoint 演示文稿</vt:lpstr>
      <vt:lpstr>2.2.5  双极型和场效应型三极管的比较</vt:lpstr>
    </vt:vector>
  </TitlesOfParts>
  <Manager/>
  <Company>HIT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2.2 场效应半导体三极管 </dc:title>
  <dc:creator>linda</dc:creator>
  <cp:lastModifiedBy>张伯望</cp:lastModifiedBy>
  <cp:revision>50</cp:revision>
  <dcterms:created xsi:type="dcterms:W3CDTF">1998-07-23T01:49:58Z</dcterms:created>
  <dcterms:modified xsi:type="dcterms:W3CDTF">2017-09-07T11:36:02Z</dcterms:modified>
</cp:coreProperties>
</file>