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0" r:id="rId3"/>
    <p:sldId id="270" r:id="rId4"/>
    <p:sldId id="259" r:id="rId5"/>
    <p:sldId id="261" r:id="rId6"/>
    <p:sldId id="257" r:id="rId7"/>
    <p:sldId id="264" r:id="rId8"/>
    <p:sldId id="263" r:id="rId9"/>
    <p:sldId id="267" r:id="rId10"/>
    <p:sldId id="266" r:id="rId11"/>
    <p:sldId id="268" r:id="rId12"/>
    <p:sldId id="272" r:id="rId13"/>
    <p:sldId id="258" r:id="rId14"/>
    <p:sldId id="273" r:id="rId15"/>
    <p:sldId id="27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79" d="100"/>
          <a:sy n="79" d="100"/>
        </p:scale>
        <p:origin x="152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2B8C8E40-07B3-48E5-B7E5-9CDA1C1C40D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1027">
              <a:extLst>
                <a:ext uri="{FF2B5EF4-FFF2-40B4-BE49-F238E27FC236}">
                  <a16:creationId xmlns:a16="http://schemas.microsoft.com/office/drawing/2014/main" id="{AA29CEAC-8B18-4E51-8AF5-C4EC8D86F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0" lang="zh-CN" altLang="zh-CN"/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59FEEB3F-03B3-4B02-80BD-D9B3196D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0" lang="zh-CN" altLang="zh-CN"/>
            </a:p>
          </p:txBody>
        </p:sp>
        <p:pic>
          <p:nvPicPr>
            <p:cNvPr id="7" name="Picture 1029">
              <a:extLst>
                <a:ext uri="{FF2B5EF4-FFF2-40B4-BE49-F238E27FC236}">
                  <a16:creationId xmlns:a16="http://schemas.microsoft.com/office/drawing/2014/main" id="{242A46F3-6A71-4438-A025-3D41DC6C89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166A3EA5-9E6D-4FC0-82EF-EEFC241CBC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5335A503-B4A5-41B7-A7AB-03C36A718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7B5C26C8-C077-4CF1-AC8E-B9824A830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8C8D5-3ACC-4744-A778-9CA77EF85B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50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A84397F-BF6B-4DB0-8310-ADE7FAA57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5B795CE-BE27-4239-A103-C5B722015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7E28A4-753B-4D50-B722-705E5F196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CEE3A-BF3D-490C-A4BB-D12E313F3D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85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C181A6D-E51A-424C-BD9D-25B824339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B3F72D-1EFB-4D66-AB3C-1C26312EA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5E6CF87-747F-47FD-84B4-124AD26B7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A69FF-0B96-49EB-96C5-071BDA901C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01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95A45C-7B1E-4455-978C-1F1257A47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E2595EA-969A-46EC-94BB-7E3B14E0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6BF278-FEC6-45E1-8383-6FCF97EE1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54AB1-0BC0-48CF-B2D8-C12BEC5785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8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560C40B-C40E-42A4-9117-A5745AAAC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E06CA4A-9522-42B0-A43D-F3FF6A7DD3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BA5302-FFFA-44CB-A885-4098A12DB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F6ED7-6DA3-486C-A0E1-68B9BF83B6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E3157C2-2D6C-45DD-BC5D-97943D3F7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D857396-3079-4B6B-9A47-14E476BBC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340F0BF-192E-4391-97AC-DE2EE7031E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A2791-29CE-43F2-B7F1-CBD008D51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1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76B4BA-75F2-4D5A-B4B5-6F145A336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30500EB-957A-4111-BDAE-ABA21A2BC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89F895D-38AA-457B-B553-486813CF4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FA8C5-50DE-487E-838D-FF3924AF5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7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BA1198D-B230-457B-8517-3F685F697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A8166E6-297D-4321-A918-84F5C3542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EDE6D93-C78B-455C-BE36-DC9E3B45C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268CF-EF11-4752-BBDF-CDDA6F1CD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1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4C15617-961E-48E2-B4D3-067048532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9C09A56-9AFC-41D0-ADF4-766DB4A9D1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1888BA9-2DDD-4FD9-A96C-FCAA00DCD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4D5CC-DD55-4C23-A09A-0373D47012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1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58D72F8-AC1D-4E61-97F4-24D2D232A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E27550B-032A-4357-A896-430FFBA8A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8FA50B5-79DD-4F65-9C7B-D00682F7C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0C020-EF68-4866-8695-57345FFE8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2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EAEADC2-FB9D-4103-B5B4-280AF07AD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CA32B4C-F59F-40B9-B874-73774A185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A94418A-DF42-4036-B4E7-91A6575C7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DF23F-15C3-4406-9DA4-41F9399C2F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FBEC9973-BC9F-4C68-893F-343B892FF1D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59C9B113-D891-4587-B13C-9FC2903AE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0" lang="zh-CN" altLang="zh-CN"/>
            </a:p>
          </p:txBody>
        </p:sp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9F68C9B4-CD8C-48F7-8FD7-5DECB57A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0" lang="zh-CN" altLang="zh-CN"/>
            </a:p>
          </p:txBody>
        </p:sp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3F7F3A2D-A547-4ED6-B278-4C2801E963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6">
            <a:extLst>
              <a:ext uri="{FF2B5EF4-FFF2-40B4-BE49-F238E27FC236}">
                <a16:creationId xmlns:a16="http://schemas.microsoft.com/office/drawing/2014/main" id="{139CE049-E1AD-4A41-B67B-08251A9F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22390EFE-0247-4CD7-969C-203FC29F6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0A5C59D-EE91-46B4-B05C-04B850A88B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3050320F-32A9-4A29-818A-61DDF6098C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9297161B-6833-4AE9-84D0-41DCBB3B5E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3B102A97-622D-401A-B6CA-DB92EF733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anose="05050102010706020507" pitchFamily="18" charset="2"/>
        <a:buChar char="¨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2B54D41-173C-44B7-9362-6E5984C69A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95513" y="981075"/>
            <a:ext cx="6683375" cy="3862388"/>
          </a:xfrm>
        </p:spPr>
        <p:txBody>
          <a:bodyPr/>
          <a:lstStyle/>
          <a:p>
            <a:pPr marL="812800" indent="-812800" eaLnBrk="1" hangingPunct="1">
              <a:lnSpc>
                <a:spcPct val="200000"/>
              </a:lnSpc>
            </a:pPr>
            <a:r>
              <a:rPr lang="en-US" altLang="zh-CN" sz="4000" b="1">
                <a:solidFill>
                  <a:schemeClr val="tx2"/>
                </a:solidFill>
              </a:rPr>
              <a:t>2.9   </a:t>
            </a:r>
            <a:r>
              <a:rPr lang="zh-CN" altLang="en-US" sz="4000" b="1">
                <a:solidFill>
                  <a:schemeClr val="tx2"/>
                </a:solidFill>
              </a:rPr>
              <a:t>差分（动）放大电路</a:t>
            </a:r>
            <a:endParaRPr lang="en-US" altLang="zh-CN" sz="4000" b="1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200000"/>
              </a:lnSpc>
            </a:pPr>
            <a:r>
              <a:rPr lang="en-US" altLang="zh-CN" sz="3600" b="1">
                <a:solidFill>
                  <a:schemeClr val="tx2"/>
                </a:solidFill>
              </a:rPr>
              <a:t>2.9.1   </a:t>
            </a:r>
            <a:r>
              <a:rPr lang="zh-CN" altLang="en-US" sz="3600" b="1">
                <a:solidFill>
                  <a:schemeClr val="tx2"/>
                </a:solidFill>
              </a:rPr>
              <a:t>基本差分放大电路</a:t>
            </a:r>
            <a:endParaRPr lang="en-US" altLang="zh-CN" sz="2800" b="1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200000"/>
              </a:lnSpc>
            </a:pPr>
            <a:r>
              <a:rPr lang="en-US" altLang="zh-CN" sz="3600" b="1">
                <a:solidFill>
                  <a:schemeClr val="tx2"/>
                </a:solidFill>
              </a:rPr>
              <a:t>2.9.2   </a:t>
            </a:r>
            <a:r>
              <a:rPr lang="zh-CN" altLang="en-US" sz="3600" b="1">
                <a:solidFill>
                  <a:schemeClr val="tx2"/>
                </a:solidFill>
              </a:rPr>
              <a:t>带恒流源的差分放大电路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EE9187-739B-42B4-BE83-0213F0D7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（</a:t>
            </a:r>
            <a:r>
              <a:rPr lang="en-US" altLang="zh-CN" sz="3600" b="1">
                <a:solidFill>
                  <a:schemeClr val="tx2"/>
                </a:solidFill>
              </a:rPr>
              <a:t>3</a:t>
            </a:r>
            <a:r>
              <a:rPr lang="zh-CN" altLang="en-US" sz="3600" b="1">
                <a:solidFill>
                  <a:schemeClr val="tx2"/>
                </a:solidFill>
              </a:rPr>
              <a:t>）单端输入－双端输出方式</a:t>
            </a:r>
          </a:p>
        </p:txBody>
      </p:sp>
      <p:pic>
        <p:nvPicPr>
          <p:cNvPr id="13315" name="图片 4" descr="QQ截图20140326161336.jpg">
            <a:extLst>
              <a:ext uri="{FF2B5EF4-FFF2-40B4-BE49-F238E27FC236}">
                <a16:creationId xmlns:a16="http://schemas.microsoft.com/office/drawing/2014/main" id="{89D032A7-2DA8-4516-ACD7-AD8EC223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96975"/>
            <a:ext cx="5456237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15287CBD-CDDF-42CC-A621-B998470A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9436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交流通路</a:t>
            </a:r>
          </a:p>
        </p:txBody>
      </p:sp>
      <p:pic>
        <p:nvPicPr>
          <p:cNvPr id="14339" name="Picture 0" descr="E:\电子线路\2005\电子线路及其试题\第二章到第四章\166.jpg">
            <a:extLst>
              <a:ext uri="{FF2B5EF4-FFF2-40B4-BE49-F238E27FC236}">
                <a16:creationId xmlns:a16="http://schemas.microsoft.com/office/drawing/2014/main" id="{10DFF579-77D7-4393-9845-1B52F996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5" r="1656" b="23215"/>
          <a:stretch>
            <a:fillRect/>
          </a:stretch>
        </p:blipFill>
        <p:spPr bwMode="auto">
          <a:xfrm>
            <a:off x="2714625" y="857250"/>
            <a:ext cx="4929188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A46B3ED-BC2E-4404-9E04-53A23D45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60350"/>
            <a:ext cx="681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（</a:t>
            </a:r>
            <a:r>
              <a:rPr lang="en-US" altLang="zh-CN" sz="3600" b="1">
                <a:solidFill>
                  <a:schemeClr val="tx2"/>
                </a:solidFill>
              </a:rPr>
              <a:t>4</a:t>
            </a:r>
            <a:r>
              <a:rPr lang="zh-CN" altLang="en-US" sz="3600" b="1">
                <a:solidFill>
                  <a:schemeClr val="tx2"/>
                </a:solidFill>
              </a:rPr>
              <a:t>）单端输入－单端输出方式</a:t>
            </a:r>
          </a:p>
        </p:txBody>
      </p:sp>
      <p:pic>
        <p:nvPicPr>
          <p:cNvPr id="15363" name="图片 3" descr="QQ截图20140326161336.jpg">
            <a:extLst>
              <a:ext uri="{FF2B5EF4-FFF2-40B4-BE49-F238E27FC236}">
                <a16:creationId xmlns:a16="http://schemas.microsoft.com/office/drawing/2014/main" id="{0B1149BC-6A84-44FF-8516-870ABE8CE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96975"/>
            <a:ext cx="5456237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95FB57E6-C0D2-4047-953F-24CDE8590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b="1"/>
              <a:t>3.  </a:t>
            </a:r>
            <a:r>
              <a:rPr lang="zh-CN" altLang="en-US" b="1"/>
              <a:t>共模抑制比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019517D0-6381-4E62-9E6E-A3B436C89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1143000"/>
          <a:ext cx="252888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723600" imgH="482400" progId="Equation.3">
                  <p:embed/>
                </p:oleObj>
              </mc:Choice>
              <mc:Fallback>
                <p:oleObj name="公式" r:id="rId3" imgW="7236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143000"/>
                        <a:ext cx="2528888" cy="1687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76215351-DEE8-4DCE-B723-CC733FC1A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68638"/>
          <a:ext cx="4792663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5" imgW="1371600" imgH="482400" progId="Equation.3">
                  <p:embed/>
                </p:oleObj>
              </mc:Choice>
              <mc:Fallback>
                <p:oleObj name="公式" r:id="rId5" imgW="13716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68638"/>
                        <a:ext cx="4792663" cy="1687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>
            <a:extLst>
              <a:ext uri="{FF2B5EF4-FFF2-40B4-BE49-F238E27FC236}">
                <a16:creationId xmlns:a16="http://schemas.microsoft.com/office/drawing/2014/main" id="{7542B3DF-696F-4EB5-8BDB-15753C11D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013325"/>
          <a:ext cx="4926012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7" imgW="1409400" imgH="482400" progId="Equation.3">
                  <p:embed/>
                </p:oleObj>
              </mc:Choice>
              <mc:Fallback>
                <p:oleObj name="公式" r:id="rId7" imgW="14094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4926012" cy="1687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53A408D-8CBE-4DF2-B922-A443F6488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304800"/>
            <a:ext cx="7924800" cy="762000"/>
          </a:xfrm>
        </p:spPr>
        <p:txBody>
          <a:bodyPr/>
          <a:lstStyle/>
          <a:p>
            <a:pPr marL="812800" indent="-812800" eaLnBrk="1" hangingPunct="1">
              <a:lnSpc>
                <a:spcPct val="200000"/>
              </a:lnSpc>
            </a:pPr>
            <a:r>
              <a:rPr lang="en-US" altLang="zh-CN" b="1"/>
              <a:t>2.9.2   </a:t>
            </a:r>
            <a:r>
              <a:rPr lang="zh-CN" altLang="en-US" b="1"/>
              <a:t>带恒流源的差分放大电路</a:t>
            </a:r>
          </a:p>
        </p:txBody>
      </p:sp>
      <p:pic>
        <p:nvPicPr>
          <p:cNvPr id="16387" name="图片 4" descr="QQ截图20140326164720.jpg">
            <a:extLst>
              <a:ext uri="{FF2B5EF4-FFF2-40B4-BE49-F238E27FC236}">
                <a16:creationId xmlns:a16="http://schemas.microsoft.com/office/drawing/2014/main" id="{B537C865-2832-45CF-9210-AE3E43FF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t="3375" r="5307"/>
          <a:stretch>
            <a:fillRect/>
          </a:stretch>
        </p:blipFill>
        <p:spPr bwMode="auto">
          <a:xfrm>
            <a:off x="2916238" y="1462088"/>
            <a:ext cx="44196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 descr="QQ截图20140326164853.jpg">
            <a:extLst>
              <a:ext uri="{FF2B5EF4-FFF2-40B4-BE49-F238E27FC236}">
                <a16:creationId xmlns:a16="http://schemas.microsoft.com/office/drawing/2014/main" id="{B5136F85-548B-47B2-ACBD-574A7F3A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20713"/>
            <a:ext cx="460692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39D3EADD-7157-4620-9390-EBE16B7C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48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3600" b="1">
                <a:solidFill>
                  <a:schemeClr val="tx2"/>
                </a:solidFill>
              </a:rPr>
              <a:t>2.9.1   </a:t>
            </a:r>
            <a:r>
              <a:rPr lang="zh-CN" altLang="en-US" sz="3600" b="1">
                <a:solidFill>
                  <a:schemeClr val="tx2"/>
                </a:solidFill>
              </a:rPr>
              <a:t>基本差分放大电路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6147" name="矩形 3">
            <a:extLst>
              <a:ext uri="{FF2B5EF4-FFF2-40B4-BE49-F238E27FC236}">
                <a16:creationId xmlns:a16="http://schemas.microsoft.com/office/drawing/2014/main" id="{A456D2C6-D9BF-42DA-872C-DA85B670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341438"/>
            <a:ext cx="419893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3200" b="1">
                <a:solidFill>
                  <a:schemeClr val="tx2"/>
                </a:solidFill>
              </a:rPr>
              <a:t>1 .   </a:t>
            </a:r>
            <a:r>
              <a:rPr lang="zh-CN" altLang="en-US" sz="3200" b="1">
                <a:solidFill>
                  <a:schemeClr val="tx2"/>
                </a:solidFill>
              </a:rPr>
              <a:t>静态工作点的计算</a:t>
            </a:r>
            <a:endParaRPr lang="en-US" altLang="zh-CN" sz="3200" b="1">
              <a:solidFill>
                <a:schemeClr val="tx2"/>
              </a:solidFill>
            </a:endParaRPr>
          </a:p>
        </p:txBody>
      </p:sp>
      <p:pic>
        <p:nvPicPr>
          <p:cNvPr id="6148" name="图片 4" descr="QQ截图20140326154400.jpg">
            <a:extLst>
              <a:ext uri="{FF2B5EF4-FFF2-40B4-BE49-F238E27FC236}">
                <a16:creationId xmlns:a16="http://schemas.microsoft.com/office/drawing/2014/main" id="{59375EFB-CF61-4240-B3CD-74ED5131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92375"/>
            <a:ext cx="6096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11536D-360F-494B-AB67-9AAAE6F2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7200"/>
            <a:ext cx="74676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2.  </a:t>
            </a:r>
            <a:r>
              <a:rPr lang="zh-CN" altLang="en-US" sz="3600" b="1">
                <a:solidFill>
                  <a:schemeClr val="tx2"/>
                </a:solidFill>
              </a:rPr>
              <a:t>电路特性的分析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AutoNum type="arabicPlain"/>
            </a:pPr>
            <a:r>
              <a:rPr lang="zh-CN" altLang="en-US" sz="3600" b="1">
                <a:solidFill>
                  <a:schemeClr val="tx2"/>
                </a:solidFill>
              </a:rPr>
              <a:t>共模信号输入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共模信号和差模信号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sz="3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3">
            <a:extLst>
              <a:ext uri="{FF2B5EF4-FFF2-40B4-BE49-F238E27FC236}">
                <a16:creationId xmlns:a16="http://schemas.microsoft.com/office/drawing/2014/main" id="{E2B2F444-C196-4055-BC33-B98CBC3ADB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61892E-5598-4DFA-A192-7131102AD93A}" type="datetime1">
              <a:rPr kumimoji="0" lang="zh-CN" altLang="en-US" sz="1400" smtClean="0"/>
              <a:pPr eaLnBrk="1" hangingPunct="1"/>
              <a:t>2017/9/7</a:t>
            </a:fld>
            <a:endParaRPr kumimoji="0" lang="en-US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3F4C9747-97F1-46B3-B7D2-A64D5F9193C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646113"/>
            <a:ext cx="5867400" cy="3849687"/>
            <a:chOff x="2112" y="407"/>
            <a:chExt cx="3696" cy="2425"/>
          </a:xfrm>
        </p:grpSpPr>
        <p:graphicFrame>
          <p:nvGraphicFramePr>
            <p:cNvPr id="1026" name="Object 3">
              <a:extLst>
                <a:ext uri="{FF2B5EF4-FFF2-40B4-BE49-F238E27FC236}">
                  <a16:creationId xmlns:a16="http://schemas.microsoft.com/office/drawing/2014/main" id="{A05384F5-4BCA-4C70-8836-01D6DB6CB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407"/>
            <a:ext cx="3696" cy="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BMP 图像" r:id="rId3" imgW="4981496" imgH="3153285" progId="Paint.Picture">
                    <p:embed/>
                  </p:oleObj>
                </mc:Choice>
                <mc:Fallback>
                  <p:oleObj name="BMP 图像" r:id="rId3" imgW="4981496" imgH="3153285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07"/>
                          <a:ext cx="3696" cy="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4">
              <a:extLst>
                <a:ext uri="{FF2B5EF4-FFF2-40B4-BE49-F238E27FC236}">
                  <a16:creationId xmlns:a16="http://schemas.microsoft.com/office/drawing/2014/main" id="{0562A0FF-5B21-4F32-9FD9-13AFD0ADC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44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6699"/>
                  </a:solidFill>
                </a:rPr>
                <a:t>图</a:t>
              </a:r>
              <a:r>
                <a:rPr lang="en-US" altLang="zh-CN">
                  <a:solidFill>
                    <a:srgbClr val="FF6699"/>
                  </a:solidFill>
                </a:rPr>
                <a:t>06.2</a:t>
              </a:r>
              <a:r>
                <a:rPr lang="zh-CN" altLang="en-US">
                  <a:solidFill>
                    <a:srgbClr val="FF6699"/>
                  </a:solidFill>
                </a:rPr>
                <a:t>共模信号和差模信号示意图</a:t>
              </a:r>
            </a:p>
          </p:txBody>
        </p:sp>
      </p:grp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EAD0B4-99A1-4CB6-A13F-7AA291295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248400" cy="5334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差模信号和共模信号</a:t>
            </a:r>
            <a:endParaRPr lang="zh-CN" altLang="en-US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F29B27D6-CC7D-4162-B04D-BF47360E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4958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66FF"/>
                </a:solidFill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</a:rPr>
              <a:t>差分放大电路仅对差模信号具有放大能力，对共模信号不予放大。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229604C8-0EA2-4814-87FC-F854576A6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6666FF"/>
                </a:solidFill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</a:rPr>
              <a:t>温度对三极管电流的影响相当于加入了共模</a:t>
            </a:r>
          </a:p>
          <a:p>
            <a:r>
              <a:rPr lang="zh-CN" altLang="en-US" sz="2800" b="1">
                <a:solidFill>
                  <a:schemeClr val="accent1"/>
                </a:solidFill>
              </a:rPr>
              <a:t>信号。差分放大电路是模拟集成运算放大器输入级所采用的电路形式。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68D3F832-4EAB-4E44-886E-67E24C932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685800"/>
            <a:ext cx="8001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>
                <a:solidFill>
                  <a:srgbClr val="6666FF"/>
                </a:solidFill>
              </a:rPr>
              <a:t>        </a:t>
            </a:r>
            <a:r>
              <a:rPr lang="zh-CN" altLang="en-US" sz="2800" b="1">
                <a:solidFill>
                  <a:schemeClr val="accent1"/>
                </a:solidFill>
              </a:rPr>
              <a:t>差模信号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 b="1">
                <a:solidFill>
                  <a:schemeClr val="accent1"/>
                </a:solidFill>
              </a:rPr>
              <a:t>        共模信号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/>
              <a:t>        </a:t>
            </a:r>
            <a:endParaRPr lang="zh-CN" altLang="en-US" sz="2800">
              <a:solidFill>
                <a:srgbClr val="6666FF"/>
              </a:solidFill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6666FF"/>
                </a:solidFill>
              </a:rPr>
              <a:t>        </a:t>
            </a: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F1E3B612-F682-41D0-9F7D-FF165B63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2286000" cy="1600200"/>
          </a:xfrm>
          <a:prstGeom prst="wedgeRectCallout">
            <a:avLst>
              <a:gd name="adj1" fmla="val 7639"/>
              <a:gd name="adj2" fmla="val -64384"/>
            </a:avLst>
          </a:prstGeom>
          <a:gradFill rotWithShape="0">
            <a:gsLst>
              <a:gs pos="0">
                <a:srgbClr val="FFFFFF"/>
              </a:gs>
              <a:gs pos="100000">
                <a:srgbClr val="CAF878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6666FF"/>
                </a:solidFill>
              </a:rPr>
              <a:t>        </a:t>
            </a:r>
          </a:p>
          <a:p>
            <a:r>
              <a:rPr lang="en-US" altLang="zh-CN">
                <a:solidFill>
                  <a:srgbClr val="6666FF"/>
                </a:solidFill>
              </a:rPr>
              <a:t>       </a:t>
            </a:r>
            <a:r>
              <a:rPr lang="zh-CN" altLang="en-US" b="1">
                <a:solidFill>
                  <a:srgbClr val="CC0099"/>
                </a:solidFill>
              </a:rPr>
              <a:t>是指在两个</a:t>
            </a:r>
          </a:p>
          <a:p>
            <a:r>
              <a:rPr lang="zh-CN" altLang="en-US" b="1">
                <a:solidFill>
                  <a:srgbClr val="CC0099"/>
                </a:solidFill>
              </a:rPr>
              <a:t>输入端加上幅度</a:t>
            </a:r>
          </a:p>
          <a:p>
            <a:r>
              <a:rPr lang="zh-CN" altLang="en-US" b="1">
                <a:solidFill>
                  <a:srgbClr val="CC0099"/>
                </a:solidFill>
              </a:rPr>
              <a:t>相等，极性相反</a:t>
            </a:r>
          </a:p>
          <a:p>
            <a:r>
              <a:rPr lang="zh-CN" altLang="en-US" b="1">
                <a:solidFill>
                  <a:srgbClr val="CC0099"/>
                </a:solidFill>
              </a:rPr>
              <a:t>的信号。</a:t>
            </a:r>
            <a:endParaRPr lang="zh-CN" altLang="en-US" b="1">
              <a:solidFill>
                <a:srgbClr val="6666FF"/>
              </a:solidFill>
            </a:endParaRPr>
          </a:p>
          <a:p>
            <a:pPr eaLnBrk="1" hangingPunct="1"/>
            <a:endParaRPr lang="en-US" altLang="zh-CN" b="1"/>
          </a:p>
        </p:txBody>
      </p:sp>
      <p:sp>
        <p:nvSpPr>
          <p:cNvPr id="6154" name="AutoShape 10">
            <a:extLst>
              <a:ext uri="{FF2B5EF4-FFF2-40B4-BE49-F238E27FC236}">
                <a16:creationId xmlns:a16="http://schemas.microsoft.com/office/drawing/2014/main" id="{780908A2-2AAE-4B75-9FB0-8D6B2970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09800"/>
            <a:ext cx="2362200" cy="1676400"/>
          </a:xfrm>
          <a:prstGeom prst="wedgeRoundRectCallout">
            <a:avLst>
              <a:gd name="adj1" fmla="val 16329"/>
              <a:gd name="adj2" fmla="val -86741"/>
              <a:gd name="adj3" fmla="val 16667"/>
            </a:avLst>
          </a:prstGeom>
          <a:gradFill rotWithShape="0">
            <a:gsLst>
              <a:gs pos="0">
                <a:srgbClr val="BDFD9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66FF"/>
                </a:solidFill>
              </a:rPr>
              <a:t>     </a:t>
            </a:r>
            <a:r>
              <a:rPr lang="zh-CN" altLang="en-US" b="1">
                <a:solidFill>
                  <a:srgbClr val="6666FF"/>
                </a:solidFill>
              </a:rPr>
              <a:t>是指在两个</a:t>
            </a:r>
          </a:p>
          <a:p>
            <a:pPr eaLnBrk="1" hangingPunct="1"/>
            <a:r>
              <a:rPr lang="zh-CN" altLang="en-US" b="1">
                <a:solidFill>
                  <a:srgbClr val="6666FF"/>
                </a:solidFill>
              </a:rPr>
              <a:t>输入端加上幅度</a:t>
            </a:r>
          </a:p>
          <a:p>
            <a:pPr eaLnBrk="1" hangingPunct="1"/>
            <a:r>
              <a:rPr lang="zh-CN" altLang="en-US" b="1">
                <a:solidFill>
                  <a:srgbClr val="6666FF"/>
                </a:solidFill>
              </a:rPr>
              <a:t>相等，极性相同</a:t>
            </a:r>
          </a:p>
          <a:p>
            <a:pPr eaLnBrk="1" hangingPunct="1"/>
            <a:r>
              <a:rPr lang="zh-CN" altLang="en-US" b="1">
                <a:solidFill>
                  <a:srgbClr val="6666FF"/>
                </a:solidFill>
              </a:rPr>
              <a:t>的信号。</a:t>
            </a:r>
            <a:endParaRPr lang="zh-CN" altLang="en-US" sz="2800" b="1">
              <a:solidFill>
                <a:srgbClr val="6666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1" grpId="0" autoUpdateAnimBg="0"/>
      <p:bldP spid="6152" grpId="0" autoUpdateAnimBg="0"/>
      <p:bldP spid="6153" grpId="0" animBg="1" autoUpdateAnimBg="0"/>
      <p:bldP spid="615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1FC1607-AE65-4646-8EB0-5C8C072A8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7162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b="1"/>
              <a:t>共模输入</a:t>
            </a:r>
            <a:endParaRPr lang="en-US" altLang="zh-CN" sz="3200" b="1"/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</a:pPr>
            <a:r>
              <a:rPr lang="zh-CN" altLang="en-US" sz="3200" b="1">
                <a:solidFill>
                  <a:schemeClr val="tx2"/>
                </a:solidFill>
              </a:rPr>
              <a:t>双端输出的放大倍数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200" b="1">
                <a:solidFill>
                  <a:schemeClr val="tx2"/>
                </a:solidFill>
              </a:rPr>
              <a:t>单端输出的放大倍数</a:t>
            </a:r>
          </a:p>
        </p:txBody>
      </p:sp>
      <p:pic>
        <p:nvPicPr>
          <p:cNvPr id="8195" name="图片 4" descr="QQ截图20140326160417.jpg">
            <a:extLst>
              <a:ext uri="{FF2B5EF4-FFF2-40B4-BE49-F238E27FC236}">
                <a16:creationId xmlns:a16="http://schemas.microsoft.com/office/drawing/2014/main" id="{1E7C6623-E579-4446-8B22-CF9B7F12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81300"/>
            <a:ext cx="5905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B9FD4D-716D-4C9D-A0DA-85331ED6C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2. </a:t>
            </a:r>
            <a:r>
              <a:rPr lang="zh-CN" altLang="en-US" sz="4000" b="1"/>
              <a:t>差模信号输入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DC21B13-2FE6-466D-9356-3FBA7BF27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772400" cy="4876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（</a:t>
            </a:r>
            <a:r>
              <a:rPr lang="en-US" altLang="zh-CN" sz="3600" b="1">
                <a:solidFill>
                  <a:schemeClr val="tx2"/>
                </a:solidFill>
              </a:rPr>
              <a:t>1</a:t>
            </a:r>
            <a:r>
              <a:rPr lang="zh-CN" altLang="en-US" sz="3600" b="1">
                <a:solidFill>
                  <a:schemeClr val="tx2"/>
                </a:solidFill>
              </a:rPr>
              <a:t>）双端输入－双端输出方式</a:t>
            </a:r>
          </a:p>
          <a:p>
            <a:pPr lvl="1" eaLnBrk="1" hangingPunct="1"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         源电压放大倍数</a:t>
            </a:r>
            <a:r>
              <a:rPr lang="en-US" altLang="zh-CN" sz="3600" b="1">
                <a:solidFill>
                  <a:schemeClr val="tx2"/>
                </a:solidFill>
              </a:rPr>
              <a:t>A</a:t>
            </a:r>
            <a:r>
              <a:rPr lang="en-US" altLang="zh-CN" sz="3600" b="1" baseline="-25000">
                <a:solidFill>
                  <a:schemeClr val="tx2"/>
                </a:solidFill>
              </a:rPr>
              <a:t>ud</a:t>
            </a:r>
          </a:p>
          <a:p>
            <a:pPr lvl="1" eaLnBrk="1" hangingPunct="1">
              <a:buFontTx/>
              <a:buNone/>
            </a:pPr>
            <a:r>
              <a:rPr lang="en-US" altLang="zh-CN" sz="3600" b="1" baseline="-25000">
                <a:solidFill>
                  <a:schemeClr val="tx2"/>
                </a:solidFill>
              </a:rPr>
              <a:t>              </a:t>
            </a:r>
            <a:r>
              <a:rPr lang="zh-CN" altLang="en-US" sz="3600" b="1">
                <a:solidFill>
                  <a:schemeClr val="tx2"/>
                </a:solidFill>
              </a:rPr>
              <a:t>差模输入电阻</a:t>
            </a:r>
            <a:r>
              <a:rPr lang="en-US" altLang="zh-CN" sz="3600" b="1">
                <a:solidFill>
                  <a:schemeClr val="tx2"/>
                </a:solidFill>
              </a:rPr>
              <a:t>R</a:t>
            </a:r>
            <a:r>
              <a:rPr lang="en-US" altLang="zh-CN" sz="3600" b="1" baseline="-25000">
                <a:solidFill>
                  <a:schemeClr val="tx2"/>
                </a:solidFill>
              </a:rPr>
              <a:t>id</a:t>
            </a:r>
            <a:endParaRPr lang="en-US" altLang="zh-CN" sz="3600" b="1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         </a:t>
            </a:r>
            <a:r>
              <a:rPr lang="zh-CN" altLang="en-US" sz="3600" b="1">
                <a:solidFill>
                  <a:schemeClr val="tx2"/>
                </a:solidFill>
              </a:rPr>
              <a:t>差模输出电阻</a:t>
            </a:r>
            <a:r>
              <a:rPr lang="en-US" altLang="zh-CN" sz="3600" b="1">
                <a:solidFill>
                  <a:schemeClr val="tx2"/>
                </a:solidFill>
              </a:rPr>
              <a:t>R</a:t>
            </a:r>
            <a:r>
              <a:rPr lang="en-US" altLang="zh-CN" sz="3600" b="1" baseline="-25000">
                <a:solidFill>
                  <a:schemeClr val="tx2"/>
                </a:solidFill>
              </a:rPr>
              <a:t>od</a:t>
            </a:r>
            <a:endParaRPr lang="en-US" altLang="zh-CN" sz="3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 descr="QQ截图20140326160845.jpg">
            <a:extLst>
              <a:ext uri="{FF2B5EF4-FFF2-40B4-BE49-F238E27FC236}">
                <a16:creationId xmlns:a16="http://schemas.microsoft.com/office/drawing/2014/main" id="{5DCEF94A-DB5B-45D5-90E5-D4E11115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836613"/>
            <a:ext cx="520382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37F6D4-94D9-43BC-B306-DFD466BB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（</a:t>
            </a:r>
            <a:r>
              <a:rPr lang="en-US" altLang="zh-CN" sz="3600" b="1">
                <a:solidFill>
                  <a:schemeClr val="tx2"/>
                </a:solidFill>
              </a:rPr>
              <a:t>2</a:t>
            </a:r>
            <a:r>
              <a:rPr lang="zh-CN" altLang="en-US" sz="3600" b="1">
                <a:solidFill>
                  <a:schemeClr val="tx2"/>
                </a:solidFill>
              </a:rPr>
              <a:t>）双端输入－单端输出方式</a:t>
            </a:r>
          </a:p>
        </p:txBody>
      </p:sp>
      <p:pic>
        <p:nvPicPr>
          <p:cNvPr id="11267" name="图片 4" descr="QQ截图20140326160845.jpg">
            <a:extLst>
              <a:ext uri="{FF2B5EF4-FFF2-40B4-BE49-F238E27FC236}">
                <a16:creationId xmlns:a16="http://schemas.microsoft.com/office/drawing/2014/main" id="{A59DE99E-D5F7-4B58-9769-74B6C4066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268413"/>
            <a:ext cx="520382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675AA4DF-4ED5-4D67-BF2D-096F1331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交流通路</a:t>
            </a:r>
          </a:p>
        </p:txBody>
      </p:sp>
      <p:pic>
        <p:nvPicPr>
          <p:cNvPr id="12291" name="Picture 1025" descr="E:\电子线路\2005\电子线路及其试题\第二章到第四章\164.jpg">
            <a:extLst>
              <a:ext uri="{FF2B5EF4-FFF2-40B4-BE49-F238E27FC236}">
                <a16:creationId xmlns:a16="http://schemas.microsoft.com/office/drawing/2014/main" id="{647905C6-3ACA-47B2-AEEC-00749D50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2" r="3033" b="23592"/>
          <a:stretch>
            <a:fillRect/>
          </a:stretch>
        </p:blipFill>
        <p:spPr bwMode="auto">
          <a:xfrm>
            <a:off x="2714625" y="1071563"/>
            <a:ext cx="507206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412</TotalTime>
  <Words>246</Words>
  <Application>Microsoft Office PowerPoint</Application>
  <PresentationFormat>全屏显示(4:3)</PresentationFormat>
  <Paragraphs>46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Times New Roman</vt:lpstr>
      <vt:lpstr>宋体</vt:lpstr>
      <vt:lpstr>Arial</vt:lpstr>
      <vt:lpstr>Symbol</vt:lpstr>
      <vt:lpstr>Calibri</vt:lpstr>
      <vt:lpstr>黑体</vt:lpstr>
      <vt:lpstr>Lock And Key</vt:lpstr>
      <vt:lpstr>画笔图片</vt:lpstr>
      <vt:lpstr>Microsoft 公式 3.0</vt:lpstr>
      <vt:lpstr>PowerPoint 演示文稿</vt:lpstr>
      <vt:lpstr>PowerPoint 演示文稿</vt:lpstr>
      <vt:lpstr>PowerPoint 演示文稿</vt:lpstr>
      <vt:lpstr>差模信号和共模信号</vt:lpstr>
      <vt:lpstr>PowerPoint 演示文稿</vt:lpstr>
      <vt:lpstr>2. 差模信号输入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 共模抑制比</vt:lpstr>
      <vt:lpstr>2.9.2   带恒流源的差分放大电路</vt:lpstr>
      <vt:lpstr>PowerPoint 演示文稿</vt:lpstr>
    </vt:vector>
  </TitlesOfParts>
  <Company>sida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集成运算放大器</dc:title>
  <dc:creator>sky</dc:creator>
  <cp:lastModifiedBy>张伯望</cp:lastModifiedBy>
  <cp:revision>42</cp:revision>
  <dcterms:created xsi:type="dcterms:W3CDTF">2003-10-09T02:11:53Z</dcterms:created>
  <dcterms:modified xsi:type="dcterms:W3CDTF">2017-09-07T11:36:36Z</dcterms:modified>
</cp:coreProperties>
</file>