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877D54-4C26-49FF-A32F-E42941DA93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46D480C-AB1E-4031-89B8-BE366A30B1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AE3015-67D4-4464-85C6-1373B2C5451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380A72E-E4F8-4E95-BD2A-3724C78FB6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13E387D-1938-42FA-88E8-574E7D50F0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10B2474-1CA5-4E4C-81F1-1BA408CC32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2FDC0DF-EF65-4ECD-BCFB-34ED754465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B007FA0-6A2C-4E36-9F2F-65508AA35BC3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D5BC4F7-4B5F-49D1-96C8-CE109DFC49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EEE0AA2-65DA-4775-8B6E-ACE2A28D86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D18A470-5AC4-420F-81A2-C8A070F93F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2AD5817-E1CC-4571-82E8-2F0D7D4292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74">
            <a:extLst>
              <a:ext uri="{FF2B5EF4-FFF2-40B4-BE49-F238E27FC236}">
                <a16:creationId xmlns:a16="http://schemas.microsoft.com/office/drawing/2014/main" id="{8474E716-8AD1-485D-A794-46193A915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075">
            <a:extLst>
              <a:ext uri="{FF2B5EF4-FFF2-40B4-BE49-F238E27FC236}">
                <a16:creationId xmlns:a16="http://schemas.microsoft.com/office/drawing/2014/main" id="{D3541FDF-7E1F-4F66-A1A6-3B83B2FF2F94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307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F9BFF1-C3E7-4C75-AF17-77042FB3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6499225"/>
            <a:ext cx="1530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跳转到第一页</a:t>
            </a:r>
          </a:p>
        </p:txBody>
      </p:sp>
      <p:sp>
        <p:nvSpPr>
          <p:cNvPr id="7" name="AutoShap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F3224F-7DCB-4AE3-AD4E-FF71B45D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" name="AutoShap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39745D-BEB2-424C-B0B6-841186108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0244" name="Rectangle 3076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30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3081">
            <a:extLst>
              <a:ext uri="{FF2B5EF4-FFF2-40B4-BE49-F238E27FC236}">
                <a16:creationId xmlns:a16="http://schemas.microsoft.com/office/drawing/2014/main" id="{179BAC64-0D8D-480B-B67F-E48190C6DC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082">
            <a:extLst>
              <a:ext uri="{FF2B5EF4-FFF2-40B4-BE49-F238E27FC236}">
                <a16:creationId xmlns:a16="http://schemas.microsoft.com/office/drawing/2014/main" id="{D53CE9D0-F772-4662-88F2-D5A32DE51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083">
            <a:extLst>
              <a:ext uri="{FF2B5EF4-FFF2-40B4-BE49-F238E27FC236}">
                <a16:creationId xmlns:a16="http://schemas.microsoft.com/office/drawing/2014/main" id="{7B18A269-AA03-4615-B0EE-4271610F7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926F9-18FF-492F-891E-3059DEB19F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79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CFCFB8-7F79-4144-96A2-95D46A91A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BCD5F40-7430-47B5-B4A3-8E9404ACD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F58D97E-DE02-4C2C-90F3-AFC6B4231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EF99B-B239-4EBA-8C8F-B56CFCECDE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0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5EC82D1-1550-4BE7-85AC-80023B291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9F178C8-607D-4A01-9361-4424A8E6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DDB3B30-8175-431C-B404-30B8D2355A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126E-1466-414C-BE5D-CD6BFFD11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2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0C1CF6A-9DBC-40E1-8B68-AF7CF9AA2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7670D1-E2E3-4860-A623-FB9CDA2EB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3DBA109-9137-49BB-BA38-65A1EDBD2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A4736-C782-485B-9E1F-15A81C760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71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D37E77-8D68-4950-8301-2041D7563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1B4F9A0-93D1-4365-971A-A8782982A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6DAEAC5-BFAD-45D0-8B97-8B08C82BE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3C708-4289-4CAB-A9A7-9971BC53BA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61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EC9F6DF-D33B-40D6-9ADC-A4FDD482CD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5B6B2E9-EAED-4C7A-A9E7-2E9AC0E662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8EC3C8D-913D-431A-A807-B9AFD93A8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1FD8C-8A6B-441C-8D79-09D788A2B7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53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BBCE033-86F1-407A-9280-F1A1EF022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9720A27-FE1B-470E-915E-51B504D32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F902B88-3B3C-4319-B60F-2F56AEB7E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E1C9F-BFC9-4C35-8634-BE33864BC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7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649C630-D0D4-4ADA-9462-CA63B4AE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5CEA91D-D713-4B1C-82A5-3F2A5DFC3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66AD980-8A4E-468D-9B6D-DC6F5B238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14014-EFA3-46EA-93CD-A15EF3308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13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7997A06-6C9C-42DD-AEA6-23DC4F2FD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2C02A48-6A4A-4FB6-93B2-FA0CBB48A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4D5F317-7565-4517-8FAE-57B206B83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F7640-190F-4B48-8B98-0755907F6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A7B18DF-B82B-4E4D-818F-2D77968A4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76339B5-5B65-4BD5-82C7-39ACCEFDA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CD4CAF9-05ED-4F1C-9DF8-678B46232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0FC5C-27E8-402C-92A9-F9F31929ED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45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9C3C83-E8A1-4CD7-9A95-2FC7B86CB3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D6D838F-B5A2-4C10-9159-2C80EF2998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34222B6-B9E8-4C8E-A6DB-F3A71AFBA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993B0-6A6D-4E59-89B5-CCB79A6077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1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92FAD781-450E-46CC-807C-6FF0D603F834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C8C3D3D-3B7E-4200-98D2-250A85A76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CE04A9A-69CB-4883-9910-1F85BBB4A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5495028-B491-4976-A6CC-982A0E9C68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D923812-7B84-4991-94B3-AE4D81EB9D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7ACFCBCA-8627-4A10-8404-CE7C5A72EC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fld id="{7F374321-92BE-455C-99FB-9609C83FC0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11B422-CD55-4369-B429-A0A35BE918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609600"/>
            <a:ext cx="6553200" cy="1676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 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放大电路的分析</a:t>
            </a:r>
            <a:endParaRPr lang="zh-CN" altLang="en-US" sz="3600">
              <a:solidFill>
                <a:srgbClr val="CC6600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44A63F6-FB4F-494D-AA6A-7887E6B191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286000"/>
            <a:ext cx="7486650" cy="2819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放大的性能指标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三极管的低频交流信号简化模型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0B31317-DF1F-4F63-9307-F071776B7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553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）</a:t>
            </a:r>
            <a:r>
              <a:rPr lang="zh-CN" altLang="en-US" sz="4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非线性失真</a:t>
            </a:r>
            <a:r>
              <a:rPr lang="zh-CN" alt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系数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596D8C1-771C-487E-9CD7-A02F98BA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384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endParaRPr lang="zh-CN" altLang="zh-CN" sz="4800" b="1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B223FBC-F60C-40A7-9052-A8DFA73D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670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endParaRPr lang="zh-CN" altLang="zh-CN" sz="4800" b="1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D6A5AEA9-741A-4780-B3A7-3C191231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746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zh-CN" sz="4000">
                <a:solidFill>
                  <a:schemeClr val="tx2"/>
                </a:solidFill>
                <a:latin typeface="宋体" panose="02010600030101010101" pitchFamily="2" charset="-122"/>
              </a:rPr>
              <a:t>         </a:t>
            </a:r>
            <a:br>
              <a:rPr lang="en-US" altLang="zh-CN" sz="4000">
                <a:solidFill>
                  <a:schemeClr val="tx2"/>
                </a:solidFill>
                <a:latin typeface="宋体" panose="02010600030101010101" pitchFamily="2" charset="-122"/>
              </a:rPr>
            </a:br>
            <a:endParaRPr lang="en-US" altLang="zh-CN" sz="4800" b="1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EC62DF19-7326-4C33-8B5E-44A4FF40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1316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7170" name="Object 0">
            <a:extLst>
              <a:ext uri="{FF2B5EF4-FFF2-40B4-BE49-F238E27FC236}">
                <a16:creationId xmlns:a16="http://schemas.microsoft.com/office/drawing/2014/main" id="{56F9C9F9-898C-4332-8A94-86098471E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427163"/>
          <a:ext cx="39243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1511280" imgH="495000" progId="Equation.3">
                  <p:embed/>
                </p:oleObj>
              </mc:Choice>
              <mc:Fallback>
                <p:oleObj name="Equation" r:id="rId3" imgW="1511280" imgH="495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27163"/>
                        <a:ext cx="3924300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>
            <a:extLst>
              <a:ext uri="{FF2B5EF4-FFF2-40B4-BE49-F238E27FC236}">
                <a16:creationId xmlns:a16="http://schemas.microsoft.com/office/drawing/2014/main" id="{154B5FBE-78EC-476D-9083-05971A6D4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143250"/>
            <a:ext cx="4514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chemeClr val="bg2"/>
                </a:solidFill>
              </a:rPr>
              <a:t>（</a:t>
            </a:r>
            <a:r>
              <a:rPr lang="en-US" altLang="zh-CN" sz="4000" b="1">
                <a:solidFill>
                  <a:schemeClr val="bg2"/>
                </a:solidFill>
              </a:rPr>
              <a:t>6</a:t>
            </a:r>
            <a:r>
              <a:rPr lang="zh-CN" altLang="en-US" sz="4000" b="1">
                <a:solidFill>
                  <a:schemeClr val="bg2"/>
                </a:solidFill>
              </a:rPr>
              <a:t>）最大输出幅度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6F4D9C-AC43-4173-8439-B7FD6C1DC6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42938"/>
            <a:ext cx="9144000" cy="990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3600">
                <a:solidFill>
                  <a:schemeClr val="bg2"/>
                </a:solidFill>
              </a:rPr>
              <a:t>2.2.2  </a:t>
            </a:r>
            <a:r>
              <a:rPr lang="zh-CN" altLang="en-US" sz="3600">
                <a:solidFill>
                  <a:schemeClr val="bg2"/>
                </a:solidFill>
              </a:rPr>
              <a:t>双极型三极管的低频交流信号简化模型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60745EAB-5CDD-4955-ABC1-948B8650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28813"/>
            <a:ext cx="611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ea1ChsPlain"/>
            </a:pPr>
            <a:r>
              <a:rPr lang="en-US" altLang="zh-CN" sz="3600" b="1">
                <a:solidFill>
                  <a:schemeClr val="bg2"/>
                </a:solidFill>
              </a:rPr>
              <a:t>  h</a:t>
            </a:r>
            <a:r>
              <a:rPr lang="zh-CN" altLang="en-US" sz="3600" b="1">
                <a:solidFill>
                  <a:schemeClr val="bg2"/>
                </a:solidFill>
              </a:rPr>
              <a:t>参数简化模型的建立</a:t>
            </a:r>
          </a:p>
          <a:p>
            <a:pPr eaLnBrk="1" hangingPunct="1"/>
            <a:endParaRPr lang="en-US" altLang="zh-CN" sz="3600" b="1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AA7D90A3-DF1E-4EF5-A7AA-BD2FC951E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14625"/>
            <a:ext cx="2847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2"/>
                </a:solidFill>
              </a:rPr>
              <a:t>二   近似计算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81367892-6F54-40C6-9908-5269DD2CF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7050"/>
            <a:ext cx="18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4000" b="1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243C33D1-BD4B-47CE-9A7F-0624B6EB4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86188"/>
            <a:ext cx="4581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2"/>
                </a:solidFill>
              </a:rPr>
              <a:t>2.2.3  </a:t>
            </a:r>
            <a:r>
              <a:rPr lang="zh-CN" altLang="en-US" sz="3600" b="1">
                <a:solidFill>
                  <a:schemeClr val="bg2"/>
                </a:solidFill>
              </a:rPr>
              <a:t>等效电路分析法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9B961924-99F1-4880-A05D-9625C475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86250"/>
            <a:ext cx="63595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ea1ChsPlain"/>
            </a:pPr>
            <a:r>
              <a:rPr lang="zh-CN" altLang="en-US" sz="3600" b="1">
                <a:solidFill>
                  <a:schemeClr val="bg2"/>
                </a:solidFill>
              </a:rPr>
              <a:t>共射放大电路</a:t>
            </a:r>
          </a:p>
          <a:p>
            <a:pPr eaLnBrk="1" hangingPunct="1">
              <a:lnSpc>
                <a:spcPct val="150000"/>
              </a:lnSpc>
              <a:buFontTx/>
              <a:buAutoNum type="ea1ChsPlain"/>
            </a:pPr>
            <a:r>
              <a:rPr lang="zh-CN" altLang="en-US" sz="3600" b="1">
                <a:solidFill>
                  <a:schemeClr val="bg2"/>
                </a:solidFill>
              </a:rPr>
              <a:t>共集放大电路－射极输出器</a:t>
            </a:r>
          </a:p>
          <a:p>
            <a:pPr eaLnBrk="1" hangingPunct="1">
              <a:lnSpc>
                <a:spcPct val="150000"/>
              </a:lnSpc>
              <a:buFontTx/>
              <a:buAutoNum type="ea1ChsPlain"/>
            </a:pPr>
            <a:r>
              <a:rPr lang="zh-CN" altLang="en-US" sz="3600" b="1">
                <a:solidFill>
                  <a:schemeClr val="bg2"/>
                </a:solidFill>
              </a:rPr>
              <a:t>共基放大电路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 descr="QQ截图20140319213043.png">
            <a:extLst>
              <a:ext uri="{FF2B5EF4-FFF2-40B4-BE49-F238E27FC236}">
                <a16:creationId xmlns:a16="http://schemas.microsoft.com/office/drawing/2014/main" id="{0B629288-2816-4619-B7CB-5B3DD846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9275"/>
            <a:ext cx="2863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5" descr="QQ截图20140319213223.png">
            <a:extLst>
              <a:ext uri="{FF2B5EF4-FFF2-40B4-BE49-F238E27FC236}">
                <a16:creationId xmlns:a16="http://schemas.microsoft.com/office/drawing/2014/main" id="{DCCADB0F-CC47-4CC1-B4AD-C6FC369F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20938"/>
            <a:ext cx="806767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 descr="QQ截图20140319213407.png">
            <a:extLst>
              <a:ext uri="{FF2B5EF4-FFF2-40B4-BE49-F238E27FC236}">
                <a16:creationId xmlns:a16="http://schemas.microsoft.com/office/drawing/2014/main" id="{AFABC01A-EC7E-455A-88F4-4C5293994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49275"/>
            <a:ext cx="457676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4" descr="QQ截图20140319213537.png">
            <a:extLst>
              <a:ext uri="{FF2B5EF4-FFF2-40B4-BE49-F238E27FC236}">
                <a16:creationId xmlns:a16="http://schemas.microsoft.com/office/drawing/2014/main" id="{654370FF-0D68-4CD2-B596-28257BBB8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81300"/>
            <a:ext cx="81454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" descr="QQ截图20140319213644.png">
            <a:extLst>
              <a:ext uri="{FF2B5EF4-FFF2-40B4-BE49-F238E27FC236}">
                <a16:creationId xmlns:a16="http://schemas.microsoft.com/office/drawing/2014/main" id="{5FCFF260-B8AC-4F83-9287-1F07DC18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0835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4" descr="QQ截图20140319213906.png">
            <a:extLst>
              <a:ext uri="{FF2B5EF4-FFF2-40B4-BE49-F238E27FC236}">
                <a16:creationId xmlns:a16="http://schemas.microsoft.com/office/drawing/2014/main" id="{9E1E0A19-2D0E-4A1A-A308-DB6090DC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268413"/>
            <a:ext cx="5205413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4" descr="QQ截图20140319214204.png">
            <a:extLst>
              <a:ext uri="{FF2B5EF4-FFF2-40B4-BE49-F238E27FC236}">
                <a16:creationId xmlns:a16="http://schemas.microsoft.com/office/drawing/2014/main" id="{847EE85D-8288-4255-9E5F-39BA0F0F9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76250"/>
            <a:ext cx="4573587" cy="55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" descr="QQ截图20140319214348.png">
            <a:extLst>
              <a:ext uri="{FF2B5EF4-FFF2-40B4-BE49-F238E27FC236}">
                <a16:creationId xmlns:a16="http://schemas.microsoft.com/office/drawing/2014/main" id="{25783E1B-E168-4496-9BF0-ECF01ABD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125538"/>
            <a:ext cx="356393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CDCA52-298D-4E1F-898E-3FCAC3D38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066800"/>
            <a:ext cx="7702550" cy="533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放大电路的性能指标</a:t>
            </a:r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B5C3987-3A6D-475E-9838-8A2DDD6AB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75" y="2349500"/>
            <a:ext cx="4392613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chemeClr val="bg2"/>
                </a:solidFill>
                <a:latin typeface="宋体" panose="02010600030101010101" pitchFamily="2" charset="-122"/>
                <a:hlinkClick r:id="" action="ppaction://hlinkshowjump?jump=nextslide"/>
              </a:rPr>
              <a:t>(1)</a:t>
            </a:r>
            <a:r>
              <a:rPr lang="zh-CN" altLang="en-US" sz="3200" b="1">
                <a:solidFill>
                  <a:schemeClr val="bg2"/>
                </a:solidFill>
                <a:latin typeface="宋体" panose="02010600030101010101" pitchFamily="2" charset="-122"/>
                <a:hlinkClick r:id="" action="ppaction://hlinkshowjump?jump=nextslide"/>
              </a:rPr>
              <a:t>放大倍数</a:t>
            </a:r>
            <a:endParaRPr lang="zh-CN" altLang="en-US" sz="3200" b="1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A50021"/>
                </a:solidFill>
                <a:latin typeface="宋体" panose="02010600030101010101" pitchFamily="2" charset="-122"/>
                <a:hlinkClick r:id="rId2" action="ppaction://hlinksldjump"/>
              </a:rPr>
              <a:t>(2)</a:t>
            </a:r>
            <a:r>
              <a:rPr lang="zh-CN" altLang="en-US" sz="3200" b="1">
                <a:solidFill>
                  <a:srgbClr val="A50021"/>
                </a:solidFill>
                <a:latin typeface="宋体" panose="02010600030101010101" pitchFamily="2" charset="-122"/>
                <a:hlinkClick r:id="rId2" action="ppaction://hlinksldjump"/>
              </a:rPr>
              <a:t>输入电阻</a:t>
            </a:r>
            <a:r>
              <a:rPr lang="en-US" altLang="zh-CN" sz="3200" b="1" i="1">
                <a:solidFill>
                  <a:srgbClr val="A50021"/>
                </a:solidFill>
                <a:latin typeface="Times New Roman" panose="02020603050405020304" pitchFamily="18" charset="0"/>
                <a:hlinkClick r:id="rId2" action="ppaction://hlinksldjump"/>
              </a:rPr>
              <a:t>R</a:t>
            </a:r>
            <a:r>
              <a:rPr lang="en-US" altLang="zh-CN" sz="3200" b="1" baseline="-25000">
                <a:solidFill>
                  <a:srgbClr val="A50021"/>
                </a:solidFill>
                <a:latin typeface="Times New Roman" panose="02020603050405020304" pitchFamily="18" charset="0"/>
                <a:hlinkClick r:id="rId2" action="ppaction://hlinksldjump"/>
              </a:rPr>
              <a:t>i</a:t>
            </a:r>
            <a:endParaRPr lang="en-US" altLang="zh-CN" sz="3200" b="1" baseline="-2500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A50021"/>
                </a:solidFill>
                <a:latin typeface="宋体" panose="02010600030101010101" pitchFamily="2" charset="-122"/>
                <a:hlinkClick r:id="rId3" action="ppaction://hlinksldjump"/>
              </a:rPr>
              <a:t>(3)</a:t>
            </a:r>
            <a:r>
              <a:rPr lang="zh-CN" altLang="en-US" sz="3200" b="1">
                <a:solidFill>
                  <a:srgbClr val="A50021"/>
                </a:solidFill>
                <a:latin typeface="宋体" panose="02010600030101010101" pitchFamily="2" charset="-122"/>
                <a:hlinkClick r:id="rId3" action="ppaction://hlinksldjump"/>
              </a:rPr>
              <a:t>输出电阻</a:t>
            </a:r>
            <a:r>
              <a:rPr lang="en-US" altLang="zh-CN" sz="3200" b="1" i="1">
                <a:solidFill>
                  <a:srgbClr val="A50021"/>
                </a:solidFill>
                <a:latin typeface="Times New Roman" panose="02020603050405020304" pitchFamily="18" charset="0"/>
                <a:hlinkClick r:id="rId3" action="ppaction://hlinksldjump"/>
              </a:rPr>
              <a:t>R</a:t>
            </a:r>
            <a:r>
              <a:rPr lang="en-US" altLang="zh-CN" sz="3200" b="1" baseline="-25000">
                <a:solidFill>
                  <a:srgbClr val="A50021"/>
                </a:solidFill>
                <a:latin typeface="Times New Roman" panose="02020603050405020304" pitchFamily="18" charset="0"/>
                <a:hlinkClick r:id="rId3" action="ppaction://hlinksldjump"/>
              </a:rPr>
              <a:t>o</a:t>
            </a:r>
            <a:endParaRPr lang="en-US" altLang="zh-CN" sz="3200" b="1" baseline="-2500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A50021"/>
                </a:solidFill>
                <a:latin typeface="宋体" panose="02010600030101010101" pitchFamily="2" charset="-122"/>
                <a:hlinkClick r:id="rId4" action="ppaction://hlinksldjump"/>
              </a:rPr>
              <a:t>(4)</a:t>
            </a:r>
            <a:r>
              <a:rPr lang="zh-CN" altLang="en-US" sz="3200" b="1">
                <a:solidFill>
                  <a:srgbClr val="A50021"/>
                </a:solidFill>
                <a:latin typeface="宋体" panose="02010600030101010101" pitchFamily="2" charset="-122"/>
                <a:hlinkClick r:id="rId4" action="ppaction://hlinksldjump"/>
              </a:rPr>
              <a:t>通频带</a:t>
            </a:r>
            <a:endParaRPr lang="zh-CN" altLang="en-US" sz="3200" b="1">
              <a:solidFill>
                <a:srgbClr val="A5002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A50021"/>
                </a:solidFill>
                <a:latin typeface="宋体" panose="02010600030101010101" pitchFamily="2" charset="-122"/>
              </a:rPr>
              <a:t>(5)</a:t>
            </a:r>
            <a:r>
              <a:rPr lang="zh-CN" altLang="en-US" sz="3200" b="1">
                <a:solidFill>
                  <a:srgbClr val="A50021"/>
                </a:solidFill>
                <a:latin typeface="宋体" panose="02010600030101010101" pitchFamily="2" charset="-122"/>
              </a:rPr>
              <a:t>非线性失真系数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A50021"/>
                </a:solidFill>
                <a:latin typeface="宋体" panose="02010600030101010101" pitchFamily="2" charset="-122"/>
              </a:rPr>
              <a:t>(6)</a:t>
            </a:r>
            <a:r>
              <a:rPr lang="zh-CN" altLang="en-US" sz="3200" b="1">
                <a:solidFill>
                  <a:srgbClr val="A50021"/>
                </a:solidFill>
                <a:latin typeface="宋体" panose="02010600030101010101" pitchFamily="2" charset="-122"/>
              </a:rPr>
              <a:t>最大输出幅度</a:t>
            </a:r>
          </a:p>
          <a:p>
            <a:pPr eaLnBrk="1" hangingPunct="1">
              <a:lnSpc>
                <a:spcPct val="150000"/>
              </a:lnSpc>
            </a:pPr>
            <a:endParaRPr lang="zh-CN" altLang="en-US" sz="3200" b="1" baseline="-25000">
              <a:solidFill>
                <a:srgbClr val="A5002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 b="1" baseline="-2500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ACB41AE-7DD9-4986-8FFE-A660F8691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4191000" cy="614363"/>
          </a:xfrm>
        </p:spPr>
        <p:txBody>
          <a:bodyPr/>
          <a:lstStyle/>
          <a:p>
            <a:pPr eaLnBrk="1" hangingPunct="1"/>
            <a:r>
              <a:rPr lang="en-US" altLang="zh-CN" sz="440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 </a:t>
            </a:r>
            <a:r>
              <a:rPr lang="zh-CN" altLang="en-US" sz="440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放大倍数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46A4C0-816C-42D9-BE06-A5A870234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1905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输出信号的电压和电流幅度得到了放大，所以输出功率也会有所放大。对放大电路而言有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电压放大倍数、电流放大倍数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功率放大倍数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通常它们都是按正弦量定义的。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3F1CF70-F6DD-44AA-ABAE-DC3DEBF0F8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3429000"/>
            <a:ext cx="5753100" cy="2809875"/>
            <a:chOff x="1248" y="2352"/>
            <a:chExt cx="3456" cy="1578"/>
          </a:xfrm>
        </p:grpSpPr>
        <p:sp>
          <p:nvSpPr>
            <p:cNvPr id="1030" name="Text Box 5">
              <a:extLst>
                <a:ext uri="{FF2B5EF4-FFF2-40B4-BE49-F238E27FC236}">
                  <a16:creationId xmlns:a16="http://schemas.microsoft.com/office/drawing/2014/main" id="{CE4B9A6F-C678-4A2F-9581-45C8D289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64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</a:rPr>
                <a:t>03.02 </a:t>
              </a:r>
              <a:r>
                <a:rPr lang="zh-CN" altLang="en-US" b="1">
                  <a:solidFill>
                    <a:srgbClr val="FF3300"/>
                  </a:solidFill>
                </a:rPr>
                <a:t>放大倍数的定义</a:t>
              </a:r>
              <a:endParaRPr lang="zh-CN" altLang="en-US" b="1">
                <a:solidFill>
                  <a:srgbClr val="CC6600"/>
                </a:solidFill>
              </a:endParaRPr>
            </a:p>
          </p:txBody>
        </p:sp>
        <p:graphicFrame>
          <p:nvGraphicFramePr>
            <p:cNvPr id="1026" name="Object 6">
              <a:extLst>
                <a:ext uri="{FF2B5EF4-FFF2-40B4-BE49-F238E27FC236}">
                  <a16:creationId xmlns:a16="http://schemas.microsoft.com/office/drawing/2014/main" id="{D375AFD4-7000-46F5-8352-EF3A0E42E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352"/>
            <a:ext cx="3456" cy="1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BMP 图象" r:id="rId3" imgW="3419320" imgH="1247624" progId="Paint.Picture">
                    <p:embed/>
                  </p:oleObj>
                </mc:Choice>
                <mc:Fallback>
                  <p:oleObj name="BMP 图象" r:id="rId3" imgW="3419320" imgH="1247624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52"/>
                          <a:ext cx="3456" cy="1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805A82DC-34C7-424F-9371-851F5A39E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7200"/>
            <a:ext cx="3783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源电压放大倍数</a:t>
            </a:r>
            <a:r>
              <a:rPr lang="zh-CN" altLang="en-US" sz="2800" b="1"/>
              <a:t>定义为</a:t>
            </a:r>
            <a:endParaRPr lang="zh-CN" altLang="en-US" sz="2800"/>
          </a:p>
        </p:txBody>
      </p:sp>
      <p:sp>
        <p:nvSpPr>
          <p:cNvPr id="2054" name="Text Box 3">
            <a:extLst>
              <a:ext uri="{FF2B5EF4-FFF2-40B4-BE49-F238E27FC236}">
                <a16:creationId xmlns:a16="http://schemas.microsoft.com/office/drawing/2014/main" id="{BD055017-C0D1-4B19-8F50-246CBC401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33400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E8FC8244-5732-4572-B190-A6B3859AA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5033963"/>
          <a:ext cx="38909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511280" imgH="431640" progId="Equation.3">
                  <p:embed/>
                </p:oleObj>
              </mc:Choice>
              <mc:Fallback>
                <p:oleObj name="Equation" r:id="rId3" imgW="1511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033963"/>
                        <a:ext cx="38909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1B616C2E-6AC8-48A8-B41C-4EAF1849B8A3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1066800"/>
            <a:ext cx="6886575" cy="1163638"/>
            <a:chOff x="798" y="672"/>
            <a:chExt cx="4338" cy="733"/>
          </a:xfrm>
        </p:grpSpPr>
        <p:grpSp>
          <p:nvGrpSpPr>
            <p:cNvPr id="2060" name="Group 6">
              <a:extLst>
                <a:ext uri="{FF2B5EF4-FFF2-40B4-BE49-F238E27FC236}">
                  <a16:creationId xmlns:a16="http://schemas.microsoft.com/office/drawing/2014/main" id="{39EDF642-DD71-4E5E-887F-F95E672D4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672"/>
              <a:ext cx="4032" cy="672"/>
              <a:chOff x="1200" y="672"/>
              <a:chExt cx="4032" cy="672"/>
            </a:xfrm>
          </p:grpSpPr>
          <p:sp>
            <p:nvSpPr>
              <p:cNvPr id="2061" name="Text Box 7">
                <a:extLst>
                  <a:ext uri="{FF2B5EF4-FFF2-40B4-BE49-F238E27FC236}">
                    <a16:creationId xmlns:a16="http://schemas.microsoft.com/office/drawing/2014/main" id="{224AD325-1410-4071-8C98-B8890709E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672"/>
                <a:ext cx="24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电压放大倍数</a:t>
                </a:r>
                <a:r>
                  <a:rPr lang="zh-CN" altLang="en-US" sz="2800" b="1"/>
                  <a:t>定义为</a:t>
                </a:r>
                <a:endParaRPr lang="zh-CN" altLang="en-US" sz="2800"/>
              </a:p>
            </p:txBody>
          </p:sp>
          <p:sp>
            <p:nvSpPr>
              <p:cNvPr id="2062" name="Text Box 8">
                <a:extLst>
                  <a:ext uri="{FF2B5EF4-FFF2-40B4-BE49-F238E27FC236}">
                    <a16:creationId xmlns:a16="http://schemas.microsoft.com/office/drawing/2014/main" id="{B97AF284-0A4C-4E5E-85AB-7A168926B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/>
                  <a:t>                                               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2052" name="Object 9">
              <a:extLst>
                <a:ext uri="{FF2B5EF4-FFF2-40B4-BE49-F238E27FC236}">
                  <a16:creationId xmlns:a16="http://schemas.microsoft.com/office/drawing/2014/main" id="{AB8C28E7-2D79-4DFB-B8CB-2DD268B89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8" y="1000"/>
            <a:ext cx="272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5" imgW="1625400" imgH="241200" progId="Equation.DSMT4">
                    <p:embed/>
                  </p:oleObj>
                </mc:Choice>
                <mc:Fallback>
                  <p:oleObj name="Equation" r:id="rId5" imgW="162540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" y="1000"/>
                          <a:ext cx="272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F17CD70-BC22-4670-8B8B-1837D398E151}"/>
              </a:ext>
            </a:extLst>
          </p:cNvPr>
          <p:cNvGrpSpPr>
            <a:grpSpLocks/>
          </p:cNvGrpSpPr>
          <p:nvPr/>
        </p:nvGrpSpPr>
        <p:grpSpPr bwMode="auto">
          <a:xfrm>
            <a:off x="1411288" y="2514600"/>
            <a:ext cx="6284912" cy="1555750"/>
            <a:chOff x="889" y="1584"/>
            <a:chExt cx="3959" cy="980"/>
          </a:xfrm>
        </p:grpSpPr>
        <p:grpSp>
          <p:nvGrpSpPr>
            <p:cNvPr id="2057" name="Group 11">
              <a:extLst>
                <a:ext uri="{FF2B5EF4-FFF2-40B4-BE49-F238E27FC236}">
                  <a16:creationId xmlns:a16="http://schemas.microsoft.com/office/drawing/2014/main" id="{EFF0FA06-5A5C-4817-9882-AD653AFB9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584"/>
              <a:ext cx="3552" cy="864"/>
              <a:chOff x="1296" y="1584"/>
              <a:chExt cx="3552" cy="864"/>
            </a:xfrm>
          </p:grpSpPr>
          <p:sp>
            <p:nvSpPr>
              <p:cNvPr id="2058" name="Text Box 12">
                <a:extLst>
                  <a:ext uri="{FF2B5EF4-FFF2-40B4-BE49-F238E27FC236}">
                    <a16:creationId xmlns:a16="http://schemas.microsoft.com/office/drawing/2014/main" id="{07D71757-E8B9-4A5C-AEA8-6CE2CEE81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584"/>
                <a:ext cx="23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电流放大倍数</a:t>
                </a:r>
                <a:r>
                  <a:rPr lang="zh-CN" altLang="en-US" sz="2800" b="1"/>
                  <a:t>定义为</a:t>
                </a: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59" name="Text Box 13">
                <a:extLst>
                  <a:ext uri="{FF2B5EF4-FFF2-40B4-BE49-F238E27FC236}">
                    <a16:creationId xmlns:a16="http://schemas.microsoft.com/office/drawing/2014/main" id="{B1261346-A04E-4BD0-86F1-9C49F01AE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160"/>
                <a:ext cx="29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/>
                  <a:t>                                              </a:t>
                </a:r>
              </a:p>
            </p:txBody>
          </p:sp>
        </p:grpSp>
        <p:graphicFrame>
          <p:nvGraphicFramePr>
            <p:cNvPr id="2051" name="Object 14">
              <a:extLst>
                <a:ext uri="{FF2B5EF4-FFF2-40B4-BE49-F238E27FC236}">
                  <a16:creationId xmlns:a16="http://schemas.microsoft.com/office/drawing/2014/main" id="{75ED24DD-8656-4841-8D94-A70979AE23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9" y="2159"/>
            <a:ext cx="2511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7" imgW="1498320" imgH="241200" progId="Equation.DSMT4">
                    <p:embed/>
                  </p:oleObj>
                </mc:Choice>
                <mc:Fallback>
                  <p:oleObj name="Equation" r:id="rId7" imgW="149832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" y="2159"/>
                          <a:ext cx="2511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85656D70-B16E-47DE-80EF-77FF5ABFA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5181600" cy="614363"/>
          </a:xfrm>
        </p:spPr>
        <p:txBody>
          <a:bodyPr/>
          <a:lstStyle/>
          <a:p>
            <a:pPr eaLnBrk="1" hangingPunct="1"/>
            <a:r>
              <a:rPr lang="en-US" altLang="zh-CN" sz="440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 </a:t>
            </a:r>
            <a:r>
              <a:rPr lang="zh-CN" altLang="en-US" sz="440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输入电阻</a:t>
            </a:r>
            <a:r>
              <a:rPr lang="zh-CN" altLang="en-US" sz="4400" i="1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4400" i="1">
                <a:solidFill>
                  <a:schemeClr val="bg2"/>
                </a:solidFill>
                <a:ea typeface="幼圆" panose="02010509060101010101" pitchFamily="49" charset="-122"/>
              </a:rPr>
              <a:t>R</a:t>
            </a:r>
            <a:r>
              <a:rPr lang="en-US" altLang="zh-CN" sz="4400" baseline="-25000">
                <a:solidFill>
                  <a:schemeClr val="bg2"/>
                </a:solidFill>
                <a:ea typeface="幼圆" panose="02010509060101010101" pitchFamily="49" charset="-122"/>
              </a:rPr>
              <a:t>i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7811AB6-0AA7-4928-BBD5-6F6568DB9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5875" y="1214438"/>
            <a:ext cx="7315200" cy="17145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输入电阻是表明放大电路从信号源吸取电流大小的参数，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</a:rPr>
              <a:t>R</a:t>
            </a:r>
            <a:r>
              <a:rPr lang="en-US" altLang="zh-CN" b="1" baseline="-25000" dirty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大放大电路从信号源吸取的电流小，反之则大。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</a:rPr>
              <a:t>R</a:t>
            </a:r>
            <a:r>
              <a:rPr lang="en-US" altLang="zh-CN" b="1" baseline="-25000" dirty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rgbClr val="002060"/>
                </a:solidFill>
                <a:latin typeface="宋体" pitchFamily="2" charset="-122"/>
              </a:rPr>
              <a:t>的定义</a:t>
            </a:r>
          </a:p>
        </p:txBody>
      </p:sp>
      <p:graphicFrame>
        <p:nvGraphicFramePr>
          <p:cNvPr id="3074" name="Object 0">
            <a:extLst>
              <a:ext uri="{FF2B5EF4-FFF2-40B4-BE49-F238E27FC236}">
                <a16:creationId xmlns:a16="http://schemas.microsoft.com/office/drawing/2014/main" id="{957D3FA8-B7C6-4FFF-830D-27A5924E1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688" y="5594350"/>
          <a:ext cx="12160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482400" imgH="431640" progId="Equation.3">
                  <p:embed/>
                </p:oleObj>
              </mc:Choice>
              <mc:Fallback>
                <p:oleObj name="Equation" r:id="rId3" imgW="48240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5594350"/>
                        <a:ext cx="12160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B0EA4BA7-66BB-404E-AA20-B0498C809F3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124200"/>
            <a:ext cx="4572000" cy="2505075"/>
            <a:chOff x="1632" y="2022"/>
            <a:chExt cx="2880" cy="1578"/>
          </a:xfrm>
        </p:grpSpPr>
        <p:sp>
          <p:nvSpPr>
            <p:cNvPr id="3079" name="Text Box 6">
              <a:extLst>
                <a:ext uri="{FF2B5EF4-FFF2-40B4-BE49-F238E27FC236}">
                  <a16:creationId xmlns:a16="http://schemas.microsoft.com/office/drawing/2014/main" id="{724F7904-1103-417E-A88A-A72041EE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12"/>
              <a:ext cx="25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 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03.03 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输入电阻的定义</a:t>
              </a:r>
              <a:endParaRPr lang="zh-CN" altLang="en-US" b="1">
                <a:solidFill>
                  <a:srgbClr val="CC6600"/>
                </a:solidFill>
              </a:endParaRPr>
            </a:p>
          </p:txBody>
        </p:sp>
        <p:graphicFrame>
          <p:nvGraphicFramePr>
            <p:cNvPr id="3075" name="Object 1">
              <a:extLst>
                <a:ext uri="{FF2B5EF4-FFF2-40B4-BE49-F238E27FC236}">
                  <a16:creationId xmlns:a16="http://schemas.microsoft.com/office/drawing/2014/main" id="{C2FBBB2F-C9CB-4FF3-8BD1-E34744478F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022"/>
            <a:ext cx="2880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BMP 图象" r:id="rId5" imgW="2523913" imgH="1114551" progId="Paint.Picture">
                    <p:embed/>
                  </p:oleObj>
                </mc:Choice>
                <mc:Fallback>
                  <p:oleObj name="BMP 图象" r:id="rId5" imgW="2523913" imgH="1114551" progId="Paint.Picture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22"/>
                          <a:ext cx="2880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3E3509C-0DFA-4D6C-9429-7B5D3B501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071563"/>
            <a:ext cx="4495800" cy="681037"/>
          </a:xfrm>
        </p:spPr>
        <p:txBody>
          <a:bodyPr/>
          <a:lstStyle/>
          <a:p>
            <a:pPr eaLnBrk="1" hangingPunct="1"/>
            <a:r>
              <a:rPr lang="en-US" altLang="zh-CN" sz="4400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(3) </a:t>
            </a:r>
            <a:r>
              <a:rPr lang="zh-CN" altLang="en-US" sz="4400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输出电阻</a:t>
            </a:r>
            <a:r>
              <a:rPr lang="en-US" altLang="zh-CN" sz="4400" i="1">
                <a:solidFill>
                  <a:srgbClr val="A50021"/>
                </a:solidFill>
                <a:ea typeface="幼圆" panose="02010509060101010101" pitchFamily="49" charset="-122"/>
              </a:rPr>
              <a:t>R</a:t>
            </a:r>
            <a:r>
              <a:rPr lang="en-US" altLang="zh-CN" sz="4400" baseline="-25000">
                <a:solidFill>
                  <a:srgbClr val="A50021"/>
                </a:solidFill>
                <a:ea typeface="幼圆" panose="02010509060101010101" pitchFamily="49" charset="-122"/>
              </a:rPr>
              <a:t>o</a:t>
            </a:r>
            <a:endParaRPr lang="en-US" altLang="zh-CN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5A307D6-4900-4EA2-BB9C-F37626BF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76425"/>
            <a:ext cx="6402388" cy="22875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b="1" dirty="0"/>
              <a:t>        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输出电阻是表明放大电路带负载的能力，</a:t>
            </a:r>
            <a:r>
              <a:rPr lang="en-US" altLang="zh-CN" sz="3200" b="1" i="1" dirty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大表明放大电路带负载的能力差，反之则强。</a:t>
            </a:r>
            <a:r>
              <a:rPr lang="en-US" altLang="zh-CN" sz="3200" b="1" i="1" dirty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的定义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2A064842-B896-49B5-A1AE-B8001B487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4595813"/>
          <a:ext cx="34528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168200" imgH="431640" progId="Equation.3">
                  <p:embed/>
                </p:oleObj>
              </mc:Choice>
              <mc:Fallback>
                <p:oleObj name="Equation" r:id="rId3" imgW="11682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595813"/>
                        <a:ext cx="345281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QQ截图20140324205059.jpg">
            <a:extLst>
              <a:ext uri="{FF2B5EF4-FFF2-40B4-BE49-F238E27FC236}">
                <a16:creationId xmlns:a16="http://schemas.microsoft.com/office/drawing/2014/main" id="{F57B4635-DEA6-4311-9AEA-D4166078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66913"/>
            <a:ext cx="89344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B4CD54D8-FBED-4401-9BD4-39D25DF2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7162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/>
              <a:t>          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031012A-7C3C-4336-B0BE-80834A12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8229600" cy="1630363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tint val="68235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sym typeface="Symbol" pitchFamily="18" charset="2"/>
              </a:rPr>
              <a:t>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/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sym typeface="Symbol" pitchFamily="18" charset="2"/>
              </a:rPr>
              <a:t>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=(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V'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―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)/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I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=(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V'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―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R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 /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V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=[(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V'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V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 ―1]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</a:rPr>
              <a:t> R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</a:rPr>
              <a:t>L                                          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C577CAC-1741-4AF6-B8D6-160987D979B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19200"/>
            <a:ext cx="8153400" cy="2789238"/>
            <a:chOff x="480" y="768"/>
            <a:chExt cx="5136" cy="1757"/>
          </a:xfrm>
        </p:grpSpPr>
        <p:sp>
          <p:nvSpPr>
            <p:cNvPr id="5128" name="Text Box 5">
              <a:extLst>
                <a:ext uri="{FF2B5EF4-FFF2-40B4-BE49-F238E27FC236}">
                  <a16:creationId xmlns:a16="http://schemas.microsoft.com/office/drawing/2014/main" id="{9B91866C-9974-4CDC-A84B-641C49EA3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07"/>
              <a:ext cx="436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(a) 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从假想的   求</a:t>
              </a:r>
              <a:r>
                <a:rPr lang="en-US" altLang="zh-CN" b="1" i="1">
                  <a:solidFill>
                    <a:srgbClr val="FF3300"/>
                  </a:solidFill>
                </a:rPr>
                <a:t>R</a:t>
              </a:r>
              <a:r>
                <a:rPr lang="en-US" altLang="zh-CN" b="1" baseline="-10000">
                  <a:solidFill>
                    <a:srgbClr val="FF3300"/>
                  </a:solidFill>
                </a:rPr>
                <a:t>o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    (b)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从负载特性曲线求</a:t>
              </a:r>
              <a:r>
                <a:rPr lang="en-US" altLang="zh-CN" b="1" i="1">
                  <a:solidFill>
                    <a:srgbClr val="FF3300"/>
                  </a:solidFill>
                </a:rPr>
                <a:t>R</a:t>
              </a:r>
              <a:r>
                <a:rPr lang="en-US" altLang="zh-CN" b="1" baseline="-10000">
                  <a:solidFill>
                    <a:srgbClr val="FF3300"/>
                  </a:solidFill>
                </a:rPr>
                <a:t>o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 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03.04 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输出电阻的定义 </a:t>
              </a:r>
            </a:p>
          </p:txBody>
        </p:sp>
        <p:graphicFrame>
          <p:nvGraphicFramePr>
            <p:cNvPr id="5122" name="Object 6">
              <a:extLst>
                <a:ext uri="{FF2B5EF4-FFF2-40B4-BE49-F238E27FC236}">
                  <a16:creationId xmlns:a16="http://schemas.microsoft.com/office/drawing/2014/main" id="{EC18041D-EA26-42B2-8839-6983C205DF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768"/>
            <a:ext cx="513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BMP 图象" r:id="rId3" imgW="5667470" imgH="1305075" progId="Paint.Picture">
                    <p:embed/>
                  </p:oleObj>
                </mc:Choice>
                <mc:Fallback>
                  <p:oleObj name="BMP 图象" r:id="rId3" imgW="5667470" imgH="130507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768"/>
                          <a:ext cx="5136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7">
              <a:extLst>
                <a:ext uri="{FF2B5EF4-FFF2-40B4-BE49-F238E27FC236}">
                  <a16:creationId xmlns:a16="http://schemas.microsoft.com/office/drawing/2014/main" id="{E2E341B7-38FE-40C8-BCF6-671241195B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8" y="2016"/>
            <a:ext cx="30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公式" r:id="rId5" imgW="228600" imgH="241200" progId="Equation.3">
                    <p:embed/>
                  </p:oleObj>
                </mc:Choice>
                <mc:Fallback>
                  <p:oleObj name="公式" r:id="rId5" imgW="2286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2016"/>
                          <a:ext cx="30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2" name="Text Box 8" descr="羊皮纸">
            <a:extLst>
              <a:ext uri="{FF2B5EF4-FFF2-40B4-BE49-F238E27FC236}">
                <a16:creationId xmlns:a16="http://schemas.microsoft.com/office/drawing/2014/main" id="{E2F1867C-F189-4BED-88AD-9CA57958E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610600" cy="3811588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     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        </a:t>
            </a:r>
            <a:r>
              <a:rPr lang="zh-CN" altLang="en-US" sz="2800" b="1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2800" b="1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9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0B1CE085-1167-4525-A2B4-D31025471A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04800"/>
            <a:ext cx="3886200" cy="604838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(4) </a:t>
            </a:r>
            <a:r>
              <a:rPr lang="zh-CN" altLang="en-US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通频带</a:t>
            </a:r>
            <a:endParaRPr lang="zh-CN" altLang="en-US" sz="5400">
              <a:solidFill>
                <a:srgbClr val="8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DC28917-0E24-44B3-8604-CCB0875944F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743200"/>
            <a:ext cx="6705600" cy="958850"/>
            <a:chOff x="1248" y="1728"/>
            <a:chExt cx="4224" cy="604"/>
          </a:xfrm>
        </p:grpSpPr>
        <p:graphicFrame>
          <p:nvGraphicFramePr>
            <p:cNvPr id="6148" name="Object 4">
              <a:extLst>
                <a:ext uri="{FF2B5EF4-FFF2-40B4-BE49-F238E27FC236}">
                  <a16:creationId xmlns:a16="http://schemas.microsoft.com/office/drawing/2014/main" id="{F9047E7F-84E9-4258-91DD-FD2D7D087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728"/>
            <a:ext cx="3264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公式" r:id="rId3" imgW="2184120" imgH="495000" progId="Equation.3">
                    <p:embed/>
                  </p:oleObj>
                </mc:Choice>
                <mc:Fallback>
                  <p:oleObj name="公式" r:id="rId3" imgW="2184120" imgH="49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728"/>
                          <a:ext cx="3264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5">
              <a:extLst>
                <a:ext uri="{FF2B5EF4-FFF2-40B4-BE49-F238E27FC236}">
                  <a16:creationId xmlns:a16="http://schemas.microsoft.com/office/drawing/2014/main" id="{748C9283-6C51-44C1-B324-C52B94153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1824"/>
              <a:ext cx="6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b="1"/>
            </a:p>
          </p:txBody>
        </p:sp>
      </p:grpSp>
      <p:sp>
        <p:nvSpPr>
          <p:cNvPr id="17414" name="Text Box 6">
            <a:extLst>
              <a:ext uri="{FF2B5EF4-FFF2-40B4-BE49-F238E27FC236}">
                <a16:creationId xmlns:a16="http://schemas.microsoft.com/office/drawing/2014/main" id="{A17BDFF3-7E17-4504-90BA-C56C2587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960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相应的频率</a:t>
            </a:r>
            <a:r>
              <a:rPr lang="en-US" altLang="zh-CN" sz="2800" b="1" i="1">
                <a:solidFill>
                  <a:srgbClr val="FF3300"/>
                </a:solidFill>
              </a:rPr>
              <a:t>f</a:t>
            </a:r>
            <a:r>
              <a:rPr lang="en-US" altLang="zh-CN" sz="2800" b="1" baseline="-25000">
                <a:solidFill>
                  <a:srgbClr val="FF3300"/>
                </a:solidFill>
              </a:rPr>
              <a:t>L</a:t>
            </a:r>
            <a:r>
              <a:rPr lang="zh-CN" altLang="en-US" sz="2800" b="1">
                <a:solidFill>
                  <a:srgbClr val="A50021"/>
                </a:solidFill>
              </a:rPr>
              <a:t>称为下限频率，</a:t>
            </a:r>
            <a:r>
              <a:rPr lang="en-US" altLang="zh-CN" sz="2800" b="1" i="1">
                <a:solidFill>
                  <a:srgbClr val="FF3300"/>
                </a:solidFill>
              </a:rPr>
              <a:t>f</a:t>
            </a:r>
            <a:r>
              <a:rPr lang="en-US" altLang="zh-CN" sz="2800" b="1" baseline="-25000">
                <a:solidFill>
                  <a:srgbClr val="FF3300"/>
                </a:solidFill>
              </a:rPr>
              <a:t>H</a:t>
            </a:r>
            <a:r>
              <a:rPr lang="zh-CN" altLang="en-US" sz="2800" b="1">
                <a:solidFill>
                  <a:srgbClr val="A50021"/>
                </a:solidFill>
              </a:rPr>
              <a:t>称为上限频率</a:t>
            </a:r>
            <a:r>
              <a:rPr lang="zh-CN" altLang="en-US" sz="2800" b="1"/>
              <a:t>。</a:t>
            </a:r>
            <a:endParaRPr lang="zh-CN" altLang="en-US" b="1"/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0166247F-D45E-4AAA-B731-22FFF020879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11563"/>
            <a:ext cx="4038600" cy="2408237"/>
            <a:chOff x="1680" y="2323"/>
            <a:chExt cx="2544" cy="1517"/>
          </a:xfrm>
        </p:grpSpPr>
        <p:sp>
          <p:nvSpPr>
            <p:cNvPr id="6155" name="Text Box 8">
              <a:extLst>
                <a:ext uri="{FF2B5EF4-FFF2-40B4-BE49-F238E27FC236}">
                  <a16:creationId xmlns:a16="http://schemas.microsoft.com/office/drawing/2014/main" id="{8287C118-620C-413C-B732-BABC86962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552"/>
              <a:ext cx="2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图 </a:t>
              </a:r>
              <a:r>
                <a:rPr lang="en-US" altLang="zh-CN" b="1">
                  <a:solidFill>
                    <a:srgbClr val="FF3300"/>
                  </a:solidFill>
                  <a:latin typeface="宋体" panose="02010600030101010101" pitchFamily="2" charset="-122"/>
                </a:rPr>
                <a:t>03.05 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通频带的定义</a:t>
              </a:r>
              <a:endParaRPr lang="zh-CN" altLang="en-US" sz="2000" b="1">
                <a:solidFill>
                  <a:srgbClr val="CC6600"/>
                </a:solidFill>
              </a:endParaRPr>
            </a:p>
          </p:txBody>
        </p:sp>
        <p:graphicFrame>
          <p:nvGraphicFramePr>
            <p:cNvPr id="6147" name="Object 9">
              <a:extLst>
                <a:ext uri="{FF2B5EF4-FFF2-40B4-BE49-F238E27FC236}">
                  <a16:creationId xmlns:a16="http://schemas.microsoft.com/office/drawing/2014/main" id="{D2376651-5AEE-4675-A5DC-C223F9BF7B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323"/>
            <a:ext cx="2544" cy="1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BMP 图象" r:id="rId5" imgW="2423377" imgH="1272647" progId="Paint.Picture">
                    <p:embed/>
                  </p:oleObj>
                </mc:Choice>
                <mc:Fallback>
                  <p:oleObj name="BMP 图象" r:id="rId5" imgW="2423377" imgH="1272647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323"/>
                          <a:ext cx="2544" cy="1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3" name="Group 10">
            <a:extLst>
              <a:ext uri="{FF2B5EF4-FFF2-40B4-BE49-F238E27FC236}">
                <a16:creationId xmlns:a16="http://schemas.microsoft.com/office/drawing/2014/main" id="{4FED5169-5908-4331-BD8A-D5B897FAD4E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762000"/>
            <a:ext cx="7315200" cy="2016125"/>
            <a:chOff x="912" y="480"/>
            <a:chExt cx="4608" cy="1270"/>
          </a:xfrm>
        </p:grpSpPr>
        <p:sp>
          <p:nvSpPr>
            <p:cNvPr id="6154" name="Text Box 11">
              <a:extLst>
                <a:ext uri="{FF2B5EF4-FFF2-40B4-BE49-F238E27FC236}">
                  <a16:creationId xmlns:a16="http://schemas.microsoft.com/office/drawing/2014/main" id="{A2AB0AD9-A389-4033-9CA1-0CC70A65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480"/>
              <a:ext cx="4608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b="1"/>
                <a:t>      </a:t>
              </a:r>
              <a:r>
                <a:rPr lang="zh-CN" altLang="en-US" sz="2800" b="1">
                  <a:solidFill>
                    <a:srgbClr val="002060"/>
                  </a:solidFill>
                  <a:latin typeface="宋体" panose="02010600030101010101" pitchFamily="2" charset="-122"/>
                </a:rPr>
                <a:t>放大电路的增益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A</a:t>
              </a:r>
              <a:r>
                <a:rPr lang="en-US" altLang="zh-CN" sz="2800" b="1">
                  <a:solidFill>
                    <a:srgbClr val="002060"/>
                  </a:solidFill>
                </a:rPr>
                <a:t>(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f</a:t>
              </a:r>
              <a:r>
                <a:rPr lang="en-US" altLang="zh-CN" sz="2800" b="1">
                  <a:solidFill>
                    <a:srgbClr val="002060"/>
                  </a:solidFill>
                </a:rPr>
                <a:t>) </a:t>
              </a:r>
              <a:r>
                <a:rPr lang="zh-CN" altLang="en-US" sz="2800" b="1">
                  <a:solidFill>
                    <a:srgbClr val="002060"/>
                  </a:solidFill>
                </a:rPr>
                <a:t>是频率的函数。在低频段和高频段放大倍数都要下降。当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A</a:t>
              </a:r>
              <a:r>
                <a:rPr lang="en-US" altLang="zh-CN" sz="2800" b="1">
                  <a:solidFill>
                    <a:srgbClr val="002060"/>
                  </a:solidFill>
                </a:rPr>
                <a:t>(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f</a:t>
              </a:r>
              <a:r>
                <a:rPr lang="en-US" altLang="zh-CN" sz="2800" b="1">
                  <a:solidFill>
                    <a:srgbClr val="002060"/>
                  </a:solidFill>
                </a:rPr>
                <a:t>)</a:t>
              </a:r>
              <a:r>
                <a:rPr lang="zh-CN" altLang="en-US" sz="2800" b="1">
                  <a:solidFill>
                    <a:srgbClr val="002060"/>
                  </a:solidFill>
                </a:rPr>
                <a:t>下降到中频电压放大倍数</a:t>
              </a:r>
              <a:r>
                <a:rPr lang="en-US" altLang="zh-CN" sz="2800" b="1" i="1">
                  <a:solidFill>
                    <a:srgbClr val="002060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2060"/>
                  </a:solidFill>
                </a:rPr>
                <a:t>0</a:t>
              </a:r>
              <a:r>
                <a:rPr lang="zh-CN" altLang="en-US" sz="2800" b="1">
                  <a:solidFill>
                    <a:srgbClr val="002060"/>
                  </a:solidFill>
                </a:rPr>
                <a:t>的 </a:t>
              </a:r>
              <a:r>
                <a:rPr lang="en-US" altLang="zh-CN" sz="2800" b="1">
                  <a:solidFill>
                    <a:srgbClr val="002060"/>
                  </a:solidFill>
                </a:rPr>
                <a:t>1/     </a:t>
              </a:r>
              <a:r>
                <a:rPr lang="zh-CN" altLang="en-US" sz="2800" b="1">
                  <a:solidFill>
                    <a:srgbClr val="002060"/>
                  </a:solidFill>
                </a:rPr>
                <a:t>时</a:t>
              </a:r>
              <a:r>
                <a:rPr lang="zh-CN" altLang="en-US" sz="2800" b="1">
                  <a:solidFill>
                    <a:srgbClr val="002060"/>
                  </a:solidFill>
                  <a:latin typeface="宋体" panose="02010600030101010101" pitchFamily="2" charset="-122"/>
                </a:rPr>
                <a:t>，即</a:t>
              </a:r>
            </a:p>
          </p:txBody>
        </p:sp>
        <p:graphicFrame>
          <p:nvGraphicFramePr>
            <p:cNvPr id="6146" name="Object 12">
              <a:extLst>
                <a:ext uri="{FF2B5EF4-FFF2-40B4-BE49-F238E27FC236}">
                  <a16:creationId xmlns:a16="http://schemas.microsoft.com/office/drawing/2014/main" id="{8D99CCD7-0984-4D8B-B704-357705F72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1" y="1440"/>
            <a:ext cx="29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公式" r:id="rId7" imgW="241200" imgH="215640" progId="Equation.3">
                    <p:embed/>
                  </p:oleObj>
                </mc:Choice>
                <mc:Fallback>
                  <p:oleObj name="公式" r:id="rId7" imgW="24120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440"/>
                          <a:ext cx="29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</p:bldLst>
  </p:timing>
</p:sld>
</file>

<file path=ppt/theme/theme1.xml><?xml version="1.0" encoding="utf-8"?>
<a:theme xmlns:a="http://schemas.openxmlformats.org/drawingml/2006/main" name="Gen1">
  <a:themeElements>
    <a:clrScheme name="Gen1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Gen1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en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D:\ecai1\dot\Gen1.pot</Template>
  <TotalTime>438</TotalTime>
  <Words>411</Words>
  <Application>Microsoft Office PowerPoint</Application>
  <PresentationFormat>全屏显示(4:3)</PresentationFormat>
  <Paragraphs>44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Times New Roman</vt:lpstr>
      <vt:lpstr>宋体</vt:lpstr>
      <vt:lpstr>Arial</vt:lpstr>
      <vt:lpstr>Arial Narrow</vt:lpstr>
      <vt:lpstr>Monotype Sorts</vt:lpstr>
      <vt:lpstr>黑体</vt:lpstr>
      <vt:lpstr>幼圆</vt:lpstr>
      <vt:lpstr>Symbol</vt:lpstr>
      <vt:lpstr>Gen1</vt:lpstr>
      <vt:lpstr>BMP 图象</vt:lpstr>
      <vt:lpstr>Microsoft 公式 3.0</vt:lpstr>
      <vt:lpstr>MathType 5.0 Equation</vt:lpstr>
      <vt:lpstr>Microsoft Equation 3.0</vt:lpstr>
      <vt:lpstr>2.2  放大电路的分析</vt:lpstr>
      <vt:lpstr>2.2.1 放大电路的性能指标</vt:lpstr>
      <vt:lpstr>(1) 放大倍数</vt:lpstr>
      <vt:lpstr>PowerPoint 演示文稿</vt:lpstr>
      <vt:lpstr>(2) 输入电阻 Ri</vt:lpstr>
      <vt:lpstr>(3) 输出电阻Ro</vt:lpstr>
      <vt:lpstr>PowerPoint 演示文稿</vt:lpstr>
      <vt:lpstr>PowerPoint 演示文稿</vt:lpstr>
      <vt:lpstr>(4) 通频带</vt:lpstr>
      <vt:lpstr>（5）非线性失真系数</vt:lpstr>
      <vt:lpstr>2.2.2  双极型三极管的低频交流信号简化模型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HIT603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</dc:creator>
  <cp:lastModifiedBy>张伯望</cp:lastModifiedBy>
  <cp:revision>30</cp:revision>
  <dcterms:created xsi:type="dcterms:W3CDTF">1998-06-03T12:50:28Z</dcterms:created>
  <dcterms:modified xsi:type="dcterms:W3CDTF">2017-09-07T11:37:30Z</dcterms:modified>
</cp:coreProperties>
</file>