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74" r:id="rId10"/>
    <p:sldId id="276" r:id="rId11"/>
    <p:sldId id="262" r:id="rId12"/>
    <p:sldId id="263" r:id="rId13"/>
    <p:sldId id="267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1CBFF7-D437-4CDD-887D-53D6F6B98A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5158021-8BAC-449E-933B-63327B76482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DD1FAA-DE93-44D1-8373-D6ECFC1787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9D9D7A5-9148-4C4A-B7C8-40084D552E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C8AAA5-0613-408A-B13D-5BD9258CEA3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6DFC1B-0ADD-4BF4-BA87-B1F0CB130C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5721E0A-49DC-4DA2-8C0A-B8464DECBC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CD305C4-7324-40DE-8DC3-93397AE97FD9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734FE50-122E-4455-A685-C850BC8186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664BBDD-0EF3-41AA-91DA-10CC9AB91B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80C461F-5566-469F-BC60-EE51F3535E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29182BB-1B17-4F18-A403-6AC0EE5EC2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9195479E-4756-47A0-BCD1-DB872371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94E9D9E0-0382-4DDB-A8C5-89503F086A2B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F5BB09-B41D-4401-912B-469E458F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176FCF-44C0-4B3F-832A-16DD950C3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448F90-1794-4EB4-99D0-561765BD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2A13CE04-F328-4179-A87C-91F22A6DE0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BFDBA8A3-4A14-43D7-8E41-CD32630AC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B09A8ADF-9138-4912-B700-FF63531E83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21A1F-ACDB-40EC-96E6-0372E54E7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89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05F7F82-CFF1-47AA-8FE7-89F391CD2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B1409D1-5A39-4CC2-8150-EE143E298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5236132-A0AC-42BC-B531-5C56181AD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79E0B-2B08-43D3-8C83-EC7DAD6BC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57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071F089-1157-40EE-84D2-98FB3369D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FAB68B7-DA9F-4533-B3E9-6EFA482E0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40F1979-9B44-4767-96C2-49F0B272E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671B25-94BA-4A75-8B41-FBE155868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35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A6E4B885-0DD8-439A-AF45-0EBD5FAFF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C5759AA-AB34-40A1-A376-51D21FC0C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D20A935-B45E-48F0-AEDB-DEA0CC0A1B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1C426-1D48-464E-BEE2-33FC0CCBD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0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7265514-F660-4235-91B0-C8DD78B39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2BA7C4-04AD-4610-B8B1-8F912F38C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21E5C4F-A783-4FBD-AD6B-A3325DD82C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E262F1-28DA-4206-9E17-39EAA8893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7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168B5F5-8AF1-4AF7-B616-F0FF1D3E3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BD9630D-CD91-4FE1-AD54-3292A7684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1374754-1757-47FE-83C2-11B6BAE76F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EE325-BF72-486B-8592-3A42DDE0F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2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943AF5C-0B11-4864-8749-EA51382DA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92F50BF-7921-4270-B48A-D90B1F2E8A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B05F1F4-45D1-4E38-AF53-B4E9A1CDB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D8BFC-088D-43E5-9345-08CDEBD61B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19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BB383FE-9A4F-4656-8835-7C13502EC8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3657D84-7F6B-4D32-BE03-87FF34B25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796F807-57AE-406D-BBB0-F14C1BD93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247-D59E-4A1F-B428-7C331D189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3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0A62C1A-71C6-400F-8DA4-5D37AF8FF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C476B3E-880B-4439-9D15-3FCBD6E42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CF03763-AE61-455B-A238-F28953B0F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DF770-78CE-44D3-A37E-271E1957E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55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559127F-3A38-495E-BDA3-861B71491A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DB5F45A-5802-48C5-8F91-856CDED7B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F4462D0-7EFA-4622-BE80-2C83DDA6B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E314A-04F3-4A11-9CB3-9AA3A7DEFC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22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0D365C8-1193-4113-B080-FA28D62C5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AF0E97C-937B-4381-A2A5-944C006168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8CFD021-F676-4028-90D3-DBBA71255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6F87E-ED95-4884-85C0-097B011ED5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9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4CE2AA73-0816-45AA-B205-2F7372CDF1BB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E83EBA-2C6C-451D-AE40-233C36F9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037B-55F0-41AE-8895-0D14A0BC9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3A2FB5D-3F4D-428C-9AED-5EDC608815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DB6F3488-34CE-4A8F-9535-E7A92550A9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91C29646-3BCF-4EDB-A28E-428F6631E5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8ED8C32F-DA74-40C7-AC86-A1EEAA88B9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84E4DA-D698-4FAE-B171-18AC3B1E29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608887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放大电路的等效电路分析法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1C4634-6F7E-4382-B150-EA9A550035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76475"/>
            <a:ext cx="8137525" cy="3889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2.3.1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晶体管的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参数及其小信号等效电路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参数小信号等效电路分析基本放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2.3.3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</a:t>
            </a:r>
            <a:r>
              <a:rPr lang="en-US" altLang="zh-CN" sz="3200" i="1">
                <a:solidFill>
                  <a:srgbClr val="3333FF"/>
                </a:solidFill>
                <a:ea typeface="幼圆" panose="02010509060101010101" pitchFamily="49" charset="-122"/>
              </a:rPr>
              <a:t>R</a:t>
            </a:r>
            <a:r>
              <a:rPr lang="en-US" altLang="zh-CN" sz="3200" baseline="-25000">
                <a:solidFill>
                  <a:srgbClr val="3333FF"/>
                </a:solidFill>
                <a:ea typeface="幼圆" panose="02010509060101010101" pitchFamily="49" charset="-122"/>
              </a:rPr>
              <a:t>E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的共发射极放大电路的分析</a:t>
            </a:r>
            <a:endParaRPr lang="en-US" altLang="zh-CN" sz="3200" b="1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5326BD2-DEFE-4A91-BEB9-8CC1EF46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76250"/>
            <a:ext cx="89646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参数小信号等效电路分析基本放大电路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29A3FA-B59D-46C1-9470-115C8509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557338"/>
            <a:ext cx="7777162" cy="614362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3333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画出放大电路的交流等效电路</a:t>
            </a:r>
            <a:endParaRPr lang="zh-CN" altLang="en-US" sz="3200">
              <a:solidFill>
                <a:srgbClr val="3333FF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0ACBCE-17AE-4B15-A8F5-65D81EF86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77771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>
              <a:lnSpc>
                <a:spcPct val="70000"/>
              </a:lnSpc>
              <a:defRPr/>
            </a:pPr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步骤：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AFF962E0-D46D-477F-BB06-2135E6658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636838"/>
            <a:ext cx="53625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1F9B3072-7258-45FE-9450-C581D0186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"/>
            <a:ext cx="71628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/>
              <a:t>          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46F6AFB-EB6D-45C2-BE63-09EF285BFCED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981075"/>
            <a:ext cx="7777163" cy="6143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2. 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计算放大倍数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DAF93E-6EC2-4154-81A6-736BB9F329AC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2349500"/>
            <a:ext cx="7777163" cy="61436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3. 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计算输入输出电阻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88899C6-E5D2-47F4-9597-8A288A7C9A56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3573463"/>
            <a:ext cx="7777163" cy="61436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4.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计算源电压放大倍数</a:t>
            </a:r>
            <a:endParaRPr lang="zh-CN" altLang="en-US" sz="3200" b="1" kern="0" dirty="0">
              <a:solidFill>
                <a:srgbClr val="3333FF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DBAE7F-91AD-476D-B5A6-9E9D6E7C0F46}"/>
              </a:ext>
            </a:extLst>
          </p:cNvPr>
          <p:cNvSpPr txBox="1">
            <a:spLocks noChangeArrowheads="1"/>
          </p:cNvSpPr>
          <p:nvPr/>
        </p:nvSpPr>
        <p:spPr>
          <a:xfrm>
            <a:off x="395288" y="620713"/>
            <a:ext cx="8532812" cy="5334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2.3.3  </a:t>
            </a:r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带</a:t>
            </a:r>
            <a:r>
              <a:rPr lang="en-US" altLang="zh-CN" sz="3200" i="1" dirty="0">
                <a:solidFill>
                  <a:srgbClr val="3333FF"/>
                </a:solidFill>
                <a:ea typeface="幼圆" pitchFamily="49" charset="-122"/>
              </a:rPr>
              <a:t>R</a:t>
            </a:r>
            <a:r>
              <a:rPr lang="en-US" altLang="zh-CN" sz="3200" baseline="-25000" dirty="0">
                <a:solidFill>
                  <a:srgbClr val="3333FF"/>
                </a:solidFill>
                <a:ea typeface="幼圆" pitchFamily="49" charset="-122"/>
              </a:rPr>
              <a:t>E</a:t>
            </a:r>
            <a:r>
              <a:rPr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的共发射极放大电路的分析</a:t>
            </a:r>
            <a:r>
              <a:rPr lang="zh-CN" altLang="en-US" sz="3200" b="1" kern="0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  <a:cs typeface="+mj-cs"/>
              </a:rPr>
              <a:t>电路</a:t>
            </a:r>
          </a:p>
        </p:txBody>
      </p:sp>
      <p:pic>
        <p:nvPicPr>
          <p:cNvPr id="14339" name="Picture 13">
            <a:extLst>
              <a:ext uri="{FF2B5EF4-FFF2-40B4-BE49-F238E27FC236}">
                <a16:creationId xmlns:a16="http://schemas.microsoft.com/office/drawing/2014/main" id="{76095578-25E0-4D6E-BD45-802DE55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4" b="31572"/>
          <a:stretch>
            <a:fillRect/>
          </a:stretch>
        </p:blipFill>
        <p:spPr bwMode="auto">
          <a:xfrm>
            <a:off x="2268538" y="1773238"/>
            <a:ext cx="537686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3">
            <a:extLst>
              <a:ext uri="{FF2B5EF4-FFF2-40B4-BE49-F238E27FC236}">
                <a16:creationId xmlns:a16="http://schemas.microsoft.com/office/drawing/2014/main" id="{14363DB1-4CAD-40E5-A3A9-6A26FC4F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4" t="7948" r="1840" b="31572"/>
          <a:stretch>
            <a:fillRect/>
          </a:stretch>
        </p:blipFill>
        <p:spPr bwMode="auto">
          <a:xfrm>
            <a:off x="1908175" y="1628775"/>
            <a:ext cx="5400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CB2737B-8082-4370-B051-D2ADF5093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80645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2.3.1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晶体管的</a:t>
            </a: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参数及其小信号等效电路</a:t>
            </a:r>
          </a:p>
        </p:txBody>
      </p:sp>
      <p:pic>
        <p:nvPicPr>
          <p:cNvPr id="4099" name="图片 4" descr="QQ截图20140324212629.jpg">
            <a:extLst>
              <a:ext uri="{FF2B5EF4-FFF2-40B4-BE49-F238E27FC236}">
                <a16:creationId xmlns:a16="http://schemas.microsoft.com/office/drawing/2014/main" id="{BA978669-05CD-4A52-AAFE-9910B6C0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86201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3" descr="QQ截图20140319213043.png">
            <a:extLst>
              <a:ext uri="{FF2B5EF4-FFF2-40B4-BE49-F238E27FC236}">
                <a16:creationId xmlns:a16="http://schemas.microsoft.com/office/drawing/2014/main" id="{66FD5940-8CA0-43CA-92DB-43586896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700213"/>
            <a:ext cx="28638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175EEAFB-652B-41B6-A5F7-03AA5BA39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3333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晶体管的</a:t>
            </a: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参数小信号等效电路的导出</a:t>
            </a:r>
            <a:endParaRPr lang="zh-CN" altLang="en-US" sz="3200">
              <a:solidFill>
                <a:srgbClr val="3333FF"/>
              </a:solidFill>
            </a:endParaRPr>
          </a:p>
        </p:txBody>
      </p:sp>
      <p:pic>
        <p:nvPicPr>
          <p:cNvPr id="5" name="图片 4" descr="QQ截图20140319213223.png">
            <a:extLst>
              <a:ext uri="{FF2B5EF4-FFF2-40B4-BE49-F238E27FC236}">
                <a16:creationId xmlns:a16="http://schemas.microsoft.com/office/drawing/2014/main" id="{E2C0CFD7-22B3-41A5-866E-131DAF6F3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997200"/>
            <a:ext cx="55149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324213342.jpg">
            <a:extLst>
              <a:ext uri="{FF2B5EF4-FFF2-40B4-BE49-F238E27FC236}">
                <a16:creationId xmlns:a16="http://schemas.microsoft.com/office/drawing/2014/main" id="{36CFA641-FCB2-4053-867E-5DDD163A2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4868863"/>
            <a:ext cx="3432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 descr="QQ截图20140319213537.png">
            <a:extLst>
              <a:ext uri="{FF2B5EF4-FFF2-40B4-BE49-F238E27FC236}">
                <a16:creationId xmlns:a16="http://schemas.microsoft.com/office/drawing/2014/main" id="{7B258173-390F-4455-A0A2-61C31B8EB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814546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8" descr="QQ截图20140324213710.jpg">
            <a:extLst>
              <a:ext uri="{FF2B5EF4-FFF2-40B4-BE49-F238E27FC236}">
                <a16:creationId xmlns:a16="http://schemas.microsoft.com/office/drawing/2014/main" id="{F58F2105-FCF1-4E1C-8861-FFB06F3C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28788"/>
            <a:ext cx="76200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942BFE42-CC28-4E28-B87C-41B871F70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37830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3333FF"/>
                </a:solidFill>
              </a:rPr>
              <a:t>2.  h</a:t>
            </a:r>
            <a:r>
              <a:rPr lang="zh-CN" altLang="en-US" sz="3600" b="1">
                <a:solidFill>
                  <a:srgbClr val="3333FF"/>
                </a:solidFill>
              </a:rPr>
              <a:t>参数的意义</a:t>
            </a:r>
            <a:endParaRPr lang="zh-CN" altLang="en-US" sz="3600">
              <a:solidFill>
                <a:srgbClr val="3333FF"/>
              </a:solidFill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3722844-E8B4-4AD9-A959-B86EB0161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5334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pic>
        <p:nvPicPr>
          <p:cNvPr id="15" name="图片 14" descr="QQ截图20140324222237.jpg">
            <a:extLst>
              <a:ext uri="{FF2B5EF4-FFF2-40B4-BE49-F238E27FC236}">
                <a16:creationId xmlns:a16="http://schemas.microsoft.com/office/drawing/2014/main" id="{E8C97EBF-D1B1-4074-BC81-2D191657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1844675"/>
            <a:ext cx="4392613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7D89EA2-0468-4F17-8103-091371786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3333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简化的</a:t>
            </a: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参数小信号等效电路</a:t>
            </a:r>
            <a:endParaRPr lang="zh-CN" altLang="en-US" sz="3200">
              <a:solidFill>
                <a:srgbClr val="3333FF"/>
              </a:solidFill>
            </a:endParaRPr>
          </a:p>
        </p:txBody>
      </p:sp>
      <p:pic>
        <p:nvPicPr>
          <p:cNvPr id="9219" name="图片 10" descr="QQ截图20140324222601.jpg">
            <a:extLst>
              <a:ext uri="{FF2B5EF4-FFF2-40B4-BE49-F238E27FC236}">
                <a16:creationId xmlns:a16="http://schemas.microsoft.com/office/drawing/2014/main" id="{D48F71A1-B4E0-4AF7-9726-7A2DCE60A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33600"/>
            <a:ext cx="4392613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E704E75-4B85-4655-A9AC-303027858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3333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晶体管输入电阻的计算</a:t>
            </a:r>
            <a:endParaRPr lang="zh-CN" altLang="en-US" sz="3200">
              <a:solidFill>
                <a:srgbClr val="3333FF"/>
              </a:solidFill>
            </a:endParaRPr>
          </a:p>
        </p:txBody>
      </p:sp>
      <p:pic>
        <p:nvPicPr>
          <p:cNvPr id="10243" name="图片 4" descr="QQ截图20140319214204.png">
            <a:extLst>
              <a:ext uri="{FF2B5EF4-FFF2-40B4-BE49-F238E27FC236}">
                <a16:creationId xmlns:a16="http://schemas.microsoft.com/office/drawing/2014/main" id="{9E55136A-A29C-4B54-B725-253E2379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628775"/>
            <a:ext cx="4097337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QQ截图20140319214348.png">
            <a:extLst>
              <a:ext uri="{FF2B5EF4-FFF2-40B4-BE49-F238E27FC236}">
                <a16:creationId xmlns:a16="http://schemas.microsoft.com/office/drawing/2014/main" id="{BE72D3D1-FA0E-47BE-8FCE-EFD24F60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908050"/>
            <a:ext cx="3563938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4" descr="QQ截图20140324223606.jpg">
            <a:extLst>
              <a:ext uri="{FF2B5EF4-FFF2-40B4-BE49-F238E27FC236}">
                <a16:creationId xmlns:a16="http://schemas.microsoft.com/office/drawing/2014/main" id="{516C63F2-EB87-4CAB-A6C0-FE05819F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797425"/>
            <a:ext cx="40259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437</TotalTime>
  <Words>131</Words>
  <Application>Microsoft Office PowerPoint</Application>
  <PresentationFormat>全屏显示(4:3)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Times New Roman</vt:lpstr>
      <vt:lpstr>宋体</vt:lpstr>
      <vt:lpstr>Arial</vt:lpstr>
      <vt:lpstr>Arial Narrow</vt:lpstr>
      <vt:lpstr>Monotype Sorts</vt:lpstr>
      <vt:lpstr>黑体</vt:lpstr>
      <vt:lpstr>幼圆</vt:lpstr>
      <vt:lpstr>Gen1</vt:lpstr>
      <vt:lpstr>2.3  放大电路的等效电路分析法</vt:lpstr>
      <vt:lpstr>2.3.1 晶体管的h参数及其小信号等效电路</vt:lpstr>
      <vt:lpstr>1. 晶体管的h参数小信号等效电路的导出</vt:lpstr>
      <vt:lpstr>PowerPoint 演示文稿</vt:lpstr>
      <vt:lpstr>PowerPoint 演示文稿</vt:lpstr>
      <vt:lpstr>PowerPoint 演示文稿</vt:lpstr>
      <vt:lpstr>1. 简化的h参数小信号等效电路</vt:lpstr>
      <vt:lpstr>4. 晶体管输入电阻的计算</vt:lpstr>
      <vt:lpstr>PowerPoint 演示文稿</vt:lpstr>
      <vt:lpstr>1. 画出放大电路的交流等效电路</vt:lpstr>
      <vt:lpstr>PowerPoint 演示文稿</vt:lpstr>
      <vt:lpstr>PowerPoint 演示文稿</vt:lpstr>
      <vt:lpstr>PowerPoint 演示文稿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60</cp:revision>
  <dcterms:created xsi:type="dcterms:W3CDTF">1998-06-03T12:50:28Z</dcterms:created>
  <dcterms:modified xsi:type="dcterms:W3CDTF">2017-09-07T11:37:37Z</dcterms:modified>
</cp:coreProperties>
</file>