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77" r:id="rId4"/>
    <p:sldId id="278" r:id="rId5"/>
    <p:sldId id="259" r:id="rId6"/>
    <p:sldId id="267" r:id="rId7"/>
    <p:sldId id="260" r:id="rId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00"/>
    <a:srgbClr val="CC66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9" d="100"/>
          <a:sy n="79" d="100"/>
        </p:scale>
        <p:origin x="984" y="8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8FDC3CD-B0BB-4498-855D-A909C57D0D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7AC21C3-8966-4FFC-A462-E408FB0EFB3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8F8FB9D-F7DF-4A96-80DA-E3D1C2F69E7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734CCCF-A149-4397-8134-0CF2DB5D6F7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9CA200D-388D-46F4-B837-229A94958E9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67E2E74-FBED-4853-A6B9-4CBCF61BC0E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79D8A02-D72F-4507-A4DC-19037D3460C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13183814-33EC-4344-88F6-5173EF78EC56}"/>
              </a:ext>
            </a:extLst>
          </p:cNvPr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00E5AF53-F883-496C-80F8-3B85151AC9A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55A63E5-6E78-4317-B54F-695BCA52DBC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33DF98B2-C7F7-47D4-8C45-AA186C730C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F500691-27BD-473F-843C-788976CF875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074">
            <a:extLst>
              <a:ext uri="{FF2B5EF4-FFF2-40B4-BE49-F238E27FC236}">
                <a16:creationId xmlns:a16="http://schemas.microsoft.com/office/drawing/2014/main" id="{E4928FCD-35F0-4CA8-9C21-BE6176840D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0188" y="1708150"/>
            <a:ext cx="7646987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Arc 3075">
            <a:extLst>
              <a:ext uri="{FF2B5EF4-FFF2-40B4-BE49-F238E27FC236}">
                <a16:creationId xmlns:a16="http://schemas.microsoft.com/office/drawing/2014/main" id="{54BC4F6C-D68E-40EC-9C7D-5E213F5F35CE}"/>
              </a:ext>
            </a:extLst>
          </p:cNvPr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6" name="Rectangle 307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DA8D1D0-B045-4107-8BC6-5095226E9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050" y="6499225"/>
            <a:ext cx="15303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1200">
                <a:solidFill>
                  <a:schemeClr val="folHlink"/>
                </a:solidFill>
                <a:latin typeface="Arial" charset="0"/>
                <a:hlinkClick r:id="" action="ppaction://hlinkshowjump?jump=firstslide"/>
              </a:rPr>
              <a:t>跳转到第一页</a:t>
            </a:r>
          </a:p>
        </p:txBody>
      </p:sp>
      <p:sp>
        <p:nvSpPr>
          <p:cNvPr id="7" name="AutoShape 307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2E1A9C5-9AF1-4ED3-94CF-90854BAB7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2650" y="6554788"/>
            <a:ext cx="193675" cy="227012"/>
          </a:xfrm>
          <a:prstGeom prst="leftArrow">
            <a:avLst>
              <a:gd name="adj1" fmla="val 50000"/>
              <a:gd name="adj2" fmla="val 63796"/>
            </a:avLst>
          </a:prstGeom>
          <a:solidFill>
            <a:schemeClr val="bg1"/>
          </a:solidFill>
          <a:ln w="12700" cap="sq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8" name="AutoShape 30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28DB43D-3285-471C-8992-DC7014BC6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0" y="6556375"/>
            <a:ext cx="193675" cy="227013"/>
          </a:xfrm>
          <a:prstGeom prst="rightArrow">
            <a:avLst>
              <a:gd name="adj1" fmla="val 50000"/>
              <a:gd name="adj2" fmla="val 63806"/>
            </a:avLst>
          </a:prstGeom>
          <a:solidFill>
            <a:schemeClr val="bg1"/>
          </a:solidFill>
          <a:ln w="12700" cap="sq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zh-CN" altLang="zh-CN"/>
          </a:p>
        </p:txBody>
      </p:sp>
      <p:sp>
        <p:nvSpPr>
          <p:cNvPr id="10244" name="Rectangle 3076"/>
          <p:cNvSpPr>
            <a:spLocks noGrp="1" noChangeArrowheads="1"/>
          </p:cNvSpPr>
          <p:nvPr>
            <p:ph type="ctrTitle" sz="quarter"/>
          </p:nvPr>
        </p:nvSpPr>
        <p:spPr>
          <a:xfrm>
            <a:off x="2590800" y="781050"/>
            <a:ext cx="6248400" cy="1143000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45" name="Rectangle 307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191000" y="1752600"/>
            <a:ext cx="45720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3081">
            <a:extLst>
              <a:ext uri="{FF2B5EF4-FFF2-40B4-BE49-F238E27FC236}">
                <a16:creationId xmlns:a16="http://schemas.microsoft.com/office/drawing/2014/main" id="{400F835C-C5D0-4D0A-B276-5214AAD9D47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152400" y="54864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3082">
            <a:extLst>
              <a:ext uri="{FF2B5EF4-FFF2-40B4-BE49-F238E27FC236}">
                <a16:creationId xmlns:a16="http://schemas.microsoft.com/office/drawing/2014/main" id="{60ED2164-FEAC-4C7E-8A64-5FF412FD0B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52400" y="5791200"/>
            <a:ext cx="2667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3083">
            <a:extLst>
              <a:ext uri="{FF2B5EF4-FFF2-40B4-BE49-F238E27FC236}">
                <a16:creationId xmlns:a16="http://schemas.microsoft.com/office/drawing/2014/main" id="{9B3BD60F-F2FB-40CD-B605-82AA320A1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5A6890-F9D2-484C-AE1C-6F63280432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785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DCBEAA8-7899-4C2F-9B0F-71F8398EA9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CA74E93-2A7D-4E2C-9EEB-6F58025301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BB0E4D1-747D-461F-97E5-9834346104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7C431-7872-4676-9DD5-9D6D45493D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6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609600"/>
            <a:ext cx="15240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19400" y="609600"/>
            <a:ext cx="44196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351F3EE6-F17B-4B68-8EF1-4605426867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70674D3-6C54-4897-9DFD-D8F07F6DDC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24571B9-4C62-4F63-8692-85D2055939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ADCFB1-0386-4F52-B39D-9AC57AA7C4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71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2AA2F4C-D1CF-417B-87E6-FDB63B0352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D4C1ED1-8941-4368-8E51-B1830A041F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671F3A6-0DF7-44E3-A914-C80EEE977E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51B8AE-CCB4-49A3-B777-581EBEA284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32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2C3411F-8A89-41BD-9520-026BDD28E3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BFF11E2-AAEA-4C64-BDCA-AF4087DD25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FEAD8A7-B361-4E9C-ACBD-FF9F3F4FDF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922FCE-4945-4F39-89C4-DA16C3602D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39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194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36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65DBAA4-3B21-45BC-9B08-6194A56511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BED221B-6221-41D8-B98C-DD3BAE523D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E736257-F11A-4F31-88C9-8ED062250E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A163A7-CFF9-4BBC-9105-F6B341F628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189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715191FD-2E70-4CFA-83FB-FB2765C7BB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93ACDBE4-6D74-4261-A115-B01C299F83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5920D0C4-25C3-40DC-9D66-C2042AFC78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DDB419-A53E-4D41-88B3-46844FB9DF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406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C94CCEA7-A763-4688-8F59-07E788FF1A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8F34568-FE14-4D97-8B46-B7BE3D4810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1F3A6F0-7430-4A9E-B201-019BD8C299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3F8ED0-072F-47F0-BE90-F825AC3DE7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89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19DDFE9E-940E-45A5-8882-16732027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D77F4B6-0C7C-4577-86DE-9D1D7700B2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E0C7F61-CB80-44A6-B2DF-64353147C4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0779B-6540-4C8E-8F29-598AC4F0F1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45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49FF583-AD41-4EB9-B8B1-4953D673DD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5F23206-862C-4D63-A58B-F3B1EBADE9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E704238-C74D-4633-9BBE-6957FA19EF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CC51A1-0594-42BA-91E0-4F3D5D5857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61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19C2CCB-51ED-4BD3-AC02-03E84593CF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08A587F-513A-4BFE-813F-6D9ACF9C67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C775BD0-A4CD-4D0A-80C2-570CC1BA6C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9D75E7-839B-4FDC-9CD1-C12FEB4AE7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62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rc 2">
            <a:extLst>
              <a:ext uri="{FF2B5EF4-FFF2-40B4-BE49-F238E27FC236}">
                <a16:creationId xmlns:a16="http://schemas.microsoft.com/office/drawing/2014/main" id="{6D2BC43B-DD9E-4A88-A4A6-8383A9364AB2}"/>
              </a:ext>
            </a:extLst>
          </p:cNvPr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267CD31-BF17-48EF-BE9D-E27580AFF5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819400" y="609600"/>
            <a:ext cx="609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840CAF2-00A5-4DBD-A62D-8F598C00D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819400" y="1981200"/>
            <a:ext cx="6096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2B94418E-6F8A-4944-9C96-5ADA7407B16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55626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chemeClr val="folHlink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2FF8ED6E-ACAB-4C1E-90FA-F7059C2BAC4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5867400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chemeClr val="folHlink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6A2BC2AC-B6BB-431E-B59F-3EC5812F2A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chemeClr val="folHlink"/>
                </a:solidFill>
                <a:latin typeface="Arial" panose="020B0604020202020204" pitchFamily="34" charset="0"/>
              </a:defRPr>
            </a:lvl1pPr>
          </a:lstStyle>
          <a:p>
            <a:fld id="{7AD2C0AD-8BE9-4232-AC67-625A91497C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Monotype Sort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u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8178AB1-21AF-46C3-9C33-679DFBE3FE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549275"/>
            <a:ext cx="7608887" cy="16764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sz="40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2.5  </a:t>
            </a:r>
            <a:r>
              <a:rPr lang="zh-CN" altLang="en-US" sz="40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共集电极放大电路</a:t>
            </a:r>
            <a:endParaRPr lang="zh-CN" altLang="en-US" sz="3600">
              <a:solidFill>
                <a:srgbClr val="CC6600"/>
              </a:solidFill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A0B0D53-40AF-49A1-8556-106A2C27A10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2276475"/>
            <a:ext cx="8137525" cy="38893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2.5.1  </a:t>
            </a:r>
            <a:r>
              <a:rPr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静态工作点</a:t>
            </a: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2.5.2  </a:t>
            </a:r>
            <a:r>
              <a:rPr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电压放大倍数</a:t>
            </a:r>
            <a:endParaRPr lang="en-US" altLang="zh-CN" sz="3200" b="1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2.5.3  </a:t>
            </a:r>
            <a:r>
              <a:rPr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输入电阻和输出电阻</a:t>
            </a:r>
            <a:endParaRPr lang="en-US" altLang="zh-CN" sz="3200" b="1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2.5.4  </a:t>
            </a:r>
            <a:r>
              <a:rPr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主要特点和应用</a:t>
            </a:r>
            <a:endParaRPr lang="en-US" altLang="zh-CN" sz="3200" b="1" i="1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endParaRPr lang="en-US" altLang="zh-CN" sz="3200" b="1" i="1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endParaRPr lang="zh-CN" altLang="en-US" sz="3200" b="1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7A041E6-3EF9-4BC0-9813-8B423441C8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692150"/>
            <a:ext cx="8064500" cy="533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2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2.5.1  </a:t>
            </a:r>
            <a:r>
              <a:rPr lang="zh-CN" altLang="en-US" sz="32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静态工作点</a:t>
            </a:r>
          </a:p>
        </p:txBody>
      </p:sp>
      <p:pic>
        <p:nvPicPr>
          <p:cNvPr id="4099" name="图片 3" descr="QQ截图20140325222831.jpg">
            <a:extLst>
              <a:ext uri="{FF2B5EF4-FFF2-40B4-BE49-F238E27FC236}">
                <a16:creationId xmlns:a16="http://schemas.microsoft.com/office/drawing/2014/main" id="{08C765BF-29AE-4633-AEF2-0B95468A3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" t="16135"/>
          <a:stretch>
            <a:fillRect/>
          </a:stretch>
        </p:blipFill>
        <p:spPr bwMode="auto">
          <a:xfrm>
            <a:off x="1908175" y="2420938"/>
            <a:ext cx="4037013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BDFF290-BDB6-4CD6-9558-BE119D9F9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620713"/>
            <a:ext cx="7777162" cy="6143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2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2.5.2  </a:t>
            </a:r>
            <a:r>
              <a:rPr lang="zh-CN" altLang="en-US" sz="32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电压放大倍数</a:t>
            </a:r>
            <a:endParaRPr lang="en-US" altLang="zh-CN" sz="320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123" name="图片 6" descr="QQ截图20140325223039.jpg">
            <a:extLst>
              <a:ext uri="{FF2B5EF4-FFF2-40B4-BE49-F238E27FC236}">
                <a16:creationId xmlns:a16="http://schemas.microsoft.com/office/drawing/2014/main" id="{75CD365D-078D-4A31-BC40-4AE1B3DEF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205038"/>
            <a:ext cx="41814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电子线路\2005\电子线路及其试题\第二章到第四章\97.jpg">
            <a:extLst>
              <a:ext uri="{FF2B5EF4-FFF2-40B4-BE49-F238E27FC236}">
                <a16:creationId xmlns:a16="http://schemas.microsoft.com/office/drawing/2014/main" id="{E3B2D7BA-B4EA-46E5-A1C1-2E769262B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060450"/>
            <a:ext cx="9017000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2">
            <a:extLst>
              <a:ext uri="{FF2B5EF4-FFF2-40B4-BE49-F238E27FC236}">
                <a16:creationId xmlns:a16="http://schemas.microsoft.com/office/drawing/2014/main" id="{483F4FD4-4D5A-4B44-B788-4528D7BFE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20713"/>
            <a:ext cx="64801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36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2.5.3  </a:t>
            </a:r>
            <a:r>
              <a:rPr lang="zh-CN" altLang="en-US" sz="36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输入电阻和输出电阻</a:t>
            </a:r>
            <a:endParaRPr lang="en-US" altLang="zh-CN" sz="3600" b="1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007E87C6-5399-4507-97F5-A1017EE9A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150" y="5334000"/>
            <a:ext cx="1390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/>
          </a:p>
        </p:txBody>
      </p:sp>
      <p:pic>
        <p:nvPicPr>
          <p:cNvPr id="5" name="图片 4" descr="QQ截图20140325223039.jpg">
            <a:extLst>
              <a:ext uri="{FF2B5EF4-FFF2-40B4-BE49-F238E27FC236}">
                <a16:creationId xmlns:a16="http://schemas.microsoft.com/office/drawing/2014/main" id="{0A4CF66C-962B-43E8-B41B-E8052DA60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949450"/>
            <a:ext cx="41814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QQ截图20140325223307.jpg">
            <a:extLst>
              <a:ext uri="{FF2B5EF4-FFF2-40B4-BE49-F238E27FC236}">
                <a16:creationId xmlns:a16="http://schemas.microsoft.com/office/drawing/2014/main" id="{A0CEA6F6-AFD5-4167-A2F5-24AAF2C29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060575"/>
            <a:ext cx="36957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电子线路\2005\电子线路及其试题\第二章到第四章\97.jpg">
            <a:extLst>
              <a:ext uri="{FF2B5EF4-FFF2-40B4-BE49-F238E27FC236}">
                <a16:creationId xmlns:a16="http://schemas.microsoft.com/office/drawing/2014/main" id="{FF9962CE-8C3F-47F5-B382-3AFE67B79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060450"/>
            <a:ext cx="9017000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CF4259F-D3A0-4EA5-B911-C3C2627E2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620713"/>
            <a:ext cx="7777162" cy="6143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2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2.5.4  </a:t>
            </a:r>
            <a:r>
              <a:rPr lang="zh-CN" altLang="en-US" sz="32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主要特点和应用</a:t>
            </a:r>
            <a:endParaRPr lang="en-US" altLang="zh-CN" sz="3200" i="1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219" name="图片 3" descr="QQ截图20140325223039.jpg">
            <a:extLst>
              <a:ext uri="{FF2B5EF4-FFF2-40B4-BE49-F238E27FC236}">
                <a16:creationId xmlns:a16="http://schemas.microsoft.com/office/drawing/2014/main" id="{4A36375A-2E96-487B-9386-CEE243560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205038"/>
            <a:ext cx="41814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theme/theme1.xml><?xml version="1.0" encoding="utf-8"?>
<a:theme xmlns:a="http://schemas.openxmlformats.org/drawingml/2006/main" name="Gen1">
  <a:themeElements>
    <a:clrScheme name="Gen1 1">
      <a:dk1>
        <a:srgbClr val="009999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8282"/>
      </a:accent4>
      <a:accent5>
        <a:srgbClr val="E2F4FF"/>
      </a:accent5>
      <a:accent6>
        <a:srgbClr val="E7E7B9"/>
      </a:accent6>
      <a:hlink>
        <a:srgbClr val="FF9966"/>
      </a:hlink>
      <a:folHlink>
        <a:srgbClr val="009999"/>
      </a:folHlink>
    </a:clrScheme>
    <a:fontScheme name="Gen1">
      <a:majorFont>
        <a:latin typeface="Arial Narrow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en1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1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8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1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D4D4D4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D:\ecai1\dot\Gen1.pot</Template>
  <TotalTime>451</TotalTime>
  <Words>37</Words>
  <Application>Microsoft Office PowerPoint</Application>
  <PresentationFormat>全屏显示(4:3)</PresentationFormat>
  <Paragraphs>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Times New Roman</vt:lpstr>
      <vt:lpstr>宋体</vt:lpstr>
      <vt:lpstr>Arial</vt:lpstr>
      <vt:lpstr>Arial Narrow</vt:lpstr>
      <vt:lpstr>Monotype Sorts</vt:lpstr>
      <vt:lpstr>黑体</vt:lpstr>
      <vt:lpstr>Gen1</vt:lpstr>
      <vt:lpstr>2.5  共集电极放大电路</vt:lpstr>
      <vt:lpstr>2.5.1  静态工作点</vt:lpstr>
      <vt:lpstr>2.5.2  电压放大倍数</vt:lpstr>
      <vt:lpstr>PowerPoint 演示文稿</vt:lpstr>
      <vt:lpstr>PowerPoint 演示文稿</vt:lpstr>
      <vt:lpstr>PowerPoint 演示文稿</vt:lpstr>
      <vt:lpstr>2.5.4  主要特点和应用</vt:lpstr>
    </vt:vector>
  </TitlesOfParts>
  <Manager/>
  <Company>HIT603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a</dc:creator>
  <cp:lastModifiedBy>张伯望</cp:lastModifiedBy>
  <cp:revision>68</cp:revision>
  <dcterms:created xsi:type="dcterms:W3CDTF">1998-06-03T12:50:28Z</dcterms:created>
  <dcterms:modified xsi:type="dcterms:W3CDTF">2017-09-07T11:38:01Z</dcterms:modified>
</cp:coreProperties>
</file>