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5"/>
  </p:notesMasterIdLst>
  <p:handoutMasterIdLst>
    <p:handoutMasterId r:id="rId6"/>
  </p:handoutMasterIdLst>
  <p:sldIdLst>
    <p:sldId id="256" r:id="rId2"/>
    <p:sldId id="257" r:id="rId3"/>
    <p:sldId id="278" r:id="rId4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FF3300"/>
    <a:srgbClr val="CC66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787"/>
    <p:restoredTop sz="90929"/>
  </p:normalViewPr>
  <p:slideViewPr>
    <p:cSldViewPr>
      <p:cViewPr varScale="1">
        <p:scale>
          <a:sx n="79" d="100"/>
          <a:sy n="79" d="100"/>
        </p:scale>
        <p:origin x="984" y="82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37" d="100"/>
          <a:sy n="37" d="100"/>
        </p:scale>
        <p:origin x="-1090" y="-5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microsoft.com/office/2015/10/relationships/revisionInfo" Target="revisionInfo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8940D3DB-DB58-4CE3-B8AB-6796E8A5049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31FB347F-0DDD-4F62-9ABF-626356D2406B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CE2108BB-BB28-4333-A4EA-40D4BA7D2618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03AD4275-A09F-4938-950C-AD39B4DF6243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D7BAB7AF-F5BB-44DF-8E9A-2636C2A2F5B7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D1D2678F-0F56-423B-A1CC-2478E2D5DD9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249C75B5-A03B-4543-8C3F-D2A2CF339F8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6DB67057-4785-4D11-A065-770407179010}"/>
              </a:ext>
            </a:extLst>
          </p:cNvPr>
          <p:cNvSpPr>
            <a:spLocks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C3A8844E-B66D-4815-8FA9-60C01F602C66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单击以编辑母版文本样式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05C7BE43-020D-4AD8-8459-47D7A5FA19F6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5" name="Rectangle 7">
            <a:extLst>
              <a:ext uri="{FF2B5EF4-FFF2-40B4-BE49-F238E27FC236}">
                <a16:creationId xmlns:a16="http://schemas.microsoft.com/office/drawing/2014/main" id="{CC068F84-2BA5-4156-B827-466D9331757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DD9D9921-C7F1-4C9A-B573-85115E35DF7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074">
            <a:extLst>
              <a:ext uri="{FF2B5EF4-FFF2-40B4-BE49-F238E27FC236}">
                <a16:creationId xmlns:a16="http://schemas.microsoft.com/office/drawing/2014/main" id="{5212B2C2-BE4D-4C5F-A98A-EB5A94BA0589}"/>
              </a:ext>
            </a:extLst>
          </p:cNvPr>
          <p:cNvSpPr>
            <a:spLocks noChangeShapeType="1"/>
          </p:cNvSpPr>
          <p:nvPr/>
        </p:nvSpPr>
        <p:spPr bwMode="auto">
          <a:xfrm>
            <a:off x="1500188" y="1708150"/>
            <a:ext cx="7646987" cy="0"/>
          </a:xfrm>
          <a:prstGeom prst="line">
            <a:avLst/>
          </a:prstGeom>
          <a:noFill/>
          <a:ln w="12700" cap="sq">
            <a:solidFill>
              <a:schemeClr val="bg2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Arc 3075">
            <a:extLst>
              <a:ext uri="{FF2B5EF4-FFF2-40B4-BE49-F238E27FC236}">
                <a16:creationId xmlns:a16="http://schemas.microsoft.com/office/drawing/2014/main" id="{07D3958F-9957-4673-BD1A-2488A06E6D3B}"/>
              </a:ext>
            </a:extLst>
          </p:cNvPr>
          <p:cNvSpPr>
            <a:spLocks/>
          </p:cNvSpPr>
          <p:nvPr/>
        </p:nvSpPr>
        <p:spPr bwMode="auto">
          <a:xfrm>
            <a:off x="0" y="842963"/>
            <a:ext cx="2895600" cy="6018212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>
            <a:noFill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eaLnBrk="1" hangingPunct="1">
              <a:defRPr/>
            </a:pPr>
            <a:endParaRPr lang="zh-CN" altLang="zh-CN"/>
          </a:p>
        </p:txBody>
      </p:sp>
      <p:sp>
        <p:nvSpPr>
          <p:cNvPr id="6" name="Rectangle 3078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BE94583C-F35E-4984-A6D7-C926D459D3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4050" y="6499225"/>
            <a:ext cx="1530350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eaLnBrk="1" hangingPunct="1">
              <a:spcBef>
                <a:spcPct val="20000"/>
              </a:spcBef>
              <a:defRPr/>
            </a:pPr>
            <a:r>
              <a:rPr lang="zh-CN" altLang="en-US" sz="1200">
                <a:solidFill>
                  <a:schemeClr val="folHlink"/>
                </a:solidFill>
                <a:latin typeface="Arial" charset="0"/>
                <a:hlinkClick r:id="" action="ppaction://hlinkshowjump?jump=firstslide"/>
              </a:rPr>
              <a:t>跳转到第一页</a:t>
            </a:r>
          </a:p>
        </p:txBody>
      </p:sp>
      <p:sp>
        <p:nvSpPr>
          <p:cNvPr id="7" name="AutoShape 3079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3E8E5952-D028-4E85-8266-247FC66005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02650" y="6554788"/>
            <a:ext cx="193675" cy="227012"/>
          </a:xfrm>
          <a:prstGeom prst="leftArrow">
            <a:avLst>
              <a:gd name="adj1" fmla="val 50000"/>
              <a:gd name="adj2" fmla="val 63796"/>
            </a:avLst>
          </a:prstGeom>
          <a:solidFill>
            <a:schemeClr val="bg1"/>
          </a:solidFill>
          <a:ln w="12700" cap="sq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defRPr/>
            </a:pPr>
            <a:endParaRPr lang="zh-CN" altLang="zh-CN"/>
          </a:p>
        </p:txBody>
      </p:sp>
      <p:sp>
        <p:nvSpPr>
          <p:cNvPr id="8" name="AutoShape 3080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146B9111-C67C-4E43-9C30-6E9FB080B7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31250" y="6556375"/>
            <a:ext cx="193675" cy="227013"/>
          </a:xfrm>
          <a:prstGeom prst="rightArrow">
            <a:avLst>
              <a:gd name="adj1" fmla="val 50000"/>
              <a:gd name="adj2" fmla="val 63806"/>
            </a:avLst>
          </a:prstGeom>
          <a:solidFill>
            <a:schemeClr val="bg1"/>
          </a:solidFill>
          <a:ln w="12700" cap="sq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defRPr/>
            </a:pPr>
            <a:endParaRPr kumimoji="0" lang="zh-CN" altLang="zh-CN"/>
          </a:p>
        </p:txBody>
      </p:sp>
      <p:sp>
        <p:nvSpPr>
          <p:cNvPr id="10244" name="Rectangle 3076"/>
          <p:cNvSpPr>
            <a:spLocks noGrp="1" noChangeArrowheads="1"/>
          </p:cNvSpPr>
          <p:nvPr>
            <p:ph type="ctrTitle" sz="quarter"/>
          </p:nvPr>
        </p:nvSpPr>
        <p:spPr>
          <a:xfrm>
            <a:off x="2590800" y="781050"/>
            <a:ext cx="6248400" cy="1143000"/>
          </a:xfrm>
        </p:spPr>
        <p:txBody>
          <a:bodyPr anchor="b"/>
          <a:lstStyle>
            <a:lvl1pPr>
              <a:defRPr sz="66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245" name="Rectangle 307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4191000" y="1752600"/>
            <a:ext cx="4572000" cy="1752600"/>
          </a:xfrm>
        </p:spPr>
        <p:txBody>
          <a:bodyPr/>
          <a:lstStyle>
            <a:lvl1pPr marL="0" indent="0">
              <a:buFont typeface="Monotype Sorts" pitchFamily="2" charset="2"/>
              <a:buNone/>
              <a:defRPr sz="24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9" name="Rectangle 3081">
            <a:extLst>
              <a:ext uri="{FF2B5EF4-FFF2-40B4-BE49-F238E27FC236}">
                <a16:creationId xmlns:a16="http://schemas.microsoft.com/office/drawing/2014/main" id="{83124CFC-2EE3-48A8-A07F-9CF9403716FC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xfrm>
            <a:off x="152400" y="5486400"/>
            <a:ext cx="1905000" cy="3048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Rectangle 3082">
            <a:extLst>
              <a:ext uri="{FF2B5EF4-FFF2-40B4-BE49-F238E27FC236}">
                <a16:creationId xmlns:a16="http://schemas.microsoft.com/office/drawing/2014/main" id="{79C89418-C3C1-4F80-A964-D405DAB7DE9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152400" y="5791200"/>
            <a:ext cx="2667000" cy="3048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Rectangle 3083">
            <a:extLst>
              <a:ext uri="{FF2B5EF4-FFF2-40B4-BE49-F238E27FC236}">
                <a16:creationId xmlns:a16="http://schemas.microsoft.com/office/drawing/2014/main" id="{27C9EE7B-1F96-4BA5-B9DD-7D170497FBF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0B3060-F363-4D21-852D-B20059224F0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75171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9D6565A3-35B2-4B54-A511-E22F6E01E3E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5C9C8F3B-EE52-4B3B-9898-7CE23C60110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EB45985B-26AC-42EC-943F-603F5F4E564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4BD6DDB-B034-4232-8F75-FBEF512834A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7540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391400" y="609600"/>
            <a:ext cx="15240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819400" y="609600"/>
            <a:ext cx="44196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32903C4B-45D7-4B8F-A3DF-8D9770C794F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47A1631D-A6AA-4BFB-81C1-1E9B11CCEE3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33A4F194-EAFB-4634-B95E-3A03D205D20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3265A2-B0F7-4E14-8ECD-D91E3BF3793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05242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6AEECA58-654F-4C4B-AC61-A8206B9B3C6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C3DE6100-1CB4-4D9A-8F88-C4F93E14A1F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A760A661-4484-4BB2-B5BD-3B7BCF8F931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C9DC328-00F9-4A79-8B41-FF5CE9B19C8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6395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E4C38DD2-8900-443F-8635-7519AB8B8ED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40676E7C-3CDD-41BC-89D3-250F7BA73EC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98C6B589-AF5D-46CB-B65A-A25809C5B72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748BE0A-32D8-42D7-A304-FF00877CBE1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80634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819400" y="1981200"/>
            <a:ext cx="29718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43600" y="1981200"/>
            <a:ext cx="29718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E2B090F9-C899-458E-8CAF-6763C0B1072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A4B13C5B-9EA3-4635-A0EC-439CE934427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E7E2BC87-BE84-4134-86DD-7F6AB060B6A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8399D29-5FD7-45AB-ABB8-B6DB7ECFE61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95991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5B07120A-DC13-4085-8FC8-97FF0863BE0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9">
            <a:extLst>
              <a:ext uri="{FF2B5EF4-FFF2-40B4-BE49-F238E27FC236}">
                <a16:creationId xmlns:a16="http://schemas.microsoft.com/office/drawing/2014/main" id="{65D3B3D3-E2B4-48A3-8004-CAB07FC98ED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FB7D4476-3607-4F76-A87F-52F6D57AEEC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B0D319-7175-4023-9A31-E25748B2805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91167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8">
            <a:extLst>
              <a:ext uri="{FF2B5EF4-FFF2-40B4-BE49-F238E27FC236}">
                <a16:creationId xmlns:a16="http://schemas.microsoft.com/office/drawing/2014/main" id="{27624509-1D38-4020-AFF2-DBA915EAD76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58EA8F5F-5B98-4865-AFAD-DBC4965EDC7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1571890A-B979-4842-9397-BE0A2DC16D0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65C511F-968D-4E91-A50E-382105672CF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59529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>
            <a:extLst>
              <a:ext uri="{FF2B5EF4-FFF2-40B4-BE49-F238E27FC236}">
                <a16:creationId xmlns:a16="http://schemas.microsoft.com/office/drawing/2014/main" id="{3C5DB74B-C7F0-4016-A611-C82A2E4BFCA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id="{9EC6A28F-B512-453F-A96E-A7A9F54E1C7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509462E5-9110-44E4-BB28-BBEBFE12E05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78BA956-A1F1-4471-B075-7BD0CD3C2C1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38787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3C25D130-5D76-4575-87B6-44344DCDEF4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C3430509-E1DB-4706-B7F2-45FB119A2CB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16E782BB-D5E3-4514-B347-4E9A2D0767B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A24687C-852E-4D43-B1D4-E86B4402F4A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51930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E5F4A022-D19B-4CFE-855B-61A13567DDE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71BD02C7-11C1-4B35-9283-0EC39D61A7D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77CCA89E-D553-4114-86B4-58D1C8B5F5F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5A2CA32-874D-4C8B-974A-8A4927083DA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87621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Arc 2">
            <a:extLst>
              <a:ext uri="{FF2B5EF4-FFF2-40B4-BE49-F238E27FC236}">
                <a16:creationId xmlns:a16="http://schemas.microsoft.com/office/drawing/2014/main" id="{13B6BA5D-93E9-4CCE-B8E9-E9E0704EA66F}"/>
              </a:ext>
            </a:extLst>
          </p:cNvPr>
          <p:cNvSpPr>
            <a:spLocks/>
          </p:cNvSpPr>
          <p:nvPr/>
        </p:nvSpPr>
        <p:spPr bwMode="auto">
          <a:xfrm>
            <a:off x="0" y="842963"/>
            <a:ext cx="2895600" cy="6018212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>
            <a:noFill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eaLnBrk="1" hangingPunct="1">
              <a:defRPr/>
            </a:pPr>
            <a:endParaRPr lang="zh-CN" altLang="zh-CN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C2EEDDC7-7189-4E95-9F31-4C34C351A6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819400" y="609600"/>
            <a:ext cx="6096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21948509-2DB2-481D-8E82-D97926297E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819400" y="1981200"/>
            <a:ext cx="60960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9224" name="Rectangle 8">
            <a:extLst>
              <a:ext uri="{FF2B5EF4-FFF2-40B4-BE49-F238E27FC236}">
                <a16:creationId xmlns:a16="http://schemas.microsoft.com/office/drawing/2014/main" id="{2C3A5AFA-5A12-47B9-9B3F-B8A107C45DA3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2400" y="55626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 sz="1400">
                <a:solidFill>
                  <a:schemeClr val="folHlink"/>
                </a:solidFill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5" name="Rectangle 9">
            <a:extLst>
              <a:ext uri="{FF2B5EF4-FFF2-40B4-BE49-F238E27FC236}">
                <a16:creationId xmlns:a16="http://schemas.microsoft.com/office/drawing/2014/main" id="{09EF83A3-5E97-4B75-BAC2-48CEB5A4936B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52400" y="5867400"/>
            <a:ext cx="2590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400">
                <a:solidFill>
                  <a:schemeClr val="folHlink"/>
                </a:solidFill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6" name="Rectangle 10">
            <a:extLst>
              <a:ext uri="{FF2B5EF4-FFF2-40B4-BE49-F238E27FC236}">
                <a16:creationId xmlns:a16="http://schemas.microsoft.com/office/drawing/2014/main" id="{A504166A-4EB6-4299-9077-BF02A85C092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524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400">
                <a:solidFill>
                  <a:schemeClr val="folHlink"/>
                </a:solidFill>
                <a:latin typeface="Arial" panose="020B0604020202020204" pitchFamily="34" charset="0"/>
              </a:defRPr>
            </a:lvl1pPr>
          </a:lstStyle>
          <a:p>
            <a:fld id="{BD1B8468-4378-468E-87A6-4FE740C4439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Arial Narrow" pitchFamily="34" charset="0"/>
          <a:ea typeface="宋体" pitchFamily="2" charset="-122"/>
        </a:defRPr>
      </a:lvl2pPr>
      <a:lvl3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Arial Narrow" pitchFamily="34" charset="0"/>
          <a:ea typeface="宋体" pitchFamily="2" charset="-122"/>
        </a:defRPr>
      </a:lvl3pPr>
      <a:lvl4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Arial Narrow" pitchFamily="34" charset="0"/>
          <a:ea typeface="宋体" pitchFamily="2" charset="-122"/>
        </a:defRPr>
      </a:lvl4pPr>
      <a:lvl5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Arial Narrow" pitchFamily="34" charset="0"/>
          <a:ea typeface="宋体" pitchFamily="2" charset="-122"/>
        </a:defRPr>
      </a:lvl5pPr>
      <a:lvl6pPr marL="457200" algn="l" rtl="0" fontAlgn="base">
        <a:lnSpc>
          <a:spcPct val="70000"/>
        </a:lnSpc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Arial Narrow" pitchFamily="34" charset="0"/>
          <a:ea typeface="宋体" pitchFamily="2" charset="-122"/>
        </a:defRPr>
      </a:lvl6pPr>
      <a:lvl7pPr marL="914400" algn="l" rtl="0" fontAlgn="base">
        <a:lnSpc>
          <a:spcPct val="70000"/>
        </a:lnSpc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Arial Narrow" pitchFamily="34" charset="0"/>
          <a:ea typeface="宋体" pitchFamily="2" charset="-122"/>
        </a:defRPr>
      </a:lvl7pPr>
      <a:lvl8pPr marL="1371600" algn="l" rtl="0" fontAlgn="base">
        <a:lnSpc>
          <a:spcPct val="70000"/>
        </a:lnSpc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Arial Narrow" pitchFamily="34" charset="0"/>
          <a:ea typeface="宋体" pitchFamily="2" charset="-122"/>
        </a:defRPr>
      </a:lvl8pPr>
      <a:lvl9pPr marL="1828800" algn="l" rtl="0" fontAlgn="base">
        <a:lnSpc>
          <a:spcPct val="70000"/>
        </a:lnSpc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Arial Narrow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0000"/>
        <a:buFont typeface="Monotype Sorts" pitchFamily="2" charset="2"/>
        <a:buChar char="n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Monotype Sorts" pitchFamily="2" charset="2"/>
        <a:buChar char="u"/>
        <a:defRPr kumimoji="1" sz="26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Monotype Sorts" pitchFamily="2" charset="2"/>
        <a:buChar char="F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00000"/>
        <a:buChar char="•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AEADEF48-1927-4E56-BFCD-333F455A5A3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84213" y="549275"/>
            <a:ext cx="7608887" cy="1676400"/>
          </a:xfrm>
        </p:spPr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en-US" altLang="zh-CN" sz="400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2.7  </a:t>
            </a:r>
            <a:r>
              <a:rPr lang="zh-CN" altLang="en-US" sz="400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单管放大电路的频率特性</a:t>
            </a:r>
            <a:endParaRPr lang="zh-CN" altLang="en-US" sz="3600">
              <a:solidFill>
                <a:srgbClr val="CC6600"/>
              </a:solidFill>
            </a:endParaRP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8C293DD1-8B44-475E-AECF-D213B18AAEA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11188" y="2276475"/>
            <a:ext cx="8137525" cy="3889375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Font typeface="Monotype Sorts" pitchFamily="2" charset="2"/>
              <a:buNone/>
            </a:pPr>
            <a:r>
              <a:rPr lang="en-US" altLang="zh-CN" sz="3200" b="1">
                <a:solidFill>
                  <a:srgbClr val="3333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2.7.1  </a:t>
            </a:r>
            <a:r>
              <a:rPr lang="zh-CN" altLang="en-US" sz="3200" b="1">
                <a:solidFill>
                  <a:srgbClr val="3333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放大电路频率特性的概念</a:t>
            </a:r>
          </a:p>
          <a:p>
            <a:pPr eaLnBrk="1" hangingPunct="1">
              <a:lnSpc>
                <a:spcPct val="150000"/>
              </a:lnSpc>
              <a:buFont typeface="Monotype Sorts" pitchFamily="2" charset="2"/>
              <a:buNone/>
            </a:pPr>
            <a:r>
              <a:rPr lang="en-US" altLang="zh-CN" sz="3200" b="1">
                <a:solidFill>
                  <a:srgbClr val="3333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2.7.2  </a:t>
            </a:r>
            <a:r>
              <a:rPr lang="zh-CN" altLang="en-US" sz="3200" b="1">
                <a:solidFill>
                  <a:srgbClr val="3333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晶体管的混合参数</a:t>
            </a:r>
            <a:r>
              <a:rPr lang="el-GR" altLang="zh-CN" sz="3200" b="1">
                <a:solidFill>
                  <a:srgbClr val="3333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π</a:t>
            </a:r>
            <a:r>
              <a:rPr lang="zh-CN" altLang="en-US" sz="3200" b="1">
                <a:solidFill>
                  <a:srgbClr val="3333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等效电路</a:t>
            </a:r>
            <a:endParaRPr lang="en-US" altLang="zh-CN" sz="3200" b="1">
              <a:solidFill>
                <a:srgbClr val="3333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150000"/>
              </a:lnSpc>
              <a:buFont typeface="Monotype Sorts" pitchFamily="2" charset="2"/>
              <a:buNone/>
            </a:pPr>
            <a:r>
              <a:rPr lang="en-US" altLang="zh-CN" sz="3200" b="1">
                <a:solidFill>
                  <a:srgbClr val="3333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2.7.3  </a:t>
            </a:r>
            <a:r>
              <a:rPr lang="zh-CN" altLang="en-US" sz="3200" b="1">
                <a:solidFill>
                  <a:srgbClr val="3333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单管放大电路的频率特性</a:t>
            </a:r>
            <a:endParaRPr lang="en-US" altLang="zh-CN" sz="3200" b="1">
              <a:solidFill>
                <a:srgbClr val="3333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150000"/>
              </a:lnSpc>
              <a:buFont typeface="Monotype Sorts" pitchFamily="2" charset="2"/>
              <a:buNone/>
            </a:pPr>
            <a:endParaRPr lang="en-US" altLang="zh-CN" sz="3200" b="1" i="1">
              <a:solidFill>
                <a:srgbClr val="3333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150000"/>
              </a:lnSpc>
              <a:buFont typeface="Monotype Sorts" pitchFamily="2" charset="2"/>
              <a:buNone/>
            </a:pPr>
            <a:endParaRPr lang="zh-CN" altLang="en-US" sz="3200" b="1">
              <a:solidFill>
                <a:srgbClr val="3333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6FB8115A-30E1-4A66-95DD-58F88DA77A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11188" y="692150"/>
            <a:ext cx="8064500" cy="533400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zh-CN" sz="3200">
                <a:solidFill>
                  <a:srgbClr val="3333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2.7.1  </a:t>
            </a:r>
            <a:r>
              <a:rPr lang="zh-CN" altLang="en-US" sz="3200">
                <a:solidFill>
                  <a:srgbClr val="3333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放大电路频率特性的概念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924D2EB8-02EF-4425-8841-8AEF4EDEED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1557338"/>
            <a:ext cx="80645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eaLnBrk="1" hangingPunct="1">
              <a:lnSpc>
                <a:spcPct val="150000"/>
              </a:lnSpc>
              <a:defRPr/>
            </a:pPr>
            <a:r>
              <a:rPr lang="zh-CN" altLang="en-US" sz="3200" b="1" kern="0" dirty="0">
                <a:solidFill>
                  <a:srgbClr val="3333FF"/>
                </a:solidFill>
                <a:latin typeface="黑体" pitchFamily="2" charset="-122"/>
                <a:ea typeface="黑体" pitchFamily="2" charset="-122"/>
                <a:cs typeface="+mj-cs"/>
              </a:rPr>
              <a:t>频率特性（频率响应）：</a:t>
            </a:r>
          </a:p>
        </p:txBody>
      </p:sp>
      <p:pic>
        <p:nvPicPr>
          <p:cNvPr id="5" name="图片 4" descr="QQ截图20140326103346.jpg">
            <a:extLst>
              <a:ext uri="{FF2B5EF4-FFF2-40B4-BE49-F238E27FC236}">
                <a16:creationId xmlns:a16="http://schemas.microsoft.com/office/drawing/2014/main" id="{DE05A209-7FB8-4BC1-9FD7-85EE8E6424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513" y="2565400"/>
            <a:ext cx="4591050" cy="1052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id="{EAEE8591-6BD4-4561-98E7-17D55AEB90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3716338"/>
            <a:ext cx="80645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eaLnBrk="1" hangingPunct="1">
              <a:lnSpc>
                <a:spcPct val="150000"/>
              </a:lnSpc>
              <a:defRPr/>
            </a:pPr>
            <a:r>
              <a:rPr lang="zh-CN" altLang="en-US" sz="3200" b="1" kern="0" dirty="0">
                <a:solidFill>
                  <a:srgbClr val="3333FF"/>
                </a:solidFill>
                <a:latin typeface="黑体" pitchFamily="2" charset="-122"/>
                <a:ea typeface="黑体" pitchFamily="2" charset="-122"/>
                <a:cs typeface="+mj-cs"/>
              </a:rPr>
              <a:t>幅频特性：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ABBF063B-C834-47F7-B541-FB9D0829BB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4508500"/>
            <a:ext cx="80645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eaLnBrk="1" hangingPunct="1">
              <a:lnSpc>
                <a:spcPct val="150000"/>
              </a:lnSpc>
              <a:defRPr/>
            </a:pPr>
            <a:r>
              <a:rPr lang="zh-CN" altLang="en-US" sz="3200" b="1" kern="0" dirty="0">
                <a:solidFill>
                  <a:srgbClr val="3333FF"/>
                </a:solidFill>
                <a:latin typeface="黑体" pitchFamily="2" charset="-122"/>
                <a:ea typeface="黑体" pitchFamily="2" charset="-122"/>
                <a:cs typeface="+mj-cs"/>
              </a:rPr>
              <a:t>相频特性：</a:t>
            </a:r>
          </a:p>
        </p:txBody>
      </p:sp>
      <p:pic>
        <p:nvPicPr>
          <p:cNvPr id="8" name="图片 7" descr="QQ截图20140326103921.jpg">
            <a:extLst>
              <a:ext uri="{FF2B5EF4-FFF2-40B4-BE49-F238E27FC236}">
                <a16:creationId xmlns:a16="http://schemas.microsoft.com/office/drawing/2014/main" id="{52F0257E-4D9F-4D51-BDF0-065A209B92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5300663"/>
            <a:ext cx="6978650" cy="1223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图片 3" descr="QQ截图20140326103709.jpg">
            <a:extLst>
              <a:ext uri="{FF2B5EF4-FFF2-40B4-BE49-F238E27FC236}">
                <a16:creationId xmlns:a16="http://schemas.microsoft.com/office/drawing/2014/main" id="{0C113D5A-BB6A-4AEC-B3B6-F2EF58CEEC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549275"/>
            <a:ext cx="5645150" cy="6046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Gen1">
  <a:themeElements>
    <a:clrScheme name="Gen1 1">
      <a:dk1>
        <a:srgbClr val="009999"/>
      </a:dk1>
      <a:lt1>
        <a:srgbClr val="FFFFFF"/>
      </a:lt1>
      <a:dk2>
        <a:srgbClr val="336699"/>
      </a:dk2>
      <a:lt2>
        <a:srgbClr val="010000"/>
      </a:lt2>
      <a:accent1>
        <a:srgbClr val="CCECFF"/>
      </a:accent1>
      <a:accent2>
        <a:srgbClr val="FFFFCC"/>
      </a:accent2>
      <a:accent3>
        <a:srgbClr val="FFFFFF"/>
      </a:accent3>
      <a:accent4>
        <a:srgbClr val="008282"/>
      </a:accent4>
      <a:accent5>
        <a:srgbClr val="E2F4FF"/>
      </a:accent5>
      <a:accent6>
        <a:srgbClr val="E7E7B9"/>
      </a:accent6>
      <a:hlink>
        <a:srgbClr val="FF9966"/>
      </a:hlink>
      <a:folHlink>
        <a:srgbClr val="009999"/>
      </a:folHlink>
    </a:clrScheme>
    <a:fontScheme name="Gen1">
      <a:majorFont>
        <a:latin typeface="Arial Narrow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Gen1 1">
        <a:dk1>
          <a:srgbClr val="009999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8282"/>
        </a:accent4>
        <a:accent5>
          <a:srgbClr val="E2F4FF"/>
        </a:accent5>
        <a:accent6>
          <a:srgbClr val="E7E7B9"/>
        </a:accent6>
        <a:hlink>
          <a:srgbClr val="FF9966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n1 2">
        <a:dk1>
          <a:srgbClr val="800000"/>
        </a:dk1>
        <a:lt1>
          <a:srgbClr val="FFFFFF"/>
        </a:lt1>
        <a:dk2>
          <a:srgbClr val="000000"/>
        </a:dk2>
        <a:lt2>
          <a:srgbClr val="FFFFCC"/>
        </a:lt2>
        <a:accent1>
          <a:srgbClr val="000000"/>
        </a:accent1>
        <a:accent2>
          <a:srgbClr val="000099"/>
        </a:accent2>
        <a:accent3>
          <a:srgbClr val="AAAAAA"/>
        </a:accent3>
        <a:accent4>
          <a:srgbClr val="DADADA"/>
        </a:accent4>
        <a:accent5>
          <a:srgbClr val="AAAAAA"/>
        </a:accent5>
        <a:accent6>
          <a:srgbClr val="00008A"/>
        </a:accent6>
        <a:hlink>
          <a:srgbClr val="800000"/>
        </a:hlink>
        <a:folHlink>
          <a:srgbClr val="80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n1 3">
        <a:dk1>
          <a:srgbClr val="000000"/>
        </a:dk1>
        <a:lt1>
          <a:srgbClr val="FFFFFF"/>
        </a:lt1>
        <a:dk2>
          <a:srgbClr val="000000"/>
        </a:dk2>
        <a:lt2>
          <a:srgbClr val="CBCBCB"/>
        </a:lt2>
        <a:accent1>
          <a:srgbClr val="B2B2B2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D4D4D4"/>
        </a:accent6>
        <a:hlink>
          <a:srgbClr val="B2B2B2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D:\ecai1\dot\Gen1.pot</Template>
  <TotalTime>470</TotalTime>
  <Words>42</Words>
  <Application>Microsoft Office PowerPoint</Application>
  <PresentationFormat>全屏显示(4:3)</PresentationFormat>
  <Paragraphs>8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0" baseType="lpstr">
      <vt:lpstr>Times New Roman</vt:lpstr>
      <vt:lpstr>宋体</vt:lpstr>
      <vt:lpstr>Arial</vt:lpstr>
      <vt:lpstr>Arial Narrow</vt:lpstr>
      <vt:lpstr>Monotype Sorts</vt:lpstr>
      <vt:lpstr>黑体</vt:lpstr>
      <vt:lpstr>Gen1</vt:lpstr>
      <vt:lpstr>2.7  单管放大电路的频率特性</vt:lpstr>
      <vt:lpstr>2.7.1  放大电路频率特性的概念</vt:lpstr>
      <vt:lpstr>PowerPoint 演示文稿</vt:lpstr>
    </vt:vector>
  </TitlesOfParts>
  <Manager/>
  <Company>HIT603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没有幻灯片标题</dc:title>
  <dc:creator>a</dc:creator>
  <cp:lastModifiedBy>张伯望</cp:lastModifiedBy>
  <cp:revision>76</cp:revision>
  <dcterms:created xsi:type="dcterms:W3CDTF">1998-06-03T12:50:28Z</dcterms:created>
  <dcterms:modified xsi:type="dcterms:W3CDTF">2017-09-07T11:38:20Z</dcterms:modified>
</cp:coreProperties>
</file>