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77" r:id="rId4"/>
    <p:sldId id="267" r:id="rId5"/>
    <p:sldId id="259" r:id="rId6"/>
    <p:sldId id="278" r:id="rId7"/>
    <p:sldId id="260" r:id="rId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  <a:srgbClr val="CC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9" d="100"/>
          <a:sy n="79" d="100"/>
        </p:scale>
        <p:origin x="984" y="8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1DD9C64-D1C3-4D07-ACC4-D3B8DCBB7B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9D1C46C-5E77-4B28-B9EF-E0701A5194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25655A6-7C51-4D52-8A37-94207044506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26FD7B1-5360-472B-BEE5-A06B3D7F187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66A26D2-047B-4B1B-A278-7827DC8CC7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5C48287-D4A4-430B-8E69-312C03ADEE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0E45D83-46F0-4FDD-AC82-1012C03F665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DFD1A6B5-54D8-4875-8D6C-AD76E48E5239}"/>
              </a:ext>
            </a:extLst>
          </p:cNvPr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449FC1-3F0B-44B1-976A-7B68F17D880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9A3DC77-D061-46A9-8EE1-2DF999B45B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AC99CC4-C3C2-4318-B8C8-3C11BF2AED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61041F4-B9C5-4835-8D01-17D31D7B2FB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074">
            <a:extLst>
              <a:ext uri="{FF2B5EF4-FFF2-40B4-BE49-F238E27FC236}">
                <a16:creationId xmlns:a16="http://schemas.microsoft.com/office/drawing/2014/main" id="{BC561839-1806-4408-949F-06FD5239D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0188" y="1708150"/>
            <a:ext cx="7646987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Arc 3075">
            <a:extLst>
              <a:ext uri="{FF2B5EF4-FFF2-40B4-BE49-F238E27FC236}">
                <a16:creationId xmlns:a16="http://schemas.microsoft.com/office/drawing/2014/main" id="{5C2A0F69-10EB-4711-BB21-33A045F12BB3}"/>
              </a:ext>
            </a:extLst>
          </p:cNvPr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6" name="Rectangle 307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4325EFC-2E0F-4140-A894-4FA9D924E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050" y="6499225"/>
            <a:ext cx="15303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1200">
                <a:solidFill>
                  <a:schemeClr val="folHlink"/>
                </a:solidFill>
                <a:latin typeface="Arial" charset="0"/>
                <a:hlinkClick r:id="" action="ppaction://hlinkshowjump?jump=firstslide"/>
              </a:rPr>
              <a:t>跳转到第一页</a:t>
            </a:r>
          </a:p>
        </p:txBody>
      </p:sp>
      <p:sp>
        <p:nvSpPr>
          <p:cNvPr id="7" name="AutoShape 307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BF31110-FC63-4DC6-ADF7-79DD41B73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2650" y="6554788"/>
            <a:ext cx="193675" cy="227012"/>
          </a:xfrm>
          <a:prstGeom prst="leftArrow">
            <a:avLst>
              <a:gd name="adj1" fmla="val 50000"/>
              <a:gd name="adj2" fmla="val 63796"/>
            </a:avLst>
          </a:prstGeom>
          <a:solidFill>
            <a:schemeClr val="bg1"/>
          </a:solidFill>
          <a:ln w="12700" cap="sq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8" name="AutoShape 30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25E5895-B9E3-49E7-9A8B-266796812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0" y="6556375"/>
            <a:ext cx="193675" cy="227013"/>
          </a:xfrm>
          <a:prstGeom prst="rightArrow">
            <a:avLst>
              <a:gd name="adj1" fmla="val 50000"/>
              <a:gd name="adj2" fmla="val 63806"/>
            </a:avLst>
          </a:prstGeom>
          <a:solidFill>
            <a:schemeClr val="bg1"/>
          </a:solidFill>
          <a:ln w="12700" cap="sq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10244" name="Rectangle 3076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781050"/>
            <a:ext cx="6248400" cy="1143000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45" name="Rectangle 307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91000" y="1752600"/>
            <a:ext cx="45720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3081">
            <a:extLst>
              <a:ext uri="{FF2B5EF4-FFF2-40B4-BE49-F238E27FC236}">
                <a16:creationId xmlns:a16="http://schemas.microsoft.com/office/drawing/2014/main" id="{BF473FF0-FAB0-4493-AA3D-C48F700849F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152400" y="54864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3082">
            <a:extLst>
              <a:ext uri="{FF2B5EF4-FFF2-40B4-BE49-F238E27FC236}">
                <a16:creationId xmlns:a16="http://schemas.microsoft.com/office/drawing/2014/main" id="{28DC793B-84B0-48AB-9060-D138BD00BE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52400" y="5791200"/>
            <a:ext cx="2667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3083">
            <a:extLst>
              <a:ext uri="{FF2B5EF4-FFF2-40B4-BE49-F238E27FC236}">
                <a16:creationId xmlns:a16="http://schemas.microsoft.com/office/drawing/2014/main" id="{2DD60D68-F835-43D9-92DA-B9A5BBCC67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8FA9D-D21E-4D09-85DC-F2CEDC9B06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931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DF7E2E5-4A54-4331-8A8E-7FFE901FD0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A44407F-B17E-47AF-891C-5F161BFB1E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E69D467-29A8-4460-AF57-69A75FA5A5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DD1631-1284-407E-906A-FD3D9D2453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18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609600"/>
            <a:ext cx="15240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19400" y="609600"/>
            <a:ext cx="44196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80A4A2A-7BAF-41C1-8C02-4BC9C503C6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E2EE8DB-DF1F-4F2D-9E9E-83D9B12768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5D7722A-AF47-41C9-BDDA-8E66C10FDE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28F16-2F03-4BFE-95F1-A5FDC5AC2B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05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A6CFDF1-5780-4085-8A8F-6E84EA3FBB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18ED7AD-20C8-4D36-8AFD-F140120F56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BBB3E03-6FFA-4796-B99C-B9204220D1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407F66-8F32-40B2-A60E-37BA15153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19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A840F5B-1708-4DEA-A0DC-5400AC010E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C32DB47-25D9-4E54-8D8B-673093C72E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E399838-D6F9-444E-9E47-F8AE12E949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5DE469-91E6-43BB-8C0C-A3BD0F2192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29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194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36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93A4173-3832-47F2-8088-B0095C89AB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FD33E41-C466-467F-9D13-7E4FA5AD56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8097EE0-AC32-47BB-995A-CEE60CBF5D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57517F-33D9-40C2-AF9B-97273B41C5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954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AAC0704-0A40-48CE-B894-55016343BC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80A2B86C-0710-4B8B-A232-6CEB51FA34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0AAD77A-2809-4245-8C70-059B6E3C4F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E97323-7FF5-494E-B13B-AB310F152A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41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588D9BC-4F25-49D3-89D2-B37A4EA2B2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CCAC3E5-2C02-409F-A40D-64B72185A6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4B14C4B-FF0C-4D11-8096-83A779AFD5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F76328-036F-4F72-A256-1FEA46C8B8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081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F706F8D1-5EB8-4B56-8E84-C701BB0BB6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BCED3A4C-0009-483A-A8B1-24981A6656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667EB56-8A00-4940-BF82-B4351C9004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5FBDA9-5942-470C-AD87-D848B98318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96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4BDB4C6-A38C-450D-8BDB-9DC3548AA4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A18334-341E-46E4-B95F-C10AC6979D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24EF43F-9792-410E-976E-B3007B981B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4167A4-4632-4B9D-BB83-702B81FB9D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533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07B8F92-0E60-477E-9F93-B6C5B7E916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13D7587-6293-4AF7-B87F-D400858571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D02567E-C5A8-4F9C-9ED1-B609292A4D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52FC7D-81EE-4A56-BA25-3653B928A4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46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rc 2">
            <a:extLst>
              <a:ext uri="{FF2B5EF4-FFF2-40B4-BE49-F238E27FC236}">
                <a16:creationId xmlns:a16="http://schemas.microsoft.com/office/drawing/2014/main" id="{3D0106AA-A4D1-47B5-8DE0-1BCCDDE2BEE3}"/>
              </a:ext>
            </a:extLst>
          </p:cNvPr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7A0EED7-B34B-472F-A057-33E9E2B01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609600"/>
            <a:ext cx="609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35B62D2-2881-40F5-B270-FC9EA3C80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819400" y="1981200"/>
            <a:ext cx="6096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44FB34EB-E228-4E7C-84AC-BB1B65089A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55626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chemeClr val="folHlink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091E2912-2B47-4A0D-88B2-D34A09A0732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58674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chemeClr val="folHlink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17337FB7-86A6-473E-A897-0DE988641E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folHlink"/>
                </a:solidFill>
                <a:latin typeface="Arial" panose="020B0604020202020204" pitchFamily="34" charset="0"/>
              </a:defRPr>
            </a:lvl1pPr>
          </a:lstStyle>
          <a:p>
            <a:fld id="{387D0D29-3D14-45BC-988E-FBB4CE775FE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Monotype Sort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u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CFC0AA6-12C4-45B1-BF93-9258A0C263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549275"/>
            <a:ext cx="7608887" cy="16764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sz="40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2.8  </a:t>
            </a:r>
            <a:r>
              <a:rPr lang="zh-CN" altLang="en-US" sz="40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多级放大电路</a:t>
            </a:r>
            <a:endParaRPr lang="zh-CN" altLang="en-US" sz="3600">
              <a:solidFill>
                <a:srgbClr val="CC6600"/>
              </a:solidFill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FA64AF3-775F-4BD5-922B-1E8CD61A5F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2276475"/>
            <a:ext cx="8137525" cy="38893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2.8.1  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多级放大电路的耦合方式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2.8.2  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多级放大器的电压放大倍数</a:t>
            </a:r>
            <a:endParaRPr lang="en-US" altLang="zh-CN" sz="3200" b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2.8.3  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多级放大器的频率特性</a:t>
            </a:r>
            <a:endParaRPr lang="en-US" altLang="zh-CN" sz="3200" b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endParaRPr lang="en-US" altLang="zh-CN" sz="3200" b="1" i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endParaRPr lang="zh-CN" altLang="en-US" sz="3200" b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7315CA2-7384-43C4-A40E-CAE680AE0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8064500" cy="533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2.8.1  </a:t>
            </a:r>
            <a:r>
              <a:rPr lang="zh-CN" altLang="en-US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多级放大电路的耦合方式</a:t>
            </a:r>
          </a:p>
        </p:txBody>
      </p:sp>
      <p:pic>
        <p:nvPicPr>
          <p:cNvPr id="4" name="图片 3" descr="QQ截图20140325225831.jpg">
            <a:extLst>
              <a:ext uri="{FF2B5EF4-FFF2-40B4-BE49-F238E27FC236}">
                <a16:creationId xmlns:a16="http://schemas.microsoft.com/office/drawing/2014/main" id="{C0D1109C-0D25-41FF-8916-109CB00EB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31"/>
          <a:stretch>
            <a:fillRect/>
          </a:stretch>
        </p:blipFill>
        <p:spPr bwMode="auto">
          <a:xfrm>
            <a:off x="971550" y="1341438"/>
            <a:ext cx="73152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C4A0AEA-6938-4806-B679-60E5FFD1D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36838"/>
            <a:ext cx="8064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  <a:cs typeface="+mj-cs"/>
              </a:rPr>
              <a:t>1. </a:t>
            </a:r>
            <a:r>
              <a:rPr lang="zh-CN" altLang="en-US" sz="32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  <a:cs typeface="+mj-cs"/>
              </a:rPr>
              <a:t>阻容耦合</a:t>
            </a:r>
          </a:p>
        </p:txBody>
      </p:sp>
      <p:pic>
        <p:nvPicPr>
          <p:cNvPr id="6" name="图片 5" descr="QQ截图20140325230107.jpg">
            <a:extLst>
              <a:ext uri="{FF2B5EF4-FFF2-40B4-BE49-F238E27FC236}">
                <a16:creationId xmlns:a16="http://schemas.microsoft.com/office/drawing/2014/main" id="{EE0EAAB4-58B9-4CF5-A60D-B0CD381AB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330575"/>
            <a:ext cx="59817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D6B1E25-9E53-4C3B-8AA5-B96B50F33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7777162" cy="6143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直接耦合</a:t>
            </a:r>
            <a:endParaRPr lang="en-US" altLang="zh-CN" sz="320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8EA0CB-715C-4CCC-8044-BC701E920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7777162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32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  <a:cs typeface="+mj-cs"/>
              </a:rPr>
              <a:t>（</a:t>
            </a:r>
            <a:r>
              <a:rPr lang="en-US" altLang="zh-CN" sz="32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  <a:cs typeface="+mj-cs"/>
              </a:rPr>
              <a:t>1</a:t>
            </a:r>
            <a:r>
              <a:rPr lang="zh-CN" altLang="en-US" sz="32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  <a:cs typeface="+mj-cs"/>
              </a:rPr>
              <a:t>）级间的电平配置</a:t>
            </a:r>
            <a:endParaRPr lang="en-US" altLang="zh-CN" sz="3200" b="1" kern="0" dirty="0">
              <a:solidFill>
                <a:srgbClr val="3333FF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5124" name="图片 4" descr="QQ截图20140325230545.jpg">
            <a:extLst>
              <a:ext uri="{FF2B5EF4-FFF2-40B4-BE49-F238E27FC236}">
                <a16:creationId xmlns:a16="http://schemas.microsoft.com/office/drawing/2014/main" id="{F1989FAF-ABD8-4363-9823-654916622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133600"/>
            <a:ext cx="673417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86C58B-9036-4C75-A587-C6C958AE8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6250"/>
            <a:ext cx="7777162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32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  <a:cs typeface="+mj-cs"/>
              </a:rPr>
              <a:t>（</a:t>
            </a:r>
            <a:r>
              <a:rPr lang="en-US" altLang="zh-CN" sz="32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  <a:cs typeface="+mj-cs"/>
              </a:rPr>
              <a:t>2</a:t>
            </a:r>
            <a:r>
              <a:rPr lang="zh-CN" altLang="en-US" sz="32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  <a:cs typeface="+mj-cs"/>
              </a:rPr>
              <a:t>）零点漂移</a:t>
            </a:r>
            <a:endParaRPr lang="en-US" altLang="zh-CN" sz="3200" b="1" kern="0" dirty="0">
              <a:solidFill>
                <a:srgbClr val="3333FF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7481C15-B092-48E9-8F31-F249EE572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557338"/>
            <a:ext cx="7777162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32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  <a:cs typeface="+mj-cs"/>
              </a:rPr>
              <a:t>  现象</a:t>
            </a:r>
            <a:endParaRPr lang="en-US" altLang="zh-CN" sz="3200" b="1" kern="0" dirty="0">
              <a:solidFill>
                <a:srgbClr val="3333FF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3A885E-7580-46A8-89DB-A874A8CE0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565400"/>
            <a:ext cx="7777162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32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  <a:cs typeface="+mj-cs"/>
              </a:rPr>
              <a:t>  抑制措施</a:t>
            </a:r>
            <a:endParaRPr lang="en-US" altLang="zh-CN" sz="3200" b="1" kern="0" dirty="0">
              <a:solidFill>
                <a:srgbClr val="3333FF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2">
            <a:extLst>
              <a:ext uri="{FF2B5EF4-FFF2-40B4-BE49-F238E27FC236}">
                <a16:creationId xmlns:a16="http://schemas.microsoft.com/office/drawing/2014/main" id="{F16D3294-486B-45BC-8772-37FC44601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3375"/>
            <a:ext cx="748823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6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2.8.2  </a:t>
            </a:r>
            <a:r>
              <a:rPr lang="zh-CN" altLang="en-US" sz="36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多级放大器的电压放大倍数</a:t>
            </a:r>
            <a:endParaRPr lang="en-US" altLang="zh-CN" sz="3600" b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D7109243-1585-42DF-B7EF-5E43714FC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150" y="5334000"/>
            <a:ext cx="1390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/>
          </a:p>
        </p:txBody>
      </p:sp>
      <p:pic>
        <p:nvPicPr>
          <p:cNvPr id="7" name="Picture 5" descr="E:\电子线路\2005\电子线路及其试题\第二章到第四章\119.jpg">
            <a:extLst>
              <a:ext uri="{FF2B5EF4-FFF2-40B4-BE49-F238E27FC236}">
                <a16:creationId xmlns:a16="http://schemas.microsoft.com/office/drawing/2014/main" id="{3225B578-843B-494E-954F-7766BEF5A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 t="6183" r="7831" b="2769"/>
          <a:stretch>
            <a:fillRect/>
          </a:stretch>
        </p:blipFill>
        <p:spPr bwMode="auto">
          <a:xfrm>
            <a:off x="785813" y="0"/>
            <a:ext cx="7553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2" descr="QQ截图20140325231421.jpg">
            <a:extLst>
              <a:ext uri="{FF2B5EF4-FFF2-40B4-BE49-F238E27FC236}">
                <a16:creationId xmlns:a16="http://schemas.microsoft.com/office/drawing/2014/main" id="{C55FB805-71B6-4F1E-A9BE-6AE7B95EC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743075"/>
            <a:ext cx="535305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856D888-7D69-48D7-864B-C0CB741BC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620713"/>
            <a:ext cx="7777162" cy="6143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2.8.3  </a:t>
            </a:r>
            <a:r>
              <a:rPr lang="zh-CN" altLang="en-US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多级放大器的频率特性</a:t>
            </a:r>
            <a:endParaRPr lang="en-US" altLang="zh-CN" sz="320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219" name="图片 3" descr="QQ截图20140325231624.jpg">
            <a:extLst>
              <a:ext uri="{FF2B5EF4-FFF2-40B4-BE49-F238E27FC236}">
                <a16:creationId xmlns:a16="http://schemas.microsoft.com/office/drawing/2014/main" id="{925EB7CF-51CB-4650-A3A0-73F5D2500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060575"/>
            <a:ext cx="534352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theme/theme1.xml><?xml version="1.0" encoding="utf-8"?>
<a:theme xmlns:a="http://schemas.openxmlformats.org/drawingml/2006/main" name="Gen1">
  <a:themeElements>
    <a:clrScheme name="Gen1 1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009999"/>
      </a:folHlink>
    </a:clrScheme>
    <a:fontScheme name="Gen1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en1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1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8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1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D4D4D4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D:\ecai1\dot\Gen1.pot</Template>
  <TotalTime>478</TotalTime>
  <Words>68</Words>
  <Application>Microsoft Office PowerPoint</Application>
  <PresentationFormat>全屏显示(4:3)</PresentationFormat>
  <Paragraphs>13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Times New Roman</vt:lpstr>
      <vt:lpstr>宋体</vt:lpstr>
      <vt:lpstr>Arial</vt:lpstr>
      <vt:lpstr>Arial Narrow</vt:lpstr>
      <vt:lpstr>Monotype Sorts</vt:lpstr>
      <vt:lpstr>黑体</vt:lpstr>
      <vt:lpstr>Gen1</vt:lpstr>
      <vt:lpstr>2.8  多级放大电路</vt:lpstr>
      <vt:lpstr>2.8.1  多级放大电路的耦合方式</vt:lpstr>
      <vt:lpstr>2. 直接耦合</vt:lpstr>
      <vt:lpstr>PowerPoint 演示文稿</vt:lpstr>
      <vt:lpstr>PowerPoint 演示文稿</vt:lpstr>
      <vt:lpstr>PowerPoint 演示文稿</vt:lpstr>
      <vt:lpstr>2.8.3  多级放大器的频率特性</vt:lpstr>
    </vt:vector>
  </TitlesOfParts>
  <Manager/>
  <Company>HIT603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a</dc:creator>
  <cp:lastModifiedBy>张伯望</cp:lastModifiedBy>
  <cp:revision>88</cp:revision>
  <dcterms:created xsi:type="dcterms:W3CDTF">1998-06-03T12:50:28Z</dcterms:created>
  <dcterms:modified xsi:type="dcterms:W3CDTF">2017-09-07T11:38:29Z</dcterms:modified>
</cp:coreProperties>
</file>