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4" r:id="rId2"/>
    <p:sldId id="256" r:id="rId3"/>
    <p:sldId id="257" r:id="rId4"/>
    <p:sldId id="259" r:id="rId5"/>
    <p:sldId id="261" r:id="rId6"/>
    <p:sldId id="262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F2A6"/>
    <a:srgbClr val="FF33CC"/>
    <a:srgbClr val="669900"/>
    <a:srgbClr val="0066FF"/>
    <a:srgbClr val="99FFCC"/>
    <a:srgbClr val="9999FF"/>
    <a:srgbClr val="FF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1A99BB0-E586-433E-9ED4-B6E9F7A703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50C37FA-C093-42DD-8773-642A6F2C12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467B2455-022F-4711-8D46-68C6B17B04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E8F18AEA-55B9-4368-886A-26AC494E69D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1D0EDD40-4955-4F36-9059-33A24C2A35D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D884B7F8-9793-40F1-A902-727375F2D4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8" y="1755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C0991294-ACDF-4294-984C-714E77AFBC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9B0382DA-0208-45F0-BF31-23734AB8B9A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9B93DA34-EFF1-4DB6-9154-1846D4DC830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4" y="1729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3B85B27D-A070-4440-AD02-34715C057DE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EE827CC6-BE66-4690-8BA7-37B0E7487D3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DDA71DAC-0DA2-450A-A6F9-BDAD2A6F41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8" y="1750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986A3904-7D47-482D-95F5-23E1E8AD1F5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14AC4C0C-EBA8-4B26-9D8C-37A8A29A883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29883CD-FA2C-432D-BACB-0E79F910D1E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D7D958B-7D04-4A21-B496-7CA5D9BBF15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0F7B85B2-BD5F-485A-892B-BBB490119BF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33EA49D3-DEC1-4019-8F3B-C0A95639BFF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2" y="1750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E8A3CA9A-ABEC-4033-BE86-9CA87F41C7B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FFA8FE77-4AEC-4E25-A4EE-A4B7405C2E7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2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294354DB-705E-4404-877B-C12899FF6AB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26D29641-F31E-4F84-A94B-B8F176ABD4BB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7A392694-EBE2-485D-BD9D-C7C5DC50B30B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B96E4F8-E0BB-4930-9A0C-C61B8AD29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FCB7313-0443-4400-BE7B-D04B70EF5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944D1A18-79FD-4126-9FF9-71D7E7690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04B70E8-DCC8-4D17-AF19-0336D4E93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3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096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58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20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389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929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74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5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1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114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60D35BD4-0B34-4071-BE1D-A4765A8EE58C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4101" name="Group 3">
              <a:extLst>
                <a:ext uri="{FF2B5EF4-FFF2-40B4-BE49-F238E27FC236}">
                  <a16:creationId xmlns:a16="http://schemas.microsoft.com/office/drawing/2014/main" id="{08EA8AEC-D029-4E9B-AA73-04FC27F30CA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A82CBB45-C357-4F34-8DC4-7B1E6EA2CAA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1884D533-F0DA-4601-AC1B-45CC00048FD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D81C361E-9DD5-4E37-9613-282CBB28CBE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74" y="1672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34DD73F0-EA95-4F93-B36C-5ABEF9709BF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65" y="1756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DCF99F44-5D4A-4E6B-9594-98F7D9A1101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673C819F-12CC-41FA-A454-095EE0485E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38" y="1699"/>
                <a:ext cx="624" cy="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22D772ED-7D19-44BA-9156-F694F8F923B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1" y="1728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68866B1D-F7E8-4982-9361-D4248AC4D3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00" y="1661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6C1CB1C9-C8CA-4151-BB9F-58DBB19735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90F5723E-305A-486B-8396-923AC8D3257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2F07046B-5151-4141-8ED6-2F5B8634878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46" y="1729"/>
                <a:ext cx="624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0D7D4722-113A-42C9-82FB-8E4C637D52E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E22DF42E-C284-4C97-8E2E-FC82F7FD0FC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38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D167D7A3-A4A6-47FE-B6B8-5DBF1B325C1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68" y="1663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40A0E4A5-E503-4FEC-95BF-9F96B1BAAAA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21" y="1665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E2401D3E-B11C-426C-B36F-096C19A7CF4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68" y="1744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D6DF99CB-8611-4CC0-8A79-E02ED4432A6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59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AC7C9F21-AB0D-4B81-BA70-8F9EF7A5D01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73" y="1688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F1BA87DE-F080-4863-B00C-4ED44842ECE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86" y="1714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3F3C13DD-D714-48C5-B2BE-FD83DA952EDA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B679F251-6CDB-47FA-80B2-996BE18D230E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9" name="Rectangle 25">
            <a:extLst>
              <a:ext uri="{FF2B5EF4-FFF2-40B4-BE49-F238E27FC236}">
                <a16:creationId xmlns:a16="http://schemas.microsoft.com/office/drawing/2014/main" id="{63AE4422-437A-41D5-B8D2-8BC76D89B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26">
            <a:extLst>
              <a:ext uri="{FF2B5EF4-FFF2-40B4-BE49-F238E27FC236}">
                <a16:creationId xmlns:a16="http://schemas.microsoft.com/office/drawing/2014/main" id="{24AFF997-7A9E-4300-BD32-B79D8E675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0079-0F10-4FCD-93CA-2C5BA81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第三章  集成运算放大器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10693413-A90C-4DD2-B756-8085E630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3.1  </a:t>
            </a:r>
            <a:r>
              <a:rPr lang="zh-CN" altLang="en-US" sz="3600" b="1">
                <a:solidFill>
                  <a:schemeClr val="tx2"/>
                </a:solidFill>
              </a:rPr>
              <a:t>集成运放的基本单元电路</a:t>
            </a:r>
            <a:endParaRPr lang="en-US" altLang="zh-CN" sz="36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3.2  </a:t>
            </a:r>
            <a:r>
              <a:rPr lang="zh-CN" altLang="en-US" sz="3600" b="1">
                <a:solidFill>
                  <a:schemeClr val="tx2"/>
                </a:solidFill>
              </a:rPr>
              <a:t>集成运放的典型电路和参数</a:t>
            </a:r>
            <a:endParaRPr lang="en-US" altLang="zh-CN" sz="36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3.3  </a:t>
            </a:r>
            <a:r>
              <a:rPr lang="zh-CN" altLang="en-US" sz="3600" b="1">
                <a:solidFill>
                  <a:schemeClr val="tx2"/>
                </a:solidFill>
              </a:rPr>
              <a:t>集成运放的基本电路</a:t>
            </a:r>
            <a:endParaRPr lang="en-US" altLang="zh-CN" sz="36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3.4  </a:t>
            </a:r>
            <a:r>
              <a:rPr lang="zh-CN" altLang="en-US" sz="3600" b="1">
                <a:solidFill>
                  <a:schemeClr val="tx2"/>
                </a:solidFill>
              </a:rPr>
              <a:t>基本运算电路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>
            <a:extLst>
              <a:ext uri="{FF2B5EF4-FFF2-40B4-BE49-F238E27FC236}">
                <a16:creationId xmlns:a16="http://schemas.microsoft.com/office/drawing/2014/main" id="{1A6F0267-2FE4-42D2-9EE9-DC0A36AA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9275"/>
            <a:ext cx="7162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solidFill>
                  <a:schemeClr val="accent1"/>
                </a:solidFill>
                <a:latin typeface="宋体" panose="02010600030101010101" pitchFamily="2" charset="-122"/>
              </a:rPr>
              <a:t>3.1.4 </a:t>
            </a:r>
            <a:r>
              <a:rPr lang="zh-CN" altLang="en-US" sz="3200" b="1">
                <a:solidFill>
                  <a:schemeClr val="accent1"/>
                </a:solidFill>
                <a:latin typeface="宋体" panose="02010600030101010101" pitchFamily="2" charset="-122"/>
              </a:rPr>
              <a:t>集成运放输出级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  <p:pic>
        <p:nvPicPr>
          <p:cNvPr id="12291" name="图片 2" descr="QQ截图20140330092235.jpg">
            <a:extLst>
              <a:ext uri="{FF2B5EF4-FFF2-40B4-BE49-F238E27FC236}">
                <a16:creationId xmlns:a16="http://schemas.microsoft.com/office/drawing/2014/main" id="{4B02A8EB-DCE5-424C-ADA3-D27269894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4313"/>
            <a:ext cx="54578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3">
            <a:extLst>
              <a:ext uri="{FF2B5EF4-FFF2-40B4-BE49-F238E27FC236}">
                <a16:creationId xmlns:a16="http://schemas.microsoft.com/office/drawing/2014/main" id="{D76173E0-2E42-4767-B033-C705DAA7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6250"/>
            <a:ext cx="6769100" cy="658813"/>
          </a:xfrm>
          <a:prstGeom prst="ellipse">
            <a:avLst/>
          </a:prstGeom>
          <a:solidFill>
            <a:srgbClr val="EDF2A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36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600" b="1">
                <a:solidFill>
                  <a:schemeClr val="tx2"/>
                </a:solidFill>
              </a:rPr>
              <a:t>集成运放的基本单元电路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endParaRPr lang="en-US" altLang="zh-CN" b="1"/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044F75AC-23FC-4C4A-A2C9-E200EEB4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492375"/>
            <a:ext cx="7162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集成运算放大器是一个高增益直接耦合放大电路，它的方框图如图</a:t>
            </a:r>
            <a:r>
              <a:rPr lang="en-US" altLang="zh-CN" sz="2800" b="1">
                <a:latin typeface="宋体" panose="02010600030101010101" pitchFamily="2" charset="-122"/>
              </a:rPr>
              <a:t>08.01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  <a:endParaRPr lang="zh-CN" altLang="en-US" b="1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6C61209-919E-47DA-A17D-3A23D3474747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860800"/>
            <a:ext cx="6172200" cy="2365375"/>
            <a:chOff x="1296" y="2590"/>
            <a:chExt cx="3888" cy="1490"/>
          </a:xfrm>
        </p:grpSpPr>
        <p:sp>
          <p:nvSpPr>
            <p:cNvPr id="1031" name="Text Box 7">
              <a:extLst>
                <a:ext uri="{FF2B5EF4-FFF2-40B4-BE49-F238E27FC236}">
                  <a16:creationId xmlns:a16="http://schemas.microsoft.com/office/drawing/2014/main" id="{1D2E019D-6256-40BF-BFDD-0838B23D6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792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3300"/>
                  </a:solidFill>
                </a:rPr>
                <a:t>图 </a:t>
              </a:r>
              <a:r>
                <a:rPr lang="en-US" altLang="zh-CN" b="1">
                  <a:solidFill>
                    <a:srgbClr val="FF3300"/>
                  </a:solidFill>
                </a:rPr>
                <a:t>08.01 </a:t>
              </a:r>
              <a:r>
                <a:rPr lang="zh-CN" altLang="en-US" b="1">
                  <a:solidFill>
                    <a:srgbClr val="FF3300"/>
                  </a:solidFill>
                </a:rPr>
                <a:t>运算放大器方框图</a:t>
              </a:r>
            </a:p>
          </p:txBody>
        </p:sp>
        <p:graphicFrame>
          <p:nvGraphicFramePr>
            <p:cNvPr id="1026" name="Object 8">
              <a:extLst>
                <a:ext uri="{FF2B5EF4-FFF2-40B4-BE49-F238E27FC236}">
                  <a16:creationId xmlns:a16="http://schemas.microsoft.com/office/drawing/2014/main" id="{A6856D85-09C5-476C-8794-A6DD16A3E2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590"/>
            <a:ext cx="3888" cy="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BMP 图像" r:id="rId3" imgW="3933333" imgH="1219370" progId="Paint.Picture">
                    <p:embed/>
                  </p:oleObj>
                </mc:Choice>
                <mc:Fallback>
                  <p:oleObj name="BMP 图像" r:id="rId3" imgW="3933333" imgH="1219370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90"/>
                          <a:ext cx="3888" cy="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Text Box 5">
            <a:extLst>
              <a:ext uri="{FF2B5EF4-FFF2-40B4-BE49-F238E27FC236}">
                <a16:creationId xmlns:a16="http://schemas.microsoft.com/office/drawing/2014/main" id="{87E9BCDC-BB18-4CBC-ADA6-5D9F630C7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557338"/>
            <a:ext cx="71628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solidFill>
                  <a:schemeClr val="accent1"/>
                </a:solidFill>
                <a:latin typeface="宋体" panose="02010600030101010101" pitchFamily="2" charset="-122"/>
              </a:rPr>
              <a:t>3.1.1</a:t>
            </a:r>
            <a:r>
              <a:rPr lang="zh-CN" altLang="en-US" sz="3200" b="1">
                <a:solidFill>
                  <a:schemeClr val="accent1"/>
                </a:solidFill>
                <a:latin typeface="宋体" panose="02010600030101010101" pitchFamily="2" charset="-122"/>
              </a:rPr>
              <a:t>集成运放的组成及电路符号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4F6521B0-94B9-41FE-B62F-22EAB0162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382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1.</a:t>
            </a:r>
            <a:r>
              <a:rPr lang="zh-CN" altLang="en-US" sz="2800" b="1">
                <a:solidFill>
                  <a:srgbClr val="FF33CC"/>
                </a:solidFill>
              </a:rPr>
              <a:t>输入级</a:t>
            </a:r>
            <a:r>
              <a:rPr lang="zh-CN" altLang="en-US" sz="2800" b="1"/>
              <a:t>要使用高性能的差分放大电路，它必须对共模信号有很强的抑制力，而且采用双端输入双端输出的形式。        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8411FAB-9F77-4650-908E-AE5835AE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4.</a:t>
            </a:r>
            <a:r>
              <a:rPr lang="zh-CN" altLang="en-US" sz="2800" b="1">
                <a:solidFill>
                  <a:srgbClr val="FF33CC"/>
                </a:solidFill>
              </a:rPr>
              <a:t>偏置电流源</a:t>
            </a:r>
            <a:r>
              <a:rPr lang="zh-CN" altLang="en-US" sz="2800" b="1"/>
              <a:t>可提供稳定的几乎不随温度而</a:t>
            </a:r>
          </a:p>
          <a:p>
            <a:pPr eaLnBrk="1" hangingPunct="1"/>
            <a:r>
              <a:rPr lang="zh-CN" altLang="en-US" sz="2800" b="1"/>
              <a:t>变化的偏置电流，以稳定工作点。 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176CDC08-B77E-42E4-859E-AA850E29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651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3.</a:t>
            </a:r>
            <a:r>
              <a:rPr lang="zh-CN" altLang="en-US" sz="2800" b="1">
                <a:solidFill>
                  <a:srgbClr val="FF33CC"/>
                </a:solidFill>
              </a:rPr>
              <a:t>互补输出级</a:t>
            </a:r>
            <a:r>
              <a:rPr lang="zh-CN" altLang="en-US" sz="2800" b="1"/>
              <a:t>由</a:t>
            </a:r>
            <a:r>
              <a:rPr lang="en-US" altLang="zh-CN" sz="2800" b="1">
                <a:solidFill>
                  <a:srgbClr val="FF3300"/>
                </a:solidFill>
              </a:rPr>
              <a:t>PNP</a:t>
            </a:r>
            <a:r>
              <a:rPr lang="zh-CN" altLang="en-US" sz="2800" b="1"/>
              <a:t>和</a:t>
            </a:r>
            <a:r>
              <a:rPr lang="en-US" altLang="zh-CN" sz="2800" b="1">
                <a:solidFill>
                  <a:srgbClr val="FF3300"/>
                </a:solidFill>
              </a:rPr>
              <a:t>NPN</a:t>
            </a:r>
            <a:r>
              <a:rPr lang="zh-CN" altLang="en-US" sz="2800" b="1"/>
              <a:t>两种极性的三极</a:t>
            </a:r>
          </a:p>
          <a:p>
            <a:pPr eaLnBrk="1" hangingPunct="1"/>
            <a:r>
              <a:rPr lang="zh-CN" altLang="en-US" sz="2800" b="1"/>
              <a:t>管或复合管组成，以获得正负两个极性的输出电</a:t>
            </a:r>
          </a:p>
          <a:p>
            <a:pPr eaLnBrk="1" hangingPunct="1"/>
            <a:r>
              <a:rPr lang="zh-CN" altLang="en-US" sz="2800" b="1"/>
              <a:t>压或电流。具体电路参阅功率放大器。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C1A2F5A2-A8C7-45B8-BCBA-1E9A6C85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7651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2.</a:t>
            </a:r>
            <a:r>
              <a:rPr lang="zh-CN" altLang="en-US" sz="2800" b="1">
                <a:solidFill>
                  <a:srgbClr val="FF33CC"/>
                </a:solidFill>
              </a:rPr>
              <a:t>中间放大级</a:t>
            </a:r>
            <a:r>
              <a:rPr lang="zh-CN" altLang="en-US" sz="2800" b="1"/>
              <a:t>要提供高的电压增益，以保证</a:t>
            </a:r>
          </a:p>
          <a:p>
            <a:pPr eaLnBrk="1" hangingPunct="1"/>
            <a:r>
              <a:rPr lang="zh-CN" altLang="en-US" sz="2800" b="1"/>
              <a:t>运放的运算精度。中间级的电路形式多为差分电</a:t>
            </a:r>
          </a:p>
          <a:p>
            <a:pPr eaLnBrk="1" hangingPunct="1"/>
            <a:r>
              <a:rPr lang="zh-CN" altLang="en-US" sz="2800" b="1"/>
              <a:t>路和带有源负载的高增益放大器。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4" grpId="0" autoUpdateAnimBg="0"/>
      <p:bldP spid="51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7B8C7A36-BF39-472C-BBB7-F6F80780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7200"/>
            <a:ext cx="7391400" cy="838200"/>
          </a:xfrm>
          <a:prstGeom prst="star16">
            <a:avLst>
              <a:gd name="adj" fmla="val 375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/>
            <a:r>
              <a:rPr lang="zh-CN" altLang="en-US" sz="36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运算放大器的引线</a:t>
            </a:r>
            <a:endParaRPr lang="zh-CN" altLang="en-US" sz="2800" b="1"/>
          </a:p>
          <a:p>
            <a:pPr algn="ctr" eaLnBrk="1" hangingPunct="1"/>
            <a:endParaRPr lang="en-US" altLang="zh-CN" sz="2800" b="1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28B3065-FBE6-4231-AB4E-2E035493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76400"/>
            <a:ext cx="7391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 </a:t>
            </a:r>
            <a:r>
              <a:rPr lang="zh-CN" altLang="en-US" sz="2800" b="1"/>
              <a:t>运算放大器的符号中有</a:t>
            </a:r>
            <a:r>
              <a:rPr lang="zh-CN" altLang="en-US" sz="2800" b="1">
                <a:solidFill>
                  <a:srgbClr val="FF3300"/>
                </a:solidFill>
              </a:rPr>
              <a:t>三个引线端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rgbClr val="FF3300"/>
                </a:solidFill>
              </a:rPr>
              <a:t>两个输入端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rgbClr val="FF3300"/>
                </a:solidFill>
              </a:rPr>
              <a:t>一个输出端</a:t>
            </a:r>
            <a:r>
              <a:rPr lang="zh-CN" altLang="en-US" sz="2800" b="1"/>
              <a:t>。一个称为</a:t>
            </a:r>
            <a:r>
              <a:rPr lang="zh-CN" altLang="en-US" sz="2800" b="1">
                <a:solidFill>
                  <a:srgbClr val="009900"/>
                </a:solidFill>
              </a:rPr>
              <a:t>同相输入端</a:t>
            </a:r>
            <a:r>
              <a:rPr lang="zh-CN" altLang="en-US" sz="2800" b="1"/>
              <a:t>，即该端输入信号变化的极性与输出端相同，用符号‘</a:t>
            </a:r>
            <a:r>
              <a:rPr lang="en-US" altLang="zh-CN" sz="2800" b="1"/>
              <a:t>+’</a:t>
            </a:r>
            <a:r>
              <a:rPr lang="zh-CN" altLang="en-US" sz="2800" b="1"/>
              <a:t>或‘</a:t>
            </a:r>
            <a:r>
              <a:rPr lang="en-US" altLang="zh-CN" sz="2800" b="1"/>
              <a:t>IN+’</a:t>
            </a:r>
            <a:r>
              <a:rPr lang="zh-CN" altLang="en-US" sz="2800" b="1"/>
              <a:t>表示；另一个称为</a:t>
            </a:r>
            <a:r>
              <a:rPr lang="zh-CN" altLang="en-US" sz="2800" b="1">
                <a:solidFill>
                  <a:srgbClr val="009900"/>
                </a:solidFill>
              </a:rPr>
              <a:t>反相输入端</a:t>
            </a:r>
            <a:r>
              <a:rPr lang="zh-CN" altLang="en-US" sz="2800" b="1"/>
              <a:t>，即该端输入信号变化的极性与输出端相异，用符号“</a:t>
            </a:r>
            <a:r>
              <a:rPr lang="en-US" altLang="zh-CN" sz="2800" b="1">
                <a:latin typeface="宋体" panose="02010600030101010101" pitchFamily="2" charset="-122"/>
              </a:rPr>
              <a:t>-</a:t>
            </a:r>
            <a:r>
              <a:rPr lang="en-US" altLang="zh-CN" sz="2800" b="1"/>
              <a:t>”</a:t>
            </a:r>
            <a:r>
              <a:rPr lang="zh-CN" altLang="en-US" sz="2800" b="1"/>
              <a:t>或“</a:t>
            </a:r>
            <a:r>
              <a:rPr lang="en-US" altLang="zh-CN" sz="2800" b="1"/>
              <a:t>IN</a:t>
            </a:r>
            <a:r>
              <a:rPr lang="en-US" altLang="zh-CN" sz="2800" b="1">
                <a:latin typeface="宋体" panose="02010600030101010101" pitchFamily="2" charset="-122"/>
              </a:rPr>
              <a:t>-</a:t>
            </a:r>
            <a:r>
              <a:rPr lang="en-US" altLang="zh-CN" sz="2800" b="1"/>
              <a:t>”</a:t>
            </a:r>
            <a:r>
              <a:rPr lang="zh-CN" altLang="en-US" sz="2800" b="1"/>
              <a:t>表示。</a:t>
            </a:r>
            <a:r>
              <a:rPr lang="zh-CN" altLang="en-US" sz="2800" b="1">
                <a:solidFill>
                  <a:srgbClr val="009900"/>
                </a:solidFill>
              </a:rPr>
              <a:t>输出端</a:t>
            </a:r>
            <a:r>
              <a:rPr lang="zh-CN" altLang="en-US" sz="2800" b="1"/>
              <a:t>一般画在输入端的另一侧，在符号边框内标有‘</a:t>
            </a:r>
            <a:r>
              <a:rPr lang="en-US" altLang="zh-CN" sz="2800" b="1"/>
              <a:t>+’</a:t>
            </a:r>
            <a:r>
              <a:rPr lang="zh-CN" altLang="en-US" sz="2800" b="1"/>
              <a:t>号。实际的运算放大器通常必须有正、负电源端，有的品种还有补偿端和调零端。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99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Oval 2">
            <a:extLst>
              <a:ext uri="{FF2B5EF4-FFF2-40B4-BE49-F238E27FC236}">
                <a16:creationId xmlns:a16="http://schemas.microsoft.com/office/drawing/2014/main" id="{52475F60-5E9B-41A9-83F7-4C518737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"/>
            <a:ext cx="7315200" cy="1143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sp>
        <p:nvSpPr>
          <p:cNvPr id="2054" name="Text Box 3">
            <a:extLst>
              <a:ext uri="{FF2B5EF4-FFF2-40B4-BE49-F238E27FC236}">
                <a16:creationId xmlns:a16="http://schemas.microsoft.com/office/drawing/2014/main" id="{73221194-6E41-4717-BFDA-7A7FA9D4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运算放大器的符号和型号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" name="Text Box 4">
            <a:extLst>
              <a:ext uri="{FF2B5EF4-FFF2-40B4-BE49-F238E27FC236}">
                <a16:creationId xmlns:a16="http://schemas.microsoft.com/office/drawing/2014/main" id="{99E7C06D-22F9-4BDB-BE13-D874F8F64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57912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集成放大器的符号</a:t>
            </a:r>
            <a:endParaRPr lang="zh-CN" altLang="en-US" b="1"/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    </a:t>
            </a:r>
            <a:r>
              <a:rPr lang="zh-CN" altLang="en-US" sz="2800" b="1"/>
              <a:t>按照国家标准符号如图</a:t>
            </a:r>
            <a:r>
              <a:rPr lang="en-US" altLang="zh-CN" sz="2800" b="1"/>
              <a:t>08.02</a:t>
            </a:r>
            <a:r>
              <a:rPr lang="zh-CN" altLang="en-US" sz="2800" b="1"/>
              <a:t>所示。</a:t>
            </a:r>
            <a:endParaRPr lang="zh-CN" altLang="en-US" b="1"/>
          </a:p>
        </p:txBody>
      </p:sp>
      <p:graphicFrame>
        <p:nvGraphicFramePr>
          <p:cNvPr id="2050" name="Rectangle 0">
            <a:extLst>
              <a:ext uri="{FF2B5EF4-FFF2-40B4-BE49-F238E27FC236}">
                <a16:creationId xmlns:a16="http://schemas.microsoft.com/office/drawing/2014/main" id="{01BE4E24-2945-410B-825E-BF20A00854B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MP 图像" r:id="rId3" imgW="0" imgH="0" progId="Paint.Picture">
                  <p:embed/>
                </p:oleObj>
              </mc:Choice>
              <mc:Fallback>
                <p:oleObj name="BMP 图像" r:id="rId3" imgW="0" imgH="0" progId="Paint.Picture">
                  <p:embed/>
                  <p:pic>
                    <p:nvPicPr>
                      <p:cNvPr id="0" name="Rectangle 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" name="Group 6">
            <a:extLst>
              <a:ext uri="{FF2B5EF4-FFF2-40B4-BE49-F238E27FC236}">
                <a16:creationId xmlns:a16="http://schemas.microsoft.com/office/drawing/2014/main" id="{95C5395F-78BC-4FD6-AD00-CBFA68D6AAB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048000"/>
            <a:ext cx="5486400" cy="3165475"/>
            <a:chOff x="1104" y="1920"/>
            <a:chExt cx="3456" cy="1994"/>
          </a:xfrm>
        </p:grpSpPr>
        <p:sp>
          <p:nvSpPr>
            <p:cNvPr id="2058" name="Text Box 7">
              <a:extLst>
                <a:ext uri="{FF2B5EF4-FFF2-40B4-BE49-F238E27FC236}">
                  <a16:creationId xmlns:a16="http://schemas.microsoft.com/office/drawing/2014/main" id="{BB1ECDA1-F363-4FA2-8CE7-0157F2E65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2925"/>
              <a:ext cx="273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     (a)                           (b)</a:t>
              </a:r>
            </a:p>
            <a:p>
              <a:pPr eaLnBrk="1" hangingPunct="1"/>
              <a:r>
                <a:rPr lang="zh-CN" altLang="en-US" b="1">
                  <a:solidFill>
                    <a:srgbClr val="FF3300"/>
                  </a:solidFill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</a:rPr>
                <a:t>08.02 </a:t>
              </a:r>
              <a:r>
                <a:rPr lang="zh-CN" altLang="en-US" b="1">
                  <a:solidFill>
                    <a:srgbClr val="FF3300"/>
                  </a:solidFill>
                </a:rPr>
                <a:t>模拟集成放大器的符号</a:t>
              </a:r>
            </a:p>
            <a:p>
              <a:pPr eaLnBrk="1" hangingPunct="1"/>
              <a:r>
                <a:rPr lang="zh-CN" altLang="en-US" b="1">
                  <a:solidFill>
                    <a:srgbClr val="FF3300"/>
                  </a:solidFill>
                </a:rPr>
                <a:t>  </a:t>
              </a:r>
              <a:endParaRPr lang="zh-CN" altLang="en-US" b="1"/>
            </a:p>
            <a:p>
              <a:pPr eaLnBrk="1" hangingPunct="1"/>
              <a:endParaRPr lang="en-US" altLang="zh-CN" b="1"/>
            </a:p>
          </p:txBody>
        </p:sp>
        <p:graphicFrame>
          <p:nvGraphicFramePr>
            <p:cNvPr id="2051" name="Object 1">
              <a:extLst>
                <a:ext uri="{FF2B5EF4-FFF2-40B4-BE49-F238E27FC236}">
                  <a16:creationId xmlns:a16="http://schemas.microsoft.com/office/drawing/2014/main" id="{B42DE7B7-DE0F-4EF1-B91D-65881AA2C3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920"/>
            <a:ext cx="3456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BMP 图像" r:id="rId4" imgW="2742857" imgH="724001" progId="Paint.Picture">
                    <p:embed/>
                  </p:oleObj>
                </mc:Choice>
                <mc:Fallback>
                  <p:oleObj name="BMP 图像" r:id="rId4" imgW="2742857" imgH="724001" progId="Paint.Picture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920"/>
                          <a:ext cx="3456" cy="9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图片 8" descr="QQ截图20140330091440.jpg">
            <a:extLst>
              <a:ext uri="{FF2B5EF4-FFF2-40B4-BE49-F238E27FC236}">
                <a16:creationId xmlns:a16="http://schemas.microsoft.com/office/drawing/2014/main" id="{1D811B46-5141-4DFD-8293-558A20850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805488"/>
            <a:ext cx="3198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99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>
            <a:extLst>
              <a:ext uri="{FF2B5EF4-FFF2-40B4-BE49-F238E27FC236}">
                <a16:creationId xmlns:a16="http://schemas.microsoft.com/office/drawing/2014/main" id="{B558864E-8071-482D-A9A4-1DC2B90C5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85800"/>
            <a:ext cx="73152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en-US" altLang="zh-CN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集成运算放大器的型号命名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800" b="1"/>
          </a:p>
          <a:p>
            <a:pPr algn="ctr" eaLnBrk="1" hangingPunct="1"/>
            <a:endParaRPr lang="zh-CN" altLang="en-US" sz="2800" b="1"/>
          </a:p>
          <a:p>
            <a:pPr eaLnBrk="1" hangingPunct="1"/>
            <a:r>
              <a:rPr lang="zh-CN" altLang="en-US" sz="2800" b="1"/>
              <a:t>  </a:t>
            </a:r>
          </a:p>
          <a:p>
            <a:pPr eaLnBrk="1" hangingPunct="1"/>
            <a:r>
              <a:rPr lang="zh-CN" altLang="en-US" sz="2800" b="1"/>
              <a:t>                                    </a:t>
            </a:r>
            <a:r>
              <a:rPr lang="zh-CN" altLang="en-US" sz="2800" b="1">
                <a:solidFill>
                  <a:srgbClr val="CC0066"/>
                </a:solidFill>
              </a:rPr>
              <a:t>数字序号</a:t>
            </a:r>
          </a:p>
          <a:p>
            <a:pPr eaLnBrk="1" hangingPunct="1"/>
            <a:r>
              <a:rPr lang="zh-CN" altLang="en-US" b="1"/>
              <a:t>          </a:t>
            </a:r>
            <a:r>
              <a:rPr lang="en-US" altLang="zh-CN" b="1">
                <a:solidFill>
                  <a:srgbClr val="CC0066"/>
                </a:solidFill>
              </a:rPr>
              <a:t>(</a:t>
            </a:r>
            <a:r>
              <a:rPr lang="zh-CN" altLang="en-US" b="1">
                <a:solidFill>
                  <a:srgbClr val="CC0066"/>
                </a:solidFill>
              </a:rPr>
              <a:t>与世界上其它厂家同类型产品的序号相同</a:t>
            </a:r>
            <a:r>
              <a:rPr lang="zh-CN" altLang="en-US" b="1">
                <a:solidFill>
                  <a:srgbClr val="FF33CC"/>
                </a:solidFill>
              </a:rPr>
              <a:t>。</a:t>
            </a:r>
            <a:r>
              <a:rPr lang="en-US" altLang="zh-CN" b="1">
                <a:solidFill>
                  <a:srgbClr val="FF33CC"/>
                </a:solidFill>
              </a:rPr>
              <a:t>)</a:t>
            </a:r>
            <a:endParaRPr lang="en-US" altLang="zh-CN" sz="2800" b="1">
              <a:solidFill>
                <a:srgbClr val="FF33CC"/>
              </a:solidFill>
            </a:endParaRPr>
          </a:p>
          <a:p>
            <a:pPr eaLnBrk="1" hangingPunct="1"/>
            <a:r>
              <a:rPr lang="en-US" altLang="zh-CN" sz="2800" b="1"/>
              <a:t> </a:t>
            </a:r>
            <a:r>
              <a:rPr lang="zh-CN" altLang="en-US" sz="2800" b="1"/>
              <a:t>其它例如</a:t>
            </a:r>
            <a:r>
              <a:rPr lang="en-US" altLang="zh-CN" sz="2800" b="1"/>
              <a:t>:</a:t>
            </a:r>
            <a:r>
              <a:rPr lang="zh-CN" altLang="en-US" sz="2800" b="1"/>
              <a:t>集成功率放大器的型号命名</a:t>
            </a:r>
          </a:p>
          <a:p>
            <a:pPr algn="ctr" eaLnBrk="1" hangingPunct="1"/>
            <a:r>
              <a:rPr lang="en-US" altLang="zh-CN" sz="2800" b="1">
                <a:solidFill>
                  <a:srgbClr val="FF3300"/>
                </a:solidFill>
              </a:rPr>
              <a:t>CD</a:t>
            </a:r>
            <a:r>
              <a:rPr lang="zh-CN" altLang="en-US" sz="2800" b="1">
                <a:solidFill>
                  <a:srgbClr val="FF3300"/>
                </a:solidFill>
              </a:rPr>
              <a:t>－－－－</a:t>
            </a:r>
          </a:p>
          <a:p>
            <a:pPr eaLnBrk="1" hangingPunct="1"/>
            <a:r>
              <a:rPr lang="zh-CN" altLang="en-US" sz="2800" b="1"/>
              <a:t>                  集成稳压器的型号命名</a:t>
            </a:r>
          </a:p>
          <a:p>
            <a:pPr algn="ctr" eaLnBrk="1" hangingPunct="1"/>
            <a:r>
              <a:rPr lang="en-US" altLang="zh-CN" sz="2800" b="1">
                <a:solidFill>
                  <a:srgbClr val="FF3300"/>
                </a:solidFill>
              </a:rPr>
              <a:t>CW</a:t>
            </a:r>
            <a:r>
              <a:rPr lang="zh-CN" altLang="en-US" sz="2800" b="1">
                <a:solidFill>
                  <a:srgbClr val="FF3300"/>
                </a:solidFill>
              </a:rPr>
              <a:t>－－－－</a:t>
            </a: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FD7E73E6-3C76-40B5-80B1-1C9B6D255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666875"/>
          <a:ext cx="39624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MP 图像" r:id="rId3" imgW="1685950" imgH="743023" progId="Paint.Picture">
                  <p:embed/>
                </p:oleObj>
              </mc:Choice>
              <mc:Fallback>
                <p:oleObj name="BMP 图像" r:id="rId3" imgW="1685950" imgH="74302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66875"/>
                        <a:ext cx="3962400" cy="17462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>
            <a:extLst>
              <a:ext uri="{FF2B5EF4-FFF2-40B4-BE49-F238E27FC236}">
                <a16:creationId xmlns:a16="http://schemas.microsoft.com/office/drawing/2014/main" id="{857D63DB-8AC8-4680-BD98-AC054201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9275"/>
            <a:ext cx="7162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solidFill>
                  <a:schemeClr val="accent1"/>
                </a:solidFill>
                <a:latin typeface="宋体" panose="02010600030101010101" pitchFamily="2" charset="-122"/>
              </a:rPr>
              <a:t>3.1.2 </a:t>
            </a:r>
            <a:r>
              <a:rPr lang="zh-CN" altLang="en-US" sz="3200" b="1">
                <a:solidFill>
                  <a:schemeClr val="accent1"/>
                </a:solidFill>
                <a:latin typeface="宋体" panose="02010600030101010101" pitchFamily="2" charset="-122"/>
              </a:rPr>
              <a:t>集成运放的输入级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  <p:pic>
        <p:nvPicPr>
          <p:cNvPr id="9219" name="图片 2" descr="QQ截图20140330091617.jpg">
            <a:extLst>
              <a:ext uri="{FF2B5EF4-FFF2-40B4-BE49-F238E27FC236}">
                <a16:creationId xmlns:a16="http://schemas.microsoft.com/office/drawing/2014/main" id="{500764AC-EEF7-42D7-9DE6-19AC40FC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68413"/>
            <a:ext cx="45688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 descr="QQ截图20140330091716.jpg">
            <a:extLst>
              <a:ext uri="{FF2B5EF4-FFF2-40B4-BE49-F238E27FC236}">
                <a16:creationId xmlns:a16="http://schemas.microsoft.com/office/drawing/2014/main" id="{631646DA-6219-4D74-86AF-FE4701E8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49275"/>
            <a:ext cx="4884738" cy="60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 descr="QQ截图20140330091808.jpg">
            <a:extLst>
              <a:ext uri="{FF2B5EF4-FFF2-40B4-BE49-F238E27FC236}">
                <a16:creationId xmlns:a16="http://schemas.microsoft.com/office/drawing/2014/main" id="{DCB50B28-157A-476C-A9D2-7A113BE6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" t="9251" b="4410"/>
          <a:stretch>
            <a:fillRect/>
          </a:stretch>
        </p:blipFill>
        <p:spPr bwMode="auto">
          <a:xfrm>
            <a:off x="1763713" y="1125538"/>
            <a:ext cx="662781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>
            <a:extLst>
              <a:ext uri="{FF2B5EF4-FFF2-40B4-BE49-F238E27FC236}">
                <a16:creationId xmlns:a16="http://schemas.microsoft.com/office/drawing/2014/main" id="{D310D045-D032-46DF-A2ED-A8C7E4DA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3375"/>
            <a:ext cx="7162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>
                <a:solidFill>
                  <a:schemeClr val="accent1"/>
                </a:solidFill>
                <a:latin typeface="宋体" panose="02010600030101010101" pitchFamily="2" charset="-122"/>
              </a:rPr>
              <a:t>3.1.3  </a:t>
            </a:r>
            <a:r>
              <a:rPr lang="zh-CN" altLang="en-US" sz="3200" b="1">
                <a:solidFill>
                  <a:schemeClr val="accent1"/>
                </a:solidFill>
                <a:latin typeface="宋体" panose="02010600030101010101" pitchFamily="2" charset="-122"/>
              </a:rPr>
              <a:t>集成运放中间级</a:t>
            </a:r>
            <a:endParaRPr lang="zh-CN" altLang="en-US" sz="3200" b="1">
              <a:solidFill>
                <a:schemeClr val="accent1"/>
              </a:solidFill>
            </a:endParaRPr>
          </a:p>
        </p:txBody>
      </p:sp>
      <p:pic>
        <p:nvPicPr>
          <p:cNvPr id="4" name="图片 3" descr="QQ截图20140330092103.jpg">
            <a:extLst>
              <a:ext uri="{FF2B5EF4-FFF2-40B4-BE49-F238E27FC236}">
                <a16:creationId xmlns:a16="http://schemas.microsoft.com/office/drawing/2014/main" id="{7FDE5606-54DD-4019-A8B8-F78FCD453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589588"/>
            <a:ext cx="27463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5">
  <a:themeElements>
    <a:clrScheme name="z5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z5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z5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5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5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5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5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5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Office\Templates\演示文稿设计\z5.pot</Template>
  <TotalTime>170</TotalTime>
  <Words>434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Times New Roman</vt:lpstr>
      <vt:lpstr>宋体</vt:lpstr>
      <vt:lpstr>Arial</vt:lpstr>
      <vt:lpstr>Monotype Sorts</vt:lpstr>
      <vt:lpstr>Calibri</vt:lpstr>
      <vt:lpstr>黑体</vt:lpstr>
      <vt:lpstr>幼圆</vt:lpstr>
      <vt:lpstr>z5</vt:lpstr>
      <vt:lpstr>画笔图片</vt:lpstr>
      <vt:lpstr>第三章  集成运算放大器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sue</dc:creator>
  <cp:lastModifiedBy>张伯望</cp:lastModifiedBy>
  <cp:revision>37</cp:revision>
  <dcterms:created xsi:type="dcterms:W3CDTF">1998-07-20T07:16:04Z</dcterms:created>
  <dcterms:modified xsi:type="dcterms:W3CDTF">2017-09-07T11:38:52Z</dcterms:modified>
</cp:coreProperties>
</file>