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66" r:id="rId2"/>
    <p:sldId id="267" r:id="rId3"/>
    <p:sldId id="262" r:id="rId4"/>
    <p:sldId id="256" r:id="rId5"/>
    <p:sldId id="257" r:id="rId6"/>
    <p:sldId id="258" r:id="rId7"/>
    <p:sldId id="259" r:id="rId8"/>
    <p:sldId id="260" r:id="rId9"/>
    <p:sldId id="261" r:id="rId10"/>
    <p:sldId id="268" r:id="rId11"/>
    <p:sldId id="265" r:id="rId12"/>
    <p:sldId id="263" r:id="rId13"/>
    <p:sldId id="264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4E0"/>
    <a:srgbClr val="C1DAFF"/>
    <a:srgbClr val="F01030"/>
    <a:srgbClr val="006699"/>
    <a:srgbClr val="66FF33"/>
    <a:srgbClr val="00CC66"/>
    <a:srgbClr val="99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4" y="82"/>
      </p:cViewPr>
      <p:guideLst>
        <p:guide orient="horz" pos="24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"/>
    </p:cViewPr>
  </p:sorterViewPr>
  <p:notesViewPr>
    <p:cSldViewPr>
      <p:cViewPr varScale="1">
        <p:scale>
          <a:sx n="43" d="100"/>
          <a:sy n="43" d="100"/>
        </p:scale>
        <p:origin x="-14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3E541E8-88DB-44FF-9B3C-FCCCAAF543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2D68F68-D686-4667-882E-01253B662A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A398271B-F1F6-4487-BD87-A61A681DCA3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3763CCD5-B97F-410B-99D8-24A70DBCB3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303F3A-5085-4493-A13C-79EC1EC915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D6676D7-2635-4A24-8378-1BB7545CC1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DA3B602-F765-4E9A-A836-88D693678E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D37DB927-947B-4ABA-9F7F-CC15787A6AA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2FF80780-37B7-440A-A428-5D010FF4967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7D16C634-2633-4BFE-8160-69DE27D5DE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FF9F43A2-0665-44CD-B311-FA56AD5D5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287564-83AA-4E9F-AC31-F2B7E680B15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7906720-A348-4A9B-A2E2-1BA286618A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FB86C4-8C16-4E87-9548-6F02563C4DB0}" type="slidenum">
              <a:rPr lang="en-US" altLang="zh-CN" sz="1200"/>
              <a:pPr eaLnBrk="1" hangingPunct="1"/>
              <a:t>3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04E6134-E04B-499F-9F79-F59BCCB688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0EA0F60-EA84-4EA7-B46C-62DEE7E51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D17F84A-44F2-4309-83B8-144C90E06D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44EC36-4C2E-4266-8FDC-5D13B78BFAEB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6BCDEEE-2E02-44D7-B20D-5D07C282C7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D6DDB41-416F-4E02-A543-49AE1A1B4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87CC48F-71B5-4EB8-8A0B-2E98115A3C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E344EB-BA20-4031-97C1-23CF7B592AA2}" type="slidenum">
              <a:rPr lang="en-US" altLang="zh-CN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261F79C-121A-43A3-9F95-02AC8E8AFD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32EA0E8-02DD-4630-A132-05EDD20E1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8EF7D59-073F-43E4-9C31-8EFBBD9BB1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191C58-9CF6-44EE-8BE8-749CB571E3C4}" type="slidenum">
              <a:rPr lang="en-US" altLang="zh-CN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A9BAFED-0AAB-4577-BA41-1A79408774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302DA82-8B50-4E5C-8719-025E0B85B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B688D2D-4DF4-4348-B5DC-03ABE91499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FA4E4E-B6AE-4058-8885-621E82F7E225}" type="slidenum">
              <a:rPr lang="en-US" altLang="zh-CN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4B22A8F-6393-4CA1-822A-88A4D9B118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28939DF-8D4E-44A3-A979-B5EC87998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B1C7EFA-966B-4366-8C5E-759DB3183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344F77-C90E-4402-AB27-BC1F056F3070}" type="slidenum">
              <a:rPr lang="en-US" altLang="zh-CN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9D7B53C-5DBB-44ED-8024-657FF3D032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C19A818-03BE-426F-BE98-64E4A09DE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A8ACF581-B8A3-45F1-BE2B-ECC3CCD197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0A9782-7CD8-45E6-95ED-E32CE2B79287}" type="slidenum">
              <a:rPr lang="en-US" altLang="zh-CN" sz="1200"/>
              <a:pPr eaLnBrk="1" hangingPunct="1"/>
              <a:t>9</a:t>
            </a:fld>
            <a:endParaRPr lang="en-US" altLang="zh-CN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2E02478-9A14-490E-9859-95D422011D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3F12F0C-67D1-4E02-93FE-4BEC189E6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81218D6-2F6A-4B8A-9CD3-DBA9C50B1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64649B-A717-4E1A-A9FA-AA28A2D1423B}" type="slidenum">
              <a:rPr lang="en-US" altLang="zh-CN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AC03B12-642E-4FA5-8FD2-6C1F9A4BF0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F02E045-FC4C-45A4-9812-E8DF1B128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8E9CBD2-6FDB-47C2-9A00-41232670D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F6F95D-08E5-4AEC-989C-8AB22104C607}" type="slidenum">
              <a:rPr lang="en-US" altLang="zh-CN" sz="1200"/>
              <a:pPr eaLnBrk="1" hangingPunct="1"/>
              <a:t>13</a:t>
            </a:fld>
            <a:endParaRPr lang="en-US" altLang="zh-CN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7D758D4-B66A-4243-A8A1-810EF7B9BE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E3B61AF-B9AC-44AB-B2E2-3AB6527C5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0F62582-968B-409E-85C9-C937645FDB0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5" name="Rectangle 3" descr="Stationery">
              <a:extLst>
                <a:ext uri="{FF2B5EF4-FFF2-40B4-BE49-F238E27FC236}">
                  <a16:creationId xmlns:a16="http://schemas.microsoft.com/office/drawing/2014/main" id="{1372002E-C578-43EC-8E32-3EBF3A5EDDA7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/>
            </a:p>
          </p:txBody>
        </p:sp>
        <p:pic>
          <p:nvPicPr>
            <p:cNvPr id="6" name="Picture 4" descr="minispir">
              <a:extLst>
                <a:ext uri="{FF2B5EF4-FFF2-40B4-BE49-F238E27FC236}">
                  <a16:creationId xmlns:a16="http://schemas.microsoft.com/office/drawing/2014/main" id="{D87397DB-E1C3-447D-9B3C-1D85E8B012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26FADC8-B0E7-4757-9552-5FB53E251F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62025" y="6100763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FE34393-68B5-47BD-82BA-FA79DB3286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00425" y="61007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A08366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2B2320B-A94F-449D-B525-EB2F7C4B1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29425" y="6100763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A08366"/>
                </a:solidFill>
              </a:defRPr>
            </a:lvl1pPr>
          </a:lstStyle>
          <a:p>
            <a:fld id="{BB2FAA3B-7916-4FEB-8932-5843A62CA5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0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661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994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90600" y="4572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0944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7917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2067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173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69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884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14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023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2159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9CCF9711-2EB5-4C91-8260-B0769FDD04F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10243" name="Rectangle 3">
              <a:extLst>
                <a:ext uri="{FF2B5EF4-FFF2-40B4-BE49-F238E27FC236}">
                  <a16:creationId xmlns:a16="http://schemas.microsoft.com/office/drawing/2014/main" id="{0B992E1B-CDE1-4A41-A183-2F828DAD0A3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/>
            </a:p>
          </p:txBody>
        </p:sp>
        <p:pic>
          <p:nvPicPr>
            <p:cNvPr id="5126" name="Picture 4" descr="minispir">
              <a:extLst>
                <a:ext uri="{FF2B5EF4-FFF2-40B4-BE49-F238E27FC236}">
                  <a16:creationId xmlns:a16="http://schemas.microsoft.com/office/drawing/2014/main" id="{A98B7555-ACF5-4F6C-9E70-8F51A66FB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5" name="Line 5">
              <a:extLst>
                <a:ext uri="{FF2B5EF4-FFF2-40B4-BE49-F238E27FC236}">
                  <a16:creationId xmlns:a16="http://schemas.microsoft.com/office/drawing/2014/main" id="{3A400F7C-AD2B-4613-B12B-6601B8A34EF4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23" name="Rectangle 6">
            <a:extLst>
              <a:ext uri="{FF2B5EF4-FFF2-40B4-BE49-F238E27FC236}">
                <a16:creationId xmlns:a16="http://schemas.microsoft.com/office/drawing/2014/main" id="{87A6BD22-0FE8-4962-B770-71B0737FF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7">
            <a:extLst>
              <a:ext uri="{FF2B5EF4-FFF2-40B4-BE49-F238E27FC236}">
                <a16:creationId xmlns:a16="http://schemas.microsoft.com/office/drawing/2014/main" id="{7B60E62D-9141-403E-A857-EC3E0F3C4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Monotype Sorts" pitchFamily="2" charset="2"/>
        <a:buChar char="4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hyperlink" Target="file:///F:\ECAI\8\avi\8-1.avi" TargetMode="Externa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副标题 2">
            <a:extLst>
              <a:ext uri="{FF2B5EF4-FFF2-40B4-BE49-F238E27FC236}">
                <a16:creationId xmlns:a16="http://schemas.microsoft.com/office/drawing/2014/main" id="{F9D550D9-2859-4A33-B6BC-38898E3FB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450" y="2708275"/>
            <a:ext cx="6861175" cy="3214688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3600" b="1">
                <a:solidFill>
                  <a:srgbClr val="0E04E0"/>
                </a:solidFill>
              </a:rPr>
              <a:t>3.2.1  </a:t>
            </a:r>
            <a:r>
              <a:rPr lang="zh-CN" altLang="en-US" sz="3600" b="1">
                <a:solidFill>
                  <a:srgbClr val="0E04E0"/>
                </a:solidFill>
              </a:rPr>
              <a:t>集成运放典型电路的分析</a:t>
            </a:r>
            <a:endParaRPr lang="en-US" altLang="zh-CN" sz="3600" b="1">
              <a:solidFill>
                <a:srgbClr val="0E04E0"/>
              </a:solidFill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3600" b="1">
                <a:solidFill>
                  <a:srgbClr val="0E04E0"/>
                </a:solidFill>
              </a:rPr>
              <a:t>3.2.2  </a:t>
            </a:r>
            <a:r>
              <a:rPr lang="zh-CN" altLang="en-US" sz="3600" b="1">
                <a:solidFill>
                  <a:srgbClr val="0E04E0"/>
                </a:solidFill>
              </a:rPr>
              <a:t>集成运放的主要参数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C1CA4CD-54E9-4F27-8C29-1FA089D102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836613"/>
            <a:ext cx="7772400" cy="1143000"/>
          </a:xfrm>
          <a:solidFill>
            <a:srgbClr val="9FF0FB"/>
          </a:solidFill>
        </p:spPr>
        <p:txBody>
          <a:bodyPr/>
          <a:lstStyle/>
          <a:p>
            <a:pPr eaLnBrk="1" hangingPunct="1"/>
            <a:r>
              <a:rPr kumimoji="0" lang="en-US" altLang="zh-CN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kumimoji="0"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集成运放的典型电路和参数</a:t>
            </a:r>
            <a:endParaRPr kumimoji="0" lang="zh-CN" altLang="en-US" sz="4000" b="1">
              <a:solidFill>
                <a:srgbClr val="402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2" descr="QQ截图20140330103930.jpg">
            <a:extLst>
              <a:ext uri="{FF2B5EF4-FFF2-40B4-BE49-F238E27FC236}">
                <a16:creationId xmlns:a16="http://schemas.microsoft.com/office/drawing/2014/main" id="{CA27EAD7-69FD-4487-8C5C-8A6ECC34A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41438"/>
            <a:ext cx="7705725" cy="474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4">
            <a:extLst>
              <a:ext uri="{FF2B5EF4-FFF2-40B4-BE49-F238E27FC236}">
                <a16:creationId xmlns:a16="http://schemas.microsoft.com/office/drawing/2014/main" id="{8A84EB3B-BABF-4A47-8F76-DB5B71EE3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404813"/>
            <a:ext cx="5029200" cy="762000"/>
          </a:xfrm>
          <a:prstGeom prst="ellipse">
            <a:avLst/>
          </a:prstGeom>
          <a:gradFill rotWithShape="0">
            <a:gsLst>
              <a:gs pos="0">
                <a:srgbClr val="66FF33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accent2"/>
                </a:solidFill>
              </a:rPr>
              <a:t>通用集成运放</a:t>
            </a:r>
            <a:r>
              <a:rPr lang="en-US" altLang="zh-CN" sz="2800" b="1">
                <a:solidFill>
                  <a:schemeClr val="accent2"/>
                </a:solidFill>
              </a:rPr>
              <a:t>LM741</a:t>
            </a:r>
            <a:r>
              <a:rPr lang="zh-CN" altLang="en-US" sz="2800" b="1">
                <a:solidFill>
                  <a:schemeClr val="accent2"/>
                </a:solidFill>
              </a:rPr>
              <a:t>的参数</a:t>
            </a:r>
            <a:endParaRPr lang="zh-CN" altLang="zh-CN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51E3B49B-7A7C-4E6F-858B-5BFCD7DEC2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981200"/>
          <a:ext cx="5327650" cy="299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hoto Editor 照片" r:id="rId3" imgW="11031490" imgH="6211167" progId="MSPhotoEd.3">
                  <p:embed/>
                </p:oleObj>
              </mc:Choice>
              <mc:Fallback>
                <p:oleObj name="Photo Editor 照片" r:id="rId3" imgW="11031490" imgH="6211167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81200"/>
                        <a:ext cx="5327650" cy="299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5">
            <a:extLst>
              <a:ext uri="{FF2B5EF4-FFF2-40B4-BE49-F238E27FC236}">
                <a16:creationId xmlns:a16="http://schemas.microsoft.com/office/drawing/2014/main" id="{91B0C57B-A2B4-466A-AAFF-DBBDF958C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665288"/>
          <a:ext cx="5867400" cy="443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BMP 图象" r:id="rId4" imgW="3114355" imgH="2352301" progId="Paint.Picture">
                  <p:embed/>
                </p:oleObj>
              </mc:Choice>
              <mc:Fallback>
                <p:oleObj name="BMP 图象" r:id="rId4" imgW="3114355" imgH="235230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65288"/>
                        <a:ext cx="5867400" cy="443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6">
            <a:extLst>
              <a:ext uri="{FF2B5EF4-FFF2-40B4-BE49-F238E27FC236}">
                <a16:creationId xmlns:a16="http://schemas.microsoft.com/office/drawing/2014/main" id="{BE325195-0037-434E-8474-F547783C2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858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E04E0"/>
                </a:solidFill>
              </a:rPr>
              <a:t>运算放大器外形图</a:t>
            </a:r>
            <a:endParaRPr lang="zh-CN" altLang="en-US" sz="280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>
            <a:extLst>
              <a:ext uri="{FF2B5EF4-FFF2-40B4-BE49-F238E27FC236}">
                <a16:creationId xmlns:a16="http://schemas.microsoft.com/office/drawing/2014/main" id="{AC6CABAF-2639-45F9-82B7-82CE54B68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858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E04E0"/>
                </a:solidFill>
              </a:rPr>
              <a:t>运算放大器外形图</a:t>
            </a:r>
            <a:endParaRPr lang="zh-CN" altLang="en-US" sz="2800"/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DBB6E60B-0C19-46F4-AA00-E27262474F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414463"/>
          <a:ext cx="5410200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BMP 图象" r:id="rId4" imgW="3114355" imgH="2352301" progId="Paint.Picture">
                  <p:embed/>
                </p:oleObj>
              </mc:Choice>
              <mc:Fallback>
                <p:oleObj name="BMP 图象" r:id="rId4" imgW="3114355" imgH="235230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14463"/>
                        <a:ext cx="5410200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DC3D69F5-48E1-44FC-897A-3433DED3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269875"/>
            <a:ext cx="7772400" cy="1143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b="1">
                <a:solidFill>
                  <a:srgbClr val="0E04E0"/>
                </a:solidFill>
              </a:rPr>
              <a:t>3.2.1  </a:t>
            </a:r>
            <a:r>
              <a:rPr lang="zh-CN" altLang="en-US" b="1">
                <a:solidFill>
                  <a:srgbClr val="0E04E0"/>
                </a:solidFill>
              </a:rPr>
              <a:t>集成运放典型电路的分析</a:t>
            </a:r>
            <a:endParaRPr lang="en-US" altLang="zh-CN" b="1">
              <a:solidFill>
                <a:srgbClr val="0E04E0"/>
              </a:solidFill>
            </a:endParaRPr>
          </a:p>
        </p:txBody>
      </p:sp>
      <p:pic>
        <p:nvPicPr>
          <p:cNvPr id="8195" name="图片 3" descr="QQ截图20140330093115.jpg">
            <a:extLst>
              <a:ext uri="{FF2B5EF4-FFF2-40B4-BE49-F238E27FC236}">
                <a16:creationId xmlns:a16="http://schemas.microsoft.com/office/drawing/2014/main" id="{BB0C51BF-C236-46AA-913F-9310774EF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" r="880"/>
          <a:stretch>
            <a:fillRect/>
          </a:stretch>
        </p:blipFill>
        <p:spPr bwMode="auto">
          <a:xfrm>
            <a:off x="539750" y="1431925"/>
            <a:ext cx="8353425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F4DCCDB-AE64-405F-8E21-C2F124891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9FF0FB"/>
          </a:solidFill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集成运放的主要参数</a:t>
            </a:r>
            <a:endParaRPr lang="zh-CN" altLang="en-US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F03AA239-C891-4454-9824-BB50AA06E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05000"/>
            <a:ext cx="67056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        </a:t>
            </a:r>
            <a:r>
              <a:rPr lang="zh-CN" altLang="en-US" sz="2800" b="1"/>
              <a:t>运算放大器的技术指标很多，其中一部分与差分放大器和功率放大器相同，另一部分则是根据运算放大器本身的特点而设立的。各种主要参数均比较适中的是通用型运算放大器，对某些项技术指标有特殊要求的是各种特种运算放大器。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b="1"/>
          </a:p>
        </p:txBody>
      </p:sp>
      <p:sp>
        <p:nvSpPr>
          <p:cNvPr id="18436" name="AutoShape 4">
            <a:extLst>
              <a:ext uri="{FF2B5EF4-FFF2-40B4-BE49-F238E27FC236}">
                <a16:creationId xmlns:a16="http://schemas.microsoft.com/office/drawing/2014/main" id="{855B9A2C-0BEA-4F0B-9214-380475CC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572000"/>
            <a:ext cx="7772400" cy="2667000"/>
          </a:xfrm>
          <a:prstGeom prst="cloudCallout">
            <a:avLst>
              <a:gd name="adj1" fmla="val -45833"/>
              <a:gd name="adj2" fmla="val 29583"/>
            </a:avLst>
          </a:prstGeom>
          <a:gradFill rotWithShape="0">
            <a:gsLst>
              <a:gs pos="0">
                <a:srgbClr val="9FF0FB"/>
              </a:gs>
              <a:gs pos="50000">
                <a:schemeClr val="bg1"/>
              </a:gs>
              <a:gs pos="100000">
                <a:srgbClr val="9FF0F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b="1"/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184537B1-629D-4404-8F23-5FD5E5A33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81600"/>
            <a:ext cx="6584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运算放大器的静态技术指标</a:t>
            </a:r>
          </a:p>
          <a:p>
            <a:pPr eaLnBrk="1" hangingPunct="1"/>
            <a:r>
              <a:rPr lang="zh-CN" altLang="en-US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运算放大器的动态技术指标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 autoUpdateAnimBg="0"/>
      <p:bldP spid="1843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>
            <a:extLst>
              <a:ext uri="{FF2B5EF4-FFF2-40B4-BE49-F238E27FC236}">
                <a16:creationId xmlns:a16="http://schemas.microsoft.com/office/drawing/2014/main" id="{0B763542-D274-41A1-A562-150F31CEA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85800"/>
            <a:ext cx="716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0E04E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600" b="1">
                <a:solidFill>
                  <a:srgbClr val="0E04E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运算放大器的静态技术指标</a:t>
            </a:r>
            <a:endParaRPr lang="zh-CN" altLang="en-US" sz="3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6F614AA2-5B55-4C8A-A2C4-ED8E354D7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76400"/>
            <a:ext cx="7391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01030"/>
                </a:solidFill>
              </a:rPr>
              <a:t>   1.</a:t>
            </a:r>
            <a:r>
              <a:rPr lang="zh-CN" altLang="en-US" sz="2800" b="1">
                <a:solidFill>
                  <a:srgbClr val="F01030"/>
                </a:solidFill>
                <a:ea typeface="楷体_GB2312" pitchFamily="49" charset="-122"/>
              </a:rPr>
              <a:t>输入失调电压</a:t>
            </a:r>
            <a:r>
              <a:rPr lang="en-US" altLang="zh-CN" b="1" i="1">
                <a:solidFill>
                  <a:srgbClr val="F01030"/>
                </a:solidFill>
              </a:rPr>
              <a:t>V</a:t>
            </a:r>
            <a:r>
              <a:rPr lang="en-US" altLang="zh-CN" b="1" baseline="-25000">
                <a:solidFill>
                  <a:srgbClr val="F01030"/>
                </a:solidFill>
              </a:rPr>
              <a:t>io</a:t>
            </a:r>
            <a:r>
              <a:rPr lang="en-US" altLang="zh-CN" sz="2800" b="1"/>
              <a:t>     </a:t>
            </a:r>
            <a:r>
              <a:rPr lang="zh-CN" altLang="en-US" sz="2800" b="1"/>
              <a:t>：</a:t>
            </a:r>
            <a:r>
              <a:rPr lang="en-US" altLang="zh-CN" sz="2800" b="1"/>
              <a:t>(input  offset voltage)</a:t>
            </a:r>
            <a:r>
              <a:rPr lang="zh-CN" altLang="en-US" sz="2800" b="1"/>
              <a:t>输入电压为零时，将输出电压除以电压增益，即为折算到输入端的失调电压。是表征运放内部电路对称性的指标。</a:t>
            </a:r>
            <a:endParaRPr lang="zh-CN" altLang="en-US" b="1"/>
          </a:p>
        </p:txBody>
      </p:sp>
      <p:sp>
        <p:nvSpPr>
          <p:cNvPr id="2060" name="Text Box 12">
            <a:extLst>
              <a:ext uri="{FF2B5EF4-FFF2-40B4-BE49-F238E27FC236}">
                <a16:creationId xmlns:a16="http://schemas.microsoft.com/office/drawing/2014/main" id="{409C2B24-2B67-4A9B-817A-6F030488B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352800"/>
            <a:ext cx="7772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01030"/>
                </a:solidFill>
              </a:rPr>
              <a:t>  2.</a:t>
            </a:r>
            <a:r>
              <a:rPr lang="zh-CN" altLang="en-US" sz="2800" b="1">
                <a:solidFill>
                  <a:srgbClr val="F01030"/>
                </a:solidFill>
                <a:ea typeface="楷体_GB2312" pitchFamily="49" charset="-122"/>
              </a:rPr>
              <a:t>输入失调电流</a:t>
            </a:r>
            <a:r>
              <a:rPr lang="zh-CN" altLang="en-US" sz="2800" b="1"/>
              <a:t> </a:t>
            </a:r>
            <a:r>
              <a:rPr lang="en-US" altLang="zh-CN" b="1" i="1">
                <a:solidFill>
                  <a:srgbClr val="F01030"/>
                </a:solidFill>
              </a:rPr>
              <a:t>I</a:t>
            </a:r>
            <a:r>
              <a:rPr lang="en-US" altLang="zh-CN" b="1" baseline="-25000">
                <a:solidFill>
                  <a:srgbClr val="F01030"/>
                </a:solidFill>
              </a:rPr>
              <a:t>io</a:t>
            </a:r>
            <a:r>
              <a:rPr lang="en-US" altLang="zh-CN" sz="2800" b="1"/>
              <a:t> </a:t>
            </a:r>
            <a:r>
              <a:rPr lang="zh-CN" altLang="en-US" sz="2800" b="1"/>
              <a:t>：</a:t>
            </a:r>
            <a:r>
              <a:rPr lang="en-US" altLang="zh-CN" sz="2800" b="1"/>
              <a:t>(input  offset  current)</a:t>
            </a:r>
            <a:r>
              <a:rPr lang="zh-CN" altLang="en-US" sz="2800" b="1"/>
              <a:t>在</a:t>
            </a:r>
          </a:p>
          <a:p>
            <a:pPr eaLnBrk="1" hangingPunct="1"/>
            <a:r>
              <a:rPr lang="zh-CN" altLang="en-US" sz="2800" b="1"/>
              <a:t>零输入时，差分输入级的差分对管基极电流之</a:t>
            </a:r>
          </a:p>
          <a:p>
            <a:pPr eaLnBrk="1" hangingPunct="1"/>
            <a:r>
              <a:rPr lang="zh-CN" altLang="en-US" sz="2800" b="1"/>
              <a:t>差，用于表征差分级输入电流不对称的程度。    </a:t>
            </a:r>
            <a:endParaRPr lang="zh-CN" altLang="en-US" b="1"/>
          </a:p>
        </p:txBody>
      </p:sp>
      <p:sp>
        <p:nvSpPr>
          <p:cNvPr id="2061" name="Text Box 13">
            <a:extLst>
              <a:ext uri="{FF2B5EF4-FFF2-40B4-BE49-F238E27FC236}">
                <a16:creationId xmlns:a16="http://schemas.microsoft.com/office/drawing/2014/main" id="{02B0D147-3EF6-4681-8C5E-29919B83A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7620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01030"/>
                </a:solidFill>
              </a:rPr>
              <a:t>   3.</a:t>
            </a:r>
            <a:r>
              <a:rPr lang="zh-CN" altLang="en-US" sz="2800" b="1">
                <a:solidFill>
                  <a:srgbClr val="F01030"/>
                </a:solidFill>
                <a:ea typeface="楷体_GB2312" pitchFamily="49" charset="-122"/>
              </a:rPr>
              <a:t>输入偏置电流</a:t>
            </a:r>
            <a:r>
              <a:rPr lang="en-US" altLang="zh-CN" b="1" i="1">
                <a:solidFill>
                  <a:srgbClr val="F01030"/>
                </a:solidFill>
              </a:rPr>
              <a:t>I</a:t>
            </a:r>
            <a:r>
              <a:rPr lang="en-US" altLang="zh-CN" b="1" baseline="-25000">
                <a:solidFill>
                  <a:srgbClr val="F01030"/>
                </a:solidFill>
              </a:rPr>
              <a:t>i</a:t>
            </a:r>
            <a:r>
              <a:rPr lang="en-US" altLang="zh-CN" sz="2800" b="1" baseline="-25000">
                <a:solidFill>
                  <a:srgbClr val="F01030"/>
                </a:solidFill>
              </a:rPr>
              <a:t>B</a:t>
            </a:r>
            <a:r>
              <a:rPr lang="zh-CN" altLang="en-US" sz="2800" b="1"/>
              <a:t>：</a:t>
            </a:r>
            <a:r>
              <a:rPr lang="en-US" altLang="zh-CN" sz="2800" b="1"/>
              <a:t>(input  bias  current)</a:t>
            </a:r>
            <a:r>
              <a:rPr lang="zh-CN" altLang="en-US" sz="2800" b="1"/>
              <a:t>运放两个输入端偏置电流的平均值，用于衡量差分</a:t>
            </a:r>
          </a:p>
          <a:p>
            <a:pPr eaLnBrk="1" hangingPunct="1"/>
            <a:r>
              <a:rPr lang="zh-CN" altLang="en-US" sz="2800" b="1"/>
              <a:t>放大对管输入电流的大小。</a:t>
            </a:r>
          </a:p>
          <a:p>
            <a:pPr eaLnBrk="1" hangingPunct="1">
              <a:spcBef>
                <a:spcPct val="50000"/>
              </a:spcBef>
            </a:pPr>
            <a:endParaRPr lang="en-US" altLang="zh-CN" b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utoUpdateAnimBg="0"/>
      <p:bldP spid="2060" grpId="0" autoUpdateAnimBg="0"/>
      <p:bldP spid="206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14">
            <a:extLst>
              <a:ext uri="{FF2B5EF4-FFF2-40B4-BE49-F238E27FC236}">
                <a16:creationId xmlns:a16="http://schemas.microsoft.com/office/drawing/2014/main" id="{6949837B-F356-47E5-91CE-C8CF01322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3400"/>
            <a:ext cx="5410200" cy="762000"/>
          </a:xfrm>
          <a:prstGeom prst="ellipse">
            <a:avLst/>
          </a:prstGeom>
          <a:gradFill rotWithShape="0">
            <a:gsLst>
              <a:gs pos="0">
                <a:srgbClr val="99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accent2"/>
                </a:solidFill>
              </a:rPr>
              <a:t>4.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输入失调电压温漂</a:t>
            </a:r>
            <a:r>
              <a:rPr lang="zh-CN" altLang="en-US" sz="2800" b="1">
                <a:solidFill>
                  <a:schemeClr val="accent2"/>
                </a:solidFill>
              </a:rPr>
              <a:t> </a:t>
            </a:r>
            <a:r>
              <a:rPr lang="en-US" altLang="zh-CN" sz="2800" b="1" i="1">
                <a:solidFill>
                  <a:schemeClr val="accent2"/>
                </a:solidFill>
              </a:rPr>
              <a:t>d</a:t>
            </a:r>
            <a:r>
              <a:rPr lang="en-US" altLang="zh-CN" b="1" i="1">
                <a:solidFill>
                  <a:srgbClr val="F01030"/>
                </a:solidFill>
              </a:rPr>
              <a:t>V</a:t>
            </a:r>
            <a:r>
              <a:rPr lang="en-US" altLang="zh-CN" b="1" baseline="-25000">
                <a:solidFill>
                  <a:srgbClr val="F01030"/>
                </a:solidFill>
              </a:rPr>
              <a:t>io</a:t>
            </a:r>
            <a:r>
              <a:rPr lang="en-US" altLang="zh-CN" sz="2800" b="1">
                <a:solidFill>
                  <a:schemeClr val="accent2"/>
                </a:solidFill>
              </a:rPr>
              <a:t> /</a:t>
            </a:r>
            <a:r>
              <a:rPr lang="en-US" altLang="zh-CN" sz="2800" b="1" i="1">
                <a:solidFill>
                  <a:schemeClr val="accent2"/>
                </a:solidFill>
              </a:rPr>
              <a:t>dT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6164" name="Oval 20">
            <a:extLst>
              <a:ext uri="{FF2B5EF4-FFF2-40B4-BE49-F238E27FC236}">
                <a16:creationId xmlns:a16="http://schemas.microsoft.com/office/drawing/2014/main" id="{55F08379-A73E-48AC-97A6-9EA2285A0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5410200" cy="762000"/>
          </a:xfrm>
          <a:prstGeom prst="ellipse">
            <a:avLst/>
          </a:prstGeom>
          <a:gradFill rotWithShape="0">
            <a:gsLst>
              <a:gs pos="0">
                <a:srgbClr val="99CC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F01030"/>
                </a:solidFill>
              </a:rPr>
              <a:t>5.</a:t>
            </a:r>
            <a:r>
              <a:rPr lang="zh-CN" altLang="en-US" sz="2800" b="1">
                <a:solidFill>
                  <a:srgbClr val="F01030"/>
                </a:solidFill>
                <a:ea typeface="楷体_GB2312" pitchFamily="49" charset="-122"/>
              </a:rPr>
              <a:t>输入失调电流温漂</a:t>
            </a:r>
            <a:r>
              <a:rPr lang="en-US" altLang="zh-CN" sz="2800" b="1" i="1">
                <a:solidFill>
                  <a:schemeClr val="accent2"/>
                </a:solidFill>
              </a:rPr>
              <a:t>d</a:t>
            </a:r>
            <a:r>
              <a:rPr lang="en-US" altLang="zh-CN" b="1" i="1">
                <a:solidFill>
                  <a:srgbClr val="F01030"/>
                </a:solidFill>
              </a:rPr>
              <a:t>I</a:t>
            </a:r>
            <a:r>
              <a:rPr lang="en-US" altLang="zh-CN" b="1" baseline="-25000">
                <a:solidFill>
                  <a:srgbClr val="F01030"/>
                </a:solidFill>
              </a:rPr>
              <a:t>io</a:t>
            </a:r>
            <a:r>
              <a:rPr lang="en-US" altLang="zh-CN" sz="2800" b="1">
                <a:solidFill>
                  <a:schemeClr val="accent2"/>
                </a:solidFill>
              </a:rPr>
              <a:t> /</a:t>
            </a:r>
            <a:r>
              <a:rPr lang="en-US" altLang="zh-CN" sz="2800" b="1" i="1">
                <a:solidFill>
                  <a:schemeClr val="accent2"/>
                </a:solidFill>
              </a:rPr>
              <a:t>dT</a:t>
            </a:r>
            <a:r>
              <a:rPr lang="en-US" altLang="zh-CN" sz="2800" b="1"/>
              <a:t> </a:t>
            </a:r>
          </a:p>
        </p:txBody>
      </p:sp>
      <p:grpSp>
        <p:nvGrpSpPr>
          <p:cNvPr id="2" name="Group 34">
            <a:extLst>
              <a:ext uri="{FF2B5EF4-FFF2-40B4-BE49-F238E27FC236}">
                <a16:creationId xmlns:a16="http://schemas.microsoft.com/office/drawing/2014/main" id="{081FD997-4C31-49DA-9A66-C698C15ACA7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600200"/>
            <a:ext cx="5334000" cy="1295400"/>
            <a:chOff x="1824" y="1008"/>
            <a:chExt cx="3360" cy="816"/>
          </a:xfrm>
        </p:grpSpPr>
        <p:sp>
          <p:nvSpPr>
            <p:cNvPr id="11272" name="AutoShape 25">
              <a:extLst>
                <a:ext uri="{FF2B5EF4-FFF2-40B4-BE49-F238E27FC236}">
                  <a16:creationId xmlns:a16="http://schemas.microsoft.com/office/drawing/2014/main" id="{B6A0B499-FD33-4B6C-9C54-9C938164C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08"/>
              <a:ext cx="3360" cy="816"/>
            </a:xfrm>
            <a:prstGeom prst="wedgeRoundRectCallout">
              <a:avLst>
                <a:gd name="adj1" fmla="val -47856"/>
                <a:gd name="adj2" fmla="val -77449"/>
                <a:gd name="adj3" fmla="val 16667"/>
              </a:avLst>
            </a:prstGeom>
            <a:solidFill>
              <a:srgbClr val="C1DA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1273" name="Text Box 26">
              <a:extLst>
                <a:ext uri="{FF2B5EF4-FFF2-40B4-BE49-F238E27FC236}">
                  <a16:creationId xmlns:a16="http://schemas.microsoft.com/office/drawing/2014/main" id="{B8870674-6D12-4F24-BDB9-F36141A21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056"/>
              <a:ext cx="299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在规定工作温度范围内，输入失调电压随温度的变化量与温度变化量之比值。</a:t>
              </a:r>
            </a:p>
          </p:txBody>
        </p:sp>
      </p:grpSp>
      <p:grpSp>
        <p:nvGrpSpPr>
          <p:cNvPr id="3" name="Group 35">
            <a:extLst>
              <a:ext uri="{FF2B5EF4-FFF2-40B4-BE49-F238E27FC236}">
                <a16:creationId xmlns:a16="http://schemas.microsoft.com/office/drawing/2014/main" id="{10C8B92B-15EB-494E-A1C8-93381F779873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495800"/>
            <a:ext cx="5334000" cy="1811338"/>
            <a:chOff x="1872" y="2832"/>
            <a:chExt cx="3360" cy="1141"/>
          </a:xfrm>
        </p:grpSpPr>
        <p:sp>
          <p:nvSpPr>
            <p:cNvPr id="11270" name="AutoShape 28">
              <a:extLst>
                <a:ext uri="{FF2B5EF4-FFF2-40B4-BE49-F238E27FC236}">
                  <a16:creationId xmlns:a16="http://schemas.microsoft.com/office/drawing/2014/main" id="{5EAA9208-7ED3-43E6-9B45-392F8A36A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32"/>
              <a:ext cx="3360" cy="864"/>
            </a:xfrm>
            <a:prstGeom prst="wedgeRoundRectCallout">
              <a:avLst>
                <a:gd name="adj1" fmla="val -50625"/>
                <a:gd name="adj2" fmla="val -70833"/>
                <a:gd name="adj3" fmla="val 16667"/>
              </a:avLst>
            </a:prstGeom>
            <a:solidFill>
              <a:srgbClr val="C1DA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1271" name="Text Box 29">
              <a:extLst>
                <a:ext uri="{FF2B5EF4-FFF2-40B4-BE49-F238E27FC236}">
                  <a16:creationId xmlns:a16="http://schemas.microsoft.com/office/drawing/2014/main" id="{94019375-675B-4FB4-B018-EE1BAF1BD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880"/>
              <a:ext cx="3312" cy="1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在规定工作温度范围内，输入失调电流随温度的变化量与温度变化量之比值。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zh-CN" b="1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3">
            <a:extLst>
              <a:ext uri="{FF2B5EF4-FFF2-40B4-BE49-F238E27FC236}">
                <a16:creationId xmlns:a16="http://schemas.microsoft.com/office/drawing/2014/main" id="{A5DBEFC2-308E-4BC5-8FB8-62B6D5D06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5562600" cy="762000"/>
          </a:xfrm>
          <a:prstGeom prst="ellipse">
            <a:avLst/>
          </a:prstGeom>
          <a:gradFill rotWithShape="0">
            <a:gsLst>
              <a:gs pos="0">
                <a:srgbClr val="00CC6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800" b="1">
              <a:solidFill>
                <a:schemeClr val="accent2"/>
              </a:solidFill>
            </a:endParaRPr>
          </a:p>
        </p:txBody>
      </p:sp>
      <p:sp>
        <p:nvSpPr>
          <p:cNvPr id="13316" name="Oval 4">
            <a:extLst>
              <a:ext uri="{FF2B5EF4-FFF2-40B4-BE49-F238E27FC236}">
                <a16:creationId xmlns:a16="http://schemas.microsoft.com/office/drawing/2014/main" id="{DC10D980-9C0F-4B69-9735-DEB612659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124200"/>
            <a:ext cx="5029200" cy="762000"/>
          </a:xfrm>
          <a:prstGeom prst="ellipse">
            <a:avLst/>
          </a:prstGeom>
          <a:gradFill rotWithShape="0">
            <a:gsLst>
              <a:gs pos="0">
                <a:srgbClr val="66FF33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800" b="1">
              <a:solidFill>
                <a:schemeClr val="accent2"/>
              </a:solidFill>
            </a:endParaRPr>
          </a:p>
        </p:txBody>
      </p:sp>
      <p:sp>
        <p:nvSpPr>
          <p:cNvPr id="12292" name="Text Box 5">
            <a:extLst>
              <a:ext uri="{FF2B5EF4-FFF2-40B4-BE49-F238E27FC236}">
                <a16:creationId xmlns:a16="http://schemas.microsoft.com/office/drawing/2014/main" id="{A16F3E61-8D51-419F-9860-FC5155799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9906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6699"/>
                </a:solidFill>
              </a:rPr>
              <a:t> </a:t>
            </a:r>
            <a:r>
              <a:rPr lang="en-US" altLang="zh-CN" sz="2800" b="1">
                <a:solidFill>
                  <a:srgbClr val="F01030"/>
                </a:solidFill>
              </a:rPr>
              <a:t>6.</a:t>
            </a:r>
            <a:r>
              <a:rPr lang="zh-CN" altLang="en-US" sz="2800" b="1">
                <a:solidFill>
                  <a:srgbClr val="F01030"/>
                </a:solidFill>
                <a:ea typeface="楷体_GB2312" pitchFamily="49" charset="-122"/>
              </a:rPr>
              <a:t>最大差模输入电压</a:t>
            </a:r>
            <a:r>
              <a:rPr lang="en-US" altLang="zh-CN" b="1" i="1">
                <a:solidFill>
                  <a:srgbClr val="F01030"/>
                </a:solidFill>
              </a:rPr>
              <a:t>V</a:t>
            </a:r>
            <a:r>
              <a:rPr lang="en-US" altLang="zh-CN" b="1" baseline="-25000">
                <a:solidFill>
                  <a:srgbClr val="F01030"/>
                </a:solidFill>
              </a:rPr>
              <a:t>idmax</a:t>
            </a:r>
            <a:r>
              <a:rPr lang="en-US" altLang="zh-CN" sz="2800" b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rgbClr val="F01030"/>
                </a:solidFill>
              </a:rPr>
              <a:t> 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16382746-E5CB-4FF0-8ACE-903710329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200400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01030"/>
                </a:solidFill>
              </a:rPr>
              <a:t>7.</a:t>
            </a:r>
            <a:r>
              <a:rPr lang="zh-CN" altLang="en-US" sz="2800" b="1">
                <a:solidFill>
                  <a:srgbClr val="F01030"/>
                </a:solidFill>
                <a:ea typeface="楷体_GB2312" pitchFamily="49" charset="-122"/>
              </a:rPr>
              <a:t>最大共模输入电压</a:t>
            </a:r>
            <a:r>
              <a:rPr lang="en-US" altLang="zh-CN" b="1" i="1">
                <a:solidFill>
                  <a:srgbClr val="F01030"/>
                </a:solidFill>
              </a:rPr>
              <a:t>V</a:t>
            </a:r>
            <a:r>
              <a:rPr lang="en-US" altLang="zh-CN" b="1" baseline="-25000">
                <a:solidFill>
                  <a:srgbClr val="F01030"/>
                </a:solidFill>
              </a:rPr>
              <a:t>icmax</a:t>
            </a:r>
            <a:r>
              <a:rPr lang="en-US" altLang="zh-CN" sz="2800" b="1">
                <a:solidFill>
                  <a:schemeClr val="accent2"/>
                </a:solidFill>
              </a:rPr>
              <a:t> 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D2C5D9DE-AA70-41AA-AD6F-6604C9C3B63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752600"/>
            <a:ext cx="6019800" cy="1600200"/>
            <a:chOff x="1776" y="1200"/>
            <a:chExt cx="3696" cy="1008"/>
          </a:xfrm>
        </p:grpSpPr>
        <p:sp>
          <p:nvSpPr>
            <p:cNvPr id="12298" name="AutoShape 7">
              <a:extLst>
                <a:ext uri="{FF2B5EF4-FFF2-40B4-BE49-F238E27FC236}">
                  <a16:creationId xmlns:a16="http://schemas.microsoft.com/office/drawing/2014/main" id="{26009583-4D3F-4CBD-8B91-4E3B54FD9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00"/>
              <a:ext cx="3648" cy="816"/>
            </a:xfrm>
            <a:prstGeom prst="wedgeRoundRectCallout">
              <a:avLst>
                <a:gd name="adj1" fmla="val -47014"/>
                <a:gd name="adj2" fmla="val -72060"/>
                <a:gd name="adj3" fmla="val 16667"/>
              </a:avLst>
            </a:prstGeom>
            <a:solidFill>
              <a:srgbClr val="C1DA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2299" name="Text Box 8">
              <a:extLst>
                <a:ext uri="{FF2B5EF4-FFF2-40B4-BE49-F238E27FC236}">
                  <a16:creationId xmlns:a16="http://schemas.microsoft.com/office/drawing/2014/main" id="{AACB8026-2F54-4A82-8A4B-6FAE761F4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30"/>
              <a:ext cx="3648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(maximum  differential  mode input  voltage)</a:t>
              </a:r>
              <a:r>
                <a:rPr lang="zh-CN" altLang="en-US" b="1"/>
                <a:t>运放两输入端能承受的最大差模输入电压，超过此电压时</a:t>
              </a:r>
              <a:r>
                <a:rPr lang="en-US" altLang="zh-CN" b="1"/>
                <a:t>,</a:t>
              </a:r>
              <a:r>
                <a:rPr lang="zh-CN" altLang="en-US" b="1"/>
                <a:t>差分管将出现反向击穿现象。</a:t>
              </a:r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35A2EDB5-9E23-45B9-8F81-4F07D89FD3F0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038600"/>
            <a:ext cx="5943600" cy="2209800"/>
            <a:chOff x="1728" y="2544"/>
            <a:chExt cx="3744" cy="1392"/>
          </a:xfrm>
        </p:grpSpPr>
        <p:sp>
          <p:nvSpPr>
            <p:cNvPr id="12296" name="AutoShape 10">
              <a:extLst>
                <a:ext uri="{FF2B5EF4-FFF2-40B4-BE49-F238E27FC236}">
                  <a16:creationId xmlns:a16="http://schemas.microsoft.com/office/drawing/2014/main" id="{31D356E9-4D36-40B1-8DB1-BB3798C6D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544"/>
              <a:ext cx="3744" cy="1392"/>
            </a:xfrm>
            <a:prstGeom prst="wedgeRoundRectCallout">
              <a:avLst>
                <a:gd name="adj1" fmla="val -46287"/>
                <a:gd name="adj2" fmla="val -58116"/>
                <a:gd name="adj3" fmla="val 16667"/>
              </a:avLst>
            </a:prstGeom>
            <a:solidFill>
              <a:srgbClr val="C1DA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12297" name="Text Box 11">
              <a:extLst>
                <a:ext uri="{FF2B5EF4-FFF2-40B4-BE49-F238E27FC236}">
                  <a16:creationId xmlns:a16="http://schemas.microsoft.com/office/drawing/2014/main" id="{AA1F9140-3DBB-41F9-9B29-8F3423DDE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642"/>
              <a:ext cx="3408" cy="1208"/>
            </a:xfrm>
            <a:prstGeom prst="rect">
              <a:avLst/>
            </a:prstGeom>
            <a:solidFill>
              <a:srgbClr val="C1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(maximum  common  mode  input voltage)</a:t>
              </a:r>
              <a:r>
                <a:rPr lang="zh-CN" altLang="en-US" b="1"/>
                <a:t>在保证运放正常工作条件下，共模输入电压的允许范围。共模电压超过此值时，输入差分对管出现饱和，放大器失去共模抑制能力。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 autoUpdateAnimBg="0"/>
      <p:bldP spid="1331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8A8CBE7E-4946-4DB0-AC8E-4CDA5E395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>
                <a:solidFill>
                  <a:srgbClr val="0E04E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3600" b="1">
                <a:solidFill>
                  <a:srgbClr val="0E04E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运算放大器的动态技术指标</a:t>
            </a:r>
            <a:endParaRPr lang="zh-CN" altLang="en-US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E685376F-06D1-4575-9955-A6901092F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7772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      </a:t>
            </a:r>
            <a:r>
              <a:rPr lang="en-US" altLang="zh-CN" sz="2800" b="1">
                <a:solidFill>
                  <a:srgbClr val="F01030"/>
                </a:solidFill>
              </a:rPr>
              <a:t>1.</a:t>
            </a:r>
            <a:r>
              <a:rPr lang="zh-CN" altLang="en-US" sz="2800" b="1">
                <a:solidFill>
                  <a:srgbClr val="F01030"/>
                </a:solidFill>
                <a:ea typeface="楷体_GB2312" pitchFamily="49" charset="-122"/>
              </a:rPr>
              <a:t>开环差模电压放大倍数</a:t>
            </a:r>
            <a:r>
              <a:rPr lang="zh-CN" altLang="en-US" sz="2800" b="1"/>
              <a:t> </a:t>
            </a:r>
            <a:r>
              <a:rPr lang="en-US" altLang="zh-CN" b="1" i="1">
                <a:solidFill>
                  <a:srgbClr val="F01030"/>
                </a:solidFill>
              </a:rPr>
              <a:t>A</a:t>
            </a:r>
            <a:r>
              <a:rPr lang="en-US" altLang="zh-CN" b="1" i="1" baseline="-25000">
                <a:solidFill>
                  <a:srgbClr val="F01030"/>
                </a:solidFill>
              </a:rPr>
              <a:t>v</a:t>
            </a:r>
            <a:r>
              <a:rPr lang="en-US" altLang="zh-CN" b="1" baseline="-25000">
                <a:solidFill>
                  <a:srgbClr val="F01030"/>
                </a:solidFill>
              </a:rPr>
              <a:t>d</a:t>
            </a:r>
            <a:r>
              <a:rPr lang="en-US" altLang="zh-CN" sz="2800" b="1"/>
              <a:t> </a:t>
            </a:r>
            <a:r>
              <a:rPr lang="en-US" altLang="zh-CN" b="1" baseline="-25000">
                <a:solidFill>
                  <a:srgbClr val="F01030"/>
                </a:solidFill>
              </a:rPr>
              <a:t> </a:t>
            </a:r>
            <a:r>
              <a:rPr lang="en-US" altLang="zh-CN" sz="2800" b="1"/>
              <a:t> </a:t>
            </a:r>
            <a:r>
              <a:rPr lang="zh-CN" altLang="en-US" sz="2800" b="1"/>
              <a:t>：</a:t>
            </a:r>
            <a:r>
              <a:rPr lang="en-US" altLang="zh-CN" sz="2800" b="1"/>
              <a:t>(open  loop  voltage  gain)</a:t>
            </a:r>
            <a:r>
              <a:rPr lang="zh-CN" altLang="en-US" sz="2800" b="1"/>
              <a:t>运放在无外加反馈条件下，输出电压的变化量与输入电压的变化量之比。</a:t>
            </a:r>
          </a:p>
        </p:txBody>
      </p:sp>
      <p:sp>
        <p:nvSpPr>
          <p:cNvPr id="14352" name="Text Box 16">
            <a:extLst>
              <a:ext uri="{FF2B5EF4-FFF2-40B4-BE49-F238E27FC236}">
                <a16:creationId xmlns:a16="http://schemas.microsoft.com/office/drawing/2014/main" id="{17F89265-BCB9-4A6F-8FD9-60C6443D2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4800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01030"/>
                </a:solidFill>
              </a:rPr>
              <a:t>      2.</a:t>
            </a:r>
            <a:r>
              <a:rPr lang="zh-CN" altLang="en-US" sz="2800" b="1">
                <a:solidFill>
                  <a:srgbClr val="F01030"/>
                </a:solidFill>
                <a:ea typeface="楷体_GB2312" pitchFamily="49" charset="-122"/>
              </a:rPr>
              <a:t>差模输入电阻</a:t>
            </a:r>
            <a:r>
              <a:rPr lang="en-US" altLang="zh-CN" b="1" i="1">
                <a:solidFill>
                  <a:srgbClr val="F01030"/>
                </a:solidFill>
              </a:rPr>
              <a:t>r</a:t>
            </a:r>
            <a:r>
              <a:rPr lang="en-US" altLang="zh-CN" b="1" baseline="-25000">
                <a:solidFill>
                  <a:srgbClr val="F01030"/>
                </a:solidFill>
              </a:rPr>
              <a:t>id</a:t>
            </a:r>
            <a:r>
              <a:rPr lang="en-US" altLang="zh-CN" sz="2800" b="1"/>
              <a:t> </a:t>
            </a:r>
            <a:r>
              <a:rPr lang="zh-CN" altLang="en-US" sz="2800" b="1"/>
              <a:t>：</a:t>
            </a:r>
            <a:r>
              <a:rPr lang="en-US" altLang="zh-CN" sz="2800" b="1"/>
              <a:t>(input  resistance)</a:t>
            </a:r>
            <a:r>
              <a:rPr lang="zh-CN" altLang="en-US" sz="2800" b="1"/>
              <a:t>输入差模信号时，运放的输入电阻。       </a:t>
            </a:r>
            <a:endParaRPr lang="zh-CN" altLang="en-US" b="1"/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49975E26-9F47-4D04-8A9F-4B890D0EE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962400"/>
            <a:ext cx="78486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01030"/>
                </a:solidFill>
              </a:rPr>
              <a:t>     3.</a:t>
            </a:r>
            <a:r>
              <a:rPr lang="zh-CN" altLang="en-US" sz="2800" b="1">
                <a:solidFill>
                  <a:srgbClr val="F01030"/>
                </a:solidFill>
                <a:ea typeface="楷体_GB2312" pitchFamily="49" charset="-122"/>
              </a:rPr>
              <a:t>共模抑制比</a:t>
            </a:r>
            <a:r>
              <a:rPr lang="zh-CN" altLang="en-US" sz="2800" b="1"/>
              <a:t> </a:t>
            </a:r>
            <a:r>
              <a:rPr lang="en-US" altLang="zh-CN" b="1" i="1">
                <a:solidFill>
                  <a:srgbClr val="F01030"/>
                </a:solidFill>
              </a:rPr>
              <a:t>K</a:t>
            </a:r>
            <a:r>
              <a:rPr lang="en-US" altLang="zh-CN" b="1" baseline="-25000">
                <a:solidFill>
                  <a:srgbClr val="F01030"/>
                </a:solidFill>
              </a:rPr>
              <a:t>CMR</a:t>
            </a:r>
            <a:r>
              <a:rPr lang="en-US" altLang="zh-CN" sz="2800" b="1"/>
              <a:t> </a:t>
            </a:r>
            <a:r>
              <a:rPr lang="zh-CN" altLang="en-US" sz="2800" b="1"/>
              <a:t>：</a:t>
            </a:r>
            <a:r>
              <a:rPr lang="en-US" altLang="zh-CN" sz="2800" b="1"/>
              <a:t>(common mode rejection ratio)</a:t>
            </a:r>
            <a:r>
              <a:rPr lang="zh-CN" altLang="en-US" sz="2800" b="1"/>
              <a:t>与差分放大电路中的定义相同，是差模电压增益  </a:t>
            </a:r>
            <a:r>
              <a:rPr lang="en-US" altLang="zh-CN" b="1" i="1">
                <a:solidFill>
                  <a:srgbClr val="F01030"/>
                </a:solidFill>
              </a:rPr>
              <a:t>A</a:t>
            </a:r>
            <a:r>
              <a:rPr lang="en-US" altLang="zh-CN" b="1" i="1" baseline="-25000">
                <a:solidFill>
                  <a:srgbClr val="F01030"/>
                </a:solidFill>
              </a:rPr>
              <a:t>v</a:t>
            </a:r>
            <a:r>
              <a:rPr lang="en-US" altLang="zh-CN" b="1" baseline="-25000">
                <a:solidFill>
                  <a:srgbClr val="F01030"/>
                </a:solidFill>
              </a:rPr>
              <a:t>d</a:t>
            </a:r>
            <a:r>
              <a:rPr lang="en-US" altLang="zh-CN" sz="2800" b="1"/>
              <a:t>  </a:t>
            </a:r>
            <a:r>
              <a:rPr lang="zh-CN" altLang="en-US" sz="2800" b="1"/>
              <a:t>与共模电压增益  </a:t>
            </a:r>
            <a:r>
              <a:rPr lang="en-US" altLang="zh-CN" b="1" i="1">
                <a:solidFill>
                  <a:srgbClr val="F01030"/>
                </a:solidFill>
              </a:rPr>
              <a:t>A</a:t>
            </a:r>
            <a:r>
              <a:rPr lang="en-US" altLang="zh-CN" b="1" i="1" baseline="-25000">
                <a:solidFill>
                  <a:srgbClr val="F01030"/>
                </a:solidFill>
              </a:rPr>
              <a:t>v</a:t>
            </a:r>
            <a:r>
              <a:rPr lang="en-US" altLang="zh-CN" b="1" baseline="-25000">
                <a:solidFill>
                  <a:srgbClr val="F01030"/>
                </a:solidFill>
              </a:rPr>
              <a:t>c</a:t>
            </a:r>
            <a:r>
              <a:rPr lang="en-US" altLang="zh-CN" sz="2800" b="1"/>
              <a:t>  </a:t>
            </a:r>
            <a:r>
              <a:rPr lang="zh-CN" altLang="en-US" sz="2800" b="1"/>
              <a:t>之比，常用分贝数来表示。</a:t>
            </a:r>
          </a:p>
          <a:p>
            <a:pPr eaLnBrk="1" hangingPunct="1"/>
            <a:r>
              <a:rPr lang="zh-CN" altLang="en-US" sz="2800" b="1"/>
              <a:t>                   </a:t>
            </a:r>
            <a:r>
              <a:rPr lang="en-US" altLang="zh-CN" b="1" i="1">
                <a:solidFill>
                  <a:srgbClr val="F01030"/>
                </a:solidFill>
              </a:rPr>
              <a:t>K</a:t>
            </a:r>
            <a:r>
              <a:rPr lang="en-US" altLang="zh-CN" b="1" baseline="-25000">
                <a:solidFill>
                  <a:srgbClr val="F01030"/>
                </a:solidFill>
              </a:rPr>
              <a:t>CMR</a:t>
            </a:r>
            <a:r>
              <a:rPr lang="en-US" altLang="zh-CN" sz="2800" b="1">
                <a:solidFill>
                  <a:srgbClr val="F01030"/>
                </a:solidFill>
              </a:rPr>
              <a:t>=20lg(</a:t>
            </a:r>
            <a:r>
              <a:rPr lang="en-US" altLang="zh-CN" b="1" i="1">
                <a:solidFill>
                  <a:srgbClr val="F01030"/>
                </a:solidFill>
              </a:rPr>
              <a:t>A</a:t>
            </a:r>
            <a:r>
              <a:rPr lang="en-US" altLang="zh-CN" b="1" i="1" baseline="-25000">
                <a:solidFill>
                  <a:srgbClr val="F01030"/>
                </a:solidFill>
              </a:rPr>
              <a:t>v</a:t>
            </a:r>
            <a:r>
              <a:rPr lang="en-US" altLang="zh-CN" b="1" baseline="-25000">
                <a:solidFill>
                  <a:srgbClr val="F01030"/>
                </a:solidFill>
              </a:rPr>
              <a:t>d</a:t>
            </a:r>
            <a:r>
              <a:rPr lang="en-US" altLang="zh-CN" sz="2800" b="1">
                <a:solidFill>
                  <a:srgbClr val="F01030"/>
                </a:solidFill>
              </a:rPr>
              <a:t> / </a:t>
            </a:r>
            <a:r>
              <a:rPr lang="en-US" altLang="zh-CN" b="1" i="1">
                <a:solidFill>
                  <a:srgbClr val="F01030"/>
                </a:solidFill>
              </a:rPr>
              <a:t>A</a:t>
            </a:r>
            <a:r>
              <a:rPr lang="en-US" altLang="zh-CN" b="1" i="1" baseline="-25000">
                <a:solidFill>
                  <a:srgbClr val="F01030"/>
                </a:solidFill>
              </a:rPr>
              <a:t>v</a:t>
            </a:r>
            <a:r>
              <a:rPr lang="en-US" altLang="zh-CN" b="1" baseline="-25000">
                <a:solidFill>
                  <a:srgbClr val="F01030"/>
                </a:solidFill>
              </a:rPr>
              <a:t>c</a:t>
            </a:r>
            <a:r>
              <a:rPr lang="en-US" altLang="zh-CN" sz="2800" b="1">
                <a:solidFill>
                  <a:srgbClr val="F01030"/>
                </a:solidFill>
              </a:rPr>
              <a:t> )</a:t>
            </a:r>
            <a:r>
              <a:rPr lang="en-US" altLang="zh-CN" sz="2800" b="1"/>
              <a:t>         </a:t>
            </a:r>
            <a:r>
              <a:rPr lang="en-US" altLang="zh-CN" sz="2800" b="1">
                <a:solidFill>
                  <a:srgbClr val="F01030"/>
                </a:solidFill>
              </a:rPr>
              <a:t>(dB)</a:t>
            </a:r>
            <a:endParaRPr lang="en-US" altLang="zh-CN" sz="2800" b="1"/>
          </a:p>
          <a:p>
            <a:pPr eaLnBrk="1" hangingPunct="1">
              <a:spcBef>
                <a:spcPct val="50000"/>
              </a:spcBef>
            </a:pPr>
            <a:endParaRPr lang="en-US" altLang="zh-CN" b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utoUpdateAnimBg="0"/>
      <p:bldP spid="14352" grpId="0" autoUpdateAnimBg="0"/>
      <p:bldP spid="1435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>
            <a:extLst>
              <a:ext uri="{FF2B5EF4-FFF2-40B4-BE49-F238E27FC236}">
                <a16:creationId xmlns:a16="http://schemas.microsoft.com/office/drawing/2014/main" id="{CA220077-E8F8-4221-98B5-42F82DE9E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620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  </a:t>
            </a:r>
            <a:r>
              <a:rPr lang="en-US" altLang="zh-CN" sz="2800" b="1">
                <a:solidFill>
                  <a:srgbClr val="F01030"/>
                </a:solidFill>
              </a:rPr>
              <a:t>5.  </a:t>
            </a:r>
            <a:r>
              <a:rPr lang="zh-CN" altLang="en-US" sz="2800" b="1">
                <a:solidFill>
                  <a:srgbClr val="F01030"/>
                </a:solidFill>
              </a:rPr>
              <a:t>最大输出电压 </a:t>
            </a:r>
            <a:r>
              <a:rPr lang="en-US" altLang="zh-CN" b="1" i="1">
                <a:solidFill>
                  <a:srgbClr val="F01030"/>
                </a:solidFill>
              </a:rPr>
              <a:t>V</a:t>
            </a:r>
            <a:r>
              <a:rPr lang="en-US" altLang="zh-CN" b="1" baseline="-25000">
                <a:solidFill>
                  <a:srgbClr val="F01030"/>
                </a:solidFill>
              </a:rPr>
              <a:t> OPP</a:t>
            </a:r>
            <a:r>
              <a:rPr lang="en-US" altLang="zh-CN" sz="2800" b="1">
                <a:solidFill>
                  <a:srgbClr val="F01030"/>
                </a:solidFill>
              </a:rPr>
              <a:t> :</a:t>
            </a:r>
            <a:r>
              <a:rPr lang="en-US" altLang="zh-CN" sz="2800" b="1"/>
              <a:t> </a:t>
            </a:r>
            <a:r>
              <a:rPr lang="zh-CN" altLang="en-US" sz="2800" b="1"/>
              <a:t>指输出电压与输入电压保持不失真关系的最大输出电压。      </a:t>
            </a:r>
          </a:p>
        </p:txBody>
      </p:sp>
      <p:sp>
        <p:nvSpPr>
          <p:cNvPr id="14339" name="Text Box 11">
            <a:extLst>
              <a:ext uri="{FF2B5EF4-FFF2-40B4-BE49-F238E27FC236}">
                <a16:creationId xmlns:a16="http://schemas.microsoft.com/office/drawing/2014/main" id="{21082817-D7CA-4A12-81CF-5EDA25FE8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16113"/>
            <a:ext cx="7758113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01030"/>
                </a:solidFill>
              </a:rPr>
              <a:t>  4.  </a:t>
            </a:r>
            <a:r>
              <a:rPr lang="zh-CN" altLang="en-US" sz="2800" b="1">
                <a:solidFill>
                  <a:srgbClr val="F01030"/>
                </a:solidFill>
              </a:rPr>
              <a:t>最大差模输入电压</a:t>
            </a:r>
            <a:r>
              <a:rPr lang="en-US" altLang="zh-CN" b="1" i="1">
                <a:solidFill>
                  <a:srgbClr val="F01030"/>
                </a:solidFill>
              </a:rPr>
              <a:t>V</a:t>
            </a:r>
            <a:r>
              <a:rPr lang="en-US" altLang="zh-CN" b="1" baseline="-25000">
                <a:solidFill>
                  <a:srgbClr val="F01030"/>
                </a:solidFill>
              </a:rPr>
              <a:t>IDM</a:t>
            </a:r>
            <a:r>
              <a:rPr lang="en-US" altLang="zh-CN" sz="2800" b="1"/>
              <a:t> </a:t>
            </a:r>
            <a:r>
              <a:rPr lang="zh-CN" altLang="en-US" sz="2800" b="1"/>
              <a:t>：</a:t>
            </a:r>
            <a:r>
              <a:rPr lang="en-US" altLang="zh-CN" sz="2800" b="1"/>
              <a:t> </a:t>
            </a:r>
            <a:r>
              <a:rPr lang="zh-CN" altLang="en-US" sz="2800" b="1"/>
              <a:t>运算放大器两输入</a:t>
            </a:r>
            <a:endParaRPr lang="en-US" altLang="zh-CN" sz="2800" b="1"/>
          </a:p>
          <a:p>
            <a:pPr eaLnBrk="1" hangingPunct="1"/>
            <a:r>
              <a:rPr lang="zh-CN" altLang="en-US" sz="2800" b="1"/>
              <a:t>端所能承受的最大差模输入电压。超过此值运放</a:t>
            </a:r>
            <a:endParaRPr lang="en-US" altLang="zh-CN" sz="2800" b="1"/>
          </a:p>
          <a:p>
            <a:pPr eaLnBrk="1" hangingPunct="1"/>
            <a:r>
              <a:rPr lang="zh-CN" altLang="en-US" sz="2800" b="1"/>
              <a:t>输入级晶体管的发射结将出现反向击穿。</a:t>
            </a:r>
            <a:endParaRPr lang="en-US" altLang="zh-CN" b="1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F8B0412-E34C-4AAC-BE7F-6C8F20AE5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652963"/>
            <a:ext cx="770413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   </a:t>
            </a:r>
            <a:r>
              <a:rPr lang="en-US" altLang="zh-CN" b="1">
                <a:solidFill>
                  <a:srgbClr val="FF0000"/>
                </a:solidFill>
              </a:rPr>
              <a:t>6</a:t>
            </a:r>
            <a:r>
              <a:rPr lang="en-US" altLang="zh-CN" sz="2800" b="1">
                <a:solidFill>
                  <a:srgbClr val="F01030"/>
                </a:solidFill>
              </a:rPr>
              <a:t>.  </a:t>
            </a:r>
            <a:r>
              <a:rPr lang="zh-CN" altLang="en-US" sz="2800" b="1">
                <a:solidFill>
                  <a:srgbClr val="F01030"/>
                </a:solidFill>
              </a:rPr>
              <a:t>最大共模输入电压</a:t>
            </a:r>
            <a:r>
              <a:rPr lang="en-US" altLang="zh-CN" sz="2800" b="1" i="1">
                <a:solidFill>
                  <a:srgbClr val="F01030"/>
                </a:solidFill>
              </a:rPr>
              <a:t>V</a:t>
            </a:r>
            <a:r>
              <a:rPr lang="en-US" altLang="zh-CN" sz="2800" b="1" baseline="-25000">
                <a:solidFill>
                  <a:srgbClr val="F01030"/>
                </a:solidFill>
              </a:rPr>
              <a:t>ICM</a:t>
            </a:r>
            <a:r>
              <a:rPr lang="en-US" altLang="zh-CN" sz="2800" b="1"/>
              <a:t> </a:t>
            </a:r>
            <a:r>
              <a:rPr lang="zh-CN" altLang="en-US" sz="2800" b="1"/>
              <a:t>：</a:t>
            </a:r>
            <a:r>
              <a:rPr lang="en-US" altLang="zh-CN" sz="2800" b="1"/>
              <a:t> </a:t>
            </a:r>
            <a:r>
              <a:rPr lang="zh-CN" altLang="en-US" sz="2800" b="1"/>
              <a:t>运算放大器两输入端所能允许的施加共模电压的最大值。超过此值将引起共模抑制比明显下降，甚至运放损坏。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>
            <a:extLst>
              <a:ext uri="{FF2B5EF4-FFF2-40B4-BE49-F238E27FC236}">
                <a16:creationId xmlns:a16="http://schemas.microsoft.com/office/drawing/2014/main" id="{CDD3CAA9-06A2-40CC-A99E-33DC5E586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00200"/>
            <a:ext cx="76200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     </a:t>
            </a:r>
          </a:p>
          <a:p>
            <a:pPr eaLnBrk="1" hangingPunct="1"/>
            <a:r>
              <a:rPr lang="en-US" altLang="zh-CN" b="1"/>
              <a:t>      </a:t>
            </a:r>
            <a:r>
              <a:rPr lang="en-US" altLang="zh-CN" sz="2800" b="1">
                <a:solidFill>
                  <a:srgbClr val="F01030"/>
                </a:solidFill>
              </a:rPr>
              <a:t>7. </a:t>
            </a:r>
            <a:r>
              <a:rPr lang="zh-CN" altLang="en-US" sz="2800" b="1">
                <a:solidFill>
                  <a:srgbClr val="F01030"/>
                </a:solidFill>
                <a:ea typeface="楷体_GB2312" pitchFamily="49" charset="-122"/>
              </a:rPr>
              <a:t>转换速率</a:t>
            </a:r>
            <a:r>
              <a:rPr lang="en-US" altLang="zh-CN" sz="2800" b="1" i="1">
                <a:solidFill>
                  <a:srgbClr val="F01030"/>
                </a:solidFill>
              </a:rPr>
              <a:t>S</a:t>
            </a:r>
            <a:r>
              <a:rPr lang="en-US" altLang="zh-CN" sz="2800" b="1" baseline="-25000">
                <a:solidFill>
                  <a:srgbClr val="F01030"/>
                </a:solidFill>
              </a:rPr>
              <a:t> R</a:t>
            </a:r>
            <a:r>
              <a:rPr lang="en-US" altLang="zh-CN" sz="2800" b="1">
                <a:solidFill>
                  <a:srgbClr val="F01030"/>
                </a:solidFill>
              </a:rPr>
              <a:t> (</a:t>
            </a:r>
            <a:r>
              <a:rPr lang="zh-CN" altLang="en-US" sz="2800" b="1">
                <a:solidFill>
                  <a:srgbClr val="F01030"/>
                </a:solidFill>
                <a:ea typeface="楷体_GB2312" pitchFamily="49" charset="-122"/>
              </a:rPr>
              <a:t>压摆率</a:t>
            </a:r>
            <a:r>
              <a:rPr lang="en-US" altLang="zh-CN" sz="2800" b="1">
                <a:solidFill>
                  <a:srgbClr val="F01030"/>
                </a:solidFill>
              </a:rPr>
              <a:t>)</a:t>
            </a:r>
            <a:r>
              <a:rPr lang="en-US" altLang="zh-CN" sz="2800" b="1"/>
              <a:t>—(slew  rate)</a:t>
            </a:r>
            <a:r>
              <a:rPr lang="zh-CN" altLang="en-US" sz="2800" b="1"/>
              <a:t>反映运放对于快速变化的输入信号的响应能力。转换速率</a:t>
            </a:r>
            <a:r>
              <a:rPr lang="en-US" altLang="zh-CN" sz="2800" b="1" i="1"/>
              <a:t>S</a:t>
            </a:r>
            <a:r>
              <a:rPr lang="en-US" altLang="zh-CN" sz="2800" b="1" baseline="-10000"/>
              <a:t>R</a:t>
            </a:r>
            <a:r>
              <a:rPr lang="zh-CN" altLang="en-US" sz="2800" b="1"/>
              <a:t>的表达式为</a:t>
            </a:r>
          </a:p>
          <a:p>
            <a:pPr eaLnBrk="1" hangingPunct="1"/>
            <a:endParaRPr lang="zh-CN" altLang="en-US" sz="2800" b="1"/>
          </a:p>
          <a:p>
            <a:pPr eaLnBrk="1" hangingPunct="1"/>
            <a:r>
              <a:rPr lang="zh-CN" altLang="en-US" sz="2800" b="1"/>
              <a:t>                          </a:t>
            </a:r>
          </a:p>
          <a:p>
            <a:pPr eaLnBrk="1" hangingPunct="1"/>
            <a:r>
              <a:rPr lang="zh-CN" altLang="en-US" sz="2800" b="1"/>
              <a:t>    </a:t>
            </a:r>
          </a:p>
          <a:p>
            <a:pPr eaLnBrk="1" hangingPunct="1"/>
            <a:r>
              <a:rPr lang="zh-CN" altLang="en-US" sz="2800" b="1"/>
              <a:t>     </a:t>
            </a:r>
            <a:r>
              <a:rPr lang="en-US" altLang="zh-CN" sz="2800" b="1">
                <a:solidFill>
                  <a:srgbClr val="F01030"/>
                </a:solidFill>
              </a:rPr>
              <a:t>8.</a:t>
            </a:r>
            <a:r>
              <a:rPr lang="zh-CN" altLang="en-US" sz="2800" b="1">
                <a:solidFill>
                  <a:srgbClr val="F01030"/>
                </a:solidFill>
                <a:ea typeface="楷体_GB2312" pitchFamily="49" charset="-122"/>
              </a:rPr>
              <a:t> 差模输入电阻</a:t>
            </a:r>
            <a:r>
              <a:rPr lang="en-US" altLang="zh-CN" sz="2800" b="1" i="1">
                <a:solidFill>
                  <a:srgbClr val="F01030"/>
                </a:solidFill>
              </a:rPr>
              <a:t>r</a:t>
            </a:r>
            <a:r>
              <a:rPr lang="en-US" altLang="zh-CN" sz="2800" b="1" baseline="-25000">
                <a:solidFill>
                  <a:srgbClr val="F01030"/>
                </a:solidFill>
              </a:rPr>
              <a:t>id</a:t>
            </a:r>
            <a:r>
              <a:rPr lang="en-US" altLang="zh-CN" sz="2800" b="1"/>
              <a:t>——</a:t>
            </a:r>
            <a:r>
              <a:rPr lang="zh-CN" altLang="en-US" sz="2800" b="1"/>
              <a:t>运放两输入端之间的等效电阻，通常在</a:t>
            </a:r>
            <a:r>
              <a:rPr lang="en-US" altLang="zh-CN" sz="2800" b="1"/>
              <a:t>10k</a:t>
            </a:r>
            <a:r>
              <a:rPr lang="el-GR" altLang="zh-CN" sz="2800" b="1"/>
              <a:t>Ω</a:t>
            </a:r>
            <a:r>
              <a:rPr lang="en-US" altLang="zh-CN" sz="2800" b="1"/>
              <a:t>-3M</a:t>
            </a:r>
            <a:r>
              <a:rPr lang="el-GR" altLang="zh-CN" sz="2800" b="1"/>
              <a:t>Ω</a:t>
            </a:r>
            <a:r>
              <a:rPr lang="zh-CN" altLang="en-US" sz="2800" b="1"/>
              <a:t>。</a:t>
            </a:r>
          </a:p>
        </p:txBody>
      </p:sp>
      <p:graphicFrame>
        <p:nvGraphicFramePr>
          <p:cNvPr id="1026" name="Object 7">
            <a:extLst>
              <a:ext uri="{FF2B5EF4-FFF2-40B4-BE49-F238E27FC236}">
                <a16:creationId xmlns:a16="http://schemas.microsoft.com/office/drawing/2014/main" id="{795C6E47-3A7D-4393-8DA7-62D1C92B09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1100" y="3449638"/>
          <a:ext cx="1995488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4" imgW="901440" imgH="495000" progId="Equation.3">
                  <p:embed/>
                </p:oleObj>
              </mc:Choice>
              <mc:Fallback>
                <p:oleObj name="公式" r:id="rId4" imgW="90144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3449638"/>
                        <a:ext cx="1995488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9">
            <a:extLst>
              <a:ext uri="{FF2B5EF4-FFF2-40B4-BE49-F238E27FC236}">
                <a16:creationId xmlns:a16="http://schemas.microsoft.com/office/drawing/2014/main" id="{382C67EE-9E46-48CD-8323-6C0FE5C0F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86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(</a:t>
            </a:r>
            <a:r>
              <a:rPr lang="zh-CN" altLang="en-US" b="1">
                <a:solidFill>
                  <a:srgbClr val="FF3300"/>
                </a:solidFill>
                <a:hlinkClick r:id="rId6" action="ppaction://hlinkfile"/>
              </a:rPr>
              <a:t>动画</a:t>
            </a:r>
            <a:r>
              <a:rPr lang="en-US" altLang="zh-CN" b="1">
                <a:solidFill>
                  <a:srgbClr val="FF3300"/>
                </a:solidFill>
                <a:hlinkClick r:id="rId6" action="ppaction://hlinkfile"/>
              </a:rPr>
              <a:t>8-1</a:t>
            </a:r>
            <a:r>
              <a:rPr lang="en-US" altLang="zh-CN" b="1">
                <a:solidFill>
                  <a:srgbClr val="FF3300"/>
                </a:solidFill>
              </a:rPr>
              <a:t>)</a:t>
            </a:r>
            <a:endParaRPr lang="en-US" altLang="zh-CN" b="1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zw">
  <a:themeElements>
    <a:clrScheme name="zw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zw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zw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w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w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402000"/>
    </a:dk1>
    <a:lt1>
      <a:srgbClr val="FBFAE2"/>
    </a:lt1>
    <a:dk2>
      <a:srgbClr val="996633"/>
    </a:dk2>
    <a:lt2>
      <a:srgbClr val="A08366"/>
    </a:lt2>
    <a:accent1>
      <a:srgbClr val="CE9964"/>
    </a:accent1>
    <a:accent2>
      <a:srgbClr val="CD3333"/>
    </a:accent2>
    <a:accent3>
      <a:srgbClr val="FDFCEE"/>
    </a:accent3>
    <a:accent4>
      <a:srgbClr val="351A00"/>
    </a:accent4>
    <a:accent5>
      <a:srgbClr val="E3CAB8"/>
    </a:accent5>
    <a:accent6>
      <a:srgbClr val="BA2D2D"/>
    </a:accent6>
    <a:hlink>
      <a:srgbClr val="FF0000"/>
    </a:hlink>
    <a:folHlink>
      <a:srgbClr val="00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Office\Templates\演示文稿设计\zw.pot</Template>
  <TotalTime>374</TotalTime>
  <Words>686</Words>
  <Application>Microsoft Office PowerPoint</Application>
  <PresentationFormat>全屏显示(4:3)</PresentationFormat>
  <Paragraphs>52</Paragraphs>
  <Slides>13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Times New Roman</vt:lpstr>
      <vt:lpstr>宋体</vt:lpstr>
      <vt:lpstr>Arial</vt:lpstr>
      <vt:lpstr>Monotype Sorts</vt:lpstr>
      <vt:lpstr>黑体</vt:lpstr>
      <vt:lpstr>楷体_GB2312</vt:lpstr>
      <vt:lpstr>zw</vt:lpstr>
      <vt:lpstr>Microsoft 公式 3.0</vt:lpstr>
      <vt:lpstr>Microsoft Photo Editor 3.0 照片</vt:lpstr>
      <vt:lpstr>BMP 图象</vt:lpstr>
      <vt:lpstr>3.2 集成运放的典型电路和参数</vt:lpstr>
      <vt:lpstr>3.2.1  集成运放典型电路的分析</vt:lpstr>
      <vt:lpstr>3.2.2 集成运放的主要参数</vt:lpstr>
      <vt:lpstr>PowerPoint 演示文稿</vt:lpstr>
      <vt:lpstr>PowerPoint 演示文稿</vt:lpstr>
      <vt:lpstr>PowerPoint 演示文稿</vt:lpstr>
      <vt:lpstr>     运算放大器的动态技术指标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sue</dc:creator>
  <cp:lastModifiedBy>张伯望</cp:lastModifiedBy>
  <cp:revision>51</cp:revision>
  <dcterms:created xsi:type="dcterms:W3CDTF">1998-07-21T01:01:58Z</dcterms:created>
  <dcterms:modified xsi:type="dcterms:W3CDTF">2017-09-07T11:39:07Z</dcterms:modified>
</cp:coreProperties>
</file>