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BED0BD9-71E7-4B5A-88CA-504F10CC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444A2D7-9888-4144-B8D5-599ADEC15144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90FEB9C5-0AD6-427B-AE6C-93B460F78CDD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F30023C-12D7-4C77-9830-20642BB0B2AF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C6C94628-22BB-4622-9C61-C87188F36ADF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0693F3A-5C29-40CB-8B21-2F02A3CD0EB0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304107F-7021-4E46-9F65-DDB2E7F1C44E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87AD4B27-2612-4EE6-915E-E62CCA91B65E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E66BCE0-91A3-4111-9869-EB690F90DA87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1565989-BCAC-4F01-8C4C-59021D2AA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11CD9326-B86E-40F2-9FC6-BA1390530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C339C5D-9E3D-404C-B6A5-3991E9FEF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1FD88-F75D-428A-A2B0-272969A1E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0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D1184A5E-FE3C-45DA-9705-16B2CB40B4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A7F146CE-4CAC-4087-8307-9A5C4A1FC2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5CBEE4DB-CBCC-4353-8B2C-7336273DBF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A2141-A7D2-4192-9A50-B230FACC1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08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A9CA62D2-E117-4867-83C6-FCB38DFEAC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671964DB-67C1-46D7-9919-7E62DC62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2378F0A2-5305-49F3-8C78-33471EF91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A16EC-4174-4DEE-9603-19D183EBF6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82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26D2EB83-764B-49F6-9736-714C2BD81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3B54BAE6-98CF-4ECB-BBEC-EE94E1584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AC024075-5C1D-4FFC-87A7-F19D3E42B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8646C-3084-46B1-A19E-1E2948481F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64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7">
            <a:extLst>
              <a:ext uri="{FF2B5EF4-FFF2-40B4-BE49-F238E27FC236}">
                <a16:creationId xmlns:a16="http://schemas.microsoft.com/office/drawing/2014/main" id="{D82FCB61-E6AB-4F30-9F43-23B8891DE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07CD2A7A-BD49-4246-8D0B-492A468DB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9">
            <a:extLst>
              <a:ext uri="{FF2B5EF4-FFF2-40B4-BE49-F238E27FC236}">
                <a16:creationId xmlns:a16="http://schemas.microsoft.com/office/drawing/2014/main" id="{70773793-3D5C-4697-8D5F-1C9B6287A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1B425-B591-4E84-836A-37721A0F09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C3EDDA1A-8139-4B60-8B90-43FDC1F36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61CF7FA3-00DE-4B51-9769-931C1FE87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6A2202B0-5A57-4662-AE25-96F7741A4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4F2EE-3F82-4B10-9378-E42416FED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87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7">
            <a:extLst>
              <a:ext uri="{FF2B5EF4-FFF2-40B4-BE49-F238E27FC236}">
                <a16:creationId xmlns:a16="http://schemas.microsoft.com/office/drawing/2014/main" id="{5D8019A6-C8D2-49A3-9184-12315C228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8">
            <a:extLst>
              <a:ext uri="{FF2B5EF4-FFF2-40B4-BE49-F238E27FC236}">
                <a16:creationId xmlns:a16="http://schemas.microsoft.com/office/drawing/2014/main" id="{12BC70F8-B79B-4CE4-9B64-EE4C1E568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9">
            <a:extLst>
              <a:ext uri="{FF2B5EF4-FFF2-40B4-BE49-F238E27FC236}">
                <a16:creationId xmlns:a16="http://schemas.microsoft.com/office/drawing/2014/main" id="{132A370F-0F51-4045-9360-108428A04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CBD5-798F-4387-A502-66F60E5DD1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3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7">
            <a:extLst>
              <a:ext uri="{FF2B5EF4-FFF2-40B4-BE49-F238E27FC236}">
                <a16:creationId xmlns:a16="http://schemas.microsoft.com/office/drawing/2014/main" id="{A7DB92A7-80A4-498E-BFFF-B8E96F3C51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8">
            <a:extLst>
              <a:ext uri="{FF2B5EF4-FFF2-40B4-BE49-F238E27FC236}">
                <a16:creationId xmlns:a16="http://schemas.microsoft.com/office/drawing/2014/main" id="{EE610D5C-B631-4BBF-B73C-8CCDE6CF2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id="{5221B888-BA9B-4DE1-83A5-7575ECD7D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CDE1D-CC9A-42FA-9B39-55CB51667C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1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7">
            <a:extLst>
              <a:ext uri="{FF2B5EF4-FFF2-40B4-BE49-F238E27FC236}">
                <a16:creationId xmlns:a16="http://schemas.microsoft.com/office/drawing/2014/main" id="{BA623C7A-0C23-45C7-BC53-ECF3010AC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8">
            <a:extLst>
              <a:ext uri="{FF2B5EF4-FFF2-40B4-BE49-F238E27FC236}">
                <a16:creationId xmlns:a16="http://schemas.microsoft.com/office/drawing/2014/main" id="{F6B01077-D241-43CF-9555-5474490FA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id="{F38725DF-7645-45C3-BC28-AD3E12B9D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48308-3102-46C5-9267-70DDB1AF8B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2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DFED2628-4720-478A-8240-F4762BBFBF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E3D090F2-64DF-424C-BDF8-E11E3160E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865256BC-97E5-430F-9181-3B4B7369D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37189-D790-471D-96E3-FC96AECBB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66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7">
            <a:extLst>
              <a:ext uri="{FF2B5EF4-FFF2-40B4-BE49-F238E27FC236}">
                <a16:creationId xmlns:a16="http://schemas.microsoft.com/office/drawing/2014/main" id="{252581C9-4ACF-4199-B463-1833C5CFE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8">
            <a:extLst>
              <a:ext uri="{FF2B5EF4-FFF2-40B4-BE49-F238E27FC236}">
                <a16:creationId xmlns:a16="http://schemas.microsoft.com/office/drawing/2014/main" id="{62E0A9F4-23FA-4F7F-8682-5B77635AA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id="{F9754854-65C3-4673-AC9A-01363B2B7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65922-DB4E-4DFB-8543-1C3EE0E236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0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BA856F54-24F8-4238-AF78-D386943C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3075" name="Freeform 1027">
            <a:extLst>
              <a:ext uri="{FF2B5EF4-FFF2-40B4-BE49-F238E27FC236}">
                <a16:creationId xmlns:a16="http://schemas.microsoft.com/office/drawing/2014/main" id="{6B367EB5-A068-4F27-A1A5-6E4D67776B88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Freeform 1028">
            <a:extLst>
              <a:ext uri="{FF2B5EF4-FFF2-40B4-BE49-F238E27FC236}">
                <a16:creationId xmlns:a16="http://schemas.microsoft.com/office/drawing/2014/main" id="{8CF61FAB-7B76-4830-BA40-96CD09AA9FE1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7" name="Freeform 1029">
            <a:extLst>
              <a:ext uri="{FF2B5EF4-FFF2-40B4-BE49-F238E27FC236}">
                <a16:creationId xmlns:a16="http://schemas.microsoft.com/office/drawing/2014/main" id="{2C975528-89A2-4905-9A01-6255B4FF4ECB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8" name="Freeform 1030">
            <a:extLst>
              <a:ext uri="{FF2B5EF4-FFF2-40B4-BE49-F238E27FC236}">
                <a16:creationId xmlns:a16="http://schemas.microsoft.com/office/drawing/2014/main" id="{EAEF475C-2417-4512-815F-9A8A132D6EDB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Freeform 1031">
            <a:extLst>
              <a:ext uri="{FF2B5EF4-FFF2-40B4-BE49-F238E27FC236}">
                <a16:creationId xmlns:a16="http://schemas.microsoft.com/office/drawing/2014/main" id="{8111F309-89E3-4FFC-B533-E9CF5C717310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0" name="Freeform 1032">
            <a:extLst>
              <a:ext uri="{FF2B5EF4-FFF2-40B4-BE49-F238E27FC236}">
                <a16:creationId xmlns:a16="http://schemas.microsoft.com/office/drawing/2014/main" id="{219EB310-2DA7-4440-A04C-DA5148E5FB46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1" name="Freeform 1033">
            <a:extLst>
              <a:ext uri="{FF2B5EF4-FFF2-40B4-BE49-F238E27FC236}">
                <a16:creationId xmlns:a16="http://schemas.microsoft.com/office/drawing/2014/main" id="{EE3142B2-1249-4312-B484-09816EE9F1B7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2" name="Freeform 1034">
            <a:extLst>
              <a:ext uri="{FF2B5EF4-FFF2-40B4-BE49-F238E27FC236}">
                <a16:creationId xmlns:a16="http://schemas.microsoft.com/office/drawing/2014/main" id="{0E43EBE9-FDDB-45E2-9CDB-D63F2A009FDD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3" name="Rectangle 1035">
            <a:extLst>
              <a:ext uri="{FF2B5EF4-FFF2-40B4-BE49-F238E27FC236}">
                <a16:creationId xmlns:a16="http://schemas.microsoft.com/office/drawing/2014/main" id="{3E608F95-2C47-48EB-B8E8-675B53C97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4" name="Rectangle 1036">
            <a:extLst>
              <a:ext uri="{FF2B5EF4-FFF2-40B4-BE49-F238E27FC236}">
                <a16:creationId xmlns:a16="http://schemas.microsoft.com/office/drawing/2014/main" id="{4ED91F6E-71CF-44B8-BCEB-35188BBE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5" name="Rectangle 1037">
            <a:extLst>
              <a:ext uri="{FF2B5EF4-FFF2-40B4-BE49-F238E27FC236}">
                <a16:creationId xmlns:a16="http://schemas.microsoft.com/office/drawing/2014/main" id="{F8AFE81F-6DA6-4041-B70C-097E8CB0C9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6" name="Rectangle 1038">
            <a:extLst>
              <a:ext uri="{FF2B5EF4-FFF2-40B4-BE49-F238E27FC236}">
                <a16:creationId xmlns:a16="http://schemas.microsoft.com/office/drawing/2014/main" id="{74927330-7323-45EC-949F-9E2F99441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7" name="Rectangle 1039">
            <a:extLst>
              <a:ext uri="{FF2B5EF4-FFF2-40B4-BE49-F238E27FC236}">
                <a16:creationId xmlns:a16="http://schemas.microsoft.com/office/drawing/2014/main" id="{3D88ED83-3917-4F2C-8ED3-3F2FDE83DC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BEE6A8-B116-4AD9-818D-7C5B31E69B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D3CA300E-90BE-4032-B198-992B3733F2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chemeClr val="accent6"/>
                </a:solidFill>
              </a:rPr>
              <a:t>3.3   </a:t>
            </a:r>
            <a:r>
              <a:rPr lang="zh-CN" altLang="en-US" sz="4800" b="1" dirty="0">
                <a:solidFill>
                  <a:schemeClr val="accent6"/>
                </a:solidFill>
              </a:rPr>
              <a:t>集成运放的基本电路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CDDFDD-D622-4344-A7DB-D0D358D37F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1268413"/>
            <a:ext cx="7620000" cy="54006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3.3.1  </a:t>
            </a:r>
            <a:r>
              <a:rPr lang="zh-CN" altLang="en-US" sz="3600" b="1" dirty="0">
                <a:solidFill>
                  <a:schemeClr val="accent6"/>
                </a:solidFill>
              </a:rPr>
              <a:t>理想运放的特性</a:t>
            </a:r>
          </a:p>
          <a:p>
            <a:pPr algn="l" eaLnBrk="1" hangingPunct="1">
              <a:defRPr/>
            </a:pPr>
            <a:r>
              <a:rPr lang="zh-CN" altLang="en-US" b="1" dirty="0">
                <a:solidFill>
                  <a:schemeClr val="accent6"/>
                </a:solidFill>
              </a:rPr>
              <a:t>一、理想运放的 主要特性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</a:rPr>
              <a:t>1. </a:t>
            </a:r>
            <a:r>
              <a:rPr lang="en-US" altLang="zh-CN" b="1" i="1" dirty="0">
                <a:solidFill>
                  <a:schemeClr val="accent6"/>
                </a:solidFill>
              </a:rPr>
              <a:t>A</a:t>
            </a:r>
            <a:r>
              <a:rPr lang="en-US" altLang="zh-CN" b="1" baseline="-25000" dirty="0">
                <a:solidFill>
                  <a:schemeClr val="accent6"/>
                </a:solidFill>
              </a:rPr>
              <a:t>V0</a:t>
            </a:r>
            <a:r>
              <a:rPr lang="en-US" altLang="zh-CN" b="1" dirty="0">
                <a:solidFill>
                  <a:schemeClr val="accent6"/>
                </a:solidFill>
              </a:rPr>
              <a:t>=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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2. </a:t>
            </a:r>
            <a:r>
              <a:rPr lang="en-US" altLang="zh-CN" b="1" i="1" dirty="0">
                <a:solidFill>
                  <a:schemeClr val="accent6"/>
                </a:solidFill>
                <a:sym typeface="Symbol" pitchFamily="18" charset="2"/>
              </a:rPr>
              <a:t>r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id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  ; </a:t>
            </a:r>
            <a:r>
              <a:rPr lang="en-US" altLang="zh-CN" b="1" i="1" dirty="0" err="1">
                <a:solidFill>
                  <a:schemeClr val="accent6"/>
                </a:solidFill>
                <a:sym typeface="Symbol" pitchFamily="18" charset="2"/>
              </a:rPr>
              <a:t>r</a:t>
            </a:r>
            <a:r>
              <a:rPr lang="en-US" altLang="zh-CN" b="1" baseline="-25000" dirty="0" err="1">
                <a:solidFill>
                  <a:schemeClr val="accent6"/>
                </a:solidFill>
                <a:sym typeface="Symbol" pitchFamily="18" charset="2"/>
              </a:rPr>
              <a:t>ic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 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3. </a:t>
            </a:r>
            <a:r>
              <a:rPr lang="en-US" altLang="zh-CN" b="1" i="1" dirty="0" err="1">
                <a:solidFill>
                  <a:schemeClr val="accent6"/>
                </a:solidFill>
                <a:sym typeface="Symbol" pitchFamily="18" charset="2"/>
              </a:rPr>
              <a:t>r</a:t>
            </a:r>
            <a:r>
              <a:rPr lang="en-US" altLang="zh-CN" b="1" baseline="-25000" dirty="0" err="1">
                <a:solidFill>
                  <a:schemeClr val="accent6"/>
                </a:solidFill>
                <a:sym typeface="Symbol" pitchFamily="18" charset="2"/>
              </a:rPr>
              <a:t>o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=0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4. </a:t>
            </a:r>
            <a:r>
              <a:rPr lang="en-US" altLang="zh-CN" b="1" i="1" dirty="0">
                <a:solidFill>
                  <a:schemeClr val="accent6"/>
                </a:solidFill>
                <a:sym typeface="Symbol" pitchFamily="18" charset="2"/>
              </a:rPr>
              <a:t>K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CMR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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5. </a:t>
            </a:r>
            <a:r>
              <a:rPr lang="en-US" altLang="zh-CN" b="1" i="1" dirty="0">
                <a:solidFill>
                  <a:schemeClr val="accent6"/>
                </a:solidFill>
                <a:sym typeface="Symbol" pitchFamily="18" charset="2"/>
              </a:rPr>
              <a:t>V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IO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</a:t>
            </a:r>
            <a:r>
              <a:rPr lang="en-US" altLang="zh-CN" b="1" i="1" dirty="0">
                <a:solidFill>
                  <a:schemeClr val="accent6"/>
                </a:solidFill>
                <a:sym typeface="Symbol" pitchFamily="18" charset="2"/>
              </a:rPr>
              <a:t>I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IO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=0; 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VIO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  </a:t>
            </a:r>
            <a:r>
              <a:rPr lang="en-US" altLang="zh-CN" b="1" baseline="-25000" dirty="0">
                <a:solidFill>
                  <a:schemeClr val="accent6"/>
                </a:solidFill>
                <a:sym typeface="Symbol" pitchFamily="18" charset="2"/>
              </a:rPr>
              <a:t>IIO</a:t>
            </a:r>
            <a:r>
              <a:rPr lang="en-US" altLang="zh-CN" b="1" dirty="0">
                <a:solidFill>
                  <a:schemeClr val="accent6"/>
                </a:solidFill>
                <a:sym typeface="Symbol" pitchFamily="18" charset="2"/>
              </a:rPr>
              <a:t>=0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algn="l" eaLnBrk="1" hangingPunct="1">
              <a:defRPr/>
            </a:pPr>
            <a:endParaRPr lang="en-US" altLang="zh-CN" sz="2800" b="1" dirty="0">
              <a:solidFill>
                <a:schemeClr val="accent6"/>
              </a:solidFill>
              <a:sym typeface="Symbol" pitchFamily="18" charset="2"/>
            </a:endParaRPr>
          </a:p>
        </p:txBody>
      </p:sp>
      <p:graphicFrame>
        <p:nvGraphicFramePr>
          <p:cNvPr id="1026" name="Object 0">
            <a:extLst>
              <a:ext uri="{FF2B5EF4-FFF2-40B4-BE49-F238E27FC236}">
                <a16:creationId xmlns:a16="http://schemas.microsoft.com/office/drawing/2014/main" id="{B07259C1-2A34-4884-AD7C-602D2A158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416FEA1-ABF8-4169-B223-34F3409E1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893175" cy="5486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3600" b="1" dirty="0">
                <a:solidFill>
                  <a:schemeClr val="accent6"/>
                </a:solidFill>
              </a:rPr>
              <a:t>二、</a:t>
            </a:r>
            <a:r>
              <a:rPr lang="en-US" altLang="zh-CN" sz="3600" b="1" dirty="0">
                <a:solidFill>
                  <a:schemeClr val="accent6"/>
                </a:solidFill>
              </a:rPr>
              <a:t> </a:t>
            </a:r>
            <a:r>
              <a:rPr lang="zh-CN" altLang="en-US" sz="3600" b="1" dirty="0">
                <a:solidFill>
                  <a:schemeClr val="accent6"/>
                </a:solidFill>
              </a:rPr>
              <a:t>工作区及其特点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chemeClr val="accent6"/>
                </a:solidFill>
              </a:rPr>
              <a:t>（一）线性区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chemeClr val="accent6"/>
                </a:solidFill>
              </a:rPr>
              <a:t>  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b="1" dirty="0">
              <a:solidFill>
                <a:schemeClr val="accent6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4" name="图片 3" descr="QQ截图20140330110210.jpg">
            <a:extLst>
              <a:ext uri="{FF2B5EF4-FFF2-40B4-BE49-F238E27FC236}">
                <a16:creationId xmlns:a16="http://schemas.microsoft.com/office/drawing/2014/main" id="{72044A28-67B3-4C0F-907D-13EF9A6A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370681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80F73-8185-42C6-9681-7F3BECD6364D}"/>
              </a:ext>
            </a:extLst>
          </p:cNvPr>
          <p:cNvSpPr/>
          <p:nvPr/>
        </p:nvSpPr>
        <p:spPr>
          <a:xfrm>
            <a:off x="1042988" y="4076700"/>
            <a:ext cx="45720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1</a:t>
            </a:r>
            <a:r>
              <a:rPr lang="zh-CN" altLang="en-US" sz="3200" b="1" dirty="0">
                <a:solidFill>
                  <a:schemeClr val="accent6"/>
                </a:solidFill>
              </a:rPr>
              <a:t>） 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i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N</a:t>
            </a:r>
            <a:r>
              <a:rPr lang="en-US" altLang="zh-CN" sz="3200" b="1" dirty="0">
                <a:solidFill>
                  <a:schemeClr val="accent6"/>
                </a:solidFill>
                <a:sym typeface="Symbol" pitchFamily="18" charset="2"/>
              </a:rPr>
              <a:t>=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i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P</a:t>
            </a:r>
            <a:r>
              <a:rPr lang="zh-CN" altLang="en-US" sz="3200" b="1" i="1" dirty="0">
                <a:solidFill>
                  <a:schemeClr val="accent6"/>
                </a:solidFill>
              </a:rPr>
              <a:t> </a:t>
            </a:r>
            <a:r>
              <a:rPr lang="en-US" altLang="zh-CN" sz="3200" b="1" i="1" dirty="0">
                <a:solidFill>
                  <a:schemeClr val="accent6"/>
                </a:solidFill>
              </a:rPr>
              <a:t>=</a:t>
            </a:r>
            <a:r>
              <a:rPr lang="en-US" altLang="zh-CN" sz="3200" b="1" dirty="0">
                <a:solidFill>
                  <a:schemeClr val="accent6"/>
                </a:solidFill>
              </a:rPr>
              <a:t>0 </a:t>
            </a:r>
            <a:r>
              <a:rPr lang="zh-CN" altLang="en-US" sz="3200" b="1" dirty="0">
                <a:solidFill>
                  <a:schemeClr val="accent6"/>
                </a:solidFill>
              </a:rPr>
              <a:t>  </a:t>
            </a:r>
            <a:r>
              <a:rPr lang="en-US" altLang="zh-CN" sz="3200" b="1" dirty="0">
                <a:solidFill>
                  <a:schemeClr val="accent6"/>
                </a:solidFill>
              </a:rPr>
              <a:t>“ </a:t>
            </a:r>
            <a:r>
              <a:rPr lang="zh-CN" altLang="zh-CN" sz="3200" b="1" dirty="0">
                <a:solidFill>
                  <a:schemeClr val="accent6"/>
                </a:solidFill>
              </a:rPr>
              <a:t>虚断 </a:t>
            </a:r>
            <a:r>
              <a:rPr lang="zh-CN" altLang="en-US" sz="3200" b="1" dirty="0">
                <a:solidFill>
                  <a:schemeClr val="accent6"/>
                </a:solidFill>
              </a:rPr>
              <a:t>”</a:t>
            </a:r>
            <a:endParaRPr lang="en-US" altLang="zh-CN" sz="32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2</a:t>
            </a:r>
            <a:r>
              <a:rPr lang="zh-CN" altLang="en-US" sz="3200" b="1" dirty="0">
                <a:solidFill>
                  <a:schemeClr val="accent6"/>
                </a:solidFill>
              </a:rPr>
              <a:t>） 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v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N</a:t>
            </a:r>
            <a:r>
              <a:rPr lang="en-US" altLang="zh-CN" sz="3200" b="1" dirty="0">
                <a:solidFill>
                  <a:schemeClr val="accent6"/>
                </a:solidFill>
                <a:sym typeface="Symbol" pitchFamily="18" charset="2"/>
              </a:rPr>
              <a:t>=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v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P</a:t>
            </a:r>
            <a:r>
              <a:rPr lang="zh-CN" altLang="en-US" sz="3200" b="1" i="1" dirty="0">
                <a:solidFill>
                  <a:schemeClr val="accent6"/>
                </a:solidFill>
              </a:rPr>
              <a:t> </a:t>
            </a:r>
            <a:r>
              <a:rPr lang="en-US" altLang="zh-CN" sz="3200" b="1" i="1" dirty="0">
                <a:solidFill>
                  <a:schemeClr val="accent6"/>
                </a:solidFill>
              </a:rPr>
              <a:t>=</a:t>
            </a:r>
            <a:r>
              <a:rPr lang="en-US" altLang="zh-CN" sz="3200" b="1" dirty="0">
                <a:solidFill>
                  <a:schemeClr val="accent6"/>
                </a:solidFill>
              </a:rPr>
              <a:t>0  “ </a:t>
            </a:r>
            <a:r>
              <a:rPr lang="zh-CN" altLang="zh-CN" sz="3200" b="1" dirty="0">
                <a:solidFill>
                  <a:schemeClr val="accent6"/>
                </a:solidFill>
              </a:rPr>
              <a:t>虚短</a:t>
            </a:r>
            <a:r>
              <a:rPr lang="zh-CN" altLang="en-US" sz="3200" b="1" dirty="0">
                <a:solidFill>
                  <a:schemeClr val="accent6"/>
                </a:solidFill>
              </a:rPr>
              <a:t>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50859-D66F-42FD-9A06-69219DA4089E}"/>
              </a:ext>
            </a:extLst>
          </p:cNvPr>
          <p:cNvSpPr/>
          <p:nvPr/>
        </p:nvSpPr>
        <p:spPr>
          <a:xfrm>
            <a:off x="1835150" y="5661025"/>
            <a:ext cx="45720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i="1" dirty="0" err="1">
                <a:solidFill>
                  <a:schemeClr val="accent6"/>
                </a:solidFill>
              </a:rPr>
              <a:t>v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O</a:t>
            </a:r>
            <a:r>
              <a:rPr lang="en-US" altLang="zh-CN" sz="3200" b="1" dirty="0">
                <a:solidFill>
                  <a:schemeClr val="accent6"/>
                </a:solidFill>
                <a:sym typeface="Symbol" pitchFamily="18" charset="2"/>
              </a:rPr>
              <a:t>=</a:t>
            </a:r>
            <a:r>
              <a:rPr lang="en-US" altLang="zh-CN" sz="3200" b="1" i="1" dirty="0">
                <a:solidFill>
                  <a:schemeClr val="accent6"/>
                </a:solidFill>
              </a:rPr>
              <a:t>A</a:t>
            </a:r>
            <a:r>
              <a:rPr lang="en-US" altLang="zh-CN" sz="3200" b="1" baseline="-25000" dirty="0">
                <a:solidFill>
                  <a:schemeClr val="accent6"/>
                </a:solidFill>
                <a:sym typeface="Symbol" pitchFamily="18" charset="2"/>
              </a:rPr>
              <a:t>VO</a:t>
            </a:r>
            <a:r>
              <a:rPr lang="zh-CN" altLang="en-US" sz="3200" b="1" i="1" dirty="0">
                <a:solidFill>
                  <a:schemeClr val="accent6"/>
                </a:solidFill>
              </a:rPr>
              <a:t> </a:t>
            </a:r>
            <a:r>
              <a:rPr lang="en-US" altLang="zh-CN" sz="3200" b="1" dirty="0">
                <a:solidFill>
                  <a:schemeClr val="accent6"/>
                </a:solidFill>
              </a:rPr>
              <a:t>(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v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N</a:t>
            </a:r>
            <a:r>
              <a:rPr lang="en-US" altLang="zh-CN" sz="3200" b="1" dirty="0" err="1">
                <a:solidFill>
                  <a:schemeClr val="accent6"/>
                </a:solidFill>
                <a:sym typeface="Symbol" pitchFamily="18" charset="2"/>
              </a:rPr>
              <a:t>-</a:t>
            </a:r>
            <a:r>
              <a:rPr lang="en-US" altLang="zh-CN" sz="3200" b="1" i="1" dirty="0" err="1">
                <a:solidFill>
                  <a:schemeClr val="accent6"/>
                </a:solidFill>
              </a:rPr>
              <a:t>v</a:t>
            </a:r>
            <a:r>
              <a:rPr lang="en-US" altLang="zh-CN" sz="3200" b="1" baseline="-25000" dirty="0" err="1">
                <a:solidFill>
                  <a:schemeClr val="accent6"/>
                </a:solidFill>
                <a:sym typeface="Symbol" pitchFamily="18" charset="2"/>
              </a:rPr>
              <a:t>P</a:t>
            </a:r>
            <a:r>
              <a:rPr lang="en-US" altLang="zh-CN" sz="3200" b="1" dirty="0">
                <a:solidFill>
                  <a:schemeClr val="accent6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BDBA6783-DD44-464B-BDF0-D3D722B999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188913"/>
            <a:ext cx="7772400" cy="2160587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chemeClr val="accent6"/>
                </a:solidFill>
              </a:rPr>
              <a:t>（二）非线性区</a:t>
            </a:r>
            <a:br>
              <a:rPr lang="zh-CN" altLang="en-US" sz="3200" b="1" dirty="0">
                <a:solidFill>
                  <a:schemeClr val="accent6"/>
                </a:solidFill>
              </a:rPr>
            </a:b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1</a:t>
            </a:r>
            <a:r>
              <a:rPr lang="zh-CN" altLang="en-US" sz="3200" b="1" dirty="0">
                <a:solidFill>
                  <a:schemeClr val="accent6"/>
                </a:solidFill>
              </a:rPr>
              <a:t>）输出电压</a:t>
            </a:r>
            <a:r>
              <a:rPr lang="en-US" altLang="zh-CN" sz="3200" b="1" dirty="0">
                <a:solidFill>
                  <a:schemeClr val="accent6"/>
                </a:solidFill>
              </a:rPr>
              <a:t>u</a:t>
            </a:r>
            <a:r>
              <a:rPr lang="en-US" altLang="zh-CN" sz="3200" b="1" baseline="-25000" dirty="0">
                <a:solidFill>
                  <a:schemeClr val="accent6"/>
                </a:solidFill>
              </a:rPr>
              <a:t>o</a:t>
            </a:r>
            <a:r>
              <a:rPr lang="zh-CN" altLang="en-US" sz="3200" b="1" dirty="0">
                <a:solidFill>
                  <a:schemeClr val="accent6"/>
                </a:solidFill>
              </a:rPr>
              <a:t>只有两种状态</a:t>
            </a:r>
            <a:br>
              <a:rPr lang="zh-CN" altLang="en-US" sz="3200" b="1" dirty="0">
                <a:solidFill>
                  <a:schemeClr val="accent6"/>
                </a:solidFill>
              </a:rPr>
            </a:br>
            <a:r>
              <a:rPr lang="zh-CN" altLang="en-US" sz="3200" b="1" dirty="0">
                <a:solidFill>
                  <a:schemeClr val="accent6"/>
                </a:solidFill>
              </a:rPr>
              <a:t>（</a:t>
            </a:r>
            <a:r>
              <a:rPr lang="en-US" altLang="zh-CN" sz="3200" b="1" dirty="0">
                <a:solidFill>
                  <a:schemeClr val="accent6"/>
                </a:solidFill>
              </a:rPr>
              <a:t>2</a:t>
            </a:r>
            <a:r>
              <a:rPr lang="zh-CN" altLang="en-US" sz="3200" b="1" dirty="0">
                <a:solidFill>
                  <a:schemeClr val="accent6"/>
                </a:solidFill>
              </a:rPr>
              <a:t>）输入电流</a:t>
            </a:r>
            <a:r>
              <a:rPr lang="en-US" altLang="zh-CN" sz="3200" b="1" dirty="0">
                <a:solidFill>
                  <a:schemeClr val="accent6"/>
                </a:solidFill>
              </a:rPr>
              <a:t>i</a:t>
            </a:r>
            <a:r>
              <a:rPr lang="en-US" altLang="zh-CN" sz="3200" b="1" baseline="-25000" dirty="0">
                <a:solidFill>
                  <a:schemeClr val="accent6"/>
                </a:solidFill>
              </a:rPr>
              <a:t>d</a:t>
            </a:r>
            <a:r>
              <a:rPr lang="en-US" altLang="zh-CN" sz="3200" b="1" dirty="0">
                <a:solidFill>
                  <a:schemeClr val="accent6"/>
                </a:solidFill>
              </a:rPr>
              <a:t>=0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8614A51F-1E7B-4171-87FE-EDB626FB617B}"/>
              </a:ext>
            </a:extLst>
          </p:cNvPr>
          <p:cNvGraphicFramePr>
            <a:graphicFrameLocks noChangeAspect="1"/>
          </p:cNvGraphicFramePr>
          <p:nvPr>
            <p:ph type="subTitle" idx="1"/>
          </p:nvPr>
        </p:nvGraphicFramePr>
        <p:xfrm>
          <a:off x="684213" y="2636838"/>
          <a:ext cx="8180387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hoto Editor 照片" r:id="rId3" imgW="20276190" imgH="9097645" progId="MSPhotoEd.3">
                  <p:embed/>
                </p:oleObj>
              </mc:Choice>
              <mc:Fallback>
                <p:oleObj name="Photo Editor 照片" r:id="rId3" imgW="20276190" imgH="909764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8180387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EA6A1C-10A1-4A1B-97BA-B8B2DF473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77724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accent6"/>
                </a:solidFill>
              </a:rPr>
              <a:t>3.3.2   </a:t>
            </a:r>
            <a:r>
              <a:rPr lang="zh-CN" altLang="en-US" sz="4000" b="1" dirty="0">
                <a:solidFill>
                  <a:schemeClr val="accent6"/>
                </a:solidFill>
              </a:rPr>
              <a:t>集成运放组成的基本电路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84D331-6FD6-45D5-83EF-DD21CC977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772400" cy="19431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1.  </a:t>
            </a:r>
            <a:r>
              <a:rPr lang="zh-CN" altLang="en-US" sz="3600" b="1" dirty="0">
                <a:solidFill>
                  <a:schemeClr val="accent6"/>
                </a:solidFill>
              </a:rPr>
              <a:t>反相放大电路</a:t>
            </a:r>
          </a:p>
          <a:p>
            <a:pPr lvl="1" eaLnBrk="1" hangingPunct="1">
              <a:defRPr/>
            </a:pPr>
            <a:r>
              <a:rPr lang="zh-CN" altLang="en-US" sz="3200" b="1" dirty="0">
                <a:solidFill>
                  <a:schemeClr val="accent6"/>
                </a:solidFill>
              </a:rPr>
              <a:t>电路</a:t>
            </a:r>
          </a:p>
          <a:p>
            <a:pPr lvl="1" eaLnBrk="1" hangingPunct="1">
              <a:defRPr/>
            </a:pPr>
            <a:r>
              <a:rPr lang="zh-CN" altLang="en-US" sz="3200" b="1" dirty="0">
                <a:solidFill>
                  <a:schemeClr val="accent6"/>
                </a:solidFill>
              </a:rPr>
              <a:t>特点</a:t>
            </a: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zh-CN" altLang="en-US" sz="3200" b="1" dirty="0">
              <a:solidFill>
                <a:schemeClr val="accent6"/>
              </a:solidFill>
            </a:endParaRPr>
          </a:p>
          <a:p>
            <a:pPr lvl="1" eaLnBrk="1" hangingPunct="1">
              <a:defRPr/>
            </a:pPr>
            <a:endParaRPr lang="en-US" altLang="zh-CN" sz="3200" b="1" dirty="0">
              <a:solidFill>
                <a:schemeClr val="accent6"/>
              </a:solidFill>
            </a:endParaRPr>
          </a:p>
        </p:txBody>
      </p:sp>
      <p:pic>
        <p:nvPicPr>
          <p:cNvPr id="16388" name="图片 4" descr="QQ截图20140330111738.jpg">
            <a:extLst>
              <a:ext uri="{FF2B5EF4-FFF2-40B4-BE49-F238E27FC236}">
                <a16:creationId xmlns:a16="http://schemas.microsoft.com/office/drawing/2014/main" id="{631F5B7E-87B4-4523-8685-75A9CD2BB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97200"/>
            <a:ext cx="53276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7F48EF0-ED5C-4201-B448-46459F3718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chemeClr val="accent6"/>
                </a:solidFill>
              </a:rPr>
              <a:t>提高输入电阻的措施</a:t>
            </a:r>
          </a:p>
        </p:txBody>
      </p:sp>
      <p:pic>
        <p:nvPicPr>
          <p:cNvPr id="17411" name="图片 3" descr="QQ截图20140330111738.jpg">
            <a:extLst>
              <a:ext uri="{FF2B5EF4-FFF2-40B4-BE49-F238E27FC236}">
                <a16:creationId xmlns:a16="http://schemas.microsoft.com/office/drawing/2014/main" id="{738B4419-1404-452C-87DE-1C2781313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532765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099449C-5D70-4378-8A16-54A6AFB468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7188" y="571500"/>
            <a:ext cx="7772400" cy="11430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2.  </a:t>
            </a:r>
            <a:r>
              <a:rPr lang="zh-CN" altLang="en-US" sz="3600" b="1" dirty="0">
                <a:solidFill>
                  <a:schemeClr val="accent6"/>
                </a:solidFill>
              </a:rPr>
              <a:t>同相输入放大电路</a:t>
            </a:r>
            <a:br>
              <a:rPr lang="zh-CN" altLang="en-US" sz="3200" b="1" dirty="0">
                <a:solidFill>
                  <a:schemeClr val="accent6"/>
                </a:solidFill>
              </a:rPr>
            </a:br>
            <a:r>
              <a:rPr lang="zh-CN" altLang="en-US" sz="3200" b="1" dirty="0">
                <a:solidFill>
                  <a:schemeClr val="accent6"/>
                </a:solidFill>
              </a:rPr>
              <a:t>电路及特点</a:t>
            </a:r>
          </a:p>
        </p:txBody>
      </p:sp>
      <p:pic>
        <p:nvPicPr>
          <p:cNvPr id="18435" name="图片 3" descr="QQ截图20140330112321.jpg">
            <a:extLst>
              <a:ext uri="{FF2B5EF4-FFF2-40B4-BE49-F238E27FC236}">
                <a16:creationId xmlns:a16="http://schemas.microsoft.com/office/drawing/2014/main" id="{59A78746-F321-462E-8A1B-BFB44780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65400"/>
            <a:ext cx="488473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C3880C8-5975-43DA-85FD-2BC8FB62D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>
                <a:solidFill>
                  <a:schemeClr val="accent6"/>
                </a:solidFill>
              </a:rPr>
              <a:t>电压跟随器</a:t>
            </a:r>
          </a:p>
        </p:txBody>
      </p:sp>
      <p:pic>
        <p:nvPicPr>
          <p:cNvPr id="19459" name="图片 4" descr="QQ截图20140330112321.jpg">
            <a:extLst>
              <a:ext uri="{FF2B5EF4-FFF2-40B4-BE49-F238E27FC236}">
                <a16:creationId xmlns:a16="http://schemas.microsoft.com/office/drawing/2014/main" id="{DD7ABEFD-18CC-4DDA-A038-4CECBEFE1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747838"/>
            <a:ext cx="75533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C88BAD0B-945B-4381-AB36-9021876EA2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57188"/>
            <a:ext cx="7772400" cy="1928812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3.  </a:t>
            </a:r>
            <a:r>
              <a:rPr lang="zh-CN" altLang="en-US" sz="3600" b="1" dirty="0">
                <a:solidFill>
                  <a:schemeClr val="accent6"/>
                </a:solidFill>
              </a:rPr>
              <a:t>差分输入放大电路</a:t>
            </a:r>
            <a:br>
              <a:rPr lang="zh-CN" altLang="en-US" sz="3200" b="1" dirty="0">
                <a:solidFill>
                  <a:schemeClr val="accent6"/>
                </a:solidFill>
              </a:rPr>
            </a:br>
            <a:r>
              <a:rPr lang="zh-CN" altLang="en-US" sz="3200" b="1" dirty="0">
                <a:solidFill>
                  <a:schemeClr val="accent6"/>
                </a:solidFill>
              </a:rPr>
              <a:t>电路</a:t>
            </a:r>
            <a:br>
              <a:rPr lang="zh-CN" altLang="en-US" sz="3200" b="1" dirty="0">
                <a:solidFill>
                  <a:schemeClr val="accent6"/>
                </a:solidFill>
              </a:rPr>
            </a:br>
            <a:r>
              <a:rPr lang="zh-CN" altLang="en-US" sz="3200" b="1" dirty="0">
                <a:solidFill>
                  <a:schemeClr val="accent6"/>
                </a:solidFill>
              </a:rPr>
              <a:t>特点</a:t>
            </a:r>
          </a:p>
        </p:txBody>
      </p:sp>
      <p:pic>
        <p:nvPicPr>
          <p:cNvPr id="20483" name="图片 4" descr="QQ截图20140330112736.jpg">
            <a:extLst>
              <a:ext uri="{FF2B5EF4-FFF2-40B4-BE49-F238E27FC236}">
                <a16:creationId xmlns:a16="http://schemas.microsoft.com/office/drawing/2014/main" id="{70EBE296-2BB8-402C-B98D-62B497D9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420938"/>
            <a:ext cx="544353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冲动型模板">
  <a:themeElements>
    <a:clrScheme name="">
      <a:dk1>
        <a:srgbClr val="000000"/>
      </a:dk1>
      <a:lt1>
        <a:srgbClr val="FFFFFF"/>
      </a:lt1>
      <a:dk2>
        <a:srgbClr val="FF00FF"/>
      </a:dk2>
      <a:lt2>
        <a:srgbClr val="FFCC66"/>
      </a:lt2>
      <a:accent1>
        <a:srgbClr val="FF9900"/>
      </a:accent1>
      <a:accent2>
        <a:srgbClr val="000044"/>
      </a:accent2>
      <a:accent3>
        <a:srgbClr val="FFAAFF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冲动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冲动型模板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冲动型模板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冲动型模板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Office\Templates\演示文稿设计\冲动型模板.pot</Template>
  <TotalTime>185</TotalTime>
  <Words>141</Words>
  <Application>Microsoft Office PowerPoint</Application>
  <PresentationFormat>全屏显示(4:3)</PresentationFormat>
  <Paragraphs>31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Times New Roman</vt:lpstr>
      <vt:lpstr>宋体</vt:lpstr>
      <vt:lpstr>Arial</vt:lpstr>
      <vt:lpstr>Calibri</vt:lpstr>
      <vt:lpstr>Symbol</vt:lpstr>
      <vt:lpstr>冲动型模板</vt:lpstr>
      <vt:lpstr>Microsoft 公式 3.0</vt:lpstr>
      <vt:lpstr>Microsoft Photo Editor 3.0 照片</vt:lpstr>
      <vt:lpstr>3.3   集成运放的基本电路</vt:lpstr>
      <vt:lpstr>PowerPoint 演示文稿</vt:lpstr>
      <vt:lpstr>（二）非线性区 （1）输出电压uo只有两种状态 （2）输入电流id=0</vt:lpstr>
      <vt:lpstr>3.3.2   集成运放组成的基本电路</vt:lpstr>
      <vt:lpstr>提高输入电阻的措施</vt:lpstr>
      <vt:lpstr>2.  同相输入放大电路 电路及特点</vt:lpstr>
      <vt:lpstr>电压跟随器</vt:lpstr>
      <vt:lpstr>3.  差分输入放大电路 电路 特点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信号运算电路</dc:title>
  <dc:creator>ww</dc:creator>
  <cp:lastModifiedBy>张伯望</cp:lastModifiedBy>
  <cp:revision>41</cp:revision>
  <dcterms:created xsi:type="dcterms:W3CDTF">2002-10-17T08:06:20Z</dcterms:created>
  <dcterms:modified xsi:type="dcterms:W3CDTF">2017-09-07T11:39:36Z</dcterms:modified>
</cp:coreProperties>
</file>