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0" r:id="rId3"/>
    <p:sldId id="257" r:id="rId4"/>
    <p:sldId id="258" r:id="rId5"/>
    <p:sldId id="259" r:id="rId6"/>
    <p:sldId id="260" r:id="rId7"/>
    <p:sldId id="263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94" r:id="rId18"/>
    <p:sldId id="277" r:id="rId19"/>
    <p:sldId id="278" r:id="rId20"/>
    <p:sldId id="295" r:id="rId21"/>
    <p:sldId id="279" r:id="rId22"/>
    <p:sldId id="296" r:id="rId23"/>
    <p:sldId id="297" r:id="rId24"/>
    <p:sldId id="282" r:id="rId25"/>
    <p:sldId id="283" r:id="rId26"/>
    <p:sldId id="285" r:id="rId27"/>
    <p:sldId id="292" r:id="rId28"/>
    <p:sldId id="293" r:id="rId29"/>
    <p:sldId id="286" r:id="rId30"/>
    <p:sldId id="288" r:id="rId31"/>
    <p:sldId id="298" r:id="rId32"/>
    <p:sldId id="299" r:id="rId33"/>
    <p:sldId id="30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4" autoAdjust="0"/>
    <p:restoredTop sz="90929"/>
  </p:normalViewPr>
  <p:slideViewPr>
    <p:cSldViewPr>
      <p:cViewPr varScale="1">
        <p:scale>
          <a:sx n="79" d="100"/>
          <a:sy n="79" d="100"/>
        </p:scale>
        <p:origin x="127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6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577646F-6C05-42FB-B128-5A7B1DF177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2AFEE9-A60F-4B70-BC75-3ACC848124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5AB464F-D34C-4CD8-B43F-131C083F39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EEB096A-1BFE-4CAD-88E2-C14B9FD396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014B2FDF-2A65-48E7-B872-37B50323C80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EA723C0-359C-4CBA-8CA6-B862DA528E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7495339-CF36-4A68-BBEC-4542C0A7F5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AB4BBB89-DD09-4CFA-A1A1-0407993B07F6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E938A0F-C7DA-4D50-B07E-5D409FCACE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7D3C4D1-26FC-4917-AF83-B0E1ABB750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CE941DB-C67F-4375-8E17-FEA7EE9D0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ECC4B2C3-1564-40AC-9A8E-769F2F98180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B6BCB55-AB8A-41F1-8905-30CBBD3C8E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2DFEC4-6AB9-4EE5-B11D-78D82E8D91B0}" type="slidenum">
              <a:rPr lang="zh-CN" altLang="en-US" sz="1200"/>
              <a:pPr/>
              <a:t>4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17FA15D-0678-48EA-B623-2C54AC1154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FE107CB-4B84-4B9D-8582-F153FD1AB4E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7C8FFA3-9AD3-4490-BC55-48D88A636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346486-2244-4203-BCF3-69F3CEDFEDF0}" type="slidenum">
              <a:rPr lang="zh-CN" altLang="en-US" sz="1200"/>
              <a:pPr/>
              <a:t>5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7208B9B-F53E-4D20-8120-4CB10BE842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FBD6A6C-494C-481B-A667-A8500F5CE9A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3C43DAF-1EF3-4F1F-BDB1-D4C5BC2DE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A2132B-5403-446B-A44E-66356D8DA386}" type="slidenum">
              <a:rPr lang="zh-CN" altLang="en-US" sz="1200"/>
              <a:pPr/>
              <a:t>13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4377932-83BF-4746-B59A-FC88FD71F7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476CD54-A74D-4872-A63D-C89CD72A4DD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9B9A42D-4EB0-466D-B4EA-7A96A3C0E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B4853B-7765-43F3-80EF-5F3083BC4454}" type="slidenum">
              <a:rPr lang="zh-CN" altLang="en-US" sz="1200"/>
              <a:pPr/>
              <a:t>16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E39944D-94FF-4CE8-B8A9-E44C9FA709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08CE41C-F8BB-4661-8584-B3B9036CAB6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7541A70-D7A1-48AC-AA16-529D54FAE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26ABF3-8495-4F1B-B73E-FF803EC27B3D}" type="slidenum">
              <a:rPr lang="zh-CN" altLang="en-US" sz="1200"/>
              <a:pPr/>
              <a:t>30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74D1595-CD6F-4260-9DD4-50617D2E77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C4F260D-9CF3-4A86-9156-520BF5C1A86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4050810-657D-4250-8110-AE753A82A7A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04CFC1D-6B53-459F-9EDD-7F8DFAA4D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A2509F0F-67F1-4D7E-95CA-52D072A7271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kumimoji="1" lang="zh-CN" altLang="en-US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79AC4F64-2D08-4B2C-ACC0-E769F28C058F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kumimoji="1" lang="zh-CN" altLang="en-US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8A89555E-C52B-4183-A005-1D9A1B554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4ACD13CC-9327-49A9-94F9-E67CDFFE8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F18DBA-3C4A-4371-96B3-C06C39BF49A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kumimoji="1" lang="zh-CN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71A819-4EA1-4A40-ADCD-EBD5A3CFA4C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kumimoji="1" lang="zh-CN" altLang="en-US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931E5B2-A531-467E-A800-4CB5192255C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/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</p:spPr>
        <p:txBody>
          <a:bodyPr/>
          <a:lstStyle>
            <a:lvl1pPr>
              <a:defRPr kumimoji="0" sz="48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kumimoji="0">
                <a:solidFill>
                  <a:srgbClr val="66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156BDA8-898E-4004-ADFB-4683696AD1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3AA0EBF-ACC8-412A-8644-EE8EE7551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D89C709-ACC3-42DE-A933-7162E6E85E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12030FA8-A928-45EE-98E2-A46F191D31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4991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735972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890601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52323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40345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499786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49611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175474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837154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77422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553963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84490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chemeClr val="accent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>
            <a:extLst>
              <a:ext uri="{FF2B5EF4-FFF2-40B4-BE49-F238E27FC236}">
                <a16:creationId xmlns:a16="http://schemas.microsoft.com/office/drawing/2014/main" id="{D89BBC71-4DB3-4202-A99A-8CD969A19C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7413" name="Group 3">
              <a:extLst>
                <a:ext uri="{FF2B5EF4-FFF2-40B4-BE49-F238E27FC236}">
                  <a16:creationId xmlns:a16="http://schemas.microsoft.com/office/drawing/2014/main" id="{278D4B0D-9A0C-4791-A3A6-7E8B773BA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Rectangle 4">
                <a:extLst>
                  <a:ext uri="{FF2B5EF4-FFF2-40B4-BE49-F238E27FC236}">
                    <a16:creationId xmlns:a16="http://schemas.microsoft.com/office/drawing/2014/main" id="{46AB1CD4-974F-4CE9-B41C-76A06FA311F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384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FFFFFF"/>
                  </a:gs>
                </a:gsLst>
                <a:path path="rect">
                  <a:fillToRect t="100000" r="100000"/>
                </a:path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kumimoji="1" lang="zh-CN" altLang="en-US"/>
              </a:p>
            </p:txBody>
          </p:sp>
          <p:sp>
            <p:nvSpPr>
              <p:cNvPr id="2053" name="Rectangle 5">
                <a:extLst>
                  <a:ext uri="{FF2B5EF4-FFF2-40B4-BE49-F238E27FC236}">
                    <a16:creationId xmlns:a16="http://schemas.microsoft.com/office/drawing/2014/main" id="{2DC8758C-4678-49B6-A445-E2B5B85C9E6C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384"/>
                <a:ext cx="5760" cy="3936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FFFFFF"/>
                  </a:gs>
                </a:gsLst>
                <a:path path="rect">
                  <a:fillToRect t="100000" r="100000"/>
                </a:path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kumimoji="1" lang="zh-CN" altLang="en-US"/>
              </a:p>
            </p:txBody>
          </p:sp>
        </p:grpSp>
        <p:grpSp>
          <p:nvGrpSpPr>
            <p:cNvPr id="17414" name="Group 6">
              <a:extLst>
                <a:ext uri="{FF2B5EF4-FFF2-40B4-BE49-F238E27FC236}">
                  <a16:creationId xmlns:a16="http://schemas.microsoft.com/office/drawing/2014/main" id="{95E1198C-E889-420D-A739-0DE367966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667" cy="3613"/>
              <a:chOff x="0" y="0"/>
              <a:chExt cx="1667" cy="3613"/>
            </a:xfrm>
          </p:grpSpPr>
          <p:pic>
            <p:nvPicPr>
              <p:cNvPr id="17415" name="Picture 7" descr="grapes">
                <a:extLst>
                  <a:ext uri="{FF2B5EF4-FFF2-40B4-BE49-F238E27FC236}">
                    <a16:creationId xmlns:a16="http://schemas.microsoft.com/office/drawing/2014/main" id="{40256EB4-3BFF-488F-920C-89605CDFBE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163" y="0"/>
                <a:ext cx="534" cy="3152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FFFFFF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416" name="Group 8">
                <a:extLst>
                  <a:ext uri="{FF2B5EF4-FFF2-40B4-BE49-F238E27FC236}">
                    <a16:creationId xmlns:a16="http://schemas.microsoft.com/office/drawing/2014/main" id="{5D079FCB-EB30-40D4-8022-C4DDA078E8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" y="0"/>
                <a:ext cx="80" cy="3613"/>
                <a:chOff x="226" y="0"/>
                <a:chExt cx="80" cy="3613"/>
              </a:xfrm>
            </p:grpSpPr>
            <p:sp>
              <p:nvSpPr>
                <p:cNvPr id="2057" name="Rectangle 9">
                  <a:extLst>
                    <a:ext uri="{FF2B5EF4-FFF2-40B4-BE49-F238E27FC236}">
                      <a16:creationId xmlns:a16="http://schemas.microsoft.com/office/drawing/2014/main" id="{BB409550-3048-45EF-8C1B-BEECA7D14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ltGray">
                <a:xfrm>
                  <a:off x="226" y="0"/>
                  <a:ext cx="80" cy="853"/>
                </a:xfrm>
                <a:prstGeom prst="rect">
                  <a:avLst/>
                </a:prstGeom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path path="rect">
                    <a:fillToRect t="100000" r="100000"/>
                  </a:path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kumimoji="1" lang="zh-CN" altLang="en-US"/>
                </a:p>
              </p:txBody>
            </p:sp>
            <p:sp>
              <p:nvSpPr>
                <p:cNvPr id="2058" name="Rectangle 10">
                  <a:extLst>
                    <a:ext uri="{FF2B5EF4-FFF2-40B4-BE49-F238E27FC236}">
                      <a16:creationId xmlns:a16="http://schemas.microsoft.com/office/drawing/2014/main" id="{90A17D55-D439-4640-948C-1FDEE2E60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ltGray">
                <a:xfrm>
                  <a:off x="226" y="840"/>
                  <a:ext cx="80" cy="2773"/>
                </a:xfrm>
                <a:prstGeom prst="rect">
                  <a:avLst/>
                </a:prstGeom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path path="rect">
                    <a:fillToRect t="100000" r="100000"/>
                  </a:path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kumimoji="1" lang="zh-CN" altLang="en-US"/>
                </a:p>
              </p:txBody>
            </p:sp>
          </p:grpSp>
          <p:sp>
            <p:nvSpPr>
              <p:cNvPr id="2059" name="Rectangle 11">
                <a:extLst>
                  <a:ext uri="{FF2B5EF4-FFF2-40B4-BE49-F238E27FC236}">
                    <a16:creationId xmlns:a16="http://schemas.microsoft.com/office/drawing/2014/main" id="{06D0703D-7AAF-4F59-AE00-6215F31BC668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0" y="347"/>
                <a:ext cx="1667" cy="80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100000">
                    <a:srgbClr val="FFFFFF"/>
                  </a:gs>
                </a:gsLst>
                <a:path path="rect">
                  <a:fillToRect t="100000" r="100000"/>
                </a:path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kumimoji="1" lang="zh-CN" altLang="en-US"/>
              </a:p>
            </p:txBody>
          </p:sp>
        </p:grpSp>
      </p:grpSp>
      <p:sp>
        <p:nvSpPr>
          <p:cNvPr id="17411" name="Rectangle 12">
            <a:extLst>
              <a:ext uri="{FF2B5EF4-FFF2-40B4-BE49-F238E27FC236}">
                <a16:creationId xmlns:a16="http://schemas.microsoft.com/office/drawing/2014/main" id="{38382946-68CE-4C31-A9D0-CF3446B4C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2" name="Rectangle 13">
            <a:extLst>
              <a:ext uri="{FF2B5EF4-FFF2-40B4-BE49-F238E27FC236}">
                <a16:creationId xmlns:a16="http://schemas.microsoft.com/office/drawing/2014/main" id="{29CDB25D-E0F4-4054-9DD6-33B12970C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oleObject" Target="../embeddings/oleObject10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wmf"/><Relationship Id="rId12" Type="http://schemas.openxmlformats.org/officeDocument/2006/relationships/image" Target="../media/image13.wmf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emf"/><Relationship Id="rId5" Type="http://schemas.openxmlformats.org/officeDocument/2006/relationships/image" Target="../media/image6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avi/11-2.avi" TargetMode="Externa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image" Target="../media/image44.jpe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10" Type="http://schemas.openxmlformats.org/officeDocument/2006/relationships/image" Target="../media/image51.jpeg"/><Relationship Id="rId4" Type="http://schemas.openxmlformats.org/officeDocument/2006/relationships/image" Target="../media/image45.wmf"/><Relationship Id="rId9" Type="http://schemas.openxmlformats.org/officeDocument/2006/relationships/image" Target="../media/image5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6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jpeg"/><Relationship Id="rId3" Type="http://schemas.openxmlformats.org/officeDocument/2006/relationships/oleObject" Target="../embeddings/oleObject40.bin"/><Relationship Id="rId7" Type="http://schemas.openxmlformats.org/officeDocument/2006/relationships/image" Target="../media/image7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jpeg"/><Relationship Id="rId5" Type="http://schemas.openxmlformats.org/officeDocument/2006/relationships/image" Target="../media/image70.jpeg"/><Relationship Id="rId4" Type="http://schemas.openxmlformats.org/officeDocument/2006/relationships/image" Target="../media/image6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avi/11-1.avi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AVI/11-1.AVI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wmf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1">
            <a:extLst>
              <a:ext uri="{FF2B5EF4-FFF2-40B4-BE49-F238E27FC236}">
                <a16:creationId xmlns:a16="http://schemas.microsoft.com/office/drawing/2014/main" id="{1A97C585-33C9-4493-ADF1-F8F99B35D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125" y="1643063"/>
            <a:ext cx="77724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正弦波发生电路能产生正弦波输出，它是在放大电路的基础上加正反馈而形成的，它是各类波形发生器和信号源的核心电路。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  正弦波振荡电路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5.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电压比较器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5.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非正弦波发生电路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19459" name="WordArt 2052">
            <a:extLst>
              <a:ext uri="{FF2B5EF4-FFF2-40B4-BE49-F238E27FC236}">
                <a16:creationId xmlns:a16="http://schemas.microsoft.com/office/drawing/2014/main" id="{8D54542E-3DDF-43C1-B138-2B6E758165C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828800" y="609600"/>
            <a:ext cx="5810250" cy="6572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第五章 波形发生电路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3" name="Text Box 109">
            <a:extLst>
              <a:ext uri="{FF2B5EF4-FFF2-40B4-BE49-F238E27FC236}">
                <a16:creationId xmlns:a16="http://schemas.microsoft.com/office/drawing/2014/main" id="{E033A4DB-38C6-4422-8C0A-98E6F9962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36433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/>
              <a:t>令</a:t>
            </a:r>
            <a:endParaRPr kumimoji="1" lang="en-US" altLang="zh-CN" b="1"/>
          </a:p>
        </p:txBody>
      </p:sp>
      <p:graphicFrame>
        <p:nvGraphicFramePr>
          <p:cNvPr id="26735" name="Object 111">
            <a:extLst>
              <a:ext uri="{FF2B5EF4-FFF2-40B4-BE49-F238E27FC236}">
                <a16:creationId xmlns:a16="http://schemas.microsoft.com/office/drawing/2014/main" id="{E16CA197-25EE-4472-8564-BD3B1261E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3500438"/>
          <a:ext cx="12192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4" imgW="622080" imgH="393480" progId="Equation.3">
                  <p:embed/>
                </p:oleObj>
              </mc:Choice>
              <mc:Fallback>
                <p:oleObj name="公式" r:id="rId4" imgW="622080" imgH="39348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500438"/>
                        <a:ext cx="121920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3">
            <a:extLst>
              <a:ext uri="{FF2B5EF4-FFF2-40B4-BE49-F238E27FC236}">
                <a16:creationId xmlns:a16="http://schemas.microsoft.com/office/drawing/2014/main" id="{14B664B4-711E-4312-BD20-86A7A168C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638" y="668338"/>
          <a:ext cx="9747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6" imgW="507960" imgH="457200" progId="Equation.DSMT4">
                  <p:embed/>
                </p:oleObj>
              </mc:Choice>
              <mc:Fallback>
                <p:oleObj name="Equation" r:id="rId6" imgW="507960" imgH="457200" progId="Equation.DSMT4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668338"/>
                        <a:ext cx="9747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4" name="Picture 9">
            <a:extLst>
              <a:ext uri="{FF2B5EF4-FFF2-40B4-BE49-F238E27FC236}">
                <a16:creationId xmlns:a16="http://schemas.microsoft.com/office/drawing/2014/main" id="{1A46B82D-4AEC-46C9-89A2-6B69A09E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>
            <a:fillRect/>
          </a:stretch>
        </p:blipFill>
        <p:spPr bwMode="auto">
          <a:xfrm>
            <a:off x="6438900" y="714375"/>
            <a:ext cx="27051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86" name="Object 166">
            <a:extLst>
              <a:ext uri="{FF2B5EF4-FFF2-40B4-BE49-F238E27FC236}">
                <a16:creationId xmlns:a16="http://schemas.microsoft.com/office/drawing/2014/main" id="{A77CF58C-711B-4122-993A-423B84F73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4643438"/>
          <a:ext cx="234156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9" imgW="1218960" imgH="622080" progId="Equation.DSMT4">
                  <p:embed/>
                </p:oleObj>
              </mc:Choice>
              <mc:Fallback>
                <p:oleObj name="Equation" r:id="rId9" imgW="1218960" imgH="622080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643438"/>
                        <a:ext cx="234156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419F831D-31FD-4451-A023-9FCFE4E05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714375"/>
          <a:ext cx="11953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1" imgW="622080" imgH="431640" progId="Equation.DSMT4">
                  <p:embed/>
                </p:oleObj>
              </mc:Choice>
              <mc:Fallback>
                <p:oleObj name="Equation" r:id="rId11" imgW="6220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714375"/>
                        <a:ext cx="11953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C0C849C9-3431-4C06-B572-88E832F58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857375"/>
          <a:ext cx="26114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3" imgW="1358640" imgH="583920" progId="Equation.DSMT4">
                  <p:embed/>
                </p:oleObj>
              </mc:Choice>
              <mc:Fallback>
                <p:oleObj name="Equation" r:id="rId13" imgW="1358640" imgH="583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857375"/>
                        <a:ext cx="261143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8AF8B04E-755E-4884-B12A-9ECF4FFC4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52400"/>
          <a:ext cx="11906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剪辑" r:id="rId4" imgW="3192120" imgH="3749400" progId="MS_ClipArt_Gallery.2">
                  <p:embed/>
                </p:oleObj>
              </mc:Choice>
              <mc:Fallback>
                <p:oleObj name="剪辑" r:id="rId4" imgW="3192120" imgH="374940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11906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Line 3">
            <a:extLst>
              <a:ext uri="{FF2B5EF4-FFF2-40B4-BE49-F238E27FC236}">
                <a16:creationId xmlns:a16="http://schemas.microsoft.com/office/drawing/2014/main" id="{352A566E-C6A7-4478-996F-8C15D4F15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Text Box 4">
            <a:extLst>
              <a:ext uri="{FF2B5EF4-FFF2-40B4-BE49-F238E27FC236}">
                <a16:creationId xmlns:a16="http://schemas.microsoft.com/office/drawing/2014/main" id="{72101AFB-7289-4145-930E-89671968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857250"/>
            <a:ext cx="1725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</a:rPr>
              <a:t>幅频特性:</a:t>
            </a:r>
            <a:endParaRPr kumimoji="1" lang="zh-CN" altLang="en-US" b="1">
              <a:solidFill>
                <a:srgbClr val="0000FF"/>
              </a:solidFill>
            </a:endParaRP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05A186DF-22E4-42B0-AFFD-CCBA3A210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857500"/>
            <a:ext cx="1725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</a:rPr>
              <a:t>相频特性:</a:t>
            </a:r>
            <a:endParaRPr kumimoji="1"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353890E9-7E52-4FAD-9AAB-6CE84F224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7913" y="4143375"/>
          <a:ext cx="13208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6" imgW="507960" imgH="291960" progId="Equation.DSMT4">
                  <p:embed/>
                </p:oleObj>
              </mc:Choice>
              <mc:Fallback>
                <p:oleObj name="Equation" r:id="rId6" imgW="50796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4143375"/>
                        <a:ext cx="13208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>
            <a:extLst>
              <a:ext uri="{FF2B5EF4-FFF2-40B4-BE49-F238E27FC236}">
                <a16:creationId xmlns:a16="http://schemas.microsoft.com/office/drawing/2014/main" id="{2665AB66-61F4-4120-A524-9D29D444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86188" y="5214938"/>
            <a:ext cx="1285875" cy="714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zh-CN" altLang="en-US" b="1"/>
          </a:p>
        </p:txBody>
      </p:sp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98AF09BB-7ACB-42D4-AECA-60AF85854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3929063"/>
          <a:ext cx="3571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8" imgW="152280" imgH="444240" progId="Equation.3">
                  <p:embed/>
                </p:oleObj>
              </mc:Choice>
              <mc:Fallback>
                <p:oleObj name="公式" r:id="rId8" imgW="1522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929063"/>
                        <a:ext cx="3571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54F8808C-A72B-48F4-B643-5BEB1C6F0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857250"/>
          <a:ext cx="2928937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10" imgW="1551103" imgH="687288" progId="Word.Document.8">
                  <p:embed/>
                </p:oleObj>
              </mc:Choice>
              <mc:Fallback>
                <p:oleObj name="Document" r:id="rId10" imgW="1551103" imgH="68728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857250"/>
                        <a:ext cx="2928937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>
            <a:extLst>
              <a:ext uri="{FF2B5EF4-FFF2-40B4-BE49-F238E27FC236}">
                <a16:creationId xmlns:a16="http://schemas.microsoft.com/office/drawing/2014/main" id="{3C0582AD-071B-4E52-B146-041694307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1088" y="2357438"/>
          <a:ext cx="31845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2" imgW="1333440" imgH="609480" progId="Equation.DSMT4">
                  <p:embed/>
                </p:oleObj>
              </mc:Choice>
              <mc:Fallback>
                <p:oleObj name="Equation" r:id="rId12" imgW="1333440" imgH="609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2357438"/>
                        <a:ext cx="31845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E6865978-81BC-4367-B7DA-BCD9F3A66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929063"/>
            <a:ext cx="180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当          时</a:t>
            </a:r>
            <a:endParaRPr lang="zh-CN" altLang="en-US" sz="2800"/>
          </a:p>
        </p:txBody>
      </p:sp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0C482AD4-E5F5-4A19-B5B1-26F5EC100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4000500"/>
          <a:ext cx="857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4" imgW="444240" imgH="228600" progId="Equation.DSMT4">
                  <p:embed/>
                </p:oleObj>
              </mc:Choice>
              <mc:Fallback>
                <p:oleObj name="Equation" r:id="rId14" imgW="4442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000500"/>
                        <a:ext cx="857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5" grpId="0" build="p" autoUpdateAnimBg="0" advAuto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DED519D8-CC31-4B50-BD7C-D058E4DCC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90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剪辑" r:id="rId4" imgW="3192120" imgH="3749400" progId="MS_ClipArt_Gallery.2">
                  <p:embed/>
                </p:oleObj>
              </mc:Choice>
              <mc:Fallback>
                <p:oleObj name="剪辑" r:id="rId4" imgW="3192120" imgH="374940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90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3">
            <a:extLst>
              <a:ext uri="{FF2B5EF4-FFF2-40B4-BE49-F238E27FC236}">
                <a16:creationId xmlns:a16="http://schemas.microsoft.com/office/drawing/2014/main" id="{FA1DDD23-91F6-465A-B442-744BA5B55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929313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FF0000"/>
                </a:solidFill>
              </a:rPr>
              <a:t>          </a:t>
            </a:r>
            <a:r>
              <a:rPr kumimoji="1" lang="en-US" altLang="zh-CN" b="1" i="1">
                <a:solidFill>
                  <a:srgbClr val="FF0000"/>
                </a:solidFill>
              </a:rPr>
              <a:t>RC</a:t>
            </a:r>
            <a:r>
              <a:rPr kumimoji="1" lang="zh-CN" altLang="en-US" b="1">
                <a:solidFill>
                  <a:srgbClr val="FF0000"/>
                </a:solidFill>
              </a:rPr>
              <a:t>串并联网络的频率特性曲线</a:t>
            </a: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E887B23B-E899-438E-886C-C9CC09068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714375"/>
          <a:ext cx="5133975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MP 图象" r:id="rId6" imgW="2590983" imgH="2572127" progId="Paint.Picture">
                  <p:embed/>
                </p:oleObj>
              </mc:Choice>
              <mc:Fallback>
                <p:oleObj name="BMP 图象" r:id="rId6" imgW="2590983" imgH="257212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14375"/>
                        <a:ext cx="5133975" cy="509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62B1620-2977-4962-BB80-89F3B63F9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772400" cy="2038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</a:rPr>
              <a:t>2.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</a:rPr>
              <a:t>电路组成</a:t>
            </a:r>
            <a:endParaRPr lang="zh-CN" altLang="en-US" sz="2800" b="1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zh-CN" sz="2800" b="1" i="1" dirty="0">
                <a:latin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</a:rPr>
              <a:t>放大器：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</a:rPr>
              <a:t>反馈网络：</a:t>
            </a:r>
            <a:r>
              <a:rPr lang="en-US" altLang="zh-CN" sz="2800" b="1" i="1" kern="1200" dirty="0">
                <a:solidFill>
                  <a:srgbClr val="660066"/>
                </a:solidFill>
                <a:latin typeface="Times New Roman" pitchFamily="18" charset="0"/>
              </a:rPr>
              <a:t> RC</a:t>
            </a:r>
            <a:r>
              <a:rPr lang="zh-CN" altLang="en-US" sz="2800" b="1" dirty="0"/>
              <a:t>正反馈，</a:t>
            </a:r>
            <a:r>
              <a:rPr lang="en-US" altLang="zh-CN" sz="2800" b="1" i="1" dirty="0">
                <a:latin typeface="Times New Roman" pitchFamily="18" charset="0"/>
              </a:rPr>
              <a:t>R</a:t>
            </a:r>
            <a:r>
              <a:rPr lang="en-US" altLang="zh-CN" sz="2800" b="1" baseline="-25000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en-US" altLang="zh-CN" sz="2800" b="1" i="1" dirty="0">
                <a:latin typeface="Times New Roman" pitchFamily="18" charset="0"/>
              </a:rPr>
              <a:t>R</a:t>
            </a:r>
            <a:r>
              <a:rPr lang="en-US" altLang="zh-CN" sz="2800" b="1" baseline="-25000" dirty="0">
                <a:latin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</a:rPr>
              <a:t>负反馈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202FE1A5-825E-448E-AE62-7FF9F8672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92375"/>
            <a:ext cx="2819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/>
              <a:t>选频网络：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F5C65A-6A1D-4C21-B90F-6F286531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85762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3300"/>
                </a:solidFill>
              </a:rPr>
              <a:t>文氏桥</a:t>
            </a:r>
            <a:endParaRPr lang="zh-CN" altLang="en-US" sz="2800"/>
          </a:p>
        </p:txBody>
      </p:sp>
      <p:pic>
        <p:nvPicPr>
          <p:cNvPr id="6" name="图片 5" descr="QQ截图20140422162015.jpg">
            <a:extLst>
              <a:ext uri="{FF2B5EF4-FFF2-40B4-BE49-F238E27FC236}">
                <a16:creationId xmlns:a16="http://schemas.microsoft.com/office/drawing/2014/main" id="{599DB9E3-8BFA-4DED-A1C5-D0AB98986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t="4716" b="4118"/>
          <a:stretch>
            <a:fillRect/>
          </a:stretch>
        </p:blipFill>
        <p:spPr bwMode="auto">
          <a:xfrm>
            <a:off x="3492500" y="2349500"/>
            <a:ext cx="5183188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  <p:bldP spid="30723" grpId="0" autoUpdateAnimBg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E14E7131-B44D-4AB4-82DA-2246E565D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785813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/>
              <a:t>振荡频率          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9224208-63B8-43AE-B2A4-6F029016010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038600"/>
            <a:ext cx="7543800" cy="1341438"/>
            <a:chOff x="864" y="2544"/>
            <a:chExt cx="4752" cy="845"/>
          </a:xfrm>
        </p:grpSpPr>
        <p:sp>
          <p:nvSpPr>
            <p:cNvPr id="7179" name="Text Box 4">
              <a:extLst>
                <a:ext uri="{FF2B5EF4-FFF2-40B4-BE49-F238E27FC236}">
                  <a16:creationId xmlns:a16="http://schemas.microsoft.com/office/drawing/2014/main" id="{9ED72277-3586-44BD-AD32-1FC3CEE9A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544"/>
              <a:ext cx="4752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 振荡的幅度平衡条件</a:t>
              </a:r>
              <a:endParaRPr kumimoji="1" lang="en-US" altLang="zh-CN" sz="2800" b="1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 所以                </a:t>
              </a:r>
              <a:r>
                <a:rPr kumimoji="1" lang="en-US" altLang="zh-CN" sz="2800" b="1" i="1">
                  <a:latin typeface="宋体" panose="02010600030101010101" pitchFamily="2" charset="-122"/>
                </a:rPr>
                <a:t>A</a:t>
              </a:r>
              <a:r>
                <a:rPr kumimoji="1" lang="en-US" altLang="zh-CN" sz="2800" b="1" baseline="-25000">
                  <a:latin typeface="宋体" panose="02010600030101010101" pitchFamily="2" charset="-122"/>
                </a:rPr>
                <a:t>f</a:t>
              </a:r>
              <a:r>
                <a:rPr kumimoji="1" lang="en-US" altLang="zh-CN" sz="2800" b="1">
                  <a:latin typeface="宋体" panose="02010600030101010101" pitchFamily="2" charset="-122"/>
                </a:rPr>
                <a:t>≥3</a:t>
              </a:r>
              <a:endParaRPr kumimoji="1"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7173" name="Object 5">
              <a:extLst>
                <a:ext uri="{FF2B5EF4-FFF2-40B4-BE49-F238E27FC236}">
                  <a16:creationId xmlns:a16="http://schemas.microsoft.com/office/drawing/2014/main" id="{FA6D9DC2-B384-44F4-8695-51BF2E04B0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5" y="2565"/>
            <a:ext cx="68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3" imgW="507960" imgH="279360" progId="Equation.DSMT4">
                    <p:embed/>
                  </p:oleObj>
                </mc:Choice>
                <mc:Fallback>
                  <p:oleObj name="Equation" r:id="rId3" imgW="507960" imgH="2793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2565"/>
                          <a:ext cx="68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04514250-51A4-4C3C-B35E-D62C1F66D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2214563"/>
          <a:ext cx="17351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5" imgW="927000" imgH="545760" progId="Equation.3">
                  <p:embed/>
                </p:oleObj>
              </mc:Choice>
              <mc:Fallback>
                <p:oleObj name="公式" r:id="rId5" imgW="92700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214563"/>
                        <a:ext cx="173513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>
            <a:extLst>
              <a:ext uri="{FF2B5EF4-FFF2-40B4-BE49-F238E27FC236}">
                <a16:creationId xmlns:a16="http://schemas.microsoft.com/office/drawing/2014/main" id="{30F16A54-CFA9-4EF5-8029-0271AF6AA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3286125"/>
            <a:ext cx="157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i="1">
                <a:sym typeface="Symbol" panose="05050102010706020507" pitchFamily="18" charset="2"/>
              </a:rPr>
              <a:t></a:t>
            </a:r>
            <a:r>
              <a:rPr kumimoji="1" lang="en-US" altLang="zh-CN" sz="2800" b="1" baseline="-25000"/>
              <a:t>F</a:t>
            </a:r>
            <a:r>
              <a:rPr kumimoji="1" lang="en-US" altLang="zh-CN" sz="2800" b="1"/>
              <a:t>=0</a:t>
            </a:r>
            <a:r>
              <a:rPr kumimoji="1" lang="en-US" altLang="zh-CN" sz="2800" b="1">
                <a:sym typeface="Symbol" panose="05050102010706020507" pitchFamily="18" charset="2"/>
              </a:rPr>
              <a:t></a:t>
            </a:r>
            <a:endParaRPr kumimoji="1" lang="zh-CN" altLang="en-US" b="1">
              <a:sym typeface="Symbol" panose="05050102010706020507" pitchFamily="18" charset="2"/>
            </a:endParaRP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C0B93B78-CEF0-4996-AC6C-4861F7153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1285875"/>
          <a:ext cx="235743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7" imgW="1244520" imgH="469800" progId="Equation.3">
                  <p:embed/>
                </p:oleObj>
              </mc:Choice>
              <mc:Fallback>
                <p:oleObj name="公式" r:id="rId7" imgW="124452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285875"/>
                        <a:ext cx="235743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CED0CDFF-FC86-4A7E-8B26-588F93F70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5684838"/>
          <a:ext cx="2598737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9" imgW="952200" imgH="431640" progId="Equation.3">
                  <p:embed/>
                </p:oleObj>
              </mc:Choice>
              <mc:Fallback>
                <p:oleObj name="Equation" r:id="rId9" imgW="9522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684838"/>
                        <a:ext cx="2598737" cy="11731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>
                              <a:gamma/>
                              <a:tint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7" name="Picture 12">
            <a:extLst>
              <a:ext uri="{FF2B5EF4-FFF2-40B4-BE49-F238E27FC236}">
                <a16:creationId xmlns:a16="http://schemas.microsoft.com/office/drawing/2014/main" id="{58C48959-CBFD-4F39-ADC8-2D14802B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642938"/>
            <a:ext cx="40005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1F795741-2EAA-4400-98BE-21C8C9ECBDF8}"/>
              </a:ext>
            </a:extLst>
          </p:cNvPr>
          <p:cNvSpPr txBox="1">
            <a:spLocks noChangeArrowheads="1"/>
          </p:cNvSpPr>
          <p:nvPr/>
        </p:nvSpPr>
        <p:spPr>
          <a:xfrm>
            <a:off x="1042988" y="188913"/>
            <a:ext cx="7281862" cy="9144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200" b="1" kern="0" dirty="0">
                <a:solidFill>
                  <a:srgbClr val="FF0000"/>
                </a:solidFill>
                <a:latin typeface="+mj-lt"/>
                <a:ea typeface="黑体" pitchFamily="2" charset="-122"/>
                <a:cs typeface="+mj-cs"/>
              </a:rPr>
              <a:t>3.</a:t>
            </a:r>
            <a:r>
              <a:rPr kumimoji="1" lang="zh-CN" altLang="en-US" sz="3200" b="1" kern="0" dirty="0">
                <a:solidFill>
                  <a:srgbClr val="FF0000"/>
                </a:solidFill>
                <a:latin typeface="+mj-lt"/>
                <a:ea typeface="黑体" pitchFamily="2" charset="-122"/>
                <a:cs typeface="+mj-cs"/>
              </a:rPr>
              <a:t>  </a:t>
            </a:r>
            <a:r>
              <a:rPr kumimoji="1" lang="zh-CN" altLang="en-US" sz="3200" b="1" kern="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幅值条件和振荡</a:t>
            </a:r>
            <a:r>
              <a:rPr kumimoji="1" lang="zh-CN" altLang="en-US" sz="3200" b="1" kern="0" dirty="0">
                <a:solidFill>
                  <a:srgbClr val="FF0000"/>
                </a:solidFill>
                <a:latin typeface="+mj-lt"/>
                <a:ea typeface="黑体" pitchFamily="2" charset="-122"/>
                <a:cs typeface="+mj-cs"/>
              </a:rPr>
              <a:t>频率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D87B6D79-F8B1-455B-BDE7-E5B8EC20E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7188"/>
            <a:ext cx="7620000" cy="9906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sz="36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4. </a:t>
            </a:r>
            <a:r>
              <a:rPr lang="zh-CN" altLang="en-US" sz="36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稳幅措施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F586168-2FB9-4C3D-9B07-B7DAD1FA3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4438" y="1285875"/>
            <a:ext cx="7339012" cy="51054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负温度系数热敏电阻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正温度系数热敏电阻</a:t>
            </a:r>
          </a:p>
        </p:txBody>
      </p:sp>
      <p:graphicFrame>
        <p:nvGraphicFramePr>
          <p:cNvPr id="10242" name="Object 6">
            <a:extLst>
              <a:ext uri="{FF2B5EF4-FFF2-40B4-BE49-F238E27FC236}">
                <a16:creationId xmlns:a16="http://schemas.microsoft.com/office/drawing/2014/main" id="{6A88AB97-BA8E-445B-8449-94B5BFD0A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4071938"/>
          <a:ext cx="36861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位图图像" r:id="rId3" imgW="3685714" imgH="2209524" progId="Paint.Picture">
                  <p:embed/>
                </p:oleObj>
              </mc:Choice>
              <mc:Fallback>
                <p:oleObj name="位图图像" r:id="rId3" imgW="3685714" imgH="220952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071938"/>
                        <a:ext cx="36861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2">
            <a:extLst>
              <a:ext uri="{FF2B5EF4-FFF2-40B4-BE49-F238E27FC236}">
                <a16:creationId xmlns:a16="http://schemas.microsoft.com/office/drawing/2014/main" id="{FE49F3D5-99C1-4735-879C-D942A573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2"/>
          <a:stretch>
            <a:fillRect/>
          </a:stretch>
        </p:blipFill>
        <p:spPr bwMode="auto">
          <a:xfrm>
            <a:off x="4929188" y="1285875"/>
            <a:ext cx="40005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685A3D0D-A74E-483F-BC77-51563BF2E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2143125"/>
          <a:ext cx="19399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711000" imgH="431640" progId="Equation.DSMT4">
                  <p:embed/>
                </p:oleObj>
              </mc:Choice>
              <mc:Fallback>
                <p:oleObj name="Equation" r:id="rId6" imgW="7110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143125"/>
                        <a:ext cx="1939925" cy="11731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>
                              <a:gamma/>
                              <a:tint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5856E01-ED5F-46C3-8521-CDB68B8BA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5143500"/>
          <a:ext cx="19399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8" imgW="711000" imgH="431640" progId="Equation.DSMT4">
                  <p:embed/>
                </p:oleObj>
              </mc:Choice>
              <mc:Fallback>
                <p:oleObj name="Equation" r:id="rId8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143500"/>
                        <a:ext cx="1939925" cy="11731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>
                              <a:gamma/>
                              <a:tint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2">
            <a:extLst>
              <a:ext uri="{FF2B5EF4-FFF2-40B4-BE49-F238E27FC236}">
                <a16:creationId xmlns:a16="http://schemas.microsoft.com/office/drawing/2014/main" id="{42579890-34AA-442D-A401-41E0EC616462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857250"/>
            <a:ext cx="6705600" cy="3565525"/>
            <a:chOff x="1152" y="432"/>
            <a:chExt cx="4224" cy="2246"/>
          </a:xfrm>
        </p:grpSpPr>
        <p:sp>
          <p:nvSpPr>
            <p:cNvPr id="9229" name="Text Box 3">
              <a:extLst>
                <a:ext uri="{FF2B5EF4-FFF2-40B4-BE49-F238E27FC236}">
                  <a16:creationId xmlns:a16="http://schemas.microsoft.com/office/drawing/2014/main" id="{12720CE3-739D-4631-B3B8-DB15ABD55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60"/>
              <a:ext cx="41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b="1">
                  <a:solidFill>
                    <a:srgbClr val="FF0000"/>
                  </a:solidFill>
                </a:rPr>
                <a:t>         (</a:t>
              </a:r>
              <a:r>
                <a:rPr kumimoji="1" lang="en-US" altLang="zh-CN" b="1">
                  <a:solidFill>
                    <a:srgbClr val="FF0000"/>
                  </a:solidFill>
                </a:rPr>
                <a:t>a) </a:t>
              </a:r>
              <a:r>
                <a:rPr kumimoji="1" lang="zh-CN" altLang="en-US" b="1">
                  <a:solidFill>
                    <a:srgbClr val="FF0000"/>
                  </a:solidFill>
                </a:rPr>
                <a:t>稳幅电路                     (</a:t>
              </a:r>
              <a:r>
                <a:rPr kumimoji="1" lang="en-US" altLang="zh-CN" b="1">
                  <a:solidFill>
                    <a:srgbClr val="FF0000"/>
                  </a:solidFill>
                </a:rPr>
                <a:t>b) </a:t>
              </a:r>
              <a:r>
                <a:rPr kumimoji="1" lang="zh-CN" altLang="en-US" b="1">
                  <a:solidFill>
                    <a:srgbClr val="FF0000"/>
                  </a:solidFill>
                </a:rPr>
                <a:t>稳幅原理图</a:t>
              </a:r>
            </a:p>
            <a:p>
              <a:r>
                <a:rPr kumimoji="1" lang="zh-CN" altLang="en-US" b="1">
                  <a:solidFill>
                    <a:srgbClr val="FF0000"/>
                  </a:solidFill>
                </a:rPr>
                <a:t>             图11.04 反并联二极管的稳幅电路</a:t>
              </a:r>
            </a:p>
          </p:txBody>
        </p:sp>
        <p:graphicFrame>
          <p:nvGraphicFramePr>
            <p:cNvPr id="9219" name="Object 4">
              <a:extLst>
                <a:ext uri="{FF2B5EF4-FFF2-40B4-BE49-F238E27FC236}">
                  <a16:creationId xmlns:a16="http://schemas.microsoft.com/office/drawing/2014/main" id="{BDEEE9F5-015F-43A2-9A65-D30BBE535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432"/>
            <a:ext cx="4080" cy="1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位图图像" r:id="rId4" imgW="4809524" imgH="2057143" progId="Paint.Picture">
                    <p:embed/>
                  </p:oleObj>
                </mc:Choice>
                <mc:Fallback>
                  <p:oleObj name="位图图像" r:id="rId4" imgW="4809524" imgH="205714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432"/>
                          <a:ext cx="4080" cy="1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Text Box 5">
            <a:extLst>
              <a:ext uri="{FF2B5EF4-FFF2-40B4-BE49-F238E27FC236}">
                <a16:creationId xmlns:a16="http://schemas.microsoft.com/office/drawing/2014/main" id="{619CA1C8-E837-48C8-8176-034C95BB2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85750"/>
            <a:ext cx="762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  采用反并联二极管的稳幅电路如图所示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2820A515-A039-4F05-9B26-81E75B6D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19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电路的电压增益为</a:t>
            </a:r>
            <a:endParaRPr kumimoji="1" lang="zh-CN" altLang="en-US" b="1"/>
          </a:p>
        </p:txBody>
      </p:sp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258742CA-B07C-4F97-BBD7-6A3344D99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5738" y="4292600"/>
          <a:ext cx="26590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6" imgW="1396800" imgH="571320" progId="Equation.3">
                  <p:embed/>
                </p:oleObj>
              </mc:Choice>
              <mc:Fallback>
                <p:oleObj name="公式" r:id="rId6" imgW="139680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4292600"/>
                        <a:ext cx="26590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8">
            <a:extLst>
              <a:ext uri="{FF2B5EF4-FFF2-40B4-BE49-F238E27FC236}">
                <a16:creationId xmlns:a16="http://schemas.microsoft.com/office/drawing/2014/main" id="{E00CB7B2-BF3E-4AEF-AB5E-5FECAC88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81600"/>
            <a:ext cx="7467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宋体" panose="02010600030101010101" pitchFamily="2" charset="-122"/>
              </a:rPr>
              <a:t>    式中</a:t>
            </a:r>
            <a:r>
              <a:rPr kumimoji="1" lang="zh-CN" altLang="en-US" sz="2800" b="1" i="1">
                <a:latin typeface="宋体" panose="02010600030101010101" pitchFamily="2" charset="-122"/>
              </a:rPr>
              <a:t> </a:t>
            </a:r>
            <a:r>
              <a:rPr kumimoji="1" lang="en-US" altLang="zh-CN" sz="2800" b="1" i="1"/>
              <a:t>R"</a:t>
            </a:r>
            <a:r>
              <a:rPr kumimoji="1" lang="en-US" altLang="zh-CN" sz="2800" b="1" baseline="-25000"/>
              <a:t>p</a:t>
            </a:r>
            <a:r>
              <a:rPr kumimoji="1" lang="zh-CN" altLang="en-US" sz="2800" b="1">
                <a:latin typeface="宋体" panose="02010600030101010101" pitchFamily="2" charset="-122"/>
              </a:rPr>
              <a:t>是电位器上半部的电阻值，</a:t>
            </a:r>
            <a:r>
              <a:rPr kumimoji="1" lang="en-US" altLang="zh-CN" sz="2800" b="1" i="1"/>
              <a:t>R'</a:t>
            </a:r>
            <a:r>
              <a:rPr kumimoji="1" lang="en-US" altLang="zh-CN" sz="2800" b="1" baseline="-25000"/>
              <a:t>p</a:t>
            </a:r>
            <a:r>
              <a:rPr kumimoji="1" lang="zh-CN" altLang="en-US" sz="2800" b="1">
                <a:latin typeface="宋体" panose="02010600030101010101" pitchFamily="2" charset="-122"/>
              </a:rPr>
              <a:t>是电位器下半部的电阻值。</a:t>
            </a:r>
            <a:r>
              <a:rPr kumimoji="1" lang="en-US" altLang="zh-CN" sz="2800" b="1" i="1"/>
              <a:t>R'</a:t>
            </a:r>
            <a:r>
              <a:rPr kumimoji="1" lang="en-US" altLang="zh-CN" sz="2800" b="1" baseline="-25000"/>
              <a:t>3</a:t>
            </a:r>
            <a:r>
              <a:rPr kumimoji="1" lang="en-US" altLang="zh-CN" sz="2800" b="1"/>
              <a:t>=</a:t>
            </a:r>
            <a:r>
              <a:rPr kumimoji="1" lang="en-US" altLang="zh-CN" sz="2800" b="1" i="1"/>
              <a:t> R</a:t>
            </a:r>
            <a:r>
              <a:rPr kumimoji="1" lang="en-US" altLang="zh-CN" sz="2800" b="1" baseline="-25000"/>
              <a:t>3</a:t>
            </a:r>
            <a:r>
              <a:rPr kumimoji="1" lang="en-US" altLang="zh-CN" sz="2800" b="1"/>
              <a:t> //</a:t>
            </a:r>
            <a:r>
              <a:rPr kumimoji="1" lang="en-US" altLang="zh-CN" sz="2800" b="1" i="1"/>
              <a:t> R</a:t>
            </a:r>
            <a:r>
              <a:rPr kumimoji="1" lang="en-US" altLang="zh-CN" sz="2800" b="1" baseline="-25000"/>
              <a:t>D</a:t>
            </a:r>
            <a:r>
              <a:rPr kumimoji="1" lang="en-US" altLang="zh-CN" sz="2800" b="1"/>
              <a:t>，</a:t>
            </a:r>
            <a:r>
              <a:rPr kumimoji="1" lang="en-US" altLang="zh-CN" sz="2800" b="1" i="1"/>
              <a:t>R</a:t>
            </a:r>
            <a:r>
              <a:rPr kumimoji="1" lang="en-US" altLang="zh-CN" sz="2800" b="1" baseline="-25000"/>
              <a:t>D</a:t>
            </a:r>
            <a:r>
              <a:rPr kumimoji="1" lang="zh-CN" altLang="en-US" sz="2800" b="1">
                <a:latin typeface="宋体" panose="02010600030101010101" pitchFamily="2" charset="-122"/>
              </a:rPr>
              <a:t>是并联二极管的等效平均电阻值。</a:t>
            </a:r>
            <a:endParaRPr kumimoji="1" lang="zh-CN" altLang="en-US" b="1"/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053065D2-6E25-4ACE-B7B8-660D03806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8534400" cy="3657600"/>
          </a:xfrm>
          <a:prstGeom prst="rect">
            <a:avLst/>
          </a:prstGeom>
          <a:gradFill rotWithShape="0">
            <a:gsLst>
              <a:gs pos="0">
                <a:srgbClr val="F7FEEC"/>
              </a:gs>
              <a:gs pos="50000">
                <a:srgbClr val="ECFCD0"/>
              </a:gs>
              <a:gs pos="100000">
                <a:srgbClr val="F7FEE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2ADCEAD5-61B5-4E15-A8EF-2A65F01C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86200"/>
            <a:ext cx="73914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    当</a:t>
            </a:r>
            <a:r>
              <a:rPr kumimoji="1" lang="en-US" altLang="zh-CN" sz="2800" b="1" i="1"/>
              <a:t>V</a:t>
            </a:r>
            <a:r>
              <a:rPr kumimoji="1" lang="en-US" altLang="zh-CN" sz="2800" b="1" baseline="-25000"/>
              <a:t>o</a:t>
            </a:r>
            <a:r>
              <a:rPr kumimoji="1" lang="zh-CN" altLang="en-US" sz="2800" b="1">
                <a:latin typeface="宋体" panose="02010600030101010101" pitchFamily="2" charset="-122"/>
              </a:rPr>
              <a:t>大时，二极管支路的交流电流较大，</a:t>
            </a:r>
            <a:r>
              <a:rPr kumimoji="1" lang="en-US" altLang="zh-CN" sz="2800" b="1" i="1"/>
              <a:t>R</a:t>
            </a:r>
            <a:r>
              <a:rPr kumimoji="1" lang="en-US" altLang="zh-CN" sz="2800" b="1" baseline="-25000"/>
              <a:t>D</a:t>
            </a:r>
            <a:r>
              <a:rPr kumimoji="1" lang="zh-CN" altLang="en-US" sz="2800" b="1">
                <a:latin typeface="宋体" panose="02010600030101010101" pitchFamily="2" charset="-122"/>
              </a:rPr>
              <a:t>较小，</a:t>
            </a:r>
            <a:r>
              <a:rPr kumimoji="1" lang="en-US" altLang="zh-CN" sz="2800" b="1" i="1"/>
              <a:t>A</a:t>
            </a:r>
            <a:r>
              <a:rPr kumimoji="1" lang="en-US" altLang="zh-CN" sz="2800" b="1" i="1" baseline="-25000"/>
              <a:t>v</a:t>
            </a:r>
            <a:r>
              <a:rPr kumimoji="1" lang="en-US" altLang="zh-CN" sz="2800" b="1" baseline="-25000"/>
              <a:t>f</a:t>
            </a:r>
            <a:r>
              <a:rPr kumimoji="1" lang="zh-CN" altLang="en-US" sz="2800" b="1">
                <a:latin typeface="宋体" panose="02010600030101010101" pitchFamily="2" charset="-122"/>
              </a:rPr>
              <a:t>较小，于是</a:t>
            </a:r>
            <a:r>
              <a:rPr kumimoji="1" lang="en-US" altLang="zh-CN" sz="2800" b="1" i="1"/>
              <a:t>V</a:t>
            </a:r>
            <a:r>
              <a:rPr kumimoji="1" lang="en-US" altLang="zh-CN" sz="2800" b="1" baseline="-25000"/>
              <a:t>o</a:t>
            </a:r>
            <a:r>
              <a:rPr kumimoji="1" lang="zh-CN" altLang="en-US" sz="2800" b="1">
                <a:latin typeface="宋体" panose="02010600030101010101" pitchFamily="2" charset="-122"/>
              </a:rPr>
              <a:t>下降。由图(</a:t>
            </a:r>
            <a:r>
              <a:rPr kumimoji="1" lang="en-US" altLang="zh-CN" sz="2800" b="1">
                <a:latin typeface="宋体" panose="02010600030101010101" pitchFamily="2" charset="-122"/>
              </a:rPr>
              <a:t>b)</a:t>
            </a:r>
            <a:r>
              <a:rPr kumimoji="1" lang="zh-CN" altLang="en-US" sz="2800" b="1">
                <a:latin typeface="宋体" panose="02010600030101010101" pitchFamily="2" charset="-122"/>
              </a:rPr>
              <a:t>可看出二极管工作在</a:t>
            </a:r>
            <a:r>
              <a:rPr kumimoji="1" lang="en-US" altLang="zh-CN" sz="2800" b="1" i="1"/>
              <a:t>C</a:t>
            </a:r>
            <a:r>
              <a:rPr kumimoji="1" lang="en-US" altLang="zh-CN" sz="2800" b="1"/>
              <a:t>、</a:t>
            </a:r>
            <a:r>
              <a:rPr kumimoji="1" lang="en-US" altLang="zh-CN" sz="2800" b="1" i="1"/>
              <a:t>D</a:t>
            </a:r>
            <a:r>
              <a:rPr kumimoji="1" lang="zh-CN" altLang="en-US" sz="2800" b="1">
                <a:latin typeface="宋体" panose="02010600030101010101" pitchFamily="2" charset="-122"/>
              </a:rPr>
              <a:t>点所对应的等效电阻，小于工作在</a:t>
            </a:r>
            <a:r>
              <a:rPr kumimoji="1" lang="en-US" altLang="zh-CN" sz="2800" b="1" i="1"/>
              <a:t>A</a:t>
            </a:r>
            <a:r>
              <a:rPr kumimoji="1" lang="en-US" altLang="zh-CN" sz="2800" b="1"/>
              <a:t>、</a:t>
            </a:r>
            <a:r>
              <a:rPr kumimoji="1" lang="en-US" altLang="zh-CN" sz="2800" b="1" i="1"/>
              <a:t>B</a:t>
            </a:r>
            <a:r>
              <a:rPr kumimoji="1" lang="zh-CN" altLang="en-US" sz="2800" b="1">
                <a:latin typeface="宋体" panose="02010600030101010101" pitchFamily="2" charset="-122"/>
              </a:rPr>
              <a:t>点所对应的等效电阻，所以输出幅度小。</a:t>
            </a:r>
            <a:endParaRPr kumimoji="1" lang="zh-CN" altLang="en-US" b="1"/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E5B687A2-DFCD-4A28-98C3-2299887D9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8610600" cy="3429000"/>
          </a:xfrm>
          <a:prstGeom prst="rect">
            <a:avLst/>
          </a:prstGeom>
          <a:solidFill>
            <a:srgbClr val="FFFF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48C875B3-B34E-47F4-AC72-A94032F58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6200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    二极管工作在</a:t>
            </a:r>
            <a:r>
              <a:rPr kumimoji="1" lang="en-US" altLang="zh-CN" sz="2800" b="1" i="1"/>
              <a:t>A</a:t>
            </a:r>
            <a:r>
              <a:rPr kumimoji="1" lang="en-US" altLang="zh-CN" sz="2800" b="1"/>
              <a:t>、</a:t>
            </a:r>
            <a:r>
              <a:rPr kumimoji="1" lang="en-US" altLang="zh-CN" sz="2800" b="1" i="1"/>
              <a:t>B</a:t>
            </a:r>
            <a:r>
              <a:rPr kumimoji="1" lang="zh-CN" altLang="en-US" sz="2800" b="1">
                <a:latin typeface="宋体" panose="02010600030101010101" pitchFamily="2" charset="-122"/>
              </a:rPr>
              <a:t>点，电路的增益较大，引起增幅过程。当输出幅度大到一定程度，增益下降，最后达到稳定幅度的目的。</a:t>
            </a:r>
          </a:p>
        </p:txBody>
      </p:sp>
      <p:sp>
        <p:nvSpPr>
          <p:cNvPr id="9228" name="Text Box 13">
            <a:extLst>
              <a:ext uri="{FF2B5EF4-FFF2-40B4-BE49-F238E27FC236}">
                <a16:creationId xmlns:a16="http://schemas.microsoft.com/office/drawing/2014/main" id="{77F0C445-C7C3-499E-AF1D-60146F9B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324600"/>
            <a:ext cx="1447800" cy="469900"/>
          </a:xfrm>
          <a:prstGeom prst="rect">
            <a:avLst/>
          </a:prstGeom>
          <a:noFill/>
          <a:ln w="12700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33CC33"/>
                </a:solidFill>
                <a:hlinkClick r:id="rId8"/>
              </a:rPr>
              <a:t>动画11-2</a:t>
            </a:r>
            <a:endParaRPr kumimoji="1"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  <p:bldP spid="34824" grpId="0" autoUpdateAnimBg="0"/>
      <p:bldP spid="34825" grpId="0" animBg="1"/>
      <p:bldP spid="34826" grpId="0" autoUpdateAnimBg="0"/>
      <p:bldP spid="34827" grpId="0" animBg="1"/>
      <p:bldP spid="348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 descr="QQ截图20140422163149.jpg">
            <a:extLst>
              <a:ext uri="{FF2B5EF4-FFF2-40B4-BE49-F238E27FC236}">
                <a16:creationId xmlns:a16="http://schemas.microsoft.com/office/drawing/2014/main" id="{CB380B3D-B590-468F-A664-2426CF74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5275"/>
            <a:ext cx="5184775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62F3D9-03CA-4330-821B-E8A2A8E30E56}"/>
              </a:ext>
            </a:extLst>
          </p:cNvPr>
          <p:cNvSpPr txBox="1">
            <a:spLocks noChangeArrowheads="1"/>
          </p:cNvSpPr>
          <p:nvPr/>
        </p:nvSpPr>
        <p:spPr>
          <a:xfrm>
            <a:off x="5830888" y="1557338"/>
            <a:ext cx="3313112" cy="990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200" b="1" kern="0" dirty="0">
                <a:latin typeface="+mj-lt"/>
                <a:ea typeface="+mj-ea"/>
                <a:cs typeface="+mj-cs"/>
              </a:rPr>
              <a:t> 振荡频率分三档：</a:t>
            </a:r>
            <a:endParaRPr kumimoji="1" lang="en-US" altLang="zh-CN" sz="3200" b="1" kern="0" dirty="0"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kumimoji="1" lang="en-US" altLang="zh-CN" sz="3200" kern="0" dirty="0">
                <a:latin typeface="+mj-lt"/>
                <a:ea typeface="+mj-ea"/>
                <a:cs typeface="+mj-cs"/>
              </a:rPr>
              <a:t>       20Hz~20kHz</a:t>
            </a:r>
            <a:endParaRPr kumimoji="1" lang="zh-CN" altLang="en-US" sz="3200" kern="0" dirty="0">
              <a:solidFill>
                <a:srgbClr val="A50021"/>
              </a:solidFill>
              <a:latin typeface="幼圆" pitchFamily="49" charset="-122"/>
              <a:ea typeface="幼圆" pitchFamily="49" charset="-122"/>
              <a:cs typeface="+mj-cs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AutoShape 3">
            <a:extLst>
              <a:ext uri="{FF2B5EF4-FFF2-40B4-BE49-F238E27FC236}">
                <a16:creationId xmlns:a16="http://schemas.microsoft.com/office/drawing/2014/main" id="{273B13AC-8B9B-45BD-94DE-E37C830F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876800"/>
            <a:ext cx="914400" cy="914400"/>
          </a:xfrm>
          <a:prstGeom prst="irregularSeal1">
            <a:avLst/>
          </a:prstGeom>
          <a:gradFill rotWithShape="0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7892" name="AutoShape 4">
            <a:extLst>
              <a:ext uri="{FF2B5EF4-FFF2-40B4-BE49-F238E27FC236}">
                <a16:creationId xmlns:a16="http://schemas.microsoft.com/office/drawing/2014/main" id="{1DB8A615-771B-4FC0-82DE-96679BC3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867400"/>
            <a:ext cx="5334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1BA1359D-D76E-486D-B2B9-22A2D758B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7313" y="0"/>
            <a:ext cx="71628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5.1.3</a:t>
            </a:r>
            <a:r>
              <a:rPr lang="zh-CN" altLang="en-US" sz="40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40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lang="zh-CN" altLang="en-US" sz="4000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正弦波振荡电路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AC2BBE54-8DB6-4656-8D5A-0C2900EF8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143000"/>
            <a:ext cx="7924800" cy="5410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zh-CN" altLang="en-US" i="1" dirty="0"/>
              <a:t>        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LC</a:t>
            </a:r>
            <a:r>
              <a:rPr lang="zh-CN" altLang="en-US" sz="2800" b="1" dirty="0"/>
              <a:t>正弦波振荡电路有放大电路、正反馈网络、选频网络和稳幅电路。这里的选频网络是由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LC</a:t>
            </a:r>
            <a:r>
              <a:rPr lang="zh-CN" altLang="en-US" sz="2800" b="1" dirty="0"/>
              <a:t>并联谐振电路构成，正反馈网络因不同类型的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LC</a:t>
            </a:r>
            <a:r>
              <a:rPr lang="zh-CN" altLang="en-US" sz="2800" b="1" dirty="0"/>
              <a:t>正弦波振荡电路而有所不同。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2800" b="1" dirty="0"/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      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黑体" pitchFamily="2" charset="-122"/>
              </a:rPr>
              <a:t>一、  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LC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黑体" pitchFamily="2" charset="-122"/>
              </a:rPr>
              <a:t>并联谐振电路的选频特性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黑体" pitchFamily="2" charset="-122"/>
              </a:rPr>
              <a:t>       二、  变压器反馈式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LC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黑体" pitchFamily="2" charset="-122"/>
              </a:rPr>
              <a:t>振荡器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黑体" pitchFamily="2" charset="-122"/>
              </a:rPr>
              <a:t>       三、  三端式</a:t>
            </a:r>
            <a:r>
              <a:rPr lang="en-US" altLang="zh-CN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LC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黑体" pitchFamily="2" charset="-122"/>
              </a:rPr>
              <a:t>振荡电路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zh-CN" altLang="en-US" b="1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B2B4BFE-1DFA-4BA3-AB6A-6CD717B5668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143000" y="357188"/>
            <a:ext cx="69342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  </a:t>
            </a:r>
            <a:r>
              <a:rPr lang="en-US" altLang="zh-CN" sz="32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LC</a:t>
            </a:r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并联谐振电路的频率响应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AC33223-672B-482F-8F1D-6CEFDE1C3B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500188" y="1143000"/>
            <a:ext cx="5929312" cy="7143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zh-CN" sz="2800" b="1" i="1">
                <a:latin typeface="Times New Roman" panose="02020603050405020304" pitchFamily="18" charset="0"/>
              </a:rPr>
              <a:t> 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LC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并联谐振电路如图所示</a:t>
            </a:r>
            <a:endParaRPr lang="zh-CN" altLang="en-US" sz="2400" b="1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93E48488-C18D-4752-940A-D7E503D71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14500"/>
            <a:ext cx="762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b="1"/>
              <a:t>      </a:t>
            </a:r>
            <a:r>
              <a:rPr kumimoji="1" lang="zh-CN" altLang="en-US" sz="2800" b="1">
                <a:solidFill>
                  <a:srgbClr val="000000"/>
                </a:solidFill>
              </a:rPr>
              <a:t>输入信号频率过高，电容的旁路作用加强，输出减小；反之频率太低，电感将短路输出。</a:t>
            </a:r>
          </a:p>
        </p:txBody>
      </p:sp>
      <p:sp>
        <p:nvSpPr>
          <p:cNvPr id="28677" name="Oval 7">
            <a:extLst>
              <a:ext uri="{FF2B5EF4-FFF2-40B4-BE49-F238E27FC236}">
                <a16:creationId xmlns:a16="http://schemas.microsoft.com/office/drawing/2014/main" id="{4013236F-8EF5-4CD9-B86A-97CAAC4B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38" y="6200775"/>
            <a:ext cx="3810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78" name="AutoShape 8">
            <a:extLst>
              <a:ext uri="{FF2B5EF4-FFF2-40B4-BE49-F238E27FC236}">
                <a16:creationId xmlns:a16="http://schemas.microsoft.com/office/drawing/2014/main" id="{B8975EE2-6992-43A3-9ABC-CF4B5F1A160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034338" y="6276975"/>
            <a:ext cx="152400" cy="152400"/>
          </a:xfrm>
          <a:prstGeom prst="notched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092C5DEA-939A-4D87-BF49-BE550D6C8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8" y="5972175"/>
            <a:ext cx="6858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9" name="Text Box 10">
            <a:extLst>
              <a:ext uri="{FF2B5EF4-FFF2-40B4-BE49-F238E27FC236}">
                <a16:creationId xmlns:a16="http://schemas.microsoft.com/office/drawing/2014/main" id="{49AD371D-8A5D-4AA1-8209-340544F8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972175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/>
              <a:t> </a:t>
            </a:r>
            <a:r>
              <a:rPr kumimoji="1" lang="zh-CN" altLang="en-US" b="1">
                <a:solidFill>
                  <a:srgbClr val="FF0000"/>
                </a:solidFill>
              </a:rPr>
              <a:t>          </a:t>
            </a:r>
            <a:r>
              <a:rPr kumimoji="1" lang="en-US" altLang="zh-CN" b="1" i="1">
                <a:solidFill>
                  <a:srgbClr val="FF0000"/>
                </a:solidFill>
              </a:rPr>
              <a:t>LC</a:t>
            </a:r>
            <a:r>
              <a:rPr kumimoji="1" lang="zh-CN" altLang="en-US" b="1">
                <a:solidFill>
                  <a:srgbClr val="FF0000"/>
                </a:solidFill>
              </a:rPr>
              <a:t>并联谐振电路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B0B92F79-0C0E-49BD-8879-4AE04E5D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600075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</a:rPr>
              <a:t>           并联谐振曲线</a:t>
            </a:r>
          </a:p>
        </p:txBody>
      </p:sp>
      <p:pic>
        <p:nvPicPr>
          <p:cNvPr id="12302" name="Picture 14">
            <a:extLst>
              <a:ext uri="{FF2B5EF4-FFF2-40B4-BE49-F238E27FC236}">
                <a16:creationId xmlns:a16="http://schemas.microsoft.com/office/drawing/2014/main" id="{6DE88064-CF4D-450B-A090-BBDACC4D3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43250"/>
            <a:ext cx="3470275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5">
            <a:extLst>
              <a:ext uri="{FF2B5EF4-FFF2-40B4-BE49-F238E27FC236}">
                <a16:creationId xmlns:a16="http://schemas.microsoft.com/office/drawing/2014/main" id="{71503500-AFA1-44B3-BC3E-15FC8E83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143250"/>
            <a:ext cx="32861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  <p:bldP spid="38917" grpId="0" autoUpdateAnimBg="0"/>
      <p:bldP spid="12299" grpId="0"/>
      <p:bldP spid="123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62E0435-3A6E-47F2-B0D3-1F54EC87C1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51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  正弦波振荡电路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8B1DA54-601F-49C8-8189-F41ABB5652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9188" y="2276475"/>
            <a:ext cx="7845425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5.1.1  正弦波振荡电路的基本原理</a:t>
            </a:r>
          </a:p>
          <a:p>
            <a:pPr eaLnBrk="1" hangingPunct="1"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5.1.2</a:t>
            </a:r>
            <a:r>
              <a:rPr lang="zh-CN" altLang="en-US" sz="40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40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串并式正弦波振荡电路</a:t>
            </a:r>
          </a:p>
          <a:p>
            <a:pPr eaLnBrk="1" hangingPunct="1"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5.1.3</a:t>
            </a:r>
            <a:r>
              <a:rPr lang="zh-CN" altLang="en-US" sz="40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40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LC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正弦波振荡电路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3" descr="QQ截图20140422164845.jpg">
            <a:extLst>
              <a:ext uri="{FF2B5EF4-FFF2-40B4-BE49-F238E27FC236}">
                <a16:creationId xmlns:a16="http://schemas.microsoft.com/office/drawing/2014/main" id="{5B6B30B2-81B6-43B5-B056-964E9421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9275"/>
            <a:ext cx="34194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6" descr="QQ截图20140422165255.jpg">
            <a:extLst>
              <a:ext uri="{FF2B5EF4-FFF2-40B4-BE49-F238E27FC236}">
                <a16:creationId xmlns:a16="http://schemas.microsoft.com/office/drawing/2014/main" id="{58C9C603-BEBB-4BDB-8096-F14AC8AD5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692150"/>
            <a:ext cx="39655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>
            <a:extLst>
              <a:ext uri="{FF2B5EF4-FFF2-40B4-BE49-F238E27FC236}">
                <a16:creationId xmlns:a16="http://schemas.microsoft.com/office/drawing/2014/main" id="{B9F8DB4F-82E1-468D-A04B-3DF0EF4E9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2420938"/>
            <a:ext cx="4032250" cy="990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通常损耗较小，分子中 </a:t>
            </a:r>
          </a:p>
        </p:txBody>
      </p:sp>
      <p:graphicFrame>
        <p:nvGraphicFramePr>
          <p:cNvPr id="10242" name="Object 6">
            <a:extLst>
              <a:ext uri="{FF2B5EF4-FFF2-40B4-BE49-F238E27FC236}">
                <a16:creationId xmlns:a16="http://schemas.microsoft.com/office/drawing/2014/main" id="{C909DF15-99C2-42FB-9297-27A9E7990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357563"/>
          <a:ext cx="16557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5" imgW="545760" imgH="177480" progId="Equation.DSMT4">
                  <p:embed/>
                </p:oleObj>
              </mc:Choice>
              <mc:Fallback>
                <p:oleObj name="Equation" r:id="rId5" imgW="5457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57563"/>
                        <a:ext cx="16557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1767B28D-90C9-431B-9A66-A322BFD18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005263"/>
            <a:ext cx="1441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2800" b="1" kern="0" dirty="0">
                <a:solidFill>
                  <a:srgbClr val="A50021"/>
                </a:solidFill>
                <a:latin typeface="幼圆" pitchFamily="49" charset="-122"/>
                <a:ea typeface="幼圆" pitchFamily="49" charset="-122"/>
                <a:cs typeface="+mj-cs"/>
              </a:rPr>
              <a:t>分母中 </a:t>
            </a:r>
          </a:p>
        </p:txBody>
      </p:sp>
      <p:pic>
        <p:nvPicPr>
          <p:cNvPr id="10247" name="图片 10" descr="QQ截图20140422170041.jpg">
            <a:extLst>
              <a:ext uri="{FF2B5EF4-FFF2-40B4-BE49-F238E27FC236}">
                <a16:creationId xmlns:a16="http://schemas.microsoft.com/office/drawing/2014/main" id="{26371DEF-0810-40C8-8DA7-850911FDC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076700"/>
            <a:ext cx="25352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7A4335CB-5504-4A8B-9845-D57B240F9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005263"/>
            <a:ext cx="14398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2800" b="1" kern="0" dirty="0">
                <a:solidFill>
                  <a:srgbClr val="A50021"/>
                </a:solidFill>
                <a:latin typeface="幼圆" pitchFamily="49" charset="-122"/>
                <a:ea typeface="幼圆" pitchFamily="49" charset="-122"/>
                <a:cs typeface="+mj-cs"/>
              </a:rPr>
              <a:t>不成立 </a:t>
            </a:r>
          </a:p>
        </p:txBody>
      </p:sp>
      <p:pic>
        <p:nvPicPr>
          <p:cNvPr id="10249" name="图片 12" descr="QQ截图20140422170210.jpg">
            <a:extLst>
              <a:ext uri="{FF2B5EF4-FFF2-40B4-BE49-F238E27FC236}">
                <a16:creationId xmlns:a16="http://schemas.microsoft.com/office/drawing/2014/main" id="{31FA0859-D3DE-4A9F-879A-9E93A7A2CF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157788"/>
            <a:ext cx="6335712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5" name="Object 9">
            <a:extLst>
              <a:ext uri="{FF2B5EF4-FFF2-40B4-BE49-F238E27FC236}">
                <a16:creationId xmlns:a16="http://schemas.microsoft.com/office/drawing/2014/main" id="{EEE1C925-142A-4310-8725-ADF75D6A229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059113" y="2781300"/>
          <a:ext cx="52895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942920" imgH="444240" progId="Equation.DSMT4">
                  <p:embed/>
                </p:oleObj>
              </mc:Choice>
              <mc:Fallback>
                <p:oleObj name="Equation" r:id="rId3" imgW="194292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81300"/>
                        <a:ext cx="52895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4">
            <a:extLst>
              <a:ext uri="{FF2B5EF4-FFF2-40B4-BE49-F238E27FC236}">
                <a16:creationId xmlns:a16="http://schemas.microsoft.com/office/drawing/2014/main" id="{DD1A62C5-4A4A-47CB-8B14-4ECB510B81C6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0" y="0"/>
            <a:ext cx="7772400" cy="2209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b="1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谐振时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1600" b="1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谐振频率</a:t>
            </a:r>
          </a:p>
        </p:txBody>
      </p:sp>
      <p:graphicFrame>
        <p:nvGraphicFramePr>
          <p:cNvPr id="12292" name="Object 6">
            <a:extLst>
              <a:ext uri="{FF2B5EF4-FFF2-40B4-BE49-F238E27FC236}">
                <a16:creationId xmlns:a16="http://schemas.microsoft.com/office/drawing/2014/main" id="{84316A34-1A51-4805-995D-6832F44FC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04813"/>
          <a:ext cx="2089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977760" imgH="431640" progId="Equation.DSMT4">
                  <p:embed/>
                </p:oleObj>
              </mc:Choice>
              <mc:Fallback>
                <p:oleObj name="Equation" r:id="rId5" imgW="9777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4813"/>
                        <a:ext cx="20891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">
            <a:extLst>
              <a:ext uri="{FF2B5EF4-FFF2-40B4-BE49-F238E27FC236}">
                <a16:creationId xmlns:a16="http://schemas.microsoft.com/office/drawing/2014/main" id="{44E40CF7-D20B-4F74-AAAA-3CC45DCC2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196975"/>
          <a:ext cx="192246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7" imgW="1041120" imgH="495000" progId="Equation.3">
                  <p:embed/>
                </p:oleObj>
              </mc:Choice>
              <mc:Fallback>
                <p:oleObj name="公式" r:id="rId7" imgW="104112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96975"/>
                        <a:ext cx="192246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8854BE43-8C96-4181-A1BD-E6F0BACCE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133600"/>
          <a:ext cx="3527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9" imgW="1650960" imgH="431640" progId="Equation.DSMT4">
                  <p:embed/>
                </p:oleObj>
              </mc:Choice>
              <mc:Fallback>
                <p:oleObj name="Equation" r:id="rId9" imgW="165096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33600"/>
                        <a:ext cx="35274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24E40ABD-A3FD-444B-803F-C7F039A6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76475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</a:rPr>
              <a:t>谐振阻抗</a:t>
            </a:r>
            <a:endParaRPr lang="zh-CN" altLang="en-US" sz="28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9CA903-F35F-41D7-AB3C-C2E6DC7E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068638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</a:rPr>
              <a:t>品质因数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93D389-48A4-49D0-AAAA-A549869C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221163"/>
            <a:ext cx="343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</a:rPr>
              <a:t>谐振时支路电流最大</a:t>
            </a:r>
            <a:endParaRPr lang="zh-CN" altLang="en-US" sz="2800"/>
          </a:p>
        </p:txBody>
      </p:sp>
      <p:pic>
        <p:nvPicPr>
          <p:cNvPr id="20" name="图片 19" descr="QQ截图20140422172217.jpg">
            <a:extLst>
              <a:ext uri="{FF2B5EF4-FFF2-40B4-BE49-F238E27FC236}">
                <a16:creationId xmlns:a16="http://schemas.microsoft.com/office/drawing/2014/main" id="{79CCBC01-DB18-47E3-A385-BCBF3EF3F3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55"/>
          <a:stretch>
            <a:fillRect/>
          </a:stretch>
        </p:blipFill>
        <p:spPr bwMode="auto">
          <a:xfrm>
            <a:off x="684213" y="4797425"/>
            <a:ext cx="419735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 descr="QQ截图20140422172217.jpg">
            <a:extLst>
              <a:ext uri="{FF2B5EF4-FFF2-40B4-BE49-F238E27FC236}">
                <a16:creationId xmlns:a16="http://schemas.microsoft.com/office/drawing/2014/main" id="{38BB3C33-E074-416D-BCBF-40A97551B4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45" b="3699"/>
          <a:stretch>
            <a:fillRect/>
          </a:stretch>
        </p:blipFill>
        <p:spPr bwMode="auto">
          <a:xfrm>
            <a:off x="4946650" y="4941888"/>
            <a:ext cx="419735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D185A4-3FAA-43B7-8EC9-7D219148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76250"/>
            <a:ext cx="3929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000000"/>
                </a:solidFill>
              </a:rPr>
              <a:t>LC</a:t>
            </a:r>
            <a:r>
              <a:rPr lang="zh-CN" altLang="en-US" sz="2800" b="1">
                <a:solidFill>
                  <a:srgbClr val="000000"/>
                </a:solidFill>
              </a:rPr>
              <a:t>并联回路的频率特性</a:t>
            </a:r>
            <a:endParaRPr lang="zh-CN" altLang="en-US" sz="2800"/>
          </a:p>
        </p:txBody>
      </p:sp>
      <p:graphicFrame>
        <p:nvGraphicFramePr>
          <p:cNvPr id="51202" name="Object 6">
            <a:extLst>
              <a:ext uri="{FF2B5EF4-FFF2-40B4-BE49-F238E27FC236}">
                <a16:creationId xmlns:a16="http://schemas.microsoft.com/office/drawing/2014/main" id="{C0493204-8083-4DD6-B03F-BEFC0EE88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412875"/>
          <a:ext cx="1355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634680" imgH="393480" progId="Equation.DSMT4">
                  <p:embed/>
                </p:oleObj>
              </mc:Choice>
              <mc:Fallback>
                <p:oleObj name="Equation" r:id="rId3" imgW="6346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12875"/>
                        <a:ext cx="1355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QQ截图20140422173513.jpg">
            <a:extLst>
              <a:ext uri="{FF2B5EF4-FFF2-40B4-BE49-F238E27FC236}">
                <a16:creationId xmlns:a16="http://schemas.microsoft.com/office/drawing/2014/main" id="{CBB68590-5069-4054-B30A-D61F02010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052513"/>
            <a:ext cx="36687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QQ截图20140422173644.jpg">
            <a:extLst>
              <a:ext uri="{FF2B5EF4-FFF2-40B4-BE49-F238E27FC236}">
                <a16:creationId xmlns:a16="http://schemas.microsoft.com/office/drawing/2014/main" id="{E0D06A78-C6AA-4E21-AD0A-E9B07CEF4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"/>
          <a:stretch>
            <a:fillRect/>
          </a:stretch>
        </p:blipFill>
        <p:spPr bwMode="auto">
          <a:xfrm>
            <a:off x="2051050" y="2852738"/>
            <a:ext cx="52070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QQ截图20140422174044.jpg">
            <a:extLst>
              <a:ext uri="{FF2B5EF4-FFF2-40B4-BE49-F238E27FC236}">
                <a16:creationId xmlns:a16="http://schemas.microsoft.com/office/drawing/2014/main" id="{FB83F06C-AE05-4E96-8506-6C5F5DAFA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81525"/>
            <a:ext cx="42973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QQ截图20140422174206.jpg">
            <a:extLst>
              <a:ext uri="{FF2B5EF4-FFF2-40B4-BE49-F238E27FC236}">
                <a16:creationId xmlns:a16="http://schemas.microsoft.com/office/drawing/2014/main" id="{77CA629A-196E-47C2-B4B3-A4DE7780D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300663"/>
            <a:ext cx="2663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QQ截图20140422174255.jpg">
            <a:extLst>
              <a:ext uri="{FF2B5EF4-FFF2-40B4-BE49-F238E27FC236}">
                <a16:creationId xmlns:a16="http://schemas.microsoft.com/office/drawing/2014/main" id="{AC53B543-A302-49C0-BE32-D505D9BD31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661025"/>
            <a:ext cx="27749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QQ截图20140422174355.jpg">
            <a:extLst>
              <a:ext uri="{FF2B5EF4-FFF2-40B4-BE49-F238E27FC236}">
                <a16:creationId xmlns:a16="http://schemas.microsoft.com/office/drawing/2014/main" id="{21E015FD-BB8B-45C9-ABC2-647AB29B0F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589588"/>
            <a:ext cx="23034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40422174614.jpg">
            <a:extLst>
              <a:ext uri="{FF2B5EF4-FFF2-40B4-BE49-F238E27FC236}">
                <a16:creationId xmlns:a16="http://schemas.microsoft.com/office/drawing/2014/main" id="{B1C2B38B-38DF-400E-9FD9-59269758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96975"/>
            <a:ext cx="27717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422174712.jpg">
            <a:extLst>
              <a:ext uri="{FF2B5EF4-FFF2-40B4-BE49-F238E27FC236}">
                <a16:creationId xmlns:a16="http://schemas.microsoft.com/office/drawing/2014/main" id="{9BD28C52-4043-4188-899F-FC5383ECE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85763"/>
            <a:ext cx="388937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8C8B6E5B-AEC2-4C12-B409-EE1D46A12CF5}"/>
              </a:ext>
            </a:extLst>
          </p:cNvPr>
          <p:cNvSpPr/>
          <p:nvPr/>
        </p:nvSpPr>
        <p:spPr bwMode="auto">
          <a:xfrm>
            <a:off x="4356100" y="836613"/>
            <a:ext cx="227013" cy="2211387"/>
          </a:xfrm>
          <a:prstGeom prst="leftBrac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图片 7" descr="QQ截图20140422175018.jpg">
            <a:extLst>
              <a:ext uri="{FF2B5EF4-FFF2-40B4-BE49-F238E27FC236}">
                <a16:creationId xmlns:a16="http://schemas.microsoft.com/office/drawing/2014/main" id="{43CDE588-5B4A-4467-8011-0C113727F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r="2629" b="32253"/>
          <a:stretch>
            <a:fillRect/>
          </a:stretch>
        </p:blipFill>
        <p:spPr bwMode="auto">
          <a:xfrm>
            <a:off x="1187450" y="3429000"/>
            <a:ext cx="7777163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8BCF817-4211-43F1-818B-45F55DE6723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285875" y="214313"/>
            <a:ext cx="65532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变压器反馈式</a:t>
            </a:r>
            <a:r>
              <a:rPr lang="en-US" altLang="zh-CN" sz="32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LC</a:t>
            </a:r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振荡电路</a:t>
            </a:r>
            <a:endParaRPr lang="zh-CN" altLang="en-US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23" name="图片 4" descr="QQ截图20140422205059.jpg">
            <a:extLst>
              <a:ext uri="{FF2B5EF4-FFF2-40B4-BE49-F238E27FC236}">
                <a16:creationId xmlns:a16="http://schemas.microsoft.com/office/drawing/2014/main" id="{BA9019C4-BA22-4ED5-8A9D-9708AE9E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r="3635"/>
          <a:stretch>
            <a:fillRect/>
          </a:stretch>
        </p:blipFill>
        <p:spPr bwMode="auto">
          <a:xfrm>
            <a:off x="179388" y="862013"/>
            <a:ext cx="5905500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QQ截图20140422205300.jpg">
            <a:extLst>
              <a:ext uri="{FF2B5EF4-FFF2-40B4-BE49-F238E27FC236}">
                <a16:creationId xmlns:a16="http://schemas.microsoft.com/office/drawing/2014/main" id="{154465C2-26F9-4000-9E1E-1B25A719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"/>
          <a:stretch>
            <a:fillRect/>
          </a:stretch>
        </p:blipFill>
        <p:spPr bwMode="auto">
          <a:xfrm>
            <a:off x="6145213" y="3141663"/>
            <a:ext cx="27479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2342C535-7EA1-40D2-869F-0C57FCD4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30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latin typeface="宋体" panose="02010600030101010101" pitchFamily="2" charset="-122"/>
              </a:rPr>
              <a:t>    有关同名端的极性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latin typeface="宋体" panose="02010600030101010101" pitchFamily="2" charset="-122"/>
              </a:rPr>
              <a:t>如图所示。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7CA7461-7D58-4724-9C68-3DC1C721BF3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000125"/>
            <a:ext cx="4191000" cy="3810000"/>
            <a:chOff x="3120" y="768"/>
            <a:chExt cx="2640" cy="2400"/>
          </a:xfrm>
        </p:grpSpPr>
        <p:graphicFrame>
          <p:nvGraphicFramePr>
            <p:cNvPr id="13315" name="Object 4">
              <a:extLst>
                <a:ext uri="{FF2B5EF4-FFF2-40B4-BE49-F238E27FC236}">
                  <a16:creationId xmlns:a16="http://schemas.microsoft.com/office/drawing/2014/main" id="{D6C92177-9EFC-42DE-80E9-91708636A7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768"/>
            <a:ext cx="2016" cy="2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BMP 图象" r:id="rId3" imgW="1495431" imgH="1495431" progId="Paint.Picture">
                    <p:embed/>
                  </p:oleObj>
                </mc:Choice>
                <mc:Fallback>
                  <p:oleObj name="BMP 图象" r:id="rId3" imgW="1495431" imgH="1495431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768"/>
                          <a:ext cx="2016" cy="2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Text Box 5">
              <a:extLst>
                <a:ext uri="{FF2B5EF4-FFF2-40B4-BE49-F238E27FC236}">
                  <a16:creationId xmlns:a16="http://schemas.microsoft.com/office/drawing/2014/main" id="{AE0D68AE-A65A-4510-8452-E5AC423B9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880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3300"/>
                  </a:solidFill>
                  <a:latin typeface="宋体" panose="02010600030101010101" pitchFamily="2" charset="-122"/>
                </a:rPr>
                <a:t>        同名端的极性</a:t>
              </a:r>
            </a:p>
          </p:txBody>
        </p:sp>
      </p:grpSp>
      <p:sp>
        <p:nvSpPr>
          <p:cNvPr id="44038" name="Text Box 6">
            <a:extLst>
              <a:ext uri="{FF2B5EF4-FFF2-40B4-BE49-F238E27FC236}">
                <a16:creationId xmlns:a16="http://schemas.microsoft.com/office/drawing/2014/main" id="{4F3F8ACF-1030-4ED5-A5F5-25A4D40E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52578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变压器</a:t>
            </a:r>
            <a:r>
              <a:rPr kumimoji="1" lang="zh-CN" altLang="en-US" sz="2800" b="1">
                <a:latin typeface="宋体" panose="02010600030101010101" pitchFamily="2" charset="-122"/>
              </a:rPr>
              <a:t>反馈</a:t>
            </a:r>
            <a:r>
              <a:rPr kumimoji="1" lang="en-US" altLang="zh-CN" sz="2800" b="1" i="1"/>
              <a:t>LC</a:t>
            </a:r>
            <a:r>
              <a:rPr kumimoji="1" lang="zh-CN" altLang="en-US" sz="2800" b="1">
                <a:latin typeface="宋体" panose="02010600030101010101" pitchFamily="2" charset="-122"/>
              </a:rPr>
              <a:t>振荡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b="1">
                <a:latin typeface="宋体" panose="02010600030101010101" pitchFamily="2" charset="-122"/>
              </a:rPr>
              <a:t>电路的振荡频率与并联</a:t>
            </a:r>
            <a:endParaRPr kumimoji="1" lang="zh-CN" altLang="zh-CN" sz="2800" b="1" i="1"/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800" b="1" i="1"/>
              <a:t>LC</a:t>
            </a:r>
            <a:r>
              <a:rPr kumimoji="1" lang="zh-CN" altLang="en-US" sz="2800" b="1"/>
              <a:t>谐振电路相同，即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4FFC79B1-5CBF-438D-AD53-F645E2752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233863"/>
          <a:ext cx="243840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5" imgW="1041120" imgH="495000" progId="Equation.3">
                  <p:embed/>
                </p:oleObj>
              </mc:Choice>
              <mc:Fallback>
                <p:oleObj name="公式" r:id="rId5" imgW="104112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33863"/>
                        <a:ext cx="2438400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0444066-DA46-435B-95CF-66FE16879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5643563"/>
            <a:ext cx="71437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*</a:t>
            </a:r>
            <a:r>
              <a:rPr kumimoji="1"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变压器</a:t>
            </a:r>
            <a:r>
              <a:rPr kumimoji="1" lang="zh-CN" altLang="en-US" sz="2800" b="1">
                <a:latin typeface="宋体" panose="02010600030101010101" pitchFamily="2" charset="-122"/>
              </a:rPr>
              <a:t>反馈</a:t>
            </a:r>
            <a:r>
              <a:rPr kumimoji="1" lang="en-US" altLang="zh-CN" sz="2800" b="1" i="1"/>
              <a:t>LC</a:t>
            </a:r>
            <a:r>
              <a:rPr kumimoji="1" lang="zh-CN" altLang="en-US" sz="2800" b="1">
                <a:latin typeface="宋体" panose="02010600030101010101" pitchFamily="2" charset="-122"/>
              </a:rPr>
              <a:t>振荡电路振荡的建立与稳定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utoUpdateAnimBg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6E1A971B-C078-4917-B20A-A82B30EC1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14313"/>
            <a:ext cx="6934200" cy="5334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00066"/>
                </a:solidFill>
                <a:ea typeface="黑体" panose="02010609060101010101" pitchFamily="49" charset="-122"/>
              </a:rPr>
              <a:t>3.  </a:t>
            </a:r>
            <a:r>
              <a:rPr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三端式</a:t>
            </a:r>
            <a:r>
              <a:rPr lang="en-US" altLang="zh-CN" sz="32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振荡器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9747F94D-FCB1-4761-B152-C38655299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498725"/>
            <a:ext cx="7739063" cy="714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zh-CN" altLang="en-US" sz="2800" b="1"/>
              <a:t>三端式振荡电路的构成原则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  <a:ea typeface="黑体" panose="02010609060101010101" pitchFamily="49" charset="-122"/>
              </a:rPr>
              <a:t>                 </a:t>
            </a:r>
            <a:endParaRPr lang="zh-CN" altLang="en-US" sz="2400" b="1"/>
          </a:p>
        </p:txBody>
      </p:sp>
      <p:pic>
        <p:nvPicPr>
          <p:cNvPr id="31748" name="Picture 10">
            <a:extLst>
              <a:ext uri="{FF2B5EF4-FFF2-40B4-BE49-F238E27FC236}">
                <a16:creationId xmlns:a16="http://schemas.microsoft.com/office/drawing/2014/main" id="{A8E6C4B8-AFDE-4CB2-8AF5-6D5DF0C57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765175"/>
            <a:ext cx="221456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1">
            <a:extLst>
              <a:ext uri="{FF2B5EF4-FFF2-40B4-BE49-F238E27FC236}">
                <a16:creationId xmlns:a16="http://schemas.microsoft.com/office/drawing/2014/main" id="{3C6E3C10-1683-40FD-B68F-AA364626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836613"/>
            <a:ext cx="2786062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2">
            <a:extLst>
              <a:ext uri="{FF2B5EF4-FFF2-40B4-BE49-F238E27FC236}">
                <a16:creationId xmlns:a16="http://schemas.microsoft.com/office/drawing/2014/main" id="{DAA7A20D-35C0-48CB-A40B-2DFEE60D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186113"/>
            <a:ext cx="3468687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">
            <a:extLst>
              <a:ext uri="{FF2B5EF4-FFF2-40B4-BE49-F238E27FC236}">
                <a16:creationId xmlns:a16="http://schemas.microsoft.com/office/drawing/2014/main" id="{CE35EF80-4A36-4ADD-AF56-5B7886B06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5734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（2）电感三端式</a:t>
            </a:r>
            <a:r>
              <a:rPr lang="en-US" altLang="zh-CN" sz="2800" b="1" i="1"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振荡电路</a:t>
            </a:r>
          </a:p>
        </p:txBody>
      </p:sp>
      <p:pic>
        <p:nvPicPr>
          <p:cNvPr id="32771" name="图片 3" descr="QQ截图20140422205842.jpg">
            <a:extLst>
              <a:ext uri="{FF2B5EF4-FFF2-40B4-BE49-F238E27FC236}">
                <a16:creationId xmlns:a16="http://schemas.microsoft.com/office/drawing/2014/main" id="{05B9A7F1-4888-44EE-8FDF-7B599EBD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7938" r="43892"/>
          <a:stretch>
            <a:fillRect/>
          </a:stretch>
        </p:blipFill>
        <p:spPr bwMode="auto">
          <a:xfrm>
            <a:off x="1692275" y="1628775"/>
            <a:ext cx="58324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00EF83E6-2F89-4E10-A975-88A2665F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1430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振荡的相位关系：射同基反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5A5CF2-E50D-477F-806D-963D8E3A4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214563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振荡频率：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2697DF57-E8D5-4686-BCE5-166DC44FE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000375"/>
          <a:ext cx="42354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1841400" imgH="393480" progId="Equation.DSMT4">
                  <p:embed/>
                </p:oleObj>
              </mc:Choice>
              <mc:Fallback>
                <p:oleObj name="Equation" r:id="rId3" imgW="18414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000375"/>
                        <a:ext cx="42354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512C1572-26D6-4648-B7EE-654C35BB3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3857625"/>
          <a:ext cx="60055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2565360" imgH="457200" progId="Equation.DSMT4">
                  <p:embed/>
                </p:oleObj>
              </mc:Choice>
              <mc:Fallback>
                <p:oleObj name="Equation" r:id="rId5" imgW="25653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857625"/>
                        <a:ext cx="600551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47B7CD8-B437-472E-9EF5-DEE84D88A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000625"/>
            <a:ext cx="835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优点：有互感易起振，改变</a:t>
            </a:r>
            <a:r>
              <a:rPr lang="en-US" altLang="zh-CN" sz="2800" b="1" i="1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不影响反馈系数，方便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984B1F-6D4F-42C7-99B2-C0A30ADA5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572125"/>
            <a:ext cx="343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缺点：振荡波形不好</a:t>
            </a:r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344" name="图片 8" descr="QQ截图20140422205842.jpg">
            <a:extLst>
              <a:ext uri="{FF2B5EF4-FFF2-40B4-BE49-F238E27FC236}">
                <a16:creationId xmlns:a16="http://schemas.microsoft.com/office/drawing/2014/main" id="{70BFDC55-F9DB-49B7-AFC8-DA79FD100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1" t="6230" b="12787"/>
          <a:stretch>
            <a:fillRect/>
          </a:stretch>
        </p:blipFill>
        <p:spPr bwMode="auto">
          <a:xfrm>
            <a:off x="5940425" y="404813"/>
            <a:ext cx="30178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4">
            <a:extLst>
              <a:ext uri="{FF2B5EF4-FFF2-40B4-BE49-F238E27FC236}">
                <a16:creationId xmlns:a16="http://schemas.microsoft.com/office/drawing/2014/main" id="{ADB22658-55B6-4E44-B686-9605BBE1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42938"/>
            <a:ext cx="481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 （</a:t>
            </a:r>
            <a:r>
              <a:rPr lang="zh-CN" altLang="en-US" sz="2800" b="1">
                <a:cs typeface="Times New Roman" panose="02020603050405020304" pitchFamily="18" charset="0"/>
              </a:rPr>
              <a:t>3）</a:t>
            </a:r>
            <a:r>
              <a:rPr lang="zh-CN" altLang="en-US" sz="2800" b="1"/>
              <a:t>电容三端式</a:t>
            </a:r>
            <a:r>
              <a:rPr lang="en-US" altLang="zh-CN" sz="2800" b="1" i="1">
                <a:cs typeface="Times New Roman" panose="02020603050405020304" pitchFamily="18" charset="0"/>
              </a:rPr>
              <a:t>LC</a:t>
            </a:r>
            <a:r>
              <a:rPr lang="zh-CN" altLang="en-US" sz="2800" b="1"/>
              <a:t>振荡电路</a:t>
            </a:r>
            <a:endParaRPr lang="zh-CN" altLang="en-US" sz="2800"/>
          </a:p>
        </p:txBody>
      </p:sp>
      <p:pic>
        <p:nvPicPr>
          <p:cNvPr id="33795" name="图片 4" descr="QQ截图20140422210422.jpg">
            <a:extLst>
              <a:ext uri="{FF2B5EF4-FFF2-40B4-BE49-F238E27FC236}">
                <a16:creationId xmlns:a16="http://schemas.microsoft.com/office/drawing/2014/main" id="{A53DD9FC-F827-461D-89CC-F67E2FCF7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00213"/>
            <a:ext cx="5754688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940F4D5-1DE5-4E00-A6A5-57A945CE3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857250"/>
            <a:ext cx="81534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5.1.1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正弦波振荡电路的基本原理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69D469-AFDB-4987-99B0-E0C204342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7313" y="2214563"/>
            <a:ext cx="6781800" cy="37465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一、振荡的平衡条件</a:t>
            </a:r>
            <a:endParaRPr lang="zh-CN" altLang="en-US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hlinkClick r:id="" action="ppaction://noaction">
                <a:snd r:embed="rId2" name="TYPE.WAV"/>
              </a:hlinkClick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二、振荡的起振条件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三、正弦波振荡电路的组成部分</a:t>
            </a:r>
          </a:p>
          <a:p>
            <a:pPr eaLnBrk="1" hangingPunct="1">
              <a:lnSpc>
                <a:spcPct val="140000"/>
              </a:lnSpc>
            </a:pPr>
            <a:endParaRPr lang="zh-CN" altLang="en-US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hlinkClick r:id="" action="ppaction://noaction">
                <a:snd r:embed="rId2" name="TYPE.WAV"/>
              </a:hlinkClick>
            </a:endParaRPr>
          </a:p>
          <a:p>
            <a:pPr eaLnBrk="1" hangingPunct="1">
              <a:lnSpc>
                <a:spcPct val="140000"/>
              </a:lnSpc>
            </a:pPr>
            <a:endParaRPr lang="zh-CN" altLang="en-US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51D06397-054E-40A6-9883-B3FEDE60F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71437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振荡的相位关系：射同基反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0493B9-3EC5-4ED8-8E3A-D03C3263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57313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振荡频率：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E378F89-6722-4E42-9FE3-ACA652899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2000250"/>
          <a:ext cx="24828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4" imgW="1079280" imgH="431640" progId="Equation.DSMT4">
                  <p:embed/>
                </p:oleObj>
              </mc:Choice>
              <mc:Fallback>
                <p:oleObj name="Equation" r:id="rId4" imgW="10792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000250"/>
                        <a:ext cx="24828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3D7D9CAC-930F-4F58-96B4-ACA0676F8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143250"/>
          <a:ext cx="502443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6" imgW="2145960" imgH="660240" progId="Equation.DSMT4">
                  <p:embed/>
                </p:oleObj>
              </mc:Choice>
              <mc:Fallback>
                <p:oleObj name="Equation" r:id="rId6" imgW="2145960" imgH="660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143250"/>
                        <a:ext cx="5024438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5F83C3C-D2C0-40D3-92BC-F6F8C669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000625"/>
            <a:ext cx="5233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优点：振荡波形好，振荡频率高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94A8CF-2A51-4419-9622-49AFE43E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572125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缺点：调节频率不方便</a:t>
            </a:r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368" name="图片 8" descr="QQ截图20140422210520.jpg">
            <a:extLst>
              <a:ext uri="{FF2B5EF4-FFF2-40B4-BE49-F238E27FC236}">
                <a16:creationId xmlns:a16="http://schemas.microsoft.com/office/drawing/2014/main" id="{392ED0F4-7576-4A78-8A73-D254F2E05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404813"/>
            <a:ext cx="2795587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BB8AE82-1BD2-4630-911C-DD39ED96B418}"/>
              </a:ext>
            </a:extLst>
          </p:cNvPr>
          <p:cNvSpPr txBox="1">
            <a:spLocks noChangeArrowheads="1"/>
          </p:cNvSpPr>
          <p:nvPr/>
        </p:nvSpPr>
        <p:spPr>
          <a:xfrm>
            <a:off x="1258888" y="404813"/>
            <a:ext cx="7162800" cy="863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000" b="1" kern="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5.1.</a:t>
            </a:r>
            <a:r>
              <a:rPr kumimoji="1" lang="en-US" altLang="zh-CN" sz="4000" b="1" kern="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4</a:t>
            </a:r>
            <a:r>
              <a:rPr kumimoji="1" lang="zh-CN" altLang="en-US" sz="4000" b="1" i="1" kern="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kumimoji="1" lang="zh-CN" altLang="en-US" sz="4000" b="1" kern="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晶体</a:t>
            </a:r>
            <a:r>
              <a:rPr kumimoji="1" lang="zh-CN" altLang="en-US" sz="4000" b="1" kern="0" dirty="0">
                <a:solidFill>
                  <a:srgbClr val="FF0000"/>
                </a:solidFill>
                <a:latin typeface="+mj-lt"/>
                <a:ea typeface="黑体" pitchFamily="2" charset="-122"/>
                <a:cs typeface="Times New Roman" pitchFamily="18" charset="0"/>
              </a:rPr>
              <a:t>振荡电路</a:t>
            </a:r>
            <a:endParaRPr kumimoji="1" lang="zh-CN" altLang="en-US" sz="4400" b="1" kern="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B809E6-65DA-48A4-ADBC-6D079E741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41287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振荡器的频率稳定度：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F5F7F44-C15E-4C28-8887-BFA74F72D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196975"/>
          <a:ext cx="5540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3" imgW="241200" imgH="431640" progId="Equation.DSMT4">
                  <p:embed/>
                </p:oleObj>
              </mc:Choice>
              <mc:Fallback>
                <p:oleObj name="Equation" r:id="rId3" imgW="2412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196975"/>
                        <a:ext cx="55403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大括号 7">
            <a:extLst>
              <a:ext uri="{FF2B5EF4-FFF2-40B4-BE49-F238E27FC236}">
                <a16:creationId xmlns:a16="http://schemas.microsoft.com/office/drawing/2014/main" id="{31E6507F-2BCA-46FB-9235-D9D6D2D5B14B}"/>
              </a:ext>
            </a:extLst>
          </p:cNvPr>
          <p:cNvSpPr>
            <a:spLocks/>
          </p:cNvSpPr>
          <p:nvPr/>
        </p:nvSpPr>
        <p:spPr bwMode="auto">
          <a:xfrm>
            <a:off x="5580063" y="1268413"/>
            <a:ext cx="155575" cy="914400"/>
          </a:xfrm>
          <a:prstGeom prst="leftBrace">
            <a:avLst>
              <a:gd name="adj1" fmla="val 832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94545-5DFF-4117-855E-E893DF8F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052513"/>
            <a:ext cx="1504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cs typeface="Times New Roman" panose="02020603050405020304" pitchFamily="18" charset="0"/>
              </a:rPr>
              <a:t>LC</a:t>
            </a:r>
            <a:r>
              <a:rPr lang="zh-CN" altLang="en-US" b="1"/>
              <a:t>电路：</a:t>
            </a:r>
            <a:endParaRPr lang="zh-CN" altLang="en-US"/>
          </a:p>
        </p:txBody>
      </p:sp>
      <p:pic>
        <p:nvPicPr>
          <p:cNvPr id="10" name="图片 9" descr="QQ截图20140422213514.jpg">
            <a:extLst>
              <a:ext uri="{FF2B5EF4-FFF2-40B4-BE49-F238E27FC236}">
                <a16:creationId xmlns:a16="http://schemas.microsoft.com/office/drawing/2014/main" id="{3873F3EA-66A2-4BB5-ABCF-0E21B79B5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908050"/>
            <a:ext cx="1800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665EACC-1671-4927-8551-EA630E83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484313"/>
            <a:ext cx="1316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>
                <a:cs typeface="Times New Roman" panose="02020603050405020304" pitchFamily="18" charset="0"/>
              </a:rPr>
              <a:t>RC</a:t>
            </a:r>
            <a:r>
              <a:rPr lang="zh-CN" altLang="en-US" b="1"/>
              <a:t>电路</a:t>
            </a:r>
            <a:r>
              <a:rPr lang="en-US" altLang="zh-CN" b="1"/>
              <a:t>: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650E1A-1338-4B64-97BE-720D206E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148431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cs typeface="Times New Roman" panose="02020603050405020304" pitchFamily="18" charset="0"/>
              </a:rPr>
              <a:t>更低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B3C99-E7B4-4B3A-960D-34E875AE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916113"/>
            <a:ext cx="1525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石英晶体</a:t>
            </a:r>
            <a:r>
              <a:rPr lang="en-US" altLang="zh-CN" b="1"/>
              <a:t>:</a:t>
            </a:r>
            <a:endParaRPr lang="zh-CN" altLang="en-US"/>
          </a:p>
        </p:txBody>
      </p:sp>
      <p:pic>
        <p:nvPicPr>
          <p:cNvPr id="14" name="图片 13" descr="QQ截图20140422213854.jpg">
            <a:extLst>
              <a:ext uri="{FF2B5EF4-FFF2-40B4-BE49-F238E27FC236}">
                <a16:creationId xmlns:a16="http://schemas.microsoft.com/office/drawing/2014/main" id="{ADB9E955-0E70-41C7-AA0C-7A8BEFE74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916113"/>
            <a:ext cx="1711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F8FFC23-AFCD-4E77-9010-F22141D0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852738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压电效应：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8A4B7C-5B5F-422C-B5BB-6043E787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00438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压电谐振：</a:t>
            </a:r>
          </a:p>
        </p:txBody>
      </p:sp>
      <p:pic>
        <p:nvPicPr>
          <p:cNvPr id="16398" name="图片 18" descr="QQ截图20140422210849.jpg">
            <a:extLst>
              <a:ext uri="{FF2B5EF4-FFF2-40B4-BE49-F238E27FC236}">
                <a16:creationId xmlns:a16="http://schemas.microsoft.com/office/drawing/2014/main" id="{FA9F16A1-0CBE-414C-BD4C-B896B2F5E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 r="56920" b="35471"/>
          <a:stretch>
            <a:fillRect/>
          </a:stretch>
        </p:blipFill>
        <p:spPr bwMode="auto">
          <a:xfrm>
            <a:off x="6007100" y="2708275"/>
            <a:ext cx="2900363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C0DC2B8-A5FD-42F8-BE9E-C0D5A671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221163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品质因数：</a:t>
            </a:r>
          </a:p>
        </p:txBody>
      </p:sp>
      <p:pic>
        <p:nvPicPr>
          <p:cNvPr id="23" name="图片 22" descr="QQ截图20140422215509.jpg">
            <a:extLst>
              <a:ext uri="{FF2B5EF4-FFF2-40B4-BE49-F238E27FC236}">
                <a16:creationId xmlns:a16="http://schemas.microsoft.com/office/drawing/2014/main" id="{C8AC5653-50F5-4AFB-84B1-0DF453ADB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933825"/>
            <a:ext cx="17668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2" grpId="0"/>
      <p:bldP spid="13" grpId="0"/>
      <p:bldP spid="15" grpId="0"/>
      <p:bldP spid="16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 descr="QQ截图20140422210849.jpg">
            <a:extLst>
              <a:ext uri="{FF2B5EF4-FFF2-40B4-BE49-F238E27FC236}">
                <a16:creationId xmlns:a16="http://schemas.microsoft.com/office/drawing/2014/main" id="{96C06CCE-80D4-44DB-8284-4FF83A8B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5888"/>
            <a:ext cx="67691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EB0F07-C096-437C-9F90-DCBB0BF3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365625"/>
            <a:ext cx="1987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谐振频率：</a:t>
            </a:r>
          </a:p>
        </p:txBody>
      </p:sp>
      <p:pic>
        <p:nvPicPr>
          <p:cNvPr id="4" name="图片 3" descr="QQ截图20140422215413.jpg">
            <a:extLst>
              <a:ext uri="{FF2B5EF4-FFF2-40B4-BE49-F238E27FC236}">
                <a16:creationId xmlns:a16="http://schemas.microsoft.com/office/drawing/2014/main" id="{FB50BA63-1D47-4695-87F0-DC529EA20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229225"/>
            <a:ext cx="2887663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4" descr="QQ截图20140422215954.jpg">
            <a:extLst>
              <a:ext uri="{FF2B5EF4-FFF2-40B4-BE49-F238E27FC236}">
                <a16:creationId xmlns:a16="http://schemas.microsoft.com/office/drawing/2014/main" id="{191C4C71-3F54-4916-840A-A316D133D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5300663"/>
            <a:ext cx="54371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4" descr="QQ截图20140422220433.jpg">
            <a:extLst>
              <a:ext uri="{FF2B5EF4-FFF2-40B4-BE49-F238E27FC236}">
                <a16:creationId xmlns:a16="http://schemas.microsoft.com/office/drawing/2014/main" id="{E1B662B4-091C-4A7F-8C56-63C40C51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373688"/>
            <a:ext cx="14795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图片 5" descr="QQ截图20140422220558.jpg">
            <a:extLst>
              <a:ext uri="{FF2B5EF4-FFF2-40B4-BE49-F238E27FC236}">
                <a16:creationId xmlns:a16="http://schemas.microsoft.com/office/drawing/2014/main" id="{5F2DEDD6-829F-41FD-8953-EA6BABC5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0350"/>
            <a:ext cx="5253038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>
            <a:extLst>
              <a:ext uri="{FF2B5EF4-FFF2-40B4-BE49-F238E27FC236}">
                <a16:creationId xmlns:a16="http://schemas.microsoft.com/office/drawing/2014/main" id="{B5D07864-3B40-49AD-AB80-81CC37B7FA4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14300" y="190500"/>
            <a:ext cx="1066800" cy="9906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eaLnBrk="1" hangingPunct="1">
              <a:defRPr/>
            </a:pPr>
            <a:endParaRPr kumimoji="1" lang="zh-CN" altLang="en-US"/>
          </a:p>
          <a:p>
            <a:pPr algn="ctr" eaLnBrk="1" hangingPunct="1">
              <a:defRPr/>
            </a:pPr>
            <a:endParaRPr kumimoji="1" lang="zh-CN" altLang="en-US"/>
          </a:p>
          <a:p>
            <a:pPr algn="ctr" eaLnBrk="1" hangingPunct="1">
              <a:defRPr/>
            </a:pPr>
            <a:endParaRPr kumimoji="1" lang="zh-CN" altLang="en-US"/>
          </a:p>
          <a:p>
            <a:pPr algn="ctr" eaLnBrk="1" hangingPunct="1">
              <a:defRPr/>
            </a:pPr>
            <a:endParaRPr kumimoji="1" lang="zh-C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67F629A-AE1F-400C-873C-89D629646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6553200" cy="762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3333FF"/>
                </a:solidFill>
                <a:ea typeface="黑体" panose="02010609060101010101" pitchFamily="49" charset="-122"/>
              </a:rPr>
              <a:t>一、 </a:t>
            </a:r>
            <a:r>
              <a:rPr lang="zh-CN" altLang="en-US" sz="36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产生自激振荡的平衡条件</a:t>
            </a:r>
          </a:p>
        </p:txBody>
      </p:sp>
      <p:pic>
        <p:nvPicPr>
          <p:cNvPr id="22532" name="图片 5" descr="QQ截图20140422154847.jpg">
            <a:extLst>
              <a:ext uri="{FF2B5EF4-FFF2-40B4-BE49-F238E27FC236}">
                <a16:creationId xmlns:a16="http://schemas.microsoft.com/office/drawing/2014/main" id="{574AAE93-8C68-42B9-8311-F85984F22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989138"/>
            <a:ext cx="61674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>
            <a:extLst>
              <a:ext uri="{FF2B5EF4-FFF2-40B4-BE49-F238E27FC236}">
                <a16:creationId xmlns:a16="http://schemas.microsoft.com/office/drawing/2014/main" id="{18C5B9F6-82A3-42F7-A5B7-E60C7914676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52400" y="152400"/>
            <a:ext cx="990600" cy="6858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eaLnBrk="1" hangingPunct="1">
              <a:defRPr/>
            </a:pPr>
            <a:endParaRPr kumimoji="1" lang="zh-CN" altLang="en-US" b="1"/>
          </a:p>
          <a:p>
            <a:pPr algn="ctr" eaLnBrk="1" hangingPunct="1">
              <a:defRPr/>
            </a:pPr>
            <a:endParaRPr kumimoji="1" lang="zh-CN" altLang="en-US" b="1"/>
          </a:p>
          <a:p>
            <a:pPr algn="ctr" eaLnBrk="1" hangingPunct="1">
              <a:defRPr/>
            </a:pPr>
            <a:endParaRPr kumimoji="1" lang="zh-CN" altLang="en-US" b="1"/>
          </a:p>
          <a:p>
            <a:pPr algn="ctr" eaLnBrk="1" hangingPunct="1">
              <a:defRPr/>
            </a:pPr>
            <a:endParaRPr kumimoji="1" lang="zh-CN" altLang="en-US" b="1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A8E5F3BE-485A-489A-BF8C-E053CA10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43000"/>
            <a:ext cx="7162800" cy="2246313"/>
          </a:xfrm>
          <a:prstGeom prst="rect">
            <a:avLst/>
          </a:prstGeom>
          <a:gradFill rotWithShape="0">
            <a:gsLst>
              <a:gs pos="0">
                <a:srgbClr val="E1FFE1"/>
              </a:gs>
              <a:gs pos="50000">
                <a:srgbClr val="F1FFF1"/>
              </a:gs>
              <a:gs pos="100000">
                <a:srgbClr val="E1FFE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/>
              <a:t>     </a:t>
            </a:r>
            <a:r>
              <a:rPr kumimoji="1" lang="zh-CN" altLang="en-US" sz="2800" b="1">
                <a:solidFill>
                  <a:srgbClr val="0000FF"/>
                </a:solidFill>
              </a:rPr>
              <a:t>振荡条件</a:t>
            </a:r>
            <a:r>
              <a:rPr kumimoji="1" lang="zh-CN" altLang="en-US" sz="2800" b="1"/>
              <a:t>   </a:t>
            </a:r>
          </a:p>
          <a:p>
            <a:pPr eaLnBrk="1" hangingPunct="1"/>
            <a:r>
              <a:rPr kumimoji="1" lang="zh-CN" altLang="en-US" sz="2800" b="1"/>
              <a:t>  </a:t>
            </a:r>
          </a:p>
          <a:p>
            <a:pPr eaLnBrk="1" hangingPunct="1"/>
            <a:r>
              <a:rPr kumimoji="1" lang="zh-CN" altLang="en-US" sz="2800" b="1"/>
              <a:t>    </a:t>
            </a:r>
            <a:r>
              <a:rPr kumimoji="1" lang="zh-CN" altLang="en-US" sz="2800" b="1">
                <a:solidFill>
                  <a:srgbClr val="0000FF"/>
                </a:solidFill>
              </a:rPr>
              <a:t>幅度平衡条件</a:t>
            </a:r>
            <a:r>
              <a:rPr kumimoji="1" lang="zh-CN" altLang="en-US" sz="2800" b="1"/>
              <a:t>  </a:t>
            </a:r>
          </a:p>
          <a:p>
            <a:pPr eaLnBrk="1" hangingPunct="1"/>
            <a:r>
              <a:rPr kumimoji="1" lang="zh-CN" altLang="en-US" sz="2800" b="1"/>
              <a:t>  </a:t>
            </a:r>
          </a:p>
          <a:p>
            <a:pPr eaLnBrk="1" hangingPunct="1"/>
            <a:r>
              <a:rPr kumimoji="1" lang="zh-CN" altLang="en-US" sz="2800" b="1"/>
              <a:t>    </a:t>
            </a:r>
            <a:r>
              <a:rPr kumimoji="1" lang="zh-CN" altLang="en-US" sz="2800" b="1">
                <a:solidFill>
                  <a:srgbClr val="0000FF"/>
                </a:solidFill>
              </a:rPr>
              <a:t>相位平衡条件</a:t>
            </a:r>
            <a:r>
              <a:rPr kumimoji="1" lang="zh-CN" altLang="en-US" sz="2800" b="1"/>
              <a:t>   </a:t>
            </a:r>
            <a:r>
              <a:rPr kumimoji="1" lang="zh-CN" altLang="en-US" b="1"/>
              <a:t>  </a:t>
            </a:r>
            <a:endParaRPr kumimoji="1" lang="zh-CN" altLang="en-US" b="1">
              <a:sym typeface="Symbol" panose="05050102010706020507" pitchFamily="18" charset="2"/>
            </a:endParaRP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BC7FA0BB-6558-472F-8602-223A28CC5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4275" y="1824038"/>
          <a:ext cx="1574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507960" imgH="279360" progId="Equation.DSMT4">
                  <p:embed/>
                </p:oleObj>
              </mc:Choice>
              <mc:Fallback>
                <p:oleObj name="Equation" r:id="rId5" imgW="50796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1824038"/>
                        <a:ext cx="1574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>
            <a:extLst>
              <a:ext uri="{FF2B5EF4-FFF2-40B4-BE49-F238E27FC236}">
                <a16:creationId xmlns:a16="http://schemas.microsoft.com/office/drawing/2014/main" id="{83288F5A-8E8C-4474-82C9-E427A7529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2786063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i="1">
                <a:sym typeface="Symbol" panose="05050102010706020507" pitchFamily="18" charset="2"/>
              </a:rPr>
              <a:t></a:t>
            </a:r>
            <a:r>
              <a:rPr kumimoji="1" lang="en-US" altLang="zh-CN" sz="2800" b="1" baseline="-25000"/>
              <a:t>AF </a:t>
            </a:r>
            <a:r>
              <a:rPr kumimoji="1" lang="en-US" altLang="zh-CN" sz="2800" b="1"/>
              <a:t>= </a:t>
            </a:r>
            <a:r>
              <a:rPr kumimoji="1" lang="en-US" altLang="zh-CN" sz="2800" b="1" i="1">
                <a:sym typeface="Symbol" panose="05050102010706020507" pitchFamily="18" charset="2"/>
              </a:rPr>
              <a:t></a:t>
            </a:r>
            <a:r>
              <a:rPr kumimoji="1" lang="en-US" altLang="zh-CN" sz="2800" b="1" baseline="-25000"/>
              <a:t>A</a:t>
            </a:r>
            <a:r>
              <a:rPr kumimoji="1" lang="en-US" altLang="zh-CN" sz="2800" b="1"/>
              <a:t>+</a:t>
            </a:r>
            <a:r>
              <a:rPr kumimoji="1" lang="en-US" altLang="zh-CN" sz="2800" b="1" i="1">
                <a:sym typeface="Symbol" panose="05050102010706020507" pitchFamily="18" charset="2"/>
              </a:rPr>
              <a:t></a:t>
            </a:r>
            <a:r>
              <a:rPr kumimoji="1" lang="en-US" altLang="zh-CN" sz="1400" b="1" i="1">
                <a:sym typeface="Symbol" panose="05050102010706020507" pitchFamily="18" charset="2"/>
              </a:rPr>
              <a:t> </a:t>
            </a:r>
            <a:r>
              <a:rPr kumimoji="1" lang="en-US" altLang="zh-CN" sz="2800" b="1" baseline="-30000">
                <a:sym typeface="Symbol" panose="05050102010706020507" pitchFamily="18" charset="2"/>
              </a:rPr>
              <a:t>F</a:t>
            </a:r>
            <a:r>
              <a:rPr kumimoji="1" lang="en-US" altLang="zh-CN" sz="2800" b="1"/>
              <a:t>= </a:t>
            </a:r>
            <a:r>
              <a:rPr kumimoji="1" lang="en-US" altLang="zh-CN" sz="2800" b="1">
                <a:sym typeface="Symbol" panose="05050102010706020507" pitchFamily="18" charset="2"/>
              </a:rPr>
              <a:t></a:t>
            </a:r>
            <a:r>
              <a:rPr kumimoji="1" lang="en-US" altLang="zh-CN" sz="2800" b="1"/>
              <a:t>2</a:t>
            </a:r>
            <a:r>
              <a:rPr kumimoji="1" lang="en-US" altLang="zh-CN" sz="2800" b="1" i="1"/>
              <a:t>n</a:t>
            </a:r>
            <a:r>
              <a:rPr kumimoji="1" lang="en-US" altLang="zh-CN" sz="2800" b="1">
                <a:sym typeface="Symbol" panose="05050102010706020507" pitchFamily="18" charset="2"/>
              </a:rPr>
              <a:t></a:t>
            </a:r>
            <a:endParaRPr kumimoji="1" lang="en-US" altLang="zh-CN" sz="2800" b="1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93CFF40F-05BB-40B5-9AC6-D1DAD9438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146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hlinkClick r:id="rId7"/>
              </a:rPr>
              <a:t>动画11-1</a:t>
            </a:r>
            <a:endParaRPr kumimoji="1" lang="zh-CN" altLang="en-US" b="1">
              <a:hlinkClick r:id="rId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 autoUpdateAnimBg="0"/>
      <p:bldP spid="12295" grpId="0" autoUpdateAnimBg="0"/>
      <p:bldP spid="122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76957860-1E85-4A91-B281-6527D0DA0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1213" y="3252788"/>
          <a:ext cx="15684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507960" imgH="279360" progId="Equation.DSMT4">
                  <p:embed/>
                </p:oleObj>
              </mc:Choice>
              <mc:Fallback>
                <p:oleObj name="Equation" r:id="rId3" imgW="5079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252788"/>
                        <a:ext cx="15684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4">
            <a:extLst>
              <a:ext uri="{FF2B5EF4-FFF2-40B4-BE49-F238E27FC236}">
                <a16:creationId xmlns:a16="http://schemas.microsoft.com/office/drawing/2014/main" id="{1E09F909-1816-41F2-AA8A-0E3903A6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73238"/>
            <a:ext cx="678180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振荡器在刚刚起振时，为了克服电路中的损耗，需要正反馈强一些，即要求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>
                <a:latin typeface="宋体" panose="02010600030101010101" pitchFamily="2" charset="-122"/>
              </a:rPr>
              <a:t>称为</a:t>
            </a:r>
            <a:r>
              <a:rPr kumimoji="1" lang="zh-CN" altLang="en-US" sz="2800" b="1">
                <a:solidFill>
                  <a:srgbClr val="FF5050"/>
                </a:solidFill>
                <a:latin typeface="宋体" panose="02010600030101010101" pitchFamily="2" charset="-122"/>
              </a:rPr>
              <a:t>起振条件</a:t>
            </a:r>
            <a:r>
              <a:rPr kumimoji="1" lang="zh-CN" altLang="en-US" sz="2800" b="1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171F54AE-425B-4F3E-8BA3-51527E6A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000125"/>
            <a:ext cx="5943600" cy="6096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0066FF"/>
                </a:solidFill>
                <a:ea typeface="黑体" panose="02010609060101010101" pitchFamily="49" charset="-122"/>
              </a:rPr>
              <a:t>二、 振荡的起振条件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F77C317-675C-4D28-8A0C-D584FB12D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438" y="928688"/>
            <a:ext cx="6934200" cy="8382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3333FF"/>
                </a:solidFill>
                <a:ea typeface="黑体" panose="02010609060101010101" pitchFamily="49" charset="-122"/>
              </a:rPr>
              <a:t>三、</a:t>
            </a:r>
            <a:r>
              <a:rPr lang="zh-CN" altLang="en-US" sz="36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正弦波振荡电路的组成部分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0655422-2902-463A-8880-798B492A0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143125"/>
            <a:ext cx="3200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放大电路             </a:t>
            </a:r>
          </a:p>
          <a:p>
            <a:pPr>
              <a:lnSpc>
                <a:spcPct val="15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反馈网络</a:t>
            </a:r>
          </a:p>
          <a:p>
            <a:pPr>
              <a:lnSpc>
                <a:spcPct val="15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选频网络</a:t>
            </a:r>
          </a:p>
          <a:p>
            <a:pPr>
              <a:lnSpc>
                <a:spcPct val="15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宋体" panose="02010600030101010101" pitchFamily="2" charset="-122"/>
              </a:rPr>
              <a:t>稳幅环节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5E481DB-E8A7-4C04-998D-D90D545B0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6825" y="571500"/>
            <a:ext cx="7553325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5.1.2</a:t>
            </a:r>
            <a:r>
              <a:rPr lang="zh-CN" altLang="en-US" sz="40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40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串并式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正弦波振荡电路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B7562AA-5B66-4596-86ED-66D53A49F4C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285875" y="1785938"/>
            <a:ext cx="7372350" cy="3962400"/>
          </a:xfrm>
        </p:spPr>
        <p:txBody>
          <a:bodyPr/>
          <a:lstStyle/>
          <a:p>
            <a:pPr marL="0" indent="0" eaLnBrk="1" hangingPunct="1">
              <a:lnSpc>
                <a:spcPct val="17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1. 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b="1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RC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串、并联网络的频率特性</a:t>
            </a:r>
          </a:p>
          <a:p>
            <a:pPr marL="514350" indent="-514350" eaLnBrk="1" hangingPunct="1">
              <a:lnSpc>
                <a:spcPct val="170000"/>
              </a:lnSpc>
              <a:buFontTx/>
              <a:buAutoNum type="arabicPeriod" startAt="2"/>
              <a:defRPr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电路组成</a:t>
            </a:r>
            <a:endParaRPr lang="en-US" altLang="zh-CN" b="1" dirty="0">
              <a:solidFill>
                <a:srgbClr val="3333FF"/>
              </a:solidFill>
              <a:latin typeface="Times New Roman" pitchFamily="18" charset="0"/>
              <a:ea typeface="黑体" pitchFamily="2" charset="-122"/>
            </a:endParaRPr>
          </a:p>
          <a:p>
            <a:pPr marL="514350" indent="-514350" eaLnBrk="1" hangingPunct="1">
              <a:lnSpc>
                <a:spcPct val="170000"/>
              </a:lnSpc>
              <a:buFontTx/>
              <a:buAutoNum type="arabicPeriod" startAt="2"/>
              <a:defRPr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幅值条件和振荡频率</a:t>
            </a:r>
            <a:endParaRPr lang="en-US" altLang="zh-CN" b="1" dirty="0">
              <a:solidFill>
                <a:srgbClr val="3333FF"/>
              </a:solidFill>
              <a:latin typeface="Times New Roman" pitchFamily="18" charset="0"/>
              <a:ea typeface="黑体" pitchFamily="2" charset="-122"/>
            </a:endParaRPr>
          </a:p>
          <a:p>
            <a:pPr marL="0" indent="0" eaLnBrk="1" hangingPunct="1">
              <a:lnSpc>
                <a:spcPct val="17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4.  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稳幅措施</a:t>
            </a:r>
          </a:p>
          <a:p>
            <a:pPr marL="0" indent="0" eaLnBrk="1" hangingPunct="1">
              <a:lnSpc>
                <a:spcPct val="170000"/>
              </a:lnSpc>
              <a:buFontTx/>
              <a:buNone/>
              <a:defRPr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3984BFB3-A3ED-4E58-AB76-B7E61C755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90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剪辑" r:id="rId4" imgW="3192120" imgH="3749400" progId="MS_ClipArt_Gallery.2">
                  <p:embed/>
                </p:oleObj>
              </mc:Choice>
              <mc:Fallback>
                <p:oleObj name="剪辑" r:id="rId4" imgW="3192120" imgH="374940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90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3">
            <a:extLst>
              <a:ext uri="{FF2B5EF4-FFF2-40B4-BE49-F238E27FC236}">
                <a16:creationId xmlns:a16="http://schemas.microsoft.com/office/drawing/2014/main" id="{E2367296-FB85-4F1F-ACB2-8AAB22577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7763" y="571500"/>
            <a:ext cx="7281862" cy="9144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串、并联网络的频率特性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DAC28515-CA07-46D9-AF6F-47C657A3F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5500688" cy="7381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2800" b="1"/>
              <a:t>串并联网络的电路如图所示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D40FBC11-876B-4B12-8C76-7744DEF43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571750"/>
          <a:ext cx="29352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6" imgW="1091880" imgH="228600" progId="Equation.DSMT4">
                  <p:embed/>
                </p:oleObj>
              </mc:Choice>
              <mc:Fallback>
                <p:oleObj name="Equation" r:id="rId6" imgW="10918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571750"/>
                        <a:ext cx="29352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17AEA716-2D2E-4B60-92B4-D60232814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3714750"/>
          <a:ext cx="281940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8" imgW="1091880" imgH="660240" progId="Equation.DSMT4">
                  <p:embed/>
                </p:oleObj>
              </mc:Choice>
              <mc:Fallback>
                <p:oleObj name="Equation" r:id="rId8" imgW="109188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714750"/>
                        <a:ext cx="281940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>
            <a:extLst>
              <a:ext uri="{FF2B5EF4-FFF2-40B4-BE49-F238E27FC236}">
                <a16:creationId xmlns:a16="http://schemas.microsoft.com/office/drawing/2014/main" id="{23C827FB-EB43-4794-9AC3-043F7BEE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5492750"/>
            <a:ext cx="231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0000"/>
                </a:solidFill>
              </a:rPr>
              <a:t>RC</a:t>
            </a:r>
            <a:r>
              <a:rPr kumimoji="1" lang="zh-CN" altLang="en-US" b="1">
                <a:solidFill>
                  <a:srgbClr val="FF0000"/>
                </a:solidFill>
              </a:rPr>
              <a:t>串并联网络</a:t>
            </a:r>
          </a:p>
        </p:txBody>
      </p:sp>
      <p:pic>
        <p:nvPicPr>
          <p:cNvPr id="3080" name="Picture 9">
            <a:extLst>
              <a:ext uri="{FF2B5EF4-FFF2-40B4-BE49-F238E27FC236}">
                <a16:creationId xmlns:a16="http://schemas.microsoft.com/office/drawing/2014/main" id="{D0E11A36-D21A-42A8-8729-6BF8CF80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214563"/>
            <a:ext cx="27051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autoUpdateAnimBg="0"/>
    </p:bldLst>
  </p:timing>
</p:sld>
</file>

<file path=ppt/theme/theme1.xml><?xml version="1.0" encoding="utf-8"?>
<a:theme xmlns:a="http://schemas.openxmlformats.org/drawingml/2006/main" name="彩晕型模板">
  <a:themeElements>
    <a:clrScheme name="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3366FF"/>
      </a:hlink>
      <a:folHlink>
        <a:srgbClr val="006600"/>
      </a:folHlink>
    </a:clrScheme>
    <a:fontScheme name="彩晕型模板">
      <a:majorFont>
        <a:latin typeface="Impact"/>
        <a:ea typeface="宋体"/>
        <a:cs typeface=""/>
      </a:majorFont>
      <a:minorFont>
        <a:latin typeface="Impac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彩晕型模板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彩晕型模板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晕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彩晕型模板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33CC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33CC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33CC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33CC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D:\office97\Templates\演示文稿设计\彩晕型模板.pot</Template>
  <TotalTime>1402</TotalTime>
  <Words>886</Words>
  <Application>Microsoft Office PowerPoint</Application>
  <PresentationFormat>全屏显示(4:3)</PresentationFormat>
  <Paragraphs>134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Times New Roman</vt:lpstr>
      <vt:lpstr>宋体</vt:lpstr>
      <vt:lpstr>Arial</vt:lpstr>
      <vt:lpstr>Impact</vt:lpstr>
      <vt:lpstr>黑体</vt:lpstr>
      <vt:lpstr>Symbol</vt:lpstr>
      <vt:lpstr>幼圆</vt:lpstr>
      <vt:lpstr>彩晕型模板</vt:lpstr>
      <vt:lpstr>MathType 6.0 Equation</vt:lpstr>
      <vt:lpstr>Microsoft Clip Gallery</vt:lpstr>
      <vt:lpstr>MathType 5.0 Equation</vt:lpstr>
      <vt:lpstr>Microsoft Equation 3.0</vt:lpstr>
      <vt:lpstr>Microsoft Office Word 97 - 2003 文档</vt:lpstr>
      <vt:lpstr>BMP 图象</vt:lpstr>
      <vt:lpstr>Microsoft 公式 3.0</vt:lpstr>
      <vt:lpstr>位图图像</vt:lpstr>
      <vt:lpstr>PowerPoint 演示文稿</vt:lpstr>
      <vt:lpstr>5.1  正弦波振荡电路</vt:lpstr>
      <vt:lpstr>5.1.1 正弦波振荡电路的基本原理</vt:lpstr>
      <vt:lpstr>一、 产生自激振荡的平衡条件</vt:lpstr>
      <vt:lpstr>PowerPoint 演示文稿</vt:lpstr>
      <vt:lpstr>二、 振荡的起振条件</vt:lpstr>
      <vt:lpstr>三、正弦波振荡电路的组成部分</vt:lpstr>
      <vt:lpstr>5.1.2  RC串并式正弦波振荡电路</vt:lpstr>
      <vt:lpstr>1.  RC串、并联网络的频率特性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4. 稳幅措施</vt:lpstr>
      <vt:lpstr>PowerPoint 演示文稿</vt:lpstr>
      <vt:lpstr>PowerPoint 演示文稿</vt:lpstr>
      <vt:lpstr>5.1.3  LC正弦波振荡电路</vt:lpstr>
      <vt:lpstr>一、  LC并联谐振电路的频率响应</vt:lpstr>
      <vt:lpstr> 通常损耗较小，分子中 </vt:lpstr>
      <vt:lpstr>PowerPoint 演示文稿</vt:lpstr>
      <vt:lpstr>PowerPoint 演示文稿</vt:lpstr>
      <vt:lpstr>PowerPoint 演示文稿</vt:lpstr>
      <vt:lpstr>2.  变压器反馈式LC振荡电路</vt:lpstr>
      <vt:lpstr>PowerPoint 演示文稿</vt:lpstr>
      <vt:lpstr>3.  三端式LC振荡器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yu</dc:creator>
  <cp:lastModifiedBy>张伯望</cp:lastModifiedBy>
  <cp:revision>199</cp:revision>
  <dcterms:created xsi:type="dcterms:W3CDTF">1998-08-01T00:29:10Z</dcterms:created>
  <dcterms:modified xsi:type="dcterms:W3CDTF">2017-09-07T11:41:15Z</dcterms:modified>
</cp:coreProperties>
</file>