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9" r:id="rId8"/>
    <p:sldId id="268" r:id="rId9"/>
    <p:sldId id="270" r:id="rId10"/>
    <p:sldId id="261" r:id="rId11"/>
    <p:sldId id="267" r:id="rId12"/>
    <p:sldId id="272" r:id="rId13"/>
    <p:sldId id="266" r:id="rId14"/>
    <p:sldId id="263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FFC5"/>
    <a:srgbClr val="CCFF99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.jpeg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.jpeg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3.wmf"/><Relationship Id="rId7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1.jpeg"/><Relationship Id="rId6" Type="http://schemas.openxmlformats.org/officeDocument/2006/relationships/image" Target="../media/image23.wmf"/><Relationship Id="rId5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4BCDDBE-705D-441A-B695-4FABB7F3A5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55386B5-9CC9-4AB6-A3FA-BAFE4A592B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0003E1B-70FC-4711-83A9-0ABC138923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49F2F72-BE37-4725-91CB-E08872ED10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A1A4A95-267C-4A82-B8AF-69C17CDBAC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3239D43-BB1A-435F-89EE-ED142AAB10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438700-FD16-4DD5-AC51-264C749606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0852C41-CDD3-4450-ABB6-BDDD3F2DCFE0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D024421-0133-4D95-AFE5-FA0BF87456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ED5233F-C6F7-4A19-A63D-D843267BA9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6157F01-9EA2-4493-9728-1E44EBF65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BBB14DF-6296-4E18-A709-315BE49AAC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EC3148-4465-4409-9A7E-C971C0AEE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6A4F58-909A-418F-8091-FAAEFEF692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695208-C225-4637-B559-83B0D92CC4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CD56D-0194-48B9-BFFB-94CDF2040D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714152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F3766E-4816-49C9-901B-0A180393C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62BFEC-B964-4575-ADA6-0F9526762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810B56-EDC2-403A-BECD-29DDD82F7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4234E6-3640-45E5-B74C-BAF3A7F81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88008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87A144-7B1F-4CEF-865B-6C02C199B2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F5B5DB-5781-4760-AFEC-AE70F05CE9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6EABD3-3C70-41DA-A9C3-58FDDB130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9740A-1282-479A-893C-6932371338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05695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307B6-4927-4794-BB4F-3A63552881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29E8C-33BA-44C9-BD8C-1C8350AC4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58D4F-4F9E-47C0-9B35-CA8342A7D2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4E7E8-AA90-430A-8CDB-70D656F4C4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217439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7503EC-4B3D-4870-A3F0-7DBF4DA40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6BD1F3-80A3-4B61-81C1-5DC3C4926B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04DB01-FC24-4CDB-80E4-74545EC51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021FE-17B1-4171-947D-1DB9A92370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070550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010C0B-E666-4036-955B-AD96CAB08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669510-0BD4-47E1-8E71-62E179CF9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9A98FE-5393-4014-9BF4-A18C9C371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7AC2B-37DA-464E-BA2F-FC78C54B0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301999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7DD64-CF5C-4053-8199-F9128E0B2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164CB-ECD9-485A-81D3-0C246480C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526CB-C03C-4DAF-BC2C-4D5DDA972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EA127-AB12-451A-A541-3B527BDA96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086794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62DF00-725E-4067-9D4F-C295CFF9E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BDFC7F-53F9-4ABA-B1D6-AA40CB95A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449925D-40F6-4F09-A1A1-58F42A2FA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E5A81-280A-410C-9E3E-D7C792B0E6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867858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BC976F-157A-4A77-9CCD-2E5E5C0A5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4E727E-CEC4-4792-BB29-A39438D45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836A31-8D6B-450F-A0F5-991C55871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2644D-705F-4E39-9988-7E0D4E4F7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928561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80A6D17-2FEF-4D4C-93F0-1AD55B8129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B63A94-ADBC-483B-8827-69A94728F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9EDF84-F57F-49B4-98F7-022B3FFE8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8D7ED-7C25-41A8-B270-FA8047B92E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189653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D8D9B-C867-4FB3-BFBA-CF8BB36DE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21291-DDC7-4B8C-8409-124D8D0DB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0027F-3C2A-49FE-88CA-958E06D6F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A42F8-72A8-4A29-88EA-C022CCB282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592198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8F8C73-2F41-4BF6-8747-3F47B1F9D4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11D33-F1B8-428D-927B-2627252F8E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B2BF5-5CFA-4028-AE20-08D77D063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DD4C5-697F-48FF-A01A-32780CCE64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692338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74695088-F8A2-421A-BA43-E21E7FA40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F6A34890-8456-4CEA-8849-631E2FEF6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82750C8-F941-4BA6-9E9E-8289EF3D77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32DCEFA-EBA3-4F55-954B-8FADFB4FED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13C2659-A87D-4111-8260-F8FC3F3331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819BBF95-E034-4CD5-86B2-61F1CC5C38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199" name="Oval 7">
            <a:extLst>
              <a:ext uri="{FF2B5EF4-FFF2-40B4-BE49-F238E27FC236}">
                <a16:creationId xmlns:a16="http://schemas.microsoft.com/office/drawing/2014/main" id="{66E44461-81D1-49D7-8D0E-A5E37C17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4953000" cy="304800"/>
          </a:xfrm>
          <a:prstGeom prst="ellipse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8" descr="蓝色砂纸">
            <a:extLst>
              <a:ext uri="{FF2B5EF4-FFF2-40B4-BE49-F238E27FC236}">
                <a16:creationId xmlns:a16="http://schemas.microsoft.com/office/drawing/2014/main" id="{62963E3C-4422-4172-B7D9-A0FCEC6CB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410200"/>
          <a:ext cx="1295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剪辑" r:id="rId16" imgW="4046400" imgH="3352320" progId="MS_ClipArt_Gallery.2">
                  <p:embed/>
                </p:oleObj>
              </mc:Choice>
              <mc:Fallback>
                <p:oleObj name="剪辑" r:id="rId16" imgW="4046400" imgH="3352320" progId="MS_ClipArt_Gallery.2">
                  <p:embed/>
                  <p:pic>
                    <p:nvPicPr>
                      <p:cNvPr id="0" name="Object 8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10200"/>
                        <a:ext cx="1295400" cy="1073150"/>
                      </a:xfrm>
                      <a:prstGeom prst="rect">
                        <a:avLst/>
                      </a:prstGeom>
                      <a:blipFill dpi="0" rotWithShape="0">
                        <a:blip r:embed="rId1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AutoShape 9" descr="蓝色砂纸">
            <a:extLst>
              <a:ext uri="{FF2B5EF4-FFF2-40B4-BE49-F238E27FC236}">
                <a16:creationId xmlns:a16="http://schemas.microsoft.com/office/drawing/2014/main" id="{915F67E0-C5C6-42EB-8092-922F4BD8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91200"/>
            <a:ext cx="990600" cy="381000"/>
          </a:xfrm>
          <a:prstGeom prst="roundRect">
            <a:avLst>
              <a:gd name="adj" fmla="val 16667"/>
            </a:avLst>
          </a:prstGeom>
          <a:blipFill dpi="0" rotWithShape="0">
            <a:blip r:embed="rId15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" name="Rectangle 10" descr="蓝色砂纸">
            <a:extLst>
              <a:ext uri="{FF2B5EF4-FFF2-40B4-BE49-F238E27FC236}">
                <a16:creationId xmlns:a16="http://schemas.microsoft.com/office/drawing/2014/main" id="{AB79BAF0-9460-43C8-A5B2-511BC0608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1524000" cy="914400"/>
          </a:xfrm>
          <a:prstGeom prst="rect">
            <a:avLst/>
          </a:prstGeom>
          <a:blipFill dpi="0" rotWithShape="0">
            <a:blip r:embed="rId1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3" name="Oval 11" descr="蓝色砂纸">
            <a:extLst>
              <a:ext uri="{FF2B5EF4-FFF2-40B4-BE49-F238E27FC236}">
                <a16:creationId xmlns:a16="http://schemas.microsoft.com/office/drawing/2014/main" id="{D16D1F87-7352-462F-BA7C-55E54924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838200" cy="228600"/>
          </a:xfrm>
          <a:prstGeom prst="ellipse">
            <a:avLst/>
          </a:prstGeom>
          <a:blipFill dpi="0" rotWithShape="0">
            <a:blip r:embed="rId15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7" name="Object 12">
            <a:extLst>
              <a:ext uri="{FF2B5EF4-FFF2-40B4-BE49-F238E27FC236}">
                <a16:creationId xmlns:a16="http://schemas.microsoft.com/office/drawing/2014/main" id="{B2FAAE9D-D134-4657-9211-5311A77A9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638800"/>
          <a:ext cx="723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剪辑" r:id="rId18" imgW="5714640" imgH="3192120" progId="MS_ClipArt_Gallery.2">
                  <p:embed/>
                </p:oleObj>
              </mc:Choice>
              <mc:Fallback>
                <p:oleObj name="剪辑" r:id="rId18" imgW="5714640" imgH="319212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8800"/>
                        <a:ext cx="723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ECAI\14\14.1.4.ppt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.jpeg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.jpe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19" Type="http://schemas.openxmlformats.org/officeDocument/2006/relationships/image" Target="../media/image20.png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3.wmf"/><Relationship Id="rId12" Type="http://schemas.openxmlformats.org/officeDocument/2006/relationships/image" Target="../media/image12.png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.jpeg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png"/><Relationship Id="rId4" Type="http://schemas.openxmlformats.org/officeDocument/2006/relationships/image" Target="../media/image21.wmf"/><Relationship Id="rId9" Type="http://schemas.openxmlformats.org/officeDocument/2006/relationships/image" Target="../media/image22.wmf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0E3EC7B8-A055-4C47-8616-58E3F2210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75" y="642938"/>
            <a:ext cx="4343400" cy="914400"/>
          </a:xfrm>
        </p:spPr>
        <p:txBody>
          <a:bodyPr/>
          <a:lstStyle/>
          <a:p>
            <a:pPr algn="l" eaLnBrk="1" hangingPunct="1"/>
            <a:r>
              <a:rPr lang="en-US" altLang="zh-CN" sz="4000" b="1">
                <a:ea typeface="黑体" panose="02010609060101010101" pitchFamily="49" charset="-122"/>
              </a:rPr>
              <a:t>5.2   </a:t>
            </a:r>
            <a:r>
              <a:rPr lang="zh-CN" altLang="en-US" sz="4000" b="1">
                <a:ea typeface="黑体" panose="02010609060101010101" pitchFamily="49" charset="-122"/>
              </a:rPr>
              <a:t>电压比较器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30149CE-FA85-4157-94F6-7700398E592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85813" y="3071813"/>
            <a:ext cx="7777162" cy="2362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5.2.1  </a:t>
            </a:r>
            <a:r>
              <a:rPr lang="zh-CN" altLang="en-US" b="1">
                <a:solidFill>
                  <a:srgbClr val="0000FF"/>
                </a:solidFill>
              </a:rPr>
              <a:t>单限比较电路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5.2.2  </a:t>
            </a:r>
            <a:r>
              <a:rPr lang="zh-CN" altLang="en-US" b="1">
                <a:solidFill>
                  <a:srgbClr val="0000FF"/>
                </a:solidFill>
              </a:rPr>
              <a:t>滞回比较电路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5.2.3  </a:t>
            </a:r>
            <a:r>
              <a:rPr lang="zh-CN" altLang="en-US" b="1">
                <a:solidFill>
                  <a:srgbClr val="0000FF"/>
                </a:solidFill>
              </a:rPr>
              <a:t>双限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zh-CN" altLang="en-US" b="1">
                <a:solidFill>
                  <a:srgbClr val="0000FF"/>
                </a:solidFill>
              </a:rPr>
              <a:t>窗口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zh-CN" altLang="en-US" b="1">
                <a:solidFill>
                  <a:srgbClr val="0000FF"/>
                </a:solidFill>
              </a:rPr>
              <a:t>比较电路</a:t>
            </a:r>
          </a:p>
          <a:p>
            <a:pPr eaLnBrk="1" hangingPunct="1">
              <a:buFontTx/>
              <a:buNone/>
            </a:pPr>
            <a:endParaRPr lang="en-US" altLang="zh-CN" b="1">
              <a:solidFill>
                <a:srgbClr val="0000FF"/>
              </a:solidFill>
              <a:hlinkClick r:id="rId3" action="ppaction://hlinkpres?slideindex=1&amp;slidetitle="/>
            </a:endParaRP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482A70D9-5B96-4D29-A142-BFFE5ADED21E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7924800" y="5562600"/>
          <a:ext cx="498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剪辑" r:id="rId4" imgW="2309760" imgH="3176280" progId="MS_ClipArt_Gallery.2">
                  <p:embed/>
                </p:oleObj>
              </mc:Choice>
              <mc:Fallback>
                <p:oleObj name="剪辑" r:id="rId4" imgW="2309760" imgH="317628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562600"/>
                        <a:ext cx="4984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>
            <a:extLst>
              <a:ext uri="{FF2B5EF4-FFF2-40B4-BE49-F238E27FC236}">
                <a16:creationId xmlns:a16="http://schemas.microsoft.com/office/drawing/2014/main" id="{46EB2BDA-5D68-45AA-96B9-780FC0B9B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643063"/>
            <a:ext cx="7715250" cy="1303337"/>
          </a:xfrm>
          <a:prstGeom prst="rect">
            <a:avLst/>
          </a:prstGeom>
          <a:gradFill rotWithShape="0">
            <a:gsLst>
              <a:gs pos="0">
                <a:srgbClr val="E2FFC5"/>
              </a:gs>
              <a:gs pos="100000">
                <a:srgbClr val="FFFFFF"/>
              </a:gs>
            </a:gsLst>
            <a:path path="rect">
              <a:fillToRect l="100000" t="100000"/>
            </a:path>
          </a:gradFill>
          <a:ln w="57150">
            <a:pattFill prst="zigZag">
              <a:fgClr>
                <a:srgbClr val="FF00FF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/>
              <a:t>         </a:t>
            </a:r>
            <a:r>
              <a:rPr lang="zh-CN" altLang="en-US" sz="2800" b="1"/>
              <a:t>比较电路是将一个模拟电压信号与一个基准电压相比较的电路。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  <p:bldP spid="717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98351277-75AD-49D4-8619-165DE9A881A5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071563"/>
            <a:ext cx="2819400" cy="654050"/>
            <a:chOff x="288" y="1440"/>
            <a:chExt cx="1776" cy="412"/>
          </a:xfrm>
        </p:grpSpPr>
        <p:sp>
          <p:nvSpPr>
            <p:cNvPr id="6149" name="Text Box 8">
              <a:extLst>
                <a:ext uri="{FF2B5EF4-FFF2-40B4-BE49-F238E27FC236}">
                  <a16:creationId xmlns:a16="http://schemas.microsoft.com/office/drawing/2014/main" id="{5EC1D4B8-3FDC-4FB7-B05D-6C55B789D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40"/>
              <a:ext cx="17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3300"/>
                  </a:solidFill>
                </a:rPr>
                <a:t>回差电压     </a:t>
              </a:r>
              <a:r>
                <a:rPr lang="zh-CN" altLang="en-US" sz="3200" b="1"/>
                <a:t>   </a:t>
              </a:r>
              <a:r>
                <a:rPr lang="zh-CN" altLang="en-US" sz="3200" b="1">
                  <a:solidFill>
                    <a:srgbClr val="FF3300"/>
                  </a:solidFill>
                </a:rPr>
                <a:t>：</a:t>
              </a:r>
              <a:endParaRPr lang="zh-CN" altLang="en-US" sz="3200" b="1"/>
            </a:p>
          </p:txBody>
        </p:sp>
        <p:graphicFrame>
          <p:nvGraphicFramePr>
            <p:cNvPr id="6147" name="Object 9">
              <a:extLst>
                <a:ext uri="{FF2B5EF4-FFF2-40B4-BE49-F238E27FC236}">
                  <a16:creationId xmlns:a16="http://schemas.microsoft.com/office/drawing/2014/main" id="{B21116A4-0278-45C7-B259-A9003B5755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4" y="1459"/>
            <a:ext cx="45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3" imgW="241200" imgH="228600" progId="Equation.DSMT4">
                    <p:embed/>
                  </p:oleObj>
                </mc:Choice>
                <mc:Fallback>
                  <p:oleObj name="Equation" r:id="rId3" imgW="2412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1459"/>
                          <a:ext cx="45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3E68BEEA-BF1F-48BD-A9F9-86EE1E9DE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5" y="2357438"/>
          <a:ext cx="4373563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676160" imgH="685800" progId="Equation.DSMT4">
                  <p:embed/>
                </p:oleObj>
              </mc:Choice>
              <mc:Fallback>
                <p:oleObj name="Equation" r:id="rId5" imgW="167616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357438"/>
                        <a:ext cx="4373563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电子线路\2005\电子线路及其试题\第二章到第四章\209.jpg">
            <a:extLst>
              <a:ext uri="{FF2B5EF4-FFF2-40B4-BE49-F238E27FC236}">
                <a16:creationId xmlns:a16="http://schemas.microsoft.com/office/drawing/2014/main" id="{1C5E7A4B-D83A-4903-A1B9-61710EA2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0" t="16037" r="3903" b="56227"/>
          <a:stretch>
            <a:fillRect/>
          </a:stretch>
        </p:blipFill>
        <p:spPr bwMode="auto">
          <a:xfrm>
            <a:off x="0" y="0"/>
            <a:ext cx="72405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电子线路\2005\电子线路及其试题\第二章到第四章\209.jpg">
            <a:extLst>
              <a:ext uri="{FF2B5EF4-FFF2-40B4-BE49-F238E27FC236}">
                <a16:creationId xmlns:a16="http://schemas.microsoft.com/office/drawing/2014/main" id="{7223FEDA-A7F2-421B-8766-DE9E2C43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0" t="41693" r="3903" b="17397"/>
          <a:stretch>
            <a:fillRect/>
          </a:stretch>
        </p:blipFill>
        <p:spPr bwMode="auto">
          <a:xfrm>
            <a:off x="0" y="2643188"/>
            <a:ext cx="7240588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" descr="QQ截图20140425213400.jpg">
            <a:extLst>
              <a:ext uri="{FF2B5EF4-FFF2-40B4-BE49-F238E27FC236}">
                <a16:creationId xmlns:a16="http://schemas.microsoft.com/office/drawing/2014/main" id="{BFAAECC5-EF6F-461D-ACA7-0BD505C01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电子线路\2005\电子线路及其试题\第二章到第四章\210.jpg">
            <a:extLst>
              <a:ext uri="{FF2B5EF4-FFF2-40B4-BE49-F238E27FC236}">
                <a16:creationId xmlns:a16="http://schemas.microsoft.com/office/drawing/2014/main" id="{FC0768E2-D4E9-49AB-B6E2-E9494AF2F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06"/>
          <a:stretch>
            <a:fillRect/>
          </a:stretch>
        </p:blipFill>
        <p:spPr bwMode="auto">
          <a:xfrm>
            <a:off x="4857750" y="0"/>
            <a:ext cx="40909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2">
            <a:extLst>
              <a:ext uri="{FF2B5EF4-FFF2-40B4-BE49-F238E27FC236}">
                <a16:creationId xmlns:a16="http://schemas.microsoft.com/office/drawing/2014/main" id="{CC31AA8A-D265-4C7E-9062-65897CA9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57500"/>
            <a:ext cx="4354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不同比较电路的抗干</a:t>
            </a:r>
            <a:endParaRPr lang="en-US" altLang="zh-CN" sz="3600" b="1"/>
          </a:p>
          <a:p>
            <a:r>
              <a:rPr lang="zh-CN" altLang="en-US" sz="3600" b="1"/>
              <a:t>扰能力</a:t>
            </a:r>
          </a:p>
        </p:txBody>
      </p:sp>
      <p:pic>
        <p:nvPicPr>
          <p:cNvPr id="4" name="Picture 2" descr="E:\电子线路\2005\电子线路及其试题\第二章到第四章\210.jpg">
            <a:extLst>
              <a:ext uri="{FF2B5EF4-FFF2-40B4-BE49-F238E27FC236}">
                <a16:creationId xmlns:a16="http://schemas.microsoft.com/office/drawing/2014/main" id="{2419216F-BCC7-4223-BAEA-3A92CF7F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4" b="44295"/>
          <a:stretch>
            <a:fillRect/>
          </a:stretch>
        </p:blipFill>
        <p:spPr bwMode="auto">
          <a:xfrm>
            <a:off x="4857750" y="2286000"/>
            <a:ext cx="409098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E:\电子线路\2005\电子线路及其试题\第二章到第四章\210.jpg">
            <a:extLst>
              <a:ext uri="{FF2B5EF4-FFF2-40B4-BE49-F238E27FC236}">
                <a16:creationId xmlns:a16="http://schemas.microsoft.com/office/drawing/2014/main" id="{7A55692F-46FE-40D6-9D28-B11AE595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5" b="15115"/>
          <a:stretch>
            <a:fillRect/>
          </a:stretch>
        </p:blipFill>
        <p:spPr bwMode="auto">
          <a:xfrm>
            <a:off x="4857750" y="4500563"/>
            <a:ext cx="4090988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13" descr="E:\电子线路\2005\电子线路及其试题\第二章到第四章\211.jpg">
            <a:extLst>
              <a:ext uri="{FF2B5EF4-FFF2-40B4-BE49-F238E27FC236}">
                <a16:creationId xmlns:a16="http://schemas.microsoft.com/office/drawing/2014/main" id="{5565DBD4-2C3E-4612-925C-9322CB19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t="3506" r="42542" b="29092"/>
          <a:stretch>
            <a:fillRect/>
          </a:stretch>
        </p:blipFill>
        <p:spPr bwMode="auto">
          <a:xfrm>
            <a:off x="0" y="2714625"/>
            <a:ext cx="50720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2">
            <a:extLst>
              <a:ext uri="{FF2B5EF4-FFF2-40B4-BE49-F238E27FC236}">
                <a16:creationId xmlns:a16="http://schemas.microsoft.com/office/drawing/2014/main" id="{535A9050-75B4-4950-B65D-CCA86D2F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556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4000" b="1">
                <a:solidFill>
                  <a:srgbClr val="0000FF"/>
                </a:solidFill>
              </a:rPr>
              <a:t>5.2.3 </a:t>
            </a:r>
            <a:r>
              <a:rPr lang="zh-CN" altLang="en-US" sz="4000" b="1">
                <a:solidFill>
                  <a:srgbClr val="0000FF"/>
                </a:solidFill>
              </a:rPr>
              <a:t>双限</a:t>
            </a:r>
            <a:r>
              <a:rPr lang="en-US" altLang="zh-CN" sz="4000" b="1">
                <a:solidFill>
                  <a:srgbClr val="0000FF"/>
                </a:solidFill>
              </a:rPr>
              <a:t>(</a:t>
            </a:r>
            <a:r>
              <a:rPr lang="zh-CN" altLang="en-US" sz="4000" b="1">
                <a:solidFill>
                  <a:srgbClr val="0000FF"/>
                </a:solidFill>
              </a:rPr>
              <a:t>窗口</a:t>
            </a:r>
            <a:r>
              <a:rPr lang="en-US" altLang="zh-CN" sz="4000" b="1">
                <a:solidFill>
                  <a:srgbClr val="0000FF"/>
                </a:solidFill>
              </a:rPr>
              <a:t>)</a:t>
            </a:r>
            <a:r>
              <a:rPr lang="zh-CN" altLang="en-US" sz="4000" b="1">
                <a:solidFill>
                  <a:srgbClr val="0000FF"/>
                </a:solidFill>
              </a:rPr>
              <a:t>比较器</a:t>
            </a:r>
            <a:endParaRPr lang="zh-CN" altLang="en-US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1AB13B46-C513-40C6-A610-E69AB845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711325"/>
            <a:ext cx="822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600" b="1"/>
              <a:t>窗口比较器的电路与构成</a:t>
            </a:r>
            <a:r>
              <a:rPr lang="en-US" altLang="zh-CN" sz="3600" b="1"/>
              <a:t>:</a:t>
            </a:r>
            <a:endParaRPr lang="zh-CN" altLang="en-US" sz="3600" b="1"/>
          </a:p>
        </p:txBody>
      </p:sp>
      <p:pic>
        <p:nvPicPr>
          <p:cNvPr id="6" name="Picture 13" descr="E:\电子线路\2005\电子线路及其试题\第二章到第四章\211.jpg">
            <a:extLst>
              <a:ext uri="{FF2B5EF4-FFF2-40B4-BE49-F238E27FC236}">
                <a16:creationId xmlns:a16="http://schemas.microsoft.com/office/drawing/2014/main" id="{FD3A74DE-26D5-4689-AC8E-1E5D63AA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3" t="3506" r="3009" b="34886"/>
          <a:stretch>
            <a:fillRect/>
          </a:stretch>
        </p:blipFill>
        <p:spPr bwMode="auto">
          <a:xfrm>
            <a:off x="5000625" y="2714625"/>
            <a:ext cx="397986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074">
            <a:extLst>
              <a:ext uri="{FF2B5EF4-FFF2-40B4-BE49-F238E27FC236}">
                <a16:creationId xmlns:a16="http://schemas.microsoft.com/office/drawing/2014/main" id="{FEC2704D-23DF-44F9-BEF7-84EA394C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49288"/>
            <a:ext cx="556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solidFill>
                  <a:srgbClr val="0000FF"/>
                </a:solidFill>
              </a:rPr>
              <a:t> </a:t>
            </a:r>
            <a:r>
              <a:rPr lang="en-US" altLang="zh-CN" sz="4000" b="1">
                <a:solidFill>
                  <a:srgbClr val="0000FF"/>
                </a:solidFill>
              </a:rPr>
              <a:t>5.2.1  </a:t>
            </a:r>
            <a:r>
              <a:rPr lang="zh-CN" altLang="en-US" sz="4000" b="1">
                <a:solidFill>
                  <a:srgbClr val="0000FF"/>
                </a:solidFill>
              </a:rPr>
              <a:t>单限比较电路</a:t>
            </a:r>
            <a:endParaRPr lang="zh-CN" altLang="en-US" sz="4000" b="1">
              <a:solidFill>
                <a:srgbClr val="010000"/>
              </a:solidFill>
            </a:endParaRPr>
          </a:p>
        </p:txBody>
      </p:sp>
      <p:sp>
        <p:nvSpPr>
          <p:cNvPr id="10243" name="Text Box 3075">
            <a:extLst>
              <a:ext uri="{FF2B5EF4-FFF2-40B4-BE49-F238E27FC236}">
                <a16:creationId xmlns:a16="http://schemas.microsoft.com/office/drawing/2014/main" id="{73967383-A4CC-4A57-86ED-A825201B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425575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/>
              <a:t> </a:t>
            </a:r>
            <a:r>
              <a:rPr lang="en-US" altLang="zh-CN" sz="36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 </a:t>
            </a:r>
            <a:r>
              <a:rPr lang="zh-CN" altLang="en-US" sz="36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过零比较器和电压幅度比较器</a:t>
            </a:r>
            <a:endParaRPr lang="zh-CN" altLang="en-US" sz="3600" b="1"/>
          </a:p>
        </p:txBody>
      </p:sp>
      <p:sp>
        <p:nvSpPr>
          <p:cNvPr id="10244" name="Text Box 3076">
            <a:extLst>
              <a:ext uri="{FF2B5EF4-FFF2-40B4-BE49-F238E27FC236}">
                <a16:creationId xmlns:a16="http://schemas.microsoft.com/office/drawing/2014/main" id="{8BB637E4-F30E-441B-9060-13E90C56F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14563"/>
            <a:ext cx="8110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zh-CN" altLang="en-US" sz="3600" b="1"/>
              <a:t>过零电压比较器</a:t>
            </a:r>
            <a:r>
              <a:rPr lang="en-US" altLang="zh-CN" sz="3600" b="1"/>
              <a:t>:</a:t>
            </a:r>
            <a:endParaRPr lang="zh-CN" altLang="en-US" sz="3600" b="1"/>
          </a:p>
        </p:txBody>
      </p:sp>
      <p:pic>
        <p:nvPicPr>
          <p:cNvPr id="10256" name="Picture 3088" descr="E:\电子线路\2005\电子线路及其试题\第二章到第四章\208.jpg">
            <a:extLst>
              <a:ext uri="{FF2B5EF4-FFF2-40B4-BE49-F238E27FC236}">
                <a16:creationId xmlns:a16="http://schemas.microsoft.com/office/drawing/2014/main" id="{46A3386C-8504-41F9-AE2D-58D4A234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r="64877"/>
          <a:stretch>
            <a:fillRect/>
          </a:stretch>
        </p:blipFill>
        <p:spPr bwMode="auto">
          <a:xfrm>
            <a:off x="214313" y="3143250"/>
            <a:ext cx="314325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88" descr="E:\电子线路\2005\电子线路及其试题\第二章到第四章\208.jpg">
            <a:extLst>
              <a:ext uri="{FF2B5EF4-FFF2-40B4-BE49-F238E27FC236}">
                <a16:creationId xmlns:a16="http://schemas.microsoft.com/office/drawing/2014/main" id="{25934E1A-9E15-4BFD-B27D-4A5A0899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5" r="7703"/>
          <a:stretch>
            <a:fillRect/>
          </a:stretch>
        </p:blipFill>
        <p:spPr bwMode="auto">
          <a:xfrm>
            <a:off x="5286375" y="3143250"/>
            <a:ext cx="3643313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088" descr="E:\电子线路\2005\电子线路及其试题\第二章到第四章\208.jpg">
            <a:extLst>
              <a:ext uri="{FF2B5EF4-FFF2-40B4-BE49-F238E27FC236}">
                <a16:creationId xmlns:a16="http://schemas.microsoft.com/office/drawing/2014/main" id="{0005E519-7D80-4DC1-807D-D67641FD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6" r="46500" b="64534"/>
          <a:stretch>
            <a:fillRect/>
          </a:stretch>
        </p:blipFill>
        <p:spPr bwMode="auto">
          <a:xfrm>
            <a:off x="3286125" y="3143250"/>
            <a:ext cx="42862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088" descr="E:\电子线路\2005\电子线路及其试题\第二章到第四章\208.jpg">
            <a:extLst>
              <a:ext uri="{FF2B5EF4-FFF2-40B4-BE49-F238E27FC236}">
                <a16:creationId xmlns:a16="http://schemas.microsoft.com/office/drawing/2014/main" id="{65B71379-E734-46CD-A33F-34422476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4" r="46500"/>
          <a:stretch>
            <a:fillRect/>
          </a:stretch>
        </p:blipFill>
        <p:spPr bwMode="auto">
          <a:xfrm>
            <a:off x="3286125" y="3143250"/>
            <a:ext cx="200025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DD983DC2-22D6-4358-9B06-262A131C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28688"/>
            <a:ext cx="8305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600" b="1"/>
              <a:t>电压幅度比较器</a:t>
            </a:r>
            <a:r>
              <a:rPr lang="en-US" altLang="zh-CN" sz="3600" b="1"/>
              <a:t>:</a:t>
            </a:r>
            <a:endParaRPr lang="zh-CN" altLang="en-US" sz="3600" b="1"/>
          </a:p>
        </p:txBody>
      </p:sp>
      <p:pic>
        <p:nvPicPr>
          <p:cNvPr id="8" name="图片 7" descr="QQ截图20140425212534.jpg">
            <a:extLst>
              <a:ext uri="{FF2B5EF4-FFF2-40B4-BE49-F238E27FC236}">
                <a16:creationId xmlns:a16="http://schemas.microsoft.com/office/drawing/2014/main" id="{AA5CEDD9-BD72-4D84-A9B9-FF618D40C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r="47295"/>
          <a:stretch>
            <a:fillRect/>
          </a:stretch>
        </p:blipFill>
        <p:spPr bwMode="auto">
          <a:xfrm>
            <a:off x="0" y="2060575"/>
            <a:ext cx="50038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QQ截图20140425212534.jpg">
            <a:extLst>
              <a:ext uri="{FF2B5EF4-FFF2-40B4-BE49-F238E27FC236}">
                <a16:creationId xmlns:a16="http://schemas.microsoft.com/office/drawing/2014/main" id="{073173A3-D441-4399-B77F-F5AA5F4D1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4" r="3526"/>
          <a:stretch>
            <a:fillRect/>
          </a:stretch>
        </p:blipFill>
        <p:spPr bwMode="auto">
          <a:xfrm>
            <a:off x="5003800" y="2060575"/>
            <a:ext cx="41402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1D25BAB8-F68A-497F-B0D1-3702F6A1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28688"/>
            <a:ext cx="8305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600" b="1"/>
              <a:t>电压幅度比较器</a:t>
            </a:r>
            <a:r>
              <a:rPr lang="en-US" altLang="zh-CN" sz="3600" b="1"/>
              <a:t>:</a:t>
            </a:r>
            <a:endParaRPr lang="zh-CN" altLang="en-US" sz="3600" b="1"/>
          </a:p>
        </p:txBody>
      </p:sp>
      <p:pic>
        <p:nvPicPr>
          <p:cNvPr id="11" name="Picture 3087" descr="E:\电子线路\2005\电子线路及其试题\第二章到第四章\207.jpg">
            <a:extLst>
              <a:ext uri="{FF2B5EF4-FFF2-40B4-BE49-F238E27FC236}">
                <a16:creationId xmlns:a16="http://schemas.microsoft.com/office/drawing/2014/main" id="{C9C73E7E-C484-4BEE-8E70-E9F335D8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7" r="72911" b="5029"/>
          <a:stretch>
            <a:fillRect/>
          </a:stretch>
        </p:blipFill>
        <p:spPr bwMode="auto">
          <a:xfrm>
            <a:off x="142875" y="1841500"/>
            <a:ext cx="257175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087" descr="E:\电子线路\2005\电子线路及其试题\第二章到第四章\207.jpg">
            <a:extLst>
              <a:ext uri="{FF2B5EF4-FFF2-40B4-BE49-F238E27FC236}">
                <a16:creationId xmlns:a16="http://schemas.microsoft.com/office/drawing/2014/main" id="{9A2D00C4-A44B-456E-9F0E-5BB2DCC3B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9" t="5357" r="48079" b="5029"/>
          <a:stretch>
            <a:fillRect/>
          </a:stretch>
        </p:blipFill>
        <p:spPr bwMode="auto">
          <a:xfrm>
            <a:off x="2714625" y="1841500"/>
            <a:ext cx="2357438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87" descr="E:\电子线路\2005\电子线路及其试题\第二章到第四章\207.jpg">
            <a:extLst>
              <a:ext uri="{FF2B5EF4-FFF2-40B4-BE49-F238E27FC236}">
                <a16:creationId xmlns:a16="http://schemas.microsoft.com/office/drawing/2014/main" id="{7E1B30D3-4D03-4905-A6C4-E1C64FED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1" t="5357" r="5940" b="62083"/>
          <a:stretch>
            <a:fillRect/>
          </a:stretch>
        </p:blipFill>
        <p:spPr bwMode="auto">
          <a:xfrm>
            <a:off x="5072063" y="1841500"/>
            <a:ext cx="40005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087" descr="E:\电子线路\2005\电子线路及其试题\第二章到第四章\207.jpg">
            <a:extLst>
              <a:ext uri="{FF2B5EF4-FFF2-40B4-BE49-F238E27FC236}">
                <a16:creationId xmlns:a16="http://schemas.microsoft.com/office/drawing/2014/main" id="{223FCCE8-134E-4044-AB8C-F3DBDC7AE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1" t="39526" r="5940" b="5029"/>
          <a:stretch>
            <a:fillRect/>
          </a:stretch>
        </p:blipFill>
        <p:spPr bwMode="auto">
          <a:xfrm>
            <a:off x="5072063" y="3357563"/>
            <a:ext cx="40005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F2D11BB-124C-4543-B01C-6F1218B6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785813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6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zh-CN" altLang="en-US" sz="36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比较器的基本特点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5A4C00-DFB4-4D7B-BFB8-FED50F46B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05000"/>
            <a:ext cx="7315200" cy="2895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</a:rPr>
              <a:t>工作在开环或正反馈状态。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</a:rPr>
              <a:t>开关特性，因开环增益很大，</a:t>
            </a:r>
            <a:r>
              <a:rPr lang="zh-CN" altLang="en-US" sz="2800" b="1"/>
              <a:t>比较器的输出只有高电平和低电平两个稳定状态。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</a:rPr>
              <a:t>非线性，</a:t>
            </a:r>
            <a:r>
              <a:rPr lang="zh-CN" altLang="en-US" sz="2800" b="1"/>
              <a:t>因大幅度工作，输出和输入不成线性关系。</a:t>
            </a:r>
          </a:p>
          <a:p>
            <a:pPr algn="just" eaLnBrk="1" hangingPunct="1">
              <a:lnSpc>
                <a:spcPct val="120000"/>
              </a:lnSpc>
            </a:pPr>
            <a:endParaRPr lang="en-US" altLang="zh-CN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2">
            <a:extLst>
              <a:ext uri="{FF2B5EF4-FFF2-40B4-BE49-F238E27FC236}">
                <a16:creationId xmlns:a16="http://schemas.microsoft.com/office/drawing/2014/main" id="{01A75600-AF93-4BB3-864A-0D238781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600" b="1">
                <a:solidFill>
                  <a:srgbClr val="0000FF"/>
                </a:solidFill>
              </a:rPr>
              <a:t>5.2.2  </a:t>
            </a:r>
            <a:r>
              <a:rPr lang="zh-CN" altLang="en-US" sz="3600" b="1">
                <a:solidFill>
                  <a:srgbClr val="0000FF"/>
                </a:solidFill>
              </a:rPr>
              <a:t>滞回比较器</a:t>
            </a:r>
            <a:endParaRPr lang="zh-CN" altLang="en-US" b="1">
              <a:solidFill>
                <a:srgbClr val="FF3300"/>
              </a:solidFill>
            </a:endParaRPr>
          </a:p>
        </p:txBody>
      </p:sp>
      <p:graphicFrame>
        <p:nvGraphicFramePr>
          <p:cNvPr id="13315" name="Object 3" descr="蓝色砂纸">
            <a:extLst>
              <a:ext uri="{FF2B5EF4-FFF2-40B4-BE49-F238E27FC236}">
                <a16:creationId xmlns:a16="http://schemas.microsoft.com/office/drawing/2014/main" id="{A284B4B1-5C52-4CD1-BD81-F272EBB08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3286125"/>
          <a:ext cx="482441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2311200" imgH="431640" progId="Equation.DSMT4">
                  <p:embed/>
                </p:oleObj>
              </mc:Choice>
              <mc:Fallback>
                <p:oleObj name="Equation" r:id="rId3" imgW="2311200" imgH="431640" progId="Equation.DSMT4">
                  <p:embed/>
                  <p:pic>
                    <p:nvPicPr>
                      <p:cNvPr id="0" name="Object 3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286125"/>
                        <a:ext cx="4824412" cy="830263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pattFill prst="pct90">
                          <a:fgClr>
                            <a:srgbClr val="FF00FF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>
            <a:extLst>
              <a:ext uri="{FF2B5EF4-FFF2-40B4-BE49-F238E27FC236}">
                <a16:creationId xmlns:a16="http://schemas.microsoft.com/office/drawing/2014/main" id="{7AFA53BB-6636-4011-98E1-D584E4FA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1762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电路组成</a:t>
            </a:r>
            <a:endParaRPr lang="en-US" altLang="zh-CN" sz="2800" b="1"/>
          </a:p>
        </p:txBody>
      </p:sp>
      <p:sp>
        <p:nvSpPr>
          <p:cNvPr id="3091" name="Text Box 7">
            <a:extLst>
              <a:ext uri="{FF2B5EF4-FFF2-40B4-BE49-F238E27FC236}">
                <a16:creationId xmlns:a16="http://schemas.microsoft.com/office/drawing/2014/main" id="{32127F63-EEC8-4AEA-86C5-1EF458324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3681413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FF3300"/>
                </a:solidFill>
              </a:rPr>
              <a:t>上限阈值</a:t>
            </a:r>
            <a:r>
              <a:rPr lang="en-US" altLang="zh-CN" b="1">
                <a:solidFill>
                  <a:srgbClr val="FF3300"/>
                </a:solidFill>
              </a:rPr>
              <a:t>(</a:t>
            </a:r>
            <a:r>
              <a:rPr lang="zh-CN" altLang="en-US" b="1">
                <a:solidFill>
                  <a:srgbClr val="FF3300"/>
                </a:solidFill>
              </a:rPr>
              <a:t>触发</a:t>
            </a:r>
            <a:r>
              <a:rPr lang="en-US" altLang="zh-CN" b="1">
                <a:solidFill>
                  <a:srgbClr val="FF3300"/>
                </a:solidFill>
              </a:rPr>
              <a:t>)</a:t>
            </a:r>
            <a:r>
              <a:rPr lang="zh-CN" altLang="en-US" b="1">
                <a:solidFill>
                  <a:srgbClr val="FF3300"/>
                </a:solidFill>
              </a:rPr>
              <a:t>电平</a:t>
            </a:r>
            <a:endParaRPr lang="zh-CN" altLang="en-US" b="1"/>
          </a:p>
        </p:txBody>
      </p:sp>
      <p:pic>
        <p:nvPicPr>
          <p:cNvPr id="3082" name="Picture 20">
            <a:extLst>
              <a:ext uri="{FF2B5EF4-FFF2-40B4-BE49-F238E27FC236}">
                <a16:creationId xmlns:a16="http://schemas.microsoft.com/office/drawing/2014/main" id="{044130D9-F87D-473F-9CAD-A2ED1601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428625"/>
            <a:ext cx="407193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1" descr="蓝色砂纸">
            <a:extLst>
              <a:ext uri="{FF2B5EF4-FFF2-40B4-BE49-F238E27FC236}">
                <a16:creationId xmlns:a16="http://schemas.microsoft.com/office/drawing/2014/main" id="{7FA30814-433C-4DE0-98A9-3F2C0D38D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8" y="1955800"/>
          <a:ext cx="41370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1828800" imgH="431640" progId="Equation.DSMT4">
                  <p:embed/>
                </p:oleObj>
              </mc:Choice>
              <mc:Fallback>
                <p:oleObj name="Equation" r:id="rId7" imgW="1828800" imgH="431640" progId="Equation.DSMT4">
                  <p:embed/>
                  <p:pic>
                    <p:nvPicPr>
                      <p:cNvPr id="0" name="Object 21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955800"/>
                        <a:ext cx="4137025" cy="973138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pattFill prst="pct90">
                          <a:fgClr>
                            <a:srgbClr val="FF00FF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 descr="蓝色砂纸">
            <a:extLst>
              <a:ext uri="{FF2B5EF4-FFF2-40B4-BE49-F238E27FC236}">
                <a16:creationId xmlns:a16="http://schemas.microsoft.com/office/drawing/2014/main" id="{5ADAE00F-EED1-4B0D-B821-43CCFC82C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4357688"/>
          <a:ext cx="48244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9" imgW="2311200" imgH="431640" progId="Equation.DSMT4">
                  <p:embed/>
                </p:oleObj>
              </mc:Choice>
              <mc:Fallback>
                <p:oleObj name="Equation" r:id="rId9" imgW="2311200" imgH="431640" progId="Equation.DSMT4">
                  <p:embed/>
                  <p:pic>
                    <p:nvPicPr>
                      <p:cNvPr id="0" name="Object 4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4357688"/>
                        <a:ext cx="4824412" cy="89852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pattFill prst="pct90">
                          <a:fgClr>
                            <a:srgbClr val="FF00FF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E19AFEEC-6DB9-49F0-A25F-0206AF40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610100"/>
            <a:ext cx="2865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3300"/>
                </a:solidFill>
              </a:rPr>
              <a:t>下限阈值</a:t>
            </a:r>
            <a:r>
              <a:rPr lang="en-US" altLang="zh-CN" b="1">
                <a:solidFill>
                  <a:srgbClr val="FF3300"/>
                </a:solidFill>
              </a:rPr>
              <a:t>(</a:t>
            </a:r>
            <a:r>
              <a:rPr lang="zh-CN" altLang="en-US" b="1">
                <a:solidFill>
                  <a:srgbClr val="FF3300"/>
                </a:solidFill>
              </a:rPr>
              <a:t>触发</a:t>
            </a:r>
            <a:r>
              <a:rPr lang="en-US" altLang="zh-CN" b="1">
                <a:solidFill>
                  <a:srgbClr val="FF3300"/>
                </a:solidFill>
              </a:rPr>
              <a:t>)</a:t>
            </a:r>
            <a:r>
              <a:rPr lang="zh-CN" altLang="en-US" b="1">
                <a:solidFill>
                  <a:srgbClr val="FF3300"/>
                </a:solidFill>
              </a:rPr>
              <a:t>电平</a:t>
            </a:r>
            <a:endParaRPr lang="zh-CN" altLang="en-US"/>
          </a:p>
        </p:txBody>
      </p:sp>
      <p:graphicFrame>
        <p:nvGraphicFramePr>
          <p:cNvPr id="7" name="Object 23" descr="蓝色砂纸">
            <a:extLst>
              <a:ext uri="{FF2B5EF4-FFF2-40B4-BE49-F238E27FC236}">
                <a16:creationId xmlns:a16="http://schemas.microsoft.com/office/drawing/2014/main" id="{3EF568EC-2F57-4040-BB57-FAEBC27C5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5857875"/>
          <a:ext cx="16049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11" imgW="647640" imgH="228600" progId="Equation.DSMT4">
                  <p:embed/>
                </p:oleObj>
              </mc:Choice>
              <mc:Fallback>
                <p:oleObj name="Equation" r:id="rId11" imgW="647640" imgH="228600" progId="Equation.DSMT4">
                  <p:embed/>
                  <p:pic>
                    <p:nvPicPr>
                      <p:cNvPr id="0" name="Object 23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857875"/>
                        <a:ext cx="1604962" cy="5651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pattFill prst="pct90">
                          <a:fgClr>
                            <a:srgbClr val="FF00FF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309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 descr="蓝色砂纸">
            <a:extLst>
              <a:ext uri="{FF2B5EF4-FFF2-40B4-BE49-F238E27FC236}">
                <a16:creationId xmlns:a16="http://schemas.microsoft.com/office/drawing/2014/main" id="{EB9D3DE8-3598-4DDF-8C69-6D9CC8750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1071563"/>
          <a:ext cx="5397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Object 4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071563"/>
                        <a:ext cx="539750" cy="80962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5" name="Picture 20">
            <a:extLst>
              <a:ext uri="{FF2B5EF4-FFF2-40B4-BE49-F238E27FC236}">
                <a16:creationId xmlns:a16="http://schemas.microsoft.com/office/drawing/2014/main" id="{EC335989-7448-44DD-9C90-2D6E2F7A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0"/>
            <a:ext cx="3857625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376CBFD2-ADE3-4048-AFF7-F5800DB3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144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较小时，</a:t>
            </a:r>
            <a:endParaRPr lang="en-US" altLang="zh-CN" sz="3200" b="1"/>
          </a:p>
        </p:txBody>
      </p:sp>
      <p:graphicFrame>
        <p:nvGraphicFramePr>
          <p:cNvPr id="13315" name="Object 3" descr="蓝色砂纸">
            <a:extLst>
              <a:ext uri="{FF2B5EF4-FFF2-40B4-BE49-F238E27FC236}">
                <a16:creationId xmlns:a16="http://schemas.microsoft.com/office/drawing/2014/main" id="{23FE4154-10D4-47BD-B3ED-AE9C22E92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" y="2357438"/>
          <a:ext cx="58118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2311200" imgH="431640" progId="Equation.DSMT4">
                  <p:embed/>
                </p:oleObj>
              </mc:Choice>
              <mc:Fallback>
                <p:oleObj name="Equation" r:id="rId7" imgW="2311200" imgH="431640" progId="Equation.DSMT4">
                  <p:embed/>
                  <p:pic>
                    <p:nvPicPr>
                      <p:cNvPr id="0" name="Object 3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357438"/>
                        <a:ext cx="5811838" cy="100012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 descr="蓝色砂纸">
            <a:extLst>
              <a:ext uri="{FF2B5EF4-FFF2-40B4-BE49-F238E27FC236}">
                <a16:creationId xmlns:a16="http://schemas.microsoft.com/office/drawing/2014/main" id="{864EDF81-0714-40CA-9B87-AD94E1539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8" y="3838575"/>
          <a:ext cx="19685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9" imgW="622080" imgH="241200" progId="Equation.DSMT4">
                  <p:embed/>
                </p:oleObj>
              </mc:Choice>
              <mc:Fallback>
                <p:oleObj name="Equation" r:id="rId9" imgW="622080" imgH="241200" progId="Equation.DSMT4">
                  <p:embed/>
                  <p:pic>
                    <p:nvPicPr>
                      <p:cNvPr id="0" name="Object 5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3838575"/>
                        <a:ext cx="1968500" cy="763588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 descr="蓝色砂纸">
            <a:extLst>
              <a:ext uri="{FF2B5EF4-FFF2-40B4-BE49-F238E27FC236}">
                <a16:creationId xmlns:a16="http://schemas.microsoft.com/office/drawing/2014/main" id="{58A50353-873F-479D-9E92-87823E69B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3857625"/>
          <a:ext cx="1662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1" imgW="545760" imgH="241200" progId="Equation.DSMT4">
                  <p:embed/>
                </p:oleObj>
              </mc:Choice>
              <mc:Fallback>
                <p:oleObj name="Equation" r:id="rId11" imgW="545760" imgH="241200" progId="Equation.DSMT4">
                  <p:embed/>
                  <p:pic>
                    <p:nvPicPr>
                      <p:cNvPr id="0" name="Object 6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857625"/>
                        <a:ext cx="1662113" cy="73342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 descr="蓝色砂纸">
            <a:extLst>
              <a:ext uri="{FF2B5EF4-FFF2-40B4-BE49-F238E27FC236}">
                <a16:creationId xmlns:a16="http://schemas.microsoft.com/office/drawing/2014/main" id="{E1E75485-9165-4373-8209-80D7FC0A9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1143000"/>
          <a:ext cx="17541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3" imgW="545760" imgH="241200" progId="Equation.DSMT4">
                  <p:embed/>
                </p:oleObj>
              </mc:Choice>
              <mc:Fallback>
                <p:oleObj name="Equation" r:id="rId13" imgW="545760" imgH="241200" progId="Equation.DSMT4">
                  <p:embed/>
                  <p:pic>
                    <p:nvPicPr>
                      <p:cNvPr id="0" name="Object 7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143000"/>
                        <a:ext cx="1754188" cy="7747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 descr="蓝色砂纸">
            <a:extLst>
              <a:ext uri="{FF2B5EF4-FFF2-40B4-BE49-F238E27FC236}">
                <a16:creationId xmlns:a16="http://schemas.microsoft.com/office/drawing/2014/main" id="{B46AD634-38BF-4B62-8B06-1EDBA702E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8" y="4695825"/>
          <a:ext cx="22336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5" imgW="711000" imgH="241200" progId="Equation.DSMT4">
                  <p:embed/>
                </p:oleObj>
              </mc:Choice>
              <mc:Fallback>
                <p:oleObj name="Equation" r:id="rId15" imgW="711000" imgH="241200" progId="Equation.DSMT4">
                  <p:embed/>
                  <p:pic>
                    <p:nvPicPr>
                      <p:cNvPr id="0" name="Object 8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4695825"/>
                        <a:ext cx="2233612" cy="7366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 descr="蓝色砂纸">
            <a:extLst>
              <a:ext uri="{FF2B5EF4-FFF2-40B4-BE49-F238E27FC236}">
                <a16:creationId xmlns:a16="http://schemas.microsoft.com/office/drawing/2014/main" id="{479D151E-82B6-4C88-B3FE-B535B012B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4725988"/>
          <a:ext cx="16430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7" imgW="545760" imgH="241200" progId="Equation.DSMT4">
                  <p:embed/>
                </p:oleObj>
              </mc:Choice>
              <mc:Fallback>
                <p:oleObj name="Equation" r:id="rId17" imgW="545760" imgH="241200" progId="Equation.DSMT4">
                  <p:embed/>
                  <p:pic>
                    <p:nvPicPr>
                      <p:cNvPr id="0" name="Object 9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725988"/>
                        <a:ext cx="1643062" cy="725487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6" name="Picture 10">
            <a:extLst>
              <a:ext uri="{FF2B5EF4-FFF2-40B4-BE49-F238E27FC236}">
                <a16:creationId xmlns:a16="http://schemas.microsoft.com/office/drawing/2014/main" id="{099DEFF3-9006-42A2-A629-4C6C3C66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929063"/>
            <a:ext cx="4643437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 descr="蓝色砂纸">
            <a:extLst>
              <a:ext uri="{FF2B5EF4-FFF2-40B4-BE49-F238E27FC236}">
                <a16:creationId xmlns:a16="http://schemas.microsoft.com/office/drawing/2014/main" id="{4D5FBA61-49DF-467F-AD13-08A2FD5B7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786063"/>
          <a:ext cx="6137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2311200" imgH="431640" progId="Equation.DSMT4">
                  <p:embed/>
                </p:oleObj>
              </mc:Choice>
              <mc:Fallback>
                <p:oleObj name="Equation" r:id="rId3" imgW="2311200" imgH="431640" progId="Equation.DSMT4">
                  <p:embed/>
                  <p:pic>
                    <p:nvPicPr>
                      <p:cNvPr id="0" name="Object 4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786063"/>
                        <a:ext cx="6137275" cy="11430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 descr="蓝色砂纸">
            <a:extLst>
              <a:ext uri="{FF2B5EF4-FFF2-40B4-BE49-F238E27FC236}">
                <a16:creationId xmlns:a16="http://schemas.microsoft.com/office/drawing/2014/main" id="{79BA9C18-C685-429E-8942-2FD9836E1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929063"/>
          <a:ext cx="5397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Object 3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929063"/>
                        <a:ext cx="539750" cy="80962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E5DD4DFB-6E5E-425C-9375-C53D7B9D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4071938"/>
            <a:ext cx="4000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较高（              ）时，</a:t>
            </a:r>
            <a:endParaRPr lang="en-US" altLang="zh-CN" sz="3200" b="1"/>
          </a:p>
        </p:txBody>
      </p:sp>
      <p:graphicFrame>
        <p:nvGraphicFramePr>
          <p:cNvPr id="4" name="Object 5" descr="蓝色砂纸">
            <a:extLst>
              <a:ext uri="{FF2B5EF4-FFF2-40B4-BE49-F238E27FC236}">
                <a16:creationId xmlns:a16="http://schemas.microsoft.com/office/drawing/2014/main" id="{68DBB32E-2AB8-4B2F-8F79-C552C8E15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4071938"/>
          <a:ext cx="13747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8" imgW="444240" imgH="228600" progId="Equation.DSMT4">
                  <p:embed/>
                </p:oleObj>
              </mc:Choice>
              <mc:Fallback>
                <p:oleObj name="Equation" r:id="rId8" imgW="444240" imgH="228600" progId="Equation.DSMT4">
                  <p:embed/>
                  <p:pic>
                    <p:nvPicPr>
                      <p:cNvPr id="0" name="Object 5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071938"/>
                        <a:ext cx="1374775" cy="687387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 descr="蓝色砂纸">
            <a:extLst>
              <a:ext uri="{FF2B5EF4-FFF2-40B4-BE49-F238E27FC236}">
                <a16:creationId xmlns:a16="http://schemas.microsoft.com/office/drawing/2014/main" id="{2822D292-7AE1-4128-AF02-79DF19CC7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25" y="4143375"/>
          <a:ext cx="14811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0" imgW="545760" imgH="241200" progId="Equation.DSMT4">
                  <p:embed/>
                </p:oleObj>
              </mc:Choice>
              <mc:Fallback>
                <p:oleObj name="Equation" r:id="rId10" imgW="545760" imgH="241200" progId="Equation.DSMT4">
                  <p:embed/>
                  <p:pic>
                    <p:nvPicPr>
                      <p:cNvPr id="0" name="Object 6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4143375"/>
                        <a:ext cx="1481138" cy="6540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1" name="Picture 20">
            <a:extLst>
              <a:ext uri="{FF2B5EF4-FFF2-40B4-BE49-F238E27FC236}">
                <a16:creationId xmlns:a16="http://schemas.microsoft.com/office/drawing/2014/main" id="{C5262F40-B4E7-48DC-9213-D93352187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6334" r="1851" b="4984"/>
          <a:stretch>
            <a:fillRect/>
          </a:stretch>
        </p:blipFill>
        <p:spPr bwMode="auto">
          <a:xfrm>
            <a:off x="50800" y="207963"/>
            <a:ext cx="4306888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 descr="蓝色砂纸">
            <a:extLst>
              <a:ext uri="{FF2B5EF4-FFF2-40B4-BE49-F238E27FC236}">
                <a16:creationId xmlns:a16="http://schemas.microsoft.com/office/drawing/2014/main" id="{841A4082-6D80-4D54-BBDB-7D95067EF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767263"/>
          <a:ext cx="18573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3" imgW="634680" imgH="241200" progId="Equation.DSMT4">
                  <p:embed/>
                </p:oleObj>
              </mc:Choice>
              <mc:Fallback>
                <p:oleObj name="Equation" r:id="rId13" imgW="634680" imgH="241200" progId="Equation.DSMT4">
                  <p:embed/>
                  <p:pic>
                    <p:nvPicPr>
                      <p:cNvPr id="0" name="Object 7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767263"/>
                        <a:ext cx="1857375" cy="706437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 descr="蓝色砂纸">
            <a:extLst>
              <a:ext uri="{FF2B5EF4-FFF2-40B4-BE49-F238E27FC236}">
                <a16:creationId xmlns:a16="http://schemas.microsoft.com/office/drawing/2014/main" id="{6BD955A9-18C3-43B8-9DF9-038DACCC9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5500688"/>
          <a:ext cx="197326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5" imgW="736560" imgH="241200" progId="Equation.DSMT4">
                  <p:embed/>
                </p:oleObj>
              </mc:Choice>
              <mc:Fallback>
                <p:oleObj name="Equation" r:id="rId15" imgW="736560" imgH="241200" progId="Equation.DSMT4">
                  <p:embed/>
                  <p:pic>
                    <p:nvPicPr>
                      <p:cNvPr id="0" name="Object 8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500688"/>
                        <a:ext cx="1973263" cy="627062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 descr="蓝色砂纸">
            <a:extLst>
              <a:ext uri="{FF2B5EF4-FFF2-40B4-BE49-F238E27FC236}">
                <a16:creationId xmlns:a16="http://schemas.microsoft.com/office/drawing/2014/main" id="{981CE0EF-C0F5-4C58-88ED-A066643D1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5572125"/>
          <a:ext cx="15716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7" imgW="545760" imgH="241200" progId="Equation.DSMT4">
                  <p:embed/>
                </p:oleObj>
              </mc:Choice>
              <mc:Fallback>
                <p:oleObj name="Equation" r:id="rId17" imgW="545760" imgH="241200" progId="Equation.DSMT4">
                  <p:embed/>
                  <p:pic>
                    <p:nvPicPr>
                      <p:cNvPr id="0" name="Object 9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572125"/>
                        <a:ext cx="1571625" cy="693738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8" name="Picture 10">
            <a:extLst>
              <a:ext uri="{FF2B5EF4-FFF2-40B4-BE49-F238E27FC236}">
                <a16:creationId xmlns:a16="http://schemas.microsoft.com/office/drawing/2014/main" id="{2DDEA5A1-A52B-46DE-8EA0-7396A5E1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14313"/>
            <a:ext cx="4424362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13" descr="蓝色砂纸">
            <a:extLst>
              <a:ext uri="{FF2B5EF4-FFF2-40B4-BE49-F238E27FC236}">
                <a16:creationId xmlns:a16="http://schemas.microsoft.com/office/drawing/2014/main" id="{B5BCF68B-D01F-4DA4-AE3A-56FFB697B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4857750"/>
          <a:ext cx="14811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20" imgW="545760" imgH="241200" progId="Equation.DSMT4">
                  <p:embed/>
                </p:oleObj>
              </mc:Choice>
              <mc:Fallback>
                <p:oleObj name="Equation" r:id="rId20" imgW="545760" imgH="241200" progId="Equation.DSMT4">
                  <p:embed/>
                  <p:pic>
                    <p:nvPicPr>
                      <p:cNvPr id="0" name="Object 13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857750"/>
                        <a:ext cx="1481138" cy="6540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pct90">
                              <a:fgClr>
                                <a:srgbClr val="FF00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3E64475C-CE6D-4406-915A-A547D27C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14313"/>
            <a:ext cx="4572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C32E97A1-BB63-463C-BBF3-0143F0BB4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428875"/>
            <a:ext cx="464343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56AB9F47-22C9-4947-89B2-61A10FED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643438"/>
            <a:ext cx="471487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k2">
  <a:themeElements>
    <a:clrScheme name="kk2 10">
      <a:dk1>
        <a:srgbClr val="000000"/>
      </a:dk1>
      <a:lt1>
        <a:srgbClr val="CCFFFF"/>
      </a:lt1>
      <a:dk2>
        <a:srgbClr val="FF3300"/>
      </a:dk2>
      <a:lt2>
        <a:srgbClr val="969696"/>
      </a:lt2>
      <a:accent1>
        <a:srgbClr val="00FFCC"/>
      </a:accent1>
      <a:accent2>
        <a:srgbClr val="3333CC"/>
      </a:accent2>
      <a:accent3>
        <a:srgbClr val="E2FFFF"/>
      </a:accent3>
      <a:accent4>
        <a:srgbClr val="000000"/>
      </a:accent4>
      <a:accent5>
        <a:srgbClr val="AAFFE2"/>
      </a:accent5>
      <a:accent6>
        <a:srgbClr val="2D2DB9"/>
      </a:accent6>
      <a:hlink>
        <a:srgbClr val="0000FF"/>
      </a:hlink>
      <a:folHlink>
        <a:srgbClr val="0000FF"/>
      </a:folHlink>
    </a:clrScheme>
    <a:fontScheme name="kk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kk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k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2 8">
        <a:dk1>
          <a:srgbClr val="000000"/>
        </a:dk1>
        <a:lt1>
          <a:srgbClr val="CCFFFF"/>
        </a:lt1>
        <a:dk2>
          <a:srgbClr val="FF3300"/>
        </a:dk2>
        <a:lt2>
          <a:srgbClr val="969696"/>
        </a:lt2>
        <a:accent1>
          <a:srgbClr val="00FFCC"/>
        </a:accent1>
        <a:accent2>
          <a:srgbClr val="3333CC"/>
        </a:accent2>
        <a:accent3>
          <a:srgbClr val="E2FFFF"/>
        </a:accent3>
        <a:accent4>
          <a:srgbClr val="000000"/>
        </a:accent4>
        <a:accent5>
          <a:srgbClr val="AAFFE2"/>
        </a:accent5>
        <a:accent6>
          <a:srgbClr val="2D2DB9"/>
        </a:accent6>
        <a:hlink>
          <a:srgbClr val="000066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2 9">
        <a:dk1>
          <a:srgbClr val="000000"/>
        </a:dk1>
        <a:lt1>
          <a:srgbClr val="CCFFFF"/>
        </a:lt1>
        <a:dk2>
          <a:srgbClr val="FF3300"/>
        </a:dk2>
        <a:lt2>
          <a:srgbClr val="969696"/>
        </a:lt2>
        <a:accent1>
          <a:srgbClr val="00FFCC"/>
        </a:accent1>
        <a:accent2>
          <a:srgbClr val="3333CC"/>
        </a:accent2>
        <a:accent3>
          <a:srgbClr val="E2FFFF"/>
        </a:accent3>
        <a:accent4>
          <a:srgbClr val="000000"/>
        </a:accent4>
        <a:accent5>
          <a:srgbClr val="AAFFE2"/>
        </a:accent5>
        <a:accent6>
          <a:srgbClr val="2D2DB9"/>
        </a:accent6>
        <a:hlink>
          <a:srgbClr val="FF33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2 10">
        <a:dk1>
          <a:srgbClr val="000000"/>
        </a:dk1>
        <a:lt1>
          <a:srgbClr val="CCFFFF"/>
        </a:lt1>
        <a:dk2>
          <a:srgbClr val="FF3300"/>
        </a:dk2>
        <a:lt2>
          <a:srgbClr val="969696"/>
        </a:lt2>
        <a:accent1>
          <a:srgbClr val="00FFCC"/>
        </a:accent1>
        <a:accent2>
          <a:srgbClr val="3333CC"/>
        </a:accent2>
        <a:accent3>
          <a:srgbClr val="E2FFFF"/>
        </a:accent3>
        <a:accent4>
          <a:srgbClr val="000000"/>
        </a:accent4>
        <a:accent5>
          <a:srgbClr val="AAFFE2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Office\Templates\演示文稿设计\kk2.pot</Template>
  <TotalTime>599</TotalTime>
  <Words>169</Words>
  <Application>Microsoft Office PowerPoint</Application>
  <PresentationFormat>全屏显示(4:3)</PresentationFormat>
  <Paragraphs>25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Times New Roman</vt:lpstr>
      <vt:lpstr>宋体</vt:lpstr>
      <vt:lpstr>Arial</vt:lpstr>
      <vt:lpstr>黑体</vt:lpstr>
      <vt:lpstr>幼圆</vt:lpstr>
      <vt:lpstr>kk2</vt:lpstr>
      <vt:lpstr>Microsoft Clip Gallery</vt:lpstr>
      <vt:lpstr>MathType 5.0 Equation</vt:lpstr>
      <vt:lpstr>5.2   电压比较器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- HIT603 -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14．1比较器</dc:title>
  <dc:creator>zw</dc:creator>
  <cp:lastModifiedBy>张伯望</cp:lastModifiedBy>
  <cp:revision>90</cp:revision>
  <dcterms:created xsi:type="dcterms:W3CDTF">1998-08-04T07:11:06Z</dcterms:created>
  <dcterms:modified xsi:type="dcterms:W3CDTF">2017-09-07T11:41:34Z</dcterms:modified>
</cp:coreProperties>
</file>