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9" d="100"/>
          <a:sy n="79" d="100"/>
        </p:scale>
        <p:origin x="984" y="8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jpeg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13.png"/><Relationship Id="rId4" Type="http://schemas.openxmlformats.org/officeDocument/2006/relationships/image" Target="../media/image17.wmf"/><Relationship Id="rId9" Type="http://schemas.openxmlformats.org/officeDocument/2006/relationships/image" Target="../media/image2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4FA93B-B7E9-445C-ADD0-99CBE7F483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DC7D0B5-19F2-4316-9F8B-2B43D1A4D4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17BA57A-E17D-4B9A-847B-CCAB51072E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0ADF23C-BC44-4DF7-B442-5867338A7B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60CD165-2EA9-4B90-A168-696F93F681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9B5FC7C-78E9-46EC-AD97-F2F1DAF573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F52CCA-1811-4FB9-8AB9-A4CDFED389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B36D98CF-8EFF-42B4-86FC-045661A1DBF9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8554640-9481-4070-93EF-BBE9B77B12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8210A12-518A-427D-AF38-E353EB1125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AB0CE96-2D4E-40B3-A2F5-99F83DA7C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96E1411-6BBF-4541-8671-6E5D18832A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D5884F3-14F3-40CC-B1C7-D706675BD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63856FA-5C11-4D6F-9E73-F4CBE9C2CD1C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37A20EC-0BD5-4FFE-8D11-F84C79DDB9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97AF3EC-04BB-4029-8974-8D5AA126E68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2945B3C-6406-4309-A747-D2862EC5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F253DB0-AAB2-487B-BDCE-79D79D8D113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183A441-FF18-4E80-8D8B-D369459401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DDFAB03-DFD5-47A5-8F62-5285259FF1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A5F906-9EDE-423E-A82D-869119907B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420B5-40F3-482B-AF20-FDAC5BF20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02FC80-33C7-4813-B295-4603BE2DF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D7564-AC0C-4881-8851-3AE2B27178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1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E0A5F-CE65-4D48-8BCB-3B1E8FB449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E63177-206A-42AE-822C-5FD50F362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D4F63C-188A-4419-A22F-34A350F4D8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F4A1E1-E427-4175-8342-08D1F63532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7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D969C7-2BDF-427D-9FD0-83A9CDD99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AEAC4D-DE65-4FE8-9E48-1D627235D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270460-9EDF-4F22-A46A-19ABA550E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D2A6F-5990-4D75-B7D6-20AFE8D0CC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02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4219F4-D897-4C17-AAB6-79E875B6BF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9B2483-B319-4A07-931A-2DF9A007E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621B3F-C2BA-4CB7-BB09-93B83AB9B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4A8D6-4209-4CED-ADAD-1E7386B28A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8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D36573-CDFC-49D1-87ED-7C357FFB00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EC5B31-7975-4F95-A10E-732BFCD1F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FDB2A2-0710-4DD8-8AFC-ABFE18121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6E69A5-E6B3-4E24-9561-5704C45F4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73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7AE4F-EE03-419B-912D-0EABAFA0D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D47D15-CDB0-4175-BA77-C457C2B05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1C089-69F2-4E67-8456-45A79D582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686AC-EA33-4960-BD3C-1F308B8145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69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870CBE-66DA-4B14-B659-179F8B75E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27CA70-70BA-4716-AF8F-DE800403F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3E1CD8F-91C3-4094-A673-1A30F89E5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26CE6-6D96-4CB7-8C76-7C12A9FD6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6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B5F5B1-FDE8-4C08-AEB6-A322FC0C81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C81B88-139D-4BB9-A01F-7E9B2703DB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D17D5D-9D62-4F74-88EB-17785D33E1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2F998-0EE3-42FD-B076-F8D5916386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802879-549E-4B80-B354-8AF62238B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C68D054-BBFA-4799-8E30-0BA7D61B3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E2D2227-87BB-4767-B9AE-2BF1D1B4C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0ADB2-0537-4138-9A4B-16D2F12A1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4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887AF-80CF-41C8-9BA0-64E6979AB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4B17C-8447-4B49-8DAF-F8B8FEA17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8CED9-3AE6-4778-9F21-8ABADD97A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31652-4C04-4703-AFC5-2C329E99E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11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61A61-FD42-42DA-8DF7-6B6C3F6D8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8C9BB-3951-49DA-AB05-884966ACB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6AD64-9396-48C4-8716-41F229D9C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917F7-4B1F-4FA5-B63B-520BE303CD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8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2FFC5"/>
            </a:gs>
            <a:gs pos="50000">
              <a:srgbClr val="FFFFFF"/>
            </a:gs>
            <a:gs pos="100000">
              <a:srgbClr val="E2FFC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738B8CC-6830-4882-865E-CEC6D61C6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2BAE633-9792-494D-B57C-6B989CD94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09CF878B-E521-4D33-BA02-367D05343A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B4A47AB-1DD4-4E50-BCB4-265AD2E2A7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8AC9308-C175-4345-AB22-CBF497F9438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fld id="{762D0857-7E61-424B-B4B0-17C391984B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199" name="Rectangle 7" descr="mutegras">
            <a:extLst>
              <a:ext uri="{FF2B5EF4-FFF2-40B4-BE49-F238E27FC236}">
                <a16:creationId xmlns:a16="http://schemas.microsoft.com/office/drawing/2014/main" id="{9D8E90EB-0DE0-431B-A85C-80D1B7FD6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8200" name="Rectangle 8" descr="mutegras">
            <a:extLst>
              <a:ext uri="{FF2B5EF4-FFF2-40B4-BE49-F238E27FC236}">
                <a16:creationId xmlns:a16="http://schemas.microsoft.com/office/drawing/2014/main" id="{0AEFF706-35F5-45CD-9595-5A7019984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685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hyperlink" Target="avi/14-1.avi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1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jpe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png"/><Relationship Id="rId3" Type="http://schemas.openxmlformats.org/officeDocument/2006/relationships/hyperlink" Target="avi/14-3.MPG" TargetMode="Externa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9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hyperlink" Target="avi/14-4.MPG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3074">
            <a:extLst>
              <a:ext uri="{FF2B5EF4-FFF2-40B4-BE49-F238E27FC236}">
                <a16:creationId xmlns:a16="http://schemas.microsoft.com/office/drawing/2014/main" id="{DBCC23F5-0E37-47E9-8E7D-81EC57CB5D95}"/>
              </a:ext>
            </a:extLst>
          </p:cNvPr>
          <p:cNvSpPr>
            <a:spLocks noChangeAspect="1" noChangeArrowheads="1" noChangeShapeType="1"/>
          </p:cNvSpPr>
          <p:nvPr/>
        </p:nvSpPr>
        <p:spPr bwMode="auto">
          <a:xfrm>
            <a:off x="990600" y="1676400"/>
            <a:ext cx="7239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宋体"/>
                <a:ea typeface="宋体"/>
              </a:rPr>
              <a:t>5.3 </a:t>
            </a:r>
            <a:r>
              <a:rPr lang="zh-CN" altLang="en-US" sz="3600" b="1" dirty="0">
                <a:solidFill>
                  <a:schemeClr val="accent2"/>
                </a:solidFill>
              </a:rPr>
              <a:t>非正弦波发生电路</a:t>
            </a:r>
            <a:endParaRPr lang="zh-CN" altLang="en-US" sz="3600" b="1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solidFill>
                <a:schemeClr val="accent2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>
            <a:extLst>
              <a:ext uri="{FF2B5EF4-FFF2-40B4-BE49-F238E27FC236}">
                <a16:creationId xmlns:a16="http://schemas.microsoft.com/office/drawing/2014/main" id="{3CF678E2-D98B-4322-8593-C00730BAD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 </a:t>
            </a:r>
            <a:r>
              <a:rPr lang="en-US" altLang="zh-CN" sz="3600" b="1">
                <a:solidFill>
                  <a:srgbClr val="0000FF"/>
                </a:solidFill>
              </a:rPr>
              <a:t>5.3.1 </a:t>
            </a:r>
            <a:r>
              <a:rPr lang="zh-CN" altLang="en-US" sz="3600" b="1">
                <a:solidFill>
                  <a:srgbClr val="0000FF"/>
                </a:solidFill>
              </a:rPr>
              <a:t>矩形波发生电路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030" name="Text Box 3">
            <a:extLst>
              <a:ext uri="{FF2B5EF4-FFF2-40B4-BE49-F238E27FC236}">
                <a16:creationId xmlns:a16="http://schemas.microsoft.com/office/drawing/2014/main" id="{B4C64D62-9D24-4001-A77E-8B7320AF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68450"/>
            <a:ext cx="8001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200" b="1"/>
              <a:t>1.</a:t>
            </a:r>
            <a:r>
              <a:rPr lang="zh-CN" altLang="en-US" sz="3200" b="1"/>
              <a:t>方波发生电路</a:t>
            </a:r>
            <a:endParaRPr lang="en-US" altLang="zh-CN" sz="3200" b="1"/>
          </a:p>
          <a:p>
            <a:pPr algn="just"/>
            <a:r>
              <a:rPr lang="en-US" altLang="zh-CN" b="1"/>
              <a:t>     </a:t>
            </a:r>
            <a:r>
              <a:rPr lang="zh-CN" altLang="en-US" sz="2800" b="1"/>
              <a:t>方波发生电路是由滞回比较电路和</a:t>
            </a:r>
            <a:r>
              <a:rPr lang="en-US" altLang="zh-CN" sz="2800" b="1" i="1"/>
              <a:t>RC</a:t>
            </a:r>
            <a:r>
              <a:rPr lang="zh-CN" altLang="en-US" sz="2800" b="1"/>
              <a:t>定时电路构成的，电路如图所示。</a:t>
            </a:r>
          </a:p>
        </p:txBody>
      </p:sp>
      <p:sp>
        <p:nvSpPr>
          <p:cNvPr id="1031" name="Text Box 4">
            <a:extLst>
              <a:ext uri="{FF2B5EF4-FFF2-40B4-BE49-F238E27FC236}">
                <a16:creationId xmlns:a16="http://schemas.microsoft.com/office/drawing/2014/main" id="{038CC5A4-85AA-488C-9A27-E12498D10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1663"/>
            <a:ext cx="3581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工作原理</a:t>
            </a:r>
            <a:endParaRPr lang="zh-CN" altLang="en-US" sz="2800" b="1">
              <a:solidFill>
                <a:srgbClr val="A50021"/>
              </a:solidFill>
            </a:endParaRP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1D626AAD-C669-45B7-9F59-D89DA944E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49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algn="just"/>
            <a:r>
              <a:rPr lang="zh-CN" altLang="en-US" sz="2800" b="1"/>
              <a:t>电源刚接通时</a:t>
            </a:r>
            <a:r>
              <a:rPr lang="en-US" altLang="zh-CN" sz="2800" b="1"/>
              <a:t>, </a:t>
            </a:r>
            <a:r>
              <a:rPr lang="zh-CN" altLang="en-US" sz="2800" b="1"/>
              <a:t>设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B1F4DDD5-2832-4FF8-970F-F564BC91F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149725"/>
          <a:ext cx="2773363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公式" r:id="rId3" imgW="1155600" imgH="660240" progId="Equation.3">
                  <p:embed/>
                </p:oleObj>
              </mc:Choice>
              <mc:Fallback>
                <p:oleObj name="公式" r:id="rId3" imgW="1155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2773363" cy="157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F1D9875D-33B2-4093-B8A6-689664D28F5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45125"/>
            <a:ext cx="4419600" cy="892175"/>
            <a:chOff x="288" y="2966"/>
            <a:chExt cx="2784" cy="562"/>
          </a:xfrm>
        </p:grpSpPr>
        <p:sp>
          <p:nvSpPr>
            <p:cNvPr id="1037" name="Text Box 8">
              <a:extLst>
                <a:ext uri="{FF2B5EF4-FFF2-40B4-BE49-F238E27FC236}">
                  <a16:creationId xmlns:a16="http://schemas.microsoft.com/office/drawing/2014/main" id="{09A4E918-B192-4A97-8989-1699500CA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66"/>
              <a:ext cx="2784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                                                    </a:t>
              </a:r>
              <a:r>
                <a:rPr lang="zh-CN" altLang="en-US" sz="2800" b="1"/>
                <a:t>电容</a:t>
              </a:r>
              <a:r>
                <a:rPr lang="en-US" altLang="zh-CN" sz="2800" b="1" i="1"/>
                <a:t>C</a:t>
              </a:r>
              <a:r>
                <a:rPr lang="zh-CN" altLang="en-US" sz="2800" b="1"/>
                <a:t>充电，  升高。</a:t>
              </a:r>
              <a:endParaRPr lang="zh-CN" altLang="en-US" b="1"/>
            </a:p>
          </p:txBody>
        </p:sp>
        <p:graphicFrame>
          <p:nvGraphicFramePr>
            <p:cNvPr id="1028" name="Object 9">
              <a:extLst>
                <a:ext uri="{FF2B5EF4-FFF2-40B4-BE49-F238E27FC236}">
                  <a16:creationId xmlns:a16="http://schemas.microsoft.com/office/drawing/2014/main" id="{0732E37A-D4FE-4825-B921-4E3EE956F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9" y="3168"/>
            <a:ext cx="25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9" y="3168"/>
                          <a:ext cx="25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492A84CC-78B4-4F28-A76B-7795B0DA5CC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90800"/>
            <a:ext cx="3657600" cy="3505200"/>
            <a:chOff x="3072" y="1632"/>
            <a:chExt cx="2304" cy="2208"/>
          </a:xfrm>
        </p:grpSpPr>
        <p:sp>
          <p:nvSpPr>
            <p:cNvPr id="1036" name="Text Box 11">
              <a:extLst>
                <a:ext uri="{FF2B5EF4-FFF2-40B4-BE49-F238E27FC236}">
                  <a16:creationId xmlns:a16="http://schemas.microsoft.com/office/drawing/2014/main" id="{0079509E-58CA-4FD0-94DE-CE5566890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552"/>
              <a:ext cx="2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solidFill>
                    <a:srgbClr val="FF3300"/>
                  </a:solidFill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</a:rPr>
                <a:t>5.3.1 </a:t>
              </a:r>
              <a:r>
                <a:rPr lang="zh-CN" altLang="en-US" b="1">
                  <a:solidFill>
                    <a:srgbClr val="FF3300"/>
                  </a:solidFill>
                </a:rPr>
                <a:t>方波发生器</a:t>
              </a:r>
              <a:endParaRPr lang="zh-CN" altLang="en-US" b="1"/>
            </a:p>
          </p:txBody>
        </p:sp>
        <p:graphicFrame>
          <p:nvGraphicFramePr>
            <p:cNvPr id="1027" name="Object 12">
              <a:extLst>
                <a:ext uri="{FF2B5EF4-FFF2-40B4-BE49-F238E27FC236}">
                  <a16:creationId xmlns:a16="http://schemas.microsoft.com/office/drawing/2014/main" id="{F972C1A0-854B-4F5F-AE19-4665193299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632"/>
            <a:ext cx="2304" cy="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BMP 图像" r:id="rId7" imgW="2505029" imgH="2104918" progId="Paint.Picture">
                    <p:embed/>
                  </p:oleObj>
                </mc:Choice>
                <mc:Fallback>
                  <p:oleObj name="BMP 图像" r:id="rId7" imgW="2505029" imgH="2104918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632"/>
                          <a:ext cx="2304" cy="19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5">
            <a:extLst>
              <a:ext uri="{FF2B5EF4-FFF2-40B4-BE49-F238E27FC236}">
                <a16:creationId xmlns:a16="http://schemas.microsoft.com/office/drawing/2014/main" id="{C0678D2B-CC19-4444-9A77-4FA6C07F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6092825"/>
            <a:ext cx="1371600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hlinkClick r:id="rId9"/>
              </a:rPr>
              <a:t>动画</a:t>
            </a:r>
            <a:r>
              <a:rPr lang="en-US" altLang="zh-CN" b="1">
                <a:solidFill>
                  <a:srgbClr val="FF3300"/>
                </a:solidFill>
                <a:hlinkClick r:id="rId9"/>
              </a:rPr>
              <a:t>14-1</a:t>
            </a:r>
            <a:r>
              <a:rPr lang="en-US" altLang="zh-CN" b="1">
                <a:solidFill>
                  <a:srgbClr val="FF3300"/>
                </a:solidFill>
              </a:rPr>
              <a:t>   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2">
            <a:extLst>
              <a:ext uri="{FF2B5EF4-FFF2-40B4-BE49-F238E27FC236}">
                <a16:creationId xmlns:a16="http://schemas.microsoft.com/office/drawing/2014/main" id="{C15A8AC7-5E84-45F8-9E7C-22B4679CA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44196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b="1"/>
              <a:t>            </a:t>
            </a:r>
            <a:r>
              <a:rPr lang="zh-CN" altLang="en-US" sz="2800" b="1"/>
              <a:t>当                   时，         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              ，所以 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800" b="1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电容</a:t>
            </a:r>
            <a:r>
              <a:rPr lang="en-US" altLang="zh-CN" sz="2800" b="1" i="1"/>
              <a:t>C</a:t>
            </a:r>
            <a:r>
              <a:rPr lang="zh-CN" altLang="en-US" sz="2800" b="1"/>
              <a:t>放电，    下降。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2307C86E-09E4-4B87-9C8F-BE2DA95F4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4325" y="1304925"/>
          <a:ext cx="1577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4" imgW="812520" imgH="228600" progId="Equation.3">
                  <p:embed/>
                </p:oleObj>
              </mc:Choice>
              <mc:Fallback>
                <p:oleObj name="公式" r:id="rId4" imgW="8125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304925"/>
                        <a:ext cx="15779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BB133486-B74D-480F-84E1-8F3CE34A3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1838325"/>
          <a:ext cx="1073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6" imgW="583920" imgH="228600" progId="Equation.3">
                  <p:embed/>
                </p:oleObj>
              </mc:Choice>
              <mc:Fallback>
                <p:oleObj name="公式" r:id="rId6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1838325"/>
                        <a:ext cx="1073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>
            <a:extLst>
              <a:ext uri="{FF2B5EF4-FFF2-40B4-BE49-F238E27FC236}">
                <a16:creationId xmlns:a16="http://schemas.microsoft.com/office/drawing/2014/main" id="{5CDD4F2B-CC98-404C-871F-3C5224D60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638" y="2311400"/>
          <a:ext cx="16097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8" imgW="901440" imgH="431640" progId="Equation.3">
                  <p:embed/>
                </p:oleObj>
              </mc:Choice>
              <mc:Fallback>
                <p:oleObj name="公式" r:id="rId8" imgW="9014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311400"/>
                        <a:ext cx="16097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6">
            <a:extLst>
              <a:ext uri="{FF2B5EF4-FFF2-40B4-BE49-F238E27FC236}">
                <a16:creationId xmlns:a16="http://schemas.microsoft.com/office/drawing/2014/main" id="{3AEBE77F-83CA-42E1-B777-72CFC79E1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00"/>
          <a:ext cx="427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公式" r:id="rId10" imgW="190440" imgH="241200" progId="Equation.3">
                  <p:embed/>
                </p:oleObj>
              </mc:Choice>
              <mc:Fallback>
                <p:oleObj name="公式" r:id="rId10" imgW="1904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4270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18D5484B-B164-4D1B-9354-BC03A4270E0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81400"/>
            <a:ext cx="4495800" cy="1031875"/>
            <a:chOff x="144" y="2256"/>
            <a:chExt cx="2832" cy="650"/>
          </a:xfrm>
        </p:grpSpPr>
        <p:sp>
          <p:nvSpPr>
            <p:cNvPr id="2062" name="Text Box 8">
              <a:extLst>
                <a:ext uri="{FF2B5EF4-FFF2-40B4-BE49-F238E27FC236}">
                  <a16:creationId xmlns:a16="http://schemas.microsoft.com/office/drawing/2014/main" id="{B71F314C-6E1C-4210-BB59-96DBEB5F4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56"/>
              <a:ext cx="2832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10000"/>
                </a:lnSpc>
              </a:pPr>
              <a:r>
                <a:rPr lang="en-US" altLang="zh-CN" b="1"/>
                <a:t>      </a:t>
              </a:r>
              <a:r>
                <a:rPr lang="zh-CN" altLang="en-US" sz="2800" b="1"/>
                <a:t>当                   ，</a:t>
              </a:r>
            </a:p>
            <a:p>
              <a:pPr algn="just">
                <a:lnSpc>
                  <a:spcPct val="110000"/>
                </a:lnSpc>
              </a:pPr>
              <a:r>
                <a:rPr lang="zh-CN" altLang="en-US" sz="2800" b="1"/>
                <a:t>时，返回初态。</a:t>
              </a:r>
            </a:p>
          </p:txBody>
        </p:sp>
        <p:graphicFrame>
          <p:nvGraphicFramePr>
            <p:cNvPr id="2056" name="Object 9">
              <a:extLst>
                <a:ext uri="{FF2B5EF4-FFF2-40B4-BE49-F238E27FC236}">
                  <a16:creationId xmlns:a16="http://schemas.microsoft.com/office/drawing/2014/main" id="{956B2A05-487E-4F52-AAB0-D561D3BE43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" y="2306"/>
            <a:ext cx="99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公式" r:id="rId12" imgW="812520" imgH="228600" progId="Equation.3">
                    <p:embed/>
                  </p:oleObj>
                </mc:Choice>
                <mc:Fallback>
                  <p:oleObj name="公式" r:id="rId12" imgW="8125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" y="2306"/>
                          <a:ext cx="99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10">
              <a:extLst>
                <a:ext uri="{FF2B5EF4-FFF2-40B4-BE49-F238E27FC236}">
                  <a16:creationId xmlns:a16="http://schemas.microsoft.com/office/drawing/2014/main" id="{0254E20F-58D6-4F41-8BE5-7BBA923D65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3" y="2304"/>
            <a:ext cx="72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14" imgW="583920" imgH="228600" progId="Equation.3">
                    <p:embed/>
                  </p:oleObj>
                </mc:Choice>
                <mc:Fallback>
                  <p:oleObj name="公式" r:id="rId14" imgW="58392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2304"/>
                          <a:ext cx="72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5" name="Text Box 11">
            <a:extLst>
              <a:ext uri="{FF2B5EF4-FFF2-40B4-BE49-F238E27FC236}">
                <a16:creationId xmlns:a16="http://schemas.microsoft.com/office/drawing/2014/main" id="{D0DB8C85-4FCD-4CC1-AE24-351681C7F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40250"/>
            <a:ext cx="411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      </a:t>
            </a:r>
            <a:r>
              <a:rPr lang="zh-CN" altLang="en-US" sz="2800" b="1"/>
              <a:t>方波周期</a:t>
            </a:r>
            <a:r>
              <a:rPr lang="zh-CN" altLang="en-US" sz="2800" b="1" i="1"/>
              <a:t>Ｔ</a:t>
            </a:r>
            <a:r>
              <a:rPr lang="zh-CN" altLang="en-US" sz="2800" b="1"/>
              <a:t>用过渡过程公式可以方便地求出 </a:t>
            </a:r>
            <a:endParaRPr lang="zh-CN" altLang="en-US" b="1"/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D0DF2B2E-3206-4022-ADE6-877F95779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5467350"/>
          <a:ext cx="26765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16" imgW="1307880" imgH="431640" progId="Equation.3">
                  <p:embed/>
                </p:oleObj>
              </mc:Choice>
              <mc:Fallback>
                <p:oleObj name="公式" r:id="rId16" imgW="13078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5467350"/>
                        <a:ext cx="26765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AC8A0485-8503-44BA-873E-45061EB1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/>
              <a:t> </a:t>
            </a:r>
            <a:r>
              <a:rPr lang="zh-CN" altLang="en-US" b="1">
                <a:solidFill>
                  <a:srgbClr val="FF3300"/>
                </a:solidFill>
              </a:rPr>
              <a:t>图</a:t>
            </a:r>
            <a:r>
              <a:rPr lang="en-US" altLang="zh-CN" b="1">
                <a:solidFill>
                  <a:srgbClr val="FF3300"/>
                </a:solidFill>
              </a:rPr>
              <a:t>5.3.2 </a:t>
            </a:r>
            <a:r>
              <a:rPr lang="zh-CN" altLang="en-US" b="1">
                <a:solidFill>
                  <a:srgbClr val="FF3300"/>
                </a:solidFill>
              </a:rPr>
              <a:t>方波发生器波形图</a:t>
            </a:r>
            <a:endParaRPr lang="zh-CN" altLang="en-US" b="1"/>
          </a:p>
        </p:txBody>
      </p:sp>
      <p:graphicFrame>
        <p:nvGraphicFramePr>
          <p:cNvPr id="2055" name="Object 14">
            <a:extLst>
              <a:ext uri="{FF2B5EF4-FFF2-40B4-BE49-F238E27FC236}">
                <a16:creationId xmlns:a16="http://schemas.microsoft.com/office/drawing/2014/main" id="{9BC3CA46-E65A-4677-B8EC-3085B2FC5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184275"/>
          <a:ext cx="4724400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MP 图像" r:id="rId18" imgW="3905249" imgH="3371660" progId="Paint.Picture">
                  <p:embed/>
                </p:oleObj>
              </mc:Choice>
              <mc:Fallback>
                <p:oleObj name="BMP 图像" r:id="rId18" imgW="3905249" imgH="3371660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84275"/>
                        <a:ext cx="4724400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utoUpdateAnimBg="0"/>
      <p:bldP spid="1127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:a16="http://schemas.microsoft.com/office/drawing/2014/main" id="{2278DEF4-B001-4434-9043-342F7488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43000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</a:t>
            </a:r>
            <a:r>
              <a:rPr lang="zh-CN" altLang="en-US" sz="3200" b="1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占空比可调的矩形波电路</a:t>
            </a:r>
            <a:endParaRPr lang="zh-CN" altLang="en-US" b="1"/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6D9FAA6E-C376-4F3A-BDA9-9D3584FB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8486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b="1"/>
              <a:t>       </a:t>
            </a:r>
            <a:r>
              <a:rPr lang="zh-CN" altLang="en-US" sz="2800" b="1"/>
              <a:t>显然为了改变输出方波的占空比，应改变电容器</a:t>
            </a:r>
            <a:r>
              <a:rPr lang="en-US" altLang="zh-CN" sz="2800" b="1" i="1"/>
              <a:t>C</a:t>
            </a:r>
            <a:r>
              <a:rPr lang="zh-CN" altLang="en-US" sz="2800" b="1"/>
              <a:t>的充电和放电时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b="1"/>
              <a:t>间常数。占空比可调</a:t>
            </a:r>
          </a:p>
          <a:p>
            <a:pPr algn="just">
              <a:lnSpc>
                <a:spcPct val="110000"/>
              </a:lnSpc>
            </a:pPr>
            <a:r>
              <a:rPr lang="zh-CN" altLang="en-US" sz="2800" b="1"/>
              <a:t>的矩形波电路如图。</a:t>
            </a:r>
          </a:p>
          <a:p>
            <a:pPr algn="just"/>
            <a:endParaRPr lang="en-US" altLang="zh-CN" b="1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373E6F7-4CB4-4E78-8DA3-0E0AF6FB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38100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/>
              <a:t>       </a:t>
            </a:r>
            <a:r>
              <a:rPr lang="en-US" altLang="zh-CN" sz="2800" b="1" i="1"/>
              <a:t>C</a:t>
            </a:r>
            <a:r>
              <a:rPr lang="zh-CN" altLang="en-US" sz="2800" b="1"/>
              <a:t>充电时，充电电流经电位器的上半部、二极管</a:t>
            </a:r>
            <a:r>
              <a:rPr lang="en-US" altLang="zh-CN" sz="2800" b="1"/>
              <a:t>D</a:t>
            </a:r>
            <a:r>
              <a:rPr lang="en-US" altLang="zh-CN" b="1" baseline="-16000"/>
              <a:t>1</a:t>
            </a:r>
            <a:r>
              <a:rPr lang="zh-CN" altLang="en-US" sz="2800" b="1"/>
              <a:t>、</a:t>
            </a:r>
            <a:r>
              <a:rPr lang="en-US" altLang="zh-CN" sz="2800" b="1" i="1"/>
              <a:t>R</a:t>
            </a:r>
            <a:r>
              <a:rPr lang="en-US" altLang="zh-CN" b="1" baseline="-16000"/>
              <a:t>f</a:t>
            </a:r>
            <a:r>
              <a:rPr lang="zh-CN" altLang="en-US" sz="2800" b="1"/>
              <a:t>；</a:t>
            </a:r>
          </a:p>
          <a:p>
            <a:pPr algn="just"/>
            <a:r>
              <a:rPr lang="zh-CN" altLang="en-US" sz="2800" b="1"/>
              <a:t>     </a:t>
            </a:r>
            <a:r>
              <a:rPr lang="en-US" altLang="zh-CN" sz="2800" b="1" i="1"/>
              <a:t>C</a:t>
            </a:r>
            <a:r>
              <a:rPr lang="zh-CN" altLang="en-US" sz="2800" b="1"/>
              <a:t>放电时，放电电流经</a:t>
            </a:r>
            <a:r>
              <a:rPr lang="en-US" altLang="zh-CN" sz="2800" b="1" i="1"/>
              <a:t>R</a:t>
            </a:r>
            <a:r>
              <a:rPr lang="en-US" altLang="zh-CN" sz="2800" b="1" baseline="-16000"/>
              <a:t>f</a:t>
            </a:r>
            <a:r>
              <a:rPr lang="zh-CN" altLang="en-US" sz="2800" b="1"/>
              <a:t>、二极管</a:t>
            </a:r>
            <a:r>
              <a:rPr lang="en-US" altLang="zh-CN" sz="2800" b="1"/>
              <a:t>D</a:t>
            </a:r>
            <a:r>
              <a:rPr lang="en-US" altLang="zh-CN" b="1" baseline="-18000"/>
              <a:t>2</a:t>
            </a:r>
            <a:r>
              <a:rPr lang="zh-CN" altLang="en-US" sz="2800" b="1"/>
              <a:t>、电位器的下半部。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A3416656-0C24-4067-B807-2FDF39B7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/>
              <a:t> </a:t>
            </a:r>
            <a:r>
              <a:rPr lang="zh-CN" altLang="en-US" sz="2000" b="1">
                <a:solidFill>
                  <a:srgbClr val="FF3300"/>
                </a:solidFill>
              </a:rPr>
              <a:t>图</a:t>
            </a:r>
            <a:r>
              <a:rPr lang="en-US" altLang="zh-CN" sz="2000" b="1">
                <a:solidFill>
                  <a:srgbClr val="FF3300"/>
                </a:solidFill>
              </a:rPr>
              <a:t>5.3.3 </a:t>
            </a:r>
            <a:r>
              <a:rPr lang="zh-CN" altLang="en-US" sz="2000" b="1">
                <a:solidFill>
                  <a:srgbClr val="FF3300"/>
                </a:solidFill>
              </a:rPr>
              <a:t>占空比可调方波发生电路</a:t>
            </a:r>
            <a:r>
              <a:rPr lang="zh-CN" altLang="en-US" b="1">
                <a:solidFill>
                  <a:srgbClr val="FF3300"/>
                </a:solidFill>
              </a:rPr>
              <a:t> 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41FAFA72-A407-4EE1-B30F-E9BFBE48A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438400"/>
          <a:ext cx="31543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BMP 图像" r:id="rId3" imgW="2000000" imgH="2029108" progId="Paint.Picture">
                  <p:embed/>
                </p:oleObj>
              </mc:Choice>
              <mc:Fallback>
                <p:oleObj name="BMP 图像" r:id="rId3" imgW="2000000" imgH="202910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38400"/>
                        <a:ext cx="315436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Text Box 2">
            <a:extLst>
              <a:ext uri="{FF2B5EF4-FFF2-40B4-BE49-F238E27FC236}">
                <a16:creationId xmlns:a16="http://schemas.microsoft.com/office/drawing/2014/main" id="{FB5E26AF-208B-4004-851C-B9F412441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2014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占空比</a:t>
            </a:r>
            <a:r>
              <a:rPr lang="zh-CN" altLang="en-US" sz="2800" b="1">
                <a:solidFill>
                  <a:schemeClr val="hlink"/>
                </a:solidFill>
              </a:rPr>
              <a:t>为：</a:t>
            </a:r>
            <a:endParaRPr lang="zh-CN" altLang="en-US" b="1"/>
          </a:p>
        </p:txBody>
      </p:sp>
      <p:graphicFrame>
        <p:nvGraphicFramePr>
          <p:cNvPr id="14339" name="Object 3" descr="蓝色砂纸">
            <a:extLst>
              <a:ext uri="{FF2B5EF4-FFF2-40B4-BE49-F238E27FC236}">
                <a16:creationId xmlns:a16="http://schemas.microsoft.com/office/drawing/2014/main" id="{CE5ED6BE-C750-4249-8728-53B6824F8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2114550"/>
          <a:ext cx="30797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4" imgW="1676160" imgH="431640" progId="Equation.3">
                  <p:embed/>
                </p:oleObj>
              </mc:Choice>
              <mc:Fallback>
                <p:oleObj name="公式" r:id="rId4" imgW="1676160" imgH="431640" progId="Equation.3">
                  <p:embed/>
                  <p:pic>
                    <p:nvPicPr>
                      <p:cNvPr id="0" name="Object 3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2114550"/>
                        <a:ext cx="3079750" cy="792163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00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 descr="蓝色砂纸">
            <a:extLst>
              <a:ext uri="{FF2B5EF4-FFF2-40B4-BE49-F238E27FC236}">
                <a16:creationId xmlns:a16="http://schemas.microsoft.com/office/drawing/2014/main" id="{475A830D-396E-4E28-B6E5-B65153B982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1775" y="3032125"/>
          <a:ext cx="2406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公式" r:id="rId7" imgW="1257120" imgH="241200" progId="Equation.3">
                  <p:embed/>
                </p:oleObj>
              </mc:Choice>
              <mc:Fallback>
                <p:oleObj name="公式" r:id="rId7" imgW="1257120" imgH="241200" progId="Equation.3">
                  <p:embed/>
                  <p:pic>
                    <p:nvPicPr>
                      <p:cNvPr id="0" name="Object 4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032125"/>
                        <a:ext cx="2406650" cy="46037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58C2FCC6-99A5-4622-8188-4EE0977F265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990600"/>
            <a:ext cx="4876800" cy="1676400"/>
            <a:chOff x="2688" y="624"/>
            <a:chExt cx="3072" cy="1056"/>
          </a:xfrm>
        </p:grpSpPr>
        <p:sp>
          <p:nvSpPr>
            <p:cNvPr id="4114" name="AutoShape 6">
              <a:extLst>
                <a:ext uri="{FF2B5EF4-FFF2-40B4-BE49-F238E27FC236}">
                  <a16:creationId xmlns:a16="http://schemas.microsoft.com/office/drawing/2014/main" id="{E7ACB3D0-94EA-4E77-9013-55540C93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624"/>
              <a:ext cx="3072" cy="1056"/>
            </a:xfrm>
            <a:prstGeom prst="wedgeEllipseCallout">
              <a:avLst>
                <a:gd name="adj1" fmla="val -62565"/>
                <a:gd name="adj2" fmla="val 72157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66FF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grpSp>
          <p:nvGrpSpPr>
            <p:cNvPr id="4115" name="Group 7">
              <a:extLst>
                <a:ext uri="{FF2B5EF4-FFF2-40B4-BE49-F238E27FC236}">
                  <a16:creationId xmlns:a16="http://schemas.microsoft.com/office/drawing/2014/main" id="{BEA8D320-C76E-4C74-8980-1DF39AC28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768"/>
              <a:ext cx="2592" cy="748"/>
              <a:chOff x="2928" y="768"/>
              <a:chExt cx="2592" cy="748"/>
            </a:xfrm>
          </p:grpSpPr>
          <p:sp>
            <p:nvSpPr>
              <p:cNvPr id="4116" name="Text Box 8">
                <a:extLst>
                  <a:ext uri="{FF2B5EF4-FFF2-40B4-BE49-F238E27FC236}">
                    <a16:creationId xmlns:a16="http://schemas.microsoft.com/office/drawing/2014/main" id="{11380869-B819-4954-A3B9-58E8FA8CA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768"/>
                <a:ext cx="2592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       </a:t>
                </a:r>
                <a:r>
                  <a:rPr lang="zh-CN" altLang="en-US" b="1"/>
                  <a:t>其中，   是电位器中点到上端电阻，    是二极管</a:t>
                </a:r>
                <a:r>
                  <a:rPr lang="en-US" altLang="zh-CN" b="1"/>
                  <a:t>D</a:t>
                </a:r>
                <a:r>
                  <a:rPr lang="en-US" altLang="zh-CN" b="1" baseline="-16000"/>
                  <a:t>1</a:t>
                </a:r>
                <a:r>
                  <a:rPr lang="zh-CN" altLang="en-US" b="1"/>
                  <a:t>的导通电阻。</a:t>
                </a:r>
                <a:endParaRPr lang="zh-CN" altLang="en-US" sz="2800" b="1"/>
              </a:p>
            </p:txBody>
          </p:sp>
          <p:graphicFrame>
            <p:nvGraphicFramePr>
              <p:cNvPr id="4105" name="Object 9">
                <a:extLst>
                  <a:ext uri="{FF2B5EF4-FFF2-40B4-BE49-F238E27FC236}">
                    <a16:creationId xmlns:a16="http://schemas.microsoft.com/office/drawing/2014/main" id="{C3AEFBF1-921D-46E5-BE10-2B79A60130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6" y="768"/>
              <a:ext cx="26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9" name="公式" r:id="rId9" imgW="228600" imgH="253800" progId="Equation.3">
                      <p:embed/>
                    </p:oleObj>
                  </mc:Choice>
                  <mc:Fallback>
                    <p:oleObj name="公式" r:id="rId9" imgW="228600" imgH="2538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6" y="768"/>
                            <a:ext cx="26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6" name="Object 10">
                <a:extLst>
                  <a:ext uri="{FF2B5EF4-FFF2-40B4-BE49-F238E27FC236}">
                    <a16:creationId xmlns:a16="http://schemas.microsoft.com/office/drawing/2014/main" id="{6D934471-340B-4A98-8AF0-0CE8CF4A1B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0" y="960"/>
              <a:ext cx="250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20" name="公式" r:id="rId11" imgW="190440" imgH="241200" progId="Equation.3">
                      <p:embed/>
                    </p:oleObj>
                  </mc:Choice>
                  <mc:Fallback>
                    <p:oleObj name="公式" r:id="rId11" imgW="190440" imgH="2412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0" y="960"/>
                            <a:ext cx="250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347" name="Object 11" descr="蓝色砂纸">
            <a:extLst>
              <a:ext uri="{FF2B5EF4-FFF2-40B4-BE49-F238E27FC236}">
                <a16:creationId xmlns:a16="http://schemas.microsoft.com/office/drawing/2014/main" id="{01918274-B6D6-4899-9A8A-3374E020F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743325"/>
          <a:ext cx="2982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13" imgW="1600200" imgH="241200" progId="Equation.3">
                  <p:embed/>
                </p:oleObj>
              </mc:Choice>
              <mc:Fallback>
                <p:oleObj name="公式" r:id="rId13" imgW="1600200" imgH="241200" progId="Equation.3">
                  <p:embed/>
                  <p:pic>
                    <p:nvPicPr>
                      <p:cNvPr id="0" name="Object 11" descr="蓝色砂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43325"/>
                        <a:ext cx="2982913" cy="447675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FF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>
            <a:extLst>
              <a:ext uri="{FF2B5EF4-FFF2-40B4-BE49-F238E27FC236}">
                <a16:creationId xmlns:a16="http://schemas.microsoft.com/office/drawing/2014/main" id="{D6D87B29-5516-4CDF-AEFE-3471C28E598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95800"/>
            <a:ext cx="5105400" cy="1905000"/>
            <a:chOff x="480" y="2688"/>
            <a:chExt cx="3216" cy="1200"/>
          </a:xfrm>
        </p:grpSpPr>
        <p:sp>
          <p:nvSpPr>
            <p:cNvPr id="4112" name="AutoShape 13">
              <a:extLst>
                <a:ext uri="{FF2B5EF4-FFF2-40B4-BE49-F238E27FC236}">
                  <a16:creationId xmlns:a16="http://schemas.microsoft.com/office/drawing/2014/main" id="{21F59278-E964-4CCB-9BC7-3EEA0C5D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88"/>
              <a:ext cx="3216" cy="1200"/>
            </a:xfrm>
            <a:prstGeom prst="wedgeEllipseCallout">
              <a:avLst>
                <a:gd name="adj1" fmla="val 2083"/>
                <a:gd name="adj2" fmla="val -66417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66FF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/>
            </a:p>
          </p:txBody>
        </p:sp>
        <p:sp>
          <p:nvSpPr>
            <p:cNvPr id="4113" name="Text Box 14">
              <a:extLst>
                <a:ext uri="{FF2B5EF4-FFF2-40B4-BE49-F238E27FC236}">
                  <a16:creationId xmlns:a16="http://schemas.microsoft.com/office/drawing/2014/main" id="{5F330D47-D39B-423C-BBBD-DDFE20203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28"/>
              <a:ext cx="2592" cy="748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66FF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      </a:t>
              </a:r>
              <a:r>
                <a:rPr lang="zh-CN" altLang="en-US" b="1"/>
                <a:t>其中，   是二极管</a:t>
              </a:r>
              <a:r>
                <a:rPr lang="en-US" altLang="zh-CN" b="1"/>
                <a:t>D</a:t>
              </a:r>
              <a:r>
                <a:rPr lang="en-US" altLang="zh-CN" b="1" baseline="-16000"/>
                <a:t>2</a:t>
              </a:r>
              <a:r>
                <a:rPr lang="zh-CN" altLang="en-US" b="1"/>
                <a:t>的导通电阻。即改变      的中点位置，占空比就可改变。</a:t>
              </a:r>
            </a:p>
          </p:txBody>
        </p:sp>
        <p:graphicFrame>
          <p:nvGraphicFramePr>
            <p:cNvPr id="4103" name="Object 15">
              <a:extLst>
                <a:ext uri="{FF2B5EF4-FFF2-40B4-BE49-F238E27FC236}">
                  <a16:creationId xmlns:a16="http://schemas.microsoft.com/office/drawing/2014/main" id="{2AA64510-09D8-4B23-9470-8ABE9E5FAC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3168"/>
            <a:ext cx="25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公式" r:id="rId15" imgW="228600" imgH="241200" progId="Equation.3">
                    <p:embed/>
                  </p:oleObj>
                </mc:Choice>
                <mc:Fallback>
                  <p:oleObj name="公式" r:id="rId15" imgW="2286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3168"/>
                          <a:ext cx="256" cy="26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FF"/>
                            </a:gs>
                            <a:gs pos="100000">
                              <a:srgbClr val="66FFFF"/>
                            </a:gs>
                          </a:gsLst>
                          <a:lin ang="189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6">
              <a:extLst>
                <a:ext uri="{FF2B5EF4-FFF2-40B4-BE49-F238E27FC236}">
                  <a16:creationId xmlns:a16="http://schemas.microsoft.com/office/drawing/2014/main" id="{ED5B207E-E603-490D-A37A-5A90B0322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880"/>
            <a:ext cx="26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公式" r:id="rId17" imgW="203040" imgH="241200" progId="Equation.3">
                    <p:embed/>
                  </p:oleObj>
                </mc:Choice>
                <mc:Fallback>
                  <p:oleObj name="公式" r:id="rId17" imgW="20304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80"/>
                          <a:ext cx="26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D9B6C8F5-ECAE-4A96-AC69-FF816169EA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914400"/>
            <a:ext cx="4724400" cy="4454525"/>
            <a:chOff x="2640" y="746"/>
            <a:chExt cx="2976" cy="2806"/>
          </a:xfrm>
        </p:grpSpPr>
        <p:sp>
          <p:nvSpPr>
            <p:cNvPr id="4111" name="Text Box 18">
              <a:extLst>
                <a:ext uri="{FF2B5EF4-FFF2-40B4-BE49-F238E27FC236}">
                  <a16:creationId xmlns:a16="http://schemas.microsoft.com/office/drawing/2014/main" id="{6F7FA51A-B74B-4000-BC62-3CCB64AC3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b="1"/>
                <a:t> </a:t>
              </a:r>
              <a:r>
                <a:rPr lang="zh-CN" altLang="en-US" b="1">
                  <a:solidFill>
                    <a:srgbClr val="FF3300"/>
                  </a:solidFill>
                </a:rPr>
                <a:t>图</a:t>
              </a:r>
              <a:r>
                <a:rPr lang="en-US" altLang="zh-CN" b="1">
                  <a:solidFill>
                    <a:srgbClr val="FF3300"/>
                  </a:solidFill>
                </a:rPr>
                <a:t>5.3.4 </a:t>
              </a:r>
              <a:r>
                <a:rPr lang="zh-CN" altLang="en-US" b="1">
                  <a:solidFill>
                    <a:srgbClr val="FF3300"/>
                  </a:solidFill>
                </a:rPr>
                <a:t>方波发生器波形图</a:t>
              </a:r>
              <a:endParaRPr lang="zh-CN" altLang="en-US" b="1"/>
            </a:p>
          </p:txBody>
        </p:sp>
        <p:graphicFrame>
          <p:nvGraphicFramePr>
            <p:cNvPr id="4102" name="Object 19">
              <a:extLst>
                <a:ext uri="{FF2B5EF4-FFF2-40B4-BE49-F238E27FC236}">
                  <a16:creationId xmlns:a16="http://schemas.microsoft.com/office/drawing/2014/main" id="{8C6BCDDF-6DA5-4A20-8EB0-155F294C6D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746"/>
            <a:ext cx="2976" cy="2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BMP 图像" r:id="rId19" imgW="3124031" imgH="2697474" progId="Paint.Picture">
                    <p:embed/>
                  </p:oleObj>
                </mc:Choice>
                <mc:Fallback>
                  <p:oleObj name="BMP 图像" r:id="rId19" imgW="3124031" imgH="2697474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746"/>
                          <a:ext cx="2976" cy="2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6" name="Object 20">
            <a:extLst>
              <a:ext uri="{FF2B5EF4-FFF2-40B4-BE49-F238E27FC236}">
                <a16:creationId xmlns:a16="http://schemas.microsoft.com/office/drawing/2014/main" id="{B9E208FD-71C3-48EB-AEE1-28057826E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9638" y="3352800"/>
          <a:ext cx="315436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BMP 图像" r:id="rId21" imgW="2000000" imgH="2029108" progId="Paint.Picture">
                  <p:embed/>
                </p:oleObj>
              </mc:Choice>
              <mc:Fallback>
                <p:oleObj name="BMP 图像" r:id="rId21" imgW="2000000" imgH="2029108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352800"/>
                        <a:ext cx="315436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:a16="http://schemas.microsoft.com/office/drawing/2014/main" id="{44812B41-7CAA-481E-BCCA-4DDC6A8A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52513"/>
            <a:ext cx="68437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rgbClr val="0000FF"/>
                </a:solidFill>
              </a:rPr>
              <a:t>5.3.2 </a:t>
            </a:r>
            <a:r>
              <a:rPr lang="zh-CN" altLang="en-US" sz="3600" b="1">
                <a:solidFill>
                  <a:srgbClr val="0000FF"/>
                </a:solidFill>
                <a:ea typeface="黑体" panose="02010609060101010101" pitchFamily="49" charset="-122"/>
              </a:rPr>
              <a:t>三角波和锯齿波发生器</a:t>
            </a:r>
            <a:endParaRPr lang="zh-CN" altLang="en-US" b="1"/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42938F0-C41A-496B-922A-9889033A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83534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/>
              <a:t> </a:t>
            </a:r>
            <a:r>
              <a:rPr lang="en-US" altLang="zh-CN" sz="3200" b="1"/>
              <a:t>1.   </a:t>
            </a:r>
            <a:r>
              <a:rPr lang="zh-CN" altLang="en-US" sz="3200" b="1"/>
              <a:t>三角波发生电路</a:t>
            </a:r>
            <a:endParaRPr lang="en-US" altLang="zh-CN" sz="3200" b="1"/>
          </a:p>
          <a:p>
            <a:pPr algn="just">
              <a:lnSpc>
                <a:spcPct val="150000"/>
              </a:lnSpc>
            </a:pPr>
            <a:r>
              <a:rPr lang="en-US" altLang="zh-CN" sz="2800" b="1"/>
              <a:t>      </a:t>
            </a:r>
            <a:r>
              <a:rPr lang="zh-CN" altLang="en-US" sz="2800" b="1"/>
              <a:t>由滞回比较器和积分器闭环组合而成的。</a:t>
            </a:r>
            <a:endParaRPr lang="en-US" altLang="zh-CN" b="1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781DE582-596A-4FB8-A779-0382772AC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270250"/>
            <a:ext cx="3954462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r>
              <a:rPr lang="zh-CN" altLang="en-US" sz="2800" b="1"/>
              <a:t>当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en-US" altLang="zh-CN" sz="2800" b="1"/>
              <a:t>=+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zh-CN" altLang="en-US" sz="2800" b="1"/>
              <a:t>则电容</a:t>
            </a:r>
            <a:r>
              <a:rPr lang="en-US" altLang="zh-CN" sz="2800" b="1" i="1"/>
              <a:t>C</a:t>
            </a:r>
          </a:p>
          <a:p>
            <a:pPr eaLnBrk="1" hangingPunct="1"/>
            <a:r>
              <a:rPr lang="en-US" altLang="zh-CN" sz="2800" b="1" i="1"/>
              <a:t>   </a:t>
            </a:r>
            <a:r>
              <a:rPr lang="zh-CN" altLang="en-US" sz="2800" b="1"/>
              <a:t>充电</a:t>
            </a:r>
            <a:r>
              <a:rPr lang="en-US" altLang="zh-CN" sz="2800" b="1"/>
              <a:t>, </a:t>
            </a:r>
            <a:r>
              <a:rPr lang="zh-CN" altLang="en-US" sz="2800" b="1"/>
              <a:t>同时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/>
              <a:t>按线性逐</a:t>
            </a:r>
          </a:p>
          <a:p>
            <a:pPr eaLnBrk="1" hangingPunct="1"/>
            <a:r>
              <a:rPr lang="zh-CN" altLang="en-US" sz="2800" b="1"/>
              <a:t>   渐下降，当使</a:t>
            </a:r>
            <a:r>
              <a:rPr lang="en-US" altLang="zh-CN" sz="2800" b="1"/>
              <a:t>A</a:t>
            </a:r>
            <a:r>
              <a:rPr lang="en-US" altLang="zh-CN" b="1" baseline="-16000"/>
              <a:t>1</a:t>
            </a:r>
            <a:r>
              <a:rPr lang="zh-CN" altLang="en-US" sz="2800" b="1"/>
              <a:t>的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P</a:t>
            </a:r>
            <a:r>
              <a:rPr lang="en-US" altLang="zh-CN" sz="2800" b="1"/>
              <a:t> </a:t>
            </a:r>
          </a:p>
          <a:p>
            <a:pPr eaLnBrk="1" hangingPunct="1"/>
            <a:r>
              <a:rPr lang="en-US" altLang="zh-CN" sz="2800" b="1" i="1">
                <a:solidFill>
                  <a:srgbClr val="000000"/>
                </a:solidFill>
              </a:rPr>
              <a:t>   </a:t>
            </a:r>
            <a:r>
              <a:rPr lang="zh-CN" altLang="en-US" sz="2800" b="1"/>
              <a:t>略低于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N </a:t>
            </a:r>
            <a:r>
              <a:rPr lang="zh-CN" altLang="en-US" sz="2800" b="1"/>
              <a:t>时，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en-US" altLang="zh-CN" sz="2800" b="1"/>
              <a:t>  </a:t>
            </a:r>
            <a:r>
              <a:rPr lang="zh-CN" altLang="en-US" sz="2800" b="1"/>
              <a:t>从</a:t>
            </a:r>
          </a:p>
          <a:p>
            <a:pPr eaLnBrk="1" hangingPunct="1"/>
            <a:r>
              <a:rPr lang="zh-CN" altLang="en-US" sz="2800" b="1"/>
              <a:t>   </a:t>
            </a:r>
            <a:r>
              <a:rPr lang="en-US" altLang="zh-CN" sz="2800" b="1"/>
              <a:t>+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zh-CN" altLang="en-US" sz="2800" b="1"/>
              <a:t>跳变为</a:t>
            </a:r>
            <a:r>
              <a:rPr lang="en-US" altLang="zh-CN" sz="2800" b="1"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30302BE-E8B0-4139-BAF3-02C5F101DC7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24213"/>
            <a:ext cx="4724400" cy="3146425"/>
            <a:chOff x="288" y="2031"/>
            <a:chExt cx="2976" cy="1982"/>
          </a:xfrm>
        </p:grpSpPr>
        <p:sp>
          <p:nvSpPr>
            <p:cNvPr id="5127" name="Text Box 7">
              <a:extLst>
                <a:ext uri="{FF2B5EF4-FFF2-40B4-BE49-F238E27FC236}">
                  <a16:creationId xmlns:a16="http://schemas.microsoft.com/office/drawing/2014/main" id="{A54CCC51-0F57-4A4D-BE83-FBBFFF9CB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725"/>
              <a:ext cx="2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solidFill>
                    <a:srgbClr val="FF0000"/>
                  </a:solidFill>
                </a:rPr>
                <a:t>    </a:t>
              </a:r>
              <a:r>
                <a:rPr lang="zh-CN" altLang="en-US" b="1">
                  <a:solidFill>
                    <a:srgbClr val="FF0000"/>
                  </a:solidFill>
                </a:rPr>
                <a:t>图</a:t>
              </a:r>
              <a:r>
                <a:rPr lang="en-US" altLang="zh-CN" b="1">
                  <a:solidFill>
                    <a:srgbClr val="FF0000"/>
                  </a:solidFill>
                </a:rPr>
                <a:t>5.3.5  </a:t>
              </a:r>
              <a:r>
                <a:rPr lang="zh-CN" altLang="en-US" b="1">
                  <a:solidFill>
                    <a:srgbClr val="FF0000"/>
                  </a:solidFill>
                </a:rPr>
                <a:t>三角波发生器</a:t>
              </a:r>
            </a:p>
          </p:txBody>
        </p:sp>
        <p:graphicFrame>
          <p:nvGraphicFramePr>
            <p:cNvPr id="5122" name="Object 8">
              <a:extLst>
                <a:ext uri="{FF2B5EF4-FFF2-40B4-BE49-F238E27FC236}">
                  <a16:creationId xmlns:a16="http://schemas.microsoft.com/office/drawing/2014/main" id="{C2815285-CC12-4671-B228-E8213C0E5D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031"/>
            <a:ext cx="2928" cy="1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BMP 图像" r:id="rId3" imgW="2499676" imgH="1463093" progId="Paint.Picture">
                    <p:embed/>
                  </p:oleObj>
                </mc:Choice>
                <mc:Fallback>
                  <p:oleObj name="BMP 图像" r:id="rId3" imgW="2499676" imgH="1463093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31"/>
                          <a:ext cx="2928" cy="1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9268E772-0476-430D-B976-3D5DE795D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328738"/>
            <a:ext cx="4267200" cy="543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2.</a:t>
            </a:r>
            <a:r>
              <a:rPr lang="en-US" altLang="zh-CN" sz="2800" b="1"/>
              <a:t>  </a:t>
            </a:r>
            <a:r>
              <a:rPr lang="zh-CN" altLang="en-US" sz="2800" b="1"/>
              <a:t>在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en-US" altLang="zh-CN" sz="2800" b="1"/>
              <a:t>=</a:t>
            </a:r>
            <a:r>
              <a:rPr lang="en-US" altLang="zh-CN" sz="2800" b="1"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zh-CN" altLang="en-US" sz="2800" b="1"/>
              <a:t>后，电容</a:t>
            </a:r>
            <a:r>
              <a:rPr lang="en-US" altLang="zh-CN" sz="2800" b="1" i="1"/>
              <a:t>C</a:t>
            </a:r>
            <a:r>
              <a:rPr lang="zh-CN" altLang="en-US" sz="2800" b="1"/>
              <a:t>开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   始放电，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/>
              <a:t>按线性上升，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 当使</a:t>
            </a:r>
            <a:r>
              <a:rPr lang="en-US" altLang="zh-CN" sz="2800" b="1"/>
              <a:t>A</a:t>
            </a:r>
            <a:r>
              <a:rPr lang="en-US" altLang="zh-CN" b="1" baseline="-16000"/>
              <a:t>1</a:t>
            </a:r>
            <a:r>
              <a:rPr lang="zh-CN" altLang="en-US" sz="2800" b="1"/>
              <a:t>的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P</a:t>
            </a:r>
            <a:r>
              <a:rPr lang="zh-CN" altLang="en-US" sz="2800" b="1"/>
              <a:t>略大于零时，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  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O1</a:t>
            </a:r>
            <a:r>
              <a:rPr lang="zh-CN" altLang="en-US" sz="2800" b="1"/>
              <a:t>从</a:t>
            </a:r>
            <a:r>
              <a:rPr lang="en-US" altLang="zh-CN" sz="2800" b="1"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zh-CN" altLang="en-US" sz="2800" b="1"/>
              <a:t>跳变为</a:t>
            </a:r>
            <a:r>
              <a:rPr lang="en-US" altLang="zh-CN" sz="2800" b="1"/>
              <a:t>+ 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Z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 如此周而复始，产生振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荡。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/>
              <a:t>的上升时间和下降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时间相等，斜率绝对值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/>
              <a:t>  也相等，故</a:t>
            </a:r>
            <a:r>
              <a:rPr lang="en-US" altLang="zh-CN" sz="2800" b="1" i="1">
                <a:solidFill>
                  <a:srgbClr val="000000"/>
                </a:solidFill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</a:rPr>
              <a:t>O</a:t>
            </a:r>
            <a:r>
              <a:rPr lang="zh-CN" altLang="en-US" sz="2800" b="1"/>
              <a:t>为三角波。</a:t>
            </a:r>
          </a:p>
        </p:txBody>
      </p:sp>
      <p:sp>
        <p:nvSpPr>
          <p:cNvPr id="6152" name="Text Box 3">
            <a:extLst>
              <a:ext uri="{FF2B5EF4-FFF2-40B4-BE49-F238E27FC236}">
                <a16:creationId xmlns:a16="http://schemas.microsoft.com/office/drawing/2014/main" id="{DDE90F66-3BA9-47D0-993A-705771DD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FF0000"/>
                </a:solidFill>
              </a:rPr>
              <a:t>图</a:t>
            </a:r>
            <a:r>
              <a:rPr lang="en-US" altLang="zh-CN" b="1">
                <a:solidFill>
                  <a:srgbClr val="FF0000"/>
                </a:solidFill>
              </a:rPr>
              <a:t>5.3.6 </a:t>
            </a:r>
            <a:r>
              <a:rPr lang="zh-CN" altLang="en-US" b="1">
                <a:solidFill>
                  <a:srgbClr val="FF0000"/>
                </a:solidFill>
              </a:rPr>
              <a:t>三角波发生器的波形</a:t>
            </a:r>
            <a:endParaRPr lang="zh-CN" altLang="en-US" b="1">
              <a:solidFill>
                <a:srgbClr val="FF0000"/>
              </a:solidFill>
              <a:hlinkClick r:id="rId3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60E7418-AE44-4152-B7C6-7DBAF498BB8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066800"/>
            <a:ext cx="4724400" cy="4876800"/>
            <a:chOff x="2400" y="672"/>
            <a:chExt cx="2976" cy="2832"/>
          </a:xfrm>
        </p:grpSpPr>
        <p:sp>
          <p:nvSpPr>
            <p:cNvPr id="6157" name="Rectangle 5">
              <a:extLst>
                <a:ext uri="{FF2B5EF4-FFF2-40B4-BE49-F238E27FC236}">
                  <a16:creationId xmlns:a16="http://schemas.microsoft.com/office/drawing/2014/main" id="{FBB4A112-4068-469C-ACB3-98A506CF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672"/>
              <a:ext cx="2929" cy="2832"/>
            </a:xfrm>
            <a:prstGeom prst="rect">
              <a:avLst/>
            </a:prstGeom>
            <a:gradFill rotWithShape="0">
              <a:gsLst>
                <a:gs pos="0">
                  <a:srgbClr val="E1FDB7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8" name="Text Box 6">
              <a:extLst>
                <a:ext uri="{FF2B5EF4-FFF2-40B4-BE49-F238E27FC236}">
                  <a16:creationId xmlns:a16="http://schemas.microsoft.com/office/drawing/2014/main" id="{02F32B31-8B75-4C3C-BA97-4BBF098CA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816"/>
              <a:ext cx="2220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３．输出峰值</a:t>
              </a:r>
              <a:endParaRPr lang="zh-CN" altLang="en-US" sz="2800" b="1" baseline="-25000">
                <a:solidFill>
                  <a:srgbClr val="000000"/>
                </a:solidFill>
              </a:endParaRPr>
            </a:p>
          </p:txBody>
        </p:sp>
        <p:graphicFrame>
          <p:nvGraphicFramePr>
            <p:cNvPr id="6149" name="Object 7">
              <a:extLst>
                <a:ext uri="{FF2B5EF4-FFF2-40B4-BE49-F238E27FC236}">
                  <a16:creationId xmlns:a16="http://schemas.microsoft.com/office/drawing/2014/main" id="{E108248E-9E1C-42AE-A3FF-5AF93D95E0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1" y="2046"/>
            <a:ext cx="1619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公式" r:id="rId4" imgW="888840" imgH="431640" progId="Equation.3">
                    <p:embed/>
                  </p:oleObj>
                </mc:Choice>
                <mc:Fallback>
                  <p:oleObj name="公式" r:id="rId4" imgW="8888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2046"/>
                          <a:ext cx="1619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8">
              <a:extLst>
                <a:ext uri="{FF2B5EF4-FFF2-40B4-BE49-F238E27FC236}">
                  <a16:creationId xmlns:a16="http://schemas.microsoft.com/office/drawing/2014/main" id="{642D1A2C-A687-4967-80A8-E64161DC0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6" y="1233"/>
            <a:ext cx="1452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公式" r:id="rId6" imgW="787320" imgH="431640" progId="Equation.3">
                    <p:embed/>
                  </p:oleObj>
                </mc:Choice>
                <mc:Fallback>
                  <p:oleObj name="公式" r:id="rId6" imgW="78732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1233"/>
                          <a:ext cx="1452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16010BD9-EFFF-4339-ABAA-770BE14D7FB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71600"/>
            <a:ext cx="4572000" cy="4648200"/>
            <a:chOff x="4944" y="816"/>
            <a:chExt cx="2880" cy="2736"/>
          </a:xfrm>
        </p:grpSpPr>
        <p:sp>
          <p:nvSpPr>
            <p:cNvPr id="6155" name="Rectangle 10">
              <a:extLst>
                <a:ext uri="{FF2B5EF4-FFF2-40B4-BE49-F238E27FC236}">
                  <a16:creationId xmlns:a16="http://schemas.microsoft.com/office/drawing/2014/main" id="{B138A43F-2689-4CC8-B8BB-43574B6D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816"/>
              <a:ext cx="2880" cy="273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6" name="Text Box 11">
              <a:extLst>
                <a:ext uri="{FF2B5EF4-FFF2-40B4-BE49-F238E27FC236}">
                  <a16:creationId xmlns:a16="http://schemas.microsoft.com/office/drawing/2014/main" id="{ED21D00D-B575-410B-8E29-4E3BDB9D2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912"/>
              <a:ext cx="1872" cy="306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b="1">
                  <a:solidFill>
                    <a:srgbClr val="FF0000"/>
                  </a:solidFill>
                </a:rPr>
                <a:t>４．振荡周期：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6147" name="Object 12">
              <a:extLst>
                <a:ext uri="{FF2B5EF4-FFF2-40B4-BE49-F238E27FC236}">
                  <a16:creationId xmlns:a16="http://schemas.microsoft.com/office/drawing/2014/main" id="{287397A1-7C67-4799-A680-F8D6F7CDF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6" y="2155"/>
            <a:ext cx="2124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公式" r:id="rId8" imgW="1536480" imgH="431640" progId="Equation.3">
                    <p:embed/>
                  </p:oleObj>
                </mc:Choice>
                <mc:Fallback>
                  <p:oleObj name="公式" r:id="rId8" imgW="1536480" imgH="431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" y="2155"/>
                          <a:ext cx="2124" cy="585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13">
              <a:extLst>
                <a:ext uri="{FF2B5EF4-FFF2-40B4-BE49-F238E27FC236}">
                  <a16:creationId xmlns:a16="http://schemas.microsoft.com/office/drawing/2014/main" id="{009C0AAF-73E8-4197-BF44-A7FB70A27B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10" y="1352"/>
            <a:ext cx="1468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公式" r:id="rId10" imgW="1104840" imgH="482400" progId="Equation.3">
                    <p:embed/>
                  </p:oleObj>
                </mc:Choice>
                <mc:Fallback>
                  <p:oleObj name="公式" r:id="rId10" imgW="1104840" imgH="48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" y="1352"/>
                          <a:ext cx="1468" cy="63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" name="Object 14">
            <a:extLst>
              <a:ext uri="{FF2B5EF4-FFF2-40B4-BE49-F238E27FC236}">
                <a16:creationId xmlns:a16="http://schemas.microsoft.com/office/drawing/2014/main" id="{63636479-19DF-477D-8F7A-2B666BA21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1219200"/>
          <a:ext cx="449262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MP 图像" r:id="rId12" imgW="3114355" imgH="3285984" progId="Paint.Picture">
                  <p:embed/>
                </p:oleObj>
              </mc:Choice>
              <mc:Fallback>
                <p:oleObj name="BMP 图像" r:id="rId12" imgW="3114355" imgH="3285984" progId="Paint.Picture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219200"/>
                        <a:ext cx="449262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95A77B89-CBBE-4AA0-9ED3-C7A10C65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5638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3600" b="1">
                <a:solidFill>
                  <a:schemeClr val="hlink"/>
                </a:solidFill>
                <a:ea typeface="黑体" panose="02010609060101010101" pitchFamily="49" charset="-122"/>
              </a:rPr>
              <a:t>2.  </a:t>
            </a:r>
            <a:r>
              <a:rPr lang="zh-CN" altLang="en-US" sz="3600" b="1">
                <a:solidFill>
                  <a:schemeClr val="hlink"/>
                </a:solidFill>
                <a:ea typeface="黑体" panose="02010609060101010101" pitchFamily="49" charset="-122"/>
              </a:rPr>
              <a:t>锯齿波发生器</a:t>
            </a:r>
            <a:endParaRPr lang="zh-CN" altLang="en-US" sz="3600" b="1">
              <a:ea typeface="黑体" panose="02010609060101010101" pitchFamily="49" charset="-122"/>
            </a:endParaRP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D73CBFAB-E5F5-4BFB-AF0B-8CD86003A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86000"/>
          <a:ext cx="5862638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MP 图像" r:id="rId3" imgW="3323974" imgH="2114754" progId="Paint.Picture">
                  <p:embed/>
                </p:oleObj>
              </mc:Choice>
              <mc:Fallback>
                <p:oleObj name="BMP 图像" r:id="rId3" imgW="3323974" imgH="2114754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86000"/>
                        <a:ext cx="5862638" cy="36861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hlink"/>
                        </a:solidFill>
                        <a:prstDash val="dashDot"/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80702AAB-A485-47E4-8926-EE8E0CFD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 </a:t>
            </a:r>
            <a:r>
              <a:rPr lang="zh-CN" altLang="en-US" sz="2800" b="1"/>
              <a:t>锯齿波发生器的电路如图</a:t>
            </a:r>
            <a:r>
              <a:rPr lang="en-US" altLang="zh-CN" sz="2800" b="1"/>
              <a:t>5.3.7</a:t>
            </a:r>
            <a:r>
              <a:rPr lang="zh-CN" altLang="en-US" sz="2800" b="1"/>
              <a:t>所示。显然，为了获得锯齿波，应改变积分器的充放电时间常数。图中的二极管</a:t>
            </a:r>
            <a:r>
              <a:rPr lang="en-US" altLang="zh-CN" sz="2800" b="1"/>
              <a:t>D</a:t>
            </a:r>
            <a:r>
              <a:rPr lang="zh-CN" altLang="en-US" sz="2800" b="1"/>
              <a:t>和</a:t>
            </a:r>
            <a:r>
              <a:rPr lang="en-US" altLang="zh-CN" sz="2800" b="1" i="1"/>
              <a:t>R</a:t>
            </a:r>
            <a:r>
              <a:rPr lang="en-US" altLang="zh-CN" sz="2800" b="1"/>
              <a:t>'</a:t>
            </a:r>
            <a:r>
              <a:rPr lang="zh-CN" altLang="en-US" sz="2800" b="1"/>
              <a:t>将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D44CEC2F-8D90-48A1-A2E2-B9BA35A36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2743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/>
              <a:t>使充电时间常数减为</a:t>
            </a:r>
            <a:r>
              <a:rPr lang="en-US" altLang="zh-CN" sz="2800" b="1"/>
              <a:t>(</a:t>
            </a:r>
            <a:r>
              <a:rPr lang="en-US" altLang="zh-CN" sz="2800" b="1" i="1"/>
              <a:t>R</a:t>
            </a:r>
            <a:r>
              <a:rPr lang="en-US" altLang="zh-CN" sz="2800" b="1" i="1">
                <a:latin typeface="宋体" panose="02010600030101010101" pitchFamily="2" charset="-122"/>
              </a:rPr>
              <a:t>∥</a:t>
            </a:r>
            <a:r>
              <a:rPr lang="en-US" altLang="zh-CN" sz="2800" b="1" i="1"/>
              <a:t>R'</a:t>
            </a:r>
            <a:r>
              <a:rPr lang="en-US" altLang="zh-CN" sz="2800" b="1"/>
              <a:t>)</a:t>
            </a:r>
            <a:r>
              <a:rPr lang="en-US" altLang="zh-CN" sz="2800" b="1" i="1"/>
              <a:t>C</a:t>
            </a:r>
            <a:r>
              <a:rPr lang="zh-CN" altLang="en-US" sz="2800" b="1"/>
              <a:t>，而放电时间常数仍为</a:t>
            </a:r>
            <a:r>
              <a:rPr lang="en-US" altLang="zh-CN" sz="2800" b="1" i="1"/>
              <a:t>RC</a:t>
            </a:r>
            <a:r>
              <a:rPr lang="zh-CN" altLang="en-US" sz="2800" b="1"/>
              <a:t>。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73919A6A-45EE-48E8-A8BA-6C95E58D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96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/>
              <a:t> </a:t>
            </a:r>
            <a:r>
              <a:rPr lang="zh-CN" altLang="en-US" sz="2800" b="1">
                <a:solidFill>
                  <a:schemeClr val="tx2"/>
                </a:solidFill>
              </a:rPr>
              <a:t>图</a:t>
            </a:r>
            <a:r>
              <a:rPr lang="en-US" altLang="zh-CN" sz="2800" b="1">
                <a:solidFill>
                  <a:schemeClr val="tx2"/>
                </a:solidFill>
              </a:rPr>
              <a:t>5.3.7  </a:t>
            </a:r>
            <a:r>
              <a:rPr lang="zh-CN" altLang="en-US" sz="2800" b="1">
                <a:solidFill>
                  <a:schemeClr val="tx2"/>
                </a:solidFill>
              </a:rPr>
              <a:t>锯齿波发生器电路图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0B209CF2-3657-4138-AB3B-591150083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        </a:t>
            </a:r>
            <a:r>
              <a:rPr lang="zh-CN" altLang="en-US" sz="2800" b="1"/>
              <a:t>锯齿波电路的输出波形图如图</a:t>
            </a:r>
            <a:r>
              <a:rPr lang="en-US" altLang="zh-CN" sz="2800" b="1"/>
              <a:t>5.3.8</a:t>
            </a:r>
            <a:r>
              <a:rPr lang="zh-CN" altLang="en-US" sz="2800" b="1"/>
              <a:t>所示。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utoUpdateAnimBg="0"/>
      <p:bldP spid="21510" grpId="0" autoUpdateAnimBg="0"/>
      <p:bldP spid="215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94E01952-45BD-4D14-A6FE-F57D4B747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295400"/>
          <a:ext cx="4732338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BMP 图像" r:id="rId3" imgW="2695605" imgH="2162162" progId="Paint.Picture">
                  <p:embed/>
                </p:oleObj>
              </mc:Choice>
              <mc:Fallback>
                <p:oleObj name="BMP 图像" r:id="rId3" imgW="2695605" imgH="21621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95400"/>
                        <a:ext cx="4732338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3">
            <a:extLst>
              <a:ext uri="{FF2B5EF4-FFF2-40B4-BE49-F238E27FC236}">
                <a16:creationId xmlns:a16="http://schemas.microsoft.com/office/drawing/2014/main" id="{EDC5F329-999F-476A-9359-DE2FB090E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54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000" b="1"/>
              <a:t> </a:t>
            </a:r>
            <a:r>
              <a:rPr lang="zh-CN" altLang="en-US" sz="2800" b="1">
                <a:solidFill>
                  <a:schemeClr val="tx2"/>
                </a:solidFill>
              </a:rPr>
              <a:t>图</a:t>
            </a:r>
            <a:r>
              <a:rPr lang="en-US" altLang="zh-CN" sz="2800" b="1">
                <a:solidFill>
                  <a:schemeClr val="tx2"/>
                </a:solidFill>
              </a:rPr>
              <a:t>5.3.8</a:t>
            </a:r>
            <a:r>
              <a:rPr lang="zh-CN" altLang="en-US" sz="2800" b="1">
                <a:solidFill>
                  <a:schemeClr val="tx2"/>
                </a:solidFill>
              </a:rPr>
              <a:t>锯齿波发生器的波形</a:t>
            </a:r>
            <a:endParaRPr lang="zh-CN" altLang="en-US" sz="2800" b="1">
              <a:solidFill>
                <a:schemeClr val="tx2"/>
              </a:solidFill>
              <a:hlinkClick r:id="rId5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50EAEC4F-76CC-4EB2-A667-4325FC83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85800"/>
            <a:ext cx="2971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 </a:t>
            </a:r>
            <a:r>
              <a:rPr lang="zh-CN" altLang="en-US" b="1"/>
              <a:t>锯齿波周期可以根据时间常数和锯齿波的幅值求得。锯齿波的幅值为：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A24B3A3A-870C-477C-97CD-1B51B1FD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09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</a:t>
            </a:r>
            <a:r>
              <a:rPr lang="en-US" altLang="zh-CN" b="1" i="1"/>
              <a:t>v</a:t>
            </a:r>
            <a:r>
              <a:rPr lang="en-US" altLang="zh-CN" b="1" baseline="-16000"/>
              <a:t>o1m</a:t>
            </a:r>
            <a:r>
              <a:rPr lang="en-US" altLang="zh-CN" b="1"/>
              <a:t>=|</a:t>
            </a:r>
            <a:r>
              <a:rPr lang="en-US" altLang="zh-CN" b="1" i="1"/>
              <a:t>V</a:t>
            </a:r>
            <a:r>
              <a:rPr lang="en-US" altLang="zh-CN" b="1" baseline="-16000"/>
              <a:t>z</a:t>
            </a:r>
            <a:r>
              <a:rPr lang="en-US" altLang="zh-CN" b="1"/>
              <a:t>|= </a:t>
            </a:r>
            <a:r>
              <a:rPr lang="en-US" altLang="zh-CN" b="1" i="1"/>
              <a:t>v</a:t>
            </a:r>
            <a:r>
              <a:rPr lang="en-US" altLang="zh-CN" b="1" baseline="-16000"/>
              <a:t>om</a:t>
            </a:r>
            <a:r>
              <a:rPr lang="en-US" altLang="zh-CN" b="1" i="1"/>
              <a:t>R</a:t>
            </a:r>
            <a:r>
              <a:rPr lang="en-US" altLang="zh-CN" b="1" baseline="-16000"/>
              <a:t>2</a:t>
            </a:r>
            <a:r>
              <a:rPr lang="en-US" altLang="zh-CN" b="1"/>
              <a:t>/</a:t>
            </a:r>
            <a:r>
              <a:rPr lang="en-US" altLang="zh-CN" b="1" i="1"/>
              <a:t>R</a:t>
            </a:r>
            <a:r>
              <a:rPr lang="en-US" altLang="zh-CN" b="1" baseline="-16000"/>
              <a:t>1</a:t>
            </a:r>
            <a:endParaRPr lang="en-US" altLang="zh-CN" b="1" i="1"/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DAF02736-8CC0-46DA-B0A7-3A699C36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667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</a:t>
            </a:r>
            <a:r>
              <a:rPr lang="en-US" altLang="zh-CN" b="1" i="1"/>
              <a:t>v</a:t>
            </a:r>
            <a:r>
              <a:rPr lang="en-US" altLang="zh-CN" b="1" baseline="-16000"/>
              <a:t>om</a:t>
            </a:r>
            <a:r>
              <a:rPr lang="en-US" altLang="zh-CN" b="1"/>
              <a:t>= |</a:t>
            </a:r>
            <a:r>
              <a:rPr lang="en-US" altLang="zh-CN" b="1" i="1"/>
              <a:t>V</a:t>
            </a:r>
            <a:r>
              <a:rPr lang="en-US" altLang="zh-CN" b="1" baseline="-16000"/>
              <a:t>z</a:t>
            </a:r>
            <a:r>
              <a:rPr lang="en-US" altLang="zh-CN" b="1"/>
              <a:t>| </a:t>
            </a:r>
            <a:r>
              <a:rPr lang="en-US" altLang="zh-CN" b="1" i="1"/>
              <a:t>R</a:t>
            </a:r>
            <a:r>
              <a:rPr lang="en-US" altLang="zh-CN" b="1" baseline="-10000"/>
              <a:t>1</a:t>
            </a:r>
            <a:r>
              <a:rPr lang="en-US" altLang="zh-CN" b="1"/>
              <a:t>/</a:t>
            </a:r>
            <a:r>
              <a:rPr lang="en-US" altLang="zh-CN" b="1" i="1"/>
              <a:t>R</a:t>
            </a:r>
            <a:r>
              <a:rPr lang="en-US" altLang="zh-CN" b="1" baseline="-10000"/>
              <a:t>2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2D217D81-BFE6-4CD0-9D10-1D6D3F076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124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于是有</a:t>
            </a:r>
            <a:endParaRPr lang="zh-CN" altLang="en-US" b="1" baseline="-10000"/>
          </a:p>
        </p:txBody>
      </p:sp>
      <p:graphicFrame>
        <p:nvGraphicFramePr>
          <p:cNvPr id="22536" name="Object 8">
            <a:extLst>
              <a:ext uri="{FF2B5EF4-FFF2-40B4-BE49-F238E27FC236}">
                <a16:creationId xmlns:a16="http://schemas.microsoft.com/office/drawing/2014/main" id="{43D612CA-0B27-40A5-8766-97C2D34E0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503613"/>
          <a:ext cx="190500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6" imgW="965160" imgH="888840" progId="Equation.3">
                  <p:embed/>
                </p:oleObj>
              </mc:Choice>
              <mc:Fallback>
                <p:oleObj name="公式" r:id="rId6" imgW="965160" imgH="88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03613"/>
                        <a:ext cx="190500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A1392589-A64C-498E-A754-A527185A7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246688"/>
          <a:ext cx="23050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8" imgW="1168200" imgH="431640" progId="Equation.3">
                  <p:embed/>
                </p:oleObj>
              </mc:Choice>
              <mc:Fallback>
                <p:oleObj name="公式" r:id="rId8" imgW="116820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46688"/>
                        <a:ext cx="23050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34" grpId="0" autoUpdateAnimBg="0"/>
      <p:bldP spid="22535" grpId="0" autoUpdateAnimBg="0"/>
    </p:bldLst>
  </p:timing>
</p:sld>
</file>

<file path=ppt/theme/theme1.xml><?xml version="1.0" encoding="utf-8"?>
<a:theme xmlns:a="http://schemas.openxmlformats.org/drawingml/2006/main" name="kk3">
  <a:themeElements>
    <a:clrScheme name="kk3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3300"/>
      </a:hlink>
      <a:folHlink>
        <a:srgbClr val="FF0000"/>
      </a:folHlink>
    </a:clrScheme>
    <a:fontScheme name="kk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kk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k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k3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33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Office\Templates\演示文稿设计\kk3.pot</Template>
  <TotalTime>150</TotalTime>
  <Words>525</Words>
  <Application>Microsoft Office PowerPoint</Application>
  <PresentationFormat>全屏显示(4:3)</PresentationFormat>
  <Paragraphs>60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Times New Roman</vt:lpstr>
      <vt:lpstr>宋体</vt:lpstr>
      <vt:lpstr>Arial</vt:lpstr>
      <vt:lpstr>幼圆</vt:lpstr>
      <vt:lpstr>黑体</vt:lpstr>
      <vt:lpstr>kk3</vt:lpstr>
      <vt:lpstr>Microsoft 公式 3.0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- HIT603 -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zw</dc:creator>
  <cp:lastModifiedBy>张伯望</cp:lastModifiedBy>
  <cp:revision>31</cp:revision>
  <dcterms:created xsi:type="dcterms:W3CDTF">1998-08-09T02:54:14Z</dcterms:created>
  <dcterms:modified xsi:type="dcterms:W3CDTF">2017-09-07T11:41:50Z</dcterms:modified>
</cp:coreProperties>
</file>