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73" r:id="rId7"/>
    <p:sldId id="261" r:id="rId8"/>
    <p:sldId id="262" r:id="rId9"/>
    <p:sldId id="263" r:id="rId10"/>
    <p:sldId id="264" r:id="rId11"/>
    <p:sldId id="274" r:id="rId12"/>
    <p:sldId id="265" r:id="rId13"/>
    <p:sldId id="266" r:id="rId14"/>
    <p:sldId id="267" r:id="rId15"/>
    <p:sldId id="275" r:id="rId16"/>
    <p:sldId id="268" r:id="rId17"/>
    <p:sldId id="269" r:id="rId18"/>
    <p:sldId id="270" r:id="rId19"/>
    <p:sldId id="276" r:id="rId20"/>
    <p:sldId id="277" r:id="rId21"/>
    <p:sldId id="271" r:id="rId2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FFEA"/>
    <a:srgbClr val="FF0000"/>
    <a:srgbClr val="E7E7FF"/>
    <a:srgbClr val="CCFFFF"/>
    <a:srgbClr val="FFFF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9" d="100"/>
          <a:sy n="79" d="100"/>
        </p:scale>
        <p:origin x="98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image" Target="../media/image27.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A25261-F716-4E52-AF7B-7FD2CC0758A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C8A74287-CB1B-4F0F-A0A3-3A30EE2BDC9D}"/>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9607B21B-4215-4E5A-8F21-8D764C771060}"/>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a:extLst>
              <a:ext uri="{FF2B5EF4-FFF2-40B4-BE49-F238E27FC236}">
                <a16:creationId xmlns:a16="http://schemas.microsoft.com/office/drawing/2014/main" id="{4710AF5A-D26D-4C73-99BD-26DBA6AC306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D8B1C70E-490D-4048-9AAD-CAEA1F9756A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71AFCFC-281C-4E27-A4A0-DB29FFEFB29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51" name="Rectangle 3">
            <a:extLst>
              <a:ext uri="{FF2B5EF4-FFF2-40B4-BE49-F238E27FC236}">
                <a16:creationId xmlns:a16="http://schemas.microsoft.com/office/drawing/2014/main" id="{30388D82-F800-4508-BBE2-050D5219853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3556" name="Rectangle 4">
            <a:extLst>
              <a:ext uri="{FF2B5EF4-FFF2-40B4-BE49-F238E27FC236}">
                <a16:creationId xmlns:a16="http://schemas.microsoft.com/office/drawing/2014/main" id="{01325FAF-847C-464E-B908-5FAD08C63A4A}"/>
              </a:ext>
            </a:extLst>
          </p:cNvPr>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3C465329-6665-433C-9C25-78401836538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6FC44548-A970-43AA-A85B-593CCB35774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55" name="Rectangle 7">
            <a:extLst>
              <a:ext uri="{FF2B5EF4-FFF2-40B4-BE49-F238E27FC236}">
                <a16:creationId xmlns:a16="http://schemas.microsoft.com/office/drawing/2014/main" id="{16E7C5BA-8E0D-4AB3-92F9-A6A3DDE3F7D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9D35EE4A-6258-475E-B70F-D261C7C3FE8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D126297-6257-48C5-95B2-1FCA2BAC3FDE}"/>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2B1378E1-30E5-49B8-B614-707E4DF1F1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80" name="灯片编号占位符 3">
            <a:extLst>
              <a:ext uri="{FF2B5EF4-FFF2-40B4-BE49-F238E27FC236}">
                <a16:creationId xmlns:a16="http://schemas.microsoft.com/office/drawing/2014/main" id="{70B3D1B5-7246-4424-8549-AF5B60470E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13855E3-C3E6-4F28-870B-2F8BBB7B636C}" type="slidenum">
              <a:rPr lang="en-US" altLang="zh-CN" sz="1200"/>
              <a:pPr/>
              <a:t>21</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0EC664D-56CD-46B1-BA00-268165E439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9AD646-A9DE-4558-83A2-E8FF30EC03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2321F9-AA77-4E8B-9AEC-EE0E583E897F}"/>
              </a:ext>
            </a:extLst>
          </p:cNvPr>
          <p:cNvSpPr>
            <a:spLocks noGrp="1" noChangeArrowheads="1"/>
          </p:cNvSpPr>
          <p:nvPr>
            <p:ph type="sldNum" sz="quarter" idx="12"/>
          </p:nvPr>
        </p:nvSpPr>
        <p:spPr>
          <a:ln/>
        </p:spPr>
        <p:txBody>
          <a:bodyPr/>
          <a:lstStyle>
            <a:lvl1pPr>
              <a:defRPr/>
            </a:lvl1pPr>
          </a:lstStyle>
          <a:p>
            <a:fld id="{BE18AC81-DC02-4AA9-87EB-92B6AFA0DA3F}" type="slidenum">
              <a:rPr lang="en-US" altLang="zh-CN"/>
              <a:pPr/>
              <a:t>‹#›</a:t>
            </a:fld>
            <a:endParaRPr lang="en-US" altLang="zh-CN"/>
          </a:p>
        </p:txBody>
      </p:sp>
    </p:spTree>
    <p:extLst>
      <p:ext uri="{BB962C8B-B14F-4D97-AF65-F5344CB8AC3E}">
        <p14:creationId xmlns:p14="http://schemas.microsoft.com/office/powerpoint/2010/main" val="119535761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0627A25-301C-4A90-822D-93AB81E57A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4D1CC8A-D2E2-4F7D-967D-8276301BFE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F54321A-5A20-41CA-8BE1-CF9ED1075C09}"/>
              </a:ext>
            </a:extLst>
          </p:cNvPr>
          <p:cNvSpPr>
            <a:spLocks noGrp="1" noChangeArrowheads="1"/>
          </p:cNvSpPr>
          <p:nvPr>
            <p:ph type="sldNum" sz="quarter" idx="12"/>
          </p:nvPr>
        </p:nvSpPr>
        <p:spPr>
          <a:ln/>
        </p:spPr>
        <p:txBody>
          <a:bodyPr/>
          <a:lstStyle>
            <a:lvl1pPr>
              <a:defRPr/>
            </a:lvl1pPr>
          </a:lstStyle>
          <a:p>
            <a:fld id="{6F8BFEE1-3B56-4C68-9033-DAF9C7EB31D4}" type="slidenum">
              <a:rPr lang="en-US" altLang="zh-CN"/>
              <a:pPr/>
              <a:t>‹#›</a:t>
            </a:fld>
            <a:endParaRPr lang="en-US" altLang="zh-CN"/>
          </a:p>
        </p:txBody>
      </p:sp>
    </p:spTree>
    <p:extLst>
      <p:ext uri="{BB962C8B-B14F-4D97-AF65-F5344CB8AC3E}">
        <p14:creationId xmlns:p14="http://schemas.microsoft.com/office/powerpoint/2010/main" val="21537396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59ACCB8-A0FB-48E5-A6D5-BF474B73C1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B40B0F-D9D1-4AFC-B312-DE4B577D01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2F562D-355E-45B5-9401-C4BB530593A4}"/>
              </a:ext>
            </a:extLst>
          </p:cNvPr>
          <p:cNvSpPr>
            <a:spLocks noGrp="1" noChangeArrowheads="1"/>
          </p:cNvSpPr>
          <p:nvPr>
            <p:ph type="sldNum" sz="quarter" idx="12"/>
          </p:nvPr>
        </p:nvSpPr>
        <p:spPr>
          <a:ln/>
        </p:spPr>
        <p:txBody>
          <a:bodyPr/>
          <a:lstStyle>
            <a:lvl1pPr>
              <a:defRPr/>
            </a:lvl1pPr>
          </a:lstStyle>
          <a:p>
            <a:fld id="{8A966365-FA05-491E-B98E-88019F6B356B}" type="slidenum">
              <a:rPr lang="en-US" altLang="zh-CN"/>
              <a:pPr/>
              <a:t>‹#›</a:t>
            </a:fld>
            <a:endParaRPr lang="en-US" altLang="zh-CN"/>
          </a:p>
        </p:txBody>
      </p:sp>
    </p:spTree>
    <p:extLst>
      <p:ext uri="{BB962C8B-B14F-4D97-AF65-F5344CB8AC3E}">
        <p14:creationId xmlns:p14="http://schemas.microsoft.com/office/powerpoint/2010/main" val="374123999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C6D2EE-3AC4-42CB-8219-DD7DA9C08C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4019320-B91F-417E-97FD-22904620AF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B464D3D-EBDE-448F-8BC9-DC7435B5558F}"/>
              </a:ext>
            </a:extLst>
          </p:cNvPr>
          <p:cNvSpPr>
            <a:spLocks noGrp="1" noChangeArrowheads="1"/>
          </p:cNvSpPr>
          <p:nvPr>
            <p:ph type="sldNum" sz="quarter" idx="12"/>
          </p:nvPr>
        </p:nvSpPr>
        <p:spPr>
          <a:ln/>
        </p:spPr>
        <p:txBody>
          <a:bodyPr/>
          <a:lstStyle>
            <a:lvl1pPr>
              <a:defRPr/>
            </a:lvl1pPr>
          </a:lstStyle>
          <a:p>
            <a:fld id="{164104B4-76FF-4787-B70D-71E1395B23B3}" type="slidenum">
              <a:rPr lang="en-US" altLang="zh-CN"/>
              <a:pPr/>
              <a:t>‹#›</a:t>
            </a:fld>
            <a:endParaRPr lang="en-US" altLang="zh-CN"/>
          </a:p>
        </p:txBody>
      </p:sp>
    </p:spTree>
    <p:extLst>
      <p:ext uri="{BB962C8B-B14F-4D97-AF65-F5344CB8AC3E}">
        <p14:creationId xmlns:p14="http://schemas.microsoft.com/office/powerpoint/2010/main" val="252594870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A527929-F2B8-411B-9D89-BD56E25270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6E98D2D-5E05-453C-BCB3-EBBF77CC6D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446739-0988-49D2-9DAC-D1CB8ADB4BBD}"/>
              </a:ext>
            </a:extLst>
          </p:cNvPr>
          <p:cNvSpPr>
            <a:spLocks noGrp="1" noChangeArrowheads="1"/>
          </p:cNvSpPr>
          <p:nvPr>
            <p:ph type="sldNum" sz="quarter" idx="12"/>
          </p:nvPr>
        </p:nvSpPr>
        <p:spPr>
          <a:ln/>
        </p:spPr>
        <p:txBody>
          <a:bodyPr/>
          <a:lstStyle>
            <a:lvl1pPr>
              <a:defRPr/>
            </a:lvl1pPr>
          </a:lstStyle>
          <a:p>
            <a:fld id="{27D8E560-E4DA-488B-89BF-3BE0BE1893E6}" type="slidenum">
              <a:rPr lang="en-US" altLang="zh-CN"/>
              <a:pPr/>
              <a:t>‹#›</a:t>
            </a:fld>
            <a:endParaRPr lang="en-US" altLang="zh-CN"/>
          </a:p>
        </p:txBody>
      </p:sp>
    </p:spTree>
    <p:extLst>
      <p:ext uri="{BB962C8B-B14F-4D97-AF65-F5344CB8AC3E}">
        <p14:creationId xmlns:p14="http://schemas.microsoft.com/office/powerpoint/2010/main" val="40363310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EB0E27E-D604-4DCF-82E1-018BF1D66D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5250972-1658-4D34-ABF2-FAB0883784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7A53FB5-FFD2-4273-BBDB-3CCECB3C79CC}"/>
              </a:ext>
            </a:extLst>
          </p:cNvPr>
          <p:cNvSpPr>
            <a:spLocks noGrp="1" noChangeArrowheads="1"/>
          </p:cNvSpPr>
          <p:nvPr>
            <p:ph type="sldNum" sz="quarter" idx="12"/>
          </p:nvPr>
        </p:nvSpPr>
        <p:spPr>
          <a:ln/>
        </p:spPr>
        <p:txBody>
          <a:bodyPr/>
          <a:lstStyle>
            <a:lvl1pPr>
              <a:defRPr/>
            </a:lvl1pPr>
          </a:lstStyle>
          <a:p>
            <a:fld id="{AF32B064-A3FC-4154-B8BF-43AFE507CB70}" type="slidenum">
              <a:rPr lang="en-US" altLang="zh-CN"/>
              <a:pPr/>
              <a:t>‹#›</a:t>
            </a:fld>
            <a:endParaRPr lang="en-US" altLang="zh-CN"/>
          </a:p>
        </p:txBody>
      </p:sp>
    </p:spTree>
    <p:extLst>
      <p:ext uri="{BB962C8B-B14F-4D97-AF65-F5344CB8AC3E}">
        <p14:creationId xmlns:p14="http://schemas.microsoft.com/office/powerpoint/2010/main" val="245885445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D234EF2-9F85-4F25-A093-8191C1762A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71D5DE8-ED46-4A93-9E8E-698D45E36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40DFC11-7C8F-4E07-BE8C-3DAFCF81BA8A}"/>
              </a:ext>
            </a:extLst>
          </p:cNvPr>
          <p:cNvSpPr>
            <a:spLocks noGrp="1" noChangeArrowheads="1"/>
          </p:cNvSpPr>
          <p:nvPr>
            <p:ph type="sldNum" sz="quarter" idx="12"/>
          </p:nvPr>
        </p:nvSpPr>
        <p:spPr>
          <a:ln/>
        </p:spPr>
        <p:txBody>
          <a:bodyPr/>
          <a:lstStyle>
            <a:lvl1pPr>
              <a:defRPr/>
            </a:lvl1pPr>
          </a:lstStyle>
          <a:p>
            <a:fld id="{A4B1F340-49CC-4D42-B323-35CD56F33A47}" type="slidenum">
              <a:rPr lang="en-US" altLang="zh-CN"/>
              <a:pPr/>
              <a:t>‹#›</a:t>
            </a:fld>
            <a:endParaRPr lang="en-US" altLang="zh-CN"/>
          </a:p>
        </p:txBody>
      </p:sp>
    </p:spTree>
    <p:extLst>
      <p:ext uri="{BB962C8B-B14F-4D97-AF65-F5344CB8AC3E}">
        <p14:creationId xmlns:p14="http://schemas.microsoft.com/office/powerpoint/2010/main" val="266204809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09BE940-CD12-4D43-84F2-713822FFD2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596C42E-E1D6-48B2-B50E-8DF14836BA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73206A6-8200-4B13-A5D7-1D11CC4FA4E0}"/>
              </a:ext>
            </a:extLst>
          </p:cNvPr>
          <p:cNvSpPr>
            <a:spLocks noGrp="1" noChangeArrowheads="1"/>
          </p:cNvSpPr>
          <p:nvPr>
            <p:ph type="sldNum" sz="quarter" idx="12"/>
          </p:nvPr>
        </p:nvSpPr>
        <p:spPr>
          <a:ln/>
        </p:spPr>
        <p:txBody>
          <a:bodyPr/>
          <a:lstStyle>
            <a:lvl1pPr>
              <a:defRPr/>
            </a:lvl1pPr>
          </a:lstStyle>
          <a:p>
            <a:fld id="{BA350FBF-894B-448F-B6B7-5808F2FF83C1}" type="slidenum">
              <a:rPr lang="en-US" altLang="zh-CN"/>
              <a:pPr/>
              <a:t>‹#›</a:t>
            </a:fld>
            <a:endParaRPr lang="en-US" altLang="zh-CN"/>
          </a:p>
        </p:txBody>
      </p:sp>
    </p:spTree>
    <p:extLst>
      <p:ext uri="{BB962C8B-B14F-4D97-AF65-F5344CB8AC3E}">
        <p14:creationId xmlns:p14="http://schemas.microsoft.com/office/powerpoint/2010/main" val="115851452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84AFFD9-819B-4C77-A453-C8459F75F4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36EE503-6481-4D48-BD34-753549D01E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D83BC60-B43A-4922-97D1-51089E4F14B9}"/>
              </a:ext>
            </a:extLst>
          </p:cNvPr>
          <p:cNvSpPr>
            <a:spLocks noGrp="1" noChangeArrowheads="1"/>
          </p:cNvSpPr>
          <p:nvPr>
            <p:ph type="sldNum" sz="quarter" idx="12"/>
          </p:nvPr>
        </p:nvSpPr>
        <p:spPr>
          <a:ln/>
        </p:spPr>
        <p:txBody>
          <a:bodyPr/>
          <a:lstStyle>
            <a:lvl1pPr>
              <a:defRPr/>
            </a:lvl1pPr>
          </a:lstStyle>
          <a:p>
            <a:fld id="{C48BA37D-5838-4AC7-A3E3-472C4C713E2A}" type="slidenum">
              <a:rPr lang="en-US" altLang="zh-CN"/>
              <a:pPr/>
              <a:t>‹#›</a:t>
            </a:fld>
            <a:endParaRPr lang="en-US" altLang="zh-CN"/>
          </a:p>
        </p:txBody>
      </p:sp>
    </p:spTree>
    <p:extLst>
      <p:ext uri="{BB962C8B-B14F-4D97-AF65-F5344CB8AC3E}">
        <p14:creationId xmlns:p14="http://schemas.microsoft.com/office/powerpoint/2010/main" val="388229706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5BA6BEC-3C09-4BC6-B6C9-9C9B48CC40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69242D6-374D-41AB-818B-A82E0ADAC2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AF10FA-FE3E-407A-9F0C-B31942007F63}"/>
              </a:ext>
            </a:extLst>
          </p:cNvPr>
          <p:cNvSpPr>
            <a:spLocks noGrp="1" noChangeArrowheads="1"/>
          </p:cNvSpPr>
          <p:nvPr>
            <p:ph type="sldNum" sz="quarter" idx="12"/>
          </p:nvPr>
        </p:nvSpPr>
        <p:spPr>
          <a:ln/>
        </p:spPr>
        <p:txBody>
          <a:bodyPr/>
          <a:lstStyle>
            <a:lvl1pPr>
              <a:defRPr/>
            </a:lvl1pPr>
          </a:lstStyle>
          <a:p>
            <a:fld id="{1869A871-7374-4CFC-9CE7-762F98974C6A}" type="slidenum">
              <a:rPr lang="en-US" altLang="zh-CN"/>
              <a:pPr/>
              <a:t>‹#›</a:t>
            </a:fld>
            <a:endParaRPr lang="en-US" altLang="zh-CN"/>
          </a:p>
        </p:txBody>
      </p:sp>
    </p:spTree>
    <p:extLst>
      <p:ext uri="{BB962C8B-B14F-4D97-AF65-F5344CB8AC3E}">
        <p14:creationId xmlns:p14="http://schemas.microsoft.com/office/powerpoint/2010/main" val="344651824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E33D1F9-E2CD-4739-A2AA-766129464F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2072C5A-09EB-4B35-BEDA-B443248C69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A8B3551-5748-443F-B5C3-7303D631EDCF}"/>
              </a:ext>
            </a:extLst>
          </p:cNvPr>
          <p:cNvSpPr>
            <a:spLocks noGrp="1" noChangeArrowheads="1"/>
          </p:cNvSpPr>
          <p:nvPr>
            <p:ph type="sldNum" sz="quarter" idx="12"/>
          </p:nvPr>
        </p:nvSpPr>
        <p:spPr>
          <a:ln/>
        </p:spPr>
        <p:txBody>
          <a:bodyPr/>
          <a:lstStyle>
            <a:lvl1pPr>
              <a:defRPr/>
            </a:lvl1pPr>
          </a:lstStyle>
          <a:p>
            <a:fld id="{2BC9155D-C4F0-48F6-BF3D-E6A5F518300C}" type="slidenum">
              <a:rPr lang="en-US" altLang="zh-CN"/>
              <a:pPr/>
              <a:t>‹#›</a:t>
            </a:fld>
            <a:endParaRPr lang="en-US" altLang="zh-CN"/>
          </a:p>
        </p:txBody>
      </p:sp>
    </p:spTree>
    <p:extLst>
      <p:ext uri="{BB962C8B-B14F-4D97-AF65-F5344CB8AC3E}">
        <p14:creationId xmlns:p14="http://schemas.microsoft.com/office/powerpoint/2010/main" val="31430645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EFD1"/>
            </a:gs>
            <a:gs pos="64999">
              <a:srgbClr val="F0EBD5"/>
            </a:gs>
            <a:gs pos="100000">
              <a:srgbClr val="D1C39F"/>
            </a:gs>
          </a:gsLst>
          <a:path path="shape">
            <a:fillToRect l="50000" t="50000" r="50000" b="50000"/>
          </a:path>
        </a:gra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F1BE50C-6015-4E5F-930B-6DDB841CB79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7411" name="Rectangle 3">
            <a:extLst>
              <a:ext uri="{FF2B5EF4-FFF2-40B4-BE49-F238E27FC236}">
                <a16:creationId xmlns:a16="http://schemas.microsoft.com/office/drawing/2014/main" id="{FDEAF1C2-EE64-4F21-AE59-2F2313D8074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7FD1AD3-2493-46CC-8F21-EC0A7D0C675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a:lvl1pPr>
          </a:lstStyle>
          <a:p>
            <a:pPr>
              <a:defRPr/>
            </a:pPr>
            <a:endParaRPr lang="en-US" altLang="zh-CN"/>
          </a:p>
        </p:txBody>
      </p:sp>
      <p:sp>
        <p:nvSpPr>
          <p:cNvPr id="1029" name="Rectangle 5">
            <a:extLst>
              <a:ext uri="{FF2B5EF4-FFF2-40B4-BE49-F238E27FC236}">
                <a16:creationId xmlns:a16="http://schemas.microsoft.com/office/drawing/2014/main" id="{C36312F5-CA72-4149-AC8C-BE9B5EC97E4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a:lvl1pPr>
          </a:lstStyle>
          <a:p>
            <a:pPr>
              <a:defRPr/>
            </a:pPr>
            <a:endParaRPr lang="en-US" altLang="zh-CN"/>
          </a:p>
        </p:txBody>
      </p:sp>
      <p:sp>
        <p:nvSpPr>
          <p:cNvPr id="1030" name="Rectangle 6">
            <a:extLst>
              <a:ext uri="{FF2B5EF4-FFF2-40B4-BE49-F238E27FC236}">
                <a16:creationId xmlns:a16="http://schemas.microsoft.com/office/drawing/2014/main" id="{2FC2888D-1376-4201-8212-74C61EE196D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a:lvl1pPr>
          </a:lstStyle>
          <a:p>
            <a:fld id="{52F6E181-5156-4DE4-98A4-8B94BF94143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file:///F:\ECAI\15\fifteen1.1.ppt#-1,1,15.1.1&#21333;&#30456;&#26725;&#24335;&#25972;&#27969;&#30005;&#36335;" TargetMode="External"/><Relationship Id="rId5" Type="http://schemas.openxmlformats.org/officeDocument/2006/relationships/audio" Target="../media/audio1.wav"/><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png"/><Relationship Id="rId5" Type="http://schemas.openxmlformats.org/officeDocument/2006/relationships/oleObject" Target="../embeddings/oleObject21.bin"/><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avi/15-3.avi"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png"/><Relationship Id="rId5" Type="http://schemas.openxmlformats.org/officeDocument/2006/relationships/oleObject" Target="../embeddings/oleObject23.bin"/><Relationship Id="rId4" Type="http://schemas.openxmlformats.org/officeDocument/2006/relationships/hyperlink" Target="avi/15-4.avi"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2.jpeg"/><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3.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2.jpe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 Id="rId9" Type="http://schemas.openxmlformats.org/officeDocument/2006/relationships/image" Target="../media/image35.wmf"/></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avi/15-1.AVI" TargetMode="Externa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png"/><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hyperlink" Target="avi/15-2.avi"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hyperlink" Target="avi/15-1.avi" TargetMode="External"/><Relationship Id="rId5" Type="http://schemas.openxmlformats.org/officeDocument/2006/relationships/oleObject" Target="../embeddings/oleObject7.bin"/><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oleObject" Target="../embeddings/oleObject9.bin"/><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png"/><Relationship Id="rId5" Type="http://schemas.openxmlformats.org/officeDocument/2006/relationships/oleObject" Target="../embeddings/oleObject18.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0">
            <a:extLst>
              <a:ext uri="{FF2B5EF4-FFF2-40B4-BE49-F238E27FC236}">
                <a16:creationId xmlns:a16="http://schemas.microsoft.com/office/drawing/2014/main" id="{0FBA8088-418B-415E-B302-F6C8E06DD058}"/>
              </a:ext>
            </a:extLst>
          </p:cNvPr>
          <p:cNvGraphicFramePr>
            <a:graphicFrameLocks noChangeAspect="1"/>
          </p:cNvGraphicFramePr>
          <p:nvPr/>
        </p:nvGraphicFramePr>
        <p:xfrm>
          <a:off x="0" y="0"/>
          <a:ext cx="1123950" cy="1295400"/>
        </p:xfrm>
        <a:graphic>
          <a:graphicData uri="http://schemas.openxmlformats.org/presentationml/2006/ole">
            <mc:AlternateContent xmlns:mc="http://schemas.openxmlformats.org/markup-compatibility/2006">
              <mc:Choice xmlns:v="urn:schemas-microsoft-com:vml" Requires="v">
                <p:oleObj spid="_x0000_s1031" name="剪辑" r:id="rId3" imgW="3192120" imgH="3749400" progId="MS_ClipArt_Gallery.2">
                  <p:embed/>
                </p:oleObj>
              </mc:Choice>
              <mc:Fallback>
                <p:oleObj name="剪辑" r:id="rId3" imgW="3192120" imgH="3749400" progId="MS_ClipArt_Gallery.2">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239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AutoShape 5">
            <a:extLst>
              <a:ext uri="{FF2B5EF4-FFF2-40B4-BE49-F238E27FC236}">
                <a16:creationId xmlns:a16="http://schemas.microsoft.com/office/drawing/2014/main" id="{14DB28BA-855E-4D68-837B-3CA9E66CFE03}"/>
              </a:ext>
            </a:extLst>
          </p:cNvPr>
          <p:cNvSpPr>
            <a:spLocks noChangeArrowheads="1"/>
          </p:cNvSpPr>
          <p:nvPr/>
        </p:nvSpPr>
        <p:spPr bwMode="auto">
          <a:xfrm>
            <a:off x="7696200" y="5867400"/>
            <a:ext cx="457200" cy="762000"/>
          </a:xfrm>
          <a:prstGeom prst="star4">
            <a:avLst>
              <a:gd name="adj" fmla="val 12500"/>
            </a:avLst>
          </a:prstGeom>
          <a:solidFill>
            <a:srgbClr val="00FF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8" name="WordArt 22">
            <a:extLst>
              <a:ext uri="{FF2B5EF4-FFF2-40B4-BE49-F238E27FC236}">
                <a16:creationId xmlns:a16="http://schemas.microsoft.com/office/drawing/2014/main" id="{87E05F6F-AB9C-4A32-B5DF-C04621157BC4}"/>
              </a:ext>
            </a:extLst>
          </p:cNvPr>
          <p:cNvSpPr>
            <a:spLocks noChangeArrowheads="1" noChangeShapeType="1"/>
          </p:cNvSpPr>
          <p:nvPr/>
        </p:nvSpPr>
        <p:spPr bwMode="auto">
          <a:xfrm>
            <a:off x="1403648" y="1196752"/>
            <a:ext cx="6019800" cy="762000"/>
          </a:xfrm>
          <a:prstGeom prst="rect">
            <a:avLst/>
          </a:prstGeom>
        </p:spPr>
        <p:txBody>
          <a:bodyPr wrap="none" fromWordArt="1">
            <a:prstTxWarp prst="textPlain">
              <a:avLst>
                <a:gd name="adj" fmla="val 50000"/>
              </a:avLst>
            </a:prstTxWarp>
          </a:bodyPr>
          <a:lstStyle/>
          <a:p>
            <a:pPr algn="ctr">
              <a:defRPr/>
            </a:pPr>
            <a:r>
              <a:rPr lang="zh-CN" altLang="en-US" sz="2800" kern="10" dirty="0">
                <a:ln w="9525">
                  <a:solidFill>
                    <a:srgbClr val="993366"/>
                  </a:solidFill>
                  <a:round/>
                  <a:headEnd/>
                  <a:tailEnd/>
                </a:ln>
                <a:gradFill rotWithShape="1">
                  <a:gsLst>
                    <a:gs pos="0">
                      <a:srgbClr val="FF9900"/>
                    </a:gs>
                    <a:gs pos="100000">
                      <a:srgbClr val="764700"/>
                    </a:gs>
                  </a:gsLst>
                  <a:path path="rect">
                    <a:fillToRect l="50000" t="50000" r="50000" b="50000"/>
                  </a:path>
                </a:gradFill>
                <a:latin typeface="宋体"/>
                <a:ea typeface="宋体"/>
              </a:rPr>
              <a:t>第</a:t>
            </a:r>
            <a:r>
              <a:rPr lang="en-US" altLang="zh-CN" sz="2800" kern="10" dirty="0">
                <a:ln w="9525">
                  <a:solidFill>
                    <a:srgbClr val="993366"/>
                  </a:solidFill>
                  <a:round/>
                  <a:headEnd/>
                  <a:tailEnd/>
                </a:ln>
                <a:gradFill rotWithShape="1">
                  <a:gsLst>
                    <a:gs pos="0">
                      <a:srgbClr val="FF9900"/>
                    </a:gs>
                    <a:gs pos="100000">
                      <a:srgbClr val="764700"/>
                    </a:gs>
                  </a:gsLst>
                  <a:path path="rect">
                    <a:fillToRect l="50000" t="50000" r="50000" b="50000"/>
                  </a:path>
                </a:gradFill>
                <a:latin typeface="宋体"/>
                <a:ea typeface="宋体"/>
              </a:rPr>
              <a:t>6</a:t>
            </a:r>
            <a:r>
              <a:rPr lang="zh-CN" altLang="en-US" sz="2800" kern="10" dirty="0">
                <a:ln w="9525">
                  <a:solidFill>
                    <a:srgbClr val="993366"/>
                  </a:solidFill>
                  <a:round/>
                  <a:headEnd/>
                  <a:tailEnd/>
                </a:ln>
                <a:gradFill rotWithShape="1">
                  <a:gsLst>
                    <a:gs pos="0">
                      <a:srgbClr val="FF9900"/>
                    </a:gs>
                    <a:gs pos="100000">
                      <a:srgbClr val="764700"/>
                    </a:gs>
                  </a:gsLst>
                  <a:path path="rect">
                    <a:fillToRect l="50000" t="50000" r="50000" b="50000"/>
                  </a:path>
                </a:gradFill>
                <a:latin typeface="宋体"/>
                <a:ea typeface="宋体"/>
              </a:rPr>
              <a:t>章 直流稳压电源</a:t>
            </a:r>
          </a:p>
        </p:txBody>
      </p:sp>
      <p:sp>
        <p:nvSpPr>
          <p:cNvPr id="7203" name="Rectangle 35">
            <a:extLst>
              <a:ext uri="{FF2B5EF4-FFF2-40B4-BE49-F238E27FC236}">
                <a16:creationId xmlns:a16="http://schemas.microsoft.com/office/drawing/2014/main" id="{1370F436-3F2F-4797-A5E9-3842CFB0DBB7}"/>
              </a:ext>
            </a:extLst>
          </p:cNvPr>
          <p:cNvSpPr>
            <a:spLocks noChangeArrowheads="1"/>
          </p:cNvSpPr>
          <p:nvPr/>
        </p:nvSpPr>
        <p:spPr bwMode="auto">
          <a:xfrm>
            <a:off x="1258888" y="2349500"/>
            <a:ext cx="69135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sz="4000">
                <a:solidFill>
                  <a:schemeClr val="hlink"/>
                </a:solidFill>
                <a:ea typeface="黑体" panose="02010609060101010101" pitchFamily="49" charset="-122"/>
                <a:hlinkClick r:id="" action="ppaction://noaction">
                  <a:snd r:embed="rId5" name="TYPE.WAV"/>
                </a:hlinkClick>
              </a:rPr>
              <a:t>6.1  </a:t>
            </a:r>
            <a:r>
              <a:rPr lang="zh-CN" altLang="en-US" sz="4000">
                <a:solidFill>
                  <a:schemeClr val="hlink"/>
                </a:solidFill>
                <a:ea typeface="黑体" panose="02010609060101010101" pitchFamily="49" charset="-122"/>
                <a:hlinkClick r:id="" action="ppaction://noaction">
                  <a:snd r:embed="rId5" name="TYPE.WAV"/>
                </a:hlinkClick>
              </a:rPr>
              <a:t>小功率整流滤波电路</a:t>
            </a:r>
            <a:endParaRPr lang="zh-CN" altLang="en-US" sz="4000">
              <a:solidFill>
                <a:schemeClr val="hlink"/>
              </a:solidFill>
              <a:ea typeface="黑体" panose="02010609060101010101" pitchFamily="49" charset="-122"/>
              <a:hlinkClick r:id="rId6" action="ppaction://hlinkpres?slideindex=1&amp;slidetitle=15.1.1单相桥式整流电路">
                <a:snd r:embed="rId5" name="TYPE.WAV"/>
              </a:hlinkClick>
            </a:endParaRPr>
          </a:p>
          <a:p>
            <a:pPr eaLnBrk="1" hangingPunct="1">
              <a:lnSpc>
                <a:spcPct val="150000"/>
              </a:lnSpc>
              <a:spcBef>
                <a:spcPct val="20000"/>
              </a:spcBef>
            </a:pPr>
            <a:r>
              <a:rPr lang="en-US" altLang="zh-CN" sz="4000">
                <a:solidFill>
                  <a:schemeClr val="hlink"/>
                </a:solidFill>
                <a:ea typeface="黑体" panose="02010609060101010101" pitchFamily="49" charset="-122"/>
                <a:hlinkClick r:id="" action="ppaction://noaction">
                  <a:snd r:embed="rId5" name="TYPE.WAV"/>
                </a:hlinkClick>
              </a:rPr>
              <a:t>6.2  </a:t>
            </a:r>
            <a:r>
              <a:rPr lang="zh-CN" altLang="en-US" sz="4000">
                <a:solidFill>
                  <a:schemeClr val="hlink"/>
                </a:solidFill>
                <a:ea typeface="黑体" panose="02010609060101010101" pitchFamily="49" charset="-122"/>
                <a:hlinkClick r:id="" action="ppaction://noaction">
                  <a:snd r:embed="rId5" name="TYPE.WAV"/>
                </a:hlinkClick>
              </a:rPr>
              <a:t>串联型集成稳压电路</a:t>
            </a:r>
            <a:endParaRPr lang="en-US" altLang="zh-CN" sz="4000">
              <a:solidFill>
                <a:schemeClr val="hlink"/>
              </a:solidFill>
              <a:ea typeface="黑体" panose="02010609060101010101" pitchFamily="49" charset="-122"/>
            </a:endParaRPr>
          </a:p>
          <a:p>
            <a:pPr eaLnBrk="1" hangingPunct="1">
              <a:lnSpc>
                <a:spcPct val="150000"/>
              </a:lnSpc>
              <a:spcBef>
                <a:spcPct val="20000"/>
              </a:spcBef>
            </a:pPr>
            <a:r>
              <a:rPr lang="en-US" altLang="zh-CN" sz="4000" u="sng">
                <a:solidFill>
                  <a:schemeClr val="hlink"/>
                </a:solidFill>
                <a:ea typeface="黑体" panose="02010609060101010101" pitchFamily="49" charset="-122"/>
                <a:hlinkClick r:id="" action="ppaction://noaction">
                  <a:snd r:embed="rId5" name="TYPE.WAV"/>
                </a:hlinkClick>
              </a:rPr>
              <a:t>6.2  </a:t>
            </a:r>
            <a:r>
              <a:rPr lang="zh-CN" altLang="en-US" sz="4000" u="sng">
                <a:solidFill>
                  <a:schemeClr val="hlink"/>
                </a:solidFill>
                <a:ea typeface="黑体" panose="02010609060101010101" pitchFamily="49" charset="-122"/>
                <a:hlinkClick r:id="" action="ppaction://noaction">
                  <a:snd r:embed="rId5" name="TYPE.WAV"/>
                </a:hlinkClick>
              </a:rPr>
              <a:t>串联型集成稳压</a:t>
            </a:r>
            <a:r>
              <a:rPr lang="zh-CN" altLang="en-US" sz="4000" u="sng">
                <a:solidFill>
                  <a:schemeClr val="hlink"/>
                </a:solidFill>
                <a:ea typeface="黑体" panose="02010609060101010101" pitchFamily="49" charset="-122"/>
              </a:rPr>
              <a:t>器的应用</a:t>
            </a:r>
            <a:endParaRPr lang="en-US" altLang="zh-CN" sz="4000">
              <a:solidFill>
                <a:schemeClr val="hlink"/>
              </a:solidFill>
              <a:ea typeface="黑体" panose="02010609060101010101" pitchFamily="49" charset="-122"/>
            </a:endParaRPr>
          </a:p>
          <a:p>
            <a:pPr eaLnBrk="1" hangingPunct="1">
              <a:lnSpc>
                <a:spcPct val="150000"/>
              </a:lnSpc>
              <a:spcBef>
                <a:spcPct val="20000"/>
              </a:spcBef>
            </a:pPr>
            <a:endParaRPr lang="zh-CN" altLang="en-US" sz="4000">
              <a:solidFill>
                <a:schemeClr val="hlink"/>
              </a:solidFill>
              <a:ea typeface="黑体" panose="02010609060101010101" pitchFamily="49" charset="-122"/>
            </a:endParaRPr>
          </a:p>
        </p:txBody>
      </p:sp>
      <p:sp>
        <p:nvSpPr>
          <p:cNvPr id="1030" name="AutoShape 37">
            <a:extLst>
              <a:ext uri="{FF2B5EF4-FFF2-40B4-BE49-F238E27FC236}">
                <a16:creationId xmlns:a16="http://schemas.microsoft.com/office/drawing/2014/main" id="{4A1D9DB8-A60E-4781-8592-6C92D6BA6595}"/>
              </a:ext>
            </a:extLst>
          </p:cNvPr>
          <p:cNvSpPr>
            <a:spLocks noChangeArrowheads="1"/>
          </p:cNvSpPr>
          <p:nvPr/>
        </p:nvSpPr>
        <p:spPr bwMode="auto">
          <a:xfrm>
            <a:off x="8229600" y="5181600"/>
            <a:ext cx="685800" cy="990600"/>
          </a:xfrm>
          <a:prstGeom prst="star4">
            <a:avLst>
              <a:gd name="adj" fmla="val 12500"/>
            </a:avLst>
          </a:prstGeom>
          <a:solidFill>
            <a:srgbClr val="CCFFCC"/>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3"/>
                                        </p:tgtEl>
                                        <p:attrNameLst>
                                          <p:attrName>style.visibility</p:attrName>
                                        </p:attrNameLst>
                                      </p:cBhvr>
                                      <p:to>
                                        <p:strVal val="visible"/>
                                      </p:to>
                                    </p:set>
                                    <p:animEffect transition="in" filter="dissolve">
                                      <p:cBhvr>
                                        <p:cTn id="7" dur="500"/>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EFD1"/>
            </a:gs>
            <a:gs pos="64999">
              <a:srgbClr val="F0EBD5"/>
            </a:gs>
            <a:gs pos="100000">
              <a:srgbClr val="D1C39F"/>
            </a:gs>
          </a:gsLst>
          <a:path path="shape">
            <a:fillToRect l="50000" t="50000" r="50000" b="50000"/>
          </a:path>
        </a:gradFill>
        <a:effectLst/>
      </p:bgPr>
    </p:bg>
    <p:spTree>
      <p:nvGrpSpPr>
        <p:cNvPr id="1" name=""/>
        <p:cNvGrpSpPr/>
        <p:nvPr/>
      </p:nvGrpSpPr>
      <p:grpSpPr>
        <a:xfrm>
          <a:off x="0" y="0"/>
          <a:ext cx="0" cy="0"/>
          <a:chOff x="0" y="0"/>
          <a:chExt cx="0" cy="0"/>
        </a:xfrm>
      </p:grpSpPr>
      <p:sp>
        <p:nvSpPr>
          <p:cNvPr id="8196" name="Text Box 2">
            <a:extLst>
              <a:ext uri="{FF2B5EF4-FFF2-40B4-BE49-F238E27FC236}">
                <a16:creationId xmlns:a16="http://schemas.microsoft.com/office/drawing/2014/main" id="{453BE29A-1A42-4CA9-96DC-C3BA73FE525C}"/>
              </a:ext>
            </a:extLst>
          </p:cNvPr>
          <p:cNvSpPr txBox="1">
            <a:spLocks noChangeArrowheads="1"/>
          </p:cNvSpPr>
          <p:nvPr/>
        </p:nvSpPr>
        <p:spPr bwMode="auto">
          <a:xfrm>
            <a:off x="1331913" y="1524000"/>
            <a:ext cx="6119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400" b="1">
                <a:solidFill>
                  <a:srgbClr val="FF0000"/>
                </a:solidFill>
                <a:ea typeface="黑体" panose="02010609060101010101" pitchFamily="49" charset="-122"/>
              </a:rPr>
              <a:t>6.1.2  </a:t>
            </a:r>
            <a:r>
              <a:rPr lang="zh-CN" altLang="en-US" sz="5400" b="1">
                <a:solidFill>
                  <a:srgbClr val="FF0000"/>
                </a:solidFill>
                <a:ea typeface="黑体" panose="02010609060101010101" pitchFamily="49" charset="-122"/>
              </a:rPr>
              <a:t>电源滤波电路</a:t>
            </a:r>
            <a:endParaRPr lang="zh-CN" altLang="en-US" sz="4000" b="1">
              <a:solidFill>
                <a:srgbClr val="FF0000"/>
              </a:solidFill>
              <a:latin typeface="黑体" panose="02010609060101010101" pitchFamily="49" charset="-122"/>
              <a:ea typeface="黑体" panose="02010609060101010101" pitchFamily="49" charset="-122"/>
            </a:endParaRPr>
          </a:p>
        </p:txBody>
      </p:sp>
      <p:sp>
        <p:nvSpPr>
          <p:cNvPr id="8197" name="Text Box 3">
            <a:extLst>
              <a:ext uri="{FF2B5EF4-FFF2-40B4-BE49-F238E27FC236}">
                <a16:creationId xmlns:a16="http://schemas.microsoft.com/office/drawing/2014/main" id="{38F06A03-983B-4E33-B0F3-4D2B9DEAC6A7}"/>
              </a:ext>
            </a:extLst>
          </p:cNvPr>
          <p:cNvSpPr txBox="1">
            <a:spLocks noChangeArrowheads="1"/>
          </p:cNvSpPr>
          <p:nvPr/>
        </p:nvSpPr>
        <p:spPr bwMode="auto">
          <a:xfrm>
            <a:off x="2051050" y="3213100"/>
            <a:ext cx="4800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chemeClr val="accent2"/>
                </a:solidFill>
                <a:ea typeface="黑体" panose="02010609060101010101" pitchFamily="49" charset="-122"/>
              </a:rPr>
              <a:t>1. </a:t>
            </a:r>
            <a:r>
              <a:rPr lang="zh-CN" altLang="en-US" sz="4000" b="1">
                <a:solidFill>
                  <a:schemeClr val="accent2"/>
                </a:solidFill>
                <a:ea typeface="黑体" panose="02010609060101010101" pitchFamily="49" charset="-122"/>
              </a:rPr>
              <a:t>电容滤波电路</a:t>
            </a:r>
          </a:p>
          <a:p>
            <a:pPr eaLnBrk="1" hangingPunct="1">
              <a:spcBef>
                <a:spcPct val="50000"/>
              </a:spcBef>
            </a:pPr>
            <a:r>
              <a:rPr lang="en-US" altLang="zh-CN" sz="4000" b="1">
                <a:solidFill>
                  <a:schemeClr val="accent2"/>
                </a:solidFill>
                <a:ea typeface="黑体" panose="02010609060101010101" pitchFamily="49" charset="-122"/>
              </a:rPr>
              <a:t>2.       </a:t>
            </a:r>
            <a:r>
              <a:rPr lang="zh-CN" altLang="en-US" sz="4000" b="1">
                <a:solidFill>
                  <a:schemeClr val="accent2"/>
                </a:solidFill>
                <a:ea typeface="黑体" panose="02010609060101010101" pitchFamily="49" charset="-122"/>
              </a:rPr>
              <a:t>型</a:t>
            </a:r>
            <a:r>
              <a:rPr lang="en-US" altLang="zh-CN" sz="4000" b="1" i="1">
                <a:solidFill>
                  <a:schemeClr val="accent2"/>
                </a:solidFill>
                <a:ea typeface="黑体" panose="02010609060101010101" pitchFamily="49" charset="-122"/>
              </a:rPr>
              <a:t>RC</a:t>
            </a:r>
            <a:r>
              <a:rPr lang="zh-CN" altLang="en-US" sz="4000" b="1">
                <a:solidFill>
                  <a:schemeClr val="accent2"/>
                </a:solidFill>
                <a:ea typeface="黑体" panose="02010609060101010101" pitchFamily="49" charset="-122"/>
              </a:rPr>
              <a:t>滤波电路</a:t>
            </a:r>
          </a:p>
        </p:txBody>
      </p:sp>
      <p:graphicFrame>
        <p:nvGraphicFramePr>
          <p:cNvPr id="8194" name="Object 4">
            <a:extLst>
              <a:ext uri="{FF2B5EF4-FFF2-40B4-BE49-F238E27FC236}">
                <a16:creationId xmlns:a16="http://schemas.microsoft.com/office/drawing/2014/main" id="{1D2DD3BD-6669-4727-9B58-70C51117DD3E}"/>
              </a:ext>
            </a:extLst>
          </p:cNvPr>
          <p:cNvGraphicFramePr>
            <a:graphicFrameLocks noChangeAspect="1"/>
          </p:cNvGraphicFramePr>
          <p:nvPr/>
        </p:nvGraphicFramePr>
        <p:xfrm>
          <a:off x="2700338" y="4221163"/>
          <a:ext cx="576262" cy="576262"/>
        </p:xfrm>
        <a:graphic>
          <a:graphicData uri="http://schemas.openxmlformats.org/presentationml/2006/ole">
            <mc:AlternateContent xmlns:mc="http://schemas.openxmlformats.org/markup-compatibility/2006">
              <mc:Choice xmlns:v="urn:schemas-microsoft-com:vml" Requires="v">
                <p:oleObj spid="_x0000_s8198" name="Equation" r:id="rId3" imgW="139680" imgH="139680" progId="Equation.DSMT4">
                  <p:embed/>
                </p:oleObj>
              </mc:Choice>
              <mc:Fallback>
                <p:oleObj name="Equation" r:id="rId3" imgW="139680" imgH="139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221163"/>
                        <a:ext cx="57626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descr="QQ截图20140427224435.jpg">
            <a:extLst>
              <a:ext uri="{FF2B5EF4-FFF2-40B4-BE49-F238E27FC236}">
                <a16:creationId xmlns:a16="http://schemas.microsoft.com/office/drawing/2014/main" id="{D085B38F-4311-4814-8806-C6E301E30A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440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206A685-E482-4A3B-857C-1236C7B18772}"/>
              </a:ext>
            </a:extLst>
          </p:cNvPr>
          <p:cNvSpPr>
            <a:spLocks noChangeArrowheads="1"/>
          </p:cNvSpPr>
          <p:nvPr>
            <p:ph type="title"/>
          </p:nvPr>
        </p:nvSpPr>
        <p:spPr>
          <a:xfrm>
            <a:off x="1447800" y="304800"/>
            <a:ext cx="6096000" cy="838200"/>
          </a:xfrm>
          <a:noFill/>
        </p:spPr>
        <p:txBody>
          <a:bodyPr lIns="92075" tIns="46038" rIns="92075" bIns="46038"/>
          <a:lstStyle/>
          <a:p>
            <a:pPr eaLnBrk="1" hangingPunct="1"/>
            <a:r>
              <a:rPr lang="zh-CN" altLang="en-US" sz="3600" b="1">
                <a:solidFill>
                  <a:srgbClr val="3333FF"/>
                </a:solidFill>
                <a:latin typeface="宋体" panose="02010600030101010101" pitchFamily="2" charset="-122"/>
              </a:rPr>
              <a:t>一、 电容滤波电路</a:t>
            </a:r>
          </a:p>
        </p:txBody>
      </p:sp>
      <p:sp>
        <p:nvSpPr>
          <p:cNvPr id="21507" name="Rectangle 3">
            <a:extLst>
              <a:ext uri="{FF2B5EF4-FFF2-40B4-BE49-F238E27FC236}">
                <a16:creationId xmlns:a16="http://schemas.microsoft.com/office/drawing/2014/main" id="{59FA4647-C79E-4EAF-8555-C6A2A7751B12}"/>
              </a:ext>
            </a:extLst>
          </p:cNvPr>
          <p:cNvSpPr>
            <a:spLocks noChangeArrowheads="1"/>
          </p:cNvSpPr>
          <p:nvPr>
            <p:ph type="body" idx="1"/>
          </p:nvPr>
        </p:nvSpPr>
        <p:spPr>
          <a:xfrm>
            <a:off x="457200" y="990600"/>
            <a:ext cx="7620000" cy="4800600"/>
          </a:xfrm>
          <a:noFill/>
        </p:spPr>
        <p:txBody>
          <a:bodyPr lIns="92075" tIns="46038" rIns="92075" bIns="46038"/>
          <a:lstStyle/>
          <a:p>
            <a:pPr algn="just" eaLnBrk="1" hangingPunct="1">
              <a:lnSpc>
                <a:spcPct val="110000"/>
              </a:lnSpc>
              <a:buFontTx/>
              <a:buNone/>
            </a:pPr>
            <a:r>
              <a:rPr lang="en-US" altLang="zh-CN" sz="2800" b="1"/>
              <a:t>       </a:t>
            </a:r>
            <a:r>
              <a:rPr lang="en-US" altLang="zh-CN" b="1">
                <a:solidFill>
                  <a:srgbClr val="A50021"/>
                </a:solidFill>
                <a:latin typeface="幼圆" panose="02010509060101010101" pitchFamily="49" charset="-122"/>
                <a:ea typeface="幼圆" panose="02010509060101010101" pitchFamily="49" charset="-122"/>
              </a:rPr>
              <a:t>(1)</a:t>
            </a:r>
            <a:r>
              <a:rPr lang="zh-CN" altLang="en-US" b="1">
                <a:solidFill>
                  <a:srgbClr val="A50021"/>
                </a:solidFill>
                <a:latin typeface="幼圆" panose="02010509060101010101" pitchFamily="49" charset="-122"/>
                <a:ea typeface="幼圆" panose="02010509060101010101" pitchFamily="49" charset="-122"/>
              </a:rPr>
              <a:t>滤波的基本概念</a:t>
            </a:r>
            <a:endParaRPr lang="zh-CN" altLang="en-US" sz="2400" b="1">
              <a:solidFill>
                <a:srgbClr val="3333FF"/>
              </a:solidFill>
              <a:latin typeface="宋体" panose="02010600030101010101" pitchFamily="2" charset="-122"/>
            </a:endParaRPr>
          </a:p>
          <a:p>
            <a:pPr algn="just" eaLnBrk="1" hangingPunct="1">
              <a:lnSpc>
                <a:spcPct val="120000"/>
              </a:lnSpc>
              <a:buFontTx/>
              <a:buNone/>
            </a:pPr>
            <a:r>
              <a:rPr lang="zh-CN" altLang="en-US" sz="2400" b="1">
                <a:solidFill>
                  <a:srgbClr val="3333FF"/>
                </a:solidFill>
                <a:latin typeface="宋体" panose="02010600030101010101" pitchFamily="2" charset="-122"/>
              </a:rPr>
              <a:t>      </a:t>
            </a:r>
            <a:r>
              <a:rPr lang="zh-CN" altLang="en-US" sz="2800" b="1">
                <a:solidFill>
                  <a:schemeClr val="tx2"/>
                </a:solidFill>
                <a:latin typeface="宋体" panose="02010600030101010101" pitchFamily="2" charset="-122"/>
              </a:rPr>
              <a:t>滤波电路</a:t>
            </a:r>
            <a:r>
              <a:rPr lang="zh-CN" altLang="en-US" sz="2800" b="1">
                <a:solidFill>
                  <a:srgbClr val="3333FF"/>
                </a:solidFill>
                <a:latin typeface="宋体" panose="02010600030101010101" pitchFamily="2" charset="-122"/>
              </a:rPr>
              <a:t>利用电抗性元件对交、直流阻抗的不同，</a:t>
            </a:r>
            <a:r>
              <a:rPr lang="zh-CN" altLang="en-US" sz="2800" b="1">
                <a:solidFill>
                  <a:srgbClr val="3333FF"/>
                </a:solidFill>
              </a:rPr>
              <a:t>实现滤波。</a:t>
            </a:r>
            <a:r>
              <a:rPr lang="zh-CN" altLang="en-US" sz="2800" b="1">
                <a:solidFill>
                  <a:schemeClr val="tx2"/>
                </a:solidFill>
              </a:rPr>
              <a:t>电容器</a:t>
            </a:r>
            <a:r>
              <a:rPr lang="en-US" altLang="zh-CN" sz="2800" b="1" i="1">
                <a:solidFill>
                  <a:schemeClr val="tx2"/>
                </a:solidFill>
              </a:rPr>
              <a:t>C</a:t>
            </a:r>
            <a:r>
              <a:rPr lang="zh-CN" altLang="en-US" sz="2800" b="1">
                <a:solidFill>
                  <a:schemeClr val="tx2"/>
                </a:solidFill>
              </a:rPr>
              <a:t>对直流开路，对交流阻抗小，所以</a:t>
            </a:r>
            <a:r>
              <a:rPr lang="en-US" altLang="zh-CN" sz="2800" b="1" i="1">
                <a:solidFill>
                  <a:schemeClr val="tx2"/>
                </a:solidFill>
              </a:rPr>
              <a:t>C</a:t>
            </a:r>
            <a:r>
              <a:rPr lang="zh-CN" altLang="en-US" sz="2800" b="1">
                <a:solidFill>
                  <a:schemeClr val="tx2"/>
                </a:solidFill>
              </a:rPr>
              <a:t>应该并联在负载两端。电感器</a:t>
            </a:r>
            <a:r>
              <a:rPr lang="en-US" altLang="zh-CN" sz="2800" b="1" i="1">
                <a:solidFill>
                  <a:schemeClr val="tx2"/>
                </a:solidFill>
              </a:rPr>
              <a:t>L</a:t>
            </a:r>
            <a:r>
              <a:rPr lang="zh-CN" altLang="en-US" sz="2800" b="1">
                <a:solidFill>
                  <a:schemeClr val="tx2"/>
                </a:solidFill>
              </a:rPr>
              <a:t>对直流阻抗小，对交流阻抗大，因此</a:t>
            </a:r>
            <a:r>
              <a:rPr lang="en-US" altLang="zh-CN" sz="2800" b="1" i="1">
                <a:solidFill>
                  <a:schemeClr val="tx2"/>
                </a:solidFill>
              </a:rPr>
              <a:t>L </a:t>
            </a:r>
            <a:r>
              <a:rPr lang="zh-CN" altLang="en-US" sz="2800" b="1">
                <a:solidFill>
                  <a:schemeClr val="tx2"/>
                </a:solidFill>
              </a:rPr>
              <a:t>应与负载串联。经过滤波电路后，既可保留直流分量、又可滤掉一部分交流分量，</a:t>
            </a:r>
            <a:r>
              <a:rPr lang="zh-CN" altLang="en-US" sz="2800" b="1">
                <a:solidFill>
                  <a:schemeClr val="tx2"/>
                </a:solidFill>
                <a:latin typeface="宋体" panose="02010600030101010101" pitchFamily="2" charset="-122"/>
              </a:rPr>
              <a:t>改变了交直流成分的比例，减小了电路的脉动系数，改善了直流电压的质量。</a:t>
            </a:r>
            <a:r>
              <a:rPr lang="zh-CN" altLang="en-US" sz="2800" b="1">
                <a:solidFill>
                  <a:srgbClr val="3333FF"/>
                </a:solidFill>
              </a:rPr>
              <a:t>         </a:t>
            </a:r>
            <a:endParaRPr lang="zh-CN" altLang="zh-CN" sz="2800" b="1">
              <a:solidFill>
                <a:srgbClr val="3333FF"/>
              </a:solidFill>
            </a:endParaRPr>
          </a:p>
        </p:txBody>
      </p:sp>
      <p:sp>
        <p:nvSpPr>
          <p:cNvPr id="21508" name="Oval 4">
            <a:hlinkClick r:id="" action="ppaction://hlinkshowjump?jump=previousslide" highlightClick="1">
              <a:snd r:embed="rId2" name="TYPE.WAV"/>
            </a:hlinkClick>
            <a:extLst>
              <a:ext uri="{FF2B5EF4-FFF2-40B4-BE49-F238E27FC236}">
                <a16:creationId xmlns:a16="http://schemas.microsoft.com/office/drawing/2014/main" id="{3F8F93B5-CB0D-4179-9894-8FC2E839A2AF}"/>
              </a:ext>
            </a:extLst>
          </p:cNvPr>
          <p:cNvSpPr>
            <a:spLocks noChangeArrowheads="1"/>
          </p:cNvSpPr>
          <p:nvPr/>
        </p:nvSpPr>
        <p:spPr bwMode="auto">
          <a:xfrm>
            <a:off x="7848600" y="6172200"/>
            <a:ext cx="381000" cy="304800"/>
          </a:xfrm>
          <a:prstGeom prst="ellipse">
            <a:avLst/>
          </a:prstGeom>
          <a:gradFill rotWithShape="0">
            <a:gsLst>
              <a:gs pos="0">
                <a:srgbClr val="FFFFFF"/>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09" name="AutoShape 5">
            <a:hlinkClick r:id="" action="ppaction://hlinkshowjump?jump=previousslide" highlightClick="1">
              <a:snd r:embed="rId2" name="TYPE.WAV"/>
            </a:hlinkClick>
            <a:extLst>
              <a:ext uri="{FF2B5EF4-FFF2-40B4-BE49-F238E27FC236}">
                <a16:creationId xmlns:a16="http://schemas.microsoft.com/office/drawing/2014/main" id="{F85B8EE5-7554-4407-9AE2-A87C30CBD335}"/>
              </a:ext>
            </a:extLst>
          </p:cNvPr>
          <p:cNvSpPr>
            <a:spLocks noChangeArrowheads="1"/>
          </p:cNvSpPr>
          <p:nvPr/>
        </p:nvSpPr>
        <p:spPr bwMode="auto">
          <a:xfrm rot="10800000">
            <a:off x="7924800" y="6248400"/>
            <a:ext cx="152400" cy="152400"/>
          </a:xfrm>
          <a:prstGeom prst="notchedRight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189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0" name="Oval 6">
            <a:extLst>
              <a:ext uri="{FF2B5EF4-FFF2-40B4-BE49-F238E27FC236}">
                <a16:creationId xmlns:a16="http://schemas.microsoft.com/office/drawing/2014/main" id="{E8559728-0B6D-4E6A-9480-EB83F00569FE}"/>
              </a:ext>
            </a:extLst>
          </p:cNvPr>
          <p:cNvSpPr>
            <a:spLocks noChangeArrowheads="1"/>
          </p:cNvSpPr>
          <p:nvPr/>
        </p:nvSpPr>
        <p:spPr bwMode="auto">
          <a:xfrm>
            <a:off x="7848600" y="5867400"/>
            <a:ext cx="381000" cy="762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4DD58459-70C9-4076-B2B3-0C687399B974}"/>
              </a:ext>
            </a:extLst>
          </p:cNvPr>
          <p:cNvGraphicFramePr>
            <a:graphicFrameLocks noChangeAspect="1"/>
          </p:cNvGraphicFramePr>
          <p:nvPr/>
        </p:nvGraphicFramePr>
        <p:xfrm>
          <a:off x="1828800" y="2724150"/>
          <a:ext cx="5334000" cy="2760663"/>
        </p:xfrm>
        <a:graphic>
          <a:graphicData uri="http://schemas.openxmlformats.org/presentationml/2006/ole">
            <mc:AlternateContent xmlns:mc="http://schemas.openxmlformats.org/markup-compatibility/2006">
              <mc:Choice xmlns:v="urn:schemas-microsoft-com:vml" Requires="v">
                <p:oleObj spid="_x0000_s9222" name="BMP 图象" r:id="rId3" imgW="2724166" imgH="1409608" progId="Paint.Picture">
                  <p:embed/>
                </p:oleObj>
              </mc:Choice>
              <mc:Fallback>
                <p:oleObj name="BMP 图象" r:id="rId3" imgW="2724166" imgH="1409608"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24150"/>
                        <a:ext cx="5334000"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Rectangle 3">
            <a:extLst>
              <a:ext uri="{FF2B5EF4-FFF2-40B4-BE49-F238E27FC236}">
                <a16:creationId xmlns:a16="http://schemas.microsoft.com/office/drawing/2014/main" id="{920F4D75-5657-4D94-A9FE-875C2927C07B}"/>
              </a:ext>
            </a:extLst>
          </p:cNvPr>
          <p:cNvSpPr>
            <a:spLocks noChangeArrowheads="1"/>
          </p:cNvSpPr>
          <p:nvPr>
            <p:ph type="body" idx="1"/>
          </p:nvPr>
        </p:nvSpPr>
        <p:spPr>
          <a:xfrm>
            <a:off x="609600" y="228600"/>
            <a:ext cx="7543800" cy="1676400"/>
          </a:xfrm>
          <a:noFill/>
        </p:spPr>
        <p:txBody>
          <a:bodyPr lIns="92075" tIns="46038" rIns="92075" bIns="46038"/>
          <a:lstStyle/>
          <a:p>
            <a:pPr eaLnBrk="1" hangingPunct="1">
              <a:lnSpc>
                <a:spcPct val="110000"/>
              </a:lnSpc>
              <a:buFontTx/>
              <a:buNone/>
            </a:pPr>
            <a:r>
              <a:rPr lang="en-US" altLang="zh-CN" sz="2400" b="1">
                <a:solidFill>
                  <a:srgbClr val="3333FF"/>
                </a:solidFill>
              </a:rPr>
              <a:t>           </a:t>
            </a:r>
            <a:r>
              <a:rPr lang="zh-CN" altLang="en-US" b="1">
                <a:solidFill>
                  <a:srgbClr val="A50021"/>
                </a:solidFill>
                <a:latin typeface="幼圆" panose="02010509060101010101" pitchFamily="49" charset="-122"/>
                <a:ea typeface="幼圆" panose="02010509060101010101" pitchFamily="49" charset="-122"/>
              </a:rPr>
              <a:t>（</a:t>
            </a:r>
            <a:r>
              <a:rPr lang="en-US" altLang="zh-CN" b="1">
                <a:solidFill>
                  <a:srgbClr val="A50021"/>
                </a:solidFill>
                <a:latin typeface="幼圆" panose="02010509060101010101" pitchFamily="49" charset="-122"/>
                <a:ea typeface="幼圆" panose="02010509060101010101" pitchFamily="49" charset="-122"/>
              </a:rPr>
              <a:t>2</a:t>
            </a:r>
            <a:r>
              <a:rPr lang="zh-CN" altLang="en-US" b="1">
                <a:solidFill>
                  <a:srgbClr val="A50021"/>
                </a:solidFill>
                <a:latin typeface="幼圆" panose="02010509060101010101" pitchFamily="49" charset="-122"/>
                <a:ea typeface="幼圆" panose="02010509060101010101" pitchFamily="49" charset="-122"/>
              </a:rPr>
              <a:t>）电容滤波电路</a:t>
            </a:r>
          </a:p>
          <a:p>
            <a:pPr eaLnBrk="1" hangingPunct="1">
              <a:lnSpc>
                <a:spcPct val="130000"/>
              </a:lnSpc>
              <a:buFontTx/>
              <a:buNone/>
            </a:pPr>
            <a:r>
              <a:rPr lang="zh-CN" altLang="en-US" sz="2400" b="1">
                <a:solidFill>
                  <a:srgbClr val="3333FF"/>
                </a:solidFill>
              </a:rPr>
              <a:t>             </a:t>
            </a:r>
            <a:r>
              <a:rPr lang="zh-CN" altLang="en-US" sz="2800" b="1">
                <a:solidFill>
                  <a:srgbClr val="3333FF"/>
                </a:solidFill>
              </a:rPr>
              <a:t>现以单相桥式电容滤波整流电路为例来说明。电容滤波电路如图</a:t>
            </a:r>
            <a:r>
              <a:rPr lang="en-US" altLang="zh-CN" sz="2800" b="1">
                <a:solidFill>
                  <a:srgbClr val="3333FF"/>
                </a:solidFill>
              </a:rPr>
              <a:t>6.1.4</a:t>
            </a:r>
            <a:r>
              <a:rPr lang="zh-CN" altLang="en-US" sz="2800" b="1">
                <a:solidFill>
                  <a:srgbClr val="3333FF"/>
                </a:solidFill>
              </a:rPr>
              <a:t>所示，在负载电阻上并联了一个滤波电容</a:t>
            </a:r>
            <a:r>
              <a:rPr lang="en-US" altLang="zh-CN" sz="2800" b="1" i="1">
                <a:solidFill>
                  <a:srgbClr val="3333FF"/>
                </a:solidFill>
              </a:rPr>
              <a:t>C</a:t>
            </a:r>
            <a:r>
              <a:rPr lang="zh-CN" altLang="en-US" sz="2800" b="1">
                <a:solidFill>
                  <a:srgbClr val="3333FF"/>
                </a:solidFill>
              </a:rPr>
              <a:t>。</a:t>
            </a:r>
            <a:endParaRPr lang="zh-CN" altLang="en-US" sz="2400" b="1">
              <a:solidFill>
                <a:srgbClr val="3333FF"/>
              </a:solidFill>
              <a:latin typeface="宋体" panose="02010600030101010101" pitchFamily="2" charset="-122"/>
            </a:endParaRPr>
          </a:p>
          <a:p>
            <a:pPr eaLnBrk="1" hangingPunct="1">
              <a:lnSpc>
                <a:spcPct val="130000"/>
              </a:lnSpc>
              <a:buFontTx/>
              <a:buNone/>
            </a:pPr>
            <a:endParaRPr lang="zh-CN" altLang="zh-CN" sz="2800" b="1"/>
          </a:p>
        </p:txBody>
      </p:sp>
      <p:sp>
        <p:nvSpPr>
          <p:cNvPr id="9221" name="Text Box 4">
            <a:extLst>
              <a:ext uri="{FF2B5EF4-FFF2-40B4-BE49-F238E27FC236}">
                <a16:creationId xmlns:a16="http://schemas.microsoft.com/office/drawing/2014/main" id="{93B0D452-48AB-4E86-95B1-D4301FD0E592}"/>
              </a:ext>
            </a:extLst>
          </p:cNvPr>
          <p:cNvSpPr txBox="1">
            <a:spLocks noChangeArrowheads="1"/>
          </p:cNvSpPr>
          <p:nvPr/>
        </p:nvSpPr>
        <p:spPr bwMode="auto">
          <a:xfrm>
            <a:off x="3048000" y="5502275"/>
            <a:ext cx="3216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FF0066"/>
                </a:solidFill>
              </a:rPr>
              <a:t>图</a:t>
            </a:r>
            <a:r>
              <a:rPr lang="en-US" altLang="zh-CN" b="1">
                <a:solidFill>
                  <a:srgbClr val="FF0066"/>
                </a:solidFill>
              </a:rPr>
              <a:t>6.1.4  </a:t>
            </a:r>
            <a:r>
              <a:rPr lang="zh-CN" altLang="en-US" b="1">
                <a:solidFill>
                  <a:srgbClr val="FF0066"/>
                </a:solidFill>
              </a:rPr>
              <a:t>电容滤波电路</a:t>
            </a:r>
            <a:endParaRPr lang="zh-CN" altLang="en-US" b="1"/>
          </a:p>
          <a:p>
            <a:pPr eaLnBrk="1" hangingPunct="1"/>
            <a:r>
              <a:rPr lang="zh-CN" altLang="en-US" b="1"/>
              <a:t>  </a:t>
            </a:r>
          </a:p>
        </p:txBody>
      </p:sp>
      <p:graphicFrame>
        <p:nvGraphicFramePr>
          <p:cNvPr id="19461" name="Object 5">
            <a:extLst>
              <a:ext uri="{FF2B5EF4-FFF2-40B4-BE49-F238E27FC236}">
                <a16:creationId xmlns:a16="http://schemas.microsoft.com/office/drawing/2014/main" id="{2AD3241D-54A7-4049-8C7D-007278F9881E}"/>
              </a:ext>
            </a:extLst>
          </p:cNvPr>
          <p:cNvGraphicFramePr>
            <a:graphicFrameLocks noChangeAspect="1"/>
          </p:cNvGraphicFramePr>
          <p:nvPr/>
        </p:nvGraphicFramePr>
        <p:xfrm>
          <a:off x="1828800" y="2725738"/>
          <a:ext cx="5334000" cy="2760662"/>
        </p:xfrm>
        <a:graphic>
          <a:graphicData uri="http://schemas.openxmlformats.org/presentationml/2006/ole">
            <mc:AlternateContent xmlns:mc="http://schemas.openxmlformats.org/markup-compatibility/2006">
              <mc:Choice xmlns:v="urn:schemas-microsoft-com:vml" Requires="v">
                <p:oleObj spid="_x0000_s9223" name="BMP 图象" r:id="rId5" imgW="2724166" imgH="1409608" progId="Paint.Picture">
                  <p:embed/>
                </p:oleObj>
              </mc:Choice>
              <mc:Fallback>
                <p:oleObj name="BMP 图象" r:id="rId5" imgW="2724166" imgH="1409608"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25738"/>
                        <a:ext cx="5334000"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vertic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BB766CE8-5CFD-4C7A-8F26-D683B1825B19}"/>
              </a:ext>
            </a:extLst>
          </p:cNvPr>
          <p:cNvGraphicFramePr>
            <a:graphicFrameLocks noChangeAspect="1"/>
          </p:cNvGraphicFramePr>
          <p:nvPr/>
        </p:nvGraphicFramePr>
        <p:xfrm>
          <a:off x="5791200" y="1676400"/>
          <a:ext cx="3048000" cy="4191000"/>
        </p:xfrm>
        <a:graphic>
          <a:graphicData uri="http://schemas.openxmlformats.org/presentationml/2006/ole">
            <mc:AlternateContent xmlns:mc="http://schemas.openxmlformats.org/markup-compatibility/2006">
              <mc:Choice xmlns:v="urn:schemas-microsoft-com:vml" Requires="v">
                <p:oleObj spid="_x0000_s10255" name="BMP 图象" r:id="rId3" imgW="2590983" imgH="3562146" progId="Paint.Picture">
                  <p:embed/>
                </p:oleObj>
              </mc:Choice>
              <mc:Fallback>
                <p:oleObj name="BMP 图象" r:id="rId3" imgW="2590983" imgH="356214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76400"/>
                        <a:ext cx="3048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3" name="AutoShape 3">
            <a:extLst>
              <a:ext uri="{FF2B5EF4-FFF2-40B4-BE49-F238E27FC236}">
                <a16:creationId xmlns:a16="http://schemas.microsoft.com/office/drawing/2014/main" id="{EE49AA4F-8A7B-4D74-89A6-CBA48CD954D0}"/>
              </a:ext>
            </a:extLst>
          </p:cNvPr>
          <p:cNvSpPr>
            <a:spLocks noChangeArrowheads="1"/>
          </p:cNvSpPr>
          <p:nvPr/>
        </p:nvSpPr>
        <p:spPr bwMode="auto">
          <a:xfrm>
            <a:off x="533400" y="1905000"/>
            <a:ext cx="4953000" cy="1524000"/>
          </a:xfrm>
          <a:prstGeom prst="wedgeRoundRectCallout">
            <a:avLst>
              <a:gd name="adj1" fmla="val 72278"/>
              <a:gd name="adj2" fmla="val 20625"/>
              <a:gd name="adj3" fmla="val 16667"/>
            </a:avLst>
          </a:prstGeom>
          <a:gradFill rotWithShape="0">
            <a:gsLst>
              <a:gs pos="0">
                <a:schemeClr val="accent1"/>
              </a:gs>
              <a:gs pos="100000">
                <a:srgbClr val="FFFFFF"/>
              </a:gs>
            </a:gsLst>
            <a:lin ang="5400000" scaled="1"/>
          </a:gradFill>
          <a:ln w="9525">
            <a:solidFill>
              <a:srgbClr val="FF33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FF0066"/>
                </a:solidFill>
              </a:rPr>
              <a:t>当</a:t>
            </a:r>
            <a:r>
              <a:rPr lang="en-US" altLang="zh-CN" b="1" i="1">
                <a:solidFill>
                  <a:srgbClr val="FF3300"/>
                </a:solidFill>
              </a:rPr>
              <a:t>v</a:t>
            </a:r>
            <a:r>
              <a:rPr lang="en-US" altLang="zh-CN" b="1" baseline="-25000">
                <a:solidFill>
                  <a:srgbClr val="FF3300"/>
                </a:solidFill>
              </a:rPr>
              <a:t>2</a:t>
            </a:r>
            <a:r>
              <a:rPr lang="zh-CN" altLang="en-US" b="1">
                <a:solidFill>
                  <a:srgbClr val="FF0066"/>
                </a:solidFill>
              </a:rPr>
              <a:t>到达</a:t>
            </a:r>
            <a:r>
              <a:rPr lang="en-US" altLang="zh-CN" b="1">
                <a:solidFill>
                  <a:srgbClr val="FF0066"/>
                </a:solidFill>
              </a:rPr>
              <a:t>90</a:t>
            </a:r>
            <a:r>
              <a:rPr lang="en-US" altLang="zh-CN" b="1">
                <a:solidFill>
                  <a:srgbClr val="FF0066"/>
                </a:solidFill>
                <a:latin typeface="宋体" panose="02010600030101010101" pitchFamily="2" charset="-122"/>
              </a:rPr>
              <a:t>°</a:t>
            </a:r>
            <a:r>
              <a:rPr lang="zh-CN" altLang="en-US" b="1">
                <a:solidFill>
                  <a:srgbClr val="FF0066"/>
                </a:solidFill>
              </a:rPr>
              <a:t>时</a:t>
            </a:r>
            <a:r>
              <a:rPr lang="zh-CN" altLang="en-US" b="1">
                <a:solidFill>
                  <a:srgbClr val="3333FF"/>
                </a:solidFill>
              </a:rPr>
              <a:t>，</a:t>
            </a:r>
            <a:r>
              <a:rPr lang="en-US" altLang="zh-CN" b="1" i="1">
                <a:solidFill>
                  <a:srgbClr val="3333FF"/>
                </a:solidFill>
              </a:rPr>
              <a:t>v</a:t>
            </a:r>
            <a:r>
              <a:rPr lang="en-US" altLang="zh-CN" b="1" baseline="-25000">
                <a:solidFill>
                  <a:srgbClr val="3333FF"/>
                </a:solidFill>
              </a:rPr>
              <a:t>2</a:t>
            </a:r>
            <a:r>
              <a:rPr lang="zh-CN" altLang="en-US" b="1">
                <a:solidFill>
                  <a:srgbClr val="3333FF"/>
                </a:solidFill>
              </a:rPr>
              <a:t>开始下</a:t>
            </a:r>
          </a:p>
          <a:p>
            <a:pPr algn="ctr" eaLnBrk="1" hangingPunct="1"/>
            <a:r>
              <a:rPr lang="zh-CN" altLang="en-US" b="1">
                <a:solidFill>
                  <a:srgbClr val="3333FF"/>
                </a:solidFill>
              </a:rPr>
              <a:t>降。先假设二极管关断，电容</a:t>
            </a:r>
            <a:r>
              <a:rPr lang="en-US" altLang="zh-CN" b="1" i="1">
                <a:solidFill>
                  <a:srgbClr val="3333FF"/>
                </a:solidFill>
              </a:rPr>
              <a:t>C</a:t>
            </a:r>
          </a:p>
          <a:p>
            <a:pPr algn="ctr" eaLnBrk="1" hangingPunct="1"/>
            <a:r>
              <a:rPr lang="zh-CN" altLang="en-US" b="1">
                <a:solidFill>
                  <a:srgbClr val="3333FF"/>
                </a:solidFill>
              </a:rPr>
              <a:t>就要以指数规律向负载</a:t>
            </a:r>
            <a:r>
              <a:rPr lang="zh-CN" altLang="en-US" b="1" i="1">
                <a:solidFill>
                  <a:srgbClr val="3333FF"/>
                </a:solidFill>
              </a:rPr>
              <a:t>Ｒ</a:t>
            </a:r>
            <a:r>
              <a:rPr lang="en-US" altLang="zh-CN" b="1" baseline="-25000">
                <a:solidFill>
                  <a:srgbClr val="3333FF"/>
                </a:solidFill>
              </a:rPr>
              <a:t>L</a:t>
            </a:r>
            <a:r>
              <a:rPr lang="zh-CN" altLang="en-US" b="1">
                <a:solidFill>
                  <a:srgbClr val="3333FF"/>
                </a:solidFill>
              </a:rPr>
              <a:t>放电。</a:t>
            </a:r>
          </a:p>
          <a:p>
            <a:pPr algn="ctr" eaLnBrk="1" hangingPunct="1"/>
            <a:r>
              <a:rPr lang="zh-CN" altLang="en-US" b="1">
                <a:solidFill>
                  <a:srgbClr val="3333FF"/>
                </a:solidFill>
              </a:rPr>
              <a:t>指数放电起始点的放电速率很大。</a:t>
            </a:r>
          </a:p>
        </p:txBody>
      </p:sp>
      <p:sp>
        <p:nvSpPr>
          <p:cNvPr id="10244" name="Rectangle 4">
            <a:extLst>
              <a:ext uri="{FF2B5EF4-FFF2-40B4-BE49-F238E27FC236}">
                <a16:creationId xmlns:a16="http://schemas.microsoft.com/office/drawing/2014/main" id="{E3EF7D25-4467-44EE-A759-3FFF40B3BA00}"/>
              </a:ext>
            </a:extLst>
          </p:cNvPr>
          <p:cNvSpPr>
            <a:spLocks noChangeArrowheads="1"/>
          </p:cNvSpPr>
          <p:nvPr>
            <p:ph type="title"/>
          </p:nvPr>
        </p:nvSpPr>
        <p:spPr>
          <a:xfrm>
            <a:off x="357188" y="0"/>
            <a:ext cx="6096000" cy="609600"/>
          </a:xfrm>
          <a:noFill/>
        </p:spPr>
        <p:txBody>
          <a:bodyPr lIns="92075" tIns="46038" rIns="92075" bIns="46038"/>
          <a:lstStyle/>
          <a:p>
            <a:pPr algn="l" eaLnBrk="1" hangingPunct="1"/>
            <a:r>
              <a:rPr lang="en-US" altLang="zh-CN" sz="2800" b="1">
                <a:solidFill>
                  <a:srgbClr val="A50021"/>
                </a:solidFill>
                <a:latin typeface="幼圆" panose="02010509060101010101" pitchFamily="49" charset="-122"/>
                <a:ea typeface="幼圆" panose="02010509060101010101" pitchFamily="49" charset="-122"/>
              </a:rPr>
              <a:t>(3)</a:t>
            </a:r>
            <a:r>
              <a:rPr lang="zh-CN" altLang="en-US" sz="2800" b="1">
                <a:solidFill>
                  <a:srgbClr val="A50021"/>
                </a:solidFill>
                <a:latin typeface="幼圆" panose="02010509060101010101" pitchFamily="49" charset="-122"/>
                <a:ea typeface="幼圆" panose="02010509060101010101" pitchFamily="49" charset="-122"/>
              </a:rPr>
              <a:t>滤波原理</a:t>
            </a:r>
            <a:endParaRPr lang="zh-CN" altLang="en-US" b="1">
              <a:solidFill>
                <a:schemeClr val="tx1"/>
              </a:solidFill>
              <a:latin typeface="幼圆" panose="02010509060101010101" pitchFamily="49" charset="-122"/>
              <a:ea typeface="幼圆" panose="02010509060101010101" pitchFamily="49" charset="-122"/>
            </a:endParaRPr>
          </a:p>
        </p:txBody>
      </p:sp>
      <p:sp>
        <p:nvSpPr>
          <p:cNvPr id="20485" name="Rectangle 5">
            <a:extLst>
              <a:ext uri="{FF2B5EF4-FFF2-40B4-BE49-F238E27FC236}">
                <a16:creationId xmlns:a16="http://schemas.microsoft.com/office/drawing/2014/main" id="{A937D678-122A-40C5-9CFA-4F9BEAB490A8}"/>
              </a:ext>
            </a:extLst>
          </p:cNvPr>
          <p:cNvSpPr>
            <a:spLocks noChangeArrowheads="1"/>
          </p:cNvSpPr>
          <p:nvPr>
            <p:ph type="body" idx="1"/>
          </p:nvPr>
        </p:nvSpPr>
        <p:spPr>
          <a:xfrm>
            <a:off x="0" y="533400"/>
            <a:ext cx="8229600" cy="1143000"/>
          </a:xfrm>
          <a:noFill/>
        </p:spPr>
        <p:txBody>
          <a:bodyPr lIns="92075" tIns="46038" rIns="92075" bIns="46038"/>
          <a:lstStyle/>
          <a:p>
            <a:pPr algn="just" eaLnBrk="1" hangingPunct="1">
              <a:lnSpc>
                <a:spcPct val="90000"/>
              </a:lnSpc>
              <a:buFontTx/>
              <a:buNone/>
            </a:pPr>
            <a:r>
              <a:rPr lang="en-US" altLang="zh-CN" sz="2800" b="1"/>
              <a:t>          </a:t>
            </a:r>
            <a:r>
              <a:rPr lang="zh-CN" altLang="en-US" sz="2800" b="1">
                <a:solidFill>
                  <a:srgbClr val="3333FF"/>
                </a:solidFill>
              </a:rPr>
              <a:t>若电路处于正半周，二极管</a:t>
            </a:r>
            <a:r>
              <a:rPr lang="en-US" altLang="zh-CN" sz="2800" b="1">
                <a:solidFill>
                  <a:srgbClr val="3333FF"/>
                </a:solidFill>
              </a:rPr>
              <a:t>D</a:t>
            </a:r>
            <a:r>
              <a:rPr lang="en-US" altLang="zh-CN" sz="2400" b="1" baseline="-16000">
                <a:solidFill>
                  <a:srgbClr val="3333FF"/>
                </a:solidFill>
              </a:rPr>
              <a:t>1</a:t>
            </a:r>
            <a:r>
              <a:rPr lang="zh-CN" altLang="en-US" sz="2800" b="1">
                <a:solidFill>
                  <a:srgbClr val="3333FF"/>
                </a:solidFill>
              </a:rPr>
              <a:t>、</a:t>
            </a:r>
            <a:r>
              <a:rPr lang="en-US" altLang="zh-CN" sz="2800" b="1">
                <a:solidFill>
                  <a:srgbClr val="3333FF"/>
                </a:solidFill>
              </a:rPr>
              <a:t>D</a:t>
            </a:r>
            <a:r>
              <a:rPr lang="en-US" altLang="zh-CN" sz="2400" b="1" baseline="-16000">
                <a:solidFill>
                  <a:srgbClr val="3333FF"/>
                </a:solidFill>
              </a:rPr>
              <a:t>3</a:t>
            </a:r>
            <a:r>
              <a:rPr lang="zh-CN" altLang="en-US" sz="2800" b="1">
                <a:solidFill>
                  <a:srgbClr val="3333FF"/>
                </a:solidFill>
              </a:rPr>
              <a:t>导通，变压器次端电压</a:t>
            </a:r>
            <a:r>
              <a:rPr lang="en-US" altLang="zh-CN" sz="2800" b="1" i="1">
                <a:solidFill>
                  <a:srgbClr val="3333FF"/>
                </a:solidFill>
              </a:rPr>
              <a:t>v</a:t>
            </a:r>
            <a:r>
              <a:rPr lang="en-US" altLang="zh-CN" sz="2800" b="1" baseline="-25000">
                <a:solidFill>
                  <a:srgbClr val="3333FF"/>
                </a:solidFill>
              </a:rPr>
              <a:t>2</a:t>
            </a:r>
            <a:r>
              <a:rPr lang="zh-CN" altLang="en-US" sz="2800" b="1">
                <a:solidFill>
                  <a:srgbClr val="3333FF"/>
                </a:solidFill>
              </a:rPr>
              <a:t>给电容器</a:t>
            </a:r>
            <a:r>
              <a:rPr lang="en-US" altLang="zh-CN" sz="2800" b="1" i="1">
                <a:solidFill>
                  <a:srgbClr val="3333FF"/>
                </a:solidFill>
              </a:rPr>
              <a:t>C</a:t>
            </a:r>
            <a:r>
              <a:rPr lang="zh-CN" altLang="en-US" sz="2800" b="1">
                <a:solidFill>
                  <a:srgbClr val="3333FF"/>
                </a:solidFill>
              </a:rPr>
              <a:t>充电。此时</a:t>
            </a:r>
            <a:r>
              <a:rPr lang="en-US" altLang="zh-CN" sz="2800" b="1" i="1">
                <a:solidFill>
                  <a:srgbClr val="3333FF"/>
                </a:solidFill>
              </a:rPr>
              <a:t>C</a:t>
            </a:r>
            <a:r>
              <a:rPr lang="zh-CN" altLang="en-US" sz="2800" b="1">
                <a:solidFill>
                  <a:srgbClr val="3333FF"/>
                </a:solidFill>
              </a:rPr>
              <a:t>相当于并联在</a:t>
            </a:r>
            <a:r>
              <a:rPr lang="en-US" altLang="zh-CN" sz="2800" b="1" i="1">
                <a:solidFill>
                  <a:srgbClr val="3333FF"/>
                </a:solidFill>
              </a:rPr>
              <a:t>v</a:t>
            </a:r>
            <a:r>
              <a:rPr lang="en-US" altLang="zh-CN" sz="2800" b="1" baseline="-25000">
                <a:solidFill>
                  <a:srgbClr val="3333FF"/>
                </a:solidFill>
              </a:rPr>
              <a:t>2</a:t>
            </a:r>
            <a:r>
              <a:rPr lang="zh-CN" altLang="en-US" sz="2800" b="1">
                <a:solidFill>
                  <a:srgbClr val="3333FF"/>
                </a:solidFill>
              </a:rPr>
              <a:t>上，所以输出波形同</a:t>
            </a:r>
            <a:r>
              <a:rPr lang="en-US" altLang="zh-CN" sz="2800" b="1" i="1">
                <a:solidFill>
                  <a:srgbClr val="3333FF"/>
                </a:solidFill>
              </a:rPr>
              <a:t>v</a:t>
            </a:r>
            <a:r>
              <a:rPr lang="en-US" altLang="zh-CN" sz="2800" b="1" baseline="-25000">
                <a:solidFill>
                  <a:srgbClr val="3333FF"/>
                </a:solidFill>
              </a:rPr>
              <a:t>2</a:t>
            </a:r>
            <a:r>
              <a:rPr lang="en-US" altLang="zh-CN" sz="2800" b="1" i="1">
                <a:solidFill>
                  <a:srgbClr val="3333FF"/>
                </a:solidFill>
              </a:rPr>
              <a:t> </a:t>
            </a:r>
            <a:r>
              <a:rPr lang="zh-CN" altLang="en-US" sz="2800" b="1">
                <a:solidFill>
                  <a:srgbClr val="3333FF"/>
                </a:solidFill>
              </a:rPr>
              <a:t>，是正弦形。</a:t>
            </a:r>
            <a:endParaRPr lang="zh-CN" altLang="en-US" sz="2400" b="1">
              <a:solidFill>
                <a:srgbClr val="3333FF"/>
              </a:solidFill>
            </a:endParaRPr>
          </a:p>
          <a:p>
            <a:pPr algn="just" eaLnBrk="1" hangingPunct="1">
              <a:lnSpc>
                <a:spcPct val="90000"/>
              </a:lnSpc>
              <a:buFontTx/>
              <a:buNone/>
            </a:pPr>
            <a:r>
              <a:rPr lang="zh-CN" altLang="en-US" sz="2400" b="1">
                <a:solidFill>
                  <a:srgbClr val="3333FF"/>
                </a:solidFill>
              </a:rPr>
              <a:t>          </a:t>
            </a:r>
            <a:r>
              <a:rPr lang="zh-CN" altLang="en-US" sz="2800" b="1"/>
              <a:t>    </a:t>
            </a:r>
            <a:endParaRPr lang="zh-CN" altLang="zh-CN" sz="2800" b="1"/>
          </a:p>
        </p:txBody>
      </p:sp>
      <p:sp>
        <p:nvSpPr>
          <p:cNvPr id="20486" name="Text Box 6">
            <a:extLst>
              <a:ext uri="{FF2B5EF4-FFF2-40B4-BE49-F238E27FC236}">
                <a16:creationId xmlns:a16="http://schemas.microsoft.com/office/drawing/2014/main" id="{6513342A-06FD-4B67-8BB7-70D68BE3BF2B}"/>
              </a:ext>
            </a:extLst>
          </p:cNvPr>
          <p:cNvSpPr txBox="1">
            <a:spLocks noChangeArrowheads="1"/>
          </p:cNvSpPr>
          <p:nvPr/>
        </p:nvSpPr>
        <p:spPr bwMode="auto">
          <a:xfrm>
            <a:off x="5638800" y="5791200"/>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66"/>
                </a:solidFill>
              </a:rPr>
              <a:t>图</a:t>
            </a:r>
            <a:r>
              <a:rPr lang="en-US" altLang="zh-CN" b="1">
                <a:solidFill>
                  <a:srgbClr val="FF0066"/>
                </a:solidFill>
              </a:rPr>
              <a:t>6.1.5 </a:t>
            </a:r>
            <a:r>
              <a:rPr lang="zh-CN" altLang="en-US" b="1">
                <a:solidFill>
                  <a:srgbClr val="FF0066"/>
                </a:solidFill>
              </a:rPr>
              <a:t>电容滤波波形图</a:t>
            </a:r>
            <a:endParaRPr lang="zh-CN" altLang="en-US" b="1"/>
          </a:p>
        </p:txBody>
      </p:sp>
      <p:sp>
        <p:nvSpPr>
          <p:cNvPr id="20487" name="Text Box 7">
            <a:extLst>
              <a:ext uri="{FF2B5EF4-FFF2-40B4-BE49-F238E27FC236}">
                <a16:creationId xmlns:a16="http://schemas.microsoft.com/office/drawing/2014/main" id="{4257FB8F-3A8F-4DED-A084-86E8559FA1C7}"/>
              </a:ext>
            </a:extLst>
          </p:cNvPr>
          <p:cNvSpPr txBox="1">
            <a:spLocks noChangeArrowheads="1"/>
          </p:cNvSpPr>
          <p:nvPr/>
        </p:nvSpPr>
        <p:spPr bwMode="auto">
          <a:xfrm>
            <a:off x="533400" y="3762375"/>
            <a:ext cx="5181600" cy="2911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b="1">
                <a:solidFill>
                  <a:srgbClr val="3333FF"/>
                </a:solidFill>
              </a:rPr>
              <a:t>          </a:t>
            </a:r>
            <a:r>
              <a:rPr lang="zh-CN" altLang="en-US" sz="2800" b="1">
                <a:solidFill>
                  <a:srgbClr val="3333FF"/>
                </a:solidFill>
              </a:rPr>
              <a:t>所以，在</a:t>
            </a:r>
            <a:r>
              <a:rPr lang="en-US" altLang="zh-CN" sz="2800" b="1" i="1">
                <a:solidFill>
                  <a:srgbClr val="3333FF"/>
                </a:solidFill>
              </a:rPr>
              <a:t>t</a:t>
            </a:r>
            <a:r>
              <a:rPr lang="en-US" altLang="zh-CN" sz="2800" b="1" baseline="-25000">
                <a:solidFill>
                  <a:srgbClr val="3333FF"/>
                </a:solidFill>
              </a:rPr>
              <a:t>1</a:t>
            </a:r>
            <a:r>
              <a:rPr lang="zh-CN" altLang="en-US" sz="2800" b="1">
                <a:solidFill>
                  <a:srgbClr val="3333FF"/>
                </a:solidFill>
              </a:rPr>
              <a:t>到</a:t>
            </a:r>
            <a:r>
              <a:rPr lang="en-US" altLang="zh-CN" sz="2800" b="1" i="1">
                <a:solidFill>
                  <a:srgbClr val="3333FF"/>
                </a:solidFill>
              </a:rPr>
              <a:t>t</a:t>
            </a:r>
            <a:r>
              <a:rPr lang="en-US" altLang="zh-CN" sz="2800" b="1" baseline="-25000">
                <a:solidFill>
                  <a:srgbClr val="3333FF"/>
                </a:solidFill>
              </a:rPr>
              <a:t>2</a:t>
            </a:r>
            <a:r>
              <a:rPr lang="zh-CN" altLang="en-US" sz="2800" b="1">
                <a:solidFill>
                  <a:srgbClr val="3333FF"/>
                </a:solidFill>
              </a:rPr>
              <a:t>时刻，二极管导电，</a:t>
            </a:r>
            <a:r>
              <a:rPr lang="zh-CN" altLang="en-US" sz="2800" b="1" i="1">
                <a:solidFill>
                  <a:srgbClr val="3333FF"/>
                </a:solidFill>
              </a:rPr>
              <a:t>Ｃ</a:t>
            </a:r>
            <a:r>
              <a:rPr lang="zh-CN" altLang="en-US" sz="2800" b="1">
                <a:solidFill>
                  <a:srgbClr val="3333FF"/>
                </a:solidFill>
              </a:rPr>
              <a:t>充电，</a:t>
            </a:r>
            <a:r>
              <a:rPr lang="en-US" altLang="zh-CN" sz="2800" b="1" i="1">
                <a:solidFill>
                  <a:srgbClr val="3333FF"/>
                </a:solidFill>
              </a:rPr>
              <a:t>v</a:t>
            </a:r>
            <a:r>
              <a:rPr lang="en-US" altLang="zh-CN" sz="2800" b="1" baseline="-25000">
                <a:solidFill>
                  <a:srgbClr val="3333FF"/>
                </a:solidFill>
              </a:rPr>
              <a:t>C</a:t>
            </a:r>
            <a:r>
              <a:rPr lang="en-US" altLang="zh-CN" sz="2800" b="1">
                <a:solidFill>
                  <a:srgbClr val="3333FF"/>
                </a:solidFill>
              </a:rPr>
              <a:t>=</a:t>
            </a:r>
            <a:r>
              <a:rPr lang="en-US" altLang="zh-CN" sz="2800" b="1" i="1">
                <a:solidFill>
                  <a:srgbClr val="3333FF"/>
                </a:solidFill>
              </a:rPr>
              <a:t>v</a:t>
            </a:r>
            <a:r>
              <a:rPr lang="en-US" altLang="zh-CN" sz="2800" b="1" baseline="-25000">
                <a:solidFill>
                  <a:srgbClr val="3333FF"/>
                </a:solidFill>
              </a:rPr>
              <a:t>L</a:t>
            </a:r>
            <a:r>
              <a:rPr lang="zh-CN" altLang="en-US" sz="2800" b="1">
                <a:solidFill>
                  <a:srgbClr val="3333FF"/>
                </a:solidFill>
              </a:rPr>
              <a:t>按正弦规律变化；</a:t>
            </a:r>
            <a:r>
              <a:rPr lang="en-US" altLang="zh-CN" sz="2800" b="1" i="1">
                <a:solidFill>
                  <a:srgbClr val="3333FF"/>
                </a:solidFill>
              </a:rPr>
              <a:t>t</a:t>
            </a:r>
            <a:r>
              <a:rPr lang="en-US" altLang="zh-CN" sz="2800" b="1" baseline="-25000">
                <a:solidFill>
                  <a:srgbClr val="3333FF"/>
                </a:solidFill>
              </a:rPr>
              <a:t>2</a:t>
            </a:r>
            <a:r>
              <a:rPr lang="zh-CN" altLang="en-US" sz="2800" b="1">
                <a:solidFill>
                  <a:srgbClr val="3333FF"/>
                </a:solidFill>
              </a:rPr>
              <a:t>到</a:t>
            </a:r>
            <a:r>
              <a:rPr lang="en-US" altLang="zh-CN" sz="2800" b="1" i="1">
                <a:solidFill>
                  <a:srgbClr val="3333FF"/>
                </a:solidFill>
              </a:rPr>
              <a:t>t</a:t>
            </a:r>
            <a:r>
              <a:rPr lang="en-US" altLang="zh-CN" sz="2800" b="1" baseline="-25000">
                <a:solidFill>
                  <a:srgbClr val="3333FF"/>
                </a:solidFill>
              </a:rPr>
              <a:t>3</a:t>
            </a:r>
            <a:r>
              <a:rPr lang="zh-CN" altLang="en-US" sz="2800" b="1">
                <a:solidFill>
                  <a:srgbClr val="3333FF"/>
                </a:solidFill>
              </a:rPr>
              <a:t>时刻二极管关断，</a:t>
            </a:r>
            <a:r>
              <a:rPr lang="en-US" altLang="zh-CN" sz="2800" b="1" i="1">
                <a:solidFill>
                  <a:srgbClr val="3333FF"/>
                </a:solidFill>
              </a:rPr>
              <a:t>v</a:t>
            </a:r>
            <a:r>
              <a:rPr lang="en-US" altLang="zh-CN" sz="2800" b="1" baseline="-25000">
                <a:solidFill>
                  <a:srgbClr val="3333FF"/>
                </a:solidFill>
              </a:rPr>
              <a:t>C</a:t>
            </a:r>
            <a:r>
              <a:rPr lang="en-US" altLang="zh-CN" sz="2800" b="1">
                <a:solidFill>
                  <a:srgbClr val="3333FF"/>
                </a:solidFill>
              </a:rPr>
              <a:t>=</a:t>
            </a:r>
            <a:r>
              <a:rPr lang="en-US" altLang="zh-CN" sz="2800" b="1" i="1">
                <a:solidFill>
                  <a:srgbClr val="3333FF"/>
                </a:solidFill>
              </a:rPr>
              <a:t>v</a:t>
            </a:r>
            <a:r>
              <a:rPr lang="en-US" altLang="zh-CN" sz="2800" b="1" baseline="-25000">
                <a:solidFill>
                  <a:srgbClr val="3333FF"/>
                </a:solidFill>
              </a:rPr>
              <a:t>L</a:t>
            </a:r>
            <a:r>
              <a:rPr lang="zh-CN" altLang="en-US" sz="2800" b="1">
                <a:solidFill>
                  <a:srgbClr val="3333FF"/>
                </a:solidFill>
              </a:rPr>
              <a:t>按指数曲线下降，放电时间常数为</a:t>
            </a:r>
            <a:r>
              <a:rPr lang="en-US" altLang="zh-CN" sz="2800" b="1" i="1">
                <a:solidFill>
                  <a:srgbClr val="3333FF"/>
                </a:solidFill>
              </a:rPr>
              <a:t>R</a:t>
            </a:r>
            <a:r>
              <a:rPr lang="en-US" altLang="zh-CN" sz="2800" b="1" baseline="-25000">
                <a:solidFill>
                  <a:srgbClr val="3333FF"/>
                </a:solidFill>
              </a:rPr>
              <a:t>L</a:t>
            </a:r>
            <a:r>
              <a:rPr lang="en-US" altLang="zh-CN" sz="2800" b="1" i="1">
                <a:solidFill>
                  <a:srgbClr val="3333FF"/>
                </a:solidFill>
              </a:rPr>
              <a:t>C</a:t>
            </a:r>
            <a:r>
              <a:rPr lang="zh-CN" altLang="en-US" sz="2800" b="1">
                <a:solidFill>
                  <a:srgbClr val="3333FF"/>
                </a:solidFill>
              </a:rPr>
              <a:t>。电容滤波过程见图</a:t>
            </a:r>
            <a:r>
              <a:rPr lang="en-US" altLang="zh-CN" sz="2800" b="1">
                <a:solidFill>
                  <a:srgbClr val="3333FF"/>
                </a:solidFill>
              </a:rPr>
              <a:t>6.1.5 </a:t>
            </a:r>
            <a:r>
              <a:rPr lang="zh-CN" altLang="en-US" sz="2800" b="1">
                <a:solidFill>
                  <a:srgbClr val="3333FF"/>
                </a:solidFill>
              </a:rPr>
              <a:t>。</a:t>
            </a:r>
            <a:endParaRPr lang="zh-CN" altLang="en-US" b="1"/>
          </a:p>
        </p:txBody>
      </p:sp>
      <p:sp>
        <p:nvSpPr>
          <p:cNvPr id="20488" name="AutoShape 8">
            <a:extLst>
              <a:ext uri="{FF2B5EF4-FFF2-40B4-BE49-F238E27FC236}">
                <a16:creationId xmlns:a16="http://schemas.microsoft.com/office/drawing/2014/main" id="{02834801-CA57-4D9C-995B-E08B10A82392}"/>
              </a:ext>
            </a:extLst>
          </p:cNvPr>
          <p:cNvSpPr>
            <a:spLocks noChangeArrowheads="1"/>
          </p:cNvSpPr>
          <p:nvPr/>
        </p:nvSpPr>
        <p:spPr bwMode="auto">
          <a:xfrm>
            <a:off x="228600" y="1828800"/>
            <a:ext cx="5562600" cy="1905000"/>
          </a:xfrm>
          <a:prstGeom prst="wedgeRoundRectCallout">
            <a:avLst>
              <a:gd name="adj1" fmla="val 65181"/>
              <a:gd name="adj2" fmla="val 15583"/>
              <a:gd name="adj3" fmla="val 16667"/>
            </a:avLst>
          </a:prstGeom>
          <a:gradFill rotWithShape="0">
            <a:gsLst>
              <a:gs pos="0">
                <a:schemeClr val="folHlink"/>
              </a:gs>
              <a:gs pos="100000">
                <a:srgbClr val="FFCCFF"/>
              </a:gs>
            </a:gsLst>
            <a:path path="rect">
              <a:fillToRect l="50000" t="50000" r="50000" b="50000"/>
            </a:path>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en-US" altLang="zh-CN" b="1">
                <a:solidFill>
                  <a:srgbClr val="FF0066"/>
                </a:solidFill>
              </a:rPr>
              <a:t>       </a:t>
            </a:r>
          </a:p>
          <a:p>
            <a:pPr algn="ctr">
              <a:lnSpc>
                <a:spcPct val="90000"/>
              </a:lnSpc>
            </a:pPr>
            <a:r>
              <a:rPr lang="zh-CN" altLang="en-US" b="1">
                <a:solidFill>
                  <a:srgbClr val="FF0066"/>
                </a:solidFill>
              </a:rPr>
              <a:t>在刚过</a:t>
            </a:r>
            <a:r>
              <a:rPr lang="en-US" altLang="zh-CN" b="1">
                <a:solidFill>
                  <a:srgbClr val="FF0066"/>
                </a:solidFill>
              </a:rPr>
              <a:t>90</a:t>
            </a:r>
            <a:r>
              <a:rPr lang="en-US" altLang="zh-CN" b="1">
                <a:solidFill>
                  <a:srgbClr val="FF0066"/>
                </a:solidFill>
                <a:latin typeface="宋体" panose="02010600030101010101" pitchFamily="2" charset="-122"/>
              </a:rPr>
              <a:t>°</a:t>
            </a:r>
            <a:r>
              <a:rPr lang="zh-CN" altLang="en-US" b="1">
                <a:solidFill>
                  <a:srgbClr val="FF0066"/>
                </a:solidFill>
              </a:rPr>
              <a:t>时</a:t>
            </a:r>
            <a:r>
              <a:rPr lang="zh-CN" altLang="en-US" b="1">
                <a:solidFill>
                  <a:srgbClr val="3333FF"/>
                </a:solidFill>
              </a:rPr>
              <a:t>，正弦曲线下降的</a:t>
            </a:r>
          </a:p>
          <a:p>
            <a:pPr algn="ctr">
              <a:lnSpc>
                <a:spcPct val="90000"/>
              </a:lnSpc>
            </a:pPr>
            <a:r>
              <a:rPr lang="zh-CN" altLang="en-US" b="1">
                <a:solidFill>
                  <a:srgbClr val="3333FF"/>
                </a:solidFill>
              </a:rPr>
              <a:t>速率很慢。所以刚过</a:t>
            </a:r>
            <a:r>
              <a:rPr lang="en-US" altLang="zh-CN" b="1">
                <a:solidFill>
                  <a:srgbClr val="3333FF"/>
                </a:solidFill>
              </a:rPr>
              <a:t>90</a:t>
            </a:r>
            <a:r>
              <a:rPr lang="en-US" altLang="zh-CN" b="1">
                <a:solidFill>
                  <a:srgbClr val="3333FF"/>
                </a:solidFill>
                <a:latin typeface="宋体" panose="02010600030101010101" pitchFamily="2" charset="-122"/>
              </a:rPr>
              <a:t>°</a:t>
            </a:r>
            <a:r>
              <a:rPr lang="zh-CN" altLang="en-US" b="1">
                <a:solidFill>
                  <a:srgbClr val="3333FF"/>
                </a:solidFill>
              </a:rPr>
              <a:t>时二极管仍然</a:t>
            </a:r>
          </a:p>
          <a:p>
            <a:pPr algn="ctr">
              <a:lnSpc>
                <a:spcPct val="90000"/>
              </a:lnSpc>
            </a:pPr>
            <a:r>
              <a:rPr lang="zh-CN" altLang="en-US" b="1">
                <a:solidFill>
                  <a:srgbClr val="3333FF"/>
                </a:solidFill>
              </a:rPr>
              <a:t>导通。</a:t>
            </a:r>
            <a:r>
              <a:rPr lang="zh-CN" altLang="en-US" b="1">
                <a:solidFill>
                  <a:srgbClr val="FF0066"/>
                </a:solidFill>
              </a:rPr>
              <a:t>在超过</a:t>
            </a:r>
            <a:r>
              <a:rPr lang="en-US" altLang="zh-CN" b="1">
                <a:solidFill>
                  <a:srgbClr val="FF0066"/>
                </a:solidFill>
              </a:rPr>
              <a:t>90</a:t>
            </a:r>
            <a:r>
              <a:rPr lang="en-US" altLang="zh-CN" b="1">
                <a:solidFill>
                  <a:srgbClr val="FF0066"/>
                </a:solidFill>
                <a:latin typeface="宋体" panose="02010600030101010101" pitchFamily="2" charset="-122"/>
              </a:rPr>
              <a:t>°</a:t>
            </a:r>
            <a:r>
              <a:rPr lang="zh-CN" altLang="en-US" b="1">
                <a:solidFill>
                  <a:srgbClr val="FF0066"/>
                </a:solidFill>
                <a:latin typeface="宋体" panose="02010600030101010101" pitchFamily="2" charset="-122"/>
              </a:rPr>
              <a:t>后的某个点</a:t>
            </a:r>
            <a:r>
              <a:rPr lang="zh-CN" altLang="en-US" b="1">
                <a:solidFill>
                  <a:srgbClr val="3333FF"/>
                </a:solidFill>
              </a:rPr>
              <a:t>，正弦曲线</a:t>
            </a:r>
          </a:p>
          <a:p>
            <a:pPr algn="ctr">
              <a:lnSpc>
                <a:spcPct val="90000"/>
              </a:lnSpc>
            </a:pPr>
            <a:r>
              <a:rPr lang="zh-CN" altLang="en-US" b="1">
                <a:solidFill>
                  <a:srgbClr val="3333FF"/>
                </a:solidFill>
              </a:rPr>
              <a:t>下降的速率越来越快，当刚超过指数曲线</a:t>
            </a:r>
          </a:p>
          <a:p>
            <a:pPr algn="ctr">
              <a:lnSpc>
                <a:spcPct val="90000"/>
              </a:lnSpc>
            </a:pPr>
            <a:r>
              <a:rPr lang="zh-CN" altLang="en-US" b="1">
                <a:solidFill>
                  <a:srgbClr val="3333FF"/>
                </a:solidFill>
              </a:rPr>
              <a:t>起始放电速率时，二极管关断。</a:t>
            </a:r>
          </a:p>
          <a:p>
            <a:pPr algn="ctr" eaLnBrk="1" hangingPunct="1"/>
            <a:endParaRPr lang="en-US" altLang="zh-CN" b="1"/>
          </a:p>
        </p:txBody>
      </p:sp>
      <p:sp>
        <p:nvSpPr>
          <p:cNvPr id="20489" name="Line 9">
            <a:extLst>
              <a:ext uri="{FF2B5EF4-FFF2-40B4-BE49-F238E27FC236}">
                <a16:creationId xmlns:a16="http://schemas.microsoft.com/office/drawing/2014/main" id="{CBDBF0CB-3990-4433-BFFA-94634E7703B4}"/>
              </a:ext>
            </a:extLst>
          </p:cNvPr>
          <p:cNvSpPr>
            <a:spLocks noChangeShapeType="1"/>
          </p:cNvSpPr>
          <p:nvPr/>
        </p:nvSpPr>
        <p:spPr bwMode="auto">
          <a:xfrm>
            <a:off x="6629400" y="2667000"/>
            <a:ext cx="0" cy="3048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Line 10">
            <a:extLst>
              <a:ext uri="{FF2B5EF4-FFF2-40B4-BE49-F238E27FC236}">
                <a16:creationId xmlns:a16="http://schemas.microsoft.com/office/drawing/2014/main" id="{8596DC02-7BC8-4781-9C03-8DE86E6D4523}"/>
              </a:ext>
            </a:extLst>
          </p:cNvPr>
          <p:cNvSpPr>
            <a:spLocks noChangeShapeType="1"/>
          </p:cNvSpPr>
          <p:nvPr/>
        </p:nvSpPr>
        <p:spPr bwMode="auto">
          <a:xfrm>
            <a:off x="6629400" y="2667000"/>
            <a:ext cx="0" cy="3048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11">
            <a:extLst>
              <a:ext uri="{FF2B5EF4-FFF2-40B4-BE49-F238E27FC236}">
                <a16:creationId xmlns:a16="http://schemas.microsoft.com/office/drawing/2014/main" id="{7EFC0367-7A8D-4220-9C4A-82F4818ECC3D}"/>
              </a:ext>
            </a:extLst>
          </p:cNvPr>
          <p:cNvSpPr>
            <a:spLocks noChangeShapeType="1"/>
          </p:cNvSpPr>
          <p:nvPr/>
        </p:nvSpPr>
        <p:spPr bwMode="auto">
          <a:xfrm>
            <a:off x="6629400" y="2667000"/>
            <a:ext cx="0" cy="3048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2">
            <a:extLst>
              <a:ext uri="{FF2B5EF4-FFF2-40B4-BE49-F238E27FC236}">
                <a16:creationId xmlns:a16="http://schemas.microsoft.com/office/drawing/2014/main" id="{600C514C-374B-4FF5-8B0E-2CD4E2207F0D}"/>
              </a:ext>
            </a:extLst>
          </p:cNvPr>
          <p:cNvSpPr>
            <a:spLocks noChangeShapeType="1"/>
          </p:cNvSpPr>
          <p:nvPr/>
        </p:nvSpPr>
        <p:spPr bwMode="auto">
          <a:xfrm flipH="1">
            <a:off x="6705600" y="2819400"/>
            <a:ext cx="152400" cy="228600"/>
          </a:xfrm>
          <a:prstGeom prst="line">
            <a:avLst/>
          </a:prstGeom>
          <a:noFill/>
          <a:ln w="190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Line 13">
            <a:extLst>
              <a:ext uri="{FF2B5EF4-FFF2-40B4-BE49-F238E27FC236}">
                <a16:creationId xmlns:a16="http://schemas.microsoft.com/office/drawing/2014/main" id="{555F9A39-357D-4293-A864-1BF4A1135C8C}"/>
              </a:ext>
            </a:extLst>
          </p:cNvPr>
          <p:cNvSpPr>
            <a:spLocks noChangeShapeType="1"/>
          </p:cNvSpPr>
          <p:nvPr/>
        </p:nvSpPr>
        <p:spPr bwMode="auto">
          <a:xfrm flipH="1">
            <a:off x="6705600" y="2819400"/>
            <a:ext cx="152400" cy="228600"/>
          </a:xfrm>
          <a:prstGeom prst="line">
            <a:avLst/>
          </a:prstGeom>
          <a:noFill/>
          <a:ln w="190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14">
            <a:extLst>
              <a:ext uri="{FF2B5EF4-FFF2-40B4-BE49-F238E27FC236}">
                <a16:creationId xmlns:a16="http://schemas.microsoft.com/office/drawing/2014/main" id="{03BD1B6B-AC95-449E-91C2-24552054201B}"/>
              </a:ext>
            </a:extLst>
          </p:cNvPr>
          <p:cNvSpPr>
            <a:spLocks noChangeShapeType="1"/>
          </p:cNvSpPr>
          <p:nvPr/>
        </p:nvSpPr>
        <p:spPr bwMode="auto">
          <a:xfrm flipH="1">
            <a:off x="6705600" y="2819400"/>
            <a:ext cx="152400" cy="228600"/>
          </a:xfrm>
          <a:prstGeom prst="line">
            <a:avLst/>
          </a:prstGeom>
          <a:noFill/>
          <a:ln w="190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strips(upRigh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strips(upRight)">
                                      <p:cBhvr>
                                        <p:cTn id="12" dur="500"/>
                                        <p:tgtEl>
                                          <p:spTgt spid="20485">
                                            <p:txEl>
                                              <p:pRg st="1" end="1"/>
                                            </p:txEl>
                                          </p:spTgt>
                                        </p:tgtEl>
                                      </p:cBhvr>
                                    </p:animEffect>
                                  </p:childTnLst>
                                </p:cTn>
                              </p:par>
                            </p:childTnLst>
                          </p:cTn>
                        </p:par>
                        <p:par>
                          <p:cTn id="13" fill="hold" nodeType="afterGroup">
                            <p:stCondLst>
                              <p:cond delay="500"/>
                            </p:stCondLst>
                            <p:childTnLst>
                              <p:par>
                                <p:cTn id="14" presetID="2" presetClass="entr" presetSubtype="2" fill="hold" nodeType="afterEffect">
                                  <p:stCondLst>
                                    <p:cond delay="0"/>
                                  </p:stCondLst>
                                  <p:childTnLst>
                                    <p:set>
                                      <p:cBhvr>
                                        <p:cTn id="15" dur="1" fill="hold">
                                          <p:stCondLst>
                                            <p:cond delay="0"/>
                                          </p:stCondLst>
                                        </p:cTn>
                                        <p:tgtEl>
                                          <p:spTgt spid="20482"/>
                                        </p:tgtEl>
                                        <p:attrNameLst>
                                          <p:attrName>style.visibility</p:attrName>
                                        </p:attrNameLst>
                                      </p:cBhvr>
                                      <p:to>
                                        <p:strVal val="visible"/>
                                      </p:to>
                                    </p:set>
                                    <p:anim calcmode="lin" valueType="num">
                                      <p:cBhvr additive="base">
                                        <p:cTn id="16" dur="500" fill="hold"/>
                                        <p:tgtEl>
                                          <p:spTgt spid="20482"/>
                                        </p:tgtEl>
                                        <p:attrNameLst>
                                          <p:attrName>ppt_x</p:attrName>
                                        </p:attrNameLst>
                                      </p:cBhvr>
                                      <p:tavLst>
                                        <p:tav tm="0">
                                          <p:val>
                                            <p:strVal val="1+#ppt_w/2"/>
                                          </p:val>
                                        </p:tav>
                                        <p:tav tm="100000">
                                          <p:val>
                                            <p:strVal val="#ppt_x"/>
                                          </p:val>
                                        </p:tav>
                                      </p:tavLst>
                                    </p:anim>
                                    <p:anim calcmode="lin" valueType="num">
                                      <p:cBhvr additive="base">
                                        <p:cTn id="17" dur="500" fill="hold"/>
                                        <p:tgtEl>
                                          <p:spTgt spid="2048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0486"/>
                                        </p:tgtEl>
                                        <p:attrNameLst>
                                          <p:attrName>style.visibility</p:attrName>
                                        </p:attrNameLst>
                                      </p:cBhvr>
                                      <p:to>
                                        <p:strVal val="visible"/>
                                      </p:to>
                                    </p:set>
                                    <p:anim calcmode="lin" valueType="num">
                                      <p:cBhvr additive="base">
                                        <p:cTn id="21" dur="500" fill="hold"/>
                                        <p:tgtEl>
                                          <p:spTgt spid="20486"/>
                                        </p:tgtEl>
                                        <p:attrNameLst>
                                          <p:attrName>ppt_x</p:attrName>
                                        </p:attrNameLst>
                                      </p:cBhvr>
                                      <p:tavLst>
                                        <p:tav tm="0">
                                          <p:val>
                                            <p:strVal val="#ppt_x"/>
                                          </p:val>
                                        </p:tav>
                                        <p:tav tm="100000">
                                          <p:val>
                                            <p:strVal val="#ppt_x"/>
                                          </p:val>
                                        </p:tav>
                                      </p:tavLst>
                                    </p:anim>
                                    <p:anim calcmode="lin" valueType="num">
                                      <p:cBhvr additive="base">
                                        <p:cTn id="22"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483"/>
                                        </p:tgtEl>
                                        <p:attrNameLst>
                                          <p:attrName>style.visibility</p:attrName>
                                        </p:attrNameLst>
                                      </p:cBhvr>
                                      <p:to>
                                        <p:strVal val="visible"/>
                                      </p:to>
                                    </p:set>
                                    <p:anim calcmode="lin" valueType="num">
                                      <p:cBhvr additive="base">
                                        <p:cTn id="27" dur="500" fill="hold"/>
                                        <p:tgtEl>
                                          <p:spTgt spid="20483"/>
                                        </p:tgtEl>
                                        <p:attrNameLst>
                                          <p:attrName>ppt_x</p:attrName>
                                        </p:attrNameLst>
                                      </p:cBhvr>
                                      <p:tavLst>
                                        <p:tav tm="0">
                                          <p:val>
                                            <p:strVal val="0-#ppt_w/2"/>
                                          </p:val>
                                        </p:tav>
                                        <p:tav tm="100000">
                                          <p:val>
                                            <p:strVal val="#ppt_x"/>
                                          </p:val>
                                        </p:tav>
                                      </p:tavLst>
                                    </p:anim>
                                    <p:anim calcmode="lin" valueType="num">
                                      <p:cBhvr additive="base">
                                        <p:cTn id="28" dur="500" fill="hold"/>
                                        <p:tgtEl>
                                          <p:spTgt spid="2048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1" presetClass="entr" presetSubtype="0" fill="hold" nodeType="afterEffect">
                                  <p:stCondLst>
                                    <p:cond delay="0"/>
                                  </p:stCondLst>
                                  <p:childTnLst>
                                    <p:set>
                                      <p:cBhvr>
                                        <p:cTn id="31" dur="500">
                                          <p:stCondLst>
                                            <p:cond delay="0"/>
                                          </p:stCondLst>
                                        </p:cTn>
                                        <p:tgtEl>
                                          <p:spTgt spid="20489"/>
                                        </p:tgtEl>
                                        <p:attrNameLst>
                                          <p:attrName>style.visibility</p:attrName>
                                        </p:attrNameLst>
                                      </p:cBhvr>
                                      <p:to>
                                        <p:strVal val="visible"/>
                                      </p:to>
                                    </p:set>
                                  </p:childTnLst>
                                </p:cTn>
                              </p:par>
                            </p:childTnLst>
                          </p:cTn>
                        </p:par>
                        <p:par>
                          <p:cTn id="32" fill="hold" nodeType="afterGroup">
                            <p:stCondLst>
                              <p:cond delay="1000"/>
                            </p:stCondLst>
                            <p:childTnLst>
                              <p:par>
                                <p:cTn id="33" presetID="11" presetClass="entr" presetSubtype="0" fill="hold" nodeType="afterEffect">
                                  <p:stCondLst>
                                    <p:cond delay="1000"/>
                                  </p:stCondLst>
                                  <p:childTnLst>
                                    <p:set>
                                      <p:cBhvr>
                                        <p:cTn id="34" dur="500">
                                          <p:stCondLst>
                                            <p:cond delay="0"/>
                                          </p:stCondLst>
                                        </p:cTn>
                                        <p:tgtEl>
                                          <p:spTgt spid="20490"/>
                                        </p:tgtEl>
                                        <p:attrNameLst>
                                          <p:attrName>style.visibility</p:attrName>
                                        </p:attrNameLst>
                                      </p:cBhvr>
                                      <p:to>
                                        <p:strVal val="visible"/>
                                      </p:to>
                                    </p:set>
                                  </p:childTnLst>
                                </p:cTn>
                              </p:par>
                            </p:childTnLst>
                          </p:cTn>
                        </p:par>
                        <p:par>
                          <p:cTn id="35" fill="hold" nodeType="afterGroup">
                            <p:stCondLst>
                              <p:cond delay="2500"/>
                            </p:stCondLst>
                            <p:childTnLst>
                              <p:par>
                                <p:cTn id="36" presetID="11" presetClass="entr" presetSubtype="0" fill="hold" nodeType="afterEffect">
                                  <p:stCondLst>
                                    <p:cond delay="1000"/>
                                  </p:stCondLst>
                                  <p:childTnLst>
                                    <p:set>
                                      <p:cBhvr>
                                        <p:cTn id="37" dur="500">
                                          <p:stCondLst>
                                            <p:cond delay="0"/>
                                          </p:stCondLst>
                                        </p:cTn>
                                        <p:tgtEl>
                                          <p:spTgt spid="20491"/>
                                        </p:tgtEl>
                                        <p:attrNameLst>
                                          <p:attrName>style.visibility</p:attrName>
                                        </p:attrNameLst>
                                      </p:cBhvr>
                                      <p:to>
                                        <p:strVal val="visible"/>
                                      </p:to>
                                    </p:set>
                                  </p:childTnLst>
                                  <p:subTnLst>
                                    <p:set>
                                      <p:cBhvr override="childStyle">
                                        <p:cTn dur="1" fill="hold" display="0" masterRel="nextClick" afterEffect="1"/>
                                        <p:tgtEl>
                                          <p:spTgt spid="20491"/>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0488"/>
                                        </p:tgtEl>
                                        <p:attrNameLst>
                                          <p:attrName>style.visibility</p:attrName>
                                        </p:attrNameLst>
                                      </p:cBhvr>
                                      <p:to>
                                        <p:strVal val="visible"/>
                                      </p:to>
                                    </p:set>
                                    <p:anim calcmode="lin" valueType="num">
                                      <p:cBhvr additive="base">
                                        <p:cTn id="42" dur="500" fill="hold"/>
                                        <p:tgtEl>
                                          <p:spTgt spid="20488"/>
                                        </p:tgtEl>
                                        <p:attrNameLst>
                                          <p:attrName>ppt_x</p:attrName>
                                        </p:attrNameLst>
                                      </p:cBhvr>
                                      <p:tavLst>
                                        <p:tav tm="0">
                                          <p:val>
                                            <p:strVal val="0-#ppt_w/2"/>
                                          </p:val>
                                        </p:tav>
                                        <p:tav tm="100000">
                                          <p:val>
                                            <p:strVal val="#ppt_x"/>
                                          </p:val>
                                        </p:tav>
                                      </p:tavLst>
                                    </p:anim>
                                    <p:anim calcmode="lin" valueType="num">
                                      <p:cBhvr additive="base">
                                        <p:cTn id="43" dur="500" fill="hold"/>
                                        <p:tgtEl>
                                          <p:spTgt spid="20488"/>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1" presetClass="entr" presetSubtype="0" fill="hold" nodeType="afterEffect">
                                  <p:stCondLst>
                                    <p:cond delay="0"/>
                                  </p:stCondLst>
                                  <p:childTnLst>
                                    <p:set>
                                      <p:cBhvr>
                                        <p:cTn id="46" dur="500">
                                          <p:stCondLst>
                                            <p:cond delay="0"/>
                                          </p:stCondLst>
                                        </p:cTn>
                                        <p:tgtEl>
                                          <p:spTgt spid="20492"/>
                                        </p:tgtEl>
                                        <p:attrNameLst>
                                          <p:attrName>style.visibility</p:attrName>
                                        </p:attrNameLst>
                                      </p:cBhvr>
                                      <p:to>
                                        <p:strVal val="visible"/>
                                      </p:to>
                                    </p:set>
                                  </p:childTnLst>
                                </p:cTn>
                              </p:par>
                            </p:childTnLst>
                          </p:cTn>
                        </p:par>
                        <p:par>
                          <p:cTn id="47" fill="hold" nodeType="afterGroup">
                            <p:stCondLst>
                              <p:cond delay="1000"/>
                            </p:stCondLst>
                            <p:childTnLst>
                              <p:par>
                                <p:cTn id="48" presetID="11" presetClass="entr" presetSubtype="0" fill="hold" nodeType="afterEffect">
                                  <p:stCondLst>
                                    <p:cond delay="1000"/>
                                  </p:stCondLst>
                                  <p:childTnLst>
                                    <p:set>
                                      <p:cBhvr>
                                        <p:cTn id="49" dur="500">
                                          <p:stCondLst>
                                            <p:cond delay="0"/>
                                          </p:stCondLst>
                                        </p:cTn>
                                        <p:tgtEl>
                                          <p:spTgt spid="20493"/>
                                        </p:tgtEl>
                                        <p:attrNameLst>
                                          <p:attrName>style.visibility</p:attrName>
                                        </p:attrNameLst>
                                      </p:cBhvr>
                                      <p:to>
                                        <p:strVal val="visible"/>
                                      </p:to>
                                    </p:set>
                                  </p:childTnLst>
                                </p:cTn>
                              </p:par>
                            </p:childTnLst>
                          </p:cTn>
                        </p:par>
                        <p:par>
                          <p:cTn id="50" fill="hold" nodeType="afterGroup">
                            <p:stCondLst>
                              <p:cond delay="2500"/>
                            </p:stCondLst>
                            <p:childTnLst>
                              <p:par>
                                <p:cTn id="51" presetID="11" presetClass="entr" presetSubtype="0" fill="hold" nodeType="afterEffect">
                                  <p:stCondLst>
                                    <p:cond delay="1000"/>
                                  </p:stCondLst>
                                  <p:childTnLst>
                                    <p:set>
                                      <p:cBhvr>
                                        <p:cTn id="52" dur="500">
                                          <p:stCondLst>
                                            <p:cond delay="0"/>
                                          </p:stCondLst>
                                        </p:cTn>
                                        <p:tgtEl>
                                          <p:spTgt spid="2049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487"/>
                                        </p:tgtEl>
                                        <p:attrNameLst>
                                          <p:attrName>style.visibility</p:attrName>
                                        </p:attrNameLst>
                                      </p:cBhvr>
                                      <p:to>
                                        <p:strVal val="visible"/>
                                      </p:to>
                                    </p:set>
                                    <p:anim calcmode="lin" valueType="num">
                                      <p:cBhvr additive="base">
                                        <p:cTn id="57" dur="500" fill="hold"/>
                                        <p:tgtEl>
                                          <p:spTgt spid="20487"/>
                                        </p:tgtEl>
                                        <p:attrNameLst>
                                          <p:attrName>ppt_x</p:attrName>
                                        </p:attrNameLst>
                                      </p:cBhvr>
                                      <p:tavLst>
                                        <p:tav tm="0">
                                          <p:val>
                                            <p:strVal val="#ppt_x"/>
                                          </p:val>
                                        </p:tav>
                                        <p:tav tm="100000">
                                          <p:val>
                                            <p:strVal val="#ppt_x"/>
                                          </p:val>
                                        </p:tav>
                                      </p:tavLst>
                                    </p:anim>
                                    <p:anim calcmode="lin" valueType="num">
                                      <p:cBhvr additive="base">
                                        <p:cTn id="58"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autoUpdateAnimBg="0"/>
      <p:bldP spid="20485" grpId="0" build="p" autoUpdateAnimBg="0"/>
      <p:bldP spid="20486" grpId="0" autoUpdateAnimBg="0"/>
      <p:bldP spid="20487" grpId="0" animBg="1" autoUpdateAnimBg="0"/>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3" descr="QQ截图20140427225002.jpg">
            <a:extLst>
              <a:ext uri="{FF2B5EF4-FFF2-40B4-BE49-F238E27FC236}">
                <a16:creationId xmlns:a16="http://schemas.microsoft.com/office/drawing/2014/main" id="{B26265A8-2605-4A1E-AD47-2876CE08D5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641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3D776BB-F252-498F-9A4D-C5A3601AFBB7}"/>
              </a:ext>
            </a:extLst>
          </p:cNvPr>
          <p:cNvSpPr>
            <a:spLocks noGrp="1" noChangeArrowheads="1"/>
          </p:cNvSpPr>
          <p:nvPr>
            <p:ph type="body" idx="1"/>
          </p:nvPr>
        </p:nvSpPr>
        <p:spPr>
          <a:xfrm>
            <a:off x="323850" y="188913"/>
            <a:ext cx="8610600" cy="6553200"/>
          </a:xfrm>
        </p:spPr>
        <p:txBody>
          <a:bodyPr/>
          <a:lstStyle/>
          <a:p>
            <a:pPr algn="just" eaLnBrk="1" hangingPunct="1">
              <a:buFontTx/>
              <a:buNone/>
            </a:pPr>
            <a:r>
              <a:rPr lang="en-US" altLang="zh-CN" sz="2800" b="1"/>
              <a:t>           </a:t>
            </a:r>
            <a:r>
              <a:rPr lang="zh-CN" altLang="en-US" sz="2800" b="1"/>
              <a:t>需要指出的是，当</a:t>
            </a:r>
          </a:p>
          <a:p>
            <a:pPr algn="just" eaLnBrk="1" hangingPunct="1">
              <a:buFontTx/>
              <a:buNone/>
            </a:pPr>
            <a:r>
              <a:rPr lang="zh-CN" altLang="en-US" sz="2800" b="1"/>
              <a:t>放电时间常数</a:t>
            </a:r>
            <a:r>
              <a:rPr lang="en-US" altLang="zh-CN" sz="2800" b="1" i="1"/>
              <a:t>R</a:t>
            </a:r>
            <a:r>
              <a:rPr lang="en-US" altLang="zh-CN" sz="2800" b="1" baseline="-25000"/>
              <a:t>L</a:t>
            </a:r>
            <a:r>
              <a:rPr lang="en-US" altLang="zh-CN" sz="2800" b="1" i="1"/>
              <a:t>C</a:t>
            </a:r>
            <a:r>
              <a:rPr lang="zh-CN" altLang="en-US" sz="2800" b="1"/>
              <a:t>增加时，</a:t>
            </a:r>
            <a:endParaRPr lang="zh-CN" altLang="zh-CN" sz="2800" b="1" i="1"/>
          </a:p>
          <a:p>
            <a:pPr algn="just" eaLnBrk="1" hangingPunct="1">
              <a:buFontTx/>
              <a:buNone/>
            </a:pPr>
            <a:r>
              <a:rPr lang="en-US" altLang="zh-CN" sz="2800" b="1" i="1"/>
              <a:t>t</a:t>
            </a:r>
            <a:r>
              <a:rPr lang="en-US" altLang="zh-CN" sz="2800" b="1" baseline="-25000"/>
              <a:t>1</a:t>
            </a:r>
            <a:r>
              <a:rPr lang="zh-CN" altLang="en-US" sz="2800" b="1"/>
              <a:t>点要右移， </a:t>
            </a:r>
            <a:r>
              <a:rPr lang="en-US" altLang="zh-CN" sz="2800" b="1" i="1"/>
              <a:t>t</a:t>
            </a:r>
            <a:r>
              <a:rPr lang="en-US" altLang="zh-CN" sz="2800" b="1" baseline="-25000"/>
              <a:t>2</a:t>
            </a:r>
            <a:r>
              <a:rPr lang="zh-CN" altLang="en-US" sz="2800" b="1"/>
              <a:t>点要左移，</a:t>
            </a:r>
          </a:p>
          <a:p>
            <a:pPr algn="just" eaLnBrk="1" hangingPunct="1">
              <a:buFontTx/>
              <a:buNone/>
            </a:pPr>
            <a:r>
              <a:rPr lang="zh-CN" altLang="en-US" sz="2800" b="1"/>
              <a:t>二极管关断时间加长，</a:t>
            </a:r>
          </a:p>
          <a:p>
            <a:pPr algn="just" eaLnBrk="1" hangingPunct="1">
              <a:buFontTx/>
              <a:buNone/>
            </a:pPr>
            <a:r>
              <a:rPr lang="zh-CN" altLang="en-US" sz="2800" b="1"/>
              <a:t>导通角减小，见曲线</a:t>
            </a:r>
            <a:r>
              <a:rPr lang="en-US" altLang="zh-CN" sz="2800" b="1"/>
              <a:t>3</a:t>
            </a:r>
            <a:r>
              <a:rPr lang="zh-CN" altLang="en-US" sz="2800" b="1"/>
              <a:t>；</a:t>
            </a:r>
          </a:p>
          <a:p>
            <a:pPr algn="just" eaLnBrk="1" hangingPunct="1">
              <a:buFontTx/>
              <a:buNone/>
            </a:pPr>
            <a:r>
              <a:rPr lang="zh-CN" altLang="en-US" sz="2800" b="1"/>
              <a:t>反之，</a:t>
            </a:r>
            <a:r>
              <a:rPr lang="en-US" altLang="zh-CN" sz="2800" b="1" i="1"/>
              <a:t>R</a:t>
            </a:r>
            <a:r>
              <a:rPr lang="en-US" altLang="zh-CN" sz="2800" b="1" baseline="-25000"/>
              <a:t>L</a:t>
            </a:r>
            <a:r>
              <a:rPr lang="en-US" altLang="zh-CN" sz="2800" b="1" i="1"/>
              <a:t>C</a:t>
            </a:r>
            <a:r>
              <a:rPr lang="zh-CN" altLang="en-US" sz="2800" b="1"/>
              <a:t>减少时，导通</a:t>
            </a:r>
            <a:endParaRPr lang="zh-CN" altLang="zh-CN" sz="2800" b="1" i="1"/>
          </a:p>
          <a:p>
            <a:pPr algn="just" eaLnBrk="1" hangingPunct="1">
              <a:buFontTx/>
              <a:buNone/>
            </a:pPr>
            <a:r>
              <a:rPr lang="zh-CN" altLang="en-US" sz="2800" b="1"/>
              <a:t>角增加。显然，当</a:t>
            </a:r>
            <a:r>
              <a:rPr lang="zh-CN" altLang="en-US" sz="2800" b="1" i="1"/>
              <a:t>Ｒ</a:t>
            </a:r>
            <a:r>
              <a:rPr lang="en-US" altLang="zh-CN" sz="2800" b="1" baseline="-25000"/>
              <a:t>L</a:t>
            </a:r>
            <a:r>
              <a:rPr lang="zh-CN" altLang="en-US" sz="2800" b="1"/>
              <a:t>很</a:t>
            </a:r>
          </a:p>
          <a:p>
            <a:pPr algn="just" eaLnBrk="1" hangingPunct="1">
              <a:buFontTx/>
              <a:buNone/>
            </a:pPr>
            <a:r>
              <a:rPr lang="zh-CN" altLang="en-US" sz="2800" b="1"/>
              <a:t>小，即</a:t>
            </a:r>
            <a:r>
              <a:rPr lang="en-US" altLang="zh-CN" sz="2800" b="1" i="1"/>
              <a:t>I</a:t>
            </a:r>
            <a:r>
              <a:rPr lang="en-US" altLang="zh-CN" sz="2800" b="1" baseline="-25000"/>
              <a:t>L</a:t>
            </a:r>
            <a:r>
              <a:rPr lang="zh-CN" altLang="en-US" sz="2800" b="1"/>
              <a:t>很大时，电容滤</a:t>
            </a:r>
          </a:p>
          <a:p>
            <a:pPr algn="just" eaLnBrk="1" hangingPunct="1">
              <a:buFontTx/>
              <a:buNone/>
            </a:pPr>
            <a:r>
              <a:rPr lang="zh-CN" altLang="en-US" sz="2800" b="1"/>
              <a:t>波的效果不好，见图</a:t>
            </a:r>
          </a:p>
          <a:p>
            <a:pPr algn="just" eaLnBrk="1" hangingPunct="1">
              <a:buFontTx/>
              <a:buNone/>
            </a:pPr>
            <a:r>
              <a:rPr lang="en-US" altLang="zh-CN" sz="2800" b="1"/>
              <a:t>6.1.6</a:t>
            </a:r>
            <a:r>
              <a:rPr lang="zh-CN" altLang="en-US" sz="2800" b="1" i="1">
                <a:solidFill>
                  <a:srgbClr val="FF0066"/>
                </a:solidFill>
              </a:rPr>
              <a:t>滤波曲线</a:t>
            </a:r>
            <a:r>
              <a:rPr lang="zh-CN" altLang="en-US" sz="2800" b="1"/>
              <a:t>中的</a:t>
            </a:r>
            <a:r>
              <a:rPr lang="en-US" altLang="zh-CN" sz="2800" b="1"/>
              <a:t>2</a:t>
            </a:r>
            <a:r>
              <a:rPr lang="zh-CN" altLang="en-US" sz="2800" b="1"/>
              <a:t>。</a:t>
            </a:r>
          </a:p>
          <a:p>
            <a:pPr algn="just" eaLnBrk="1" hangingPunct="1">
              <a:buFontTx/>
              <a:buNone/>
            </a:pPr>
            <a:r>
              <a:rPr lang="zh-CN" altLang="en-US" sz="2800" b="1"/>
              <a:t>反之，当</a:t>
            </a:r>
            <a:r>
              <a:rPr lang="zh-CN" altLang="en-US" sz="2800" b="1" i="1"/>
              <a:t>Ｒ</a:t>
            </a:r>
            <a:r>
              <a:rPr lang="en-US" altLang="zh-CN" sz="2800" b="1" baseline="-25000"/>
              <a:t>L</a:t>
            </a:r>
            <a:r>
              <a:rPr lang="zh-CN" altLang="en-US" sz="2800" b="1"/>
              <a:t>很大，即</a:t>
            </a:r>
            <a:r>
              <a:rPr lang="en-US" altLang="zh-CN" sz="2800" b="1" i="1"/>
              <a:t>I</a:t>
            </a:r>
            <a:r>
              <a:rPr lang="en-US" altLang="zh-CN" sz="2800" b="1" baseline="-25000"/>
              <a:t>L</a:t>
            </a:r>
            <a:r>
              <a:rPr lang="zh-CN" altLang="en-US" sz="2800" b="1"/>
              <a:t>很小时，尽管</a:t>
            </a:r>
            <a:r>
              <a:rPr lang="en-US" altLang="zh-CN" sz="2800" b="1" i="1"/>
              <a:t>C</a:t>
            </a:r>
            <a:r>
              <a:rPr lang="zh-CN" altLang="en-US" sz="2800" b="1"/>
              <a:t>较小</a:t>
            </a:r>
            <a:r>
              <a:rPr lang="en-US" altLang="zh-CN" sz="2800" b="1"/>
              <a:t>, </a:t>
            </a:r>
            <a:r>
              <a:rPr lang="en-US" altLang="zh-CN" sz="2800" b="1" i="1"/>
              <a:t>R</a:t>
            </a:r>
            <a:r>
              <a:rPr lang="en-US" altLang="zh-CN" sz="2800" b="1" baseline="-25000"/>
              <a:t>L</a:t>
            </a:r>
            <a:r>
              <a:rPr lang="en-US" altLang="zh-CN" sz="2800" b="1" i="1"/>
              <a:t>C</a:t>
            </a:r>
            <a:r>
              <a:rPr lang="zh-CN" altLang="en-US" sz="2800" b="1"/>
              <a:t>仍很</a:t>
            </a:r>
            <a:endParaRPr lang="en-US" altLang="zh-CN" sz="2800" b="1"/>
          </a:p>
          <a:p>
            <a:pPr algn="just" eaLnBrk="1" hangingPunct="1">
              <a:buFontTx/>
              <a:buNone/>
            </a:pPr>
            <a:r>
              <a:rPr lang="zh-CN" altLang="en-US" sz="2800" b="1"/>
              <a:t>大</a:t>
            </a:r>
            <a:r>
              <a:rPr lang="en-US" altLang="zh-CN" sz="2800" b="1"/>
              <a:t>,</a:t>
            </a:r>
            <a:r>
              <a:rPr lang="zh-CN" altLang="en-US" sz="2800" b="1"/>
              <a:t>电容滤波的效果也很好，见滤波曲线中的</a:t>
            </a:r>
            <a:r>
              <a:rPr lang="en-US" altLang="zh-CN" sz="2800" b="1"/>
              <a:t>3</a:t>
            </a:r>
            <a:r>
              <a:rPr lang="zh-CN" altLang="en-US" sz="2800" b="1"/>
              <a:t>。所以</a:t>
            </a:r>
            <a:endParaRPr lang="en-US" altLang="zh-CN" sz="2800" b="1"/>
          </a:p>
          <a:p>
            <a:pPr algn="just" eaLnBrk="1" hangingPunct="1">
              <a:buFontTx/>
              <a:buNone/>
            </a:pPr>
            <a:r>
              <a:rPr lang="zh-CN" altLang="en-US" sz="2800" b="1"/>
              <a:t>电容滤波适合输出电流较小的场合。</a:t>
            </a:r>
          </a:p>
        </p:txBody>
      </p:sp>
      <p:sp>
        <p:nvSpPr>
          <p:cNvPr id="21507" name="Text Box 3">
            <a:extLst>
              <a:ext uri="{FF2B5EF4-FFF2-40B4-BE49-F238E27FC236}">
                <a16:creationId xmlns:a16="http://schemas.microsoft.com/office/drawing/2014/main" id="{4D7788B7-85E4-4D8D-BD82-CDB7809D7DAC}"/>
              </a:ext>
            </a:extLst>
          </p:cNvPr>
          <p:cNvSpPr txBox="1">
            <a:spLocks noChangeArrowheads="1"/>
          </p:cNvSpPr>
          <p:nvPr/>
        </p:nvSpPr>
        <p:spPr bwMode="auto">
          <a:xfrm>
            <a:off x="395288" y="5661025"/>
            <a:ext cx="8077200" cy="893763"/>
          </a:xfrm>
          <a:prstGeom prst="rect">
            <a:avLst/>
          </a:prstGeom>
          <a:solidFill>
            <a:schemeClr val="bg1"/>
          </a:solidFill>
          <a:ln w="9525">
            <a:solidFill>
              <a:srgbClr val="FF0066"/>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FF0066"/>
                </a:solidFill>
                <a:ea typeface="黑体" panose="02010609060101010101" pitchFamily="49" charset="-122"/>
              </a:rPr>
              <a:t>问题：</a:t>
            </a:r>
            <a:r>
              <a:rPr lang="zh-CN" altLang="en-US" sz="2800" b="1">
                <a:solidFill>
                  <a:srgbClr val="003399"/>
                </a:solidFill>
              </a:rPr>
              <a:t>有</a:t>
            </a:r>
            <a:r>
              <a:rPr lang="zh-CN" altLang="en-US" sz="2800" b="1" i="1">
                <a:solidFill>
                  <a:srgbClr val="003399"/>
                </a:solidFill>
              </a:rPr>
              <a:t>Ｃ</a:t>
            </a:r>
            <a:r>
              <a:rPr lang="zh-CN" altLang="en-US" sz="2800" b="1">
                <a:solidFill>
                  <a:srgbClr val="003399"/>
                </a:solidFill>
              </a:rPr>
              <a:t>无</a:t>
            </a:r>
            <a:r>
              <a:rPr lang="zh-CN" altLang="en-US" sz="2800" b="1" i="1">
                <a:solidFill>
                  <a:srgbClr val="003399"/>
                </a:solidFill>
              </a:rPr>
              <a:t>Ｒ</a:t>
            </a:r>
            <a:r>
              <a:rPr lang="en-US" altLang="zh-CN" sz="2800" b="1" baseline="-25000">
                <a:solidFill>
                  <a:srgbClr val="003399"/>
                </a:solidFill>
              </a:rPr>
              <a:t>L</a:t>
            </a:r>
            <a:r>
              <a:rPr lang="zh-CN" altLang="en-US" sz="2800" b="1">
                <a:solidFill>
                  <a:srgbClr val="003399"/>
                </a:solidFill>
              </a:rPr>
              <a:t>即空载，此时</a:t>
            </a:r>
            <a:r>
              <a:rPr lang="en-US" altLang="zh-CN" sz="2800" b="1" i="1">
                <a:solidFill>
                  <a:srgbClr val="003399"/>
                </a:solidFill>
              </a:rPr>
              <a:t>V</a:t>
            </a:r>
            <a:r>
              <a:rPr lang="en-US" altLang="zh-CN" sz="2800" b="1" baseline="-25000">
                <a:solidFill>
                  <a:srgbClr val="003399"/>
                </a:solidFill>
              </a:rPr>
              <a:t>C</a:t>
            </a:r>
            <a:r>
              <a:rPr lang="en-US" altLang="zh-CN" sz="2800" b="1">
                <a:solidFill>
                  <a:srgbClr val="003399"/>
                </a:solidFill>
              </a:rPr>
              <a:t>=</a:t>
            </a:r>
            <a:r>
              <a:rPr lang="en-US" altLang="zh-CN" sz="2800" b="1" i="1">
                <a:solidFill>
                  <a:srgbClr val="003399"/>
                </a:solidFill>
              </a:rPr>
              <a:t>V</a:t>
            </a:r>
            <a:r>
              <a:rPr lang="en-US" altLang="zh-CN" sz="2800" b="1" baseline="-25000">
                <a:solidFill>
                  <a:srgbClr val="003399"/>
                </a:solidFill>
              </a:rPr>
              <a:t>L</a:t>
            </a:r>
            <a:r>
              <a:rPr lang="en-US" altLang="zh-CN" sz="2800" b="1">
                <a:solidFill>
                  <a:srgbClr val="003399"/>
                </a:solidFill>
              </a:rPr>
              <a:t>=</a:t>
            </a:r>
            <a:r>
              <a:rPr lang="zh-CN" altLang="en-US" sz="2800" b="1">
                <a:solidFill>
                  <a:srgbClr val="003399"/>
                </a:solidFill>
              </a:rPr>
              <a:t>？</a:t>
            </a:r>
          </a:p>
          <a:p>
            <a:endParaRPr lang="en-US" altLang="zh-CN" b="1"/>
          </a:p>
        </p:txBody>
      </p:sp>
      <p:sp>
        <p:nvSpPr>
          <p:cNvPr id="11269" name="Text Box 4">
            <a:extLst>
              <a:ext uri="{FF2B5EF4-FFF2-40B4-BE49-F238E27FC236}">
                <a16:creationId xmlns:a16="http://schemas.microsoft.com/office/drawing/2014/main" id="{3B0572CA-5705-4C8E-AAF2-07B41AEA6418}"/>
              </a:ext>
            </a:extLst>
          </p:cNvPr>
          <p:cNvSpPr txBox="1">
            <a:spLocks noChangeArrowheads="1"/>
          </p:cNvSpPr>
          <p:nvPr/>
        </p:nvSpPr>
        <p:spPr bwMode="auto">
          <a:xfrm>
            <a:off x="4648200" y="4495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rPr>
              <a:t>图</a:t>
            </a:r>
            <a:r>
              <a:rPr lang="en-US" altLang="zh-CN" b="1">
                <a:solidFill>
                  <a:srgbClr val="FF3300"/>
                </a:solidFill>
              </a:rPr>
              <a:t>6.1.6  </a:t>
            </a:r>
            <a:r>
              <a:rPr lang="zh-CN" altLang="en-US" b="1">
                <a:solidFill>
                  <a:srgbClr val="FF3300"/>
                </a:solidFill>
              </a:rPr>
              <a:t>电容滤波的效果</a:t>
            </a:r>
            <a:endParaRPr lang="zh-CN" altLang="en-US" b="1"/>
          </a:p>
        </p:txBody>
      </p:sp>
      <p:sp>
        <p:nvSpPr>
          <p:cNvPr id="21509" name="Text Box 5">
            <a:extLst>
              <a:ext uri="{FF2B5EF4-FFF2-40B4-BE49-F238E27FC236}">
                <a16:creationId xmlns:a16="http://schemas.microsoft.com/office/drawing/2014/main" id="{C395254A-F507-4A85-8321-EC2CA82AFCEF}"/>
              </a:ext>
            </a:extLst>
          </p:cNvPr>
          <p:cNvSpPr txBox="1">
            <a:spLocks noChangeArrowheads="1"/>
          </p:cNvSpPr>
          <p:nvPr/>
        </p:nvSpPr>
        <p:spPr bwMode="auto">
          <a:xfrm>
            <a:off x="4876800" y="5029200"/>
            <a:ext cx="1600200" cy="461963"/>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hlink"/>
                </a:solidFill>
              </a:rPr>
              <a:t>(</a:t>
            </a:r>
            <a:r>
              <a:rPr lang="zh-CN" altLang="en-US" b="1">
                <a:hlinkClick r:id="rId3"/>
              </a:rPr>
              <a:t>动画</a:t>
            </a:r>
            <a:r>
              <a:rPr lang="en-US" altLang="zh-CN" b="1">
                <a:hlinkClick r:id="rId3"/>
              </a:rPr>
              <a:t>15-3</a:t>
            </a:r>
            <a:r>
              <a:rPr lang="zh-CN" altLang="en-US" b="1">
                <a:solidFill>
                  <a:schemeClr val="hlink"/>
                </a:solidFill>
              </a:rPr>
              <a:t>）</a:t>
            </a:r>
            <a:endParaRPr lang="zh-CN" altLang="en-US" b="1"/>
          </a:p>
        </p:txBody>
      </p:sp>
      <p:sp>
        <p:nvSpPr>
          <p:cNvPr id="21510" name="Text Box 6">
            <a:extLst>
              <a:ext uri="{FF2B5EF4-FFF2-40B4-BE49-F238E27FC236}">
                <a16:creationId xmlns:a16="http://schemas.microsoft.com/office/drawing/2014/main" id="{698DD290-34ED-4A5B-B558-F8961C889DA9}"/>
              </a:ext>
            </a:extLst>
          </p:cNvPr>
          <p:cNvSpPr txBox="1">
            <a:spLocks noChangeArrowheads="1"/>
          </p:cNvSpPr>
          <p:nvPr/>
        </p:nvSpPr>
        <p:spPr bwMode="auto">
          <a:xfrm>
            <a:off x="6629400" y="5029200"/>
            <a:ext cx="1600200" cy="461963"/>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hlink"/>
                </a:solidFill>
              </a:rPr>
              <a:t>(</a:t>
            </a:r>
            <a:r>
              <a:rPr lang="zh-CN" altLang="en-US" b="1">
                <a:hlinkClick r:id="rId4"/>
              </a:rPr>
              <a:t>动画</a:t>
            </a:r>
            <a:r>
              <a:rPr lang="en-US" altLang="zh-CN" b="1">
                <a:hlinkClick r:id="rId4"/>
              </a:rPr>
              <a:t>15-4</a:t>
            </a:r>
            <a:r>
              <a:rPr lang="zh-CN" altLang="en-US" b="1">
                <a:solidFill>
                  <a:schemeClr val="hlink"/>
                </a:solidFill>
              </a:rPr>
              <a:t>）</a:t>
            </a:r>
            <a:endParaRPr lang="zh-CN" altLang="en-US" b="1"/>
          </a:p>
        </p:txBody>
      </p:sp>
      <p:graphicFrame>
        <p:nvGraphicFramePr>
          <p:cNvPr id="11266" name="Object 7">
            <a:extLst>
              <a:ext uri="{FF2B5EF4-FFF2-40B4-BE49-F238E27FC236}">
                <a16:creationId xmlns:a16="http://schemas.microsoft.com/office/drawing/2014/main" id="{567733A4-3442-4155-96CF-A624D01EA5A0}"/>
              </a:ext>
            </a:extLst>
          </p:cNvPr>
          <p:cNvGraphicFramePr>
            <a:graphicFrameLocks noChangeAspect="1"/>
          </p:cNvGraphicFramePr>
          <p:nvPr/>
        </p:nvGraphicFramePr>
        <p:xfrm>
          <a:off x="4572000" y="260350"/>
          <a:ext cx="4191000" cy="4130675"/>
        </p:xfrm>
        <a:graphic>
          <a:graphicData uri="http://schemas.openxmlformats.org/presentationml/2006/ole">
            <mc:AlternateContent xmlns:mc="http://schemas.openxmlformats.org/markup-compatibility/2006">
              <mc:Choice xmlns:v="urn:schemas-microsoft-com:vml" Requires="v">
                <p:oleObj spid="_x0000_s11272" name="BMP 图象" r:id="rId5" imgW="2619604" imgH="2581206" progId="Paint.Picture">
                  <p:embed/>
                </p:oleObj>
              </mc:Choice>
              <mc:Fallback>
                <p:oleObj name="BMP 图象" r:id="rId5" imgW="2619604" imgH="2581206"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60350"/>
                        <a:ext cx="4191000"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out)">
                                      <p:cBhvr>
                                        <p:cTn id="7" dur="500"/>
                                        <p:tgtEl>
                                          <p:spTgt spid="21506"/>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1509"/>
                                        </p:tgtEl>
                                        <p:attrNameLst>
                                          <p:attrName>style.visibility</p:attrName>
                                        </p:attrNameLst>
                                      </p:cBhvr>
                                      <p:to>
                                        <p:strVal val="visible"/>
                                      </p:to>
                                    </p:set>
                                    <p:anim calcmode="lin" valueType="num">
                                      <p:cBhvr additive="base">
                                        <p:cTn id="11" dur="500" fill="hold"/>
                                        <p:tgtEl>
                                          <p:spTgt spid="21509"/>
                                        </p:tgtEl>
                                        <p:attrNameLst>
                                          <p:attrName>ppt_x</p:attrName>
                                        </p:attrNameLst>
                                      </p:cBhvr>
                                      <p:tavLst>
                                        <p:tav tm="0">
                                          <p:val>
                                            <p:strVal val="#ppt_x"/>
                                          </p:val>
                                        </p:tav>
                                        <p:tav tm="100000">
                                          <p:val>
                                            <p:strVal val="#ppt_x"/>
                                          </p:val>
                                        </p:tav>
                                      </p:tavLst>
                                    </p:anim>
                                    <p:anim calcmode="lin" valueType="num">
                                      <p:cBhvr additive="base">
                                        <p:cTn id="12" dur="500" fill="hold"/>
                                        <p:tgtEl>
                                          <p:spTgt spid="2150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1510"/>
                                        </p:tgtEl>
                                        <p:attrNameLst>
                                          <p:attrName>style.visibility</p:attrName>
                                        </p:attrNameLst>
                                      </p:cBhvr>
                                      <p:to>
                                        <p:strVal val="visible"/>
                                      </p:to>
                                    </p:set>
                                    <p:anim calcmode="lin" valueType="num">
                                      <p:cBhvr additive="base">
                                        <p:cTn id="16" dur="500" fill="hold"/>
                                        <p:tgtEl>
                                          <p:spTgt spid="21510"/>
                                        </p:tgtEl>
                                        <p:attrNameLst>
                                          <p:attrName>ppt_x</p:attrName>
                                        </p:attrNameLst>
                                      </p:cBhvr>
                                      <p:tavLst>
                                        <p:tav tm="0">
                                          <p:val>
                                            <p:strVal val="#ppt_x"/>
                                          </p:val>
                                        </p:tav>
                                        <p:tav tm="100000">
                                          <p:val>
                                            <p:strVal val="#ppt_x"/>
                                          </p:val>
                                        </p:tav>
                                      </p:tavLst>
                                    </p:anim>
                                    <p:anim calcmode="lin" valueType="num">
                                      <p:cBhvr additive="base">
                                        <p:cTn id="17"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1507"/>
                                        </p:tgtEl>
                                        <p:attrNameLst>
                                          <p:attrName>style.visibility</p:attrName>
                                        </p:attrNameLst>
                                      </p:cBhvr>
                                      <p:to>
                                        <p:strVal val="visible"/>
                                      </p:to>
                                    </p:set>
                                    <p:animEffect transition="in" filter="slide(fromLeft)">
                                      <p:cBhvr>
                                        <p:cTn id="2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autoUpdateAnimBg="0"/>
      <p:bldP spid="21509" grpId="0" animBg="1" autoUpdateAnimBg="0"/>
      <p:bldP spid="2151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13AC5C9-F2FD-49E4-921F-1AE27214AF39}"/>
              </a:ext>
            </a:extLst>
          </p:cNvPr>
          <p:cNvSpPr>
            <a:spLocks noGrp="1" noChangeArrowheads="1"/>
          </p:cNvSpPr>
          <p:nvPr>
            <p:ph type="title"/>
          </p:nvPr>
        </p:nvSpPr>
        <p:spPr>
          <a:xfrm>
            <a:off x="1295400" y="457200"/>
            <a:ext cx="6096000" cy="533400"/>
          </a:xfrm>
        </p:spPr>
        <p:txBody>
          <a:bodyPr/>
          <a:lstStyle/>
          <a:p>
            <a:pPr algn="l" eaLnBrk="1" hangingPunct="1"/>
            <a:r>
              <a:rPr lang="en-US" altLang="zh-CN" sz="2800" b="1">
                <a:solidFill>
                  <a:srgbClr val="A50021"/>
                </a:solidFill>
                <a:latin typeface="幼圆" panose="02010509060101010101" pitchFamily="49" charset="-122"/>
                <a:ea typeface="幼圆" panose="02010509060101010101" pitchFamily="49" charset="-122"/>
              </a:rPr>
              <a:t>(4)</a:t>
            </a:r>
            <a:r>
              <a:rPr lang="zh-CN" altLang="en-US" sz="2800" b="1">
                <a:solidFill>
                  <a:srgbClr val="A50021"/>
                </a:solidFill>
                <a:latin typeface="幼圆" panose="02010509060101010101" pitchFamily="49" charset="-122"/>
                <a:ea typeface="幼圆" panose="02010509060101010101" pitchFamily="49" charset="-122"/>
              </a:rPr>
              <a:t>电容滤波的计算</a:t>
            </a:r>
            <a:endParaRPr lang="zh-CN" altLang="en-US" b="1">
              <a:solidFill>
                <a:schemeClr val="tx1"/>
              </a:solidFill>
              <a:latin typeface="宋体" panose="02010600030101010101" pitchFamily="2" charset="-122"/>
            </a:endParaRPr>
          </a:p>
        </p:txBody>
      </p:sp>
      <p:sp>
        <p:nvSpPr>
          <p:cNvPr id="12292" name="Rectangle 3">
            <a:extLst>
              <a:ext uri="{FF2B5EF4-FFF2-40B4-BE49-F238E27FC236}">
                <a16:creationId xmlns:a16="http://schemas.microsoft.com/office/drawing/2014/main" id="{5D3CE5CF-9A2F-48D4-9196-4E2765A773EA}"/>
              </a:ext>
            </a:extLst>
          </p:cNvPr>
          <p:cNvSpPr>
            <a:spLocks noGrp="1" noChangeArrowheads="1"/>
          </p:cNvSpPr>
          <p:nvPr>
            <p:ph type="body" idx="1"/>
          </p:nvPr>
        </p:nvSpPr>
        <p:spPr>
          <a:xfrm>
            <a:off x="381000" y="1143000"/>
            <a:ext cx="8229600" cy="1143000"/>
          </a:xfrm>
        </p:spPr>
        <p:txBody>
          <a:bodyPr/>
          <a:lstStyle/>
          <a:p>
            <a:pPr eaLnBrk="1" hangingPunct="1">
              <a:lnSpc>
                <a:spcPct val="90000"/>
              </a:lnSpc>
              <a:buFontTx/>
              <a:buNone/>
            </a:pPr>
            <a:r>
              <a:rPr lang="en-US" altLang="zh-CN" sz="2400" b="1"/>
              <a:t>            </a:t>
            </a:r>
            <a:r>
              <a:rPr lang="zh-CN" altLang="en-US" sz="2800" b="1">
                <a:solidFill>
                  <a:srgbClr val="3333FF"/>
                </a:solidFill>
              </a:rPr>
              <a:t>电容滤波的计算比较麻烦，因为决定输出电压的因素较多。工程上有详细的曲线可供查阅。一般常采用以下近似估算法：</a:t>
            </a:r>
          </a:p>
        </p:txBody>
      </p:sp>
      <p:graphicFrame>
        <p:nvGraphicFramePr>
          <p:cNvPr id="12290" name="Object 4">
            <a:extLst>
              <a:ext uri="{FF2B5EF4-FFF2-40B4-BE49-F238E27FC236}">
                <a16:creationId xmlns:a16="http://schemas.microsoft.com/office/drawing/2014/main" id="{14FBAE32-8712-450C-9002-61F9B74DE265}"/>
              </a:ext>
            </a:extLst>
          </p:cNvPr>
          <p:cNvGraphicFramePr>
            <a:graphicFrameLocks noChangeAspect="1"/>
          </p:cNvGraphicFramePr>
          <p:nvPr/>
        </p:nvGraphicFramePr>
        <p:xfrm>
          <a:off x="2560638" y="3429000"/>
          <a:ext cx="3910012" cy="1011238"/>
        </p:xfrm>
        <a:graphic>
          <a:graphicData uri="http://schemas.openxmlformats.org/presentationml/2006/ole">
            <mc:AlternateContent xmlns:mc="http://schemas.openxmlformats.org/markup-compatibility/2006">
              <mc:Choice xmlns:v="urn:schemas-microsoft-com:vml" Requires="v">
                <p:oleObj spid="_x0000_s12296" name="公式" r:id="rId3" imgW="1663560" imgH="431640" progId="Equation.3">
                  <p:embed/>
                </p:oleObj>
              </mc:Choice>
              <mc:Fallback>
                <p:oleObj name="公式" r:id="rId3" imgW="16635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8" y="3429000"/>
                        <a:ext cx="3910012"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5">
            <a:extLst>
              <a:ext uri="{FF2B5EF4-FFF2-40B4-BE49-F238E27FC236}">
                <a16:creationId xmlns:a16="http://schemas.microsoft.com/office/drawing/2014/main" id="{13A5268D-2220-4DF1-9B59-D7E6FF50EF76}"/>
              </a:ext>
            </a:extLst>
          </p:cNvPr>
          <p:cNvSpPr txBox="1">
            <a:spLocks noChangeArrowheads="1"/>
          </p:cNvSpPr>
          <p:nvPr/>
        </p:nvSpPr>
        <p:spPr bwMode="auto">
          <a:xfrm>
            <a:off x="1584325" y="2863850"/>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3333FF"/>
                </a:solidFill>
              </a:rPr>
              <a:t>一种是用锯齿波近似表示，即</a:t>
            </a:r>
            <a:endParaRPr lang="zh-CN" altLang="en-US" b="1"/>
          </a:p>
        </p:txBody>
      </p:sp>
      <p:sp>
        <p:nvSpPr>
          <p:cNvPr id="12294" name="Text Box 6">
            <a:extLst>
              <a:ext uri="{FF2B5EF4-FFF2-40B4-BE49-F238E27FC236}">
                <a16:creationId xmlns:a16="http://schemas.microsoft.com/office/drawing/2014/main" id="{7F4BA09C-C6C3-4294-BAFE-55480C285D04}"/>
              </a:ext>
            </a:extLst>
          </p:cNvPr>
          <p:cNvSpPr txBox="1">
            <a:spLocks noChangeArrowheads="1"/>
          </p:cNvSpPr>
          <p:nvPr/>
        </p:nvSpPr>
        <p:spPr bwMode="auto">
          <a:xfrm>
            <a:off x="685800" y="4724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1"/>
          </a:p>
        </p:txBody>
      </p:sp>
      <p:sp>
        <p:nvSpPr>
          <p:cNvPr id="22535" name="Text Box 7">
            <a:extLst>
              <a:ext uri="{FF2B5EF4-FFF2-40B4-BE49-F238E27FC236}">
                <a16:creationId xmlns:a16="http://schemas.microsoft.com/office/drawing/2014/main" id="{39F88F39-062C-4608-A845-67B08AAEA7FF}"/>
              </a:ext>
            </a:extLst>
          </p:cNvPr>
          <p:cNvSpPr txBox="1">
            <a:spLocks noChangeArrowheads="1"/>
          </p:cNvSpPr>
          <p:nvPr/>
        </p:nvSpPr>
        <p:spPr bwMode="auto">
          <a:xfrm>
            <a:off x="914400" y="4648200"/>
            <a:ext cx="762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sz="2800" b="1">
                <a:solidFill>
                  <a:srgbClr val="3333FF"/>
                </a:solidFill>
              </a:rPr>
              <a:t>另一种是在</a:t>
            </a:r>
            <a:r>
              <a:rPr lang="en-US" altLang="zh-CN" sz="2800" b="1" i="1">
                <a:solidFill>
                  <a:srgbClr val="FF0066"/>
                </a:solidFill>
              </a:rPr>
              <a:t>R</a:t>
            </a:r>
            <a:r>
              <a:rPr lang="en-US" altLang="zh-CN" sz="2800" b="1" baseline="-25000">
                <a:solidFill>
                  <a:srgbClr val="FF0066"/>
                </a:solidFill>
              </a:rPr>
              <a:t>L</a:t>
            </a:r>
            <a:r>
              <a:rPr lang="en-US" altLang="zh-CN" sz="2800" b="1" i="1">
                <a:solidFill>
                  <a:srgbClr val="FF0066"/>
                </a:solidFill>
              </a:rPr>
              <a:t>C</a:t>
            </a:r>
            <a:r>
              <a:rPr lang="en-US" altLang="zh-CN" sz="2800" b="1">
                <a:solidFill>
                  <a:srgbClr val="FF0066"/>
                </a:solidFill>
              </a:rPr>
              <a:t>=(3</a:t>
            </a:r>
            <a:r>
              <a:rPr lang="en-US" altLang="zh-CN" sz="2800" b="1">
                <a:solidFill>
                  <a:srgbClr val="FF0066"/>
                </a:solidFill>
                <a:sym typeface="Symbol" panose="05050102010706020507" pitchFamily="18" charset="2"/>
              </a:rPr>
              <a:t></a:t>
            </a:r>
            <a:r>
              <a:rPr lang="en-US" altLang="zh-CN" sz="2800" b="1">
                <a:solidFill>
                  <a:srgbClr val="FF0066"/>
                </a:solidFill>
              </a:rPr>
              <a:t>5)</a:t>
            </a:r>
            <a:r>
              <a:rPr lang="en-US" altLang="zh-CN" sz="2800" b="1" i="1">
                <a:solidFill>
                  <a:srgbClr val="FF0066"/>
                </a:solidFill>
              </a:rPr>
              <a:t>T/ </a:t>
            </a:r>
            <a:r>
              <a:rPr lang="en-US" altLang="zh-CN" sz="2800" b="1">
                <a:solidFill>
                  <a:srgbClr val="FF0066"/>
                </a:solidFill>
              </a:rPr>
              <a:t>2</a:t>
            </a:r>
            <a:r>
              <a:rPr lang="zh-CN" altLang="en-US" sz="2800" b="1">
                <a:solidFill>
                  <a:srgbClr val="3333FF"/>
                </a:solidFill>
              </a:rPr>
              <a:t>的条件下，近似认为</a:t>
            </a:r>
            <a:r>
              <a:rPr lang="en-US" altLang="zh-CN" sz="2800" b="1" i="1">
                <a:solidFill>
                  <a:srgbClr val="000000"/>
                </a:solidFill>
              </a:rPr>
              <a:t>V</a:t>
            </a:r>
            <a:r>
              <a:rPr lang="en-US" altLang="zh-CN" sz="2800" b="1" baseline="-22000">
                <a:solidFill>
                  <a:srgbClr val="000000"/>
                </a:solidFill>
              </a:rPr>
              <a:t>L</a:t>
            </a:r>
            <a:r>
              <a:rPr lang="en-US" altLang="zh-CN" sz="2800" b="1">
                <a:solidFill>
                  <a:srgbClr val="000000"/>
                </a:solidFill>
              </a:rPr>
              <a:t>=</a:t>
            </a:r>
            <a:r>
              <a:rPr lang="en-US" altLang="zh-CN" sz="2800" b="1" i="1">
                <a:solidFill>
                  <a:srgbClr val="000000"/>
                </a:solidFill>
              </a:rPr>
              <a:t>V</a:t>
            </a:r>
            <a:r>
              <a:rPr lang="en-US" altLang="zh-CN" sz="2800" b="1" baseline="-22000">
                <a:solidFill>
                  <a:srgbClr val="000000"/>
                </a:solidFill>
              </a:rPr>
              <a:t>O</a:t>
            </a:r>
            <a:r>
              <a:rPr lang="en-US" altLang="zh-CN" sz="2800" b="1">
                <a:solidFill>
                  <a:srgbClr val="000000"/>
                </a:solidFill>
              </a:rPr>
              <a:t>=1.2</a:t>
            </a:r>
            <a:r>
              <a:rPr lang="en-US" altLang="zh-CN" sz="2800" b="1" i="1">
                <a:solidFill>
                  <a:srgbClr val="000000"/>
                </a:solidFill>
              </a:rPr>
              <a:t>V</a:t>
            </a:r>
            <a:r>
              <a:rPr lang="en-US" altLang="zh-CN" sz="2800" b="1" baseline="-25000">
                <a:solidFill>
                  <a:srgbClr val="000000"/>
                </a:solidFill>
              </a:rPr>
              <a:t>2</a:t>
            </a:r>
            <a:r>
              <a:rPr lang="zh-CN" altLang="en-US" sz="2800" b="1">
                <a:solidFill>
                  <a:srgbClr val="3333FF"/>
                </a:solidFill>
              </a:rPr>
              <a:t>。（或者，</a:t>
            </a:r>
            <a:r>
              <a:rPr lang="zh-CN" altLang="zh-CN" sz="2800" b="1">
                <a:solidFill>
                  <a:srgbClr val="3333FF"/>
                </a:solidFill>
              </a:rPr>
              <a:t>电容滤波要获得较好的效果，</a:t>
            </a:r>
            <a:r>
              <a:rPr lang="zh-CN" altLang="en-US" sz="2800" b="1">
                <a:solidFill>
                  <a:srgbClr val="3333FF"/>
                </a:solidFill>
              </a:rPr>
              <a:t>工程上也</a:t>
            </a:r>
            <a:r>
              <a:rPr lang="zh-CN" altLang="zh-CN" sz="2800" b="1">
                <a:solidFill>
                  <a:srgbClr val="3333FF"/>
                </a:solidFill>
              </a:rPr>
              <a:t>通常应满足</a:t>
            </a:r>
            <a:r>
              <a:rPr lang="zh-CN" altLang="zh-CN" sz="2800" b="1" i="1">
                <a:solidFill>
                  <a:srgbClr val="3333FF"/>
                </a:solidFill>
                <a:sym typeface="Symbol" panose="05050102010706020507" pitchFamily="18" charset="2"/>
              </a:rPr>
              <a:t>R</a:t>
            </a:r>
            <a:r>
              <a:rPr lang="zh-CN" altLang="zh-CN" sz="2800" b="1" baseline="-16000">
                <a:solidFill>
                  <a:srgbClr val="3333FF"/>
                </a:solidFill>
                <a:sym typeface="Symbol" panose="05050102010706020507" pitchFamily="18" charset="2"/>
              </a:rPr>
              <a:t>L</a:t>
            </a:r>
            <a:r>
              <a:rPr lang="zh-CN" altLang="zh-CN" sz="2800" b="1" i="1">
                <a:solidFill>
                  <a:srgbClr val="3333FF"/>
                </a:solidFill>
                <a:sym typeface="Symbol" panose="05050102010706020507" pitchFamily="18" charset="2"/>
              </a:rPr>
              <a:t>C</a:t>
            </a:r>
            <a:r>
              <a:rPr lang="zh-CN" altLang="zh-CN" sz="2800" b="1">
                <a:solidFill>
                  <a:srgbClr val="3333FF"/>
                </a:solidFill>
                <a:sym typeface="Symbol" panose="05050102010706020507" pitchFamily="18" charset="2"/>
              </a:rPr>
              <a:t>≥6~10。）</a:t>
            </a:r>
            <a:endParaRPr lang="zh-CN" altLang="en-US" sz="2800" b="1">
              <a:solidFill>
                <a:srgbClr val="3333FF"/>
              </a:solidFill>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B3762278-E757-41E1-A19C-FF11730D9669}"/>
              </a:ext>
            </a:extLst>
          </p:cNvPr>
          <p:cNvSpPr>
            <a:spLocks noGrp="1" noChangeArrowheads="1"/>
          </p:cNvSpPr>
          <p:nvPr>
            <p:ph type="body" idx="1"/>
          </p:nvPr>
        </p:nvSpPr>
        <p:spPr>
          <a:xfrm>
            <a:off x="428625" y="285750"/>
            <a:ext cx="8501063" cy="2357438"/>
          </a:xfrm>
        </p:spPr>
        <p:txBody>
          <a:bodyPr/>
          <a:lstStyle/>
          <a:p>
            <a:pPr algn="just" eaLnBrk="1" hangingPunct="1">
              <a:lnSpc>
                <a:spcPct val="150000"/>
              </a:lnSpc>
              <a:buFontTx/>
              <a:buNone/>
            </a:pPr>
            <a:r>
              <a:rPr lang="en-US" altLang="zh-CN" sz="2800" b="1">
                <a:solidFill>
                  <a:srgbClr val="000000"/>
                </a:solidFill>
              </a:rPr>
              <a:t>    </a:t>
            </a:r>
            <a:r>
              <a:rPr lang="zh-CN" altLang="en-US" b="1">
                <a:solidFill>
                  <a:srgbClr val="A50021"/>
                </a:solidFill>
                <a:latin typeface="幼圆" panose="02010509060101010101" pitchFamily="49" charset="-122"/>
                <a:ea typeface="幼圆" panose="02010509060101010101" pitchFamily="49" charset="-122"/>
              </a:rPr>
              <a:t>（</a:t>
            </a:r>
            <a:r>
              <a:rPr lang="en-US" altLang="zh-CN" b="1">
                <a:solidFill>
                  <a:srgbClr val="A50021"/>
                </a:solidFill>
                <a:latin typeface="幼圆" panose="02010509060101010101" pitchFamily="49" charset="-122"/>
                <a:ea typeface="幼圆" panose="02010509060101010101" pitchFamily="49" charset="-122"/>
              </a:rPr>
              <a:t>5</a:t>
            </a:r>
            <a:r>
              <a:rPr lang="zh-CN" altLang="en-US" b="1">
                <a:solidFill>
                  <a:srgbClr val="A50021"/>
                </a:solidFill>
                <a:latin typeface="幼圆" panose="02010509060101010101" pitchFamily="49" charset="-122"/>
                <a:ea typeface="幼圆" panose="02010509060101010101" pitchFamily="49" charset="-122"/>
              </a:rPr>
              <a:t>）外特性</a:t>
            </a:r>
            <a:endParaRPr lang="zh-CN" altLang="en-US" sz="2800" b="1" u="sng" baseline="30000">
              <a:solidFill>
                <a:srgbClr val="000000"/>
              </a:solidFill>
            </a:endParaRPr>
          </a:p>
          <a:p>
            <a:pPr algn="just" eaLnBrk="1" hangingPunct="1">
              <a:lnSpc>
                <a:spcPct val="150000"/>
              </a:lnSpc>
              <a:buFontTx/>
              <a:buNone/>
            </a:pPr>
            <a:r>
              <a:rPr lang="zh-CN" altLang="en-US" sz="2400" b="1">
                <a:solidFill>
                  <a:srgbClr val="000000"/>
                </a:solidFill>
              </a:rPr>
              <a:t>         </a:t>
            </a:r>
            <a:r>
              <a:rPr lang="zh-CN" altLang="en-US" sz="2800" b="1">
                <a:solidFill>
                  <a:schemeClr val="tx2"/>
                </a:solidFill>
              </a:rPr>
              <a:t>整流滤波电路中，输出直流电压</a:t>
            </a:r>
            <a:r>
              <a:rPr lang="en-US" altLang="zh-CN" sz="2800" b="1" i="1">
                <a:solidFill>
                  <a:schemeClr val="tx2"/>
                </a:solidFill>
              </a:rPr>
              <a:t>V</a:t>
            </a:r>
            <a:r>
              <a:rPr lang="en-US" altLang="zh-CN" sz="2800" b="1" baseline="-10000">
                <a:solidFill>
                  <a:schemeClr val="tx2"/>
                </a:solidFill>
              </a:rPr>
              <a:t>L</a:t>
            </a:r>
            <a:r>
              <a:rPr lang="zh-CN" altLang="en-US" sz="2800" b="1">
                <a:solidFill>
                  <a:schemeClr val="tx2"/>
                </a:solidFill>
              </a:rPr>
              <a:t>随负载电流 </a:t>
            </a:r>
            <a:r>
              <a:rPr lang="en-US" altLang="zh-CN" sz="2800" b="1" i="1">
                <a:solidFill>
                  <a:schemeClr val="tx2"/>
                </a:solidFill>
              </a:rPr>
              <a:t>I</a:t>
            </a:r>
            <a:r>
              <a:rPr lang="en-US" altLang="zh-CN" sz="2800" b="1" baseline="-16000">
                <a:solidFill>
                  <a:schemeClr val="tx2"/>
                </a:solidFill>
              </a:rPr>
              <a:t>O</a:t>
            </a:r>
            <a:r>
              <a:rPr lang="zh-CN" altLang="en-US" sz="2800" b="1">
                <a:solidFill>
                  <a:schemeClr val="tx2"/>
                </a:solidFill>
              </a:rPr>
              <a:t>的变化关系曲线如图所示。</a:t>
            </a:r>
            <a:r>
              <a:rPr lang="zh-CN" altLang="en-US" sz="2400" b="1"/>
              <a:t>            </a:t>
            </a:r>
          </a:p>
        </p:txBody>
      </p:sp>
      <p:sp>
        <p:nvSpPr>
          <p:cNvPr id="23555" name="Text Box 3">
            <a:extLst>
              <a:ext uri="{FF2B5EF4-FFF2-40B4-BE49-F238E27FC236}">
                <a16:creationId xmlns:a16="http://schemas.microsoft.com/office/drawing/2014/main" id="{F5356026-8843-4809-885C-6BCB7D90F281}"/>
              </a:ext>
            </a:extLst>
          </p:cNvPr>
          <p:cNvSpPr txBox="1">
            <a:spLocks noChangeArrowheads="1"/>
          </p:cNvSpPr>
          <p:nvPr/>
        </p:nvSpPr>
        <p:spPr bwMode="auto">
          <a:xfrm>
            <a:off x="928688" y="57150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FF0066"/>
                </a:solidFill>
              </a:rPr>
              <a:t>整流滤波电路的外特性</a:t>
            </a:r>
            <a:endParaRPr lang="zh-CN" altLang="en-US" b="1">
              <a:solidFill>
                <a:schemeClr val="bg2"/>
              </a:solidFill>
            </a:endParaRPr>
          </a:p>
        </p:txBody>
      </p:sp>
      <p:graphicFrame>
        <p:nvGraphicFramePr>
          <p:cNvPr id="13314" name="Object 4">
            <a:extLst>
              <a:ext uri="{FF2B5EF4-FFF2-40B4-BE49-F238E27FC236}">
                <a16:creationId xmlns:a16="http://schemas.microsoft.com/office/drawing/2014/main" id="{90BF6EF0-EF42-4C30-97B8-984D2A6B38AC}"/>
              </a:ext>
            </a:extLst>
          </p:cNvPr>
          <p:cNvGraphicFramePr>
            <a:graphicFrameLocks noChangeAspect="1"/>
          </p:cNvGraphicFramePr>
          <p:nvPr/>
        </p:nvGraphicFramePr>
        <p:xfrm>
          <a:off x="428625" y="2786063"/>
          <a:ext cx="4343400" cy="2819400"/>
        </p:xfrm>
        <a:graphic>
          <a:graphicData uri="http://schemas.openxmlformats.org/presentationml/2006/ole">
            <mc:AlternateContent xmlns:mc="http://schemas.openxmlformats.org/markup-compatibility/2006">
              <mc:Choice xmlns:v="urn:schemas-microsoft-com:vml" Requires="v">
                <p:oleObj spid="_x0000_s13320" name="BMP 图象" r:id="rId3" imgW="2133739" imgH="1272647" progId="Paint.Picture">
                  <p:embed/>
                </p:oleObj>
              </mc:Choice>
              <mc:Fallback>
                <p:oleObj name="BMP 图象" r:id="rId3" imgW="2133739" imgH="127264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786063"/>
                        <a:ext cx="4343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19F94B7E-6860-44BD-B445-0CF27569824B}"/>
              </a:ext>
            </a:extLst>
          </p:cNvPr>
          <p:cNvGrpSpPr>
            <a:grpSpLocks/>
          </p:cNvGrpSpPr>
          <p:nvPr/>
        </p:nvGrpSpPr>
        <p:grpSpPr bwMode="auto">
          <a:xfrm>
            <a:off x="4859338" y="2916238"/>
            <a:ext cx="3744912" cy="2097087"/>
            <a:chOff x="3504" y="1837"/>
            <a:chExt cx="1486" cy="1139"/>
          </a:xfrm>
        </p:grpSpPr>
        <p:graphicFrame>
          <p:nvGraphicFramePr>
            <p:cNvPr id="13315" name="Object 6">
              <a:extLst>
                <a:ext uri="{FF2B5EF4-FFF2-40B4-BE49-F238E27FC236}">
                  <a16:creationId xmlns:a16="http://schemas.microsoft.com/office/drawing/2014/main" id="{1385F2FB-49FE-4DF5-AABF-969248C90239}"/>
                </a:ext>
              </a:extLst>
            </p:cNvPr>
            <p:cNvGraphicFramePr>
              <a:graphicFrameLocks noChangeAspect="1"/>
            </p:cNvGraphicFramePr>
            <p:nvPr/>
          </p:nvGraphicFramePr>
          <p:xfrm>
            <a:off x="3504" y="1837"/>
            <a:ext cx="1486" cy="1139"/>
          </p:xfrm>
          <a:graphic>
            <a:graphicData uri="http://schemas.openxmlformats.org/presentationml/2006/ole">
              <mc:AlternateContent xmlns:mc="http://schemas.openxmlformats.org/markup-compatibility/2006">
                <mc:Choice xmlns:v="urn:schemas-microsoft-com:vml" Requires="v">
                  <p:oleObj spid="_x0000_s13321" name="公式" r:id="rId5" imgW="1460160" imgH="1041120" progId="Equation.3">
                    <p:embed/>
                  </p:oleObj>
                </mc:Choice>
                <mc:Fallback>
                  <p:oleObj name="公式" r:id="rId5" imgW="1460160" imgH="10411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1837"/>
                          <a:ext cx="1486" cy="1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7">
              <a:extLst>
                <a:ext uri="{FF2B5EF4-FFF2-40B4-BE49-F238E27FC236}">
                  <a16:creationId xmlns:a16="http://schemas.microsoft.com/office/drawing/2014/main" id="{BDA5F854-2FD7-44DE-9D64-35847BF66BDE}"/>
                </a:ext>
              </a:extLst>
            </p:cNvPr>
            <p:cNvGraphicFramePr>
              <a:graphicFrameLocks noChangeAspect="1"/>
            </p:cNvGraphicFramePr>
            <p:nvPr/>
          </p:nvGraphicFramePr>
          <p:xfrm>
            <a:off x="4032" y="2448"/>
            <a:ext cx="180" cy="184"/>
          </p:xfrm>
          <a:graphic>
            <a:graphicData uri="http://schemas.openxmlformats.org/presentationml/2006/ole">
              <mc:AlternateContent xmlns:mc="http://schemas.openxmlformats.org/markup-compatibility/2006">
                <mc:Choice xmlns:v="urn:schemas-microsoft-com:vml" Requires="v">
                  <p:oleObj spid="_x0000_s13322" name="位图图像" r:id="rId7" imgW="447900" imgH="447900" progId="Paint.Picture">
                    <p:embed/>
                  </p:oleObj>
                </mc:Choice>
                <mc:Fallback>
                  <p:oleObj name="位图图像" r:id="rId7" imgW="447900" imgH="447900"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2448"/>
                          <a:ext cx="1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a:extLst>
              <a:ext uri="{FF2B5EF4-FFF2-40B4-BE49-F238E27FC236}">
                <a16:creationId xmlns:a16="http://schemas.microsoft.com/office/drawing/2014/main" id="{39A13E49-49F1-4DA6-AB87-791F59289BB7}"/>
              </a:ext>
            </a:extLst>
          </p:cNvPr>
          <p:cNvSpPr>
            <a:spLocks noGrp="1"/>
          </p:cNvSpPr>
          <p:nvPr>
            <p:ph type="title"/>
          </p:nvPr>
        </p:nvSpPr>
        <p:spPr>
          <a:xfrm>
            <a:off x="685800" y="260350"/>
            <a:ext cx="7772400" cy="1143000"/>
          </a:xfrm>
        </p:spPr>
        <p:txBody>
          <a:bodyPr/>
          <a:lstStyle/>
          <a:p>
            <a:pPr algn="l"/>
            <a:r>
              <a:rPr lang="en-US" altLang="zh-CN" b="1">
                <a:solidFill>
                  <a:schemeClr val="accent2"/>
                </a:solidFill>
                <a:ea typeface="黑体" panose="02010609060101010101" pitchFamily="49" charset="-122"/>
              </a:rPr>
              <a:t>2.     </a:t>
            </a:r>
            <a:r>
              <a:rPr lang="zh-CN" altLang="en-US" b="1">
                <a:solidFill>
                  <a:schemeClr val="accent2"/>
                </a:solidFill>
                <a:ea typeface="黑体" panose="02010609060101010101" pitchFamily="49" charset="-122"/>
              </a:rPr>
              <a:t>型</a:t>
            </a:r>
            <a:r>
              <a:rPr lang="en-US" altLang="zh-CN" b="1" i="1">
                <a:solidFill>
                  <a:schemeClr val="accent2"/>
                </a:solidFill>
                <a:ea typeface="黑体" panose="02010609060101010101" pitchFamily="49" charset="-122"/>
              </a:rPr>
              <a:t>RC</a:t>
            </a:r>
            <a:r>
              <a:rPr lang="zh-CN" altLang="en-US" b="1">
                <a:solidFill>
                  <a:schemeClr val="accent2"/>
                </a:solidFill>
                <a:ea typeface="黑体" panose="02010609060101010101" pitchFamily="49" charset="-122"/>
              </a:rPr>
              <a:t>滤波电路</a:t>
            </a:r>
            <a:endParaRPr lang="zh-CN" altLang="en-US"/>
          </a:p>
        </p:txBody>
      </p:sp>
      <p:graphicFrame>
        <p:nvGraphicFramePr>
          <p:cNvPr id="14338" name="Object 3">
            <a:extLst>
              <a:ext uri="{FF2B5EF4-FFF2-40B4-BE49-F238E27FC236}">
                <a16:creationId xmlns:a16="http://schemas.microsoft.com/office/drawing/2014/main" id="{08D2A619-9037-42B5-B1C9-50FE97CACB13}"/>
              </a:ext>
            </a:extLst>
          </p:cNvPr>
          <p:cNvGraphicFramePr>
            <a:graphicFrameLocks noChangeAspect="1"/>
          </p:cNvGraphicFramePr>
          <p:nvPr/>
        </p:nvGraphicFramePr>
        <p:xfrm>
          <a:off x="1331913" y="560388"/>
          <a:ext cx="576262" cy="576262"/>
        </p:xfrm>
        <a:graphic>
          <a:graphicData uri="http://schemas.openxmlformats.org/presentationml/2006/ole">
            <mc:AlternateContent xmlns:mc="http://schemas.openxmlformats.org/markup-compatibility/2006">
              <mc:Choice xmlns:v="urn:schemas-microsoft-com:vml" Requires="v">
                <p:oleObj spid="_x0000_s14343" name="Equation" r:id="rId3" imgW="139680" imgH="139680" progId="Equation.DSMT4">
                  <p:embed/>
                </p:oleObj>
              </mc:Choice>
              <mc:Fallback>
                <p:oleObj name="Equation" r:id="rId3" imgW="139680" imgH="139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60388"/>
                        <a:ext cx="57626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1" name="图片 3" descr="QQ截图20140506211013.jpg">
            <a:extLst>
              <a:ext uri="{FF2B5EF4-FFF2-40B4-BE49-F238E27FC236}">
                <a16:creationId xmlns:a16="http://schemas.microsoft.com/office/drawing/2014/main" id="{61C4FCD4-6E30-4E97-81E1-509947F9D79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268413"/>
            <a:ext cx="722312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D5A1F9FC-6E53-4E5A-AC97-78C5F3BE4E94}"/>
              </a:ext>
            </a:extLst>
          </p:cNvPr>
          <p:cNvSpPr txBox="1">
            <a:spLocks/>
          </p:cNvSpPr>
          <p:nvPr/>
        </p:nvSpPr>
        <p:spPr bwMode="auto">
          <a:xfrm>
            <a:off x="539750" y="5445125"/>
            <a:ext cx="8353425" cy="1143000"/>
          </a:xfrm>
          <a:prstGeom prst="rect">
            <a:avLst/>
          </a:prstGeom>
          <a:noFill/>
          <a:ln w="9525">
            <a:noFill/>
            <a:miter lim="800000"/>
            <a:headEnd/>
            <a:tailEnd/>
          </a:ln>
        </p:spPr>
        <p:txBody>
          <a:bodyPr anchor="ctr"/>
          <a:lstStyle/>
          <a:p>
            <a:pPr>
              <a:defRPr/>
            </a:pPr>
            <a:r>
              <a:rPr lang="zh-CN" altLang="en-US" sz="4400" b="1" kern="0" dirty="0">
                <a:solidFill>
                  <a:schemeClr val="accent2"/>
                </a:solidFill>
                <a:latin typeface="+mj-lt"/>
                <a:ea typeface="黑体" pitchFamily="2" charset="-122"/>
                <a:cs typeface="+mj-cs"/>
              </a:rPr>
              <a:t>适用于    较小（几十毫安以下） </a:t>
            </a:r>
            <a:endParaRPr lang="zh-CN" altLang="en-US" sz="4400" kern="0" dirty="0">
              <a:solidFill>
                <a:schemeClr val="tx2"/>
              </a:solidFill>
              <a:latin typeface="+mj-lt"/>
              <a:ea typeface="+mj-ea"/>
              <a:cs typeface="+mj-cs"/>
            </a:endParaRPr>
          </a:p>
        </p:txBody>
      </p:sp>
      <p:graphicFrame>
        <p:nvGraphicFramePr>
          <p:cNvPr id="6" name="Object 4">
            <a:extLst>
              <a:ext uri="{FF2B5EF4-FFF2-40B4-BE49-F238E27FC236}">
                <a16:creationId xmlns:a16="http://schemas.microsoft.com/office/drawing/2014/main" id="{167A18D7-534E-4726-A94E-B193C0F9DAD7}"/>
              </a:ext>
            </a:extLst>
          </p:cNvPr>
          <p:cNvGraphicFramePr>
            <a:graphicFrameLocks noChangeAspect="1"/>
          </p:cNvGraphicFramePr>
          <p:nvPr/>
        </p:nvGraphicFramePr>
        <p:xfrm>
          <a:off x="2339975" y="5699125"/>
          <a:ext cx="544513" cy="754063"/>
        </p:xfrm>
        <a:graphic>
          <a:graphicData uri="http://schemas.openxmlformats.org/presentationml/2006/ole">
            <mc:AlternateContent xmlns:mc="http://schemas.openxmlformats.org/markup-compatibility/2006">
              <mc:Choice xmlns:v="urn:schemas-microsoft-com:vml" Requires="v">
                <p:oleObj spid="_x0000_s14344" name="Equation" r:id="rId6" imgW="164880" imgH="228600" progId="Equation.DSMT4">
                  <p:embed/>
                </p:oleObj>
              </mc:Choice>
              <mc:Fallback>
                <p:oleObj name="Equation" r:id="rId6" imgW="16488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699125"/>
                        <a:ext cx="544513"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05219148-5078-4AAF-B7AE-D191ED2E5FBA}"/>
              </a:ext>
            </a:extLst>
          </p:cNvPr>
          <p:cNvGraphicFramePr>
            <a:graphicFrameLocks noChangeAspect="1"/>
          </p:cNvGraphicFramePr>
          <p:nvPr/>
        </p:nvGraphicFramePr>
        <p:xfrm>
          <a:off x="0" y="0"/>
          <a:ext cx="1123950" cy="1295400"/>
        </p:xfrm>
        <a:graphic>
          <a:graphicData uri="http://schemas.openxmlformats.org/presentationml/2006/ole">
            <mc:AlternateContent xmlns:mc="http://schemas.openxmlformats.org/markup-compatibility/2006">
              <mc:Choice xmlns:v="urn:schemas-microsoft-com:vml" Requires="v">
                <p:oleObj spid="_x0000_s2058" name="剪辑" r:id="rId3" imgW="3192120" imgH="3749400" progId="MS_ClipArt_Gallery.2">
                  <p:embed/>
                </p:oleObj>
              </mc:Choice>
              <mc:Fallback>
                <p:oleObj name="剪辑" r:id="rId3" imgW="3192120" imgH="37494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239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AutoShape 3">
            <a:extLst>
              <a:ext uri="{FF2B5EF4-FFF2-40B4-BE49-F238E27FC236}">
                <a16:creationId xmlns:a16="http://schemas.microsoft.com/office/drawing/2014/main" id="{A4A22519-20C6-445B-AC06-406DA962366F}"/>
              </a:ext>
            </a:extLst>
          </p:cNvPr>
          <p:cNvSpPr>
            <a:spLocks noChangeArrowheads="1"/>
          </p:cNvSpPr>
          <p:nvPr/>
        </p:nvSpPr>
        <p:spPr bwMode="auto">
          <a:xfrm>
            <a:off x="7696200" y="5867400"/>
            <a:ext cx="457200" cy="762000"/>
          </a:xfrm>
          <a:prstGeom prst="star4">
            <a:avLst>
              <a:gd name="adj" fmla="val 12500"/>
            </a:avLst>
          </a:prstGeom>
          <a:solidFill>
            <a:srgbClr val="00FF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3" name="AutoShape 6">
            <a:extLst>
              <a:ext uri="{FF2B5EF4-FFF2-40B4-BE49-F238E27FC236}">
                <a16:creationId xmlns:a16="http://schemas.microsoft.com/office/drawing/2014/main" id="{8CBDC2C2-A4F3-4053-9633-528E98875452}"/>
              </a:ext>
            </a:extLst>
          </p:cNvPr>
          <p:cNvSpPr>
            <a:spLocks noChangeArrowheads="1"/>
          </p:cNvSpPr>
          <p:nvPr/>
        </p:nvSpPr>
        <p:spPr bwMode="auto">
          <a:xfrm>
            <a:off x="8229600" y="5181600"/>
            <a:ext cx="685800" cy="990600"/>
          </a:xfrm>
          <a:prstGeom prst="star4">
            <a:avLst>
              <a:gd name="adj" fmla="val 12500"/>
            </a:avLst>
          </a:prstGeom>
          <a:solidFill>
            <a:srgbClr val="CCFFCC"/>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4" name="Text Box 7">
            <a:extLst>
              <a:ext uri="{FF2B5EF4-FFF2-40B4-BE49-F238E27FC236}">
                <a16:creationId xmlns:a16="http://schemas.microsoft.com/office/drawing/2014/main" id="{3C4113A3-E2E7-4517-9EC1-7CB8EEB8A983}"/>
              </a:ext>
            </a:extLst>
          </p:cNvPr>
          <p:cNvSpPr txBox="1">
            <a:spLocks noChangeArrowheads="1"/>
          </p:cNvSpPr>
          <p:nvPr/>
        </p:nvSpPr>
        <p:spPr bwMode="auto">
          <a:xfrm>
            <a:off x="1295400" y="1219200"/>
            <a:ext cx="693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        </a:t>
            </a:r>
            <a:r>
              <a:rPr lang="zh-CN" altLang="en-US" b="1"/>
              <a:t>电子电路工作时都需要直流电源提供能量，电池因使用费用高，一般只用于低功耗便携式的仪器设备中。本章讨论如何把交流电源变换为直流稳压电源，一般直流电源由如下部分组成：  </a:t>
            </a:r>
          </a:p>
        </p:txBody>
      </p:sp>
      <p:sp>
        <p:nvSpPr>
          <p:cNvPr id="10248" name="Text Box 8">
            <a:extLst>
              <a:ext uri="{FF2B5EF4-FFF2-40B4-BE49-F238E27FC236}">
                <a16:creationId xmlns:a16="http://schemas.microsoft.com/office/drawing/2014/main" id="{5F01C00A-7D18-4C32-B425-2F2F0DACF612}"/>
              </a:ext>
            </a:extLst>
          </p:cNvPr>
          <p:cNvSpPr txBox="1">
            <a:spLocks noChangeArrowheads="1"/>
          </p:cNvSpPr>
          <p:nvPr/>
        </p:nvSpPr>
        <p:spPr bwMode="auto">
          <a:xfrm>
            <a:off x="1187450" y="2781300"/>
            <a:ext cx="7086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b="1"/>
              <a:t>        </a:t>
            </a:r>
            <a:r>
              <a:rPr lang="zh-CN" altLang="en-US" b="1">
                <a:solidFill>
                  <a:schemeClr val="accent2"/>
                </a:solidFill>
              </a:rPr>
              <a:t>整流电路</a:t>
            </a:r>
            <a:r>
              <a:rPr lang="zh-CN" altLang="en-US" b="1"/>
              <a:t>是将工频交流电转为具有直流电成分的脉动直流电。</a:t>
            </a:r>
          </a:p>
        </p:txBody>
      </p:sp>
      <p:sp>
        <p:nvSpPr>
          <p:cNvPr id="10249" name="Text Box 9">
            <a:extLst>
              <a:ext uri="{FF2B5EF4-FFF2-40B4-BE49-F238E27FC236}">
                <a16:creationId xmlns:a16="http://schemas.microsoft.com/office/drawing/2014/main" id="{50C6275D-D0F4-4DDC-A45E-1A614B1568BB}"/>
              </a:ext>
            </a:extLst>
          </p:cNvPr>
          <p:cNvSpPr txBox="1">
            <a:spLocks noChangeArrowheads="1"/>
          </p:cNvSpPr>
          <p:nvPr/>
        </p:nvSpPr>
        <p:spPr bwMode="auto">
          <a:xfrm>
            <a:off x="1187450" y="3789363"/>
            <a:ext cx="7086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b="1"/>
              <a:t>        </a:t>
            </a:r>
            <a:r>
              <a:rPr lang="zh-CN" altLang="en-US" b="1">
                <a:solidFill>
                  <a:schemeClr val="accent2"/>
                </a:solidFill>
              </a:rPr>
              <a:t>滤波电路</a:t>
            </a:r>
            <a:r>
              <a:rPr lang="zh-CN" altLang="en-US" b="1"/>
              <a:t>是将脉动直流中的交流成分滤除，减少交流成分，增加直流成分。</a:t>
            </a:r>
          </a:p>
        </p:txBody>
      </p:sp>
      <p:sp>
        <p:nvSpPr>
          <p:cNvPr id="10250" name="Text Box 10">
            <a:extLst>
              <a:ext uri="{FF2B5EF4-FFF2-40B4-BE49-F238E27FC236}">
                <a16:creationId xmlns:a16="http://schemas.microsoft.com/office/drawing/2014/main" id="{54DE274D-D038-4D23-BD37-C393A7F51BED}"/>
              </a:ext>
            </a:extLst>
          </p:cNvPr>
          <p:cNvSpPr txBox="1">
            <a:spLocks noChangeArrowheads="1"/>
          </p:cNvSpPr>
          <p:nvPr/>
        </p:nvSpPr>
        <p:spPr bwMode="auto">
          <a:xfrm>
            <a:off x="1187450" y="4868863"/>
            <a:ext cx="7086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b="1"/>
              <a:t>        </a:t>
            </a:r>
            <a:r>
              <a:rPr lang="zh-CN" altLang="en-US" b="1">
                <a:solidFill>
                  <a:schemeClr val="accent2"/>
                </a:solidFill>
              </a:rPr>
              <a:t>稳压电路</a:t>
            </a:r>
            <a:r>
              <a:rPr lang="zh-CN" altLang="en-US" b="1"/>
              <a:t>对整流后的直流电压采用负反馈技术进一步稳定直流电压。        </a:t>
            </a:r>
          </a:p>
        </p:txBody>
      </p:sp>
      <p:graphicFrame>
        <p:nvGraphicFramePr>
          <p:cNvPr id="10251" name="Object 11">
            <a:extLst>
              <a:ext uri="{FF2B5EF4-FFF2-40B4-BE49-F238E27FC236}">
                <a16:creationId xmlns:a16="http://schemas.microsoft.com/office/drawing/2014/main" id="{DF24BC1A-058A-4BF4-8BDB-BB86707A7F18}"/>
              </a:ext>
            </a:extLst>
          </p:cNvPr>
          <p:cNvGraphicFramePr>
            <a:graphicFrameLocks noChangeAspect="1"/>
          </p:cNvGraphicFramePr>
          <p:nvPr/>
        </p:nvGraphicFramePr>
        <p:xfrm>
          <a:off x="1219200" y="533400"/>
          <a:ext cx="6934200" cy="2209800"/>
        </p:xfrm>
        <a:graphic>
          <a:graphicData uri="http://schemas.openxmlformats.org/presentationml/2006/ole">
            <mc:AlternateContent xmlns:mc="http://schemas.openxmlformats.org/markup-compatibility/2006">
              <mc:Choice xmlns:v="urn:schemas-microsoft-com:vml" Requires="v">
                <p:oleObj spid="_x0000_s2059" name="位图图像" r:id="rId5" imgW="4885714" imgH="1714739" progId="Paint.Picture">
                  <p:embed/>
                </p:oleObj>
              </mc:Choice>
              <mc:Fallback>
                <p:oleObj name="位图图像" r:id="rId5" imgW="4885714" imgH="1714739" progId="Paint.Picture">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33400"/>
                        <a:ext cx="6934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checkerboard(across)">
                                      <p:cBhvr>
                                        <p:cTn id="7" dur="500"/>
                                        <p:tgtEl>
                                          <p:spTgt spid="10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9"/>
                                        </p:tgtEl>
                                        <p:attrNameLst>
                                          <p:attrName>style.visibility</p:attrName>
                                        </p:attrNameLst>
                                      </p:cBhvr>
                                      <p:to>
                                        <p:strVal val="visible"/>
                                      </p:to>
                                    </p:set>
                                    <p:animEffect transition="in" filter="blinds(horizontal)">
                                      <p:cBhvr>
                                        <p:cTn id="12" dur="500"/>
                                        <p:tgtEl>
                                          <p:spTgt spid="10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0250"/>
                                        </p:tgtEl>
                                        <p:attrNameLst>
                                          <p:attrName>style.visibility</p:attrName>
                                        </p:attrNameLst>
                                      </p:cBhvr>
                                      <p:to>
                                        <p:strVal val="visible"/>
                                      </p:to>
                                    </p:set>
                                    <p:animEffect transition="in" filter="blinds(vertical)">
                                      <p:cBhvr>
                                        <p:cTn id="17" dur="500"/>
                                        <p:tgtEl>
                                          <p:spTgt spid="10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nodeType="clickEffect">
                                  <p:stCondLst>
                                    <p:cond delay="0"/>
                                  </p:stCondLst>
                                  <p:childTnLst>
                                    <p:set>
                                      <p:cBhvr>
                                        <p:cTn id="21" dur="1" fill="hold">
                                          <p:stCondLst>
                                            <p:cond delay="0"/>
                                          </p:stCondLst>
                                        </p:cTn>
                                        <p:tgtEl>
                                          <p:spTgt spid="10251"/>
                                        </p:tgtEl>
                                        <p:attrNameLst>
                                          <p:attrName>style.visibility</p:attrName>
                                        </p:attrNameLst>
                                      </p:cBhvr>
                                      <p:to>
                                        <p:strVal val="visible"/>
                                      </p:to>
                                    </p:set>
                                    <p:anim calcmode="lin" valueType="num">
                                      <p:cBhvr additive="base">
                                        <p:cTn id="22" dur="500" fill="hold"/>
                                        <p:tgtEl>
                                          <p:spTgt spid="10251"/>
                                        </p:tgtEl>
                                        <p:attrNameLst>
                                          <p:attrName>ppt_x</p:attrName>
                                        </p:attrNameLst>
                                      </p:cBhvr>
                                      <p:tavLst>
                                        <p:tav tm="0">
                                          <p:val>
                                            <p:strVal val="#ppt_x"/>
                                          </p:val>
                                        </p:tav>
                                        <p:tav tm="100000">
                                          <p:val>
                                            <p:strVal val="#ppt_x"/>
                                          </p:val>
                                        </p:tav>
                                      </p:tavLst>
                                    </p:anim>
                                    <p:anim calcmode="lin" valueType="num">
                                      <p:cBhvr additive="base">
                                        <p:cTn id="23" dur="500" fill="hold"/>
                                        <p:tgtEl>
                                          <p:spTgt spid="102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utoUpdateAnimBg="0"/>
      <p:bldP spid="10249" grpId="0" autoUpdateAnimBg="0"/>
      <p:bldP spid="1025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图片 4" descr="QQ截图20140506211013.jpg">
            <a:extLst>
              <a:ext uri="{FF2B5EF4-FFF2-40B4-BE49-F238E27FC236}">
                <a16:creationId xmlns:a16="http://schemas.microsoft.com/office/drawing/2014/main" id="{5DAB9444-EA35-46A7-923D-F3CCF61DE6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0"/>
            <a:ext cx="42846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标题 1">
            <a:extLst>
              <a:ext uri="{FF2B5EF4-FFF2-40B4-BE49-F238E27FC236}">
                <a16:creationId xmlns:a16="http://schemas.microsoft.com/office/drawing/2014/main" id="{6BED8CDD-4754-4F1D-B29E-6D9383AB8974}"/>
              </a:ext>
            </a:extLst>
          </p:cNvPr>
          <p:cNvSpPr>
            <a:spLocks noGrp="1"/>
          </p:cNvSpPr>
          <p:nvPr>
            <p:ph type="title"/>
          </p:nvPr>
        </p:nvSpPr>
        <p:spPr>
          <a:xfrm>
            <a:off x="250825" y="333375"/>
            <a:ext cx="3384550" cy="935038"/>
          </a:xfrm>
        </p:spPr>
        <p:txBody>
          <a:bodyPr/>
          <a:lstStyle/>
          <a:p>
            <a:pPr algn="l"/>
            <a:r>
              <a:rPr lang="en-US" altLang="zh-CN" sz="4000" b="1"/>
              <a:t> </a:t>
            </a:r>
            <a:r>
              <a:rPr lang="zh-CN" altLang="en-US" sz="4000" b="1"/>
              <a:t>器件的选取：</a:t>
            </a:r>
          </a:p>
        </p:txBody>
      </p:sp>
      <p:graphicFrame>
        <p:nvGraphicFramePr>
          <p:cNvPr id="7" name="Object 3">
            <a:extLst>
              <a:ext uri="{FF2B5EF4-FFF2-40B4-BE49-F238E27FC236}">
                <a16:creationId xmlns:a16="http://schemas.microsoft.com/office/drawing/2014/main" id="{BDFFC69A-C771-4B78-B9AF-D87D2B4478AB}"/>
              </a:ext>
            </a:extLst>
          </p:cNvPr>
          <p:cNvGraphicFramePr>
            <a:graphicFrameLocks noChangeAspect="1"/>
          </p:cNvGraphicFramePr>
          <p:nvPr/>
        </p:nvGraphicFramePr>
        <p:xfrm>
          <a:off x="323850" y="1341438"/>
          <a:ext cx="4337050" cy="1150937"/>
        </p:xfrm>
        <a:graphic>
          <a:graphicData uri="http://schemas.openxmlformats.org/presentationml/2006/ole">
            <mc:AlternateContent xmlns:mc="http://schemas.openxmlformats.org/markup-compatibility/2006">
              <mc:Choice xmlns:v="urn:schemas-microsoft-com:vml" Requires="v">
                <p:oleObj spid="_x0000_s15368" name="Equation" r:id="rId4" imgW="1625400" imgH="431640" progId="Equation.DSMT4">
                  <p:embed/>
                </p:oleObj>
              </mc:Choice>
              <mc:Fallback>
                <p:oleObj name="Equation" r:id="rId4" imgW="162540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341438"/>
                        <a:ext cx="4337050"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标题 1">
            <a:extLst>
              <a:ext uri="{FF2B5EF4-FFF2-40B4-BE49-F238E27FC236}">
                <a16:creationId xmlns:a16="http://schemas.microsoft.com/office/drawing/2014/main" id="{5CCB383A-5A65-4B31-8957-0E5FC0F0B7C8}"/>
              </a:ext>
            </a:extLst>
          </p:cNvPr>
          <p:cNvSpPr txBox="1">
            <a:spLocks/>
          </p:cNvSpPr>
          <p:nvPr/>
        </p:nvSpPr>
        <p:spPr bwMode="auto">
          <a:xfrm>
            <a:off x="144463" y="2565400"/>
            <a:ext cx="8820150" cy="935038"/>
          </a:xfrm>
          <a:prstGeom prst="rect">
            <a:avLst/>
          </a:prstGeom>
          <a:noFill/>
          <a:ln w="9525">
            <a:noFill/>
            <a:miter lim="800000"/>
            <a:headEnd/>
            <a:tailEnd/>
          </a:ln>
        </p:spPr>
        <p:txBody>
          <a:bodyPr anchor="ctr"/>
          <a:lstStyle/>
          <a:p>
            <a:pPr>
              <a:defRPr/>
            </a:pPr>
            <a:r>
              <a:rPr lang="en-US" altLang="zh-CN" sz="3600" b="1" i="1" kern="0" dirty="0">
                <a:solidFill>
                  <a:schemeClr val="tx2"/>
                </a:solidFill>
                <a:latin typeface="+mj-lt"/>
                <a:ea typeface="+mj-ea"/>
                <a:cs typeface="+mj-cs"/>
              </a:rPr>
              <a:t> R</a:t>
            </a:r>
            <a:r>
              <a:rPr lang="zh-CN" altLang="en-US" sz="3600" b="1" kern="0" dirty="0">
                <a:solidFill>
                  <a:schemeClr val="tx2"/>
                </a:solidFill>
                <a:latin typeface="+mj-lt"/>
                <a:ea typeface="+mj-ea"/>
                <a:cs typeface="+mj-cs"/>
              </a:rPr>
              <a:t>和</a:t>
            </a:r>
            <a:r>
              <a:rPr lang="en-US" altLang="zh-CN" sz="3600" b="1" i="1" kern="0" dirty="0">
                <a:solidFill>
                  <a:schemeClr val="tx2"/>
                </a:solidFill>
                <a:latin typeface="+mj-lt"/>
                <a:ea typeface="+mj-ea"/>
                <a:cs typeface="+mj-cs"/>
              </a:rPr>
              <a:t>C</a:t>
            </a:r>
            <a:r>
              <a:rPr lang="zh-CN" altLang="en-US" sz="3600" b="1" kern="0" dirty="0">
                <a:solidFill>
                  <a:schemeClr val="tx2"/>
                </a:solidFill>
                <a:latin typeface="+mj-lt"/>
                <a:ea typeface="+mj-ea"/>
                <a:cs typeface="+mj-cs"/>
              </a:rPr>
              <a:t>大滤波效果好，</a:t>
            </a:r>
            <a:r>
              <a:rPr lang="en-US" altLang="zh-CN" sz="3600" b="1" i="1" kern="0" dirty="0">
                <a:solidFill>
                  <a:schemeClr val="tx2"/>
                </a:solidFill>
              </a:rPr>
              <a:t> R</a:t>
            </a:r>
            <a:r>
              <a:rPr lang="zh-CN" altLang="en-US" sz="3600" b="1" kern="0" dirty="0">
                <a:solidFill>
                  <a:schemeClr val="tx2"/>
                </a:solidFill>
              </a:rPr>
              <a:t>损耗大，先确定</a:t>
            </a:r>
            <a:r>
              <a:rPr lang="en-US" altLang="zh-CN" sz="3600" b="1" i="1" kern="0" dirty="0">
                <a:solidFill>
                  <a:schemeClr val="tx2"/>
                </a:solidFill>
              </a:rPr>
              <a:t>R</a:t>
            </a:r>
            <a:endParaRPr lang="zh-CN" altLang="en-US" sz="3600" b="1" i="1" kern="0" dirty="0">
              <a:solidFill>
                <a:schemeClr val="tx2"/>
              </a:solidFill>
              <a:latin typeface="+mj-lt"/>
              <a:ea typeface="+mj-ea"/>
              <a:cs typeface="+mj-cs"/>
            </a:endParaRPr>
          </a:p>
        </p:txBody>
      </p:sp>
      <p:graphicFrame>
        <p:nvGraphicFramePr>
          <p:cNvPr id="10" name="Object 5">
            <a:extLst>
              <a:ext uri="{FF2B5EF4-FFF2-40B4-BE49-F238E27FC236}">
                <a16:creationId xmlns:a16="http://schemas.microsoft.com/office/drawing/2014/main" id="{754F7128-EC26-497D-BA14-D101736E03B0}"/>
              </a:ext>
            </a:extLst>
          </p:cNvPr>
          <p:cNvGraphicFramePr>
            <a:graphicFrameLocks noChangeAspect="1"/>
          </p:cNvGraphicFramePr>
          <p:nvPr/>
        </p:nvGraphicFramePr>
        <p:xfrm>
          <a:off x="1187450" y="3644900"/>
          <a:ext cx="2271713" cy="1409700"/>
        </p:xfrm>
        <a:graphic>
          <a:graphicData uri="http://schemas.openxmlformats.org/presentationml/2006/ole">
            <mc:AlternateContent xmlns:mc="http://schemas.openxmlformats.org/markup-compatibility/2006">
              <mc:Choice xmlns:v="urn:schemas-microsoft-com:vml" Requires="v">
                <p:oleObj spid="_x0000_s15369" name="Equation" r:id="rId6" imgW="736560" imgH="457200" progId="Equation.DSMT4">
                  <p:embed/>
                </p:oleObj>
              </mc:Choice>
              <mc:Fallback>
                <p:oleObj name="Equation" r:id="rId6" imgW="73656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644900"/>
                        <a:ext cx="2271713"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165B010E-1478-426E-905A-3E1EEABAC3CF}"/>
              </a:ext>
            </a:extLst>
          </p:cNvPr>
          <p:cNvGraphicFramePr>
            <a:graphicFrameLocks noChangeAspect="1"/>
          </p:cNvGraphicFramePr>
          <p:nvPr/>
        </p:nvGraphicFramePr>
        <p:xfrm>
          <a:off x="1116013" y="5084763"/>
          <a:ext cx="3468687" cy="1296987"/>
        </p:xfrm>
        <a:graphic>
          <a:graphicData uri="http://schemas.openxmlformats.org/presentationml/2006/ole">
            <mc:AlternateContent xmlns:mc="http://schemas.openxmlformats.org/markup-compatibility/2006">
              <mc:Choice xmlns:v="urn:schemas-microsoft-com:vml" Requires="v">
                <p:oleObj spid="_x0000_s15370" name="Equation" r:id="rId8" imgW="1155600" imgH="431640" progId="Equation.DSMT4">
                  <p:embed/>
                </p:oleObj>
              </mc:Choice>
              <mc:Fallback>
                <p:oleObj name="Equation" r:id="rId8" imgW="1155600" imgH="4316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5084763"/>
                        <a:ext cx="3468687"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Oval 2">
            <a:hlinkClick r:id="" action="ppaction://hlinkshowjump?jump=nextslide" highlightClick="1">
              <a:snd r:embed="rId4" name="TYPE.WAV"/>
            </a:hlinkClick>
            <a:extLst>
              <a:ext uri="{FF2B5EF4-FFF2-40B4-BE49-F238E27FC236}">
                <a16:creationId xmlns:a16="http://schemas.microsoft.com/office/drawing/2014/main" id="{5B586FA6-B964-48FD-8916-ABBFC5356C3A}"/>
              </a:ext>
            </a:extLst>
          </p:cNvPr>
          <p:cNvSpPr>
            <a:spLocks noChangeArrowheads="1"/>
          </p:cNvSpPr>
          <p:nvPr/>
        </p:nvSpPr>
        <p:spPr bwMode="auto">
          <a:xfrm>
            <a:off x="8382000" y="6172200"/>
            <a:ext cx="381000" cy="304800"/>
          </a:xfrm>
          <a:prstGeom prst="ellipse">
            <a:avLst/>
          </a:prstGeom>
          <a:gradFill rotWithShape="0">
            <a:gsLst>
              <a:gs pos="0">
                <a:srgbClr val="FFFFFF"/>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89" name="AutoShape 3">
            <a:hlinkClick r:id="" action="ppaction://hlinkshowjump?jump=nextslide">
              <a:snd r:embed="rId4" name="TYPE.WAV"/>
            </a:hlinkClick>
            <a:extLst>
              <a:ext uri="{FF2B5EF4-FFF2-40B4-BE49-F238E27FC236}">
                <a16:creationId xmlns:a16="http://schemas.microsoft.com/office/drawing/2014/main" id="{B344B068-376C-4886-9EE9-5A96F2C1AA4D}"/>
              </a:ext>
            </a:extLst>
          </p:cNvPr>
          <p:cNvSpPr>
            <a:spLocks noChangeArrowheads="1"/>
          </p:cNvSpPr>
          <p:nvPr/>
        </p:nvSpPr>
        <p:spPr bwMode="auto">
          <a:xfrm>
            <a:off x="8534400" y="6248400"/>
            <a:ext cx="152400" cy="152400"/>
          </a:xfrm>
          <a:prstGeom prst="notchedRight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189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Text Box 4">
            <a:extLst>
              <a:ext uri="{FF2B5EF4-FFF2-40B4-BE49-F238E27FC236}">
                <a16:creationId xmlns:a16="http://schemas.microsoft.com/office/drawing/2014/main" id="{D8D705C2-370C-4E6B-BE68-69314D46C3D7}"/>
              </a:ext>
            </a:extLst>
          </p:cNvPr>
          <p:cNvSpPr txBox="1">
            <a:spLocks noChangeArrowheads="1"/>
          </p:cNvSpPr>
          <p:nvPr/>
        </p:nvSpPr>
        <p:spPr bwMode="auto">
          <a:xfrm>
            <a:off x="1812925" y="4765675"/>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使用条件：</a:t>
            </a:r>
          </a:p>
        </p:txBody>
      </p:sp>
      <p:graphicFrame>
        <p:nvGraphicFramePr>
          <p:cNvPr id="16386" name="Object 5">
            <a:extLst>
              <a:ext uri="{FF2B5EF4-FFF2-40B4-BE49-F238E27FC236}">
                <a16:creationId xmlns:a16="http://schemas.microsoft.com/office/drawing/2014/main" id="{908413FC-2DA6-4122-B7D8-3C7AE2D2115E}"/>
              </a:ext>
            </a:extLst>
          </p:cNvPr>
          <p:cNvGraphicFramePr>
            <a:graphicFrameLocks noChangeAspect="1"/>
          </p:cNvGraphicFramePr>
          <p:nvPr/>
        </p:nvGraphicFramePr>
        <p:xfrm>
          <a:off x="3862388" y="4800600"/>
          <a:ext cx="2638425" cy="806450"/>
        </p:xfrm>
        <a:graphic>
          <a:graphicData uri="http://schemas.openxmlformats.org/presentationml/2006/ole">
            <mc:AlternateContent xmlns:mc="http://schemas.openxmlformats.org/markup-compatibility/2006">
              <mc:Choice xmlns:v="urn:schemas-microsoft-com:vml" Requires="v">
                <p:oleObj spid="_x0000_s16395" name="公式" r:id="rId5" imgW="1282680" imgH="393480" progId="Equation.3">
                  <p:embed/>
                </p:oleObj>
              </mc:Choice>
              <mc:Fallback>
                <p:oleObj name="公式" r:id="rId5" imgW="128268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2388" y="4800600"/>
                        <a:ext cx="2638425"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Rectangle 6">
            <a:extLst>
              <a:ext uri="{FF2B5EF4-FFF2-40B4-BE49-F238E27FC236}">
                <a16:creationId xmlns:a16="http://schemas.microsoft.com/office/drawing/2014/main" id="{64E9A0AB-1355-42A9-AF6F-C590CDBBBE51}"/>
              </a:ext>
            </a:extLst>
          </p:cNvPr>
          <p:cNvSpPr>
            <a:spLocks noChangeArrowheads="1"/>
          </p:cNvSpPr>
          <p:nvPr/>
        </p:nvSpPr>
        <p:spPr bwMode="auto">
          <a:xfrm>
            <a:off x="8305800" y="6096000"/>
            <a:ext cx="609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2" name="Rectangle 7">
            <a:extLst>
              <a:ext uri="{FF2B5EF4-FFF2-40B4-BE49-F238E27FC236}">
                <a16:creationId xmlns:a16="http://schemas.microsoft.com/office/drawing/2014/main" id="{62AFE7AB-0A4F-4F3C-ADCD-B9F3DD87C7C9}"/>
              </a:ext>
            </a:extLst>
          </p:cNvPr>
          <p:cNvSpPr>
            <a:spLocks noChangeArrowheads="1"/>
          </p:cNvSpPr>
          <p:nvPr/>
        </p:nvSpPr>
        <p:spPr bwMode="auto">
          <a:xfrm>
            <a:off x="8034338" y="4389438"/>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3" name="Rectangle 8">
            <a:extLst>
              <a:ext uri="{FF2B5EF4-FFF2-40B4-BE49-F238E27FC236}">
                <a16:creationId xmlns:a16="http://schemas.microsoft.com/office/drawing/2014/main" id="{76E570A3-A113-4EE1-A8EF-9E2971828E1B}"/>
              </a:ext>
            </a:extLst>
          </p:cNvPr>
          <p:cNvSpPr>
            <a:spLocks noChangeArrowheads="1"/>
          </p:cNvSpPr>
          <p:nvPr/>
        </p:nvSpPr>
        <p:spPr bwMode="auto">
          <a:xfrm>
            <a:off x="8034338" y="4389438"/>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4" name="Rectangle 9">
            <a:extLst>
              <a:ext uri="{FF2B5EF4-FFF2-40B4-BE49-F238E27FC236}">
                <a16:creationId xmlns:a16="http://schemas.microsoft.com/office/drawing/2014/main" id="{9095410E-34CF-4601-924E-B16E80003D20}"/>
              </a:ext>
            </a:extLst>
          </p:cNvPr>
          <p:cNvSpPr>
            <a:spLocks noChangeArrowheads="1"/>
          </p:cNvSpPr>
          <p:nvPr/>
        </p:nvSpPr>
        <p:spPr bwMode="auto">
          <a:xfrm>
            <a:off x="8034338" y="2898775"/>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387" name="Object 10">
            <a:extLst>
              <a:ext uri="{FF2B5EF4-FFF2-40B4-BE49-F238E27FC236}">
                <a16:creationId xmlns:a16="http://schemas.microsoft.com/office/drawing/2014/main" id="{4924D814-2BC7-42B1-8221-1E571F5F4C9C}"/>
              </a:ext>
            </a:extLst>
          </p:cNvPr>
          <p:cNvGraphicFramePr>
            <a:graphicFrameLocks noChangeAspect="1"/>
          </p:cNvGraphicFramePr>
          <p:nvPr/>
        </p:nvGraphicFramePr>
        <p:xfrm>
          <a:off x="-838200" y="1135063"/>
          <a:ext cx="10744200" cy="3741737"/>
        </p:xfrm>
        <a:graphic>
          <a:graphicData uri="http://schemas.openxmlformats.org/presentationml/2006/ole">
            <mc:AlternateContent xmlns:mc="http://schemas.openxmlformats.org/markup-compatibility/2006">
              <mc:Choice xmlns:v="urn:schemas-microsoft-com:vml" Requires="v">
                <p:oleObj spid="_x0000_s16396" name="文档" r:id="rId7" imgW="5630040" imgH="1968480" progId="Word.Document.8">
                  <p:embed/>
                </p:oleObj>
              </mc:Choice>
              <mc:Fallback>
                <p:oleObj name="文档" r:id="rId7" imgW="5630040" imgH="1968480" progId="Word.Document.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135063"/>
                        <a:ext cx="107442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EFD1"/>
            </a:gs>
            <a:gs pos="64999">
              <a:srgbClr val="F0EBD5"/>
            </a:gs>
            <a:gs pos="100000">
              <a:srgbClr val="D1C39F"/>
            </a:gs>
          </a:gsLst>
          <a:path path="shape">
            <a:fillToRect l="50000" t="50000" r="50000" b="50000"/>
          </a:path>
        </a:gra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242847A-6451-46AE-8A24-284A8F9479A2}"/>
              </a:ext>
            </a:extLst>
          </p:cNvPr>
          <p:cNvSpPr>
            <a:spLocks noChangeArrowheads="1"/>
          </p:cNvSpPr>
          <p:nvPr/>
        </p:nvSpPr>
        <p:spPr bwMode="auto">
          <a:xfrm>
            <a:off x="1428750" y="2857500"/>
            <a:ext cx="61722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4000" b="1">
                <a:solidFill>
                  <a:schemeClr val="accent2"/>
                </a:solidFill>
                <a:latin typeface="黑体" panose="02010609060101010101" pitchFamily="49" charset="-122"/>
                <a:ea typeface="黑体" panose="02010609060101010101" pitchFamily="49" charset="-122"/>
              </a:rPr>
              <a:t>6.1.1 </a:t>
            </a:r>
            <a:r>
              <a:rPr lang="zh-CN" altLang="en-US" sz="4000" b="1">
                <a:solidFill>
                  <a:schemeClr val="accent2"/>
                </a:solidFill>
                <a:latin typeface="黑体" panose="02010609060101010101" pitchFamily="49" charset="-122"/>
                <a:ea typeface="黑体" panose="02010609060101010101" pitchFamily="49" charset="-122"/>
              </a:rPr>
              <a:t>单相桥式整流电路</a:t>
            </a:r>
          </a:p>
          <a:p>
            <a:pPr>
              <a:lnSpc>
                <a:spcPct val="150000"/>
              </a:lnSpc>
            </a:pPr>
            <a:r>
              <a:rPr lang="en-US" altLang="zh-CN" sz="4000" b="1">
                <a:solidFill>
                  <a:schemeClr val="accent2"/>
                </a:solidFill>
                <a:latin typeface="黑体" panose="02010609060101010101" pitchFamily="49" charset="-122"/>
                <a:ea typeface="黑体" panose="02010609060101010101" pitchFamily="49" charset="-122"/>
              </a:rPr>
              <a:t>6.1.2 </a:t>
            </a:r>
            <a:r>
              <a:rPr lang="zh-CN" altLang="en-US" sz="4000" b="1">
                <a:solidFill>
                  <a:schemeClr val="accent2"/>
                </a:solidFill>
                <a:latin typeface="黑体" panose="02010609060101010101" pitchFamily="49" charset="-122"/>
                <a:ea typeface="黑体" panose="02010609060101010101" pitchFamily="49" charset="-122"/>
              </a:rPr>
              <a:t>电源滤波电路</a:t>
            </a:r>
          </a:p>
          <a:p>
            <a:pPr>
              <a:lnSpc>
                <a:spcPct val="150000"/>
              </a:lnSpc>
            </a:pPr>
            <a:endParaRPr lang="en-US" altLang="zh-CN" sz="4000" b="1">
              <a:solidFill>
                <a:srgbClr val="FF0000"/>
              </a:solidFill>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96CB03CA-B648-482D-A19F-5C07DFCA340F}"/>
              </a:ext>
            </a:extLst>
          </p:cNvPr>
          <p:cNvSpPr txBox="1">
            <a:spLocks noChangeArrowheads="1"/>
          </p:cNvSpPr>
          <p:nvPr/>
        </p:nvSpPr>
        <p:spPr bwMode="auto">
          <a:xfrm>
            <a:off x="1447800" y="1295400"/>
            <a:ext cx="64103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400" b="1">
                <a:solidFill>
                  <a:schemeClr val="tx2"/>
                </a:solidFill>
                <a:latin typeface="黑体" panose="02010609060101010101" pitchFamily="49" charset="-122"/>
                <a:ea typeface="黑体" panose="02010609060101010101" pitchFamily="49" charset="-122"/>
                <a:hlinkClick r:id="" action="ppaction://noaction">
                  <a:snd r:embed="rId2" name="TYPE.WAV"/>
                </a:hlinkClick>
              </a:rPr>
              <a:t>6.1 </a:t>
            </a:r>
            <a:r>
              <a:rPr lang="zh-CN" altLang="en-US" sz="5400" b="1">
                <a:solidFill>
                  <a:schemeClr val="tx2"/>
                </a:solidFill>
                <a:latin typeface="黑体" panose="02010609060101010101" pitchFamily="49" charset="-122"/>
                <a:ea typeface="黑体" panose="02010609060101010101" pitchFamily="49" charset="-122"/>
                <a:hlinkClick r:id="" action="ppaction://noaction">
                  <a:snd r:embed="rId2" name="TYPE.WAV"/>
                </a:hlinkClick>
              </a:rPr>
              <a:t>单相整流电路</a:t>
            </a:r>
            <a:endParaRPr lang="zh-CN" altLang="en-US" sz="4000" b="1">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DDC56E24-F58F-487A-878A-3C729262E578}"/>
              </a:ext>
            </a:extLst>
          </p:cNvPr>
          <p:cNvSpPr>
            <a:spLocks noGrp="1" noChangeArrowheads="1"/>
          </p:cNvSpPr>
          <p:nvPr>
            <p:ph type="title"/>
          </p:nvPr>
        </p:nvSpPr>
        <p:spPr>
          <a:xfrm>
            <a:off x="1357313" y="285750"/>
            <a:ext cx="5868987" cy="590550"/>
          </a:xfrm>
        </p:spPr>
        <p:txBody>
          <a:bodyPr/>
          <a:lstStyle/>
          <a:p>
            <a:pPr eaLnBrk="1" hangingPunct="1"/>
            <a:r>
              <a:rPr lang="en-US" altLang="zh-CN" sz="3600" b="1">
                <a:latin typeface="黑体" panose="02010609060101010101" pitchFamily="49" charset="-122"/>
                <a:ea typeface="黑体" panose="02010609060101010101" pitchFamily="49" charset="-122"/>
              </a:rPr>
              <a:t>6.1.1 </a:t>
            </a:r>
            <a:r>
              <a:rPr lang="zh-CN" altLang="en-US" sz="3600" b="1">
                <a:latin typeface="黑体" panose="02010609060101010101" pitchFamily="49" charset="-122"/>
                <a:ea typeface="黑体" panose="02010609060101010101" pitchFamily="49" charset="-122"/>
              </a:rPr>
              <a:t>单相桥式整流电路</a:t>
            </a:r>
            <a:endParaRPr lang="zh-CN" altLang="en-US" b="1">
              <a:solidFill>
                <a:srgbClr val="FF0000"/>
              </a:solidFill>
              <a:latin typeface="黑体" panose="02010609060101010101" pitchFamily="49" charset="-122"/>
              <a:ea typeface="黑体" panose="02010609060101010101" pitchFamily="49" charset="-122"/>
            </a:endParaRPr>
          </a:p>
        </p:txBody>
      </p:sp>
      <p:sp>
        <p:nvSpPr>
          <p:cNvPr id="12291" name="Rectangle 3">
            <a:extLst>
              <a:ext uri="{FF2B5EF4-FFF2-40B4-BE49-F238E27FC236}">
                <a16:creationId xmlns:a16="http://schemas.microsoft.com/office/drawing/2014/main" id="{82F5B1F5-F73F-4AAD-A7DE-CC46C193FA8F}"/>
              </a:ext>
            </a:extLst>
          </p:cNvPr>
          <p:cNvSpPr>
            <a:spLocks noGrp="1" noChangeArrowheads="1"/>
          </p:cNvSpPr>
          <p:nvPr>
            <p:ph type="body" idx="1"/>
          </p:nvPr>
        </p:nvSpPr>
        <p:spPr>
          <a:xfrm>
            <a:off x="1071563" y="1143000"/>
            <a:ext cx="4648200" cy="1676400"/>
          </a:xfrm>
        </p:spPr>
        <p:txBody>
          <a:bodyPr/>
          <a:lstStyle/>
          <a:p>
            <a:pPr algn="just" eaLnBrk="1" hangingPunct="1">
              <a:lnSpc>
                <a:spcPct val="110000"/>
              </a:lnSpc>
              <a:buFontTx/>
              <a:buNone/>
            </a:pPr>
            <a:r>
              <a:rPr lang="en-US" altLang="zh-CN" b="1">
                <a:solidFill>
                  <a:srgbClr val="A50021"/>
                </a:solidFill>
                <a:latin typeface="幼圆" panose="02010509060101010101" pitchFamily="49" charset="-122"/>
                <a:ea typeface="幼圆" panose="02010509060101010101" pitchFamily="49" charset="-122"/>
              </a:rPr>
              <a:t>(1) </a:t>
            </a:r>
            <a:r>
              <a:rPr lang="zh-CN" altLang="en-US" b="1">
                <a:solidFill>
                  <a:srgbClr val="A50021"/>
                </a:solidFill>
                <a:latin typeface="幼圆" panose="02010509060101010101" pitchFamily="49" charset="-122"/>
                <a:ea typeface="幼圆" panose="02010509060101010101" pitchFamily="49" charset="-122"/>
              </a:rPr>
              <a:t>工作原理</a:t>
            </a:r>
            <a:endParaRPr lang="zh-CN" altLang="en-US" sz="2800" b="1">
              <a:solidFill>
                <a:srgbClr val="800080"/>
              </a:solidFill>
              <a:latin typeface="幼圆" panose="02010509060101010101" pitchFamily="49" charset="-122"/>
              <a:ea typeface="幼圆" panose="02010509060101010101" pitchFamily="49" charset="-122"/>
            </a:endParaRPr>
          </a:p>
          <a:p>
            <a:pPr algn="just" eaLnBrk="1" hangingPunct="1">
              <a:lnSpc>
                <a:spcPct val="110000"/>
              </a:lnSpc>
              <a:buFontTx/>
              <a:buNone/>
            </a:pPr>
            <a:r>
              <a:rPr lang="zh-CN" altLang="en-US" b="1"/>
              <a:t>        </a:t>
            </a:r>
            <a:r>
              <a:rPr lang="zh-CN" altLang="en-US" sz="2800" b="1"/>
              <a:t>单相桥式整流电路是最基本的将交流转换为直流的电路，其电路如图所示。</a:t>
            </a:r>
            <a:endParaRPr lang="zh-CN" altLang="en-US" b="1"/>
          </a:p>
        </p:txBody>
      </p:sp>
      <p:sp>
        <p:nvSpPr>
          <p:cNvPr id="12292" name="Text Box 4">
            <a:extLst>
              <a:ext uri="{FF2B5EF4-FFF2-40B4-BE49-F238E27FC236}">
                <a16:creationId xmlns:a16="http://schemas.microsoft.com/office/drawing/2014/main" id="{13CDA4F2-3525-47DC-81D2-93CE87820854}"/>
              </a:ext>
            </a:extLst>
          </p:cNvPr>
          <p:cNvSpPr txBox="1">
            <a:spLocks noChangeArrowheads="1"/>
          </p:cNvSpPr>
          <p:nvPr/>
        </p:nvSpPr>
        <p:spPr bwMode="auto">
          <a:xfrm>
            <a:off x="2041525" y="5562600"/>
            <a:ext cx="71024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lang="zh-CN" altLang="en-US" b="1">
                <a:solidFill>
                  <a:srgbClr val="FF3300"/>
                </a:solidFill>
              </a:rPr>
              <a:t>（</a:t>
            </a:r>
            <a:r>
              <a:rPr lang="en-US" altLang="zh-CN" b="1">
                <a:solidFill>
                  <a:srgbClr val="FF3300"/>
                </a:solidFill>
              </a:rPr>
              <a:t>a</a:t>
            </a:r>
            <a:r>
              <a:rPr lang="zh-CN" altLang="en-US" b="1">
                <a:solidFill>
                  <a:srgbClr val="FF3300"/>
                </a:solidFill>
              </a:rPr>
              <a:t>）桥式整流电路                     （</a:t>
            </a:r>
            <a:r>
              <a:rPr lang="en-US" altLang="zh-CN" b="1">
                <a:solidFill>
                  <a:srgbClr val="FF3300"/>
                </a:solidFill>
              </a:rPr>
              <a:t>b</a:t>
            </a:r>
            <a:r>
              <a:rPr lang="zh-CN" altLang="en-US" b="1">
                <a:solidFill>
                  <a:srgbClr val="FF3300"/>
                </a:solidFill>
              </a:rPr>
              <a:t>）波形图</a:t>
            </a:r>
            <a:endParaRPr lang="zh-CN" altLang="en-US" b="1">
              <a:hlinkClick r:id="rId3"/>
            </a:endParaRPr>
          </a:p>
        </p:txBody>
      </p:sp>
      <p:sp>
        <p:nvSpPr>
          <p:cNvPr id="12293" name="Text Box 5">
            <a:extLst>
              <a:ext uri="{FF2B5EF4-FFF2-40B4-BE49-F238E27FC236}">
                <a16:creationId xmlns:a16="http://schemas.microsoft.com/office/drawing/2014/main" id="{47AA571C-E042-49A2-8F47-426DECDF644B}"/>
              </a:ext>
            </a:extLst>
          </p:cNvPr>
          <p:cNvSpPr txBox="1">
            <a:spLocks noChangeArrowheads="1"/>
          </p:cNvSpPr>
          <p:nvPr/>
        </p:nvSpPr>
        <p:spPr bwMode="auto">
          <a:xfrm>
            <a:off x="3048000" y="6029325"/>
            <a:ext cx="38258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lang="zh-CN" altLang="en-US" b="1">
                <a:solidFill>
                  <a:srgbClr val="FF3300"/>
                </a:solidFill>
              </a:rPr>
              <a:t>图</a:t>
            </a:r>
            <a:r>
              <a:rPr lang="en-US" altLang="zh-CN" b="1">
                <a:solidFill>
                  <a:srgbClr val="FF3300"/>
                </a:solidFill>
              </a:rPr>
              <a:t>6.1.1 </a:t>
            </a:r>
            <a:r>
              <a:rPr lang="zh-CN" altLang="en-US" b="1">
                <a:solidFill>
                  <a:srgbClr val="FF3300"/>
                </a:solidFill>
              </a:rPr>
              <a:t>单相桥式整流电路</a:t>
            </a:r>
            <a:endParaRPr lang="zh-CN" altLang="en-US" b="1"/>
          </a:p>
        </p:txBody>
      </p:sp>
      <p:sp>
        <p:nvSpPr>
          <p:cNvPr id="12294" name="Line 6">
            <a:extLst>
              <a:ext uri="{FF2B5EF4-FFF2-40B4-BE49-F238E27FC236}">
                <a16:creationId xmlns:a16="http://schemas.microsoft.com/office/drawing/2014/main" id="{4CD38A71-B526-4053-9EDD-1D387A30A387}"/>
              </a:ext>
            </a:extLst>
          </p:cNvPr>
          <p:cNvSpPr>
            <a:spLocks noChangeShapeType="1"/>
          </p:cNvSpPr>
          <p:nvPr/>
        </p:nvSpPr>
        <p:spPr bwMode="auto">
          <a:xfrm>
            <a:off x="5791200" y="1066800"/>
            <a:ext cx="0" cy="4038600"/>
          </a:xfrm>
          <a:prstGeom prst="line">
            <a:avLst/>
          </a:prstGeom>
          <a:noFill/>
          <a:ln w="12700" cap="sq">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95" name="Object 7">
            <a:extLst>
              <a:ext uri="{FF2B5EF4-FFF2-40B4-BE49-F238E27FC236}">
                <a16:creationId xmlns:a16="http://schemas.microsoft.com/office/drawing/2014/main" id="{A8DD345E-4D7F-4EE9-BB1D-09389F17A95C}"/>
              </a:ext>
            </a:extLst>
          </p:cNvPr>
          <p:cNvGraphicFramePr>
            <a:graphicFrameLocks noChangeAspect="1"/>
          </p:cNvGraphicFramePr>
          <p:nvPr/>
        </p:nvGraphicFramePr>
        <p:xfrm>
          <a:off x="1447800" y="3581400"/>
          <a:ext cx="4114800" cy="2168525"/>
        </p:xfrm>
        <a:graphic>
          <a:graphicData uri="http://schemas.openxmlformats.org/presentationml/2006/ole">
            <mc:AlternateContent xmlns:mc="http://schemas.openxmlformats.org/markup-compatibility/2006">
              <mc:Choice xmlns:v="urn:schemas-microsoft-com:vml" Requires="v">
                <p:oleObj spid="_x0000_s3081" name="BMP 图象" r:id="rId4" imgW="2457438" imgH="1295397" progId="Paint.Picture">
                  <p:embed/>
                </p:oleObj>
              </mc:Choice>
              <mc:Fallback>
                <p:oleObj name="BMP 图象" r:id="rId4" imgW="2457438" imgH="1295397"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581400"/>
                        <a:ext cx="411480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8">
            <a:extLst>
              <a:ext uri="{FF2B5EF4-FFF2-40B4-BE49-F238E27FC236}">
                <a16:creationId xmlns:a16="http://schemas.microsoft.com/office/drawing/2014/main" id="{F8EA3870-ADA2-4E58-8887-13C7F0F1AC8D}"/>
              </a:ext>
            </a:extLst>
          </p:cNvPr>
          <p:cNvGraphicFramePr>
            <a:graphicFrameLocks noChangeAspect="1"/>
          </p:cNvGraphicFramePr>
          <p:nvPr/>
        </p:nvGraphicFramePr>
        <p:xfrm>
          <a:off x="5929313" y="714375"/>
          <a:ext cx="3024187" cy="5105400"/>
        </p:xfrm>
        <a:graphic>
          <a:graphicData uri="http://schemas.openxmlformats.org/presentationml/2006/ole">
            <mc:AlternateContent xmlns:mc="http://schemas.openxmlformats.org/markup-compatibility/2006">
              <mc:Choice xmlns:v="urn:schemas-microsoft-com:vml" Requires="v">
                <p:oleObj spid="_x0000_s3082" name="BMP 图象" r:id="rId6" imgW="2324162" imgH="3924630" progId="Paint.Picture">
                  <p:embed/>
                </p:oleObj>
              </mc:Choice>
              <mc:Fallback>
                <p:oleObj name="BMP 图象" r:id="rId6" imgW="2324162" imgH="3924630"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9313" y="714375"/>
                        <a:ext cx="302418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5"/>
                                        </p:tgtEl>
                                        <p:attrNameLst>
                                          <p:attrName>style.visibility</p:attrName>
                                        </p:attrNameLst>
                                      </p:cBhvr>
                                      <p:to>
                                        <p:strVal val="visible"/>
                                      </p:to>
                                    </p:set>
                                    <p:anim calcmode="lin" valueType="num">
                                      <p:cBhvr additive="base">
                                        <p:cTn id="19" dur="500" fill="hold"/>
                                        <p:tgtEl>
                                          <p:spTgt spid="12295"/>
                                        </p:tgtEl>
                                        <p:attrNameLst>
                                          <p:attrName>ppt_x</p:attrName>
                                        </p:attrNameLst>
                                      </p:cBhvr>
                                      <p:tavLst>
                                        <p:tav tm="0">
                                          <p:val>
                                            <p:strVal val="#ppt_x"/>
                                          </p:val>
                                        </p:tav>
                                        <p:tav tm="100000">
                                          <p:val>
                                            <p:strVal val="#ppt_x"/>
                                          </p:val>
                                        </p:tav>
                                      </p:tavLst>
                                    </p:anim>
                                    <p:anim calcmode="lin" valueType="num">
                                      <p:cBhvr additive="base">
                                        <p:cTn id="20" dur="500" fill="hold"/>
                                        <p:tgtEl>
                                          <p:spTgt spid="1229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2292"/>
                                        </p:tgtEl>
                                        <p:attrNameLst>
                                          <p:attrName>style.visibility</p:attrName>
                                        </p:attrNameLst>
                                      </p:cBhvr>
                                      <p:to>
                                        <p:strVal val="visible"/>
                                      </p:to>
                                    </p:set>
                                    <p:anim calcmode="lin" valueType="num">
                                      <p:cBhvr additive="base">
                                        <p:cTn id="24" dur="500" fill="hold"/>
                                        <p:tgtEl>
                                          <p:spTgt spid="12292"/>
                                        </p:tgtEl>
                                        <p:attrNameLst>
                                          <p:attrName>ppt_x</p:attrName>
                                        </p:attrNameLst>
                                      </p:cBhvr>
                                      <p:tavLst>
                                        <p:tav tm="0">
                                          <p:val>
                                            <p:strVal val="#ppt_x"/>
                                          </p:val>
                                        </p:tav>
                                        <p:tav tm="100000">
                                          <p:val>
                                            <p:strVal val="#ppt_x"/>
                                          </p:val>
                                        </p:tav>
                                      </p:tavLst>
                                    </p:anim>
                                    <p:anim calcmode="lin" valueType="num">
                                      <p:cBhvr additive="base">
                                        <p:cTn id="25"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12296"/>
                                        </p:tgtEl>
                                        <p:attrNameLst>
                                          <p:attrName>style.visibility</p:attrName>
                                        </p:attrNameLst>
                                      </p:cBhvr>
                                      <p:to>
                                        <p:strVal val="visible"/>
                                      </p:to>
                                    </p:set>
                                    <p:anim calcmode="lin" valueType="num">
                                      <p:cBhvr additive="base">
                                        <p:cTn id="30" dur="500" fill="hold"/>
                                        <p:tgtEl>
                                          <p:spTgt spid="12296"/>
                                        </p:tgtEl>
                                        <p:attrNameLst>
                                          <p:attrName>ppt_x</p:attrName>
                                        </p:attrNameLst>
                                      </p:cBhvr>
                                      <p:tavLst>
                                        <p:tav tm="0">
                                          <p:val>
                                            <p:strVal val="1+#ppt_w/2"/>
                                          </p:val>
                                        </p:tav>
                                        <p:tav tm="100000">
                                          <p:val>
                                            <p:strVal val="#ppt_x"/>
                                          </p:val>
                                        </p:tav>
                                      </p:tavLst>
                                    </p:anim>
                                    <p:anim calcmode="lin" valueType="num">
                                      <p:cBhvr additive="base">
                                        <p:cTn id="31" dur="500" fill="hold"/>
                                        <p:tgtEl>
                                          <p:spTgt spid="1229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2293"/>
                                        </p:tgtEl>
                                        <p:attrNameLst>
                                          <p:attrName>style.visibility</p:attrName>
                                        </p:attrNameLst>
                                      </p:cBhvr>
                                      <p:to>
                                        <p:strVal val="visible"/>
                                      </p:to>
                                    </p:set>
                                    <p:anim calcmode="lin" valueType="num">
                                      <p:cBhvr additive="base">
                                        <p:cTn id="35" dur="500" fill="hold"/>
                                        <p:tgtEl>
                                          <p:spTgt spid="12293"/>
                                        </p:tgtEl>
                                        <p:attrNameLst>
                                          <p:attrName>ppt_x</p:attrName>
                                        </p:attrNameLst>
                                      </p:cBhvr>
                                      <p:tavLst>
                                        <p:tav tm="0">
                                          <p:val>
                                            <p:strVal val="#ppt_x"/>
                                          </p:val>
                                        </p:tav>
                                        <p:tav tm="100000">
                                          <p:val>
                                            <p:strVal val="#ppt_x"/>
                                          </p:val>
                                        </p:tav>
                                      </p:tavLst>
                                    </p:anim>
                                    <p:anim calcmode="lin" valueType="num">
                                      <p:cBhvr additive="base">
                                        <p:cTn id="36" dur="500" fill="hold"/>
                                        <p:tgtEl>
                                          <p:spTgt spid="12293"/>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1000"/>
                            </p:stCondLst>
                            <p:childTnLst>
                              <p:par>
                                <p:cTn id="38" presetID="2" presetClass="entr" presetSubtype="4" fill="hold" nodeType="afterEffect">
                                  <p:stCondLst>
                                    <p:cond delay="0"/>
                                  </p:stCondLst>
                                  <p:childTnLst>
                                    <p:set>
                                      <p:cBhvr>
                                        <p:cTn id="39" dur="1" fill="hold">
                                          <p:stCondLst>
                                            <p:cond delay="0"/>
                                          </p:stCondLst>
                                        </p:cTn>
                                        <p:tgtEl>
                                          <p:spTgt spid="12294"/>
                                        </p:tgtEl>
                                        <p:attrNameLst>
                                          <p:attrName>style.visibility</p:attrName>
                                        </p:attrNameLst>
                                      </p:cBhvr>
                                      <p:to>
                                        <p:strVal val="visible"/>
                                      </p:to>
                                    </p:set>
                                    <p:anim calcmode="lin" valueType="num">
                                      <p:cBhvr additive="base">
                                        <p:cTn id="40" dur="500" fill="hold"/>
                                        <p:tgtEl>
                                          <p:spTgt spid="12294"/>
                                        </p:tgtEl>
                                        <p:attrNameLst>
                                          <p:attrName>ppt_x</p:attrName>
                                        </p:attrNameLst>
                                      </p:cBhvr>
                                      <p:tavLst>
                                        <p:tav tm="0">
                                          <p:val>
                                            <p:strVal val="#ppt_x"/>
                                          </p:val>
                                        </p:tav>
                                        <p:tav tm="100000">
                                          <p:val>
                                            <p:strVal val="#ppt_x"/>
                                          </p:val>
                                        </p:tav>
                                      </p:tavLst>
                                    </p:anim>
                                    <p:anim calcmode="lin" valueType="num">
                                      <p:cBhvr additive="base">
                                        <p:cTn id="41"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12292" grpId="0" autoUpdateAnimBg="0"/>
      <p:bldP spid="1229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3" name="Rectangle 2">
            <a:extLst>
              <a:ext uri="{FF2B5EF4-FFF2-40B4-BE49-F238E27FC236}">
                <a16:creationId xmlns:a16="http://schemas.microsoft.com/office/drawing/2014/main" id="{DAC5D437-76E2-4BBC-82F8-FBF9CACF608B}"/>
              </a:ext>
            </a:extLst>
          </p:cNvPr>
          <p:cNvSpPr>
            <a:spLocks noGrp="1" noChangeArrowheads="1"/>
          </p:cNvSpPr>
          <p:nvPr>
            <p:ph type="body" idx="1"/>
          </p:nvPr>
        </p:nvSpPr>
        <p:spPr>
          <a:xfrm>
            <a:off x="1371600" y="762000"/>
            <a:ext cx="7391400" cy="1752600"/>
          </a:xfrm>
        </p:spPr>
        <p:txBody>
          <a:bodyPr/>
          <a:lstStyle/>
          <a:p>
            <a:pPr algn="just" eaLnBrk="1" hangingPunct="1">
              <a:lnSpc>
                <a:spcPct val="110000"/>
              </a:lnSpc>
              <a:buFontTx/>
              <a:buNone/>
            </a:pPr>
            <a:r>
              <a:rPr lang="en-US" altLang="zh-CN" sz="2800" b="1"/>
              <a:t>            </a:t>
            </a:r>
            <a:r>
              <a:rPr lang="zh-CN" altLang="en-US" sz="2800" b="1"/>
              <a:t>在分析整流电路工作原理时，整流电路</a:t>
            </a:r>
          </a:p>
          <a:p>
            <a:pPr algn="just" eaLnBrk="1" hangingPunct="1">
              <a:lnSpc>
                <a:spcPct val="110000"/>
              </a:lnSpc>
              <a:buFontTx/>
              <a:buNone/>
            </a:pPr>
            <a:r>
              <a:rPr lang="zh-CN" altLang="en-US" sz="2800" b="1"/>
              <a:t>   中的二极管是作为</a:t>
            </a:r>
            <a:r>
              <a:rPr lang="zh-CN" altLang="en-US" sz="2800" b="1">
                <a:solidFill>
                  <a:srgbClr val="FF3300"/>
                </a:solidFill>
              </a:rPr>
              <a:t>开关运用，具有单向导电性。</a:t>
            </a:r>
            <a:r>
              <a:rPr lang="zh-CN" altLang="en-US" sz="2800" b="1"/>
              <a:t>根据图</a:t>
            </a:r>
            <a:r>
              <a:rPr lang="en-US" altLang="zh-CN" sz="2800" b="1"/>
              <a:t>15.02(a)</a:t>
            </a:r>
            <a:r>
              <a:rPr lang="zh-CN" altLang="en-US" sz="2800" b="1"/>
              <a:t>的电路图可知：</a:t>
            </a:r>
          </a:p>
          <a:p>
            <a:pPr algn="just" eaLnBrk="1" hangingPunct="1">
              <a:lnSpc>
                <a:spcPct val="110000"/>
              </a:lnSpc>
              <a:buFontTx/>
              <a:buNone/>
            </a:pPr>
            <a:endParaRPr lang="en-US" altLang="zh-CN" sz="2800" b="1"/>
          </a:p>
        </p:txBody>
      </p:sp>
      <p:sp>
        <p:nvSpPr>
          <p:cNvPr id="13315" name="Text Box 3">
            <a:extLst>
              <a:ext uri="{FF2B5EF4-FFF2-40B4-BE49-F238E27FC236}">
                <a16:creationId xmlns:a16="http://schemas.microsoft.com/office/drawing/2014/main" id="{1B962007-394F-48A5-9849-2CF7FD4D5CC1}"/>
              </a:ext>
            </a:extLst>
          </p:cNvPr>
          <p:cNvSpPr txBox="1">
            <a:spLocks noChangeArrowheads="1"/>
          </p:cNvSpPr>
          <p:nvPr/>
        </p:nvSpPr>
        <p:spPr bwMode="auto">
          <a:xfrm>
            <a:off x="1447800" y="2338388"/>
            <a:ext cx="6972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        </a:t>
            </a:r>
            <a:r>
              <a:rPr lang="zh-CN" altLang="en-US" sz="2800" b="1"/>
              <a:t>当正半周时二极管</a:t>
            </a:r>
            <a:r>
              <a:rPr lang="en-US" altLang="zh-CN" sz="2800" b="1"/>
              <a:t>D</a:t>
            </a:r>
            <a:r>
              <a:rPr lang="en-US" altLang="zh-CN" sz="1800" b="1"/>
              <a:t>1</a:t>
            </a:r>
            <a:r>
              <a:rPr lang="zh-CN" altLang="en-US" sz="2800" b="1"/>
              <a:t>、</a:t>
            </a:r>
            <a:r>
              <a:rPr lang="en-US" altLang="zh-CN" sz="2800" b="1"/>
              <a:t>D</a:t>
            </a:r>
            <a:r>
              <a:rPr lang="en-US" altLang="zh-CN" sz="1800" b="1"/>
              <a:t>3</a:t>
            </a:r>
            <a:r>
              <a:rPr lang="zh-CN" altLang="en-US" sz="2800" b="1"/>
              <a:t>导通，在负载</a:t>
            </a:r>
          </a:p>
          <a:p>
            <a:pPr eaLnBrk="1" hangingPunct="1"/>
            <a:r>
              <a:rPr lang="zh-CN" altLang="en-US" sz="2800" b="1"/>
              <a:t>电阻上得到正弦波的正半周。</a:t>
            </a:r>
            <a:endParaRPr lang="zh-CN" altLang="en-US" sz="2000" b="1"/>
          </a:p>
        </p:txBody>
      </p:sp>
      <p:graphicFrame>
        <p:nvGraphicFramePr>
          <p:cNvPr id="13316" name="Object 4">
            <a:extLst>
              <a:ext uri="{FF2B5EF4-FFF2-40B4-BE49-F238E27FC236}">
                <a16:creationId xmlns:a16="http://schemas.microsoft.com/office/drawing/2014/main" id="{9C09BF56-2CF4-4FDE-8B21-108A5588166A}"/>
              </a:ext>
            </a:extLst>
          </p:cNvPr>
          <p:cNvGraphicFramePr>
            <a:graphicFrameLocks noChangeAspect="1"/>
          </p:cNvGraphicFramePr>
          <p:nvPr/>
        </p:nvGraphicFramePr>
        <p:xfrm>
          <a:off x="838200" y="371475"/>
          <a:ext cx="4114800" cy="2371725"/>
        </p:xfrm>
        <a:graphic>
          <a:graphicData uri="http://schemas.openxmlformats.org/presentationml/2006/ole">
            <mc:AlternateContent xmlns:mc="http://schemas.openxmlformats.org/markup-compatibility/2006">
              <mc:Choice xmlns:v="urn:schemas-microsoft-com:vml" Requires="v">
                <p:oleObj spid="_x0000_s4109" name="BMP 图象" r:id="rId3" imgW="2495243" imgH="1438003" progId="Paint.Picture">
                  <p:embed/>
                </p:oleObj>
              </mc:Choice>
              <mc:Fallback>
                <p:oleObj name="BMP 图象" r:id="rId3" imgW="2495243" imgH="143800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1475"/>
                        <a:ext cx="4114800" cy="2371725"/>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a:extLst>
              <a:ext uri="{FF2B5EF4-FFF2-40B4-BE49-F238E27FC236}">
                <a16:creationId xmlns:a16="http://schemas.microsoft.com/office/drawing/2014/main" id="{B86A71B7-AC13-40DB-841C-23DDAAAD3F4C}"/>
              </a:ext>
            </a:extLst>
          </p:cNvPr>
          <p:cNvSpPr txBox="1">
            <a:spLocks noChangeArrowheads="1"/>
          </p:cNvSpPr>
          <p:nvPr/>
        </p:nvSpPr>
        <p:spPr bwMode="auto">
          <a:xfrm>
            <a:off x="1403350" y="4267200"/>
            <a:ext cx="7397750" cy="1514475"/>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800" b="1"/>
              <a:t>        </a:t>
            </a:r>
            <a:r>
              <a:rPr lang="zh-CN" altLang="en-US" sz="2800" b="1"/>
              <a:t>在负载电阻上正负半周经过合成，得到的</a:t>
            </a:r>
          </a:p>
          <a:p>
            <a:pPr>
              <a:lnSpc>
                <a:spcPct val="110000"/>
              </a:lnSpc>
            </a:pPr>
            <a:r>
              <a:rPr lang="zh-CN" altLang="en-US" sz="2800" b="1"/>
              <a:t>是同一个方向的单向脉动电压。单相桥式整流</a:t>
            </a:r>
          </a:p>
          <a:p>
            <a:pPr>
              <a:lnSpc>
                <a:spcPct val="110000"/>
              </a:lnSpc>
            </a:pPr>
            <a:r>
              <a:rPr lang="zh-CN" altLang="en-US" sz="2800" b="1"/>
              <a:t>电路的波形图如图。</a:t>
            </a:r>
            <a:endParaRPr lang="zh-CN" altLang="en-US" sz="2000" b="1"/>
          </a:p>
        </p:txBody>
      </p:sp>
      <p:sp>
        <p:nvSpPr>
          <p:cNvPr id="13318" name="Text Box 6">
            <a:extLst>
              <a:ext uri="{FF2B5EF4-FFF2-40B4-BE49-F238E27FC236}">
                <a16:creationId xmlns:a16="http://schemas.microsoft.com/office/drawing/2014/main" id="{8E01572E-DEFA-4C53-8A31-CA7480BE3E12}"/>
              </a:ext>
            </a:extLst>
          </p:cNvPr>
          <p:cNvSpPr txBox="1">
            <a:spLocks noChangeArrowheads="1"/>
          </p:cNvSpPr>
          <p:nvPr/>
        </p:nvSpPr>
        <p:spPr bwMode="auto">
          <a:xfrm>
            <a:off x="1447800" y="3244850"/>
            <a:ext cx="6972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        </a:t>
            </a:r>
            <a:r>
              <a:rPr lang="zh-CN" altLang="en-US" sz="2800" b="1"/>
              <a:t>当负半周时二极管</a:t>
            </a:r>
            <a:r>
              <a:rPr lang="en-US" altLang="zh-CN" sz="2800" b="1"/>
              <a:t>D</a:t>
            </a:r>
            <a:r>
              <a:rPr lang="en-US" altLang="zh-CN" sz="1800" b="1"/>
              <a:t>2</a:t>
            </a:r>
            <a:r>
              <a:rPr lang="zh-CN" altLang="en-US" sz="2800" b="1"/>
              <a:t>、</a:t>
            </a:r>
            <a:r>
              <a:rPr lang="en-US" altLang="zh-CN" sz="2800" b="1"/>
              <a:t>D</a:t>
            </a:r>
            <a:r>
              <a:rPr lang="en-US" altLang="zh-CN" sz="1800" b="1"/>
              <a:t>4</a:t>
            </a:r>
            <a:r>
              <a:rPr lang="zh-CN" altLang="en-US" sz="2800" b="1"/>
              <a:t>导通，在负载</a:t>
            </a:r>
          </a:p>
          <a:p>
            <a:pPr eaLnBrk="1" hangingPunct="1"/>
            <a:r>
              <a:rPr lang="zh-CN" altLang="en-US" sz="2800" b="1"/>
              <a:t>电阻上得到正弦波的负半周。</a:t>
            </a:r>
            <a:endParaRPr lang="zh-CN" altLang="en-US" sz="2000" b="1"/>
          </a:p>
        </p:txBody>
      </p:sp>
      <p:graphicFrame>
        <p:nvGraphicFramePr>
          <p:cNvPr id="13319" name="Object 7">
            <a:extLst>
              <a:ext uri="{FF2B5EF4-FFF2-40B4-BE49-F238E27FC236}">
                <a16:creationId xmlns:a16="http://schemas.microsoft.com/office/drawing/2014/main" id="{FFF7AABC-EAA1-4644-8863-B8E9F326677E}"/>
              </a:ext>
            </a:extLst>
          </p:cNvPr>
          <p:cNvGraphicFramePr>
            <a:graphicFrameLocks noChangeAspect="1"/>
          </p:cNvGraphicFramePr>
          <p:nvPr/>
        </p:nvGraphicFramePr>
        <p:xfrm>
          <a:off x="5715000" y="762000"/>
          <a:ext cx="3240088" cy="5029200"/>
        </p:xfrm>
        <a:graphic>
          <a:graphicData uri="http://schemas.openxmlformats.org/presentationml/2006/ole">
            <mc:AlternateContent xmlns:mc="http://schemas.openxmlformats.org/markup-compatibility/2006">
              <mc:Choice xmlns:v="urn:schemas-microsoft-com:vml" Requires="v">
                <p:oleObj spid="_x0000_s4110" name="BMP 图象" r:id="rId5" imgW="2552567" imgH="3962325" progId="Paint.Picture">
                  <p:embed/>
                </p:oleObj>
              </mc:Choice>
              <mc:Fallback>
                <p:oleObj name="BMP 图象" r:id="rId5" imgW="2552567" imgH="3962325"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762000"/>
                        <a:ext cx="3240088" cy="5029200"/>
                      </a:xfrm>
                      <a:prstGeom prst="rect">
                        <a:avLst/>
                      </a:prstGeom>
                      <a:solidFill>
                        <a:srgbClr val="FF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a:extLst>
              <a:ext uri="{FF2B5EF4-FFF2-40B4-BE49-F238E27FC236}">
                <a16:creationId xmlns:a16="http://schemas.microsoft.com/office/drawing/2014/main" id="{F48B9487-2863-4876-9F55-2B473EF7B635}"/>
              </a:ext>
            </a:extLst>
          </p:cNvPr>
          <p:cNvGraphicFramePr>
            <a:graphicFrameLocks noChangeAspect="1"/>
          </p:cNvGraphicFramePr>
          <p:nvPr/>
        </p:nvGraphicFramePr>
        <p:xfrm>
          <a:off x="5751513" y="762000"/>
          <a:ext cx="3240087" cy="5029200"/>
        </p:xfrm>
        <a:graphic>
          <a:graphicData uri="http://schemas.openxmlformats.org/presentationml/2006/ole">
            <mc:AlternateContent xmlns:mc="http://schemas.openxmlformats.org/markup-compatibility/2006">
              <mc:Choice xmlns:v="urn:schemas-microsoft-com:vml" Requires="v">
                <p:oleObj spid="_x0000_s4111" name="BMP 图象" r:id="rId7" imgW="2552567" imgH="3962325" progId="Paint.Picture">
                  <p:embed/>
                </p:oleObj>
              </mc:Choice>
              <mc:Fallback>
                <p:oleObj name="BMP 图象" r:id="rId7" imgW="2552567" imgH="3962325"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513" y="762000"/>
                        <a:ext cx="3240087" cy="5029200"/>
                      </a:xfrm>
                      <a:prstGeom prst="rect">
                        <a:avLst/>
                      </a:prstGeom>
                      <a:solidFill>
                        <a:srgbClr val="FFFFCC"/>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a:extLst>
              <a:ext uri="{FF2B5EF4-FFF2-40B4-BE49-F238E27FC236}">
                <a16:creationId xmlns:a16="http://schemas.microsoft.com/office/drawing/2014/main" id="{FAF53618-D851-4FE6-8E13-8A473E1DB22C}"/>
              </a:ext>
            </a:extLst>
          </p:cNvPr>
          <p:cNvGraphicFramePr>
            <a:graphicFrameLocks noChangeAspect="1"/>
          </p:cNvGraphicFramePr>
          <p:nvPr/>
        </p:nvGraphicFramePr>
        <p:xfrm>
          <a:off x="5715000" y="762000"/>
          <a:ext cx="3240088" cy="5029200"/>
        </p:xfrm>
        <a:graphic>
          <a:graphicData uri="http://schemas.openxmlformats.org/presentationml/2006/ole">
            <mc:AlternateContent xmlns:mc="http://schemas.openxmlformats.org/markup-compatibility/2006">
              <mc:Choice xmlns:v="urn:schemas-microsoft-com:vml" Requires="v">
                <p:oleObj spid="_x0000_s4112" name="BMP 图象" r:id="rId9" imgW="2552567" imgH="3962325" progId="Paint.Picture">
                  <p:embed/>
                </p:oleObj>
              </mc:Choice>
              <mc:Fallback>
                <p:oleObj name="BMP 图象" r:id="rId9" imgW="2552567" imgH="3962325" progId="Paint.Picture">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762000"/>
                        <a:ext cx="3240088" cy="5029200"/>
                      </a:xfrm>
                      <a:prstGeom prst="rect">
                        <a:avLst/>
                      </a:prstGeom>
                      <a:solidFill>
                        <a:schemeClr val="bg1"/>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28398" dir="17793903" algn="ctr" rotWithShape="0">
                                <a:srgbClr val="FF9900">
                                  <a:gamma/>
                                  <a:shade val="60000"/>
                                  <a:invGamma/>
                                </a:srgbClr>
                              </a:outerShdw>
                            </a:effectLst>
                          </a14:hiddenEffects>
                        </a:ext>
                      </a:extLst>
                    </p:spPr>
                  </p:pic>
                </p:oleObj>
              </mc:Fallback>
            </mc:AlternateContent>
          </a:graphicData>
        </a:graphic>
      </p:graphicFrame>
      <p:sp>
        <p:nvSpPr>
          <p:cNvPr id="13322" name="Rectangle 10">
            <a:extLst>
              <a:ext uri="{FF2B5EF4-FFF2-40B4-BE49-F238E27FC236}">
                <a16:creationId xmlns:a16="http://schemas.microsoft.com/office/drawing/2014/main" id="{40128FD1-0B8A-446F-AC07-DA97DAD66CC3}"/>
              </a:ext>
            </a:extLst>
          </p:cNvPr>
          <p:cNvSpPr>
            <a:spLocks noChangeArrowheads="1"/>
          </p:cNvSpPr>
          <p:nvPr/>
        </p:nvSpPr>
        <p:spPr bwMode="auto">
          <a:xfrm>
            <a:off x="2438400" y="5943600"/>
            <a:ext cx="1981200" cy="469900"/>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hlink"/>
                </a:solidFill>
              </a:rPr>
              <a:t>（</a:t>
            </a:r>
            <a:r>
              <a:rPr lang="zh-CN" altLang="en-US" b="1">
                <a:solidFill>
                  <a:srgbClr val="FF3300"/>
                </a:solidFill>
                <a:hlinkClick r:id="rId11"/>
              </a:rPr>
              <a:t>动画</a:t>
            </a:r>
            <a:r>
              <a:rPr lang="en-US" altLang="zh-CN" b="1">
                <a:solidFill>
                  <a:srgbClr val="FF3300"/>
                </a:solidFill>
                <a:hlinkClick r:id="rId11"/>
              </a:rPr>
              <a:t>15-1</a:t>
            </a:r>
            <a:r>
              <a:rPr lang="zh-CN" altLang="en-US" b="1">
                <a:solidFill>
                  <a:schemeClr val="hlink"/>
                </a:solidFill>
              </a:rPr>
              <a:t>）</a:t>
            </a:r>
            <a:endParaRPr lang="zh-CN" altLang="en-US" b="1">
              <a:solidFill>
                <a:srgbClr val="FF3300"/>
              </a:solidFill>
            </a:endParaRPr>
          </a:p>
        </p:txBody>
      </p:sp>
      <p:sp>
        <p:nvSpPr>
          <p:cNvPr id="13323" name="Rectangle 11">
            <a:extLst>
              <a:ext uri="{FF2B5EF4-FFF2-40B4-BE49-F238E27FC236}">
                <a16:creationId xmlns:a16="http://schemas.microsoft.com/office/drawing/2014/main" id="{F4B941C4-6B57-4134-A034-1C36D7976590}"/>
              </a:ext>
            </a:extLst>
          </p:cNvPr>
          <p:cNvSpPr>
            <a:spLocks noChangeArrowheads="1"/>
          </p:cNvSpPr>
          <p:nvPr/>
        </p:nvSpPr>
        <p:spPr bwMode="auto">
          <a:xfrm>
            <a:off x="4419600" y="5943600"/>
            <a:ext cx="1974850" cy="469900"/>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hlink"/>
                </a:solidFill>
              </a:rPr>
              <a:t>（</a:t>
            </a:r>
            <a:r>
              <a:rPr lang="zh-CN" altLang="en-US" b="1">
                <a:solidFill>
                  <a:srgbClr val="FF3300"/>
                </a:solidFill>
                <a:hlinkClick r:id="rId12"/>
              </a:rPr>
              <a:t>动画</a:t>
            </a:r>
            <a:r>
              <a:rPr lang="en-US" altLang="zh-CN" b="1">
                <a:solidFill>
                  <a:srgbClr val="FF3300"/>
                </a:solidFill>
                <a:hlinkClick r:id="rId12"/>
              </a:rPr>
              <a:t>15-2</a:t>
            </a:r>
            <a:r>
              <a:rPr lang="zh-CN" altLang="en-US" b="1">
                <a:solidFill>
                  <a:schemeClr val="hlink"/>
                </a:solidFill>
              </a:rPr>
              <a:t>）</a:t>
            </a:r>
            <a:endParaRPr lang="zh-CN" altLang="en-US" b="1">
              <a:solidFill>
                <a:srgbClr val="FF3300"/>
              </a:solidFill>
            </a:endParaRPr>
          </a:p>
        </p:txBody>
      </p:sp>
      <p:graphicFrame>
        <p:nvGraphicFramePr>
          <p:cNvPr id="13324" name="Object 12">
            <a:extLst>
              <a:ext uri="{FF2B5EF4-FFF2-40B4-BE49-F238E27FC236}">
                <a16:creationId xmlns:a16="http://schemas.microsoft.com/office/drawing/2014/main" id="{742B3856-C49D-4954-8854-13150D39CFF7}"/>
              </a:ext>
            </a:extLst>
          </p:cNvPr>
          <p:cNvGraphicFramePr>
            <a:graphicFrameLocks noChangeAspect="1"/>
          </p:cNvGraphicFramePr>
          <p:nvPr/>
        </p:nvGraphicFramePr>
        <p:xfrm>
          <a:off x="838200" y="371475"/>
          <a:ext cx="4114800" cy="2371725"/>
        </p:xfrm>
        <a:graphic>
          <a:graphicData uri="http://schemas.openxmlformats.org/presentationml/2006/ole">
            <mc:AlternateContent xmlns:mc="http://schemas.openxmlformats.org/markup-compatibility/2006">
              <mc:Choice xmlns:v="urn:schemas-microsoft-com:vml" Requires="v">
                <p:oleObj spid="_x0000_s4113" name="BMP 图象" r:id="rId13" imgW="2429214" imgH="1371429" progId="Paint.Picture">
                  <p:embed/>
                </p:oleObj>
              </mc:Choice>
              <mc:Fallback>
                <p:oleObj name="BMP 图象" r:id="rId13" imgW="2429214" imgH="1371429" progId="Paint.Picture">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371475"/>
                        <a:ext cx="4114800" cy="2371725"/>
                      </a:xfrm>
                      <a:prstGeom prst="rect">
                        <a:avLst/>
                      </a:prstGeom>
                      <a:solidFill>
                        <a:srgbClr val="FFFFCC"/>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p:cTn id="13" dur="500" fill="hold"/>
                                        <p:tgtEl>
                                          <p:spTgt spid="13316"/>
                                        </p:tgtEl>
                                        <p:attrNameLst>
                                          <p:attrName>ppt_x</p:attrName>
                                        </p:attrNameLst>
                                      </p:cBhvr>
                                      <p:tavLst>
                                        <p:tav tm="0">
                                          <p:val>
                                            <p:strVal val="#ppt_x-#ppt_w/2"/>
                                          </p:val>
                                        </p:tav>
                                        <p:tav tm="100000">
                                          <p:val>
                                            <p:strVal val="#ppt_x"/>
                                          </p:val>
                                        </p:tav>
                                      </p:tavLst>
                                    </p:anim>
                                    <p:anim calcmode="lin" valueType="num">
                                      <p:cBhvr>
                                        <p:cTn id="14" dur="500" fill="hold"/>
                                        <p:tgtEl>
                                          <p:spTgt spid="13316"/>
                                        </p:tgtEl>
                                        <p:attrNameLst>
                                          <p:attrName>ppt_y</p:attrName>
                                        </p:attrNameLst>
                                      </p:cBhvr>
                                      <p:tavLst>
                                        <p:tav tm="0">
                                          <p:val>
                                            <p:strVal val="#ppt_y"/>
                                          </p:val>
                                        </p:tav>
                                        <p:tav tm="100000">
                                          <p:val>
                                            <p:strVal val="#ppt_y"/>
                                          </p:val>
                                        </p:tav>
                                      </p:tavLst>
                                    </p:anim>
                                    <p:anim calcmode="lin" valueType="num">
                                      <p:cBhvr>
                                        <p:cTn id="15" dur="500" fill="hold"/>
                                        <p:tgtEl>
                                          <p:spTgt spid="13316"/>
                                        </p:tgtEl>
                                        <p:attrNameLst>
                                          <p:attrName>ppt_w</p:attrName>
                                        </p:attrNameLst>
                                      </p:cBhvr>
                                      <p:tavLst>
                                        <p:tav tm="0">
                                          <p:val>
                                            <p:fltVal val="0"/>
                                          </p:val>
                                        </p:tav>
                                        <p:tav tm="100000">
                                          <p:val>
                                            <p:strVal val="#ppt_w"/>
                                          </p:val>
                                        </p:tav>
                                      </p:tavLst>
                                    </p:anim>
                                    <p:anim calcmode="lin" valueType="num">
                                      <p:cBhvr>
                                        <p:cTn id="16" dur="500" fill="hold"/>
                                        <p:tgtEl>
                                          <p:spTgt spid="1331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31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3319"/>
                                        </p:tgtEl>
                                        <p:attrNameLst>
                                          <p:attrName>style.visibility</p:attrName>
                                        </p:attrNameLst>
                                      </p:cBhvr>
                                      <p:to>
                                        <p:strVal val="visible"/>
                                      </p:to>
                                    </p:set>
                                    <p:anim calcmode="lin" valueType="num">
                                      <p:cBhvr additive="base">
                                        <p:cTn id="21" dur="500" fill="hold"/>
                                        <p:tgtEl>
                                          <p:spTgt spid="13319"/>
                                        </p:tgtEl>
                                        <p:attrNameLst>
                                          <p:attrName>ppt_x</p:attrName>
                                        </p:attrNameLst>
                                      </p:cBhvr>
                                      <p:tavLst>
                                        <p:tav tm="0">
                                          <p:val>
                                            <p:strVal val="1+#ppt_w/2"/>
                                          </p:val>
                                        </p:tav>
                                        <p:tav tm="100000">
                                          <p:val>
                                            <p:strVal val="#ppt_x"/>
                                          </p:val>
                                        </p:tav>
                                      </p:tavLst>
                                    </p:anim>
                                    <p:anim calcmode="lin" valueType="num">
                                      <p:cBhvr additive="base">
                                        <p:cTn id="22" dur="500" fill="hold"/>
                                        <p:tgtEl>
                                          <p:spTgt spid="133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8"/>
                                        </p:tgtEl>
                                        <p:attrNameLst>
                                          <p:attrName>style.visibility</p:attrName>
                                        </p:attrNameLst>
                                      </p:cBhvr>
                                      <p:to>
                                        <p:strVal val="visible"/>
                                      </p:to>
                                    </p:set>
                                    <p:anim calcmode="lin" valueType="num">
                                      <p:cBhvr additive="base">
                                        <p:cTn id="27" dur="500" fill="hold"/>
                                        <p:tgtEl>
                                          <p:spTgt spid="13318"/>
                                        </p:tgtEl>
                                        <p:attrNameLst>
                                          <p:attrName>ppt_x</p:attrName>
                                        </p:attrNameLst>
                                      </p:cBhvr>
                                      <p:tavLst>
                                        <p:tav tm="0">
                                          <p:val>
                                            <p:strVal val="0-#ppt_w/2"/>
                                          </p:val>
                                        </p:tav>
                                        <p:tav tm="100000">
                                          <p:val>
                                            <p:strVal val="#ppt_x"/>
                                          </p:val>
                                        </p:tav>
                                      </p:tavLst>
                                    </p:anim>
                                    <p:anim calcmode="lin" valueType="num">
                                      <p:cBhvr additive="base">
                                        <p:cTn id="28"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13324"/>
                                        </p:tgtEl>
                                        <p:attrNameLst>
                                          <p:attrName>style.visibility</p:attrName>
                                        </p:attrNameLst>
                                      </p:cBhvr>
                                      <p:to>
                                        <p:strVal val="visible"/>
                                      </p:to>
                                    </p:set>
                                    <p:anim calcmode="lin" valueType="num">
                                      <p:cBhvr>
                                        <p:cTn id="33" dur="500" fill="hold"/>
                                        <p:tgtEl>
                                          <p:spTgt spid="13324"/>
                                        </p:tgtEl>
                                        <p:attrNameLst>
                                          <p:attrName>ppt_x</p:attrName>
                                        </p:attrNameLst>
                                      </p:cBhvr>
                                      <p:tavLst>
                                        <p:tav tm="0">
                                          <p:val>
                                            <p:strVal val="#ppt_x-#ppt_w/2"/>
                                          </p:val>
                                        </p:tav>
                                        <p:tav tm="100000">
                                          <p:val>
                                            <p:strVal val="#ppt_x"/>
                                          </p:val>
                                        </p:tav>
                                      </p:tavLst>
                                    </p:anim>
                                    <p:anim calcmode="lin" valueType="num">
                                      <p:cBhvr>
                                        <p:cTn id="34" dur="500" fill="hold"/>
                                        <p:tgtEl>
                                          <p:spTgt spid="13324"/>
                                        </p:tgtEl>
                                        <p:attrNameLst>
                                          <p:attrName>ppt_y</p:attrName>
                                        </p:attrNameLst>
                                      </p:cBhvr>
                                      <p:tavLst>
                                        <p:tav tm="0">
                                          <p:val>
                                            <p:strVal val="#ppt_y"/>
                                          </p:val>
                                        </p:tav>
                                        <p:tav tm="100000">
                                          <p:val>
                                            <p:strVal val="#ppt_y"/>
                                          </p:val>
                                        </p:tav>
                                      </p:tavLst>
                                    </p:anim>
                                    <p:anim calcmode="lin" valueType="num">
                                      <p:cBhvr>
                                        <p:cTn id="35" dur="500" fill="hold"/>
                                        <p:tgtEl>
                                          <p:spTgt spid="13324"/>
                                        </p:tgtEl>
                                        <p:attrNameLst>
                                          <p:attrName>ppt_w</p:attrName>
                                        </p:attrNameLst>
                                      </p:cBhvr>
                                      <p:tavLst>
                                        <p:tav tm="0">
                                          <p:val>
                                            <p:fltVal val="0"/>
                                          </p:val>
                                        </p:tav>
                                        <p:tav tm="100000">
                                          <p:val>
                                            <p:strVal val="#ppt_w"/>
                                          </p:val>
                                        </p:tav>
                                      </p:tavLst>
                                    </p:anim>
                                    <p:anim calcmode="lin" valueType="num">
                                      <p:cBhvr>
                                        <p:cTn id="36" dur="500" fill="hold"/>
                                        <p:tgtEl>
                                          <p:spTgt spid="1332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324"/>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13321"/>
                                        </p:tgtEl>
                                        <p:attrNameLst>
                                          <p:attrName>style.visibility</p:attrName>
                                        </p:attrNameLst>
                                      </p:cBhvr>
                                      <p:to>
                                        <p:strVal val="visible"/>
                                      </p:to>
                                    </p:set>
                                    <p:anim calcmode="lin" valueType="num">
                                      <p:cBhvr additive="base">
                                        <p:cTn id="41" dur="500" fill="hold"/>
                                        <p:tgtEl>
                                          <p:spTgt spid="13321"/>
                                        </p:tgtEl>
                                        <p:attrNameLst>
                                          <p:attrName>ppt_x</p:attrName>
                                        </p:attrNameLst>
                                      </p:cBhvr>
                                      <p:tavLst>
                                        <p:tav tm="0">
                                          <p:val>
                                            <p:strVal val="1+#ppt_w/2"/>
                                          </p:val>
                                        </p:tav>
                                        <p:tav tm="100000">
                                          <p:val>
                                            <p:strVal val="#ppt_x"/>
                                          </p:val>
                                        </p:tav>
                                      </p:tavLst>
                                    </p:anim>
                                    <p:anim calcmode="lin" valueType="num">
                                      <p:cBhvr additive="base">
                                        <p:cTn id="42" dur="500" fill="hold"/>
                                        <p:tgtEl>
                                          <p:spTgt spid="1332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2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317"/>
                                        </p:tgtEl>
                                        <p:attrNameLst>
                                          <p:attrName>style.visibility</p:attrName>
                                        </p:attrNameLst>
                                      </p:cBhvr>
                                      <p:to>
                                        <p:strVal val="visible"/>
                                      </p:to>
                                    </p:set>
                                    <p:anim calcmode="lin" valueType="num">
                                      <p:cBhvr additive="base">
                                        <p:cTn id="47" dur="500" fill="hold"/>
                                        <p:tgtEl>
                                          <p:spTgt spid="13317"/>
                                        </p:tgtEl>
                                        <p:attrNameLst>
                                          <p:attrName>ppt_x</p:attrName>
                                        </p:attrNameLst>
                                      </p:cBhvr>
                                      <p:tavLst>
                                        <p:tav tm="0">
                                          <p:val>
                                            <p:strVal val="#ppt_x"/>
                                          </p:val>
                                        </p:tav>
                                        <p:tav tm="100000">
                                          <p:val>
                                            <p:strVal val="#ppt_x"/>
                                          </p:val>
                                        </p:tav>
                                      </p:tavLst>
                                    </p:anim>
                                    <p:anim calcmode="lin" valueType="num">
                                      <p:cBhvr additive="base">
                                        <p:cTn id="4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13320"/>
                                        </p:tgtEl>
                                        <p:attrNameLst>
                                          <p:attrName>style.visibility</p:attrName>
                                        </p:attrNameLst>
                                      </p:cBhvr>
                                      <p:to>
                                        <p:strVal val="visible"/>
                                      </p:to>
                                    </p:set>
                                    <p:anim calcmode="lin" valueType="num">
                                      <p:cBhvr additive="base">
                                        <p:cTn id="53" dur="500" fill="hold"/>
                                        <p:tgtEl>
                                          <p:spTgt spid="13320"/>
                                        </p:tgtEl>
                                        <p:attrNameLst>
                                          <p:attrName>ppt_x</p:attrName>
                                        </p:attrNameLst>
                                      </p:cBhvr>
                                      <p:tavLst>
                                        <p:tav tm="0">
                                          <p:val>
                                            <p:strVal val="1+#ppt_w/2"/>
                                          </p:val>
                                        </p:tav>
                                        <p:tav tm="100000">
                                          <p:val>
                                            <p:strVal val="#ppt_x"/>
                                          </p:val>
                                        </p:tav>
                                      </p:tavLst>
                                    </p:anim>
                                    <p:anim calcmode="lin" valueType="num">
                                      <p:cBhvr additive="base">
                                        <p:cTn id="54" dur="500" fill="hold"/>
                                        <p:tgtEl>
                                          <p:spTgt spid="133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20"/>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3322"/>
                                        </p:tgtEl>
                                        <p:attrNameLst>
                                          <p:attrName>style.visibility</p:attrName>
                                        </p:attrNameLst>
                                      </p:cBhvr>
                                      <p:to>
                                        <p:strVal val="visible"/>
                                      </p:to>
                                    </p:set>
                                    <p:anim calcmode="lin" valueType="num">
                                      <p:cBhvr additive="base">
                                        <p:cTn id="59" dur="500" fill="hold"/>
                                        <p:tgtEl>
                                          <p:spTgt spid="13322"/>
                                        </p:tgtEl>
                                        <p:attrNameLst>
                                          <p:attrName>ppt_x</p:attrName>
                                        </p:attrNameLst>
                                      </p:cBhvr>
                                      <p:tavLst>
                                        <p:tav tm="0">
                                          <p:val>
                                            <p:strVal val="#ppt_x"/>
                                          </p:val>
                                        </p:tav>
                                        <p:tav tm="100000">
                                          <p:val>
                                            <p:strVal val="#ppt_x"/>
                                          </p:val>
                                        </p:tav>
                                      </p:tavLst>
                                    </p:anim>
                                    <p:anim calcmode="lin" valueType="num">
                                      <p:cBhvr additive="base">
                                        <p:cTn id="6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323"/>
                                        </p:tgtEl>
                                        <p:attrNameLst>
                                          <p:attrName>style.visibility</p:attrName>
                                        </p:attrNameLst>
                                      </p:cBhvr>
                                      <p:to>
                                        <p:strVal val="visible"/>
                                      </p:to>
                                    </p:set>
                                    <p:anim calcmode="lin" valueType="num">
                                      <p:cBhvr additive="base">
                                        <p:cTn id="65" dur="500" fill="hold"/>
                                        <p:tgtEl>
                                          <p:spTgt spid="13323"/>
                                        </p:tgtEl>
                                        <p:attrNameLst>
                                          <p:attrName>ppt_x</p:attrName>
                                        </p:attrNameLst>
                                      </p:cBhvr>
                                      <p:tavLst>
                                        <p:tav tm="0">
                                          <p:val>
                                            <p:strVal val="#ppt_x"/>
                                          </p:val>
                                        </p:tav>
                                        <p:tav tm="100000">
                                          <p:val>
                                            <p:strVal val="#ppt_x"/>
                                          </p:val>
                                        </p:tav>
                                      </p:tavLst>
                                    </p:anim>
                                    <p:anim calcmode="lin" valueType="num">
                                      <p:cBhvr additive="base">
                                        <p:cTn id="66"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7" grpId="0" animBg="1" autoUpdateAnimBg="0"/>
      <p:bldP spid="13318" grpId="0" autoUpdateAnimBg="0"/>
      <p:bldP spid="13322" grpId="0" animBg="1" autoUpdateAnimBg="0"/>
      <p:bldP spid="1332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 descr="QQ截图20140427224237.jpg">
            <a:extLst>
              <a:ext uri="{FF2B5EF4-FFF2-40B4-BE49-F238E27FC236}">
                <a16:creationId xmlns:a16="http://schemas.microsoft.com/office/drawing/2014/main" id="{1503D87B-C776-4EEC-8632-F1D91562BB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38288"/>
            <a:ext cx="91440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a:extLst>
              <a:ext uri="{FF2B5EF4-FFF2-40B4-BE49-F238E27FC236}">
                <a16:creationId xmlns:a16="http://schemas.microsoft.com/office/drawing/2014/main" id="{3519A4FB-45B4-4777-9CEE-291FD581BCEC}"/>
              </a:ext>
            </a:extLst>
          </p:cNvPr>
          <p:cNvSpPr>
            <a:spLocks noGrp="1" noChangeArrowheads="1"/>
          </p:cNvSpPr>
          <p:nvPr>
            <p:ph type="body" idx="1"/>
          </p:nvPr>
        </p:nvSpPr>
        <p:spPr>
          <a:xfrm>
            <a:off x="1143000" y="1143000"/>
            <a:ext cx="8001000" cy="1143000"/>
          </a:xfrm>
        </p:spPr>
        <p:txBody>
          <a:bodyPr/>
          <a:lstStyle/>
          <a:p>
            <a:pPr eaLnBrk="1" hangingPunct="1">
              <a:buFontTx/>
              <a:buNone/>
            </a:pPr>
            <a:r>
              <a:rPr lang="en-US" altLang="zh-CN" sz="2400" b="1"/>
              <a:t>            </a:t>
            </a:r>
            <a:r>
              <a:rPr lang="zh-CN" altLang="en-US" sz="2400" b="1"/>
              <a:t>根据图可知，输出电压是单相脉动电压。通常用它的平均值与直流电压等效。</a:t>
            </a:r>
            <a:r>
              <a:rPr lang="zh-CN" altLang="en-US" sz="2400" b="1">
                <a:solidFill>
                  <a:srgbClr val="0000FF"/>
                </a:solidFill>
              </a:rPr>
              <a:t>输出平均电压</a:t>
            </a:r>
            <a:r>
              <a:rPr lang="zh-CN" altLang="en-US" sz="2400" b="1"/>
              <a:t>为</a:t>
            </a:r>
            <a:endParaRPr lang="zh-CN" altLang="en-US" b="1"/>
          </a:p>
        </p:txBody>
      </p:sp>
      <p:sp>
        <p:nvSpPr>
          <p:cNvPr id="5127" name="Text Box 3">
            <a:extLst>
              <a:ext uri="{FF2B5EF4-FFF2-40B4-BE49-F238E27FC236}">
                <a16:creationId xmlns:a16="http://schemas.microsoft.com/office/drawing/2014/main" id="{93518A68-C590-4465-8279-F9FC0695B2C9}"/>
              </a:ext>
            </a:extLst>
          </p:cNvPr>
          <p:cNvSpPr txBox="1">
            <a:spLocks noChangeArrowheads="1"/>
          </p:cNvSpPr>
          <p:nvPr/>
        </p:nvSpPr>
        <p:spPr bwMode="auto">
          <a:xfrm>
            <a:off x="1447800" y="319088"/>
            <a:ext cx="249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800080"/>
                </a:solidFill>
                <a:latin typeface="幼圆" panose="02010509060101010101" pitchFamily="49" charset="-122"/>
                <a:ea typeface="幼圆" panose="02010509060101010101" pitchFamily="49" charset="-122"/>
              </a:rPr>
              <a:t>（</a:t>
            </a:r>
            <a:r>
              <a:rPr lang="en-US" altLang="zh-CN" sz="2800" b="1">
                <a:solidFill>
                  <a:srgbClr val="800080"/>
                </a:solidFill>
                <a:latin typeface="幼圆" panose="02010509060101010101" pitchFamily="49" charset="-122"/>
                <a:ea typeface="幼圆" panose="02010509060101010101" pitchFamily="49" charset="-122"/>
              </a:rPr>
              <a:t>2</a:t>
            </a:r>
            <a:r>
              <a:rPr lang="zh-CN" altLang="en-US" sz="2800" b="1">
                <a:solidFill>
                  <a:srgbClr val="800080"/>
                </a:solidFill>
                <a:latin typeface="幼圆" panose="02010509060101010101" pitchFamily="49" charset="-122"/>
                <a:ea typeface="幼圆" panose="02010509060101010101" pitchFamily="49" charset="-122"/>
              </a:rPr>
              <a:t>）参数计算</a:t>
            </a:r>
            <a:endParaRPr lang="zh-CN" altLang="en-US" b="1">
              <a:solidFill>
                <a:srgbClr val="800080"/>
              </a:solidFill>
              <a:latin typeface="幼圆" panose="02010509060101010101" pitchFamily="49" charset="-122"/>
              <a:ea typeface="幼圆" panose="02010509060101010101" pitchFamily="49" charset="-122"/>
            </a:endParaRPr>
          </a:p>
        </p:txBody>
      </p:sp>
      <p:graphicFrame>
        <p:nvGraphicFramePr>
          <p:cNvPr id="14340" name="Object 4">
            <a:extLst>
              <a:ext uri="{FF2B5EF4-FFF2-40B4-BE49-F238E27FC236}">
                <a16:creationId xmlns:a16="http://schemas.microsoft.com/office/drawing/2014/main" id="{5CA7C92D-4E38-4433-B127-A272B2DA1556}"/>
              </a:ext>
            </a:extLst>
          </p:cNvPr>
          <p:cNvGraphicFramePr>
            <a:graphicFrameLocks noChangeAspect="1"/>
          </p:cNvGraphicFramePr>
          <p:nvPr/>
        </p:nvGraphicFramePr>
        <p:xfrm>
          <a:off x="2317750" y="2133600"/>
          <a:ext cx="5378450" cy="865188"/>
        </p:xfrm>
        <a:graphic>
          <a:graphicData uri="http://schemas.openxmlformats.org/presentationml/2006/ole">
            <mc:AlternateContent xmlns:mc="http://schemas.openxmlformats.org/markup-compatibility/2006">
              <mc:Choice xmlns:v="urn:schemas-microsoft-com:vml" Requires="v">
                <p:oleObj spid="_x0000_s5134" name="公式" r:id="rId3" imgW="2920680" imgH="457200" progId="Equation.3">
                  <p:embed/>
                </p:oleObj>
              </mc:Choice>
              <mc:Fallback>
                <p:oleObj name="公式" r:id="rId3" imgW="29206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2133600"/>
                        <a:ext cx="5378450" cy="865188"/>
                      </a:xfrm>
                      <a:prstGeom prst="rect">
                        <a:avLst/>
                      </a:prstGeom>
                      <a:gradFill rotWithShape="0">
                        <a:gsLst>
                          <a:gs pos="0">
                            <a:schemeClr val="accent1"/>
                          </a:gs>
                          <a:gs pos="100000">
                            <a:srgbClr val="CCFFC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a:extLst>
              <a:ext uri="{FF2B5EF4-FFF2-40B4-BE49-F238E27FC236}">
                <a16:creationId xmlns:a16="http://schemas.microsoft.com/office/drawing/2014/main" id="{6DCF8980-3F5D-4DB1-8B0A-1108A01929DC}"/>
              </a:ext>
            </a:extLst>
          </p:cNvPr>
          <p:cNvGrpSpPr>
            <a:grpSpLocks/>
          </p:cNvGrpSpPr>
          <p:nvPr/>
        </p:nvGrpSpPr>
        <p:grpSpPr bwMode="auto">
          <a:xfrm>
            <a:off x="1644650" y="3200400"/>
            <a:ext cx="6229350" cy="828675"/>
            <a:chOff x="1036" y="2112"/>
            <a:chExt cx="3924" cy="522"/>
          </a:xfrm>
        </p:grpSpPr>
        <p:sp>
          <p:nvSpPr>
            <p:cNvPr id="5133" name="Text Box 6">
              <a:extLst>
                <a:ext uri="{FF2B5EF4-FFF2-40B4-BE49-F238E27FC236}">
                  <a16:creationId xmlns:a16="http://schemas.microsoft.com/office/drawing/2014/main" id="{B14844E1-6BA4-4BF4-863E-A3CDE1BAE764}"/>
                </a:ext>
              </a:extLst>
            </p:cNvPr>
            <p:cNvSpPr txBox="1">
              <a:spLocks noChangeArrowheads="1"/>
            </p:cNvSpPr>
            <p:nvPr/>
          </p:nvSpPr>
          <p:spPr bwMode="auto">
            <a:xfrm>
              <a:off x="1036" y="2256"/>
              <a:ext cx="2084" cy="288"/>
            </a:xfrm>
            <a:prstGeom prst="rect">
              <a:avLst/>
            </a:prstGeom>
            <a:gradFill rotWithShape="0">
              <a:gsLst>
                <a:gs pos="0">
                  <a:srgbClr val="FFFFFF"/>
                </a:gs>
                <a:gs pos="100000">
                  <a:srgbClr val="FFCCFF"/>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流过负载的</a:t>
              </a:r>
              <a:r>
                <a:rPr lang="zh-CN" altLang="en-US" b="1">
                  <a:solidFill>
                    <a:srgbClr val="0000FF"/>
                  </a:solidFill>
                </a:rPr>
                <a:t>平均电流</a:t>
              </a:r>
              <a:r>
                <a:rPr lang="zh-CN" altLang="en-US" b="1"/>
                <a:t>为</a:t>
              </a:r>
            </a:p>
          </p:txBody>
        </p:sp>
        <p:graphicFrame>
          <p:nvGraphicFramePr>
            <p:cNvPr id="5125" name="Object 7">
              <a:extLst>
                <a:ext uri="{FF2B5EF4-FFF2-40B4-BE49-F238E27FC236}">
                  <a16:creationId xmlns:a16="http://schemas.microsoft.com/office/drawing/2014/main" id="{02D374E2-566E-4070-BFBA-60E9A8894DF7}"/>
                </a:ext>
              </a:extLst>
            </p:cNvPr>
            <p:cNvGraphicFramePr>
              <a:graphicFrameLocks noChangeAspect="1"/>
            </p:cNvGraphicFramePr>
            <p:nvPr/>
          </p:nvGraphicFramePr>
          <p:xfrm>
            <a:off x="3594" y="2112"/>
            <a:ext cx="1366" cy="522"/>
          </p:xfrm>
          <a:graphic>
            <a:graphicData uri="http://schemas.openxmlformats.org/presentationml/2006/ole">
              <mc:AlternateContent xmlns:mc="http://schemas.openxmlformats.org/markup-compatibility/2006">
                <mc:Choice xmlns:v="urn:schemas-microsoft-com:vml" Requires="v">
                  <p:oleObj spid="_x0000_s5135" name="公式" r:id="rId5" imgW="1257120" imgH="469800" progId="Equation.3">
                    <p:embed/>
                  </p:oleObj>
                </mc:Choice>
                <mc:Fallback>
                  <p:oleObj name="公式" r:id="rId5" imgW="1257120" imgH="469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4" y="2112"/>
                          <a:ext cx="1366" cy="522"/>
                        </a:xfrm>
                        <a:prstGeom prst="rect">
                          <a:avLst/>
                        </a:prstGeom>
                        <a:gradFill rotWithShape="0">
                          <a:gsLst>
                            <a:gs pos="0">
                              <a:srgbClr val="FFFFFF"/>
                            </a:gs>
                            <a:gs pos="100000">
                              <a:srgbClr val="FFCC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a:extLst>
              <a:ext uri="{FF2B5EF4-FFF2-40B4-BE49-F238E27FC236}">
                <a16:creationId xmlns:a16="http://schemas.microsoft.com/office/drawing/2014/main" id="{A002631F-7509-4AA7-AAA4-F5D1AC7DFAEF}"/>
              </a:ext>
            </a:extLst>
          </p:cNvPr>
          <p:cNvGrpSpPr>
            <a:grpSpLocks/>
          </p:cNvGrpSpPr>
          <p:nvPr/>
        </p:nvGrpSpPr>
        <p:grpSpPr bwMode="auto">
          <a:xfrm>
            <a:off x="1676400" y="4267200"/>
            <a:ext cx="6477000" cy="828675"/>
            <a:chOff x="1056" y="2688"/>
            <a:chExt cx="4080" cy="522"/>
          </a:xfrm>
        </p:grpSpPr>
        <p:graphicFrame>
          <p:nvGraphicFramePr>
            <p:cNvPr id="5124" name="Object 9">
              <a:extLst>
                <a:ext uri="{FF2B5EF4-FFF2-40B4-BE49-F238E27FC236}">
                  <a16:creationId xmlns:a16="http://schemas.microsoft.com/office/drawing/2014/main" id="{0B6C7164-1E49-4C25-BCD0-4789530043A2}"/>
                </a:ext>
              </a:extLst>
            </p:cNvPr>
            <p:cNvGraphicFramePr>
              <a:graphicFrameLocks noChangeAspect="1"/>
            </p:cNvGraphicFramePr>
            <p:nvPr/>
          </p:nvGraphicFramePr>
          <p:xfrm>
            <a:off x="3408" y="2688"/>
            <a:ext cx="1728" cy="522"/>
          </p:xfrm>
          <a:graphic>
            <a:graphicData uri="http://schemas.openxmlformats.org/presentationml/2006/ole">
              <mc:AlternateContent xmlns:mc="http://schemas.openxmlformats.org/markup-compatibility/2006">
                <mc:Choice xmlns:v="urn:schemas-microsoft-com:vml" Requires="v">
                  <p:oleObj spid="_x0000_s5136" name="公式" r:id="rId7" imgW="1600200" imgH="469800" progId="Equation.3">
                    <p:embed/>
                  </p:oleObj>
                </mc:Choice>
                <mc:Fallback>
                  <p:oleObj name="公式" r:id="rId7" imgW="1600200" imgH="469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 y="2688"/>
                          <a:ext cx="1728" cy="522"/>
                        </a:xfrm>
                        <a:prstGeom prst="rect">
                          <a:avLst/>
                        </a:prstGeom>
                        <a:gradFill rotWithShape="0">
                          <a:gsLst>
                            <a:gs pos="0">
                              <a:srgbClr val="FFCCFF"/>
                            </a:gs>
                            <a:gs pos="100000">
                              <a:srgbClr val="66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2" name="Text Box 10">
              <a:extLst>
                <a:ext uri="{FF2B5EF4-FFF2-40B4-BE49-F238E27FC236}">
                  <a16:creationId xmlns:a16="http://schemas.microsoft.com/office/drawing/2014/main" id="{92B46C26-2451-499B-A534-4646A43A1541}"/>
                </a:ext>
              </a:extLst>
            </p:cNvPr>
            <p:cNvSpPr txBox="1">
              <a:spLocks noChangeArrowheads="1"/>
            </p:cNvSpPr>
            <p:nvPr/>
          </p:nvSpPr>
          <p:spPr bwMode="auto">
            <a:xfrm>
              <a:off x="1056" y="2819"/>
              <a:ext cx="2228" cy="288"/>
            </a:xfrm>
            <a:prstGeom prst="rect">
              <a:avLst/>
            </a:prstGeom>
            <a:gradFill rotWithShape="0">
              <a:gsLst>
                <a:gs pos="0">
                  <a:srgbClr val="FFCCFF"/>
                </a:gs>
                <a:gs pos="100000">
                  <a:srgbClr val="66FFFF"/>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流过二极管的</a:t>
              </a:r>
              <a:r>
                <a:rPr lang="zh-CN" altLang="en-US" b="1">
                  <a:solidFill>
                    <a:srgbClr val="0000FF"/>
                  </a:solidFill>
                </a:rPr>
                <a:t>平均电流</a:t>
              </a:r>
              <a:r>
                <a:rPr lang="zh-CN" altLang="en-US" b="1"/>
                <a:t>为</a:t>
              </a:r>
            </a:p>
          </p:txBody>
        </p:sp>
      </p:grpSp>
      <p:grpSp>
        <p:nvGrpSpPr>
          <p:cNvPr id="4" name="Group 11">
            <a:extLst>
              <a:ext uri="{FF2B5EF4-FFF2-40B4-BE49-F238E27FC236}">
                <a16:creationId xmlns:a16="http://schemas.microsoft.com/office/drawing/2014/main" id="{2A1D466F-F0F6-4EC6-9F47-9EDB1A1BF021}"/>
              </a:ext>
            </a:extLst>
          </p:cNvPr>
          <p:cNvGrpSpPr>
            <a:grpSpLocks/>
          </p:cNvGrpSpPr>
          <p:nvPr/>
        </p:nvGrpSpPr>
        <p:grpSpPr bwMode="auto">
          <a:xfrm>
            <a:off x="1597025" y="5429250"/>
            <a:ext cx="6224588" cy="514350"/>
            <a:chOff x="1006" y="3420"/>
            <a:chExt cx="3921" cy="324"/>
          </a:xfrm>
        </p:grpSpPr>
        <p:graphicFrame>
          <p:nvGraphicFramePr>
            <p:cNvPr id="5123" name="Object 12">
              <a:extLst>
                <a:ext uri="{FF2B5EF4-FFF2-40B4-BE49-F238E27FC236}">
                  <a16:creationId xmlns:a16="http://schemas.microsoft.com/office/drawing/2014/main" id="{01DFE345-CDC4-4BDF-ACA8-DE4C723F5117}"/>
                </a:ext>
              </a:extLst>
            </p:cNvPr>
            <p:cNvGraphicFramePr>
              <a:graphicFrameLocks noChangeAspect="1"/>
            </p:cNvGraphicFramePr>
            <p:nvPr/>
          </p:nvGraphicFramePr>
          <p:xfrm>
            <a:off x="3936" y="3420"/>
            <a:ext cx="991" cy="296"/>
          </p:xfrm>
          <a:graphic>
            <a:graphicData uri="http://schemas.openxmlformats.org/presentationml/2006/ole">
              <mc:AlternateContent xmlns:mc="http://schemas.openxmlformats.org/markup-compatibility/2006">
                <mc:Choice xmlns:v="urn:schemas-microsoft-com:vml" Requires="v">
                  <p:oleObj spid="_x0000_s5137" name="公式" r:id="rId9" imgW="850680" imgH="253800" progId="Equation.3">
                    <p:embed/>
                  </p:oleObj>
                </mc:Choice>
                <mc:Fallback>
                  <p:oleObj name="公式" r:id="rId9" imgW="850680" imgH="2538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3420"/>
                          <a:ext cx="991" cy="296"/>
                        </a:xfrm>
                        <a:prstGeom prst="rect">
                          <a:avLst/>
                        </a:prstGeom>
                        <a:gradFill rotWithShape="0">
                          <a:gsLst>
                            <a:gs pos="0">
                              <a:srgbClr val="CCFFCC"/>
                            </a:gs>
                            <a:gs pos="100000">
                              <a:srgbClr val="FFFFC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1" name="Text Box 13">
              <a:extLst>
                <a:ext uri="{FF2B5EF4-FFF2-40B4-BE49-F238E27FC236}">
                  <a16:creationId xmlns:a16="http://schemas.microsoft.com/office/drawing/2014/main" id="{5EEAE32C-BCA8-4295-9209-3567702985F5}"/>
                </a:ext>
              </a:extLst>
            </p:cNvPr>
            <p:cNvSpPr txBox="1">
              <a:spLocks noChangeArrowheads="1"/>
            </p:cNvSpPr>
            <p:nvPr/>
          </p:nvSpPr>
          <p:spPr bwMode="auto">
            <a:xfrm>
              <a:off x="1006" y="3456"/>
              <a:ext cx="2612" cy="288"/>
            </a:xfrm>
            <a:prstGeom prst="rect">
              <a:avLst/>
            </a:prstGeom>
            <a:gradFill rotWithShape="0">
              <a:gsLst>
                <a:gs pos="0">
                  <a:srgbClr val="CCFFCC"/>
                </a:gs>
                <a:gs pos="100000">
                  <a:srgbClr val="FFFFCC"/>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二极管所承受的</a:t>
              </a:r>
              <a:r>
                <a:rPr lang="zh-CN" altLang="en-US" b="1">
                  <a:solidFill>
                    <a:srgbClr val="0000FF"/>
                  </a:solidFill>
                </a:rPr>
                <a:t>最大反向电压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E50782EE-EDED-4E12-B8C8-1D6A806A254E}"/>
              </a:ext>
            </a:extLst>
          </p:cNvPr>
          <p:cNvSpPr>
            <a:spLocks noGrp="1" noChangeArrowheads="1"/>
          </p:cNvSpPr>
          <p:nvPr>
            <p:ph type="body" idx="1"/>
          </p:nvPr>
        </p:nvSpPr>
        <p:spPr>
          <a:xfrm>
            <a:off x="1371600" y="1143000"/>
            <a:ext cx="7772400" cy="2057400"/>
          </a:xfrm>
        </p:spPr>
        <p:txBody>
          <a:bodyPr/>
          <a:lstStyle/>
          <a:p>
            <a:pPr eaLnBrk="1" hangingPunct="1">
              <a:lnSpc>
                <a:spcPct val="130000"/>
              </a:lnSpc>
              <a:buFontTx/>
              <a:buNone/>
            </a:pPr>
            <a:r>
              <a:rPr lang="en-US" altLang="zh-CN" sz="2400" b="1"/>
              <a:t>            </a:t>
            </a:r>
            <a:r>
              <a:rPr lang="zh-CN" altLang="en-US" sz="2800" b="1"/>
              <a:t>流过负载的脉动电压中包含有直流分量和交流分量，可将脉动电压做傅里叶分析。此时谐波分量中的二次谐波幅度最大，</a:t>
            </a:r>
            <a:r>
              <a:rPr lang="zh-CN" altLang="en-US" sz="2800" b="1" u="sng"/>
              <a:t>最低次谐波的幅值与平均值的比值称为</a:t>
            </a:r>
            <a:r>
              <a:rPr lang="zh-CN" altLang="en-US" sz="2800" b="1">
                <a:solidFill>
                  <a:srgbClr val="0000FF"/>
                </a:solidFill>
              </a:rPr>
              <a:t>脉动系数</a:t>
            </a:r>
            <a:r>
              <a:rPr lang="en-US" altLang="zh-CN" sz="2800" b="1" i="1">
                <a:solidFill>
                  <a:srgbClr val="0000FF"/>
                </a:solidFill>
              </a:rPr>
              <a:t>S</a:t>
            </a:r>
            <a:r>
              <a:rPr lang="zh-CN" altLang="en-US" sz="2800" b="1"/>
              <a:t>。</a:t>
            </a:r>
          </a:p>
        </p:txBody>
      </p:sp>
      <p:graphicFrame>
        <p:nvGraphicFramePr>
          <p:cNvPr id="6146" name="Object 3">
            <a:extLst>
              <a:ext uri="{FF2B5EF4-FFF2-40B4-BE49-F238E27FC236}">
                <a16:creationId xmlns:a16="http://schemas.microsoft.com/office/drawing/2014/main" id="{C1FA5A15-DD57-4AB2-B3FA-8B270E360CA6}"/>
              </a:ext>
            </a:extLst>
          </p:cNvPr>
          <p:cNvGraphicFramePr>
            <a:graphicFrameLocks noChangeAspect="1"/>
          </p:cNvGraphicFramePr>
          <p:nvPr/>
        </p:nvGraphicFramePr>
        <p:xfrm>
          <a:off x="2173288" y="3733800"/>
          <a:ext cx="5910262" cy="830263"/>
        </p:xfrm>
        <a:graphic>
          <a:graphicData uri="http://schemas.openxmlformats.org/presentationml/2006/ole">
            <mc:AlternateContent xmlns:mc="http://schemas.openxmlformats.org/markup-compatibility/2006">
              <mc:Choice xmlns:v="urn:schemas-microsoft-com:vml" Requires="v">
                <p:oleObj spid="_x0000_s6149" name="公式" r:id="rId3" imgW="2844720" imgH="393480" progId="Equation.3">
                  <p:embed/>
                </p:oleObj>
              </mc:Choice>
              <mc:Fallback>
                <p:oleObj name="公式" r:id="rId3" imgW="28447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3733800"/>
                        <a:ext cx="5910262" cy="830263"/>
                      </a:xfrm>
                      <a:prstGeom prst="rect">
                        <a:avLst/>
                      </a:prstGeom>
                      <a:gradFill rotWithShape="0">
                        <a:gsLst>
                          <a:gs pos="0">
                            <a:srgbClr val="FFFFCC"/>
                          </a:gs>
                          <a:gs pos="100000">
                            <a:srgbClr val="CCFFC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4">
            <a:extLst>
              <a:ext uri="{FF2B5EF4-FFF2-40B4-BE49-F238E27FC236}">
                <a16:creationId xmlns:a16="http://schemas.microsoft.com/office/drawing/2014/main" id="{34B97A22-723A-4472-A1A9-4DBCAF91C2E4}"/>
              </a:ext>
            </a:extLst>
          </p:cNvPr>
          <p:cNvGraphicFramePr>
            <a:graphicFrameLocks noChangeAspect="1"/>
          </p:cNvGraphicFramePr>
          <p:nvPr/>
        </p:nvGraphicFramePr>
        <p:xfrm>
          <a:off x="2232025" y="4876800"/>
          <a:ext cx="4244975" cy="898525"/>
        </p:xfrm>
        <a:graphic>
          <a:graphicData uri="http://schemas.openxmlformats.org/presentationml/2006/ole">
            <mc:AlternateContent xmlns:mc="http://schemas.openxmlformats.org/markup-compatibility/2006">
              <mc:Choice xmlns:v="urn:schemas-microsoft-com:vml" Requires="v">
                <p:oleObj spid="_x0000_s6150" name="公式" r:id="rId5" imgW="2095200" imgH="431640" progId="Equation.3">
                  <p:embed/>
                </p:oleObj>
              </mc:Choice>
              <mc:Fallback>
                <p:oleObj name="公式" r:id="rId5" imgW="209520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025" y="4876800"/>
                        <a:ext cx="4244975" cy="898525"/>
                      </a:xfrm>
                      <a:prstGeom prst="rect">
                        <a:avLst/>
                      </a:prstGeom>
                      <a:gradFill rotWithShape="0">
                        <a:gsLst>
                          <a:gs pos="0">
                            <a:srgbClr val="FFCCFF">
                              <a:gamma/>
                              <a:tint val="19216"/>
                              <a:invGamma/>
                            </a:srgbClr>
                          </a:gs>
                          <a:gs pos="100000">
                            <a:srgbClr val="FFCC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91E2DAC7-35D0-4DB9-B2CC-8BF2F3D1C76B}"/>
              </a:ext>
            </a:extLst>
          </p:cNvPr>
          <p:cNvSpPr>
            <a:spLocks noGrp="1" noChangeArrowheads="1"/>
          </p:cNvSpPr>
          <p:nvPr>
            <p:ph type="title"/>
          </p:nvPr>
        </p:nvSpPr>
        <p:spPr>
          <a:xfrm>
            <a:off x="1370013" y="304800"/>
            <a:ext cx="6586537" cy="838200"/>
          </a:xfrm>
        </p:spPr>
        <p:txBody>
          <a:bodyPr/>
          <a:lstStyle/>
          <a:p>
            <a:pPr algn="l" eaLnBrk="1" hangingPunct="1"/>
            <a:r>
              <a:rPr lang="zh-CN" altLang="en-US" sz="2800" b="1">
                <a:solidFill>
                  <a:srgbClr val="800080"/>
                </a:solidFill>
                <a:latin typeface="幼圆" panose="02010509060101010101" pitchFamily="49" charset="-122"/>
                <a:ea typeface="幼圆" panose="02010509060101010101" pitchFamily="49" charset="-122"/>
              </a:rPr>
              <a:t>（</a:t>
            </a:r>
            <a:r>
              <a:rPr lang="en-US" altLang="zh-CN" sz="2800" b="1">
                <a:solidFill>
                  <a:srgbClr val="800080"/>
                </a:solidFill>
                <a:latin typeface="幼圆" panose="02010509060101010101" pitchFamily="49" charset="-122"/>
                <a:ea typeface="幼圆" panose="02010509060101010101" pitchFamily="49" charset="-122"/>
              </a:rPr>
              <a:t>3</a:t>
            </a:r>
            <a:r>
              <a:rPr lang="zh-CN" altLang="en-US" sz="2800" b="1">
                <a:solidFill>
                  <a:srgbClr val="800080"/>
                </a:solidFill>
                <a:latin typeface="幼圆" panose="02010509060101010101" pitchFamily="49" charset="-122"/>
                <a:ea typeface="幼圆" panose="02010509060101010101" pitchFamily="49" charset="-122"/>
              </a:rPr>
              <a:t>）单相桥式整流电路的负载特性曲线</a:t>
            </a:r>
            <a:endParaRPr lang="zh-CN" altLang="en-US" b="1">
              <a:solidFill>
                <a:srgbClr val="800080"/>
              </a:solidFill>
              <a:latin typeface="幼圆" panose="02010509060101010101" pitchFamily="49" charset="-122"/>
              <a:ea typeface="幼圆" panose="02010509060101010101" pitchFamily="49" charset="-122"/>
            </a:endParaRPr>
          </a:p>
        </p:txBody>
      </p:sp>
      <p:sp>
        <p:nvSpPr>
          <p:cNvPr id="16387" name="Rectangle 3">
            <a:extLst>
              <a:ext uri="{FF2B5EF4-FFF2-40B4-BE49-F238E27FC236}">
                <a16:creationId xmlns:a16="http://schemas.microsoft.com/office/drawing/2014/main" id="{8418661D-1870-459F-985F-8493CBDC7669}"/>
              </a:ext>
            </a:extLst>
          </p:cNvPr>
          <p:cNvSpPr>
            <a:spLocks noGrp="1" noChangeArrowheads="1"/>
          </p:cNvSpPr>
          <p:nvPr>
            <p:ph type="body" idx="1"/>
          </p:nvPr>
        </p:nvSpPr>
        <p:spPr>
          <a:xfrm>
            <a:off x="1219200" y="1219200"/>
            <a:ext cx="7772400" cy="838200"/>
          </a:xfrm>
        </p:spPr>
        <p:txBody>
          <a:bodyPr/>
          <a:lstStyle/>
          <a:p>
            <a:pPr eaLnBrk="1" hangingPunct="1">
              <a:lnSpc>
                <a:spcPct val="90000"/>
              </a:lnSpc>
              <a:buFontTx/>
              <a:buNone/>
            </a:pPr>
            <a:r>
              <a:rPr lang="en-US" altLang="zh-CN" sz="24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单相桥式整流电路的负载特性曲线是指输出电压与负载电流之间的关系曲线</a:t>
            </a:r>
          </a:p>
        </p:txBody>
      </p:sp>
      <p:graphicFrame>
        <p:nvGraphicFramePr>
          <p:cNvPr id="16388" name="Object 4">
            <a:extLst>
              <a:ext uri="{FF2B5EF4-FFF2-40B4-BE49-F238E27FC236}">
                <a16:creationId xmlns:a16="http://schemas.microsoft.com/office/drawing/2014/main" id="{B08149D2-ED02-4276-804F-28383AA6D9C0}"/>
              </a:ext>
            </a:extLst>
          </p:cNvPr>
          <p:cNvGraphicFramePr>
            <a:graphicFrameLocks noChangeAspect="1"/>
          </p:cNvGraphicFramePr>
          <p:nvPr/>
        </p:nvGraphicFramePr>
        <p:xfrm>
          <a:off x="3108325" y="2209800"/>
          <a:ext cx="1709738" cy="538163"/>
        </p:xfrm>
        <a:graphic>
          <a:graphicData uri="http://schemas.openxmlformats.org/presentationml/2006/ole">
            <mc:AlternateContent xmlns:mc="http://schemas.openxmlformats.org/markup-compatibility/2006">
              <mc:Choice xmlns:v="urn:schemas-microsoft-com:vml" Requires="v">
                <p:oleObj spid="_x0000_s7179" name="公式" r:id="rId3" imgW="736560" imgH="228600" progId="Equation.3">
                  <p:embed/>
                </p:oleObj>
              </mc:Choice>
              <mc:Fallback>
                <p:oleObj name="公式" r:id="rId3" imgW="7365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325" y="2209800"/>
                        <a:ext cx="17097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Text Box 5">
            <a:extLst>
              <a:ext uri="{FF2B5EF4-FFF2-40B4-BE49-F238E27FC236}">
                <a16:creationId xmlns:a16="http://schemas.microsoft.com/office/drawing/2014/main" id="{493CFCFC-7E9B-4EBE-AA70-2FF9985458D4}"/>
              </a:ext>
            </a:extLst>
          </p:cNvPr>
          <p:cNvSpPr txBox="1">
            <a:spLocks noChangeArrowheads="1"/>
          </p:cNvSpPr>
          <p:nvPr/>
        </p:nvSpPr>
        <p:spPr bwMode="auto">
          <a:xfrm>
            <a:off x="1547813" y="2690813"/>
            <a:ext cx="73088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latin typeface="宋体" panose="02010600030101010101" pitchFamily="2" charset="-122"/>
              </a:rPr>
              <a:t>该曲线如图所示。曲线的斜率代表               了整流电路的内阻。</a:t>
            </a:r>
          </a:p>
          <a:p>
            <a:pPr eaLnBrk="1" hangingPunct="1"/>
            <a:r>
              <a:rPr lang="zh-CN" altLang="en-US" sz="2800" b="1">
                <a:solidFill>
                  <a:srgbClr val="000000"/>
                </a:solidFill>
                <a:latin typeface="宋体" panose="02010600030101010101" pitchFamily="2" charset="-122"/>
              </a:rPr>
              <a:t>                     </a:t>
            </a:r>
            <a:endParaRPr lang="zh-CN" altLang="en-US" b="1">
              <a:solidFill>
                <a:srgbClr val="000000"/>
              </a:solidFill>
              <a:latin typeface="宋体" panose="02010600030101010101" pitchFamily="2" charset="-122"/>
            </a:endParaRPr>
          </a:p>
        </p:txBody>
      </p:sp>
      <p:sp>
        <p:nvSpPr>
          <p:cNvPr id="7175" name="Oval 6">
            <a:extLst>
              <a:ext uri="{FF2B5EF4-FFF2-40B4-BE49-F238E27FC236}">
                <a16:creationId xmlns:a16="http://schemas.microsoft.com/office/drawing/2014/main" id="{58D8589E-8E17-4AA8-AE36-3DD1F7A62742}"/>
              </a:ext>
            </a:extLst>
          </p:cNvPr>
          <p:cNvSpPr>
            <a:spLocks noChangeArrowheads="1"/>
          </p:cNvSpPr>
          <p:nvPr/>
        </p:nvSpPr>
        <p:spPr bwMode="auto">
          <a:xfrm>
            <a:off x="8229600" y="6324600"/>
            <a:ext cx="685800" cy="533400"/>
          </a:xfrm>
          <a:prstGeom prst="ellipse">
            <a:avLst/>
          </a:prstGeom>
          <a:solidFill>
            <a:srgbClr val="FFFFFF"/>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 name="Group 7">
            <a:extLst>
              <a:ext uri="{FF2B5EF4-FFF2-40B4-BE49-F238E27FC236}">
                <a16:creationId xmlns:a16="http://schemas.microsoft.com/office/drawing/2014/main" id="{A8ACA9B5-A245-43E9-80E2-872F6C82A51A}"/>
              </a:ext>
            </a:extLst>
          </p:cNvPr>
          <p:cNvGrpSpPr>
            <a:grpSpLocks/>
          </p:cNvGrpSpPr>
          <p:nvPr/>
        </p:nvGrpSpPr>
        <p:grpSpPr bwMode="auto">
          <a:xfrm>
            <a:off x="1763713" y="3573463"/>
            <a:ext cx="5832475" cy="2924175"/>
            <a:chOff x="1104" y="2049"/>
            <a:chExt cx="3674" cy="1842"/>
          </a:xfrm>
        </p:grpSpPr>
        <p:sp>
          <p:nvSpPr>
            <p:cNvPr id="7178" name="Text Box 8">
              <a:extLst>
                <a:ext uri="{FF2B5EF4-FFF2-40B4-BE49-F238E27FC236}">
                  <a16:creationId xmlns:a16="http://schemas.microsoft.com/office/drawing/2014/main" id="{D9B245FE-5A54-48DC-99B9-BB455B9971C5}"/>
                </a:ext>
              </a:extLst>
            </p:cNvPr>
            <p:cNvSpPr txBox="1">
              <a:spLocks noChangeArrowheads="1"/>
            </p:cNvSpPr>
            <p:nvPr/>
          </p:nvSpPr>
          <p:spPr bwMode="auto">
            <a:xfrm>
              <a:off x="1104" y="3600"/>
              <a:ext cx="36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3300"/>
                  </a:solidFill>
                  <a:latin typeface="宋体" panose="02010600030101010101" pitchFamily="2" charset="-122"/>
                </a:rPr>
                <a:t> </a:t>
              </a:r>
              <a:r>
                <a:rPr lang="zh-CN" altLang="en-US" b="1">
                  <a:solidFill>
                    <a:srgbClr val="FF3300"/>
                  </a:solidFill>
                  <a:latin typeface="宋体" panose="02010600030101010101" pitchFamily="2" charset="-122"/>
                </a:rPr>
                <a:t>单相桥式整流电路的负载特性曲线        </a:t>
              </a:r>
              <a:endParaRPr lang="zh-CN" altLang="en-US" b="1"/>
            </a:p>
          </p:txBody>
        </p:sp>
        <p:graphicFrame>
          <p:nvGraphicFramePr>
            <p:cNvPr id="7171" name="Object 9">
              <a:extLst>
                <a:ext uri="{FF2B5EF4-FFF2-40B4-BE49-F238E27FC236}">
                  <a16:creationId xmlns:a16="http://schemas.microsoft.com/office/drawing/2014/main" id="{67895538-35B4-419B-B56F-CB0658ADAD2E}"/>
                </a:ext>
              </a:extLst>
            </p:cNvPr>
            <p:cNvGraphicFramePr>
              <a:graphicFrameLocks noChangeAspect="1"/>
            </p:cNvGraphicFramePr>
            <p:nvPr/>
          </p:nvGraphicFramePr>
          <p:xfrm>
            <a:off x="1512" y="2049"/>
            <a:ext cx="2352" cy="1561"/>
          </p:xfrm>
          <a:graphic>
            <a:graphicData uri="http://schemas.openxmlformats.org/presentationml/2006/ole">
              <mc:AlternateContent xmlns:mc="http://schemas.openxmlformats.org/markup-compatibility/2006">
                <mc:Choice xmlns:v="urn:schemas-microsoft-com:vml" Requires="v">
                  <p:oleObj spid="_x0000_s7180" name="BMP 图象" r:id="rId5" imgW="2295368" imgH="1524073" progId="Paint.Picture">
                    <p:embed/>
                  </p:oleObj>
                </mc:Choice>
                <mc:Fallback>
                  <p:oleObj name="BMP 图象" r:id="rId5" imgW="2295368" imgH="1524073"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2" y="2049"/>
                          <a:ext cx="2352" cy="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7" name="矩形 9">
            <a:extLst>
              <a:ext uri="{FF2B5EF4-FFF2-40B4-BE49-F238E27FC236}">
                <a16:creationId xmlns:a16="http://schemas.microsoft.com/office/drawing/2014/main" id="{45E541D3-0FEE-473D-B193-7232B3CE6212}"/>
              </a:ext>
            </a:extLst>
          </p:cNvPr>
          <p:cNvSpPr>
            <a:spLocks noChangeArrowheads="1"/>
          </p:cNvSpPr>
          <p:nvPr/>
        </p:nvSpPr>
        <p:spPr bwMode="auto">
          <a:xfrm>
            <a:off x="6977063" y="2708275"/>
            <a:ext cx="1987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000000"/>
                </a:solidFill>
                <a:latin typeface="宋体" panose="02010600030101010101" pitchFamily="2" charset="-122"/>
              </a:rPr>
              <a:t>了整流电路</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8"/>
                                        </p:tgtEl>
                                        <p:attrNameLst>
                                          <p:attrName>style.visibility</p:attrName>
                                        </p:attrNameLst>
                                      </p:cBhvr>
                                      <p:to>
                                        <p:strVal val="visible"/>
                                      </p:to>
                                    </p:set>
                                    <p:anim calcmode="lin" valueType="num">
                                      <p:cBhvr additive="base">
                                        <p:cTn id="13" dur="500" fill="hold"/>
                                        <p:tgtEl>
                                          <p:spTgt spid="16388"/>
                                        </p:tgtEl>
                                        <p:attrNameLst>
                                          <p:attrName>ppt_x</p:attrName>
                                        </p:attrNameLst>
                                      </p:cBhvr>
                                      <p:tavLst>
                                        <p:tav tm="0">
                                          <p:val>
                                            <p:strVal val="0-#ppt_w/2"/>
                                          </p:val>
                                        </p:tav>
                                        <p:tav tm="100000">
                                          <p:val>
                                            <p:strVal val="#ppt_x"/>
                                          </p:val>
                                        </p:tav>
                                      </p:tavLst>
                                    </p:anim>
                                    <p:anim calcmode="lin" valueType="num">
                                      <p:cBhvr additive="base">
                                        <p:cTn id="14"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additive="base">
                                        <p:cTn id="19" dur="500" fill="hold"/>
                                        <p:tgtEl>
                                          <p:spTgt spid="16389"/>
                                        </p:tgtEl>
                                        <p:attrNameLst>
                                          <p:attrName>ppt_x</p:attrName>
                                        </p:attrNameLst>
                                      </p:cBhvr>
                                      <p:tavLst>
                                        <p:tav tm="0">
                                          <p:val>
                                            <p:strVal val="#ppt_x"/>
                                          </p:val>
                                        </p:tav>
                                        <p:tav tm="100000">
                                          <p:val>
                                            <p:strVal val="#ppt_x"/>
                                          </p:val>
                                        </p:tav>
                                      </p:tavLst>
                                    </p:anim>
                                    <p:anim calcmode="lin" valueType="num">
                                      <p:cBhvr additive="base">
                                        <p:cTn id="20"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9" grpId="0" autoUpdateAnimBg="0"/>
    </p:bldLst>
  </p:timing>
</p:sld>
</file>

<file path=ppt/theme/theme1.xml><?xml version="1.0" encoding="utf-8"?>
<a:theme xmlns:a="http://schemas.openxmlformats.org/drawingml/2006/main" name="template9">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template9">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emplate9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emplate9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9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9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9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emplate9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D:\office97\Templates\template9.pot</Template>
  <TotalTime>319</TotalTime>
  <Words>1133</Words>
  <Application>Microsoft Office PowerPoint</Application>
  <PresentationFormat>全屏显示(4:3)</PresentationFormat>
  <Paragraphs>94</Paragraphs>
  <Slides>21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6</vt:i4>
      </vt:variant>
      <vt:variant>
        <vt:lpstr>幻灯片标题</vt:lpstr>
      </vt:variant>
      <vt:variant>
        <vt:i4>21</vt:i4>
      </vt:variant>
    </vt:vector>
  </HeadingPairs>
  <TitlesOfParts>
    <vt:vector size="34" baseType="lpstr">
      <vt:lpstr>Times New Roman</vt:lpstr>
      <vt:lpstr>宋体</vt:lpstr>
      <vt:lpstr>Arial</vt:lpstr>
      <vt:lpstr>黑体</vt:lpstr>
      <vt:lpstr>幼圆</vt:lpstr>
      <vt:lpstr>Symbol</vt:lpstr>
      <vt:lpstr>template9</vt:lpstr>
      <vt:lpstr>Microsoft Clip Gallery</vt:lpstr>
      <vt:lpstr>位图图像</vt:lpstr>
      <vt:lpstr>BMP 图象</vt:lpstr>
      <vt:lpstr>Microsoft Equation 3.0</vt:lpstr>
      <vt:lpstr>MathType 6.0 Equation</vt:lpstr>
      <vt:lpstr>Microsoft Word 文档</vt:lpstr>
      <vt:lpstr>PowerPoint 演示文稿</vt:lpstr>
      <vt:lpstr>PowerPoint 演示文稿</vt:lpstr>
      <vt:lpstr>PowerPoint 演示文稿</vt:lpstr>
      <vt:lpstr>6.1.1 单相桥式整流电路</vt:lpstr>
      <vt:lpstr>PowerPoint 演示文稿</vt:lpstr>
      <vt:lpstr>PowerPoint 演示文稿</vt:lpstr>
      <vt:lpstr>PowerPoint 演示文稿</vt:lpstr>
      <vt:lpstr>PowerPoint 演示文稿</vt:lpstr>
      <vt:lpstr>（3）单相桥式整流电路的负载特性曲线</vt:lpstr>
      <vt:lpstr>PowerPoint 演示文稿</vt:lpstr>
      <vt:lpstr>PowerPoint 演示文稿</vt:lpstr>
      <vt:lpstr>一、 电容滤波电路</vt:lpstr>
      <vt:lpstr>PowerPoint 演示文稿</vt:lpstr>
      <vt:lpstr>(3)滤波原理</vt:lpstr>
      <vt:lpstr>PowerPoint 演示文稿</vt:lpstr>
      <vt:lpstr>PowerPoint 演示文稿</vt:lpstr>
      <vt:lpstr>(4)电容滤波的计算</vt:lpstr>
      <vt:lpstr>PowerPoint 演示文稿</vt:lpstr>
      <vt:lpstr>2.     型RC滤波电路</vt:lpstr>
      <vt:lpstr> 器件的选取：</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yu</dc:creator>
  <cp:lastModifiedBy>张伯望</cp:lastModifiedBy>
  <cp:revision>73</cp:revision>
  <dcterms:created xsi:type="dcterms:W3CDTF">1998-07-27T00:24:24Z</dcterms:created>
  <dcterms:modified xsi:type="dcterms:W3CDTF">2017-09-07T11:42:04Z</dcterms:modified>
</cp:coreProperties>
</file>