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75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D68E274E-3FDF-4FC2-8BB9-051186089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">
            <a:extLst>
              <a:ext uri="{FF2B5EF4-FFF2-40B4-BE49-F238E27FC236}">
                <a16:creationId xmlns:a16="http://schemas.microsoft.com/office/drawing/2014/main" id="{BBFEA065-65F6-4A8B-898F-E4BDA69B82CC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743200" y="427038"/>
            <a:ext cx="6399213" cy="152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191000" y="1752600"/>
            <a:ext cx="45720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9270C5-A465-4259-B89F-1FF81DA516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65054EC-C524-4C54-BFD4-F759A6A93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1263207-7C46-478F-9A27-B7F6C5299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  <a:latin typeface="Arial" panose="020B0604020202020204" pitchFamily="34" charset="0"/>
              </a:defRPr>
            </a:lvl1pPr>
          </a:lstStyle>
          <a:p>
            <a:fld id="{58FA09F7-AD97-411D-911D-72B859286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56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66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44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59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51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791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9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4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7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07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9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052151C1-F024-4A75-A66D-552A24A20147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040B873B-FA3F-4895-B966-EB76028A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762000" cy="10668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008080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7D6326F5-80BA-4797-8BDA-EE0D6E3A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14400"/>
            <a:ext cx="457200" cy="6858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avi/16-1.AVI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wmf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hyperlink" Target="avi/16-2.avi" TargetMode="External"/><Relationship Id="rId10" Type="http://schemas.openxmlformats.org/officeDocument/2006/relationships/image" Target="../media/image12.png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2.wav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>
            <a:extLst>
              <a:ext uri="{FF2B5EF4-FFF2-40B4-BE49-F238E27FC236}">
                <a16:creationId xmlns:a16="http://schemas.microsoft.com/office/drawing/2014/main" id="{AC90240E-A1AF-4F6E-AD0B-5B59D6CA8FF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835696" y="764704"/>
            <a:ext cx="6768752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2800" b="1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</a:gradFill>
                <a:latin typeface="宋体"/>
                <a:ea typeface="宋体"/>
              </a:rPr>
              <a:t>6.2 </a:t>
            </a:r>
            <a:r>
              <a:rPr lang="zh-CN" altLang="en-US" sz="2800" b="1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</a:gradFill>
                <a:latin typeface="宋体"/>
                <a:ea typeface="宋体"/>
              </a:rPr>
              <a:t>串联型集成稳压电路</a:t>
            </a:r>
          </a:p>
        </p:txBody>
      </p:sp>
      <p:sp>
        <p:nvSpPr>
          <p:cNvPr id="11267" name="Text Box 16">
            <a:extLst>
              <a:ext uri="{FF2B5EF4-FFF2-40B4-BE49-F238E27FC236}">
                <a16:creationId xmlns:a16="http://schemas.microsoft.com/office/drawing/2014/main" id="{A029B9A2-38E2-4599-AB03-EE1AE5C2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05000"/>
            <a:ext cx="7850187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6.2.1  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集成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稳压电路的主要参数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6.2.2  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串联型集成稳压电路的工作原理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ea typeface="黑体" panose="02010609060101010101" pitchFamily="49" charset="-122"/>
              </a:rPr>
              <a:t>6.2.3  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串联型集成稳压器简介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55EB4D57-74DE-4878-BD9B-3D194B94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200"/>
            <a:ext cx="7848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在实际电路中，可变电阻</a:t>
            </a:r>
            <a:r>
              <a:rPr lang="en-US" altLang="zh-CN" sz="2800" i="1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是用一个三极管来替代的，控制基极电位，从而就控制了三极管的管压降</a:t>
            </a:r>
            <a:r>
              <a:rPr lang="en-US" altLang="zh-CN" sz="2800" i="1">
                <a:solidFill>
                  <a:srgbClr val="000000"/>
                </a:solidFill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</a:rPr>
              <a:t>CE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en-US" altLang="zh-CN" sz="2800" i="1">
                <a:solidFill>
                  <a:srgbClr val="000000"/>
                </a:solidFill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</a:rPr>
              <a:t>CE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相当于</a:t>
            </a:r>
            <a:r>
              <a:rPr lang="en-US" altLang="zh-CN" sz="2800" i="1">
                <a:solidFill>
                  <a:srgbClr val="000000"/>
                </a:solidFill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</a:rPr>
              <a:t>R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。要想输出电压稳定，必须按电压负反馈电路的模式来构成串联型稳压电路。典型的串联型稳压电路如图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6.4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所示。它由</a:t>
            </a:r>
            <a:r>
              <a:rPr lang="zh-CN" altLang="en-US" sz="2800" b="1">
                <a:solidFill>
                  <a:srgbClr val="FF33CC"/>
                </a:solidFill>
                <a:latin typeface="宋体" panose="02010600030101010101" pitchFamily="2" charset="-122"/>
              </a:rPr>
              <a:t>调整管、放大环节、比较环节、基准电压源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几个部分组成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4EEF078-49C3-4F6A-95F3-6A6061B37A0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24200"/>
            <a:ext cx="7391400" cy="3576638"/>
            <a:chOff x="768" y="1968"/>
            <a:chExt cx="4656" cy="2253"/>
          </a:xfrm>
        </p:grpSpPr>
        <p:sp>
          <p:nvSpPr>
            <p:cNvPr id="5125" name="Text Box 4" descr="蓝色砂纸">
              <a:extLst>
                <a:ext uri="{FF2B5EF4-FFF2-40B4-BE49-F238E27FC236}">
                  <a16:creationId xmlns:a16="http://schemas.microsoft.com/office/drawing/2014/main" id="{96892B82-1551-4486-985B-012C5C283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33"/>
              <a:ext cx="4656" cy="2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   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6.4  </a:t>
              </a:r>
              <a:r>
                <a:rPr lang="zh-CN" altLang="en-US" b="1">
                  <a:solidFill>
                    <a:srgbClr val="FF3300"/>
                  </a:solidFill>
                </a:rPr>
                <a:t>串联型稳压电路方框图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5122" name="Object 5">
              <a:extLst>
                <a:ext uri="{FF2B5EF4-FFF2-40B4-BE49-F238E27FC236}">
                  <a16:creationId xmlns:a16="http://schemas.microsoft.com/office/drawing/2014/main" id="{3078F1A6-3551-4955-A33F-044987D70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968"/>
            <a:ext cx="4656" cy="1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BMP 图象" r:id="rId4" imgW="4086068" imgH="1838046" progId="Paint.Picture">
                    <p:embed/>
                  </p:oleObj>
                </mc:Choice>
                <mc:Fallback>
                  <p:oleObj name="BMP 图象" r:id="rId4" imgW="4086068" imgH="1838046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656" cy="1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extLst>
              <a:ext uri="{FF2B5EF4-FFF2-40B4-BE49-F238E27FC236}">
                <a16:creationId xmlns:a16="http://schemas.microsoft.com/office/drawing/2014/main" id="{34D2C4A4-36CD-4A98-8E8A-7F901E7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 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线性串联型稳压电源的工作原理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EF492C6A-838C-4CB2-80FD-244AA782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342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根据图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6.4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两种情况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来加以讨论。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AF39E382-7274-45BB-98B4-BC56A889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32766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33CC"/>
                </a:solidFill>
                <a:latin typeface="宋体" panose="02010600030101010101" pitchFamily="2" charset="-122"/>
              </a:rPr>
              <a:t>．输入电压变化，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宋体" panose="02010600030101010101" pitchFamily="2" charset="-122"/>
              </a:rPr>
              <a:t>负载电流保持不变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9BB0FD39-8FBE-40D5-891E-11304384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8382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</a:rPr>
              <a:t>输入电压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的增加，必然会使输出电压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>
                <a:solidFill>
                  <a:srgbClr val="000000"/>
                </a:solidFill>
              </a:rPr>
              <a:t>有所增加，输出电压经过取样电路取出一部分信号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f</a:t>
            </a:r>
            <a:r>
              <a:rPr lang="zh-CN" altLang="en-US" sz="2800" b="1">
                <a:solidFill>
                  <a:srgbClr val="000000"/>
                </a:solidFill>
              </a:rPr>
              <a:t>与基准源电压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REF</a:t>
            </a:r>
            <a:r>
              <a:rPr lang="zh-CN" altLang="en-US" sz="2800" b="1">
                <a:solidFill>
                  <a:srgbClr val="000000"/>
                </a:solidFill>
              </a:rPr>
              <a:t>比较，获得误差信号</a:t>
            </a:r>
            <a:r>
              <a:rPr lang="en-US" altLang="zh-CN" sz="2800" b="1">
                <a:solidFill>
                  <a:srgbClr val="000000"/>
                </a:solidFill>
              </a:rPr>
              <a:t>Δ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zh-CN" altLang="en-US" sz="2800" b="1">
                <a:solidFill>
                  <a:srgbClr val="000000"/>
                </a:solidFill>
              </a:rPr>
              <a:t>。误差信号经放大后，用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zh-CN" altLang="en-US" sz="2800" b="1">
                <a:solidFill>
                  <a:srgbClr val="000000"/>
                </a:solidFill>
              </a:rPr>
              <a:t>去控制调整管的管压降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CE</a:t>
            </a:r>
            <a:r>
              <a:rPr lang="zh-CN" altLang="en-US" sz="2800" b="1">
                <a:solidFill>
                  <a:srgbClr val="000000"/>
                </a:solidFill>
              </a:rPr>
              <a:t>增加，从而抵消输入电压增加的影响。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i="1">
                <a:solidFill>
                  <a:srgbClr val="000000"/>
                </a:solidFill>
              </a:rPr>
              <a:t>         </a:t>
            </a:r>
            <a:r>
              <a:rPr lang="en-US" altLang="zh-CN" sz="2800" b="1" i="1">
                <a:solidFill>
                  <a:srgbClr val="FF3399"/>
                </a:solidFill>
              </a:rPr>
              <a:t>V</a:t>
            </a:r>
            <a:r>
              <a:rPr lang="en-US" altLang="zh-CN" sz="2800" b="1" baseline="-25000">
                <a:solidFill>
                  <a:srgbClr val="FF3399"/>
                </a:solidFill>
              </a:rPr>
              <a:t>I</a:t>
            </a:r>
            <a:r>
              <a:rPr lang="en-US" altLang="zh-CN" sz="2800" b="1">
                <a:solidFill>
                  <a:srgbClr val="FF3399"/>
                </a:solidFill>
              </a:rPr>
              <a:t>↑→</a:t>
            </a:r>
            <a:r>
              <a:rPr lang="en-US" altLang="zh-CN" sz="2800" b="1" i="1">
                <a:solidFill>
                  <a:srgbClr val="FF3399"/>
                </a:solidFill>
              </a:rPr>
              <a:t>V</a:t>
            </a:r>
            <a:r>
              <a:rPr lang="en-US" altLang="zh-CN" sz="2800" b="1" baseline="-25000">
                <a:solidFill>
                  <a:srgbClr val="FF3399"/>
                </a:solidFill>
              </a:rPr>
              <a:t>O</a:t>
            </a:r>
            <a:r>
              <a:rPr lang="en-US" altLang="zh-CN" sz="2800" b="1">
                <a:solidFill>
                  <a:srgbClr val="FF3399"/>
                </a:solidFill>
              </a:rPr>
              <a:t>↑→</a:t>
            </a:r>
            <a:r>
              <a:rPr lang="en-US" altLang="zh-CN" sz="2800" b="1" i="1">
                <a:solidFill>
                  <a:srgbClr val="FF3399"/>
                </a:solidFill>
              </a:rPr>
              <a:t>V</a:t>
            </a:r>
            <a:r>
              <a:rPr lang="en-US" altLang="zh-CN" sz="2800" b="1" baseline="-25000">
                <a:solidFill>
                  <a:srgbClr val="FF3399"/>
                </a:solidFill>
              </a:rPr>
              <a:t>f</a:t>
            </a:r>
            <a:r>
              <a:rPr lang="en-US" altLang="zh-CN" sz="2800" b="1">
                <a:solidFill>
                  <a:srgbClr val="FF3399"/>
                </a:solidFill>
              </a:rPr>
              <a:t>↑→</a:t>
            </a:r>
            <a:r>
              <a:rPr lang="en-US" altLang="zh-CN" sz="2800" b="1" i="1">
                <a:solidFill>
                  <a:srgbClr val="FF3399"/>
                </a:solidFill>
              </a:rPr>
              <a:t>V</a:t>
            </a:r>
            <a:r>
              <a:rPr lang="en-US" altLang="zh-CN" sz="2800" b="1" baseline="-25000">
                <a:solidFill>
                  <a:srgbClr val="FF3399"/>
                </a:solidFill>
              </a:rPr>
              <a:t>O1</a:t>
            </a:r>
            <a:r>
              <a:rPr lang="en-US" altLang="zh-CN" sz="2800" b="1">
                <a:solidFill>
                  <a:srgbClr val="FF3399"/>
                </a:solidFill>
              </a:rPr>
              <a:t>↓→</a:t>
            </a:r>
            <a:r>
              <a:rPr lang="en-US" altLang="zh-CN" sz="2800" b="1" i="1">
                <a:solidFill>
                  <a:srgbClr val="FF3399"/>
                </a:solidFill>
              </a:rPr>
              <a:t>V</a:t>
            </a:r>
            <a:r>
              <a:rPr lang="en-US" altLang="zh-CN" sz="2800" b="1" baseline="-25000">
                <a:solidFill>
                  <a:srgbClr val="FF3399"/>
                </a:solidFill>
              </a:rPr>
              <a:t>CE</a:t>
            </a:r>
            <a:r>
              <a:rPr lang="en-US" altLang="zh-CN" sz="2800" b="1">
                <a:solidFill>
                  <a:srgbClr val="FF3399"/>
                </a:solidFill>
              </a:rPr>
              <a:t>↑→</a:t>
            </a:r>
            <a:r>
              <a:rPr lang="en-US" altLang="zh-CN" sz="2800" b="1" i="1">
                <a:solidFill>
                  <a:srgbClr val="FF3399"/>
                </a:solidFill>
              </a:rPr>
              <a:t>V</a:t>
            </a:r>
            <a:r>
              <a:rPr lang="en-US" altLang="zh-CN" sz="2800" b="1" baseline="-25000">
                <a:solidFill>
                  <a:srgbClr val="FF3399"/>
                </a:solidFill>
              </a:rPr>
              <a:t>O</a:t>
            </a:r>
            <a:r>
              <a:rPr lang="en-US" altLang="zh-CN" sz="2800" b="1">
                <a:solidFill>
                  <a:srgbClr val="FF3399"/>
                </a:solidFill>
              </a:rPr>
              <a:t>↓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62B2F313-8558-4596-A4C4-E4BE014BA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400800"/>
            <a:ext cx="0" cy="223838"/>
          </a:xfrm>
          <a:prstGeom prst="line">
            <a:avLst/>
          </a:pr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2193A7E8-16C3-4FB1-B59C-24FA88406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6400800"/>
            <a:ext cx="0" cy="223838"/>
          </a:xfrm>
          <a:prstGeom prst="line">
            <a:avLst/>
          </a:pr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CF9E324D-F219-4203-8766-FB7DA11BC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629400"/>
            <a:ext cx="4572000" cy="0"/>
          </a:xfrm>
          <a:prstGeom prst="line">
            <a:avLst/>
          </a:pr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3F77E3EE-F124-4498-B7E2-A7C68787E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57200"/>
          <a:ext cx="54864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MP 图象" r:id="rId4" imgW="4086068" imgH="1838046" progId="Paint.Picture">
                  <p:embed/>
                </p:oleObj>
              </mc:Choice>
              <mc:Fallback>
                <p:oleObj name="BMP 图象" r:id="rId4" imgW="4086068" imgH="183804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"/>
                        <a:ext cx="5486400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51E19623-45C1-4B85-A123-32AF0C3A2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40556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（</a:t>
            </a:r>
            <a:r>
              <a:rPr lang="zh-CN" altLang="en-US">
                <a:hlinkClick r:id="rId5"/>
              </a:rPr>
              <a:t>动画</a:t>
            </a:r>
            <a:r>
              <a:rPr lang="en-US" altLang="zh-CN">
                <a:hlinkClick r:id="rId5"/>
              </a:rPr>
              <a:t>16-2</a:t>
            </a:r>
            <a:r>
              <a:rPr lang="zh-CN" altLang="en-US"/>
              <a:t>） </a:t>
            </a:r>
          </a:p>
        </p:txBody>
      </p:sp>
      <p:sp>
        <p:nvSpPr>
          <p:cNvPr id="7174" name="Text Box 3">
            <a:extLst>
              <a:ext uri="{FF2B5EF4-FFF2-40B4-BE49-F238E27FC236}">
                <a16:creationId xmlns:a16="http://schemas.microsoft.com/office/drawing/2014/main" id="{8F489F0C-DFC3-417F-8653-3ACB3700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3399"/>
                </a:solidFill>
                <a:latin typeface="宋体" panose="02010600030101010101" pitchFamily="2" charset="-122"/>
              </a:rPr>
              <a:t>．负载电流变化，输入电压保持不变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DB272C8-D590-4128-87F5-995EB1E40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2296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</a:rPr>
              <a:t>负载电流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的增加，输出电压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>
                <a:solidFill>
                  <a:srgbClr val="000000"/>
                </a:solidFill>
              </a:rPr>
              <a:t>必然有所下降，经过取样电路取出一部分信号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f</a:t>
            </a:r>
            <a:r>
              <a:rPr lang="zh-CN" altLang="en-US" sz="2800" b="1">
                <a:solidFill>
                  <a:srgbClr val="000000"/>
                </a:solidFill>
              </a:rPr>
              <a:t>与基准源电压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REF</a:t>
            </a:r>
            <a:r>
              <a:rPr lang="zh-CN" altLang="en-US" sz="2800" b="1">
                <a:solidFill>
                  <a:srgbClr val="000000"/>
                </a:solidFill>
              </a:rPr>
              <a:t>比较，获得的误差信号使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zh-CN" altLang="en-US" sz="2800" b="1">
                <a:solidFill>
                  <a:srgbClr val="000000"/>
                </a:solidFill>
              </a:rPr>
              <a:t>增加，从而使调整管的管压降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CE</a:t>
            </a:r>
            <a:r>
              <a:rPr lang="zh-CN" altLang="en-US" sz="2800" b="1">
                <a:solidFill>
                  <a:srgbClr val="000000"/>
                </a:solidFill>
              </a:rPr>
              <a:t>下降，从而抵消因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增加，使输入电压减小的影响。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b="1" i="1">
                <a:solidFill>
                  <a:srgbClr val="000000"/>
                </a:solidFill>
              </a:rPr>
              <a:t>              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en-US" altLang="zh-CN" sz="2800" b="1">
                <a:solidFill>
                  <a:srgbClr val="000000"/>
                </a:solidFill>
              </a:rPr>
              <a:t>↑→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en-US" altLang="zh-CN" sz="2800" b="1">
                <a:solidFill>
                  <a:srgbClr val="000000"/>
                </a:solidFill>
              </a:rPr>
              <a:t>↓→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f</a:t>
            </a:r>
            <a:r>
              <a:rPr lang="en-US" altLang="zh-CN" sz="2800" b="1">
                <a:solidFill>
                  <a:srgbClr val="000000"/>
                </a:solidFill>
              </a:rPr>
              <a:t>↓→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en-US" altLang="zh-CN" sz="2800" b="1">
                <a:solidFill>
                  <a:srgbClr val="000000"/>
                </a:solidFill>
              </a:rPr>
              <a:t>↑→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CE</a:t>
            </a:r>
            <a:r>
              <a:rPr lang="en-US" altLang="zh-CN" sz="2800" b="1">
                <a:solidFill>
                  <a:srgbClr val="000000"/>
                </a:solidFill>
              </a:rPr>
              <a:t>↓→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en-US" altLang="zh-CN" sz="2800" b="1">
                <a:solidFill>
                  <a:srgbClr val="000000"/>
                </a:solidFill>
              </a:rPr>
              <a:t>↑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B3751577-5C70-4624-A99C-0312C0781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57600"/>
            <a:ext cx="0" cy="381000"/>
          </a:xfrm>
          <a:prstGeom prst="line">
            <a:avLst/>
          </a:prstGeom>
          <a:noFill/>
          <a:ln w="28575" cap="sq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E677A406-B86F-4438-86F1-A88E81595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657600"/>
            <a:ext cx="0" cy="381000"/>
          </a:xfrm>
          <a:prstGeom prst="line">
            <a:avLst/>
          </a:prstGeom>
          <a:noFill/>
          <a:ln w="28575" cap="sq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EA75C445-C45D-4406-9FF4-F4A5BF8C2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4495800" cy="0"/>
          </a:xfrm>
          <a:prstGeom prst="line">
            <a:avLst/>
          </a:prstGeom>
          <a:noFill/>
          <a:ln w="28575" cap="sq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C5D78CC1-EE3B-4079-884D-3359C541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767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输出电压调节范围的计算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7C4FD26E-200B-4C8A-99C0-3AED9B2D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根据图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6.4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可知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E44429F-DBF6-455B-98D7-3A1F562D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f</a:t>
            </a:r>
            <a:r>
              <a:rPr lang="en-US" altLang="zh-CN" sz="2800" b="1">
                <a:solidFill>
                  <a:srgbClr val="000000"/>
                </a:solidFill>
              </a:rPr>
              <a:t>≈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REF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08D4AEB8-A3B2-4C33-8AB4-A7F521E00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075238"/>
          <a:ext cx="53467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6" imgW="2412720" imgH="609480" progId="Equation.3">
                  <p:embed/>
                </p:oleObj>
              </mc:Choice>
              <mc:Fallback>
                <p:oleObj name="公式" r:id="rId6" imgW="241272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075238"/>
                        <a:ext cx="53467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>
            <a:extLst>
              <a:ext uri="{FF2B5EF4-FFF2-40B4-BE49-F238E27FC236}">
                <a16:creationId xmlns:a16="http://schemas.microsoft.com/office/drawing/2014/main" id="{6454691D-C1CA-4B42-8D2B-C2197694A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10288"/>
            <a:ext cx="5205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调节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显然可以改变输出电压。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6BB64638-4227-4F13-A085-824A2E4C5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400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（</a:t>
            </a:r>
            <a:r>
              <a:rPr lang="zh-CN" altLang="en-US">
                <a:hlinkClick r:id="rId8"/>
              </a:rPr>
              <a:t>动画</a:t>
            </a:r>
            <a:r>
              <a:rPr lang="en-US" altLang="zh-CN">
                <a:hlinkClick r:id="rId8"/>
              </a:rPr>
              <a:t>16-1</a:t>
            </a:r>
            <a:r>
              <a:rPr lang="zh-CN" altLang="en-US"/>
              <a:t>） </a:t>
            </a:r>
          </a:p>
        </p:txBody>
      </p:sp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83003162-5C9A-4FFB-945F-52A5B68DD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28600"/>
          <a:ext cx="54864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BMP 图象" r:id="rId9" imgW="4086068" imgH="1838046" progId="Paint.Picture">
                  <p:embed/>
                </p:oleObj>
              </mc:Choice>
              <mc:Fallback>
                <p:oleObj name="BMP 图象" r:id="rId9" imgW="4086068" imgH="183804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600"/>
                        <a:ext cx="5486400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>
            <a:extLst>
              <a:ext uri="{FF2B5EF4-FFF2-40B4-BE49-F238E27FC236}">
                <a16:creationId xmlns:a16="http://schemas.microsoft.com/office/drawing/2014/main" id="{6CD9CA38-46B2-45DE-BE56-1DF1A97F8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213100"/>
          <a:ext cx="54864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BMP 图象" r:id="rId11" imgW="4086068" imgH="1838046" progId="Paint.Picture">
                  <p:embed/>
                </p:oleObj>
              </mc:Choice>
              <mc:Fallback>
                <p:oleObj name="BMP 图象" r:id="rId11" imgW="4086068" imgH="183804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13100"/>
                        <a:ext cx="5486400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8" grpId="0" autoUpdateAnimBg="0"/>
      <p:bldP spid="20489" grpId="0" autoUpdateAnimBg="0"/>
      <p:bldP spid="20490" grpId="0" autoUpdateAnimBg="0"/>
      <p:bldP spid="20492" grpId="0" autoUpdateAnimBg="0"/>
      <p:bldP spid="204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2">
            <a:extLst>
              <a:ext uri="{FF2B5EF4-FFF2-40B4-BE49-F238E27FC236}">
                <a16:creationId xmlns:a16="http://schemas.microsoft.com/office/drawing/2014/main" id="{A69EA0A6-721C-4497-A8AF-138E187ADA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76800" y="-2971800"/>
            <a:ext cx="381000" cy="8153400"/>
            <a:chOff x="3" y="0"/>
            <a:chExt cx="1089" cy="4325"/>
          </a:xfrm>
        </p:grpSpPr>
        <p:sp>
          <p:nvSpPr>
            <p:cNvPr id="21507" name="Arc 3">
              <a:extLst>
                <a:ext uri="{FF2B5EF4-FFF2-40B4-BE49-F238E27FC236}">
                  <a16:creationId xmlns:a16="http://schemas.microsoft.com/office/drawing/2014/main" id="{DD909A16-9ADC-4F23-95FD-B6D8F67BF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4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rot="10800000" vert="eaVert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21508" name="Arc 4">
              <a:extLst>
                <a:ext uri="{FF2B5EF4-FFF2-40B4-BE49-F238E27FC236}">
                  <a16:creationId xmlns:a16="http://schemas.microsoft.com/office/drawing/2014/main" id="{4DF055B8-8A6B-4291-B38B-ADE220F5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293"/>
              <a:ext cx="254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rot="10800000" vert="eaVert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8207" name="Rectangle 5">
              <a:extLst>
                <a:ext uri="{FF2B5EF4-FFF2-40B4-BE49-F238E27FC236}">
                  <a16:creationId xmlns:a16="http://schemas.microsoft.com/office/drawing/2014/main" id="{9E69231D-C345-440B-9E0D-3A0C7A5E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10" name="AutoShape 6">
              <a:extLst>
                <a:ext uri="{FF2B5EF4-FFF2-40B4-BE49-F238E27FC236}">
                  <a16:creationId xmlns:a16="http://schemas.microsoft.com/office/drawing/2014/main" id="{FE22E349-2CA9-405E-8D53-EAF771BAD2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0" y="374"/>
              <a:ext cx="456" cy="358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8197" name="Text Box 7">
            <a:extLst>
              <a:ext uri="{FF2B5EF4-FFF2-40B4-BE49-F238E27FC236}">
                <a16:creationId xmlns:a16="http://schemas.microsoft.com/office/drawing/2014/main" id="{B30B9622-7774-4F11-97E3-83E6DED8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600" b="1">
                <a:solidFill>
                  <a:srgbClr val="0033CC"/>
                </a:solidFill>
                <a:latin typeface="宋体" panose="02010600030101010101" pitchFamily="2" charset="-122"/>
              </a:rPr>
              <a:t>6.2.3 </a:t>
            </a:r>
            <a:r>
              <a:rPr lang="zh-CN" altLang="en-US" sz="3600" b="1">
                <a:solidFill>
                  <a:srgbClr val="0033CC"/>
                </a:solidFill>
                <a:latin typeface="宋体" panose="02010600030101010101" pitchFamily="2" charset="-122"/>
              </a:rPr>
              <a:t>三端集成稳压器简介</a:t>
            </a:r>
            <a:endParaRPr lang="zh-CN" altLang="en-US" sz="32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B97D58EE-07E0-414E-85C2-35357F43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14450"/>
            <a:ext cx="88392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70000"/>
              </a:lnSpc>
            </a:pP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概述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将串联稳压电源和保护电路集成在一起就是集成稳压器。早期的集成稳压器外引线较多，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现在的集成稳压器只有三个：输入端、输出端和公共端，称为三端集成稳压器。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它的电路符号见图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16.07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，外形如图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16.08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所示。 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2DA6433E-4D49-40BF-986A-7F8218B802E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0"/>
            <a:ext cx="3657600" cy="2795588"/>
            <a:chOff x="240" y="2400"/>
            <a:chExt cx="2304" cy="1761"/>
          </a:xfrm>
        </p:grpSpPr>
        <p:sp>
          <p:nvSpPr>
            <p:cNvPr id="8204" name="Text Box 10" descr="蓝色砂纸">
              <a:extLst>
                <a:ext uri="{FF2B5EF4-FFF2-40B4-BE49-F238E27FC236}">
                  <a16:creationId xmlns:a16="http://schemas.microsoft.com/office/drawing/2014/main" id="{60912F9C-9F95-41B4-80E1-E75828A4D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73"/>
              <a:ext cx="2304" cy="2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16.07 </a:t>
              </a:r>
              <a:r>
                <a:rPr lang="zh-CN" altLang="en-US" b="1">
                  <a:solidFill>
                    <a:srgbClr val="FF3300"/>
                  </a:solidFill>
                </a:rPr>
                <a:t>集成稳压器符号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8195" name="Object 11">
              <a:extLst>
                <a:ext uri="{FF2B5EF4-FFF2-40B4-BE49-F238E27FC236}">
                  <a16:creationId xmlns:a16="http://schemas.microsoft.com/office/drawing/2014/main" id="{1A09FD84-1BFD-4A93-9702-F185877A8E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400"/>
            <a:ext cx="2304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BMP 图象" r:id="rId5" imgW="1647643" imgH="1057328" progId="Paint.Picture">
                    <p:embed/>
                  </p:oleObj>
                </mc:Choice>
                <mc:Fallback>
                  <p:oleObj name="BMP 图象" r:id="rId5" imgW="1647643" imgH="1057328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400"/>
                          <a:ext cx="2304" cy="1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6" name="Text Box 12">
            <a:extLst>
              <a:ext uri="{FF2B5EF4-FFF2-40B4-BE49-F238E27FC236}">
                <a16:creationId xmlns:a16="http://schemas.microsoft.com/office/drawing/2014/main" id="{B90D6500-8A89-44D1-BD2F-E5D98E7B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4343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要特别注意，不同型号，不同封装的集成稳压器，它们三个电极的位置是不同的，要查手册确定。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4A764582-DFE2-48F1-8BD5-5CFF858FB03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609975"/>
            <a:ext cx="4114800" cy="3095625"/>
            <a:chOff x="3744" y="2274"/>
            <a:chExt cx="2592" cy="1950"/>
          </a:xfrm>
        </p:grpSpPr>
        <p:sp>
          <p:nvSpPr>
            <p:cNvPr id="8202" name="Text Box 14">
              <a:extLst>
                <a:ext uri="{FF2B5EF4-FFF2-40B4-BE49-F238E27FC236}">
                  <a16:creationId xmlns:a16="http://schemas.microsoft.com/office/drawing/2014/main" id="{340BABAF-A823-4260-A182-9EAA0DE00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16.08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外形图</a:t>
              </a:r>
              <a:endParaRPr lang="zh-CN" altLang="en-US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03" name="Text Box 15">
              <a:extLst>
                <a:ext uri="{FF2B5EF4-FFF2-40B4-BE49-F238E27FC236}">
                  <a16:creationId xmlns:a16="http://schemas.microsoft.com/office/drawing/2014/main" id="{28F5841D-E1A1-4C64-909D-D9220FBEE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0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照片</a:t>
              </a:r>
            </a:p>
          </p:txBody>
        </p:sp>
        <p:graphicFrame>
          <p:nvGraphicFramePr>
            <p:cNvPr id="8194" name="Object 16">
              <a:extLst>
                <a:ext uri="{FF2B5EF4-FFF2-40B4-BE49-F238E27FC236}">
                  <a16:creationId xmlns:a16="http://schemas.microsoft.com/office/drawing/2014/main" id="{A723A83A-1B16-46EE-8C6F-DE02C4E1E6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274"/>
            <a:ext cx="2592" cy="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BMP 图象" r:id="rId7" imgW="2924452" imgH="1876543" progId="Paint.Picture">
                    <p:embed/>
                  </p:oleObj>
                </mc:Choice>
                <mc:Fallback>
                  <p:oleObj name="BMP 图象" r:id="rId7" imgW="2924452" imgH="1876543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74"/>
                          <a:ext cx="2592" cy="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3107A15C-2AA8-48A2-B58A-43D5A9F1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(2)  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线性三端集成稳压器的分类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7275906-42ED-4899-96B2-FBD90846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559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三端集成稳压器有如下几种：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171CE02-0F2B-4C4E-8FFA-936E95DE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0" y="1371600"/>
            <a:ext cx="99822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三端固定正输出集成稳压器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</a:rPr>
              <a:t>国标型号</a:t>
            </a:r>
            <a:r>
              <a:rPr lang="zh-CN" altLang="en-US" sz="2000" b="1">
                <a:solidFill>
                  <a:srgbClr val="000000"/>
                </a:solidFill>
              </a:rPr>
              <a:t>为</a:t>
            </a:r>
            <a:r>
              <a:rPr lang="en-US" altLang="zh-CN" sz="2000" b="1">
                <a:solidFill>
                  <a:srgbClr val="000000"/>
                </a:solidFill>
              </a:rPr>
              <a:t>CW78--/CW78M--/CW78L--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</a:rPr>
              <a:t>2.</a:t>
            </a:r>
            <a:r>
              <a:rPr lang="zh-CN" altLang="en-US" b="1">
                <a:solidFill>
                  <a:srgbClr val="000000"/>
                </a:solidFill>
              </a:rPr>
              <a:t>三端固定负输出集成稳压器</a:t>
            </a:r>
            <a:r>
              <a:rPr lang="zh-CN" altLang="en-US" sz="2000" b="1">
                <a:solidFill>
                  <a:srgbClr val="000000"/>
                </a:solidFill>
              </a:rPr>
              <a:t>，</a:t>
            </a:r>
            <a:r>
              <a:rPr lang="zh-CN" altLang="en-US" sz="2000" b="1">
                <a:solidFill>
                  <a:schemeClr val="tx2"/>
                </a:solidFill>
              </a:rPr>
              <a:t>国标型号</a:t>
            </a:r>
            <a:r>
              <a:rPr lang="zh-CN" altLang="en-US" sz="2000" b="1">
                <a:solidFill>
                  <a:srgbClr val="000000"/>
                </a:solidFill>
              </a:rPr>
              <a:t>为</a:t>
            </a:r>
            <a:r>
              <a:rPr lang="en-US" altLang="zh-CN" sz="2000" b="1">
                <a:solidFill>
                  <a:srgbClr val="000000"/>
                </a:solidFill>
              </a:rPr>
              <a:t>CW79--/CW79M--/CW79L--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</a:rPr>
              <a:t>3.</a:t>
            </a:r>
            <a:r>
              <a:rPr lang="zh-CN" altLang="en-US" b="1">
                <a:solidFill>
                  <a:srgbClr val="000000"/>
                </a:solidFill>
              </a:rPr>
              <a:t>三端可调正输出集成稳压器</a:t>
            </a:r>
            <a:r>
              <a:rPr lang="zh-CN" altLang="en-US" sz="2000" b="1">
                <a:solidFill>
                  <a:srgbClr val="000000"/>
                </a:solidFill>
              </a:rPr>
              <a:t>，</a:t>
            </a:r>
            <a:r>
              <a:rPr lang="zh-CN" altLang="en-US" sz="2000" b="1">
                <a:solidFill>
                  <a:schemeClr val="tx2"/>
                </a:solidFill>
              </a:rPr>
              <a:t>国标型号</a:t>
            </a:r>
            <a:r>
              <a:rPr lang="zh-CN" altLang="en-US" sz="2000" b="1">
                <a:solidFill>
                  <a:srgbClr val="000000"/>
                </a:solidFill>
              </a:rPr>
              <a:t>为</a:t>
            </a:r>
            <a:r>
              <a:rPr lang="en-US" altLang="zh-CN" sz="2000" b="1">
                <a:solidFill>
                  <a:srgbClr val="000000"/>
                </a:solidFill>
              </a:rPr>
              <a:t>CW</a:t>
            </a:r>
            <a:r>
              <a:rPr lang="en-US" altLang="zh-CN" sz="2000" b="1">
                <a:solidFill>
                  <a:srgbClr val="FF3300"/>
                </a:solidFill>
              </a:rPr>
              <a:t>1</a:t>
            </a:r>
            <a:r>
              <a:rPr lang="en-US" altLang="zh-CN" sz="2000" b="1">
                <a:solidFill>
                  <a:srgbClr val="000000"/>
                </a:solidFill>
              </a:rPr>
              <a:t>17--/CW</a:t>
            </a:r>
            <a:r>
              <a:rPr lang="en-US" altLang="zh-CN" sz="2000" b="1">
                <a:solidFill>
                  <a:srgbClr val="FF3300"/>
                </a:solidFill>
              </a:rPr>
              <a:t>1</a:t>
            </a:r>
            <a:r>
              <a:rPr lang="en-US" altLang="zh-CN" sz="2000" b="1">
                <a:solidFill>
                  <a:srgbClr val="000000"/>
                </a:solidFill>
              </a:rPr>
              <a:t>17M--/CW</a:t>
            </a:r>
            <a:r>
              <a:rPr lang="en-US" altLang="zh-CN" sz="2000" b="1">
                <a:solidFill>
                  <a:srgbClr val="FF3300"/>
                </a:solidFill>
              </a:rPr>
              <a:t>1</a:t>
            </a:r>
            <a:r>
              <a:rPr lang="en-US" altLang="zh-CN" sz="2000" b="1">
                <a:solidFill>
                  <a:srgbClr val="000000"/>
                </a:solidFill>
              </a:rPr>
              <a:t>17L-                                     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                                                                                CW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>
                <a:solidFill>
                  <a:srgbClr val="000000"/>
                </a:solidFill>
              </a:rPr>
              <a:t>17--/CW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>
                <a:solidFill>
                  <a:srgbClr val="000000"/>
                </a:solidFill>
              </a:rPr>
              <a:t>17M--/CW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>
                <a:solidFill>
                  <a:srgbClr val="000000"/>
                </a:solidFill>
              </a:rPr>
              <a:t>17L--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                                                                                CW</a:t>
            </a:r>
            <a:r>
              <a:rPr lang="en-US" altLang="zh-CN" sz="2000" b="1">
                <a:solidFill>
                  <a:srgbClr val="FF3300"/>
                </a:solidFill>
              </a:rPr>
              <a:t>3</a:t>
            </a:r>
            <a:r>
              <a:rPr lang="en-US" altLang="zh-CN" sz="2000" b="1">
                <a:solidFill>
                  <a:srgbClr val="000000"/>
                </a:solidFill>
              </a:rPr>
              <a:t>17--/CW</a:t>
            </a:r>
            <a:r>
              <a:rPr lang="en-US" altLang="zh-CN" sz="2000" b="1">
                <a:solidFill>
                  <a:srgbClr val="FF3300"/>
                </a:solidFill>
              </a:rPr>
              <a:t>3</a:t>
            </a:r>
            <a:r>
              <a:rPr lang="en-US" altLang="zh-CN" sz="2000" b="1">
                <a:solidFill>
                  <a:srgbClr val="000000"/>
                </a:solidFill>
              </a:rPr>
              <a:t>17M--/CW</a:t>
            </a:r>
            <a:r>
              <a:rPr lang="en-US" altLang="zh-CN" sz="2000" b="1">
                <a:solidFill>
                  <a:srgbClr val="FF3300"/>
                </a:solidFill>
              </a:rPr>
              <a:t>3</a:t>
            </a:r>
            <a:r>
              <a:rPr lang="en-US" altLang="zh-CN" sz="2000" b="1">
                <a:solidFill>
                  <a:srgbClr val="000000"/>
                </a:solidFill>
              </a:rPr>
              <a:t>17L--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</a:rPr>
              <a:t>4.</a:t>
            </a:r>
            <a:r>
              <a:rPr lang="zh-CN" altLang="en-US" b="1">
                <a:solidFill>
                  <a:srgbClr val="000000"/>
                </a:solidFill>
              </a:rPr>
              <a:t>三端可调负输出集成稳压器</a:t>
            </a:r>
            <a:r>
              <a:rPr lang="zh-CN" altLang="en-US" sz="2000" b="1">
                <a:solidFill>
                  <a:srgbClr val="000000"/>
                </a:solidFill>
              </a:rPr>
              <a:t>，</a:t>
            </a:r>
            <a:r>
              <a:rPr lang="zh-CN" altLang="en-US" sz="2000" b="1">
                <a:solidFill>
                  <a:schemeClr val="tx2"/>
                </a:solidFill>
              </a:rPr>
              <a:t>国标型号</a:t>
            </a:r>
            <a:r>
              <a:rPr lang="zh-CN" altLang="en-US" sz="2000" b="1">
                <a:solidFill>
                  <a:srgbClr val="000000"/>
                </a:solidFill>
              </a:rPr>
              <a:t>为</a:t>
            </a:r>
            <a:r>
              <a:rPr lang="en-US" altLang="zh-CN" sz="2000" b="1">
                <a:solidFill>
                  <a:srgbClr val="000000"/>
                </a:solidFill>
              </a:rPr>
              <a:t>CW</a:t>
            </a:r>
            <a:r>
              <a:rPr lang="en-US" altLang="zh-CN" sz="2000" b="1">
                <a:solidFill>
                  <a:srgbClr val="FF3300"/>
                </a:solidFill>
              </a:rPr>
              <a:t>1</a:t>
            </a:r>
            <a:r>
              <a:rPr lang="en-US" altLang="zh-CN" sz="2000" b="1">
                <a:solidFill>
                  <a:srgbClr val="000000"/>
                </a:solidFill>
              </a:rPr>
              <a:t>37--/CW</a:t>
            </a:r>
            <a:r>
              <a:rPr lang="en-US" altLang="zh-CN" sz="2000" b="1">
                <a:solidFill>
                  <a:srgbClr val="FF3300"/>
                </a:solidFill>
              </a:rPr>
              <a:t>1</a:t>
            </a:r>
            <a:r>
              <a:rPr lang="en-US" altLang="zh-CN" sz="2000" b="1">
                <a:solidFill>
                  <a:srgbClr val="000000"/>
                </a:solidFill>
              </a:rPr>
              <a:t>37M--/CW</a:t>
            </a:r>
            <a:r>
              <a:rPr lang="en-US" altLang="zh-CN" sz="2000" b="1">
                <a:solidFill>
                  <a:srgbClr val="FF3300"/>
                </a:solidFill>
              </a:rPr>
              <a:t>1</a:t>
            </a:r>
            <a:r>
              <a:rPr lang="en-US" altLang="zh-CN" sz="2000" b="1">
                <a:solidFill>
                  <a:srgbClr val="000000"/>
                </a:solidFill>
              </a:rPr>
              <a:t>37L-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                                                                                CW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>
                <a:solidFill>
                  <a:srgbClr val="000000"/>
                </a:solidFill>
              </a:rPr>
              <a:t>37--/CW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>
                <a:solidFill>
                  <a:srgbClr val="000000"/>
                </a:solidFill>
              </a:rPr>
              <a:t>37M--CW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>
                <a:solidFill>
                  <a:srgbClr val="000000"/>
                </a:solidFill>
              </a:rPr>
              <a:t>37L--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                                                                                CW</a:t>
            </a:r>
            <a:r>
              <a:rPr lang="en-US" altLang="zh-CN" sz="2000" b="1">
                <a:solidFill>
                  <a:srgbClr val="FF3300"/>
                </a:solidFill>
              </a:rPr>
              <a:t>3</a:t>
            </a:r>
            <a:r>
              <a:rPr lang="en-US" altLang="zh-CN" sz="2000" b="1">
                <a:solidFill>
                  <a:srgbClr val="000000"/>
                </a:solidFill>
              </a:rPr>
              <a:t>37--/CW</a:t>
            </a:r>
            <a:r>
              <a:rPr lang="en-US" altLang="zh-CN" sz="2000" b="1">
                <a:solidFill>
                  <a:srgbClr val="FF3300"/>
                </a:solidFill>
              </a:rPr>
              <a:t>3</a:t>
            </a:r>
            <a:r>
              <a:rPr lang="en-US" altLang="zh-CN" sz="2000" b="1">
                <a:solidFill>
                  <a:srgbClr val="000000"/>
                </a:solidFill>
              </a:rPr>
              <a:t>37M--/CW</a:t>
            </a:r>
            <a:r>
              <a:rPr lang="en-US" altLang="zh-CN" sz="2000" b="1">
                <a:solidFill>
                  <a:srgbClr val="FF3300"/>
                </a:solidFill>
              </a:rPr>
              <a:t>3</a:t>
            </a:r>
            <a:r>
              <a:rPr lang="en-US" altLang="zh-CN" sz="2000" b="1">
                <a:solidFill>
                  <a:srgbClr val="000000"/>
                </a:solidFill>
              </a:rPr>
              <a:t>37L--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5.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三端低压差集成稳压器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6.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大电流三端集成稳压器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FF33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以上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为军品级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为工业品级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为民品级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军品级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为金属外壳或陶瓷封装，工作温度范围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-55℃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150℃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工业品级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为金属外壳或陶瓷封装，工作温度范围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-25℃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150℃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民品级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多为塑料封装，工作温度范围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0℃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125℃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9FFDC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6703CD10-0770-49D2-9AB4-6F19BA4B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857250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  <a:latin typeface="宋体" panose="02010600030101010101" pitchFamily="2" charset="-122"/>
              </a:rPr>
              <a:t>6.2.1 </a:t>
            </a:r>
            <a:r>
              <a:rPr lang="zh-CN" altLang="en-US" sz="4000" b="1">
                <a:solidFill>
                  <a:srgbClr val="FF3300"/>
                </a:solidFill>
                <a:latin typeface="宋体" panose="02010600030101010101" pitchFamily="2" charset="-122"/>
              </a:rPr>
              <a:t>集成稳压电路的主要参数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9056F59-94C4-40FF-930D-52D93D09C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7391400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3600" b="1" dirty="0">
                <a:solidFill>
                  <a:schemeClr val="accent5">
                    <a:lumMod val="25000"/>
                  </a:schemeClr>
                </a:solidFill>
                <a:latin typeface="宋体" pitchFamily="2" charset="-122"/>
                <a:ea typeface="黑体" pitchFamily="2" charset="-122"/>
              </a:rPr>
              <a:t>特性参数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4C2F565C-500D-4038-8808-836B6F21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533400" cy="457200"/>
          </a:xfrm>
          <a:prstGeom prst="star5">
            <a:avLst/>
          </a:prstGeom>
          <a:gradFill rotWithShape="0">
            <a:gsLst>
              <a:gs pos="0">
                <a:srgbClr val="FFFF00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BF65EE44-1A0A-4F00-BEFD-19F8F45B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533400" cy="457200"/>
          </a:xfrm>
          <a:prstGeom prst="star5">
            <a:avLst/>
          </a:prstGeom>
          <a:gradFill rotWithShape="0">
            <a:gsLst>
              <a:gs pos="0">
                <a:srgbClr val="FFFF00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AE1404FB-A272-4B1A-B87C-19308381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6200"/>
            <a:ext cx="5867400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chemeClr val="accent5">
                    <a:lumMod val="25000"/>
                  </a:schemeClr>
                </a:solidFill>
                <a:latin typeface="宋体" pitchFamily="2" charset="-122"/>
                <a:ea typeface="黑体" pitchFamily="2" charset="-122"/>
              </a:rPr>
              <a:t>质量参数</a:t>
            </a: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595C5F36-339F-4CEF-A15C-A73334423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990600" cy="1524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57BA7EEE-4DB3-44FC-AB14-EA81FB66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791200"/>
            <a:ext cx="457200" cy="762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chemeClr val="folHlink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ACA0AF30-9EBE-4E26-AD8B-AEAC5B64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457200" cy="762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CECFF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373F54EB-DB47-4B0A-8433-878628FC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857250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宋体" panose="02010600030101010101" pitchFamily="2" charset="-122"/>
              </a:rPr>
              <a:t>特性参数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C40E138F-7CC6-4CDF-B7AB-F96340B4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输出电压</a:t>
            </a:r>
            <a:endParaRPr lang="zh-CN" altLang="en-US" sz="3200" b="1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BDF069A6-9AB1-42CC-A6F1-D8847194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533400" cy="457200"/>
          </a:xfrm>
          <a:prstGeom prst="star5">
            <a:avLst/>
          </a:prstGeom>
          <a:gradFill rotWithShape="0">
            <a:gsLst>
              <a:gs pos="0">
                <a:srgbClr val="FFFF00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E2F88E80-DD3E-4A63-A907-8EDFD559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533400" cy="457200"/>
          </a:xfrm>
          <a:prstGeom prst="star5">
            <a:avLst/>
          </a:prstGeom>
          <a:gradFill rotWithShape="0">
            <a:gsLst>
              <a:gs pos="0">
                <a:srgbClr val="FFFF00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9152987-E638-429E-B06C-854E034F0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6200"/>
            <a:ext cx="5867400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chemeClr val="accent5">
                    <a:lumMod val="25000"/>
                  </a:schemeClr>
                </a:solidFill>
                <a:latin typeface="宋体" pitchFamily="2" charset="-122"/>
                <a:ea typeface="黑体" pitchFamily="2" charset="-122"/>
              </a:rPr>
              <a:t>输出电流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31E86415-4C29-4D42-90EE-3BCA3394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365625"/>
            <a:ext cx="990600" cy="1524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42CB8B5C-7F8A-4690-8A74-CC4194FC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5373688"/>
            <a:ext cx="457200" cy="762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chemeClr val="folHlink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ECA04F9C-8FAF-43A9-81B0-B71807B36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81525"/>
            <a:ext cx="457200" cy="762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CECFF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D067E01-B374-40AD-93D1-B9BB3F4A2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857250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宋体" panose="02010600030101010101" pitchFamily="2" charset="-122"/>
              </a:rPr>
              <a:t>质量参数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FECC5B63-FB3A-49F0-8DEC-BCD41539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916113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反映稳压电路性能的参数</a:t>
            </a:r>
            <a:endParaRPr lang="zh-CN" altLang="en-US" sz="3200" b="1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967DA34-BC2D-4197-86EF-3D6E86A8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708275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稳压系数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4341" name="AutoShape 7">
            <a:extLst>
              <a:ext uri="{FF2B5EF4-FFF2-40B4-BE49-F238E27FC236}">
                <a16:creationId xmlns:a16="http://schemas.microsoft.com/office/drawing/2014/main" id="{D6653257-3905-4731-8E9D-C0C0AFB9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990600" cy="1524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AutoShape 8">
            <a:extLst>
              <a:ext uri="{FF2B5EF4-FFF2-40B4-BE49-F238E27FC236}">
                <a16:creationId xmlns:a16="http://schemas.microsoft.com/office/drawing/2014/main" id="{4526A135-FF53-4216-87CD-2C1E8068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791200"/>
            <a:ext cx="457200" cy="762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chemeClr val="folHlink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AutoShape 9">
            <a:extLst>
              <a:ext uri="{FF2B5EF4-FFF2-40B4-BE49-F238E27FC236}">
                <a16:creationId xmlns:a16="http://schemas.microsoft.com/office/drawing/2014/main" id="{1E186056-1096-4A3F-848E-D054423F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457200" cy="762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CECFF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062467C9-73FB-4DFB-90FD-2ACF51AA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359150"/>
            <a:ext cx="2447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输出电阻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87CBDBD-E329-404E-AB6A-C9D8947D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933825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温度系数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8A90F15-8E42-40A9-BE1E-DAABE72E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508500"/>
            <a:ext cx="2735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纹波抑制比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0" grpId="0" autoUpdateAnimBg="0"/>
      <p:bldP spid="10" grpId="0" autoUpdateAnimBg="0"/>
      <p:bldP spid="11" grpId="0" autoUpdateAnimBg="0"/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BFF70865-2956-4FC6-A380-9945EE99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3058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引起输出电压变化的原因是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负载电流的变化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输入电压的变化，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参见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6.1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029" name="Text Box 3">
            <a:extLst>
              <a:ext uri="{FF2B5EF4-FFF2-40B4-BE49-F238E27FC236}">
                <a16:creationId xmlns:a16="http://schemas.microsoft.com/office/drawing/2014/main" id="{EE1E6799-BB2B-4239-B7BA-DEB3A1FD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2"/>
                </a:solidFill>
                <a:latin typeface="宋体" panose="02010600030101010101" pitchFamily="2" charset="-122"/>
              </a:rPr>
              <a:t>引起输出电压不稳定的原因</a:t>
            </a:r>
            <a:endParaRPr lang="zh-CN" altLang="en-US" sz="32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09A93B5B-6FC6-4F35-894B-1BA985A8249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19600" y="2133600"/>
            <a:ext cx="4648200" cy="1219200"/>
          </a:xfrm>
          <a:prstGeom prst="wedgeRoundRectCallout">
            <a:avLst>
              <a:gd name="adj1" fmla="val -7208"/>
              <a:gd name="adj2" fmla="val 92708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 eaLnBrk="1" hangingPunct="1"/>
            <a:r>
              <a:rPr lang="zh-CN" altLang="en-US" b="1">
                <a:solidFill>
                  <a:srgbClr val="000000"/>
                </a:solidFill>
              </a:rPr>
              <a:t>负载电流的变化会</a:t>
            </a:r>
          </a:p>
          <a:p>
            <a:pPr lvl="1" algn="ctr" eaLnBrk="1" hangingPunct="1"/>
            <a:r>
              <a:rPr lang="zh-CN" altLang="en-US" b="1">
                <a:solidFill>
                  <a:srgbClr val="000000"/>
                </a:solidFill>
              </a:rPr>
              <a:t>在整流电源的内阻上产生电压降，</a:t>
            </a:r>
          </a:p>
          <a:p>
            <a:pPr lvl="1" algn="ctr" eaLnBrk="1" hangingPunct="1"/>
            <a:r>
              <a:rPr lang="zh-CN" altLang="en-US" b="1">
                <a:solidFill>
                  <a:srgbClr val="000000"/>
                </a:solidFill>
              </a:rPr>
              <a:t>从而使输入电压发生变化。</a:t>
            </a:r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E5AEDB6-69EA-4792-8FFC-76216330188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429000"/>
            <a:ext cx="6019800" cy="3276600"/>
            <a:chOff x="1104" y="2160"/>
            <a:chExt cx="3792" cy="2064"/>
          </a:xfrm>
        </p:grpSpPr>
        <p:sp>
          <p:nvSpPr>
            <p:cNvPr id="1033" name="Text Box 6">
              <a:extLst>
                <a:ext uri="{FF2B5EF4-FFF2-40B4-BE49-F238E27FC236}">
                  <a16:creationId xmlns:a16="http://schemas.microsoft.com/office/drawing/2014/main" id="{47009455-C25B-4D2C-81E4-719FCAAFB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936"/>
              <a:ext cx="2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/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6.1</a:t>
              </a:r>
              <a:r>
                <a:rPr lang="zh-CN" altLang="en-US" b="1">
                  <a:solidFill>
                    <a:srgbClr val="FF3300"/>
                  </a:solidFill>
                </a:rPr>
                <a:t>稳压电源方框图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027" name="Object 7">
              <a:extLst>
                <a:ext uri="{FF2B5EF4-FFF2-40B4-BE49-F238E27FC236}">
                  <a16:creationId xmlns:a16="http://schemas.microsoft.com/office/drawing/2014/main" id="{C8BC1761-BD92-47F9-A24B-CE41792B3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60"/>
            <a:ext cx="3792" cy="1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BMP 图像" r:id="rId3" imgW="2484101" imgH="1173653" progId="Paint.Picture">
                    <p:embed/>
                  </p:oleObj>
                </mc:Choice>
                <mc:Fallback>
                  <p:oleObj name="BMP 图像" r:id="rId3" imgW="2484101" imgH="1173653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60"/>
                          <a:ext cx="3792" cy="1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A8F90C5C-DDA4-45E7-B263-BB40EFCB6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2466975"/>
          <a:ext cx="32337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1054080" imgH="228600" progId="Equation.3">
                  <p:embed/>
                </p:oleObj>
              </mc:Choice>
              <mc:Fallback>
                <p:oleObj name="公式" r:id="rId5" imgW="1054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466975"/>
                        <a:ext cx="32337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0">
            <a:extLst>
              <a:ext uri="{FF2B5EF4-FFF2-40B4-BE49-F238E27FC236}">
                <a16:creationId xmlns:a16="http://schemas.microsoft.com/office/drawing/2014/main" id="{EB5E40FA-D294-41FC-B2E8-96DA3D56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60625"/>
            <a:ext cx="49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>
            <a:extLst>
              <a:ext uri="{FF2B5EF4-FFF2-40B4-BE49-F238E27FC236}">
                <a16:creationId xmlns:a16="http://schemas.microsoft.com/office/drawing/2014/main" id="{2E800ECD-96BC-43CB-9C8F-7286098B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2"/>
                </a:solidFill>
                <a:latin typeface="宋体" panose="02010600030101010101" pitchFamily="2" charset="-122"/>
              </a:rPr>
              <a:t>稳压电路的技术指标</a:t>
            </a:r>
            <a:endParaRPr lang="zh-CN" altLang="en-US" sz="32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8F30B75-87D8-4405-AAAC-623B4722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8486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</a:rPr>
              <a:t>用稳压电路的技术指标去衡量稳压电路性能的高低。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和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>
                <a:solidFill>
                  <a:srgbClr val="000000"/>
                </a:solidFill>
              </a:rPr>
              <a:t>引起的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>
                <a:solidFill>
                  <a:srgbClr val="000000"/>
                </a:solidFill>
              </a:rPr>
              <a:t>可用下式表示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2B3A99C-12E1-4D55-820B-E6CF24086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437063"/>
            <a:ext cx="3706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2800" b="1">
                <a:solidFill>
                  <a:srgbClr val="CC0000"/>
                </a:solidFill>
              </a:rPr>
              <a:t>输入调整因数</a:t>
            </a:r>
            <a:endParaRPr lang="en-US" altLang="zh-CN" sz="2800" b="1" baseline="-25000">
              <a:solidFill>
                <a:srgbClr val="CC0000"/>
              </a:solidFill>
            </a:endParaRPr>
          </a:p>
          <a:p>
            <a:pPr algn="just" eaLnBrk="1" hangingPunct="1"/>
            <a:r>
              <a:rPr lang="en-US" altLang="zh-CN" sz="2800" b="1">
                <a:solidFill>
                  <a:srgbClr val="CC0000"/>
                </a:solidFill>
              </a:rPr>
              <a:t>       </a:t>
            </a:r>
            <a:endParaRPr lang="zh-CN" altLang="en-US" sz="2000">
              <a:solidFill>
                <a:srgbClr val="CC0000"/>
              </a:solidFill>
            </a:endParaRP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5BB007B9-44B5-42A6-BC8C-94D51ED14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941888"/>
          <a:ext cx="451326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4" imgW="1536480" imgH="431640" progId="Equation.3">
                  <p:embed/>
                </p:oleObj>
              </mc:Choice>
              <mc:Fallback>
                <p:oleObj name="公式" r:id="rId4" imgW="1536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941888"/>
                        <a:ext cx="4513263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" name="Group 7">
            <a:extLst>
              <a:ext uri="{FF2B5EF4-FFF2-40B4-BE49-F238E27FC236}">
                <a16:creationId xmlns:a16="http://schemas.microsoft.com/office/drawing/2014/main" id="{BD75BFF0-2007-46B0-BC75-C1E24DD2756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76800" y="-2971800"/>
            <a:ext cx="381000" cy="8153400"/>
            <a:chOff x="3" y="0"/>
            <a:chExt cx="1089" cy="4325"/>
          </a:xfrm>
        </p:grpSpPr>
        <p:sp>
          <p:nvSpPr>
            <p:cNvPr id="13320" name="Arc 8">
              <a:extLst>
                <a:ext uri="{FF2B5EF4-FFF2-40B4-BE49-F238E27FC236}">
                  <a16:creationId xmlns:a16="http://schemas.microsoft.com/office/drawing/2014/main" id="{6C181221-5C87-439E-A81B-FE60DCFB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4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rot="10800000" vert="eaVert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3321" name="Arc 9">
              <a:extLst>
                <a:ext uri="{FF2B5EF4-FFF2-40B4-BE49-F238E27FC236}">
                  <a16:creationId xmlns:a16="http://schemas.microsoft.com/office/drawing/2014/main" id="{6BE70933-64B2-4DB8-9B48-0AAEBC85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293"/>
              <a:ext cx="254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rot="10800000" vert="eaVert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2058" name="Rectangle 10">
              <a:extLst>
                <a:ext uri="{FF2B5EF4-FFF2-40B4-BE49-F238E27FC236}">
                  <a16:creationId xmlns:a16="http://schemas.microsoft.com/office/drawing/2014/main" id="{9DE01F48-DF11-4C46-B778-855B9059D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23" name="AutoShape 11">
              <a:extLst>
                <a:ext uri="{FF2B5EF4-FFF2-40B4-BE49-F238E27FC236}">
                  <a16:creationId xmlns:a16="http://schemas.microsoft.com/office/drawing/2014/main" id="{8552DE7A-7531-4BEA-B55B-9EDC1C0F82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0" y="374"/>
              <a:ext cx="456" cy="358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zh-CN" altLang="zh-CN"/>
            </a:p>
          </p:txBody>
        </p:sp>
      </p:grp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A66A288A-5DC0-4F1F-98C8-0F50248C6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708275"/>
          <a:ext cx="532923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7" imgW="2425680" imgH="660240" progId="Equation.3">
                  <p:embed/>
                </p:oleObj>
              </mc:Choice>
              <mc:Fallback>
                <p:oleObj name="公式" r:id="rId7" imgW="242568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08275"/>
                        <a:ext cx="532923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FEB25896-72BB-44F0-9468-7B0F4059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1371600"/>
            <a:ext cx="39227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输出电阻</a:t>
            </a:r>
            <a:endParaRPr lang="en-US" altLang="zh-CN" sz="2800" b="1" baseline="-2500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2BD3E318-A451-44F6-8234-808DC36D4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196975"/>
          <a:ext cx="4019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4" imgW="1066680" imgH="431640" progId="Equation.3">
                  <p:embed/>
                </p:oleObj>
              </mc:Choice>
              <mc:Fallback>
                <p:oleObj name="公式" r:id="rId4" imgW="1066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4019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>
            <a:extLst>
              <a:ext uri="{FF2B5EF4-FFF2-40B4-BE49-F238E27FC236}">
                <a16:creationId xmlns:a16="http://schemas.microsoft.com/office/drawing/2014/main" id="{F285131B-8797-45C3-A258-B6A5872F8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19400"/>
            <a:ext cx="253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）温度系数</a:t>
            </a:r>
            <a:endParaRPr lang="en-US" altLang="zh-CN" sz="2800" b="1" baseline="-25000">
              <a:solidFill>
                <a:srgbClr val="CC0000"/>
              </a:solidFill>
            </a:endParaRP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82BAFA66-53AF-4867-93B5-34AA0CC84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708275"/>
          <a:ext cx="33131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6" imgW="1320480" imgH="393480" progId="Equation.3">
                  <p:embed/>
                </p:oleObj>
              </mc:Choice>
              <mc:Fallback>
                <p:oleObj name="公式" r:id="rId6" imgW="1320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08275"/>
                        <a:ext cx="33131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9FBD19A7-16DB-40E0-8685-3D1D6326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5805488"/>
            <a:ext cx="289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）纹波抑制比</a:t>
            </a:r>
            <a:endParaRPr lang="en-US" altLang="zh-CN" sz="2800" b="1" baseline="-25000">
              <a:solidFill>
                <a:srgbClr val="C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4EB-389F-498D-8F39-87810881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21163"/>
            <a:ext cx="2528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800" b="1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）稳压系数</a:t>
            </a:r>
            <a:endParaRPr lang="en-US" altLang="zh-CN" sz="2800" b="1" baseline="-25000">
              <a:solidFill>
                <a:srgbClr val="CC0000"/>
              </a:solidFill>
            </a:endParaRPr>
          </a:p>
        </p:txBody>
      </p:sp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CAA5806B-BA16-477E-BC21-8CF9F6992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9688" y="4076700"/>
          <a:ext cx="33575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8" imgW="1206360" imgH="431640" progId="Equation.DSMT4">
                  <p:embed/>
                </p:oleObj>
              </mc:Choice>
              <mc:Fallback>
                <p:oleObj name="Equation" r:id="rId8" imgW="120636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4076700"/>
                        <a:ext cx="335756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>
            <a:extLst>
              <a:ext uri="{FF2B5EF4-FFF2-40B4-BE49-F238E27FC236}">
                <a16:creationId xmlns:a16="http://schemas.microsoft.com/office/drawing/2014/main" id="{E936CE71-5988-4DF6-8967-E11EB114D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589588"/>
          <a:ext cx="33543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0" imgW="1193760" imgH="431640" progId="Equation.DSMT4">
                  <p:embed/>
                </p:oleObj>
              </mc:Choice>
              <mc:Fallback>
                <p:oleObj name="Equation" r:id="rId10" imgW="11937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89588"/>
                        <a:ext cx="33543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/>
      <p:bldP spid="1434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C29126D-0A38-4C99-BBF5-DF5CE9AE0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715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4000" b="1">
                <a:solidFill>
                  <a:srgbClr val="FF3300"/>
                </a:solidFill>
                <a:ea typeface="黑体" panose="02010609060101010101" pitchFamily="49" charset="-122"/>
              </a:rPr>
              <a:t>6.2.2</a:t>
            </a:r>
            <a:r>
              <a:rPr lang="en-US" altLang="zh-CN" sz="40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串联型稳压电路的工作原理</a:t>
            </a:r>
            <a:endParaRPr lang="zh-CN" altLang="en-US" sz="36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5363" name="AutoShape 3">
            <a:extLst>
              <a:ext uri="{FF2B5EF4-FFF2-40B4-BE49-F238E27FC236}">
                <a16:creationId xmlns:a16="http://schemas.microsoft.com/office/drawing/2014/main" id="{1B9D2227-0BEF-41FC-B04B-F0DC9AA5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533400" cy="457200"/>
          </a:xfrm>
          <a:prstGeom prst="star5">
            <a:avLst/>
          </a:prstGeom>
          <a:gradFill rotWithShape="0">
            <a:gsLst>
              <a:gs pos="0">
                <a:srgbClr val="FFFF00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379FBC1D-7232-42D0-9F14-13CF6B01A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839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      </a:t>
            </a:r>
            <a:r>
              <a:rPr lang="zh-CN" altLang="en-US" sz="2800" b="1">
                <a:solidFill>
                  <a:srgbClr val="000000"/>
                </a:solidFill>
              </a:rPr>
              <a:t>稳压二极管的缺点是工作电流较小，稳定电压值不能连续调节。线性串联型稳压电源的工作电流较大，输出电压一般可连续调节，稳压性能优越。目前这种稳压电源已经制成单片集成电路，广泛应用在各种电子仪器和电子电路之中。线性串联型稳压电源的缺点是损耗较大，效率低。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20F90FA8-78E9-440E-B59E-82694BE1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533400" cy="457200"/>
          </a:xfrm>
          <a:prstGeom prst="star5">
            <a:avLst/>
          </a:prstGeom>
          <a:gradFill rotWithShape="0">
            <a:gsLst>
              <a:gs pos="0">
                <a:srgbClr val="FFFF00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A37219E-725B-4F50-BC7D-04835A8F2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线性串联型稳压电路的工作原理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98E7F3F6-03A0-4EB7-872C-729D7041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768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稳压电路的保护环节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2">
            <a:extLst>
              <a:ext uri="{FF2B5EF4-FFF2-40B4-BE49-F238E27FC236}">
                <a16:creationId xmlns:a16="http://schemas.microsoft.com/office/drawing/2014/main" id="{28DD869C-9CED-419A-A455-A683E36C2E7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76800" y="-2971800"/>
            <a:ext cx="381000" cy="8153400"/>
            <a:chOff x="3" y="0"/>
            <a:chExt cx="1089" cy="4325"/>
          </a:xfrm>
        </p:grpSpPr>
        <p:sp>
          <p:nvSpPr>
            <p:cNvPr id="17411" name="Arc 3">
              <a:extLst>
                <a:ext uri="{FF2B5EF4-FFF2-40B4-BE49-F238E27FC236}">
                  <a16:creationId xmlns:a16="http://schemas.microsoft.com/office/drawing/2014/main" id="{6A9BA57B-0D3C-4A13-849F-79BF40772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4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rot="10800000" vert="eaVert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7412" name="Arc 4">
              <a:extLst>
                <a:ext uri="{FF2B5EF4-FFF2-40B4-BE49-F238E27FC236}">
                  <a16:creationId xmlns:a16="http://schemas.microsoft.com/office/drawing/2014/main" id="{FA653454-F9DC-4FD5-8856-D2406235C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293"/>
              <a:ext cx="254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rot="10800000" vert="eaVert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4108" name="Rectangle 5">
              <a:extLst>
                <a:ext uri="{FF2B5EF4-FFF2-40B4-BE49-F238E27FC236}">
                  <a16:creationId xmlns:a16="http://schemas.microsoft.com/office/drawing/2014/main" id="{079183A8-03F8-4453-9B8F-A12022CE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14" name="AutoShape 6">
              <a:extLst>
                <a:ext uri="{FF2B5EF4-FFF2-40B4-BE49-F238E27FC236}">
                  <a16:creationId xmlns:a16="http://schemas.microsoft.com/office/drawing/2014/main" id="{AD18BC66-80C0-4C07-A58A-2D85D9F45E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0" y="374"/>
              <a:ext cx="456" cy="358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4100" name="Text Box 8">
            <a:extLst>
              <a:ext uri="{FF2B5EF4-FFF2-40B4-BE49-F238E27FC236}">
                <a16:creationId xmlns:a16="http://schemas.microsoft.com/office/drawing/2014/main" id="{D33CCBF0-B07A-4305-8906-C94E119F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4813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线性串联型稳压电源的构成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101" name="Text Box 9">
            <a:extLst>
              <a:ext uri="{FF2B5EF4-FFF2-40B4-BE49-F238E27FC236}">
                <a16:creationId xmlns:a16="http://schemas.microsoft.com/office/drawing/2014/main" id="{FB98D81C-0C69-4D8A-8F16-13853C3A7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733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线性串联稳压电源的工作原理可用图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6.3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来说明。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857FB729-20E8-4162-99E5-8404CF0A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44958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</a:rPr>
              <a:t>显然，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en-US" altLang="zh-CN" sz="2800" b="1">
                <a:solidFill>
                  <a:srgbClr val="000000"/>
                </a:solidFill>
              </a:rPr>
              <a:t> =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，当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增加时，</a:t>
            </a:r>
            <a:r>
              <a:rPr lang="en-US" altLang="zh-CN" sz="2800" b="1" i="1">
                <a:solidFill>
                  <a:srgbClr val="000000"/>
                </a:solidFill>
              </a:rPr>
              <a:t>R </a:t>
            </a:r>
            <a:r>
              <a:rPr lang="zh-CN" altLang="en-US" sz="2800" b="1">
                <a:solidFill>
                  <a:srgbClr val="000000"/>
                </a:solidFill>
              </a:rPr>
              <a:t>受控制而增加，使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增加，从而在一定程度上抵消了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增加对输出电压的影响。若负载电流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增加，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受控制而减小，使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减小，从而在一定程度上抵消了因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增加，使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减小，对输出电压减小的影响。</a:t>
            </a:r>
          </a:p>
        </p:txBody>
      </p:sp>
      <p:grpSp>
        <p:nvGrpSpPr>
          <p:cNvPr id="4103" name="Group 11">
            <a:extLst>
              <a:ext uri="{FF2B5EF4-FFF2-40B4-BE49-F238E27FC236}">
                <a16:creationId xmlns:a16="http://schemas.microsoft.com/office/drawing/2014/main" id="{FEE38268-9991-447C-8829-80F4BC29BA5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819400"/>
            <a:ext cx="4343400" cy="3816350"/>
            <a:chOff x="3024" y="1968"/>
            <a:chExt cx="2736" cy="2404"/>
          </a:xfrm>
        </p:grpSpPr>
        <p:sp>
          <p:nvSpPr>
            <p:cNvPr id="4104" name="Text Box 12" descr="蓝色砂纸">
              <a:extLst>
                <a:ext uri="{FF2B5EF4-FFF2-40B4-BE49-F238E27FC236}">
                  <a16:creationId xmlns:a16="http://schemas.microsoft.com/office/drawing/2014/main" id="{F1A2085A-579B-421A-8228-56403C1E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803"/>
              <a:ext cx="2592" cy="52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6.3 </a:t>
              </a:r>
              <a:r>
                <a:rPr lang="zh-CN" altLang="en-US" b="1">
                  <a:solidFill>
                    <a:srgbClr val="FF3300"/>
                  </a:solidFill>
                </a:rPr>
                <a:t>串联稳压电源</a:t>
              </a:r>
            </a:p>
            <a:p>
              <a:pPr algn="just" eaLnBrk="1" hangingPunct="1"/>
              <a:r>
                <a:rPr lang="zh-CN" altLang="en-US" b="1">
                  <a:solidFill>
                    <a:srgbClr val="FF3300"/>
                  </a:solidFill>
                </a:rPr>
                <a:t>                        示意图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105" name="Text Box 13" descr="蓝色砂纸">
              <a:extLst>
                <a:ext uri="{FF2B5EF4-FFF2-40B4-BE49-F238E27FC236}">
                  <a16:creationId xmlns:a16="http://schemas.microsoft.com/office/drawing/2014/main" id="{BEB05558-5764-438F-93F1-674F46490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49"/>
              <a:ext cx="2640" cy="52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  图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6.3  </a:t>
              </a:r>
              <a:r>
                <a:rPr lang="zh-CN" altLang="en-US" b="1">
                  <a:solidFill>
                    <a:srgbClr val="FF3300"/>
                  </a:solidFill>
                </a:rPr>
                <a:t>串联稳压电源</a:t>
              </a:r>
            </a:p>
            <a:p>
              <a:pPr eaLnBrk="1" hangingPunct="1"/>
              <a:r>
                <a:rPr lang="zh-CN" altLang="en-US" b="1">
                  <a:solidFill>
                    <a:srgbClr val="FF3300"/>
                  </a:solidFill>
                </a:rPr>
                <a:t>                        示意图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4098" name="Object 14">
              <a:extLst>
                <a:ext uri="{FF2B5EF4-FFF2-40B4-BE49-F238E27FC236}">
                  <a16:creationId xmlns:a16="http://schemas.microsoft.com/office/drawing/2014/main" id="{0429235D-465C-4B58-A49D-3FF627FBF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68"/>
            <a:ext cx="2592" cy="1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BMP 图象" r:id="rId5" imgW="1364177" imgH="1005811" progId="Paint.Picture">
                    <p:embed/>
                  </p:oleObj>
                </mc:Choice>
                <mc:Fallback>
                  <p:oleObj name="BMP 图象" r:id="rId5" imgW="1364177" imgH="1005811" progId="Paint.Picture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68"/>
                          <a:ext cx="2592" cy="1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utoUpdateAnimBg="0"/>
    </p:bldLst>
  </p:timing>
</p:sld>
</file>

<file path=ppt/theme/theme1.xml><?xml version="1.0" encoding="utf-8"?>
<a:theme xmlns:a="http://schemas.openxmlformats.org/drawingml/2006/main" name="t15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9999FF"/>
      </a:folHlink>
    </a:clrScheme>
    <a:fontScheme name="t15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15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15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15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336699"/>
    </a:dk1>
    <a:lt1>
      <a:srgbClr val="FFFFFF"/>
    </a:lt1>
    <a:dk2>
      <a:srgbClr val="0066FF"/>
    </a:dk2>
    <a:lt2>
      <a:srgbClr val="AFB5D2"/>
    </a:lt2>
    <a:accent1>
      <a:srgbClr val="66CCFF"/>
    </a:accent1>
    <a:accent2>
      <a:srgbClr val="99FFCC"/>
    </a:accent2>
    <a:accent3>
      <a:srgbClr val="FFFFFF"/>
    </a:accent3>
    <a:accent4>
      <a:srgbClr val="2A5682"/>
    </a:accent4>
    <a:accent5>
      <a:srgbClr val="B8E2FF"/>
    </a:accent5>
    <a:accent6>
      <a:srgbClr val="8AE7B9"/>
    </a:accent6>
    <a:hlink>
      <a:srgbClr val="CC0000"/>
    </a:hlink>
    <a:folHlink>
      <a:srgbClr val="CC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C:\wla\t15.pot</Template>
  <TotalTime>242</TotalTime>
  <Words>989</Words>
  <Application>Microsoft Office PowerPoint</Application>
  <PresentationFormat>全屏显示(4:3)</PresentationFormat>
  <Paragraphs>83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Times New Roman</vt:lpstr>
      <vt:lpstr>宋体</vt:lpstr>
      <vt:lpstr>Arial</vt:lpstr>
      <vt:lpstr>Arial Narrow</vt:lpstr>
      <vt:lpstr>Monotype Sorts</vt:lpstr>
      <vt:lpstr>Calibri</vt:lpstr>
      <vt:lpstr>黑体</vt:lpstr>
      <vt:lpstr>Symbol</vt:lpstr>
      <vt:lpstr>幼圆</vt:lpstr>
      <vt:lpstr>t15</vt:lpstr>
      <vt:lpstr>Microsoft 公式 3.0</vt:lpstr>
      <vt:lpstr>画笔图片</vt:lpstr>
      <vt:lpstr>MathType 6.0 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齐明</dc:creator>
  <cp:lastModifiedBy>张伯望</cp:lastModifiedBy>
  <cp:revision>42</cp:revision>
  <dcterms:created xsi:type="dcterms:W3CDTF">1998-08-04T00:37:58Z</dcterms:created>
  <dcterms:modified xsi:type="dcterms:W3CDTF">2017-09-07T11:42:17Z</dcterms:modified>
</cp:coreProperties>
</file>