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77" r:id="rId3"/>
    <p:sldId id="279" r:id="rId4"/>
    <p:sldId id="278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58" r:id="rId20"/>
    <p:sldId id="259" r:id="rId21"/>
    <p:sldId id="260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A27DB-3096-4A87-B27E-B1FFB487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257E4-65BD-45A9-AE8E-4198C818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630FF-09A8-4153-BBC4-840E9908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F54A0-55EE-4B20-A753-5FA6B90BB2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7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DCE3C-7375-415C-A168-00BC28F8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E222D-FFDA-47CF-8577-F89D1DEB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DA4D2-28A9-4666-9405-D96286BE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26CAE-8FBB-4AE7-A6B6-FCA80711B1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5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38A51-DDBB-4790-A1C0-60EC4EBD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C2DF1-FF20-435E-9EE2-A71DD1FC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EEB8B-398E-4CC6-B40A-28D4F2CA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9C9DC-32B2-439C-9618-7C717BE48C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35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713D8-DEF0-4FAE-8903-B7AD543A6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F76D5-9367-4962-8D08-FA3ACB038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19B43-325D-4B8E-976C-66C99337C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DAC24-751D-4D04-85FB-63EC09BE83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03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26009-F1D2-44A9-8ED6-78AB6D98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8BC39-2440-4A6A-BA5F-3FDEBBDA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0ADD7-6707-45AE-A36C-D706CE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D8D17-6B98-4AC1-99D1-C8EE71F1AF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40E72-C7D6-4AC7-9134-F40A5CF0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619C5-3E57-4D75-9C8F-9512C7D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43837-3A18-424D-BDE9-663E353C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9296F-3524-4994-A9CC-D89F33CEAC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21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37F022C-7470-4D90-8D75-2E12120D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0DF0B8-C2FC-4041-B51D-BA0AA558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40E19B5-25E2-4D1F-89D2-73DF7DA4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B55F9-6782-407A-9DEC-149F35B3D1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4E27643-105A-446E-9864-A8FEEFE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DF5AA1B-20AC-409E-BA47-131FB36B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2800011-08DC-4885-B406-857F1BC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712EE-D257-4A19-A067-A4E8BFC55C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6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D3ABDA1-7D4E-4973-A141-1C3597E3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D632BED-4916-4951-ACB6-12BEAA19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955C976-C737-4822-A939-C0528A6B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A79F-701D-4B52-B04A-558C17E30A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32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CFA2911-8EA1-45FD-9FF4-0EE86BCC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95FC282-172A-4C88-A387-FCEC623C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EE32416-B206-46FB-95DB-8BC88FD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878E1-CCED-4D6B-8377-6873F17F8B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00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5288E6-73B5-4552-AC9A-2CBDBDF8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5DE7D9-A32C-4A73-B562-112FD47E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E60805C-21AD-4887-BD51-1841FDDF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0A865-E175-47C6-9A9E-4AF0E4137D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4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C62DFD5-17EE-46E1-8B4D-5B48A928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DDC7D80-1578-4FFB-BB7B-F1A0AB65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0F23D9-D96A-4098-AB49-B09C67F2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61E1F-3CDF-415A-BFD5-9AA408DB91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5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48748435-8274-4046-964F-33A5686266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65F508EE-4D44-4A4B-93E4-448022F5B5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6885C-EBCA-430F-8E72-9B5672BC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FD022-9E33-4A13-B1F3-203D7D4D1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6A02B-4B41-45C6-A1A8-E2132B639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797D39-436F-4D72-BD36-8AF489F36F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A152E5F-D2F6-405C-9D81-5027419CEB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87338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数字电路基础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F8E4A4-221E-4C6D-9AB5-E97FCED41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25538"/>
            <a:ext cx="8077200" cy="1871662"/>
          </a:xfrm>
        </p:spPr>
        <p:txBody>
          <a:bodyPr/>
          <a:lstStyle/>
          <a:p>
            <a:pPr algn="l" eaLnBrk="1" hangingPunct="1"/>
            <a:r>
              <a:rPr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（电路的工作信号为数字信号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数字信号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表示数字量的信号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在时间上和幅值上都是离散的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algn="l" eaLnBrk="1" hangingPunct="1"/>
            <a:endParaRPr lang="en-US" altLang="zh-CN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E2132CC-7B62-4976-85E8-9555D061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41663"/>
            <a:ext cx="5903912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1BEAD343-8929-4BD9-A1F4-F7A3ACCF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6272213"/>
            <a:ext cx="666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zh-CN" altLang="en-US" sz="2000"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用逻辑电平表示数字波形    </a:t>
            </a:r>
            <a:r>
              <a:rPr lang="en-US" altLang="zh-CN" sz="2000"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 16</a:t>
            </a:r>
            <a:r>
              <a:rPr lang="zh-CN" altLang="en-US" sz="2000"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位数据的图形表示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5">
            <a:extLst>
              <a:ext uri="{FF2B5EF4-FFF2-40B4-BE49-F238E27FC236}">
                <a16:creationId xmlns:a16="http://schemas.microsoft.com/office/drawing/2014/main" id="{AE2A2313-DAC0-401F-AAAC-10912EAF3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8208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363" name="Picture 21">
            <a:extLst>
              <a:ext uri="{FF2B5EF4-FFF2-40B4-BE49-F238E27FC236}">
                <a16:creationId xmlns:a16="http://schemas.microsoft.com/office/drawing/2014/main" id="{14FA26B8-FE91-45AB-9509-4C51724B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8424862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22">
            <a:extLst>
              <a:ext uri="{FF2B5EF4-FFF2-40B4-BE49-F238E27FC236}">
                <a16:creationId xmlns:a16="http://schemas.microsoft.com/office/drawing/2014/main" id="{F61A27CC-FAE2-4712-B391-C63D4A93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084763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并行传输数据的示意图</a:t>
            </a:r>
          </a:p>
        </p:txBody>
      </p:sp>
      <p:sp>
        <p:nvSpPr>
          <p:cNvPr id="15365" name="Rectangle 23">
            <a:extLst>
              <a:ext uri="{FF2B5EF4-FFF2-40B4-BE49-F238E27FC236}">
                <a16:creationId xmlns:a16="http://schemas.microsoft.com/office/drawing/2014/main" id="{A52970E1-EF37-4565-91BD-C2CB44213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89588"/>
            <a:ext cx="8424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计算机与打印机之间的并行通 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二进制数据的并行表示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>
            <a:extLst>
              <a:ext uri="{FF2B5EF4-FFF2-40B4-BE49-F238E27FC236}">
                <a16:creationId xmlns:a16="http://schemas.microsoft.com/office/drawing/2014/main" id="{FF12EF81-23D1-41C1-BC77-EF559AA70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76250"/>
            <a:ext cx="88011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十－二进制之间的转换</a:t>
            </a:r>
          </a:p>
          <a:p>
            <a:pPr algn="just" eaLnBrk="1" hangingPunct="1">
              <a:lnSpc>
                <a:spcPct val="145000"/>
              </a:lnSpc>
              <a:buFontTx/>
              <a:buAutoNum type="arabicPeriod"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二进制数转换成十进制数</a:t>
            </a:r>
          </a:p>
          <a:p>
            <a:pPr algn="just" eaLnBrk="1" hangingPunct="1">
              <a:lnSpc>
                <a:spcPct val="145000"/>
              </a:lnSpc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    “按权展开”</a:t>
            </a:r>
          </a:p>
          <a:p>
            <a:pPr algn="just" eaLnBrk="1" hangingPunct="1">
              <a:lnSpc>
                <a:spcPct val="145000"/>
              </a:lnSpc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2.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十进制数转换成二进制数</a:t>
            </a:r>
          </a:p>
          <a:p>
            <a:pPr algn="just" eaLnBrk="1" hangingPunct="1">
              <a:lnSpc>
                <a:spcPct val="145000"/>
              </a:lnSpc>
            </a:pPr>
            <a:endParaRPr lang="zh-CN" altLang="en-US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5000"/>
              </a:lnSpc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十进制数</a:t>
            </a:r>
          </a:p>
          <a:p>
            <a:pPr algn="just" eaLnBrk="1" hangingPunct="1">
              <a:lnSpc>
                <a:spcPct val="145000"/>
              </a:lnSpc>
            </a:pPr>
            <a:endParaRPr lang="zh-CN" altLang="en-US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5000"/>
              </a:lnSpc>
              <a:buFontTx/>
              <a:buAutoNum type="alphaLcPeriod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整数部分用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除基取余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将十进制数连续不断地除以基数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2 ,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直至商为零，所得余数由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低位到高位排列，即为所求二进制数。</a:t>
            </a:r>
          </a:p>
          <a:p>
            <a:pPr algn="just" eaLnBrk="1" hangingPunct="1">
              <a:lnSpc>
                <a:spcPct val="145000"/>
              </a:lnSpc>
            </a:pPr>
            <a:endParaRPr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AutoShape 7">
            <a:extLst>
              <a:ext uri="{FF2B5EF4-FFF2-40B4-BE49-F238E27FC236}">
                <a16:creationId xmlns:a16="http://schemas.microsoft.com/office/drawing/2014/main" id="{7D98B0A1-11BF-4FD3-A2B8-39A8622E1333}"/>
              </a:ext>
            </a:extLst>
          </p:cNvPr>
          <p:cNvSpPr>
            <a:spLocks/>
          </p:cNvSpPr>
          <p:nvPr/>
        </p:nvSpPr>
        <p:spPr bwMode="auto">
          <a:xfrm>
            <a:off x="1835150" y="3141663"/>
            <a:ext cx="88900" cy="798512"/>
          </a:xfrm>
          <a:prstGeom prst="leftBrace">
            <a:avLst>
              <a:gd name="adj1" fmla="val 74851"/>
              <a:gd name="adj2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Text Box 8">
            <a:extLst>
              <a:ext uri="{FF2B5EF4-FFF2-40B4-BE49-F238E27FC236}">
                <a16:creationId xmlns:a16="http://schemas.microsoft.com/office/drawing/2014/main" id="{4932B7EF-D536-4AA9-B2B9-966BB0F7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852738"/>
            <a:ext cx="15986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整数部分小数部分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B06FCACA-02D2-4C5C-A0A6-E91C9B585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362950" cy="586581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(37)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( ? )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2  37  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………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en-US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kumimoji="1"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       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2  18  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………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en-US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2  9   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………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en-US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2  4   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………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en-US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1"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2  2   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………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en-US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1"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2   1  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………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en-US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0</a:t>
            </a:r>
          </a:p>
          <a:p>
            <a:pPr eaLnBrk="1" hangingPunct="1"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(37)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( 100101 )</a:t>
            </a:r>
            <a:r>
              <a:rPr kumimoji="1"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D5EF4DE2-093F-43AC-835A-CC3A27D63256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268413"/>
            <a:ext cx="936625" cy="360362"/>
            <a:chOff x="1020" y="754"/>
            <a:chExt cx="590" cy="227"/>
          </a:xfrm>
        </p:grpSpPr>
        <p:sp>
          <p:nvSpPr>
            <p:cNvPr id="17429" name="Line 32">
              <a:extLst>
                <a:ext uri="{FF2B5EF4-FFF2-40B4-BE49-F238E27FC236}">
                  <a16:creationId xmlns:a16="http://schemas.microsoft.com/office/drawing/2014/main" id="{6024939D-BEFF-4864-ABF9-3106FFB96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33">
              <a:extLst>
                <a:ext uri="{FF2B5EF4-FFF2-40B4-BE49-F238E27FC236}">
                  <a16:creationId xmlns:a16="http://schemas.microsoft.com/office/drawing/2014/main" id="{E1EC913F-D281-4E59-BA04-58EF3872F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98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4">
            <a:extLst>
              <a:ext uri="{FF2B5EF4-FFF2-40B4-BE49-F238E27FC236}">
                <a16:creationId xmlns:a16="http://schemas.microsoft.com/office/drawing/2014/main" id="{D97895E2-E536-48A3-968A-7840D641ACD0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700213"/>
            <a:ext cx="936625" cy="433387"/>
            <a:chOff x="1020" y="1071"/>
            <a:chExt cx="590" cy="273"/>
          </a:xfrm>
        </p:grpSpPr>
        <p:sp>
          <p:nvSpPr>
            <p:cNvPr id="17427" name="Line 34">
              <a:extLst>
                <a:ext uri="{FF2B5EF4-FFF2-40B4-BE49-F238E27FC236}">
                  <a16:creationId xmlns:a16="http://schemas.microsoft.com/office/drawing/2014/main" id="{12A08625-125A-4574-941D-AC443112D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07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35">
              <a:extLst>
                <a:ext uri="{FF2B5EF4-FFF2-40B4-BE49-F238E27FC236}">
                  <a16:creationId xmlns:a16="http://schemas.microsoft.com/office/drawing/2014/main" id="{4D93C2EF-B04D-4A2E-BEE4-B0B513436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344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2C2A9581-0520-436D-B6F0-E5C7F095229E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2205038"/>
            <a:ext cx="865187" cy="503237"/>
            <a:chOff x="1020" y="1389"/>
            <a:chExt cx="545" cy="317"/>
          </a:xfrm>
        </p:grpSpPr>
        <p:sp>
          <p:nvSpPr>
            <p:cNvPr id="17425" name="Line 36">
              <a:extLst>
                <a:ext uri="{FF2B5EF4-FFF2-40B4-BE49-F238E27FC236}">
                  <a16:creationId xmlns:a16="http://schemas.microsoft.com/office/drawing/2014/main" id="{47A0CEA4-25C3-4798-9833-193129A76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37">
              <a:extLst>
                <a:ext uri="{FF2B5EF4-FFF2-40B4-BE49-F238E27FC236}">
                  <a16:creationId xmlns:a16="http://schemas.microsoft.com/office/drawing/2014/main" id="{D1BA3E9F-378E-447F-AD9D-B26839BA9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0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4" name="Line 38">
            <a:extLst>
              <a:ext uri="{FF2B5EF4-FFF2-40B4-BE49-F238E27FC236}">
                <a16:creationId xmlns:a16="http://schemas.microsoft.com/office/drawing/2014/main" id="{C9CDD14D-7D7C-40F0-9293-B23CA36AE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27813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D1BEF76F-97DF-4945-A8CB-7354C6B2C586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852738"/>
            <a:ext cx="865188" cy="431800"/>
            <a:chOff x="1020" y="1797"/>
            <a:chExt cx="545" cy="272"/>
          </a:xfrm>
        </p:grpSpPr>
        <p:sp>
          <p:nvSpPr>
            <p:cNvPr id="17423" name="Line 39">
              <a:extLst>
                <a:ext uri="{FF2B5EF4-FFF2-40B4-BE49-F238E27FC236}">
                  <a16:creationId xmlns:a16="http://schemas.microsoft.com/office/drawing/2014/main" id="{2BBEE172-E81B-4D84-A40C-BAECB6D69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40">
              <a:extLst>
                <a:ext uri="{FF2B5EF4-FFF2-40B4-BE49-F238E27FC236}">
                  <a16:creationId xmlns:a16="http://schemas.microsoft.com/office/drawing/2014/main" id="{F68DBF74-BD47-4B27-963A-1AB8ABF31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06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id="{BF221E93-ACF8-461C-93C6-098D3A773C0F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429000"/>
            <a:ext cx="865187" cy="504825"/>
            <a:chOff x="1020" y="2160"/>
            <a:chExt cx="545" cy="318"/>
          </a:xfrm>
        </p:grpSpPr>
        <p:sp>
          <p:nvSpPr>
            <p:cNvPr id="17421" name="Line 41">
              <a:extLst>
                <a:ext uri="{FF2B5EF4-FFF2-40B4-BE49-F238E27FC236}">
                  <a16:creationId xmlns:a16="http://schemas.microsoft.com/office/drawing/2014/main" id="{9A5AFD52-173F-40E0-95DA-A6323CF54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42">
              <a:extLst>
                <a:ext uri="{FF2B5EF4-FFF2-40B4-BE49-F238E27FC236}">
                  <a16:creationId xmlns:a16="http://schemas.microsoft.com/office/drawing/2014/main" id="{469BDDC3-54A2-478C-B4DB-330A3B47D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478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0">
            <a:extLst>
              <a:ext uri="{FF2B5EF4-FFF2-40B4-BE49-F238E27FC236}">
                <a16:creationId xmlns:a16="http://schemas.microsoft.com/office/drawing/2014/main" id="{8EE5030B-BC07-4E8B-92ED-08573743365B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4005263"/>
            <a:ext cx="863600" cy="431800"/>
            <a:chOff x="1020" y="2568"/>
            <a:chExt cx="544" cy="272"/>
          </a:xfrm>
        </p:grpSpPr>
        <p:sp>
          <p:nvSpPr>
            <p:cNvPr id="17419" name="Line 48">
              <a:extLst>
                <a:ext uri="{FF2B5EF4-FFF2-40B4-BE49-F238E27FC236}">
                  <a16:creationId xmlns:a16="http://schemas.microsoft.com/office/drawing/2014/main" id="{08D7EA7A-A6A1-418A-A0D6-81882CCE9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49">
              <a:extLst>
                <a:ext uri="{FF2B5EF4-FFF2-40B4-BE49-F238E27FC236}">
                  <a16:creationId xmlns:a16="http://schemas.microsoft.com/office/drawing/2014/main" id="{0F6F4E1D-B229-41EF-9DBB-D5EF5993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84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092" name="AutoShape 52">
            <a:extLst>
              <a:ext uri="{FF2B5EF4-FFF2-40B4-BE49-F238E27FC236}">
                <a16:creationId xmlns:a16="http://schemas.microsoft.com/office/drawing/2014/main" id="{A165D001-4BE3-4062-AF7B-FA498A67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341438"/>
            <a:ext cx="144462" cy="3167062"/>
          </a:xfrm>
          <a:prstGeom prst="upArrow">
            <a:avLst>
              <a:gd name="adj1" fmla="val 50000"/>
              <a:gd name="adj2" fmla="val 548079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2" name="Text Box 30">
            <a:extLst>
              <a:ext uri="{FF2B5EF4-FFF2-40B4-BE49-F238E27FC236}">
                <a16:creationId xmlns:a16="http://schemas.microsoft.com/office/drawing/2014/main" id="{1483D87A-B791-4EC1-B6E3-5AE44379B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35038"/>
            <a:ext cx="86820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(0.706)</a:t>
            </a:r>
            <a:r>
              <a:rPr lang="en-US" altLang="zh-CN" b="1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转换为二进制数，要求其误差不大于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-10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72A1647A-C9B2-4826-8933-28C6236E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31925"/>
            <a:ext cx="8599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FF"/>
                </a:solidFill>
              </a:rPr>
              <a:t>解：按十进制小数表达的方法，可得如下： 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635F8E9D-A612-47A6-A491-5EBCA622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5827713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0.706×2=1.412……1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1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0.412×2=0.824……0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2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0.824×2=1.648……1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3</a:t>
            </a:r>
            <a:endParaRPr lang="en-US" altLang="zh-CN" b="1">
              <a:solidFill>
                <a:srgbClr val="0000FF"/>
              </a:solidFill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0.648×2=1.296……1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4</a:t>
            </a:r>
            <a:endParaRPr lang="en-US" altLang="zh-CN" b="1">
              <a:solidFill>
                <a:srgbClr val="0000FF"/>
              </a:solidFill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0.296×2=0.592……0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5</a:t>
            </a:r>
            <a:endParaRPr lang="en-US" altLang="zh-CN" b="1">
              <a:solidFill>
                <a:srgbClr val="0000FF"/>
              </a:solidFill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0.592×2=1.184……1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6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0.184×2=0.368……0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7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0.368×2=0.736……0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8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0.736×2=1.472……1 …… b</a:t>
            </a:r>
            <a:r>
              <a:rPr lang="zh-CN" altLang="en-US" b="1" baseline="-25000">
                <a:solidFill>
                  <a:srgbClr val="0000FF"/>
                </a:solidFill>
              </a:rPr>
              <a:t>－</a:t>
            </a:r>
            <a:r>
              <a:rPr lang="en-US" altLang="zh-CN" b="1" baseline="-25000">
                <a:solidFill>
                  <a:srgbClr val="0000FF"/>
                </a:solidFill>
              </a:rPr>
              <a:t>9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E510ECB6-B454-4BED-96B5-8933E188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32463"/>
            <a:ext cx="859948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</a:rPr>
              <a:t>    </a:t>
            </a:r>
            <a:r>
              <a:rPr lang="zh-CN" altLang="en-US" b="1">
                <a:solidFill>
                  <a:srgbClr val="0000FF"/>
                </a:solidFill>
              </a:rPr>
              <a:t>由于最后的小数小于</a:t>
            </a:r>
            <a:r>
              <a:rPr lang="en-US" altLang="zh-CN" b="1">
                <a:solidFill>
                  <a:srgbClr val="0000FF"/>
                </a:solidFill>
              </a:rPr>
              <a:t>0.5</a:t>
            </a:r>
            <a:r>
              <a:rPr lang="zh-CN" altLang="en-US" b="1">
                <a:solidFill>
                  <a:srgbClr val="0000FF"/>
                </a:solidFill>
              </a:rPr>
              <a:t>，根据“四舍五入”的原则，应为</a:t>
            </a:r>
            <a:r>
              <a:rPr lang="en-US" altLang="zh-CN" b="1">
                <a:solidFill>
                  <a:srgbClr val="0000FF"/>
                </a:solidFill>
              </a:rPr>
              <a:t>0</a:t>
            </a:r>
            <a:r>
              <a:rPr lang="zh-CN" altLang="en-US" b="1">
                <a:solidFill>
                  <a:srgbClr val="0000FF"/>
                </a:solidFill>
              </a:rPr>
              <a:t>。所以，</a:t>
            </a:r>
            <a:r>
              <a:rPr lang="en-US" altLang="zh-CN" b="1">
                <a:solidFill>
                  <a:srgbClr val="0000FF"/>
                </a:solidFill>
              </a:rPr>
              <a:t>(0.706)</a:t>
            </a:r>
            <a:r>
              <a:rPr lang="en-US" altLang="zh-CN" b="1" baseline="-30000">
                <a:solidFill>
                  <a:srgbClr val="0000FF"/>
                </a:solidFill>
              </a:rPr>
              <a:t>D</a:t>
            </a:r>
            <a:r>
              <a:rPr lang="en-US" altLang="zh-CN" b="1">
                <a:solidFill>
                  <a:srgbClr val="0000FF"/>
                </a:solidFill>
              </a:rPr>
              <a:t>=(0.101101001)</a:t>
            </a:r>
            <a:r>
              <a:rPr lang="en-US" altLang="zh-CN" b="1" baseline="-30000">
                <a:solidFill>
                  <a:srgbClr val="0000FF"/>
                </a:solidFill>
              </a:rPr>
              <a:t>B</a:t>
            </a:r>
            <a:r>
              <a:rPr lang="zh-CN" altLang="en-US" b="1">
                <a:solidFill>
                  <a:srgbClr val="0000FF"/>
                </a:solidFill>
              </a:rPr>
              <a:t>，其误差 </a:t>
            </a:r>
          </a:p>
        </p:txBody>
      </p:sp>
      <p:graphicFrame>
        <p:nvGraphicFramePr>
          <p:cNvPr id="90146" name="Object 34">
            <a:extLst>
              <a:ext uri="{FF2B5EF4-FFF2-40B4-BE49-F238E27FC236}">
                <a16:creationId xmlns:a16="http://schemas.microsoft.com/office/drawing/2014/main" id="{7297610E-B830-4850-BB57-8C26EEE14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6092825"/>
          <a:ext cx="1136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4" imgW="495000" imgH="203040" progId="Equation.3">
                  <p:embed/>
                </p:oleObj>
              </mc:Choice>
              <mc:Fallback>
                <p:oleObj name="公式" r:id="rId4" imgW="49500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092825"/>
                        <a:ext cx="11366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8" name="Line 36">
            <a:extLst>
              <a:ext uri="{FF2B5EF4-FFF2-40B4-BE49-F238E27FC236}">
                <a16:creationId xmlns:a16="http://schemas.microsoft.com/office/drawing/2014/main" id="{BBCA01EC-F986-4A0F-9D1F-23020AA30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1844675"/>
            <a:ext cx="0" cy="33845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578010F-FA4B-45F2-898F-6E1B17B75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83629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b.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小数部分采用</a:t>
            </a: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乘基取整</a:t>
            </a: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0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0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0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0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0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0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0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0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2" grpId="0" autoUpdateAnimBg="0"/>
      <p:bldP spid="9014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C844BD40-11B7-4387-949A-D2ED1E161D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33375"/>
            <a:ext cx="8135937" cy="619125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十六进制和八进制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1)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(Octal--O)</a:t>
            </a:r>
          </a:p>
          <a:p>
            <a:pPr marL="609600" indent="-609600" algn="just" eaLnBrk="1" hangingPunct="1"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 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0,1,2,3,4,5,6,7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八个数码，计数规律是</a:t>
            </a:r>
            <a:endParaRPr kumimoji="1" lang="en-US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 eaLnBrk="1" hangingPunct="1"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逢八进一</a:t>
            </a:r>
            <a:r>
              <a:rPr kumimoji="1"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”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609600" indent="-609600" algn="just" eaLnBrk="1" hangingPunct="1"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八进制：以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为基数的计数体制。</a:t>
            </a:r>
          </a:p>
          <a:p>
            <a:pPr marL="609600" indent="-609600" algn="just" eaLnBrk="1" hangingPunct="1">
              <a:buFontTx/>
              <a:buNone/>
            </a:pPr>
            <a:endParaRPr kumimoji="1"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 eaLnBrk="1" hangingPunct="1">
              <a:buFontTx/>
              <a:buNone/>
            </a:pPr>
            <a:endParaRPr kumimoji="1"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 eaLnBrk="1" hangingPunct="1">
              <a:buFontTx/>
              <a:buNone/>
            </a:pPr>
            <a:endParaRPr kumimoji="1"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2)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八－二进制之间转换</a:t>
            </a:r>
          </a:p>
          <a:p>
            <a:pPr marL="609600" indent="-609600" eaLnBrk="1" hangingPunct="1"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</a:rPr>
              <a:t>a. 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二进制转换为八进制</a:t>
            </a:r>
            <a:endParaRPr kumimoji="1" lang="zh-CN" altLang="en-US" sz="2800" b="1">
              <a:solidFill>
                <a:srgbClr val="0000FF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</a:rPr>
              <a:t>      三位二进制数</a:t>
            </a:r>
            <a:r>
              <a:rPr kumimoji="1" lang="en-US" altLang="zh-CN" sz="2800" b="1">
                <a:solidFill>
                  <a:srgbClr val="0000FF"/>
                </a:solidFill>
              </a:rPr>
              <a:t>000</a:t>
            </a:r>
            <a:r>
              <a:rPr kumimoji="1" lang="zh-CN" altLang="en-US" sz="2800" b="1">
                <a:solidFill>
                  <a:srgbClr val="0000FF"/>
                </a:solidFill>
              </a:rPr>
              <a:t>～</a:t>
            </a:r>
            <a:r>
              <a:rPr kumimoji="1" lang="en-US" altLang="zh-CN" sz="2800" b="1">
                <a:solidFill>
                  <a:srgbClr val="0000FF"/>
                </a:solidFill>
              </a:rPr>
              <a:t>111</a:t>
            </a:r>
            <a:r>
              <a:rPr kumimoji="1" lang="zh-CN" altLang="en-US" sz="2800" b="1">
                <a:solidFill>
                  <a:srgbClr val="0000FF"/>
                </a:solidFill>
              </a:rPr>
              <a:t>表示 </a:t>
            </a:r>
            <a:r>
              <a:rPr kumimoji="1" lang="en-US" altLang="zh-CN" sz="2800" b="1">
                <a:solidFill>
                  <a:srgbClr val="0000FF"/>
                </a:solidFill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</a:rPr>
              <a:t>～</a:t>
            </a:r>
            <a:r>
              <a:rPr kumimoji="1" lang="en-US" altLang="zh-CN" sz="2800" b="1">
                <a:solidFill>
                  <a:srgbClr val="0000FF"/>
                </a:solidFill>
              </a:rPr>
              <a:t>7</a:t>
            </a:r>
            <a:r>
              <a:rPr kumimoji="1" lang="zh-CN" altLang="en-US" sz="2800" b="1">
                <a:solidFill>
                  <a:srgbClr val="0000FF"/>
                </a:solidFill>
              </a:rPr>
              <a:t>，即为一位</a:t>
            </a:r>
          </a:p>
          <a:p>
            <a:pPr marL="609600" indent="-609600" eaLnBrk="1" hangingPunct="1"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</a:rPr>
              <a:t>八进制数。</a:t>
            </a:r>
          </a:p>
        </p:txBody>
      </p:sp>
      <p:graphicFrame>
        <p:nvGraphicFramePr>
          <p:cNvPr id="91165" name="Object 29">
            <a:extLst>
              <a:ext uri="{FF2B5EF4-FFF2-40B4-BE49-F238E27FC236}">
                <a16:creationId xmlns:a16="http://schemas.microsoft.com/office/drawing/2014/main" id="{B7FCE126-4CD3-4CB4-85C2-3A05817FDFD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58888" y="2997200"/>
          <a:ext cx="50466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3" imgW="2006280" imgH="431640" progId="Equation.3">
                  <p:embed/>
                </p:oleObj>
              </mc:Choice>
              <mc:Fallback>
                <p:oleObj name="公式" r:id="rId3" imgW="200628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504666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id="{0FA5CA59-C9A9-495A-A4BA-4DA0295C3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511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</a:rPr>
              <a:t>转换：以小数点为界，整数部分自右向左，小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</a:rPr>
              <a:t>数部分自左向右，三位一组，不够三位的添零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</a:rPr>
              <a:t>补齐，则每三位二进制数表示一位八进制数。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</a:rPr>
              <a:t>    </a:t>
            </a:r>
            <a:r>
              <a:rPr kumimoji="1" lang="en-US" altLang="zh-CN">
                <a:solidFill>
                  <a:srgbClr val="0000FF"/>
                </a:solidFill>
              </a:rPr>
              <a:t>(10111001011.01011)</a:t>
            </a:r>
            <a:r>
              <a:rPr kumimoji="1" lang="en-US" altLang="zh-CN" baseline="-25000">
                <a:solidFill>
                  <a:srgbClr val="0000FF"/>
                </a:solidFill>
              </a:rPr>
              <a:t>B</a:t>
            </a:r>
            <a:r>
              <a:rPr kumimoji="1" lang="en-US" altLang="zh-CN">
                <a:solidFill>
                  <a:srgbClr val="0000FF"/>
                </a:solidFill>
              </a:rPr>
              <a:t>=(  ?  )</a:t>
            </a:r>
            <a:r>
              <a:rPr kumimoji="1" lang="en-US" altLang="zh-CN" baseline="-25000">
                <a:solidFill>
                  <a:srgbClr val="0000FF"/>
                </a:solidFill>
              </a:rPr>
              <a:t>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    (010 111 001 011.010 110)</a:t>
            </a:r>
            <a:r>
              <a:rPr kumimoji="1" lang="en-US" altLang="zh-CN" baseline="-25000">
                <a:solidFill>
                  <a:srgbClr val="0000FF"/>
                </a:solidFill>
              </a:rPr>
              <a:t>B</a:t>
            </a:r>
            <a:r>
              <a:rPr kumimoji="1" lang="en-US" altLang="zh-CN">
                <a:solidFill>
                  <a:srgbClr val="0000FF"/>
                </a:solidFill>
              </a:rPr>
              <a:t>=( 2713. 26 )</a:t>
            </a:r>
            <a:r>
              <a:rPr kumimoji="1" lang="en-US" altLang="zh-CN" baseline="-25000">
                <a:solidFill>
                  <a:srgbClr val="0000FF"/>
                </a:solidFill>
              </a:rPr>
              <a:t>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baseline="-2500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b. 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八进制转换为二进制</a:t>
            </a:r>
            <a:endParaRPr kumimoji="1" lang="zh-CN" altLang="en-US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</a:rPr>
              <a:t>    每位八进制数展开成三位二进制数。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B307FC90-6585-4F27-8662-147DAD77F1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60350"/>
            <a:ext cx="8569325" cy="2663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3)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(Hexadecimal--H)</a:t>
            </a:r>
          </a:p>
          <a:p>
            <a:pPr algn="just" eaLnBrk="1" hangingPunct="1"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 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0,1,2,3,4,5,6,7,8,9,A,B,C,D,E,F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</a:p>
          <a:p>
            <a:pPr algn="just" eaLnBrk="1" hangingPunct="1"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六个数码，计数规律是</a:t>
            </a:r>
            <a:r>
              <a:rPr kumimoji="1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逢十六进一</a:t>
            </a:r>
            <a:r>
              <a:rPr kumimoji="1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”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eaLnBrk="1" hangingPunct="1"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十六进制：以</a:t>
            </a: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为基数的计数体制。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algn="just" eaLnBrk="1" hangingPunct="1">
              <a:buFontTx/>
              <a:buNone/>
            </a:pPr>
            <a:endParaRPr kumimoji="1" lang="en-US" altLang="zh-CN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410" name="Object 10">
            <a:extLst>
              <a:ext uri="{FF2B5EF4-FFF2-40B4-BE49-F238E27FC236}">
                <a16:creationId xmlns:a16="http://schemas.microsoft.com/office/drawing/2014/main" id="{C427270D-D1E3-4F26-9DEF-B13F6EEA64C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651125" y="2924175"/>
          <a:ext cx="30368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3" imgW="1193760" imgH="431640" progId="Equation.3">
                  <p:embed/>
                </p:oleObj>
              </mc:Choice>
              <mc:Fallback>
                <p:oleObj name="公式" r:id="rId3" imgW="11937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924175"/>
                        <a:ext cx="30368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Rectangle 13">
            <a:extLst>
              <a:ext uri="{FF2B5EF4-FFF2-40B4-BE49-F238E27FC236}">
                <a16:creationId xmlns:a16="http://schemas.microsoft.com/office/drawing/2014/main" id="{900BE2E2-1C2D-4461-85A9-AC6B70F6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92600"/>
            <a:ext cx="83518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4) 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十六－二进制之间转换</a:t>
            </a:r>
          </a:p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 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二进制转换为十六进制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四位二进制数</a:t>
            </a:r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 一位十六进制数。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4C96068F-8048-4A89-9168-5DE8687D8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362950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例   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(10111001011.01001)</a:t>
            </a:r>
            <a:r>
              <a:rPr lang="en-US" altLang="zh-CN" b="1" baseline="-2500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=(  ?  )</a:t>
            </a:r>
            <a:r>
              <a:rPr lang="en-US" altLang="zh-CN" b="1" baseline="-25000">
                <a:solidFill>
                  <a:srgbClr val="0000FF"/>
                </a:solidFill>
                <a:ea typeface="黑体" panose="02010609060101010101" pitchFamily="49" charset="-122"/>
              </a:rPr>
              <a:t>H</a:t>
            </a:r>
            <a:endParaRPr lang="en-US" altLang="zh-CN" b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解：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(0101 1100 1011.0100 1000)</a:t>
            </a:r>
            <a:r>
              <a:rPr lang="en-US" altLang="zh-CN" sz="2800" b="1" baseline="-2500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=( 5CB.48  )</a:t>
            </a:r>
            <a:r>
              <a:rPr lang="en-US" altLang="zh-CN" sz="2800" b="1" baseline="-25000">
                <a:solidFill>
                  <a:srgbClr val="0000FF"/>
                </a:solidFill>
                <a:ea typeface="黑体" panose="02010609060101010101" pitchFamily="49" charset="-122"/>
              </a:rPr>
              <a:t>H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sz="2800" b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例    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(59)</a:t>
            </a:r>
            <a:r>
              <a:rPr lang="en-US" altLang="zh-CN" sz="2800" b="1" baseline="-25000">
                <a:solidFill>
                  <a:srgbClr val="0000FF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=( ? )</a:t>
            </a:r>
            <a:r>
              <a:rPr lang="en-US" altLang="zh-CN" sz="2800" b="1" baseline="-25000">
                <a:solidFill>
                  <a:srgbClr val="0000FF"/>
                </a:solidFill>
                <a:ea typeface="黑体" panose="02010609060101010101" pitchFamily="49" charset="-122"/>
              </a:rPr>
              <a:t>H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解：</a:t>
            </a:r>
            <a:r>
              <a:rPr lang="zh-CN" altLang="en-US" sz="2800" b="1" baseline="-25000">
                <a:solidFill>
                  <a:srgbClr val="0000FF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(59)</a:t>
            </a:r>
            <a:r>
              <a:rPr lang="en-US" altLang="zh-CN" sz="2800" b="1" baseline="-25000">
                <a:solidFill>
                  <a:srgbClr val="0000FF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=( 3B )</a:t>
            </a:r>
            <a:r>
              <a:rPr lang="en-US" altLang="zh-CN" sz="2800" b="1" baseline="-25000">
                <a:solidFill>
                  <a:srgbClr val="0000FF"/>
                </a:solidFill>
                <a:ea typeface="黑体" panose="02010609060101010101" pitchFamily="49" charset="-122"/>
              </a:rPr>
              <a:t>H</a:t>
            </a:r>
          </a:p>
          <a:p>
            <a:pPr eaLnBrk="1" hangingPunct="1">
              <a:buFontTx/>
              <a:buNone/>
            </a:pPr>
            <a:r>
              <a:rPr lang="en-US" altLang="zh-CN" sz="2800" b="1" baseline="-25000">
                <a:solidFill>
                  <a:srgbClr val="0000FF"/>
                </a:solidFill>
                <a:ea typeface="黑体" panose="02010609060101010101" pitchFamily="49" charset="-122"/>
              </a:rPr>
              <a:t>        </a:t>
            </a:r>
          </a:p>
          <a:p>
            <a:pPr eaLnBrk="1" hangingPunct="1"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</a:rPr>
              <a:t>        </a:t>
            </a:r>
            <a:r>
              <a:rPr kumimoji="1"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与二进制之间的转换容易；计数容量较其它进</a:t>
            </a:r>
            <a:endParaRPr kumimoji="1" lang="en-US" altLang="zh-CN" sz="2800" b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制都大；计算机系统中，大量的寄存器、计数器等</a:t>
            </a:r>
            <a:endParaRPr kumimoji="1" lang="en-US" altLang="zh-CN" sz="2800" b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往往按四位一组排列。故使十六进制的使用独具优</a:t>
            </a:r>
            <a:endParaRPr kumimoji="1" lang="en-US" altLang="zh-CN" sz="2800" b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越性。</a:t>
            </a:r>
            <a:endParaRPr kumimoji="1" lang="zh-CN" altLang="en-US" sz="2800" b="1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22ADFC87-DF08-4392-A7BF-CE3018A44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569325" cy="626427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几种数制之间的关系对照表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7596" name="Group 76">
            <a:extLst>
              <a:ext uri="{FF2B5EF4-FFF2-40B4-BE49-F238E27FC236}">
                <a16:creationId xmlns:a16="http://schemas.microsoft.com/office/drawing/2014/main" id="{F40112A5-4893-4C28-A068-098596E5FAE4}"/>
              </a:ext>
            </a:extLst>
          </p:cNvPr>
          <p:cNvGraphicFramePr>
            <a:graphicFrameLocks noGrp="1"/>
          </p:cNvGraphicFramePr>
          <p:nvPr/>
        </p:nvGraphicFramePr>
        <p:xfrm>
          <a:off x="142875" y="898525"/>
          <a:ext cx="4411663" cy="5286375"/>
        </p:xfrm>
        <a:graphic>
          <a:graphicData uri="http://schemas.openxmlformats.org/drawingml/2006/table">
            <a:tbl>
              <a:tblPr/>
              <a:tblGrid>
                <a:gridCol w="1055688">
                  <a:extLst>
                    <a:ext uri="{9D8B030D-6E8A-4147-A177-3AD203B41FA5}">
                      <a16:colId xmlns:a16="http://schemas.microsoft.com/office/drawing/2014/main" val="1433024609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371985912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126481417"/>
                    </a:ext>
                  </a:extLst>
                </a:gridCol>
                <a:gridCol w="1268413">
                  <a:extLst>
                    <a:ext uri="{9D8B030D-6E8A-4147-A177-3AD203B41FA5}">
                      <a16:colId xmlns:a16="http://schemas.microsoft.com/office/drawing/2014/main" val="1420927661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十进制数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二进制数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八进制数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十六进制数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78886"/>
                  </a:ext>
                </a:extLst>
              </a:tr>
              <a:tr h="4833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77364"/>
                  </a:ext>
                </a:extLst>
              </a:tr>
            </a:tbl>
          </a:graphicData>
        </a:graphic>
      </p:graphicFrame>
      <p:graphicFrame>
        <p:nvGraphicFramePr>
          <p:cNvPr id="107613" name="Group 93">
            <a:extLst>
              <a:ext uri="{FF2B5EF4-FFF2-40B4-BE49-F238E27FC236}">
                <a16:creationId xmlns:a16="http://schemas.microsoft.com/office/drawing/2014/main" id="{E233AD91-0A2C-4DA1-AFAF-69C186F944AB}"/>
              </a:ext>
            </a:extLst>
          </p:cNvPr>
          <p:cNvGraphicFramePr>
            <a:graphicFrameLocks noGrp="1"/>
          </p:cNvGraphicFramePr>
          <p:nvPr/>
        </p:nvGraphicFramePr>
        <p:xfrm>
          <a:off x="4552950" y="885825"/>
          <a:ext cx="4411663" cy="5299075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9333245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6598533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385306143"/>
                    </a:ext>
                  </a:extLst>
                </a:gridCol>
                <a:gridCol w="1268413">
                  <a:extLst>
                    <a:ext uri="{9D8B030D-6E8A-4147-A177-3AD203B41FA5}">
                      <a16:colId xmlns:a16="http://schemas.microsoft.com/office/drawing/2014/main" val="1577187624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十进制数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二进制数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八进制数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十六进制数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33394"/>
                  </a:ext>
                </a:extLst>
              </a:tr>
              <a:tr h="4833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03321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D8DF751-AA33-4617-B0F6-23EB7A2950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6035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二进制代码</a:t>
            </a: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FBEA756-A250-4A76-9DBC-92D00E5BCB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96975"/>
            <a:ext cx="8320088" cy="4900613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二进制编码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十进制编码（</a:t>
            </a:r>
            <a:r>
              <a:rPr lang="en-US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码）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8421-</a:t>
            </a:r>
            <a:r>
              <a:rPr lang="en-US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码、 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5421-</a:t>
            </a:r>
            <a:r>
              <a:rPr lang="en-US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码、 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2421-</a:t>
            </a:r>
            <a:r>
              <a:rPr lang="en-US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码、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4221-</a:t>
            </a:r>
            <a:r>
              <a:rPr lang="en-US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码、余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码、余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EAF8B4-36A3-4385-B614-75354371F1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 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数字电路概述</a:t>
            </a:r>
            <a:endParaRPr lang="zh-CN" altLang="en-US" sz="4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752B4F9-53D2-418B-9D84-4E47B90D37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1266825"/>
            <a:ext cx="8569325" cy="5257800"/>
          </a:xfrm>
        </p:spPr>
        <p:txBody>
          <a:bodyPr rtlCol="0">
            <a:normAutofit fontScale="92500" lnSpcReduction="10000"/>
          </a:bodyPr>
          <a:lstStyle/>
          <a:p>
            <a:pPr marL="609600" indent="-609600" algn="l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7.1.1  </a:t>
            </a:r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数字电路的特点</a:t>
            </a:r>
            <a:endParaRPr lang="en-US" altLang="zh-CN" sz="4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器件工作在开关状态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功耗小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抗干扰能力强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信号为高、低电平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精度高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结构简单、对器件精度要求不高、易集成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分析方法不同（区别模拟电路）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具有存储、记忆和逻辑判断信号能力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保密性好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4">
            <a:extLst>
              <a:ext uri="{FF2B5EF4-FFF2-40B4-BE49-F238E27FC236}">
                <a16:creationId xmlns:a16="http://schemas.microsoft.com/office/drawing/2014/main" id="{12D25B82-9FB8-440A-97B9-F8F8E66B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245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</a:p>
        </p:txBody>
      </p:sp>
      <p:pic>
        <p:nvPicPr>
          <p:cNvPr id="22531" name="图片 4" descr="QQ截图20140508220945.jpg">
            <a:extLst>
              <a:ext uri="{FF2B5EF4-FFF2-40B4-BE49-F238E27FC236}">
                <a16:creationId xmlns:a16="http://schemas.microsoft.com/office/drawing/2014/main" id="{5B00854A-A0A2-4346-ADB3-84EAEDE0F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94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">
            <a:extLst>
              <a:ext uri="{FF2B5EF4-FFF2-40B4-BE49-F238E27FC236}">
                <a16:creationId xmlns:a16="http://schemas.microsoft.com/office/drawing/2014/main" id="{EC921FAB-5B31-487E-BBA8-5889D2EC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714375"/>
            <a:ext cx="471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格雷码（循环码）</a:t>
            </a:r>
          </a:p>
        </p:txBody>
      </p:sp>
      <p:pic>
        <p:nvPicPr>
          <p:cNvPr id="23555" name="图片 4" descr="QQ截图20140508221437.jpg">
            <a:extLst>
              <a:ext uri="{FF2B5EF4-FFF2-40B4-BE49-F238E27FC236}">
                <a16:creationId xmlns:a16="http://schemas.microsoft.com/office/drawing/2014/main" id="{A8AD714B-5E4B-4930-9394-CEC1215C7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5"/>
          <a:stretch>
            <a:fillRect/>
          </a:stretch>
        </p:blipFill>
        <p:spPr bwMode="auto">
          <a:xfrm>
            <a:off x="0" y="1341438"/>
            <a:ext cx="91440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5" descr="QQ截图20140508213154.jpg">
            <a:extLst>
              <a:ext uri="{FF2B5EF4-FFF2-40B4-BE49-F238E27FC236}">
                <a16:creationId xmlns:a16="http://schemas.microsoft.com/office/drawing/2014/main" id="{2FC06039-D674-46EB-A82E-35572138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5040313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EC8867-25E9-4F9F-8BB7-A0BEA519A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777875"/>
          </a:xfrm>
        </p:spPr>
        <p:txBody>
          <a:bodyPr/>
          <a:lstStyle/>
          <a:p>
            <a:pPr algn="just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数字电路的应用领域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FDFB7B-9F70-4EEF-848E-AE60B197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44675"/>
            <a:ext cx="82296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自动控制 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数控机床、机器人</a:t>
            </a:r>
            <a:r>
              <a:rPr kumimoji="0"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数字测量 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数字电压表、数字频率计</a:t>
            </a:r>
            <a:r>
              <a:rPr kumimoji="0"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计算技术 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</a:t>
            </a:r>
            <a:r>
              <a:rPr kumimoji="0"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数字通讯 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电视、电话等传输的数字化</a:t>
            </a:r>
            <a:r>
              <a:rPr kumimoji="0"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C3FF1730-440C-4BCC-9A41-F3D4DC28A3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188913"/>
            <a:ext cx="8351838" cy="1871662"/>
          </a:xfrm>
        </p:spPr>
        <p:txBody>
          <a:bodyPr rtlCol="0">
            <a:normAutofit lnSpcReduction="10000"/>
          </a:bodyPr>
          <a:lstStyle/>
          <a:p>
            <a:pPr marL="609600" indent="-609600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7.1.2  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数制及代码</a:t>
            </a:r>
          </a:p>
          <a:p>
            <a:pPr marL="609600" indent="-609600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数制</a:t>
            </a:r>
          </a:p>
          <a:p>
            <a:pPr marL="609600" indent="-609600" algn="l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）十进制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(Decimal--D)</a:t>
            </a:r>
            <a:endParaRPr lang="zh-CN" altLang="en-US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82FF12-DF57-46E6-91CC-64321511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62150"/>
            <a:ext cx="85328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利用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0,1,2,3,4,5,6,7,8,9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十个数码表示，计</a:t>
            </a:r>
          </a:p>
          <a:p>
            <a:pPr marL="609600" indent="-6096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数规律是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逢十进一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609600" indent="-6096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十进制：以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为基数的计数体制。</a:t>
            </a:r>
          </a:p>
          <a:p>
            <a:pPr marL="609600" indent="-6096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4587.29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4×10</a:t>
            </a:r>
            <a:r>
              <a:rPr lang="en-US" altLang="zh-CN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5×10</a:t>
            </a:r>
            <a:r>
              <a:rPr lang="en-US" altLang="zh-CN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8×10</a:t>
            </a:r>
            <a:r>
              <a:rPr lang="en-US" altLang="zh-CN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7×10</a:t>
            </a:r>
            <a:r>
              <a:rPr lang="en-US" altLang="zh-CN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2×10</a:t>
            </a:r>
            <a:r>
              <a:rPr lang="zh-CN" altLang="en-US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609600" indent="-6096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  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9×10</a:t>
            </a:r>
            <a:r>
              <a:rPr lang="zh-CN" altLang="en-US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 b="1" baseline="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609600" indent="-6096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基数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系数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权和幂：</a:t>
            </a:r>
          </a:p>
          <a:p>
            <a:pPr marL="609600" indent="-6096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一般表达式：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FE23A43-1053-4887-B385-F5084F81E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479925"/>
            <a:ext cx="1081088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系数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5076A804-3526-4A38-87D3-7B597039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092825"/>
            <a:ext cx="935038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位权</a:t>
            </a:r>
          </a:p>
        </p:txBody>
      </p:sp>
      <p:graphicFrame>
        <p:nvGraphicFramePr>
          <p:cNvPr id="78859" name="Object 11">
            <a:extLst>
              <a:ext uri="{FF2B5EF4-FFF2-40B4-BE49-F238E27FC236}">
                <a16:creationId xmlns:a16="http://schemas.microsoft.com/office/drawing/2014/main" id="{29645AAD-B8BB-4E86-91AF-5CD36F085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013325"/>
          <a:ext cx="52387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3" imgW="2209680" imgH="431640" progId="Equation.3">
                  <p:embed/>
                </p:oleObj>
              </mc:Choice>
              <mc:Fallback>
                <p:oleObj name="公式" r:id="rId3" imgW="22096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13325"/>
                        <a:ext cx="5238750" cy="1081088"/>
                      </a:xfrm>
                      <a:prstGeom prst="rect">
                        <a:avLst/>
                      </a:prstGeom>
                      <a:solidFill>
                        <a:srgbClr val="FFFFF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>
            <a:extLst>
              <a:ext uri="{FF2B5EF4-FFF2-40B4-BE49-F238E27FC236}">
                <a16:creationId xmlns:a16="http://schemas.microsoft.com/office/drawing/2014/main" id="{E56047BD-FB72-4700-9E66-94B284AF6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5013325"/>
            <a:ext cx="360362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CA79952D-A58A-47BD-A684-B9B920F60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661025"/>
            <a:ext cx="360363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B5542022-CA7E-4842-AA0F-8EE86A903C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76250"/>
            <a:ext cx="8424862" cy="3384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buFontTx/>
              <a:buNone/>
            </a:pP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3816" name="Rectangle 88">
            <a:extLst>
              <a:ext uri="{FF2B5EF4-FFF2-40B4-BE49-F238E27FC236}">
                <a16:creationId xmlns:a16="http://schemas.microsoft.com/office/drawing/2014/main" id="{AA4AC26D-5BBE-4DAD-800F-E4165B76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8280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二进制（</a:t>
            </a:r>
            <a:r>
              <a:rPr lang="en-US" altLang="zh-CN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Binary--B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1) 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二进制的表示方法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只有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两个数码表示，计数规律是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</a:t>
            </a:r>
            <a:endParaRPr lang="en-US" altLang="zh-CN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二进一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二进制：以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为基数的计数体制。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（读）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一般表达式：</a:t>
            </a:r>
          </a:p>
        </p:txBody>
      </p:sp>
      <p:graphicFrame>
        <p:nvGraphicFramePr>
          <p:cNvPr id="73817" name="Object 89">
            <a:extLst>
              <a:ext uri="{FF2B5EF4-FFF2-40B4-BE49-F238E27FC236}">
                <a16:creationId xmlns:a16="http://schemas.microsoft.com/office/drawing/2014/main" id="{1072FDBD-F82F-4C93-BD3E-BCCB164CF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148138"/>
          <a:ext cx="47275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3" imgW="1993680" imgH="431640" progId="Equation.3">
                  <p:embed/>
                </p:oleObj>
              </mc:Choice>
              <mc:Fallback>
                <p:oleObj name="公式" r:id="rId3" imgW="1993680" imgH="43164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48138"/>
                        <a:ext cx="4727575" cy="1081087"/>
                      </a:xfrm>
                      <a:prstGeom prst="rect">
                        <a:avLst/>
                      </a:prstGeom>
                      <a:solidFill>
                        <a:srgbClr val="FFFFF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18" name="Line 90">
            <a:extLst>
              <a:ext uri="{FF2B5EF4-FFF2-40B4-BE49-F238E27FC236}">
                <a16:creationId xmlns:a16="http://schemas.microsoft.com/office/drawing/2014/main" id="{2FD17724-F0D2-4C20-9E46-708A72FAD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4221163"/>
            <a:ext cx="360362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19" name="Text Box 91">
            <a:extLst>
              <a:ext uri="{FF2B5EF4-FFF2-40B4-BE49-F238E27FC236}">
                <a16:creationId xmlns:a16="http://schemas.microsoft.com/office/drawing/2014/main" id="{9A74AC27-B673-4FF1-B8D0-58148233D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89363"/>
            <a:ext cx="935038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系数</a:t>
            </a:r>
          </a:p>
        </p:txBody>
      </p:sp>
      <p:sp>
        <p:nvSpPr>
          <p:cNvPr id="73820" name="Line 92">
            <a:extLst>
              <a:ext uri="{FF2B5EF4-FFF2-40B4-BE49-F238E27FC236}">
                <a16:creationId xmlns:a16="http://schemas.microsoft.com/office/drawing/2014/main" id="{7A465F40-A7AB-4060-BFA9-2476F3BBE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797425"/>
            <a:ext cx="360363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1" name="Text Box 93">
            <a:extLst>
              <a:ext uri="{FF2B5EF4-FFF2-40B4-BE49-F238E27FC236}">
                <a16:creationId xmlns:a16="http://schemas.microsoft.com/office/drawing/2014/main" id="{7785B821-7B98-4B46-8F7E-B046D3EC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157788"/>
            <a:ext cx="11525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位权</a:t>
            </a:r>
          </a:p>
        </p:txBody>
      </p:sp>
      <p:pic>
        <p:nvPicPr>
          <p:cNvPr id="73825" name="Picture 97">
            <a:extLst>
              <a:ext uri="{FF2B5EF4-FFF2-40B4-BE49-F238E27FC236}">
                <a16:creationId xmlns:a16="http://schemas.microsoft.com/office/drawing/2014/main" id="{99C5964D-2A3A-4B5E-8BCD-D81D7105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21939" r="20851" b="18082"/>
          <a:stretch>
            <a:fillRect/>
          </a:stretch>
        </p:blipFill>
        <p:spPr bwMode="auto">
          <a:xfrm>
            <a:off x="755650" y="5661025"/>
            <a:ext cx="41767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826" name="Rectangle 98">
            <a:extLst>
              <a:ext uri="{FF2B5EF4-FFF2-40B4-BE49-F238E27FC236}">
                <a16:creationId xmlns:a16="http://schemas.microsoft.com/office/drawing/2014/main" id="{2D8EC739-A524-4D74-8EC2-1E84EE9C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092825"/>
            <a:ext cx="303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二进制数的位权图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38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8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19" grpId="0" animBg="1"/>
      <p:bldP spid="73821" grpId="0" animBg="1"/>
      <p:bldP spid="738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3215A9EB-3BC7-4484-A599-3B0BC0571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893175" cy="638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1.2.1 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试将二进制数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(1010110)</a:t>
            </a:r>
            <a:r>
              <a:rPr kumimoji="1" lang="en-US" altLang="zh-CN" sz="28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转换为十进制数。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方法：按位权展开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(1010110)</a:t>
            </a:r>
            <a:r>
              <a:rPr kumimoji="1" lang="en-US" altLang="zh-CN" sz="28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kumimoji="1" lang="en-US" altLang="zh-CN" sz="2400">
                <a:solidFill>
                  <a:srgbClr val="0000FF"/>
                </a:solidFill>
              </a:rPr>
              <a:t>×2</a:t>
            </a:r>
            <a:r>
              <a:rPr kumimoji="1" lang="en-US" altLang="zh-CN" sz="2400" baseline="30000">
                <a:solidFill>
                  <a:srgbClr val="0000FF"/>
                </a:solidFill>
              </a:rPr>
              <a:t>6</a:t>
            </a:r>
            <a:r>
              <a:rPr kumimoji="1" lang="en-US" altLang="zh-CN" sz="2800">
                <a:solidFill>
                  <a:srgbClr val="0000FF"/>
                </a:solidFill>
              </a:rPr>
              <a:t>+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>
                <a:solidFill>
                  <a:srgbClr val="0000FF"/>
                </a:solidFill>
              </a:rPr>
              <a:t>×2</a:t>
            </a:r>
            <a:r>
              <a:rPr kumimoji="1" lang="en-US" altLang="zh-CN" sz="2400" baseline="30000">
                <a:solidFill>
                  <a:srgbClr val="0000FF"/>
                </a:solidFill>
              </a:rPr>
              <a:t>5</a:t>
            </a:r>
            <a:r>
              <a:rPr kumimoji="1" lang="en-US" altLang="zh-CN" sz="2800">
                <a:solidFill>
                  <a:srgbClr val="0000FF"/>
                </a:solidFill>
              </a:rPr>
              <a:t>+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FF"/>
                </a:solidFill>
              </a:rPr>
              <a:t>×2</a:t>
            </a:r>
            <a:r>
              <a:rPr kumimoji="1" lang="en-US" altLang="zh-CN" sz="2400" baseline="30000">
                <a:solidFill>
                  <a:srgbClr val="0000FF"/>
                </a:solidFill>
              </a:rPr>
              <a:t>4</a:t>
            </a:r>
            <a:r>
              <a:rPr kumimoji="1" lang="en-US" altLang="zh-CN" sz="2800">
                <a:solidFill>
                  <a:srgbClr val="0000FF"/>
                </a:solidFill>
              </a:rPr>
              <a:t>+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>
                <a:solidFill>
                  <a:srgbClr val="0000FF"/>
                </a:solidFill>
              </a:rPr>
              <a:t>×2</a:t>
            </a:r>
            <a:r>
              <a:rPr kumimoji="1" lang="en-US" altLang="zh-CN" sz="2400" baseline="30000">
                <a:solidFill>
                  <a:srgbClr val="0000FF"/>
                </a:solidFill>
              </a:rPr>
              <a:t>3</a:t>
            </a:r>
            <a:r>
              <a:rPr kumimoji="1" lang="en-US" altLang="zh-CN" sz="2800">
                <a:solidFill>
                  <a:srgbClr val="0000FF"/>
                </a:solidFill>
              </a:rPr>
              <a:t>+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FF"/>
                </a:solidFill>
              </a:rPr>
              <a:t>×2</a:t>
            </a:r>
            <a:r>
              <a:rPr kumimoji="1" lang="en-US" altLang="zh-CN" sz="2400" baseline="30000">
                <a:solidFill>
                  <a:srgbClr val="0000FF"/>
                </a:solidFill>
              </a:rPr>
              <a:t>2</a:t>
            </a:r>
            <a:r>
              <a:rPr kumimoji="1" lang="en-US" altLang="zh-CN" sz="2800">
                <a:solidFill>
                  <a:srgbClr val="0000FF"/>
                </a:solidFill>
              </a:rPr>
              <a:t>+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FF"/>
                </a:solidFill>
              </a:rPr>
              <a:t>×2</a:t>
            </a:r>
            <a:r>
              <a:rPr kumimoji="1" lang="en-US" altLang="zh-CN" sz="2400" baseline="30000">
                <a:solidFill>
                  <a:srgbClr val="0000FF"/>
                </a:solidFill>
              </a:rPr>
              <a:t>1</a:t>
            </a:r>
            <a:r>
              <a:rPr kumimoji="1" lang="en-US" altLang="zh-CN" sz="2800">
                <a:solidFill>
                  <a:srgbClr val="0000FF"/>
                </a:solidFill>
              </a:rPr>
              <a:t>+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>
                <a:solidFill>
                  <a:srgbClr val="0000FF"/>
                </a:solidFill>
              </a:rPr>
              <a:t>×2</a:t>
            </a:r>
            <a:r>
              <a:rPr kumimoji="1" lang="en-US" altLang="zh-CN" sz="2400" baseline="30000">
                <a:solidFill>
                  <a:srgbClr val="0000FF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aseline="30000">
                <a:solidFill>
                  <a:srgbClr val="0000FF"/>
                </a:solidFill>
              </a:rPr>
              <a:t>                             </a:t>
            </a:r>
            <a:r>
              <a:rPr kumimoji="1" lang="en-US" altLang="zh-CN" sz="2400">
                <a:solidFill>
                  <a:srgbClr val="0000FF"/>
                </a:solidFill>
              </a:rPr>
              <a:t> =(86)</a:t>
            </a:r>
            <a:r>
              <a:rPr kumimoji="1" lang="en-US" altLang="zh-CN" sz="2400" baseline="-25000">
                <a:solidFill>
                  <a:srgbClr val="0000FF"/>
                </a:solidFill>
              </a:rPr>
              <a:t>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 2) 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二进制的优缺点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易于电路表达，装置简单可靠，所用元件少；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 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运算规则简单，运算操作方便。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缺点：用二进制表示一个数时，</a:t>
            </a:r>
            <a:r>
              <a:rPr kumimoji="1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位数多。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FF9AC65-C4CF-4D61-B294-8D86ABA1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9275"/>
            <a:ext cx="8462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3)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二进制的波形表示</a:t>
            </a:r>
            <a:endParaRPr lang="zh-CN" altLang="en-US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Rectangle 65">
            <a:extLst>
              <a:ext uri="{FF2B5EF4-FFF2-40B4-BE49-F238E27FC236}">
                <a16:creationId xmlns:a16="http://schemas.microsoft.com/office/drawing/2014/main" id="{507F18E0-5301-45E8-B630-A8ED1CBF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300663"/>
            <a:ext cx="3900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用二进制数表示</a:t>
            </a:r>
            <a:r>
              <a:rPr lang="en-US" altLang="zh-CN" b="1"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0-15</a:t>
            </a:r>
            <a:r>
              <a:rPr lang="zh-CN" altLang="en-US" b="1"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波形图</a:t>
            </a:r>
          </a:p>
        </p:txBody>
      </p:sp>
      <p:sp>
        <p:nvSpPr>
          <p:cNvPr id="13316" name="Text Box 66">
            <a:extLst>
              <a:ext uri="{FF2B5EF4-FFF2-40B4-BE49-F238E27FC236}">
                <a16:creationId xmlns:a16="http://schemas.microsoft.com/office/drawing/2014/main" id="{811C497E-9259-49BC-B652-EDEF96BA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805488"/>
            <a:ext cx="4756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LSB----Least  Significant  Bit</a:t>
            </a:r>
          </a:p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MSB----Most   Significant  Bit</a:t>
            </a:r>
          </a:p>
        </p:txBody>
      </p:sp>
      <p:pic>
        <p:nvPicPr>
          <p:cNvPr id="13317" name="Picture 68">
            <a:extLst>
              <a:ext uri="{FF2B5EF4-FFF2-40B4-BE49-F238E27FC236}">
                <a16:creationId xmlns:a16="http://schemas.microsoft.com/office/drawing/2014/main" id="{4BD76CF9-4519-4BCE-91D2-E414ADA3F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74788"/>
            <a:ext cx="648017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>
            <a:extLst>
              <a:ext uri="{FF2B5EF4-FFF2-40B4-BE49-F238E27FC236}">
                <a16:creationId xmlns:a16="http://schemas.microsoft.com/office/drawing/2014/main" id="{831861DC-0D95-447C-A06C-E6AC01F0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188"/>
            <a:ext cx="4014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FF"/>
                </a:solidFill>
                <a:ea typeface="黑体" panose="02010609060101010101" pitchFamily="49" charset="-122"/>
              </a:rPr>
              <a:t> 4) </a:t>
            </a:r>
            <a:r>
              <a:rPr lang="zh-CN" altLang="en-US" sz="3200">
                <a:solidFill>
                  <a:srgbClr val="0000FF"/>
                </a:solidFill>
                <a:ea typeface="黑体" panose="02010609060101010101" pitchFamily="49" charset="-122"/>
              </a:rPr>
              <a:t>二进制数据的传输</a:t>
            </a:r>
          </a:p>
        </p:txBody>
      </p:sp>
      <p:pic>
        <p:nvPicPr>
          <p:cNvPr id="14339" name="Picture 16">
            <a:extLst>
              <a:ext uri="{FF2B5EF4-FFF2-40B4-BE49-F238E27FC236}">
                <a16:creationId xmlns:a16="http://schemas.microsoft.com/office/drawing/2014/main" id="{ACDA834C-F99D-49E3-BE4E-6A506F793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6145212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7">
            <a:extLst>
              <a:ext uri="{FF2B5EF4-FFF2-40B4-BE49-F238E27FC236}">
                <a16:creationId xmlns:a16="http://schemas.microsoft.com/office/drawing/2014/main" id="{92643FCE-0D7A-4FFC-BBFD-BB2058D3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157788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二进制数据的串行传输</a:t>
            </a:r>
          </a:p>
        </p:txBody>
      </p:sp>
      <p:sp>
        <p:nvSpPr>
          <p:cNvPr id="14341" name="Rectangle 18">
            <a:extLst>
              <a:ext uri="{FF2B5EF4-FFF2-40B4-BE49-F238E27FC236}">
                <a16:creationId xmlns:a16="http://schemas.microsoft.com/office/drawing/2014/main" id="{8D3B12C9-6E04-4B98-81DA-90209913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732463"/>
            <a:ext cx="835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9975" algn="l"/>
                <a:tab pos="4968875" algn="r"/>
                <a:tab pos="5221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两台计算机之间的串行通信   </a:t>
            </a:r>
            <a:r>
              <a:rPr lang="en-US" altLang="zh-CN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二进制数据的串行表示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1198</Words>
  <Application>Microsoft Office PowerPoint</Application>
  <PresentationFormat>全屏显示(4:3)</PresentationFormat>
  <Paragraphs>232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Times New Roman</vt:lpstr>
      <vt:lpstr>宋体</vt:lpstr>
      <vt:lpstr>Arial</vt:lpstr>
      <vt:lpstr>Calibri</vt:lpstr>
      <vt:lpstr>黑体</vt:lpstr>
      <vt:lpstr>楷体_GB2312</vt:lpstr>
      <vt:lpstr>Office 主题</vt:lpstr>
      <vt:lpstr>Microsoft 公式 3.0</vt:lpstr>
      <vt:lpstr>第7章   数字电路基础</vt:lpstr>
      <vt:lpstr> 7.1  数字电路概述</vt:lpstr>
      <vt:lpstr>PowerPoint 演示文稿</vt:lpstr>
      <vt:lpstr>数字电路的应用领域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2.二进制代码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 数字电路基础</dc:title>
  <dc:creator>ww</dc:creator>
  <cp:lastModifiedBy>张伯望</cp:lastModifiedBy>
  <cp:revision>45</cp:revision>
  <dcterms:created xsi:type="dcterms:W3CDTF">2002-11-19T02:55:54Z</dcterms:created>
  <dcterms:modified xsi:type="dcterms:W3CDTF">2017-09-07T11:42:38Z</dcterms:modified>
</cp:coreProperties>
</file>