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9" r:id="rId3"/>
    <p:sldId id="262" r:id="rId4"/>
    <p:sldId id="264" r:id="rId5"/>
    <p:sldId id="257" r:id="rId6"/>
    <p:sldId id="267" r:id="rId7"/>
    <p:sldId id="263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4955C-ACC6-4915-98F1-20B4E9F1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7D6E8-0043-44CD-AD11-203CC393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74523-D806-4908-8668-F631490A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D8D5A-A90E-48AD-9758-6F7240DA0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43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76034-56EC-490F-B7EE-884AF5B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D685D-07C7-4A1D-92BD-91C9A6DC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D8DB2-0BB6-4D01-A6D9-8085E41C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824D9-F189-4C17-A5E1-87AA20B61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4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4C096-1B5B-434B-9082-49B9179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927C-0610-4DA1-8EB2-3578CBFE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82625-360D-4A2E-8299-8496ED3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F7DA3-92F9-4B49-96C5-348B47047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F2DE-4533-48B7-B8BD-22065A0B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9661A-6108-472F-B982-4A8773E1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7D36F-524B-400A-A9F6-8E0D5DF5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D195C-0EBC-40BE-9984-77D164F49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7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5873E-0E73-4345-88B6-88118865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E70D9-71FC-475B-A318-7BBD63DF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932DB-37C5-4180-A496-D3164BDB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9B86E-CF46-438A-A7F8-FAAA4ACE61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29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3BCDA7-B818-4813-B045-9FB2D31C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8E0D6B-0E30-4118-A794-21BA0798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87E2FFD-546C-45DE-AD11-D82388EB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9A05D-F3F1-48FE-B2DA-DB957DE207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5595631-B3C5-415A-951F-88A5ACDB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A4F91A-DDCB-43CD-947B-953FCEE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87C7637-2089-4584-B436-0E9F288C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C6152-8D6A-4F57-BD7E-73C0C23376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9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47568E2-549A-4675-957B-785C0478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666EFB1-700F-4350-8D2F-5CE7DF21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B35263-EF6C-4DC5-B34D-3BE2F7C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9740C-269B-4EB2-97FD-1DBDD81499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1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07D61B7-91C2-47C6-8CD3-7F83F4B0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E48B072-7BAC-41D3-B3D3-A995B14A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CABDE0C-A44D-4693-9A0F-AC46EA1F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8A301-1302-4234-BDA8-FEF084933E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1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814C3-70A5-4FFF-B791-D9E6E3E9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BC47DC6-6EAC-4431-AD53-344B778D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CEA8392-ECCB-4469-B1BD-63020686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E9681-6FF3-4A4A-98EE-82DDDF87E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A3A7CEA-68EE-477B-971E-9DBFD39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427D604-FA0F-4EC0-B4B9-DA5A4424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4323B6-7F32-4871-B7FB-290058EC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1E89B-B8A9-43CD-B5D0-FD890F2E3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72AA57AC-F52C-4FD6-8541-80C06DC72E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15D254B6-9DF7-48F3-8EC6-F729D64F93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34C33-8471-43A5-B74D-AA803C1AE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4E748-6311-41D6-BF0D-E82493B79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F99E2-43F5-4FB0-A03B-F9E0CF46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1F85000-DDD0-4C51-90F0-77AB3EB547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498A967-5B24-4634-A8C4-3A205B4834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6035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  </a:t>
            </a:r>
            <a:r>
              <a:rPr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逻辑函数及其表示方法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864690-2FB8-441C-A437-BBF72BD4C1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908050"/>
            <a:ext cx="7848600" cy="594995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7.2.1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逻辑变量与逻辑函数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逻辑变量和常量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逻辑函数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7.2.2  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基本逻辑运算和复合逻辑运算</a:t>
            </a:r>
          </a:p>
          <a:p>
            <a:pPr marL="514350" indent="-514350" algn="l" eaLnBrk="1" hangingPunct="1">
              <a:lnSpc>
                <a:spcPct val="150000"/>
              </a:lnSpc>
              <a:buFont typeface="Arial" charset="0"/>
              <a:buAutoNum type="arabicPeriod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基本逻辑运算</a:t>
            </a:r>
            <a:endParaRPr lang="en-US" altLang="zh-CN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）与运算（与逻辑）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351959-A09C-4679-B8F0-8EEED1F0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7.2.3 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逻辑函数的表示方法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124485-81F4-43C1-8660-978BEF67A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82000" cy="501332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逻辑真值表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一、列写方法</a:t>
            </a: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逻辑抽象</a:t>
            </a: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endParaRPr lang="en-US" altLang="zh-CN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二、真值表的特点</a:t>
            </a:r>
          </a:p>
        </p:txBody>
      </p:sp>
      <p:pic>
        <p:nvPicPr>
          <p:cNvPr id="4" name="图片 3" descr="QQ截图20140512211332.jpg">
            <a:extLst>
              <a:ext uri="{FF2B5EF4-FFF2-40B4-BE49-F238E27FC236}">
                <a16:creationId xmlns:a16="http://schemas.microsoft.com/office/drawing/2014/main" id="{AEE23109-4EC0-4411-AE8F-ECC9E2C7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341438"/>
            <a:ext cx="3756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DFC05F47-0D58-4588-9BCC-3D90D9422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382000" cy="55626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逻辑函数式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一、列写方法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二、逻辑函数式的类型及相互转换</a:t>
            </a: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类型间的转换</a:t>
            </a:r>
            <a:endParaRPr lang="en-US" altLang="zh-CN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三、逻辑函数式的特点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>
            <a:extLst>
              <a:ext uri="{FF2B5EF4-FFF2-40B4-BE49-F238E27FC236}">
                <a16:creationId xmlns:a16="http://schemas.microsoft.com/office/drawing/2014/main" id="{20928E4E-C989-473D-B70A-BF93AAEF9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549275"/>
            <a:ext cx="8569325" cy="647700"/>
          </a:xfrm>
        </p:spPr>
        <p:txBody>
          <a:bodyPr/>
          <a:lstStyle/>
          <a:p>
            <a:pPr marL="609600" indent="-60960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几种常见的逻辑函数表达式</a:t>
            </a: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A09AC5D6-B2F3-427D-B017-00EB64408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1628775"/>
          <a:ext cx="2581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628775"/>
                        <a:ext cx="25812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C8D9EC8C-6C7B-465C-95AE-4CC8F5EE3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20938"/>
          <a:ext cx="3694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36941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3749CCE8-53B3-4D0D-AC4F-CA02D625B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41663"/>
          <a:ext cx="2232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7" imgW="761760" imgH="253800" progId="Equation.DSMT4">
                  <p:embed/>
                </p:oleObj>
              </mc:Choice>
              <mc:Fallback>
                <p:oleObj name="Equation" r:id="rId7" imgW="7617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22320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>
            <a:extLst>
              <a:ext uri="{FF2B5EF4-FFF2-40B4-BE49-F238E27FC236}">
                <a16:creationId xmlns:a16="http://schemas.microsoft.com/office/drawing/2014/main" id="{F6D6E3BA-655C-4D69-AE84-7C6F080C3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76700"/>
          <a:ext cx="3921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9" imgW="1384200" imgH="279360" progId="Equation.DSMT4">
                  <p:embed/>
                </p:oleObj>
              </mc:Choice>
              <mc:Fallback>
                <p:oleObj name="Equation" r:id="rId9" imgW="138420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392112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>
            <a:extLst>
              <a:ext uri="{FF2B5EF4-FFF2-40B4-BE49-F238E27FC236}">
                <a16:creationId xmlns:a16="http://schemas.microsoft.com/office/drawing/2014/main" id="{1D84EC26-8C26-4FD6-98E1-917B8ED78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157788"/>
          <a:ext cx="26939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26939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>
            <a:extLst>
              <a:ext uri="{FF2B5EF4-FFF2-40B4-BE49-F238E27FC236}">
                <a16:creationId xmlns:a16="http://schemas.microsoft.com/office/drawing/2014/main" id="{44492141-652B-40BD-B277-652C36BCF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739900"/>
            <a:ext cx="311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与或表达式  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A3452482-827F-4B8B-BF52-D1046C7E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492375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或与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表达式     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C2515AEB-22B9-49C8-AED5-3B627F7E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324225"/>
            <a:ext cx="4016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与非表达式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(3)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341B8A47-001E-4586-8C97-46972C58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4221163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或非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或非表达式   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(4)   </a:t>
            </a:r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E912940E-70B3-431D-A1F9-25EA5757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229225"/>
            <a:ext cx="374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与或非表达式</a:t>
            </a:r>
            <a:r>
              <a:rPr lang="zh-CN" altLang="en-US" sz="2800" b="1">
                <a:solidFill>
                  <a:srgbClr val="0000FF"/>
                </a:solidFill>
              </a:rPr>
              <a:t>           </a:t>
            </a:r>
            <a:r>
              <a:rPr lang="en-US" altLang="zh-CN" sz="2800" b="1">
                <a:solidFill>
                  <a:srgbClr val="0000FF"/>
                </a:solidFill>
              </a:rPr>
              <a:t>(5)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utoUpdateAnimBg="0"/>
      <p:bldP spid="99339" grpId="0" autoUpdateAnimBg="0"/>
      <p:bldP spid="99340" grpId="0" autoUpdateAnimBg="0"/>
      <p:bldP spid="99341" grpId="0" autoUpdateAnimBg="0"/>
      <p:bldP spid="993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317BF7-C8FE-46C9-9774-8926130A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424862" cy="672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90000"/>
              </a:lnSpc>
              <a:spcBef>
                <a:spcPct val="50000"/>
              </a:spcBef>
              <a:buFontTx/>
              <a:buAutoNum type="arabicPeriod" startAt="3"/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逻辑图</a:t>
            </a:r>
          </a:p>
          <a:p>
            <a:pPr marL="514350" indent="-51435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真值表和逻辑函数式的相互转换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已知真值表写出逻辑函数式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已知逻辑函数式列写真值表</a:t>
            </a: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由逻辑图写出逻辑函数式</a:t>
            </a: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由逻辑函数式画出逻辑图</a:t>
            </a:r>
            <a:endParaRPr kumimoji="0"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图片 3" descr="QQ截图20140512213153.jpg">
            <a:extLst>
              <a:ext uri="{FF2B5EF4-FFF2-40B4-BE49-F238E27FC236}">
                <a16:creationId xmlns:a16="http://schemas.microsoft.com/office/drawing/2014/main" id="{05EC6AE1-7181-44EB-B42D-4877B2F8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38163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12213557.jpg">
            <a:extLst>
              <a:ext uri="{FF2B5EF4-FFF2-40B4-BE49-F238E27FC236}">
                <a16:creationId xmlns:a16="http://schemas.microsoft.com/office/drawing/2014/main" id="{1E4DD27B-6762-474C-8122-D5727CC9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4149725"/>
            <a:ext cx="3744912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FB4790-D649-4208-BCAF-1E744AB1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9750"/>
            <a:ext cx="1008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/>
          </a:p>
        </p:txBody>
      </p:sp>
      <p:pic>
        <p:nvPicPr>
          <p:cNvPr id="4" name="图片 3" descr="QQ截图20140510214609.jpg">
            <a:extLst>
              <a:ext uri="{FF2B5EF4-FFF2-40B4-BE49-F238E27FC236}">
                <a16:creationId xmlns:a16="http://schemas.microsoft.com/office/drawing/2014/main" id="{45131F99-D408-43B8-B5E5-45A1E5012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7153" r="2586" b="21301"/>
          <a:stretch>
            <a:fillRect/>
          </a:stretch>
        </p:blipFill>
        <p:spPr bwMode="auto">
          <a:xfrm>
            <a:off x="2627313" y="0"/>
            <a:ext cx="3949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C5587D-91C4-4912-B9AA-EFA443C0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  <a:endParaRPr lang="zh-CN" altLang="en-US"/>
          </a:p>
        </p:txBody>
      </p:sp>
      <p:pic>
        <p:nvPicPr>
          <p:cNvPr id="6" name="图片 5" descr="QQ截图20140510215207.jpg">
            <a:extLst>
              <a:ext uri="{FF2B5EF4-FFF2-40B4-BE49-F238E27FC236}">
                <a16:creationId xmlns:a16="http://schemas.microsoft.com/office/drawing/2014/main" id="{A83B5DEE-C164-4A72-A924-9F3A0EE90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92375"/>
            <a:ext cx="9072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109AB7-D301-4740-A182-7134A8AF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C52C6C9-FC66-4465-9156-A5230B5B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437063"/>
          <a:ext cx="20161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571320" imgH="164880" progId="Equation.DSMT4">
                  <p:embed/>
                </p:oleObj>
              </mc:Choice>
              <mc:Fallback>
                <p:oleObj name="Equation" r:id="rId5" imgW="57132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437063"/>
                        <a:ext cx="20161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C4D6338-BDCA-40D7-BE04-5C862A94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229225"/>
            <a:ext cx="18335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pic>
        <p:nvPicPr>
          <p:cNvPr id="10" name="图片 9" descr="QQ截图20140510215614.jpg">
            <a:extLst>
              <a:ext uri="{FF2B5EF4-FFF2-40B4-BE49-F238E27FC236}">
                <a16:creationId xmlns:a16="http://schemas.microsoft.com/office/drawing/2014/main" id="{D15B6329-3BD9-4694-8985-52E26C185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4"/>
          <a:stretch>
            <a:fillRect/>
          </a:stretch>
        </p:blipFill>
        <p:spPr bwMode="auto">
          <a:xfrm>
            <a:off x="3055938" y="5157788"/>
            <a:ext cx="22367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QQ截图20140510215614.jpg">
            <a:extLst>
              <a:ext uri="{FF2B5EF4-FFF2-40B4-BE49-F238E27FC236}">
                <a16:creationId xmlns:a16="http://schemas.microsoft.com/office/drawing/2014/main" id="{B07EE196-7248-4746-BCDC-0B98B1DFA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4"/>
          <a:stretch>
            <a:fillRect/>
          </a:stretch>
        </p:blipFill>
        <p:spPr bwMode="auto">
          <a:xfrm>
            <a:off x="5930900" y="5157788"/>
            <a:ext cx="2312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1DFCB-9805-43D3-A0E4-63799462A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7848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kumimoji="0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或运算（或逻辑）</a:t>
            </a:r>
            <a:endParaRPr kumimoji="0"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含义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DFC9D-7BA2-4E85-B9F5-9929544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73238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0D5487-8696-44E6-981B-D44F03CC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046AC-541A-42FD-9781-4661051F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11638"/>
            <a:ext cx="14208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FFEA6-EA32-495E-9AE3-2C98685B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229225"/>
            <a:ext cx="18335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pic>
        <p:nvPicPr>
          <p:cNvPr id="9" name="图片 8" descr="QQ截图20140510225115.jpg">
            <a:extLst>
              <a:ext uri="{FF2B5EF4-FFF2-40B4-BE49-F238E27FC236}">
                <a16:creationId xmlns:a16="http://schemas.microsoft.com/office/drawing/2014/main" id="{DDD17263-0546-49FB-9783-B8D945EE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3311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QQ截图20140510225302.jpg">
            <a:extLst>
              <a:ext uri="{FF2B5EF4-FFF2-40B4-BE49-F238E27FC236}">
                <a16:creationId xmlns:a16="http://schemas.microsoft.com/office/drawing/2014/main" id="{01DC9BE4-E1C9-4500-AB99-F051B63AD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95513"/>
            <a:ext cx="316865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85A10EBB-D53B-4313-8371-4C5048210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4359275"/>
          <a:ext cx="22399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634680" imgH="164880" progId="Equation.DSMT4">
                  <p:embed/>
                </p:oleObj>
              </mc:Choice>
              <mc:Fallback>
                <p:oleObj name="Equation" r:id="rId5" imgW="6346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359275"/>
                        <a:ext cx="22399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QQ截图20140510225515.jpg">
            <a:extLst>
              <a:ext uri="{FF2B5EF4-FFF2-40B4-BE49-F238E27FC236}">
                <a16:creationId xmlns:a16="http://schemas.microsoft.com/office/drawing/2014/main" id="{702EAA46-10E8-44D9-965F-BD0C6766C3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229225"/>
            <a:ext cx="47529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CCC7A-5DF6-45DB-ACB4-58B3E116A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7848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kumimoji="0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非运算（非逻辑）</a:t>
            </a:r>
            <a:endParaRPr kumimoji="0"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含义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FDB16A-5B81-43C5-A1D5-4A0A225B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73238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4495E2-DE53-4B08-A899-8D4278E1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E8E658-ECE6-4458-A9BA-B5FD36B1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11638"/>
            <a:ext cx="14208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12D4E0-AC26-4D5E-8D7E-FB6727242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229225"/>
            <a:ext cx="18335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6B722242-A532-44F2-ACBD-F34FA48D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292600"/>
          <a:ext cx="138906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292600"/>
                        <a:ext cx="138906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QQ截图20140510225755.jpg">
            <a:extLst>
              <a:ext uri="{FF2B5EF4-FFF2-40B4-BE49-F238E27FC236}">
                <a16:creationId xmlns:a16="http://schemas.microsoft.com/office/drawing/2014/main" id="{F6AC1DF0-72A7-4CB1-95B6-164485C42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0"/>
            <a:ext cx="37480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QQ截图20140510225934.jpg">
            <a:extLst>
              <a:ext uri="{FF2B5EF4-FFF2-40B4-BE49-F238E27FC236}">
                <a16:creationId xmlns:a16="http://schemas.microsoft.com/office/drawing/2014/main" id="{3F41EEE7-935B-4429-8252-BB9C7C083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44675"/>
            <a:ext cx="266541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QQ截图20140510230110.jpg">
            <a:extLst>
              <a:ext uri="{FF2B5EF4-FFF2-40B4-BE49-F238E27FC236}">
                <a16:creationId xmlns:a16="http://schemas.microsoft.com/office/drawing/2014/main" id="{CCCCE879-E6B3-40BE-821C-61026B12D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5300663"/>
            <a:ext cx="49228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43E98AD-E7B0-4674-8B66-727FB3443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复合逻辑运算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A0B41E-C66D-4744-982A-66D90966A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576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）与非逻辑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与非运算</a:t>
            </a:r>
          </a:p>
        </p:txBody>
      </p:sp>
      <p:pic>
        <p:nvPicPr>
          <p:cNvPr id="4" name="图片 3" descr="QQ截图20140510230957.jpg">
            <a:extLst>
              <a:ext uri="{FF2B5EF4-FFF2-40B4-BE49-F238E27FC236}">
                <a16:creationId xmlns:a16="http://schemas.microsoft.com/office/drawing/2014/main" id="{576D294E-D7D9-4A7A-99E1-9E546B9E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r="53819" b="52660"/>
          <a:stretch>
            <a:fillRect/>
          </a:stretch>
        </p:blipFill>
        <p:spPr bwMode="auto">
          <a:xfrm>
            <a:off x="1692275" y="1989138"/>
            <a:ext cx="474662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10231027.jpg">
            <a:extLst>
              <a:ext uri="{FF2B5EF4-FFF2-40B4-BE49-F238E27FC236}">
                <a16:creationId xmlns:a16="http://schemas.microsoft.com/office/drawing/2014/main" id="{3AFE5D25-5204-4BEC-A9B0-50A61E44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0" b="65077"/>
          <a:stretch>
            <a:fillRect/>
          </a:stretch>
        </p:blipFill>
        <p:spPr bwMode="auto">
          <a:xfrm>
            <a:off x="1476375" y="4797425"/>
            <a:ext cx="5256213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24F00A1-4A9D-453B-A61F-AB6FF691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）或非逻辑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或非运算</a:t>
            </a:r>
          </a:p>
        </p:txBody>
      </p:sp>
      <p:pic>
        <p:nvPicPr>
          <p:cNvPr id="8195" name="图片 2" descr="QQ截图20140510230957.jpg">
            <a:extLst>
              <a:ext uri="{FF2B5EF4-FFF2-40B4-BE49-F238E27FC236}">
                <a16:creationId xmlns:a16="http://schemas.microsoft.com/office/drawing/2014/main" id="{85F9C18F-3089-4D80-A113-BB77094D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607" b="51521"/>
          <a:stretch>
            <a:fillRect/>
          </a:stretch>
        </p:blipFill>
        <p:spPr bwMode="auto">
          <a:xfrm>
            <a:off x="1331913" y="1196975"/>
            <a:ext cx="4992687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3" descr="QQ截图20140510231027.jpg">
            <a:extLst>
              <a:ext uri="{FF2B5EF4-FFF2-40B4-BE49-F238E27FC236}">
                <a16:creationId xmlns:a16="http://schemas.microsoft.com/office/drawing/2014/main" id="{181F463B-44CB-4E9E-B98C-DCA354B1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0" b="65077"/>
          <a:stretch>
            <a:fillRect/>
          </a:stretch>
        </p:blipFill>
        <p:spPr bwMode="auto">
          <a:xfrm>
            <a:off x="1979613" y="4365625"/>
            <a:ext cx="51847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2D5A8000-8D09-4ABA-81DD-232F1CB6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）异或逻辑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异或运算</a:t>
            </a:r>
          </a:p>
        </p:txBody>
      </p:sp>
      <p:pic>
        <p:nvPicPr>
          <p:cNvPr id="4" name="图片 3" descr="QQ截图20140510230957.jpg">
            <a:extLst>
              <a:ext uri="{FF2B5EF4-FFF2-40B4-BE49-F238E27FC236}">
                <a16:creationId xmlns:a16="http://schemas.microsoft.com/office/drawing/2014/main" id="{77A92E07-D355-419F-AA7D-3FD695DB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3" r="52567" b="5888"/>
          <a:stretch>
            <a:fillRect/>
          </a:stretch>
        </p:blipFill>
        <p:spPr bwMode="auto">
          <a:xfrm>
            <a:off x="1619250" y="1412875"/>
            <a:ext cx="5029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10231027.jpg">
            <a:extLst>
              <a:ext uri="{FF2B5EF4-FFF2-40B4-BE49-F238E27FC236}">
                <a16:creationId xmlns:a16="http://schemas.microsoft.com/office/drawing/2014/main" id="{A0A0F3D1-9671-482F-9387-6994512A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5" r="50000" b="13385"/>
          <a:stretch>
            <a:fillRect/>
          </a:stretch>
        </p:blipFill>
        <p:spPr bwMode="auto">
          <a:xfrm>
            <a:off x="1403350" y="4365625"/>
            <a:ext cx="6121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BE078F11-B65D-45CA-81E0-B3547749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）同或逻辑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同或运算</a:t>
            </a:r>
          </a:p>
        </p:txBody>
      </p:sp>
      <p:pic>
        <p:nvPicPr>
          <p:cNvPr id="4" name="图片 3" descr="QQ截图20140510230957.jpg">
            <a:extLst>
              <a:ext uri="{FF2B5EF4-FFF2-40B4-BE49-F238E27FC236}">
                <a16:creationId xmlns:a16="http://schemas.microsoft.com/office/drawing/2014/main" id="{1F7EDFA1-2146-4F7E-B43B-015EF50C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7" t="54562" b="4367"/>
          <a:stretch>
            <a:fillRect/>
          </a:stretch>
        </p:blipFill>
        <p:spPr bwMode="auto">
          <a:xfrm>
            <a:off x="1692275" y="1412875"/>
            <a:ext cx="51244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10231027.jpg">
            <a:extLst>
              <a:ext uri="{FF2B5EF4-FFF2-40B4-BE49-F238E27FC236}">
                <a16:creationId xmlns:a16="http://schemas.microsoft.com/office/drawing/2014/main" id="{39C6925B-290F-41A0-AB5F-DFA219FA1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2" t="53845" b="13847"/>
          <a:stretch>
            <a:fillRect/>
          </a:stretch>
        </p:blipFill>
        <p:spPr bwMode="auto">
          <a:xfrm>
            <a:off x="1331913" y="4437063"/>
            <a:ext cx="597693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AA39D59-9ECE-4381-BCEB-FC08A167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229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）与或非逻辑</a:t>
            </a:r>
            <a:r>
              <a:rPr kumimoji="0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与或非运算</a:t>
            </a:r>
          </a:p>
        </p:txBody>
      </p:sp>
      <p:pic>
        <p:nvPicPr>
          <p:cNvPr id="11267" name="Picture 2" descr="C09A0003">
            <a:extLst>
              <a:ext uri="{FF2B5EF4-FFF2-40B4-BE49-F238E27FC236}">
                <a16:creationId xmlns:a16="http://schemas.microsoft.com/office/drawing/2014/main" id="{5D5D0698-7C2C-4310-96FA-4A841298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20164" b="14009"/>
          <a:stretch>
            <a:fillRect/>
          </a:stretch>
        </p:blipFill>
        <p:spPr bwMode="auto">
          <a:xfrm>
            <a:off x="2124075" y="1268413"/>
            <a:ext cx="35052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258</Words>
  <Application>Microsoft Office PowerPoint</Application>
  <PresentationFormat>全屏显示(4:3)</PresentationFormat>
  <Paragraphs>63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Times New Roman</vt:lpstr>
      <vt:lpstr>宋体</vt:lpstr>
      <vt:lpstr>Arial</vt:lpstr>
      <vt:lpstr>Calibri</vt:lpstr>
      <vt:lpstr>黑体</vt:lpstr>
      <vt:lpstr>Office 主题</vt:lpstr>
      <vt:lpstr>MathType 6.0 Equation</vt:lpstr>
      <vt:lpstr>MathType 5.0 Equation</vt:lpstr>
      <vt:lpstr>7.2  逻辑函数及其表示方法</vt:lpstr>
      <vt:lpstr>PowerPoint 演示文稿</vt:lpstr>
      <vt:lpstr>PowerPoint 演示文稿</vt:lpstr>
      <vt:lpstr>PowerPoint 演示文稿</vt:lpstr>
      <vt:lpstr>2. 复合逻辑运算</vt:lpstr>
      <vt:lpstr>PowerPoint 演示文稿</vt:lpstr>
      <vt:lpstr>PowerPoint 演示文稿</vt:lpstr>
      <vt:lpstr>PowerPoint 演示文稿</vt:lpstr>
      <vt:lpstr>PowerPoint 演示文稿</vt:lpstr>
      <vt:lpstr>7.2.3  逻辑函数的表示方法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  逻辑函数及其表示方法</dc:title>
  <dc:creator>ww</dc:creator>
  <cp:lastModifiedBy>张伯望</cp:lastModifiedBy>
  <cp:revision>66</cp:revision>
  <dcterms:created xsi:type="dcterms:W3CDTF">2002-11-20T09:56:42Z</dcterms:created>
  <dcterms:modified xsi:type="dcterms:W3CDTF">2017-09-07T11:42:54Z</dcterms:modified>
</cp:coreProperties>
</file>