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76" r:id="rId3"/>
    <p:sldId id="264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67" r:id="rId17"/>
    <p:sldId id="289" r:id="rId18"/>
    <p:sldId id="290" r:id="rId19"/>
    <p:sldId id="268" r:id="rId20"/>
    <p:sldId id="269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99"/>
    <a:srgbClr val="FF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8E11A46-BB02-44B9-8A63-25C67281F3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41CA0-E54D-4F59-AFAB-2B2E97AD29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1D8ECA2-50D3-41D1-929D-2F8A910B2C43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3FFDE91-8A55-465E-ADB6-5C85AD43F5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9EF53A8-1851-4711-AC90-B3050669F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5E446-D1E8-4177-8548-D91AD55B43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0EF8A-DD51-4F33-934F-3E3BA6373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99F1D5-BA88-42A2-B1B7-D415F8E077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85710EDC-7BDE-4F4A-AC89-5529BAA018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B109F778-41FC-4C2B-8B75-0DBB45458F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FDBC00C-DD7C-4397-92DB-45AE8A061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613705-05B2-4668-BA97-D18F33637081}" type="slidenum">
              <a:rPr lang="zh-CN" altLang="en-US" sz="1200"/>
              <a:pPr eaLnBrk="1" hangingPunct="1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223D6E-9E84-4DA1-9CB6-9EE5DFE5BF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65D32B-037E-4DC0-9CC5-8D12801CC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DF97F-76B2-45AB-BCFA-FBC3BD9C9E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F3EF3C-8242-4563-AE83-26E8B53D8E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02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4B515A-699C-4786-A672-8AE1E607A1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1E516C-0AB0-4F08-93DF-FB5DBC637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606AE8-FA86-4AC3-9F0B-908D9D0B82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99AB-645A-4561-B55F-7133C670B0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30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147DC2-CEC7-4ABD-A343-578B32EF29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E1C425-5A77-41ED-9F30-0B10B24916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36BD2F-824D-40F2-A020-111529C25F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C903EB-289A-40E4-9799-A72857FBCF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25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DE9059-71E2-4D5B-8C1C-F355BD4A0A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08FBFF-2000-407A-B383-D148B28D54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2BD081-EFC3-49E0-A17E-6B52C68BC7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F35B4-FFFF-4613-A508-28C193738F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21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3DD0B-1F5F-4562-A1D9-85AA502EC3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E76568-7DE6-4E8D-A981-200BBA0FFC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171A6A-E7CC-41F5-84D8-75D30F42C2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1E0525-D70A-4775-8F97-4BB319D0D0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16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05D76-8F8F-45B8-B62E-67CF0BCF7F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2F9B7-FCAE-4D8C-A4BD-BBD645B829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5BDBE-F865-4DA2-9FB7-DBC2CACCDC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E0620-2E2C-4CC8-B951-2F78928228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95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757BA5-5083-421E-A68C-C8230D7FA3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FF46698-775C-4FCD-AC3D-8A5E3D8609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8F03DEC-2F40-40DF-8D90-CA6F14A24C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A41A8-6BA3-42B3-A4C0-A0C175E3FA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30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D08998-D4BD-4264-B47C-4C813A56E4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CF0ED9-8A11-4C19-A3F9-524BB98559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60C7A89-18F8-406F-A13F-EA49DAC025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D7761-1D89-49A7-A7CE-54B38EBDB5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37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FA1F7ED-D2FC-4647-AB1D-9AB85D49FB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2DB57A-0192-4E78-9CCF-B3C212B0BF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6584AC8-9384-41E0-B32E-B49340DC77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74796-2E60-4E1D-8881-9421578417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78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E7EF6-A3F7-47BD-BE00-AA3A03C84A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E8E0F-B671-4EF7-95CA-0DC93AEAE5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DA5A3-722D-4B65-8CD3-82F4BE0231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8B062-B13E-477E-AD15-4C30B52180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18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EE071C-5670-4FCC-8ABC-782D887F09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7342B9-EE6C-4759-A74A-A2F5535A41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79A4E-DBE1-4282-8A3E-BE4E94CAC5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53F51-28F3-4223-AB20-18CF7EFC44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9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018958F-6270-48A0-947A-4D8853A48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585FED-9E4E-4E2D-AE93-47C196589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DD5BAA7-A29C-4DB5-9F77-45794FD816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3B7832-5D14-4A8C-B7D7-3B0CB18889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2BA5976-F121-42F6-B746-B4020DCF04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05DE7E-1565-42AA-9FA8-338EAF412D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534F81FA-B705-424B-92BE-EF0E8979D7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28625" y="214313"/>
            <a:ext cx="8153400" cy="2071687"/>
          </a:xfrm>
        </p:spPr>
        <p:txBody>
          <a:bodyPr/>
          <a:lstStyle/>
          <a:p>
            <a:pPr marL="609600" indent="-609600" algn="just" eaLnBrk="1" hangingPunct="1"/>
            <a:r>
              <a:rPr lang="en-US" altLang="zh-CN" sz="36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7.5   </a:t>
            </a:r>
            <a:r>
              <a:rPr lang="zh-CN" altLang="en-US" sz="36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</a:t>
            </a:r>
            <a:r>
              <a:rPr lang="en-US" altLang="zh-CN" sz="36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36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门电路</a:t>
            </a:r>
          </a:p>
          <a:p>
            <a:pPr marL="609600" indent="-609600" algn="just" eaLnBrk="1" hangingPunct="1"/>
            <a:r>
              <a:rPr lang="en-US" altLang="zh-CN" b="1">
                <a:solidFill>
                  <a:srgbClr val="002060"/>
                </a:solidFill>
              </a:rPr>
              <a:t>7.5.1  TTL</a:t>
            </a:r>
            <a:r>
              <a:rPr lang="zh-CN" altLang="en-US" b="1">
                <a:solidFill>
                  <a:srgbClr val="002060"/>
                </a:solidFill>
              </a:rPr>
              <a:t>与非门的典型电路和工作原理</a:t>
            </a:r>
          </a:p>
          <a:p>
            <a:pPr marL="609600" indent="-609600" algn="just" eaLnBrk="1" hangingPunct="1"/>
            <a:r>
              <a:rPr lang="en-US" altLang="zh-CN" b="1">
                <a:solidFill>
                  <a:srgbClr val="002060"/>
                </a:solidFill>
              </a:rPr>
              <a:t>1.   TTL</a:t>
            </a:r>
            <a:r>
              <a:rPr lang="zh-CN" altLang="en-US" b="1">
                <a:solidFill>
                  <a:srgbClr val="002060"/>
                </a:solidFill>
              </a:rPr>
              <a:t>与非门的典型电路</a:t>
            </a:r>
          </a:p>
          <a:p>
            <a:pPr marL="609600" indent="-609600" algn="just" eaLnBrk="1" hangingPunct="1"/>
            <a:endParaRPr lang="zh-CN" altLang="en-US" b="1">
              <a:solidFill>
                <a:srgbClr val="002060"/>
              </a:solidFill>
            </a:endParaRPr>
          </a:p>
        </p:txBody>
      </p:sp>
      <p:pic>
        <p:nvPicPr>
          <p:cNvPr id="2051" name="图片 3" descr="QQ截图20140513221912.jpg">
            <a:extLst>
              <a:ext uri="{FF2B5EF4-FFF2-40B4-BE49-F238E27FC236}">
                <a16:creationId xmlns:a16="http://schemas.microsoft.com/office/drawing/2014/main" id="{54D6452A-7E9D-4405-B598-73B9E4907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51"/>
          <a:stretch>
            <a:fillRect/>
          </a:stretch>
        </p:blipFill>
        <p:spPr bwMode="auto">
          <a:xfrm>
            <a:off x="1258888" y="2276475"/>
            <a:ext cx="6376987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7">
            <a:extLst>
              <a:ext uri="{FF2B5EF4-FFF2-40B4-BE49-F238E27FC236}">
                <a16:creationId xmlns:a16="http://schemas.microsoft.com/office/drawing/2014/main" id="{375A0CCB-00D4-4F0A-BC2F-E06DC2A98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0350"/>
            <a:ext cx="32766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8">
            <a:extLst>
              <a:ext uri="{FF2B5EF4-FFF2-40B4-BE49-F238E27FC236}">
                <a16:creationId xmlns:a16="http://schemas.microsoft.com/office/drawing/2014/main" id="{5A40C975-9E21-460A-BD8D-7652F1E7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52513"/>
            <a:ext cx="5437187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9">
            <a:extLst>
              <a:ext uri="{FF2B5EF4-FFF2-40B4-BE49-F238E27FC236}">
                <a16:creationId xmlns:a16="http://schemas.microsoft.com/office/drawing/2014/main" id="{71D97CE2-CFF5-4863-9DFC-F5047B35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292600"/>
            <a:ext cx="4610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0">
            <a:extLst>
              <a:ext uri="{FF2B5EF4-FFF2-40B4-BE49-F238E27FC236}">
                <a16:creationId xmlns:a16="http://schemas.microsoft.com/office/drawing/2014/main" id="{B05BD77C-EF1E-4254-BAA4-22C557AD2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734050"/>
            <a:ext cx="8026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F913CC00-B785-4304-BB29-63738E3C6F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950" y="476250"/>
            <a:ext cx="8153400" cy="766763"/>
          </a:xfrm>
        </p:spPr>
        <p:txBody>
          <a:bodyPr/>
          <a:lstStyle/>
          <a:p>
            <a:pPr marL="609600" indent="-609600" algn="just" eaLnBrk="1" hangingPunct="1"/>
            <a:r>
              <a:rPr lang="en-US" altLang="zh-CN" sz="3600" b="1">
                <a:solidFill>
                  <a:srgbClr val="002060"/>
                </a:solidFill>
              </a:rPr>
              <a:t>7.5.4  TTL</a:t>
            </a:r>
            <a:r>
              <a:rPr lang="zh-CN" altLang="en-US" sz="3600" b="1">
                <a:solidFill>
                  <a:srgbClr val="002060"/>
                </a:solidFill>
              </a:rPr>
              <a:t>与非门的转换速度</a:t>
            </a:r>
          </a:p>
          <a:p>
            <a:pPr marL="609600" indent="-609600" algn="just" eaLnBrk="1" hangingPunct="1"/>
            <a:endParaRPr lang="zh-CN" altLang="en-US" sz="3600" b="1">
              <a:solidFill>
                <a:srgbClr val="002060"/>
              </a:solidFill>
            </a:endParaRPr>
          </a:p>
        </p:txBody>
      </p:sp>
      <p:pic>
        <p:nvPicPr>
          <p:cNvPr id="12291" name="图片 4" descr="QQ截图20140513231730.jpg">
            <a:extLst>
              <a:ext uri="{FF2B5EF4-FFF2-40B4-BE49-F238E27FC236}">
                <a16:creationId xmlns:a16="http://schemas.microsoft.com/office/drawing/2014/main" id="{A18BB374-AADA-4375-920A-6C22295A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341438"/>
            <a:ext cx="3600450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08" descr="信纸">
            <a:extLst>
              <a:ext uri="{FF2B5EF4-FFF2-40B4-BE49-F238E27FC236}">
                <a16:creationId xmlns:a16="http://schemas.microsoft.com/office/drawing/2014/main" id="{7F7DB6F5-D920-4A41-9849-60E92FD53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76475"/>
            <a:ext cx="4354512" cy="1933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33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平均传输延迟时间 </a:t>
            </a:r>
            <a:endParaRPr lang="en-US" altLang="zh-CN" sz="28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32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Pd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</a:t>
            </a:r>
            <a:r>
              <a:rPr lang="en-US" altLang="zh-CN" sz="32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Pd1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32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Pd2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)/2</a:t>
            </a:r>
          </a:p>
          <a:p>
            <a:pPr eaLnBrk="1" hangingPunct="1">
              <a:lnSpc>
                <a:spcPct val="130000"/>
              </a:lnSpc>
            </a:pPr>
            <a:endParaRPr lang="zh-CN" altLang="en-US" sz="32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7" descr="QQ截图20140513232309.jpg">
            <a:extLst>
              <a:ext uri="{FF2B5EF4-FFF2-40B4-BE49-F238E27FC236}">
                <a16:creationId xmlns:a16="http://schemas.microsoft.com/office/drawing/2014/main" id="{F35C647A-E83A-410E-BD0E-3F9A39D87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908050"/>
            <a:ext cx="9294813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6B47DFE-C7C5-4B24-95BD-9BCD93495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569325" cy="6264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7.5.5  </a:t>
            </a:r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抗饱和</a:t>
            </a:r>
            <a:r>
              <a:rPr lang="en-US" altLang="zh-CN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9393904D-66AD-4049-96FD-B18C401CA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49500"/>
            <a:ext cx="7056437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6">
            <a:extLst>
              <a:ext uri="{FF2B5EF4-FFF2-40B4-BE49-F238E27FC236}">
                <a16:creationId xmlns:a16="http://schemas.microsoft.com/office/drawing/2014/main" id="{63E0EEC0-5CF0-4C72-BB19-88041FA6C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589588"/>
            <a:ext cx="6481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(a)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电路连接方式           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(b)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代表符号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4676E437-5B83-4B8E-BC56-8A1210D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6092825"/>
            <a:ext cx="633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7.5.8 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带有肖特基二极管钳位的三极管</a:t>
            </a:r>
            <a:endParaRPr lang="en-US" altLang="zh-CN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2" name="Rectangle 10">
            <a:extLst>
              <a:ext uri="{FF2B5EF4-FFF2-40B4-BE49-F238E27FC236}">
                <a16:creationId xmlns:a16="http://schemas.microsoft.com/office/drawing/2014/main" id="{151732D8-E550-4698-8266-B9A848A11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08050"/>
            <a:ext cx="5616575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肖特基势垒二极管 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(SBD)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及特点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肖特基势垒三极管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3" descr="QQ截图20140513232826.jpg">
            <a:extLst>
              <a:ext uri="{FF2B5EF4-FFF2-40B4-BE49-F238E27FC236}">
                <a16:creationId xmlns:a16="http://schemas.microsoft.com/office/drawing/2014/main" id="{513BF01A-893A-4B61-9C5B-80DEA7B44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5400"/>
            <a:ext cx="8353425" cy="667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7" descr="QQ截图20140513233014.jpg">
            <a:extLst>
              <a:ext uri="{FF2B5EF4-FFF2-40B4-BE49-F238E27FC236}">
                <a16:creationId xmlns:a16="http://schemas.microsoft.com/office/drawing/2014/main" id="{D46AFEFB-B241-4EA6-8726-D2996E98C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3375"/>
            <a:ext cx="7775575" cy="619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319A0326-F85C-4313-A9E4-262F6F50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357188"/>
            <a:ext cx="7772400" cy="87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2060"/>
                </a:solidFill>
              </a:rPr>
              <a:t>7.5.6. </a:t>
            </a:r>
            <a:r>
              <a:rPr lang="zh-CN" altLang="en-US" b="1">
                <a:solidFill>
                  <a:srgbClr val="002060"/>
                </a:solidFill>
              </a:rPr>
              <a:t>集电极开路与非门和三态输出与非门</a:t>
            </a:r>
          </a:p>
          <a:p>
            <a:pPr eaLnBrk="1" hangingPunct="1">
              <a:buFontTx/>
              <a:buNone/>
            </a:pP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3C53286-FA70-46DA-A5E7-D66B00BCA23B}"/>
              </a:ext>
            </a:extLst>
          </p:cNvPr>
          <p:cNvSpPr txBox="1">
            <a:spLocks/>
          </p:cNvSpPr>
          <p:nvPr/>
        </p:nvSpPr>
        <p:spPr bwMode="auto">
          <a:xfrm>
            <a:off x="323850" y="1052513"/>
            <a:ext cx="7772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3200" b="1" kern="0" dirty="0">
                <a:solidFill>
                  <a:srgbClr val="002060"/>
                </a:solidFill>
                <a:latin typeface="+mn-lt"/>
                <a:ea typeface="+mn-ea"/>
              </a:rPr>
              <a:t>1.  </a:t>
            </a:r>
            <a:r>
              <a:rPr lang="zh-CN" altLang="en-US" sz="3200" b="1" kern="0" dirty="0">
                <a:solidFill>
                  <a:srgbClr val="002060"/>
                </a:solidFill>
                <a:latin typeface="+mn-lt"/>
                <a:ea typeface="+mn-ea"/>
              </a:rPr>
              <a:t>集电极开路与非门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3200" kern="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pic>
        <p:nvPicPr>
          <p:cNvPr id="17412" name="图片 4" descr="QQ截图20140513233325.jpg">
            <a:extLst>
              <a:ext uri="{FF2B5EF4-FFF2-40B4-BE49-F238E27FC236}">
                <a16:creationId xmlns:a16="http://schemas.microsoft.com/office/drawing/2014/main" id="{3699BF14-3F1D-4709-8E60-8AB931505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981075"/>
            <a:ext cx="3468687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5" descr="QQ截图20140513233427.jpg">
            <a:extLst>
              <a:ext uri="{FF2B5EF4-FFF2-40B4-BE49-F238E27FC236}">
                <a16:creationId xmlns:a16="http://schemas.microsoft.com/office/drawing/2014/main" id="{6BD765B7-6A2E-4BCC-A857-B107039C1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76250"/>
            <a:ext cx="7704137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3" descr="QQ截图20140513233629.jpg">
            <a:extLst>
              <a:ext uri="{FF2B5EF4-FFF2-40B4-BE49-F238E27FC236}">
                <a16:creationId xmlns:a16="http://schemas.microsoft.com/office/drawing/2014/main" id="{33D7EC3C-3348-476D-9C64-EADDF144E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6250"/>
            <a:ext cx="4032250" cy="59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QQ截图20140513233720.jpg">
            <a:extLst>
              <a:ext uri="{FF2B5EF4-FFF2-40B4-BE49-F238E27FC236}">
                <a16:creationId xmlns:a16="http://schemas.microsoft.com/office/drawing/2014/main" id="{B94DA01C-8DD4-4A4E-A8D0-178C01F69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916113"/>
            <a:ext cx="24955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87E64F16-5D7E-43DB-A185-3C14E068A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333375"/>
            <a:ext cx="7772400" cy="642938"/>
          </a:xfrm>
        </p:spPr>
        <p:txBody>
          <a:bodyPr/>
          <a:lstStyle/>
          <a:p>
            <a:pPr marL="609600" indent="-609600" algn="just" eaLnBrk="1" hangingPunct="1">
              <a:buFontTx/>
              <a:buNone/>
            </a:pPr>
            <a:r>
              <a:rPr lang="en-US" altLang="zh-CN" b="1">
                <a:solidFill>
                  <a:srgbClr val="002060"/>
                </a:solidFill>
              </a:rPr>
              <a:t>2.  </a:t>
            </a:r>
            <a:r>
              <a:rPr lang="zh-CN" altLang="en-US" b="1">
                <a:solidFill>
                  <a:srgbClr val="002060"/>
                </a:solidFill>
              </a:rPr>
              <a:t>三态输出与非门（</a:t>
            </a:r>
            <a:r>
              <a:rPr lang="en-US" altLang="zh-CN" b="1">
                <a:solidFill>
                  <a:srgbClr val="002060"/>
                </a:solidFill>
              </a:rPr>
              <a:t>TSL</a:t>
            </a:r>
            <a:r>
              <a:rPr lang="zh-CN" altLang="en-US" b="1">
                <a:solidFill>
                  <a:srgbClr val="002060"/>
                </a:solidFill>
              </a:rPr>
              <a:t>门）</a:t>
            </a:r>
            <a:endParaRPr lang="zh-CN" altLang="en-US">
              <a:solidFill>
                <a:srgbClr val="002060"/>
              </a:solidFill>
            </a:endParaRPr>
          </a:p>
        </p:txBody>
      </p:sp>
      <p:pic>
        <p:nvPicPr>
          <p:cNvPr id="20483" name="图片 3" descr="QQ截图20140513234125.jpg">
            <a:extLst>
              <a:ext uri="{FF2B5EF4-FFF2-40B4-BE49-F238E27FC236}">
                <a16:creationId xmlns:a16="http://schemas.microsoft.com/office/drawing/2014/main" id="{CB39F3FD-061C-4E30-AB2E-4B6FC2CC7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266825"/>
            <a:ext cx="761682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9529BAF2-9256-4001-A0EF-247336C06C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388" y="188913"/>
            <a:ext cx="3419475" cy="982662"/>
          </a:xfrm>
        </p:spPr>
        <p:txBody>
          <a:bodyPr/>
          <a:lstStyle/>
          <a:p>
            <a:pPr marL="609600" indent="-609600" algn="just"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latin typeface="+mn-ea"/>
              </a:rPr>
              <a:t>2.  </a:t>
            </a:r>
            <a:r>
              <a:rPr lang="zh-CN" altLang="en-US" b="1" dirty="0">
                <a:solidFill>
                  <a:srgbClr val="002060"/>
                </a:solidFill>
                <a:latin typeface="+mn-ea"/>
              </a:rPr>
              <a:t>工作原理</a:t>
            </a:r>
          </a:p>
          <a:p>
            <a:pPr marL="609600" indent="-609600" algn="just" eaLnBrk="1" hangingPunct="1">
              <a:defRPr/>
            </a:pPr>
            <a:endParaRPr lang="zh-CN" altLang="en-US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图片 3" descr="QQ截图20140513221912.jpg">
            <a:extLst>
              <a:ext uri="{FF2B5EF4-FFF2-40B4-BE49-F238E27FC236}">
                <a16:creationId xmlns:a16="http://schemas.microsoft.com/office/drawing/2014/main" id="{35D3096D-9BCE-4EC6-9907-C89BFFF95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b="16451"/>
          <a:stretch>
            <a:fillRect/>
          </a:stretch>
        </p:blipFill>
        <p:spPr bwMode="auto">
          <a:xfrm>
            <a:off x="1116013" y="2133600"/>
            <a:ext cx="656748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6D6AA64-F2DD-4ED2-96CF-04CE3851D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5175"/>
            <a:ext cx="86772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spcBef>
                <a:spcPct val="20000"/>
              </a:spcBef>
              <a:defRPr/>
            </a:pPr>
            <a:r>
              <a:rPr lang="zh-CN" altLang="en-US" sz="3200" b="1" kern="0" dirty="0">
                <a:solidFill>
                  <a:srgbClr val="002060"/>
                </a:solidFill>
                <a:latin typeface="+mn-ea"/>
                <a:ea typeface="+mn-ea"/>
              </a:rPr>
              <a:t>（</a:t>
            </a:r>
            <a:r>
              <a:rPr lang="en-US" altLang="zh-CN" sz="3200" b="1" kern="0" dirty="0">
                <a:solidFill>
                  <a:srgbClr val="002060"/>
                </a:solidFill>
                <a:latin typeface="+mn-ea"/>
                <a:ea typeface="+mn-ea"/>
              </a:rPr>
              <a:t>1</a:t>
            </a:r>
            <a:r>
              <a:rPr lang="zh-CN" altLang="en-US" sz="3200" b="1" kern="0" dirty="0">
                <a:solidFill>
                  <a:srgbClr val="002060"/>
                </a:solidFill>
                <a:latin typeface="+mn-ea"/>
                <a:ea typeface="+mn-ea"/>
              </a:rPr>
              <a:t>）有一个或几个输入端为低电平</a:t>
            </a:r>
          </a:p>
          <a:p>
            <a:pPr marL="609600" indent="-609600" algn="just">
              <a:spcBef>
                <a:spcPct val="20000"/>
              </a:spcBef>
              <a:defRPr/>
            </a:pPr>
            <a:endParaRPr lang="zh-CN" altLang="en-US" sz="3200" b="1" kern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6269D65-52F6-4AED-B213-4509260C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86772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spcBef>
                <a:spcPct val="20000"/>
              </a:spcBef>
              <a:defRPr/>
            </a:pPr>
            <a:r>
              <a:rPr lang="zh-CN" altLang="en-US" sz="3200" b="1" kern="0" dirty="0">
                <a:solidFill>
                  <a:srgbClr val="002060"/>
                </a:solidFill>
                <a:latin typeface="+mn-ea"/>
                <a:ea typeface="+mn-ea"/>
              </a:rPr>
              <a:t>（</a:t>
            </a:r>
            <a:r>
              <a:rPr lang="en-US" altLang="zh-CN" sz="3200" b="1" kern="0" dirty="0">
                <a:solidFill>
                  <a:srgbClr val="002060"/>
                </a:solidFill>
                <a:latin typeface="+mn-ea"/>
                <a:ea typeface="+mn-ea"/>
              </a:rPr>
              <a:t>2</a:t>
            </a:r>
            <a:r>
              <a:rPr lang="zh-CN" altLang="en-US" sz="3200" b="1" kern="0" dirty="0">
                <a:solidFill>
                  <a:srgbClr val="002060"/>
                </a:solidFill>
                <a:latin typeface="+mn-ea"/>
                <a:ea typeface="+mn-ea"/>
              </a:rPr>
              <a:t>）输入端全为高电平</a:t>
            </a:r>
          </a:p>
          <a:p>
            <a:pPr marL="609600" indent="-609600" algn="just">
              <a:spcBef>
                <a:spcPct val="20000"/>
              </a:spcBef>
              <a:defRPr/>
            </a:pPr>
            <a:endParaRPr lang="zh-CN" altLang="en-US" sz="3200" b="1" kern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" descr="QQ截图20140513234209.jpg">
            <a:extLst>
              <a:ext uri="{FF2B5EF4-FFF2-40B4-BE49-F238E27FC236}">
                <a16:creationId xmlns:a16="http://schemas.microsoft.com/office/drawing/2014/main" id="{DD15CDF6-D355-43C8-B6DA-B28894DC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341438"/>
            <a:ext cx="6408738" cy="43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45641-4C14-403F-860E-3D467114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500063"/>
            <a:ext cx="7772400" cy="857250"/>
          </a:xfrm>
        </p:spPr>
        <p:txBody>
          <a:bodyPr/>
          <a:lstStyle/>
          <a:p>
            <a:pPr marL="609600" indent="-609600" algn="just" eaLnBrk="1" hangingPunct="1">
              <a:buFontTx/>
              <a:buNone/>
              <a:defRPr/>
            </a:pPr>
            <a:r>
              <a:rPr lang="en-US" altLang="zh-CN" sz="3600" b="1" dirty="0">
                <a:solidFill>
                  <a:srgbClr val="002060"/>
                </a:solidFill>
              </a:rPr>
              <a:t>7.5.2   </a:t>
            </a:r>
            <a:r>
              <a:rPr lang="zh-CN" altLang="en-US" sz="3600" b="1" dirty="0">
                <a:solidFill>
                  <a:srgbClr val="002060"/>
                </a:solidFill>
              </a:rPr>
              <a:t>电压传输特性及干扰容限</a:t>
            </a:r>
          </a:p>
          <a:p>
            <a:pPr eaLnBrk="1" hangingPunct="1">
              <a:buFontTx/>
              <a:buNone/>
              <a:defRPr/>
            </a:pP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4099" name="Picture 3" descr="E:\电子线路\2005\电子线路及其试题\第七章以后\360.jpg">
            <a:extLst>
              <a:ext uri="{FF2B5EF4-FFF2-40B4-BE49-F238E27FC236}">
                <a16:creationId xmlns:a16="http://schemas.microsoft.com/office/drawing/2014/main" id="{23DAD287-DC74-4FBF-BE82-6CC2BB70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7" r="62317" b="22144"/>
          <a:stretch>
            <a:fillRect/>
          </a:stretch>
        </p:blipFill>
        <p:spPr bwMode="auto">
          <a:xfrm>
            <a:off x="323850" y="2708275"/>
            <a:ext cx="3249613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EA07C4A-E635-4637-A12B-1A0DB6395295}"/>
              </a:ext>
            </a:extLst>
          </p:cNvPr>
          <p:cNvSpPr txBox="1">
            <a:spLocks/>
          </p:cNvSpPr>
          <p:nvPr/>
        </p:nvSpPr>
        <p:spPr bwMode="auto">
          <a:xfrm>
            <a:off x="323850" y="1196975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spcBef>
                <a:spcPct val="20000"/>
              </a:spcBef>
              <a:defRPr/>
            </a:pPr>
            <a:r>
              <a:rPr lang="en-US" altLang="zh-CN" sz="3200" b="1" kern="0" dirty="0">
                <a:solidFill>
                  <a:srgbClr val="002060"/>
                </a:solidFill>
                <a:latin typeface="+mn-lt"/>
                <a:ea typeface="+mn-ea"/>
              </a:rPr>
              <a:t>1.   TTL</a:t>
            </a:r>
            <a:r>
              <a:rPr lang="zh-CN" altLang="en-US" sz="3200" b="1" kern="0" dirty="0">
                <a:solidFill>
                  <a:srgbClr val="002060"/>
                </a:solidFill>
                <a:latin typeface="+mn-lt"/>
                <a:ea typeface="+mn-ea"/>
              </a:rPr>
              <a:t>与非门的电压传输特性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3200" kern="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pic>
        <p:nvPicPr>
          <p:cNvPr id="4101" name="图片 4" descr="QQ截图20140513224540.jpg">
            <a:extLst>
              <a:ext uri="{FF2B5EF4-FFF2-40B4-BE49-F238E27FC236}">
                <a16:creationId xmlns:a16="http://schemas.microsoft.com/office/drawing/2014/main" id="{F8627E01-F7B0-47F6-B63A-D6CAD9E9E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276475"/>
            <a:ext cx="532765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625C880-1FEA-419F-A81F-C002B8BBBB52}"/>
              </a:ext>
            </a:extLst>
          </p:cNvPr>
          <p:cNvSpPr txBox="1">
            <a:spLocks/>
          </p:cNvSpPr>
          <p:nvPr/>
        </p:nvSpPr>
        <p:spPr bwMode="auto">
          <a:xfrm>
            <a:off x="323850" y="765175"/>
            <a:ext cx="30241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srgbClr val="002060"/>
                </a:solidFill>
                <a:latin typeface="+mn-lt"/>
                <a:ea typeface="+mn-ea"/>
              </a:rPr>
              <a:t>2.   </a:t>
            </a:r>
            <a:r>
              <a:rPr lang="zh-CN" altLang="en-US" sz="3600" b="1" kern="0" dirty="0">
                <a:solidFill>
                  <a:srgbClr val="002060"/>
                </a:solidFill>
                <a:latin typeface="+mn-lt"/>
                <a:ea typeface="+mn-ea"/>
              </a:rPr>
              <a:t>干扰容限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3600" kern="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pic>
        <p:nvPicPr>
          <p:cNvPr id="5123" name="图片 4" descr="QQ截图20140513224540.jpg">
            <a:extLst>
              <a:ext uri="{FF2B5EF4-FFF2-40B4-BE49-F238E27FC236}">
                <a16:creationId xmlns:a16="http://schemas.microsoft.com/office/drawing/2014/main" id="{ED770274-E7DA-4129-A496-7F5703D37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765175"/>
            <a:ext cx="53276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018FB25-B5F6-4331-A2D1-B4966D6D6291}"/>
              </a:ext>
            </a:extLst>
          </p:cNvPr>
          <p:cNvSpPr txBox="1">
            <a:spLocks/>
          </p:cNvSpPr>
          <p:nvPr/>
        </p:nvSpPr>
        <p:spPr bwMode="auto">
          <a:xfrm>
            <a:off x="250825" y="1700213"/>
            <a:ext cx="30257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3200" b="1" kern="0" dirty="0">
                <a:solidFill>
                  <a:srgbClr val="002060"/>
                </a:solidFill>
                <a:latin typeface="+mn-lt"/>
                <a:ea typeface="+mn-ea"/>
              </a:rPr>
              <a:t>关门电平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745E366-A048-409A-A456-9B5ABAFC9F16}"/>
              </a:ext>
            </a:extLst>
          </p:cNvPr>
          <p:cNvSpPr txBox="1">
            <a:spLocks/>
          </p:cNvSpPr>
          <p:nvPr/>
        </p:nvSpPr>
        <p:spPr bwMode="auto">
          <a:xfrm>
            <a:off x="250825" y="2492375"/>
            <a:ext cx="30257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3200" b="1" kern="0" dirty="0">
                <a:solidFill>
                  <a:srgbClr val="002060"/>
                </a:solidFill>
                <a:latin typeface="+mn-lt"/>
                <a:ea typeface="+mn-ea"/>
              </a:rPr>
              <a:t>开门电平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395D5D8-1E5D-481B-B955-3A3F6DEACCD3}"/>
              </a:ext>
            </a:extLst>
          </p:cNvPr>
          <p:cNvSpPr txBox="1">
            <a:spLocks/>
          </p:cNvSpPr>
          <p:nvPr/>
        </p:nvSpPr>
        <p:spPr bwMode="auto">
          <a:xfrm>
            <a:off x="323850" y="3213100"/>
            <a:ext cx="32400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3200" b="1" kern="0" dirty="0">
                <a:solidFill>
                  <a:srgbClr val="002060"/>
                </a:solidFill>
                <a:latin typeface="+mn-lt"/>
                <a:ea typeface="+mn-ea"/>
              </a:rPr>
              <a:t>低电平容限电压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251F122-6CC8-494E-819C-1BD4CB6EB969}"/>
              </a:ext>
            </a:extLst>
          </p:cNvPr>
          <p:cNvSpPr txBox="1">
            <a:spLocks/>
          </p:cNvSpPr>
          <p:nvPr/>
        </p:nvSpPr>
        <p:spPr bwMode="auto">
          <a:xfrm>
            <a:off x="323850" y="4005263"/>
            <a:ext cx="32400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3200" b="1" kern="0" dirty="0">
                <a:solidFill>
                  <a:srgbClr val="002060"/>
                </a:solidFill>
                <a:latin typeface="+mn-lt"/>
                <a:ea typeface="+mn-ea"/>
              </a:rPr>
              <a:t>高电平容限电压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BE025-12A0-4350-8DC4-998A0D75F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3375"/>
            <a:ext cx="9144000" cy="857250"/>
          </a:xfrm>
        </p:spPr>
        <p:txBody>
          <a:bodyPr/>
          <a:lstStyle/>
          <a:p>
            <a:pPr marL="609600" indent="-609600" algn="just" eaLnBrk="1" hangingPunct="1">
              <a:buFontTx/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</a:rPr>
              <a:t>7.5.3 </a:t>
            </a:r>
            <a:r>
              <a:rPr lang="en-US" altLang="zh-CN" b="1" dirty="0">
                <a:solidFill>
                  <a:srgbClr val="002060"/>
                </a:solidFill>
              </a:rPr>
              <a:t>TTL</a:t>
            </a:r>
            <a:r>
              <a:rPr lang="zh-CN" altLang="en-US" b="1" dirty="0">
                <a:solidFill>
                  <a:srgbClr val="002060"/>
                </a:solidFill>
              </a:rPr>
              <a:t>与非门的输入特性、输出特性和负载能力</a:t>
            </a:r>
            <a:endParaRPr lang="zh-CN" altLang="en-US" sz="2800" b="1" dirty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  <a:defRPr/>
            </a:pP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9544D45-0B75-4EC5-A30C-79B1A4B01D70}"/>
              </a:ext>
            </a:extLst>
          </p:cNvPr>
          <p:cNvSpPr txBox="1">
            <a:spLocks/>
          </p:cNvSpPr>
          <p:nvPr/>
        </p:nvSpPr>
        <p:spPr bwMode="auto">
          <a:xfrm>
            <a:off x="184150" y="981075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spcBef>
                <a:spcPct val="20000"/>
              </a:spcBef>
              <a:defRPr/>
            </a:pPr>
            <a:r>
              <a:rPr lang="en-US" altLang="zh-CN" sz="3200" b="1" kern="0" dirty="0">
                <a:solidFill>
                  <a:srgbClr val="002060"/>
                </a:solidFill>
                <a:latin typeface="+mn-lt"/>
                <a:ea typeface="+mn-ea"/>
              </a:rPr>
              <a:t>1.   TTL</a:t>
            </a:r>
            <a:r>
              <a:rPr lang="zh-CN" altLang="en-US" sz="3200" b="1" kern="0" dirty="0">
                <a:solidFill>
                  <a:srgbClr val="002060"/>
                </a:solidFill>
                <a:latin typeface="+mn-lt"/>
                <a:ea typeface="+mn-ea"/>
              </a:rPr>
              <a:t>与非门的输入特性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3200" kern="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pic>
        <p:nvPicPr>
          <p:cNvPr id="6148" name="图片 5" descr="QQ截图20140513225907.jpg">
            <a:extLst>
              <a:ext uri="{FF2B5EF4-FFF2-40B4-BE49-F238E27FC236}">
                <a16:creationId xmlns:a16="http://schemas.microsoft.com/office/drawing/2014/main" id="{0F4321BD-80C9-4593-916E-9B898CA6F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52600"/>
            <a:ext cx="76485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7858A38-039E-47DC-9D12-06D82CAD2AC6}"/>
              </a:ext>
            </a:extLst>
          </p:cNvPr>
          <p:cNvSpPr txBox="1">
            <a:spLocks/>
          </p:cNvSpPr>
          <p:nvPr/>
        </p:nvSpPr>
        <p:spPr bwMode="auto">
          <a:xfrm>
            <a:off x="250825" y="333375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spcBef>
                <a:spcPct val="20000"/>
              </a:spcBef>
              <a:defRPr/>
            </a:pPr>
            <a:r>
              <a:rPr lang="en-US" altLang="zh-CN" sz="3200" b="1" kern="0" dirty="0">
                <a:solidFill>
                  <a:srgbClr val="002060"/>
                </a:solidFill>
                <a:latin typeface="+mn-lt"/>
                <a:ea typeface="+mn-ea"/>
              </a:rPr>
              <a:t>2.   TTL</a:t>
            </a:r>
            <a:r>
              <a:rPr lang="zh-CN" altLang="en-US" sz="3200" b="1" kern="0" dirty="0">
                <a:solidFill>
                  <a:srgbClr val="002060"/>
                </a:solidFill>
                <a:latin typeface="+mn-lt"/>
                <a:ea typeface="+mn-ea"/>
              </a:rPr>
              <a:t>与非门输入端负载特性</a:t>
            </a:r>
            <a:endParaRPr lang="zh-CN" altLang="en-US" sz="3200" kern="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pic>
        <p:nvPicPr>
          <p:cNvPr id="7171" name="图片 6" descr="QQ截图20140513230655.jpg">
            <a:extLst>
              <a:ext uri="{FF2B5EF4-FFF2-40B4-BE49-F238E27FC236}">
                <a16:creationId xmlns:a16="http://schemas.microsoft.com/office/drawing/2014/main" id="{4A610835-B268-4080-9D70-FBC02ABC8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09688"/>
            <a:ext cx="88392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A76D128-C044-4D8E-AE7D-1029A33CB7BD}"/>
              </a:ext>
            </a:extLst>
          </p:cNvPr>
          <p:cNvSpPr txBox="1">
            <a:spLocks/>
          </p:cNvSpPr>
          <p:nvPr/>
        </p:nvSpPr>
        <p:spPr bwMode="auto">
          <a:xfrm>
            <a:off x="323850" y="333375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spcBef>
                <a:spcPct val="20000"/>
              </a:spcBef>
              <a:defRPr/>
            </a:pPr>
            <a:r>
              <a:rPr lang="en-US" altLang="zh-CN" sz="3200" b="1" kern="0" dirty="0">
                <a:solidFill>
                  <a:srgbClr val="002060"/>
                </a:solidFill>
                <a:latin typeface="+mn-lt"/>
                <a:ea typeface="+mn-ea"/>
              </a:rPr>
              <a:t>3.   TTL</a:t>
            </a:r>
            <a:r>
              <a:rPr lang="zh-CN" altLang="en-US" sz="3200" b="1" kern="0" dirty="0">
                <a:solidFill>
                  <a:srgbClr val="002060"/>
                </a:solidFill>
                <a:latin typeface="+mn-lt"/>
                <a:ea typeface="+mn-ea"/>
              </a:rPr>
              <a:t>与非门的输出特性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3200" kern="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pic>
        <p:nvPicPr>
          <p:cNvPr id="8195" name="图片 6" descr="QQ截图20140513230856.jpg">
            <a:extLst>
              <a:ext uri="{FF2B5EF4-FFF2-40B4-BE49-F238E27FC236}">
                <a16:creationId xmlns:a16="http://schemas.microsoft.com/office/drawing/2014/main" id="{319E07FC-5E3B-47DF-BE0A-B40E3680D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9144000" cy="52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DB46E88-1B23-4BF6-9513-576760667982}"/>
              </a:ext>
            </a:extLst>
          </p:cNvPr>
          <p:cNvSpPr txBox="1">
            <a:spLocks/>
          </p:cNvSpPr>
          <p:nvPr/>
        </p:nvSpPr>
        <p:spPr bwMode="auto">
          <a:xfrm>
            <a:off x="323850" y="333375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spcBef>
                <a:spcPct val="20000"/>
              </a:spcBef>
              <a:defRPr/>
            </a:pPr>
            <a:r>
              <a:rPr lang="en-US" altLang="zh-CN" sz="3200" b="1" kern="0" dirty="0">
                <a:solidFill>
                  <a:srgbClr val="002060"/>
                </a:solidFill>
                <a:latin typeface="+mn-lt"/>
                <a:ea typeface="+mn-ea"/>
              </a:rPr>
              <a:t>3.   TTL</a:t>
            </a:r>
            <a:r>
              <a:rPr lang="zh-CN" altLang="en-US" sz="3200" b="1" kern="0" dirty="0">
                <a:solidFill>
                  <a:srgbClr val="002060"/>
                </a:solidFill>
                <a:latin typeface="+mn-lt"/>
                <a:ea typeface="+mn-ea"/>
              </a:rPr>
              <a:t>与非门的输出特性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3200" kern="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pic>
        <p:nvPicPr>
          <p:cNvPr id="9219" name="图片 4" descr="QQ截图20140513230952.jpg">
            <a:extLst>
              <a:ext uri="{FF2B5EF4-FFF2-40B4-BE49-F238E27FC236}">
                <a16:creationId xmlns:a16="http://schemas.microsoft.com/office/drawing/2014/main" id="{6CA0E92B-859F-4DE8-8D00-E3F6F86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5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E214B15-6B7E-4C89-A1AB-A3A75DBA2780}"/>
              </a:ext>
            </a:extLst>
          </p:cNvPr>
          <p:cNvSpPr txBox="1">
            <a:spLocks/>
          </p:cNvSpPr>
          <p:nvPr/>
        </p:nvSpPr>
        <p:spPr bwMode="auto">
          <a:xfrm>
            <a:off x="323850" y="333375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spcBef>
                <a:spcPct val="20000"/>
              </a:spcBef>
              <a:defRPr/>
            </a:pPr>
            <a:r>
              <a:rPr lang="en-US" altLang="zh-CN" sz="3200" b="1" kern="0" dirty="0">
                <a:solidFill>
                  <a:srgbClr val="002060"/>
                </a:solidFill>
                <a:latin typeface="+mn-lt"/>
                <a:ea typeface="+mn-ea"/>
              </a:rPr>
              <a:t>4.   </a:t>
            </a:r>
            <a:r>
              <a:rPr lang="zh-CN" altLang="en-US" sz="3200" b="1" kern="0" dirty="0">
                <a:solidFill>
                  <a:srgbClr val="002060"/>
                </a:solidFill>
                <a:latin typeface="+mn-lt"/>
                <a:ea typeface="+mn-ea"/>
              </a:rPr>
              <a:t>负载能力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3200" kern="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pic>
        <p:nvPicPr>
          <p:cNvPr id="10243" name="Picture 48">
            <a:extLst>
              <a:ext uri="{FF2B5EF4-FFF2-40B4-BE49-F238E27FC236}">
                <a16:creationId xmlns:a16="http://schemas.microsoft.com/office/drawing/2014/main" id="{63D22706-C3E7-4BE7-879F-C9B54092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626427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9">
            <a:extLst>
              <a:ext uri="{FF2B5EF4-FFF2-40B4-BE49-F238E27FC236}">
                <a16:creationId xmlns:a16="http://schemas.microsoft.com/office/drawing/2014/main" id="{E1DBF0E3-691F-43D0-80FC-D1956F44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516563"/>
            <a:ext cx="3446463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00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A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201</Words>
  <Application>Microsoft Office PowerPoint</Application>
  <PresentationFormat>全屏显示(4:3)</PresentationFormat>
  <Paragraphs>31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Times New Roman</vt:lpstr>
      <vt:lpstr>宋体</vt:lpstr>
      <vt:lpstr>Arial</vt:lpstr>
      <vt:lpstr>Calibri</vt:lpstr>
      <vt:lpstr>黑体</vt:lpstr>
      <vt:lpstr>楷体_GB2312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physics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  组合逻辑电路</dc:title>
  <dc:creator>ylj</dc:creator>
  <cp:lastModifiedBy>张伯望</cp:lastModifiedBy>
  <cp:revision>101</cp:revision>
  <dcterms:created xsi:type="dcterms:W3CDTF">2005-11-20T12:00:46Z</dcterms:created>
  <dcterms:modified xsi:type="dcterms:W3CDTF">2017-09-07T11:43:39Z</dcterms:modified>
</cp:coreProperties>
</file>