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6" r:id="rId3"/>
    <p:sldId id="264" r:id="rId4"/>
    <p:sldId id="278" r:id="rId5"/>
    <p:sldId id="279" r:id="rId6"/>
    <p:sldId id="280" r:id="rId7"/>
    <p:sldId id="281" r:id="rId8"/>
    <p:sldId id="282" r:id="rId9"/>
    <p:sldId id="284" r:id="rId10"/>
    <p:sldId id="291" r:id="rId11"/>
    <p:sldId id="292" r:id="rId12"/>
    <p:sldId id="287" r:id="rId13"/>
    <p:sldId id="28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FFFF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BCA1B2-AFD9-4B98-A789-F9080F64AF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4A8F1-2025-4425-999F-0B73DF3EFA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9FB9CE-84E9-4597-AE40-337D300C361F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73EA723-D2F9-4C21-970A-FF7F4AE50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A86F983-0861-464A-B815-DB41F8D9E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6E1C4-5953-41CC-8CD1-25196258D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6A1C3-AA27-41AA-961F-4964195E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5EA4B3-A4CF-4DF5-B080-5F7613F067C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3301242-034F-4050-BEC0-292F6257D1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096C043-BF6E-4B15-A1A6-87A6A06BA1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2AB4C525-B89A-4FE0-B37B-FB756631F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2AAD01-61F5-4520-A5CD-F75BCEA225B7}" type="slidenum">
              <a:rPr lang="zh-CN" altLang="en-US" sz="1200"/>
              <a:pPr eaLnBrk="1" hangingPunct="1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D311E4-8B17-4A86-AEB4-A06517435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AC1DB-BA5D-42E4-91E9-E5E1F6556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BBAB57-5D12-4BCC-9EA2-ACD50298C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B86CD-8CE9-464D-9194-0D837964D8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06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65C3D1-436C-4998-9F34-54F59C6D5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1B68E-29FE-45BC-B972-3CA477B4D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FC32D8-A979-4F0C-A1E8-A03E2BD3D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AC1B1-AF44-45B3-8718-CF3EB181E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8E756-02CA-42D6-B724-D57A43DCF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B90BC-8EAB-4F33-85C1-1DB709C34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68CC3D-745E-4952-8ED9-0F51E53E7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D51CA-5CC7-4C33-B76A-1B7D2B135A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6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A95B1-3E07-4015-8430-DDC6E2E5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C40F6-C2D1-46D5-B0B9-45D54884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EB9CE-80B3-4D01-AC2D-48F0016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DFE8B8-1CE9-4E81-9381-9E6BC44ABB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6227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5CA6F9-7B51-49C2-B5D8-5DE8AD4867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66451-80A0-4786-9F66-A9F803652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9DA74-2B03-4087-9971-4AF6782F73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23AEBF-D8C1-42A3-B4C7-64773769B3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31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FDB49-D9FA-4514-88F5-8773935A3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E8494C-ED97-48FF-8AD6-54777DFAA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014F2F-1106-498E-944C-2BFA16816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560BE-4F55-4891-8191-A80C666FA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6CA09-B385-47C1-BC41-8912A8ADC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E8A4C-17E2-40D8-A8D3-BBB131D40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8756F-3B86-40FA-8613-145FDA072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B5FC8-63D7-4F79-BC58-B0FAA2131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3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CABAB0-EF38-4E42-A2AA-3E9226934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44E2C6-3EAF-4FCE-95A5-F45ACF0AC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C586A3-0A01-4C9F-A45C-7777C50D1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4AD7-DEBC-4BA2-9C37-A7F136F40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9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4497A8-C8A0-4255-AC9A-225368E6E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C9E79A-F514-4245-A90B-3EEF20652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A983-2D71-49F7-84BD-EF1BCCCF8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F5AF0-6A70-4FE3-BADF-5FA916373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7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F36E46-592E-4F57-A4E4-026E48CEE5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5EC711-57B8-47CF-8E97-53E2DF081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C1C822-32D9-4158-9B64-93D092CE7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0F583-BFCF-4B2A-BD0D-7305555401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9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9F023-A586-4FB1-972F-F5C7E2B29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5B9D8-95DA-4677-BA89-E333EE46D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EA616-429F-4029-9D7C-0F9D74758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5C670-D942-46BB-A73C-5F59C40B2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3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A1583-8A3E-4FAB-814C-BD4A95DE1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D78E7-3BF7-41DB-BAC7-6C7EF217B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C5B2-4F4E-4F4F-BE07-A31EA5BE6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1986F-B4DB-4212-B8D7-66E12739BD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90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AD86514-334B-4945-9A03-ECCEB4F2C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6C20F0-DCAB-42D8-BE9C-5FACD2F03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1EF3D7-D0E9-4C6A-84C1-DBC15D694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2040A9-40F6-44B5-91C2-34CDCBBF7D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B0D965-1682-49FB-B4DC-A9BCB9E6BD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E877A4-A828-483B-9A7C-0A691F98A2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F13671ED-414A-4BCF-B84B-3251A67353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8625" y="214313"/>
            <a:ext cx="8153400" cy="2071687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7.6   MOS</a:t>
            </a:r>
            <a:r>
              <a:rPr lang="zh-CN" altLang="en-US" sz="3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逻辑门电路</a:t>
            </a:r>
          </a:p>
          <a:p>
            <a:pPr marL="609600" indent="-609600" algn="just" eaLnBrk="1" hangingPunct="1"/>
            <a:r>
              <a:rPr lang="en-US" altLang="zh-CN" b="1">
                <a:solidFill>
                  <a:srgbClr val="002060"/>
                </a:solidFill>
              </a:rPr>
              <a:t>7.6.1  NMOS</a:t>
            </a:r>
            <a:r>
              <a:rPr lang="zh-CN" altLang="en-US" b="1">
                <a:solidFill>
                  <a:srgbClr val="002060"/>
                </a:solidFill>
              </a:rPr>
              <a:t>逻辑门电路</a:t>
            </a:r>
          </a:p>
          <a:p>
            <a:pPr marL="609600" indent="-609600" algn="just" eaLnBrk="1" hangingPunct="1"/>
            <a:r>
              <a:rPr lang="en-US" altLang="zh-CN" b="1">
                <a:solidFill>
                  <a:srgbClr val="002060"/>
                </a:solidFill>
              </a:rPr>
              <a:t>1.   NMOS</a:t>
            </a:r>
            <a:r>
              <a:rPr lang="zh-CN" altLang="en-US" b="1">
                <a:solidFill>
                  <a:srgbClr val="002060"/>
                </a:solidFill>
              </a:rPr>
              <a:t>非门</a:t>
            </a:r>
          </a:p>
          <a:p>
            <a:pPr marL="609600" indent="-609600" algn="just" eaLnBrk="1" hangingPunct="1"/>
            <a:endParaRPr lang="zh-CN" altLang="en-US" b="1">
              <a:solidFill>
                <a:srgbClr val="002060"/>
              </a:solidFill>
            </a:endParaRPr>
          </a:p>
        </p:txBody>
      </p:sp>
      <p:pic>
        <p:nvPicPr>
          <p:cNvPr id="5123" name="图片 3" descr="QQ截图20140514095108.jpg">
            <a:extLst>
              <a:ext uri="{FF2B5EF4-FFF2-40B4-BE49-F238E27FC236}">
                <a16:creationId xmlns:a16="http://schemas.microsoft.com/office/drawing/2014/main" id="{F1CF8563-1D3D-4732-8C56-D3857696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16"/>
          <a:stretch>
            <a:fillRect/>
          </a:stretch>
        </p:blipFill>
        <p:spPr bwMode="auto">
          <a:xfrm>
            <a:off x="2195513" y="2276475"/>
            <a:ext cx="3960812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1">
            <a:extLst>
              <a:ext uri="{FF2B5EF4-FFF2-40B4-BE49-F238E27FC236}">
                <a16:creationId xmlns:a16="http://schemas.microsoft.com/office/drawing/2014/main" id="{60778034-FC53-440F-9F03-78F16953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404813"/>
            <a:ext cx="3954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TTL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门驱动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COMS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</a:p>
        </p:txBody>
      </p:sp>
      <p:pic>
        <p:nvPicPr>
          <p:cNvPr id="13315" name="Picture 22">
            <a:extLst>
              <a:ext uri="{FF2B5EF4-FFF2-40B4-BE49-F238E27FC236}">
                <a16:creationId xmlns:a16="http://schemas.microsoft.com/office/drawing/2014/main" id="{E9D3BFEE-4AAD-41AE-8BFC-9C165287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8"/>
          <a:stretch>
            <a:fillRect/>
          </a:stretch>
        </p:blipFill>
        <p:spPr bwMode="auto">
          <a:xfrm>
            <a:off x="4284663" y="549275"/>
            <a:ext cx="45958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0" name="Picture 24">
            <a:extLst>
              <a:ext uri="{FF2B5EF4-FFF2-40B4-BE49-F238E27FC236}">
                <a16:creationId xmlns:a16="http://schemas.microsoft.com/office/drawing/2014/main" id="{D40EF5C2-2AD4-4B7C-9CC3-38EADF4A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2376487" cy="446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3" name="Picture 27">
            <a:extLst>
              <a:ext uri="{FF2B5EF4-FFF2-40B4-BE49-F238E27FC236}">
                <a16:creationId xmlns:a16="http://schemas.microsoft.com/office/drawing/2014/main" id="{76636DE0-41AC-4C50-8B63-B8729E8A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259238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5" name="Text Box 29">
            <a:extLst>
              <a:ext uri="{FF2B5EF4-FFF2-40B4-BE49-F238E27FC236}">
                <a16:creationId xmlns:a16="http://schemas.microsoft.com/office/drawing/2014/main" id="{BA393F11-F675-4854-A6BF-8FF152109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OH(min)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2.7V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46" name="Text Box 30">
            <a:extLst>
              <a:ext uri="{FF2B5EF4-FFF2-40B4-BE49-F238E27FC236}">
                <a16:creationId xmlns:a16="http://schemas.microsoft.com/office/drawing/2014/main" id="{531059F3-3552-4E9B-9FF7-3506F42E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4166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IH(min)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3.5V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1647" name="Picture 31">
            <a:extLst>
              <a:ext uri="{FF2B5EF4-FFF2-40B4-BE49-F238E27FC236}">
                <a16:creationId xmlns:a16="http://schemas.microsoft.com/office/drawing/2014/main" id="{4987E2D8-B5E8-4439-82B6-4D18C1EF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21163"/>
            <a:ext cx="3455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8" name="Text Box 32">
            <a:extLst>
              <a:ext uri="{FF2B5EF4-FFF2-40B4-BE49-F238E27FC236}">
                <a16:creationId xmlns:a16="http://schemas.microsoft.com/office/drawing/2014/main" id="{1C179B92-0090-45C6-8A1A-BECC38D6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4103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OH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Rp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i="1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OZ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i="1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IH(total)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5" grpId="0"/>
      <p:bldP spid="111646" grpId="0"/>
      <p:bldP spid="1116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177">
            <a:extLst>
              <a:ext uri="{FF2B5EF4-FFF2-40B4-BE49-F238E27FC236}">
                <a16:creationId xmlns:a16="http://schemas.microsoft.com/office/drawing/2014/main" id="{94149CCD-3510-4A79-9311-E3B2FF97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0350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COMS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门驱动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</a:p>
        </p:txBody>
      </p:sp>
      <p:pic>
        <p:nvPicPr>
          <p:cNvPr id="2053" name="Picture 181">
            <a:extLst>
              <a:ext uri="{FF2B5EF4-FFF2-40B4-BE49-F238E27FC236}">
                <a16:creationId xmlns:a16="http://schemas.microsoft.com/office/drawing/2014/main" id="{464038B0-69F2-4AC2-BD40-776AB185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46405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182">
            <a:extLst>
              <a:ext uri="{FF2B5EF4-FFF2-40B4-BE49-F238E27FC236}">
                <a16:creationId xmlns:a16="http://schemas.microsoft.com/office/drawing/2014/main" id="{C052FF55-939D-4DCB-8094-B4E1B0D03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COMS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4000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系列）</a:t>
            </a:r>
          </a:p>
        </p:txBody>
      </p:sp>
      <p:sp>
        <p:nvSpPr>
          <p:cNvPr id="2055" name="Text Box 183">
            <a:extLst>
              <a:ext uri="{FF2B5EF4-FFF2-40B4-BE49-F238E27FC236}">
                <a16:creationId xmlns:a16="http://schemas.microsoft.com/office/drawing/2014/main" id="{6FA64C4F-6471-48CD-9F61-E2E25E02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OH(min)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3.84V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6" name="Text Box 184">
            <a:extLst>
              <a:ext uri="{FF2B5EF4-FFF2-40B4-BE49-F238E27FC236}">
                <a16:creationId xmlns:a16="http://schemas.microsoft.com/office/drawing/2014/main" id="{EC9C1B09-07C3-4A05-B024-40AE4DAC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0.33V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Text Box 185">
            <a:extLst>
              <a:ext uri="{FF2B5EF4-FFF2-40B4-BE49-F238E27FC236}">
                <a16:creationId xmlns:a16="http://schemas.microsoft.com/office/drawing/2014/main" id="{02E5A530-2157-4F0B-8BA1-F3031BE8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16338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</a:p>
        </p:txBody>
      </p:sp>
      <p:sp>
        <p:nvSpPr>
          <p:cNvPr id="2058" name="Text Box 186">
            <a:extLst>
              <a:ext uri="{FF2B5EF4-FFF2-40B4-BE49-F238E27FC236}">
                <a16:creationId xmlns:a16="http://schemas.microsoft.com/office/drawing/2014/main" id="{D9A217B9-B948-4CD3-A1FD-B76BDF6C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IL(max)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0.8V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9" name="Text Box 187">
            <a:extLst>
              <a:ext uri="{FF2B5EF4-FFF2-40B4-BE49-F238E27FC236}">
                <a16:creationId xmlns:a16="http://schemas.microsoft.com/office/drawing/2014/main" id="{61453540-F4B9-47DE-8032-7D66D335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IH(min)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2V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0" name="Text Box 188">
            <a:extLst>
              <a:ext uri="{FF2B5EF4-FFF2-40B4-BE49-F238E27FC236}">
                <a16:creationId xmlns:a16="http://schemas.microsoft.com/office/drawing/2014/main" id="{47A2CEC8-7BE2-44AF-8172-38BE0E54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4mA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1" name="Text Box 189">
            <a:extLst>
              <a:ext uri="{FF2B5EF4-FFF2-40B4-BE49-F238E27FC236}">
                <a16:creationId xmlns:a16="http://schemas.microsoft.com/office/drawing/2014/main" id="{B73A7887-59AF-4F1B-A8A1-D9AA1C21F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OH(max)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4mA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2" name="Text Box 190">
            <a:extLst>
              <a:ext uri="{FF2B5EF4-FFF2-40B4-BE49-F238E27FC236}">
                <a16:creationId xmlns:a16="http://schemas.microsoft.com/office/drawing/2014/main" id="{747EBDCD-7F16-4F44-AFBC-E03F9EAB4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IL(max)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0.4mA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3" name="Text Box 191">
            <a:extLst>
              <a:ext uri="{FF2B5EF4-FFF2-40B4-BE49-F238E27FC236}">
                <a16:creationId xmlns:a16="http://schemas.microsoft.com/office/drawing/2014/main" id="{124AF2F9-5DF5-4B6E-9F3F-2E2263650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IH(max)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0.02mA</a:t>
            </a:r>
            <a:endParaRPr lang="en-US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64" name="Picture 192">
            <a:extLst>
              <a:ext uri="{FF2B5EF4-FFF2-40B4-BE49-F238E27FC236}">
                <a16:creationId xmlns:a16="http://schemas.microsoft.com/office/drawing/2014/main" id="{429D0B26-5456-47B4-AA97-2EC7F040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933825"/>
            <a:ext cx="3098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Rectangle 195">
            <a:extLst>
              <a:ext uri="{FF2B5EF4-FFF2-40B4-BE49-F238E27FC236}">
                <a16:creationId xmlns:a16="http://schemas.microsoft.com/office/drawing/2014/main" id="{2E84665E-53B1-4F32-8B27-37DE7FEA6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229225"/>
            <a:ext cx="339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OH(max)     </a:t>
            </a:r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IH(total)</a:t>
            </a:r>
          </a:p>
        </p:txBody>
      </p:sp>
      <p:sp>
        <p:nvSpPr>
          <p:cNvPr id="2066" name="Rectangle 197">
            <a:extLst>
              <a:ext uri="{FF2B5EF4-FFF2-40B4-BE49-F238E27FC236}">
                <a16:creationId xmlns:a16="http://schemas.microsoft.com/office/drawing/2014/main" id="{8C550EA5-B52D-4690-87DC-B8DB0702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876925"/>
            <a:ext cx="3257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OL(max)    </a:t>
            </a:r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IL(total)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1DA355F1-DF97-4EF8-8FE8-374D3E46A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300663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5" imgW="126720" imgH="152280" progId="Equation.3">
                  <p:embed/>
                </p:oleObj>
              </mc:Choice>
              <mc:Fallback>
                <p:oleObj name="公式" r:id="rId5" imgW="12672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00663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75AE91AB-3C93-4FE8-B78E-3FFEE6E7B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6021388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7" imgW="126720" imgH="152280" progId="Equation.3">
                  <p:embed/>
                </p:oleObj>
              </mc:Choice>
              <mc:Fallback>
                <p:oleObj name="公式" r:id="rId7" imgW="12672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021388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截图20140514103755.jpg">
            <a:extLst>
              <a:ext uri="{FF2B5EF4-FFF2-40B4-BE49-F238E27FC236}">
                <a16:creationId xmlns:a16="http://schemas.microsoft.com/office/drawing/2014/main" id="{88BF371E-841B-4DBC-9923-F5D85AD5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48656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QQ截图20140514103849.jpg">
            <a:extLst>
              <a:ext uri="{FF2B5EF4-FFF2-40B4-BE49-F238E27FC236}">
                <a16:creationId xmlns:a16="http://schemas.microsoft.com/office/drawing/2014/main" id="{579120C5-B401-46CF-B5CC-30468B55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52513"/>
            <a:ext cx="42846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03C2FDD0-0252-4FEE-B9C8-BEB3B0AE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69325" cy="6264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7.6.3  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几种逻辑门电路的比较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E22CE8D7-90AD-45D3-9A20-8E891AB3C6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549275"/>
            <a:ext cx="3419475" cy="1008063"/>
          </a:xfrm>
        </p:spPr>
        <p:txBody>
          <a:bodyPr/>
          <a:lstStyle/>
          <a:p>
            <a:pPr marL="609600" indent="-609600" algn="just" eaLnBrk="1" hangingPunct="1"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2.   NMOS</a:t>
            </a:r>
            <a:r>
              <a:rPr lang="zh-CN" altLang="en-US" b="1" dirty="0">
                <a:solidFill>
                  <a:srgbClr val="002060"/>
                </a:solidFill>
              </a:rPr>
              <a:t>与非门</a:t>
            </a:r>
          </a:p>
          <a:p>
            <a:pPr marL="609600" indent="-609600" algn="just" eaLnBrk="1" hangingPunct="1">
              <a:defRPr/>
            </a:pPr>
            <a:endParaRPr lang="zh-CN" altLang="en-US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147" name="图片 6" descr="QQ截图20140514095454.jpg">
            <a:extLst>
              <a:ext uri="{FF2B5EF4-FFF2-40B4-BE49-F238E27FC236}">
                <a16:creationId xmlns:a16="http://schemas.microsoft.com/office/drawing/2014/main" id="{7BA1EE29-5C9C-4648-8175-A67EBED1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268413"/>
            <a:ext cx="3887787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436FB1C-3161-4F06-ABE5-52A7C8611702}"/>
              </a:ext>
            </a:extLst>
          </p:cNvPr>
          <p:cNvSpPr txBox="1">
            <a:spLocks/>
          </p:cNvSpPr>
          <p:nvPr/>
        </p:nvSpPr>
        <p:spPr bwMode="auto">
          <a:xfrm>
            <a:off x="323850" y="620713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defRPr/>
            </a:pPr>
            <a:r>
              <a:rPr lang="en-US" altLang="zh-CN" sz="3200" b="1" dirty="0">
                <a:solidFill>
                  <a:srgbClr val="002060"/>
                </a:solidFill>
              </a:rPr>
              <a:t>3.   NMOS</a:t>
            </a:r>
            <a:r>
              <a:rPr lang="zh-CN" altLang="en-US" sz="3200" b="1" dirty="0">
                <a:solidFill>
                  <a:srgbClr val="002060"/>
                </a:solidFill>
              </a:rPr>
              <a:t>或非门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7171" name="图片 6" descr="QQ截图20140514095617.jpg">
            <a:extLst>
              <a:ext uri="{FF2B5EF4-FFF2-40B4-BE49-F238E27FC236}">
                <a16:creationId xmlns:a16="http://schemas.microsoft.com/office/drawing/2014/main" id="{41B3DC7F-01A0-4319-A6FE-E631259C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0213"/>
            <a:ext cx="4664075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18058-2305-47B0-90DD-2A202E6B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3375"/>
            <a:ext cx="6551613" cy="85725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7.6.2  </a:t>
            </a:r>
            <a:r>
              <a:rPr lang="en-US" altLang="zh-CN" sz="2800" b="1" dirty="0">
                <a:solidFill>
                  <a:srgbClr val="002060"/>
                </a:solidFill>
              </a:rPr>
              <a:t> </a:t>
            </a:r>
            <a:r>
              <a:rPr lang="en-US" altLang="zh-CN" sz="3600" b="1" dirty="0">
                <a:solidFill>
                  <a:srgbClr val="002060"/>
                </a:solidFill>
              </a:rPr>
              <a:t>CMOS</a:t>
            </a:r>
            <a:r>
              <a:rPr lang="zh-CN" altLang="en-US" sz="3600" b="1" dirty="0">
                <a:solidFill>
                  <a:srgbClr val="002060"/>
                </a:solidFill>
              </a:rPr>
              <a:t>门电路</a:t>
            </a:r>
            <a:endParaRPr lang="zh-CN" altLang="en-US" b="1" dirty="0">
              <a:solidFill>
                <a:srgbClr val="002060"/>
              </a:solidFill>
            </a:endParaRPr>
          </a:p>
          <a:p>
            <a:pPr marL="609600" indent="-609600" algn="just" eaLnBrk="1" hangingPunct="1">
              <a:buFontTx/>
              <a:buNone/>
              <a:defRPr/>
            </a:pPr>
            <a:endParaRPr lang="zh-CN" altLang="en-US" sz="2800" b="1" dirty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8195" name="矩形 4">
            <a:extLst>
              <a:ext uri="{FF2B5EF4-FFF2-40B4-BE49-F238E27FC236}">
                <a16:creationId xmlns:a16="http://schemas.microsoft.com/office/drawing/2014/main" id="{D499729C-9215-4360-813E-776856FB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2855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rgbClr val="002060"/>
                </a:solidFill>
              </a:rPr>
              <a:t>1.   CMOS</a:t>
            </a:r>
            <a:r>
              <a:rPr lang="zh-CN" altLang="en-US" sz="3200" b="1">
                <a:solidFill>
                  <a:srgbClr val="002060"/>
                </a:solidFill>
              </a:rPr>
              <a:t>非门</a:t>
            </a:r>
          </a:p>
        </p:txBody>
      </p:sp>
      <p:pic>
        <p:nvPicPr>
          <p:cNvPr id="8196" name="图片 5" descr="QQ截图20140514100849.jpg">
            <a:extLst>
              <a:ext uri="{FF2B5EF4-FFF2-40B4-BE49-F238E27FC236}">
                <a16:creationId xmlns:a16="http://schemas.microsoft.com/office/drawing/2014/main" id="{A77EE151-964C-4F0A-A29E-629570ACE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6938"/>
            <a:ext cx="32321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514100943.jpg">
            <a:extLst>
              <a:ext uri="{FF2B5EF4-FFF2-40B4-BE49-F238E27FC236}">
                <a16:creationId xmlns:a16="http://schemas.microsoft.com/office/drawing/2014/main" id="{55E57523-EDE6-4E52-BA22-FE035E9C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46132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09A3E9-A011-4B48-AF04-223716A0CD5A}"/>
              </a:ext>
            </a:extLst>
          </p:cNvPr>
          <p:cNvSpPr txBox="1">
            <a:spLocks/>
          </p:cNvSpPr>
          <p:nvPr/>
        </p:nvSpPr>
        <p:spPr bwMode="auto">
          <a:xfrm>
            <a:off x="250825" y="5492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2.   </a:t>
            </a:r>
            <a:r>
              <a:rPr lang="en-US" altLang="zh-CN" sz="3200" b="1" dirty="0">
                <a:solidFill>
                  <a:srgbClr val="002060"/>
                </a:solidFill>
              </a:rPr>
              <a:t>CMOS</a:t>
            </a:r>
            <a:r>
              <a:rPr lang="zh-CN" altLang="en-US" sz="3200" b="1" dirty="0">
                <a:solidFill>
                  <a:srgbClr val="002060"/>
                </a:solidFill>
              </a:rPr>
              <a:t>与非门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9219" name="图片 4" descr="QQ截图20140514101355.jpg">
            <a:extLst>
              <a:ext uri="{FF2B5EF4-FFF2-40B4-BE49-F238E27FC236}">
                <a16:creationId xmlns:a16="http://schemas.microsoft.com/office/drawing/2014/main" id="{442735DE-DC18-406C-88E4-71260BD4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71650"/>
            <a:ext cx="424021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B0426C-FD94-47F6-B46B-1C29E65690E5}"/>
              </a:ext>
            </a:extLst>
          </p:cNvPr>
          <p:cNvSpPr txBox="1">
            <a:spLocks/>
          </p:cNvSpPr>
          <p:nvPr/>
        </p:nvSpPr>
        <p:spPr bwMode="auto">
          <a:xfrm>
            <a:off x="250825" y="484188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3.   </a:t>
            </a:r>
            <a:r>
              <a:rPr lang="en-US" altLang="zh-CN" sz="3200" b="1" dirty="0">
                <a:solidFill>
                  <a:srgbClr val="002060"/>
                </a:solidFill>
              </a:rPr>
              <a:t>CMOS</a:t>
            </a:r>
            <a:r>
              <a:rPr lang="zh-CN" altLang="en-US" sz="3200" b="1" dirty="0">
                <a:solidFill>
                  <a:srgbClr val="002060"/>
                </a:solidFill>
              </a:rPr>
              <a:t>或非门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10243" name="图片 5" descr="QQ截图20140514101408.jpg">
            <a:extLst>
              <a:ext uri="{FF2B5EF4-FFF2-40B4-BE49-F238E27FC236}">
                <a16:creationId xmlns:a16="http://schemas.microsoft.com/office/drawing/2014/main" id="{80E69AF8-6C94-4E55-96E8-ACF06F971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67338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6AD2E7-1A90-4913-B2F7-105F20BFF488}"/>
              </a:ext>
            </a:extLst>
          </p:cNvPr>
          <p:cNvSpPr txBox="1">
            <a:spLocks/>
          </p:cNvSpPr>
          <p:nvPr/>
        </p:nvSpPr>
        <p:spPr bwMode="auto">
          <a:xfrm>
            <a:off x="250825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4.   </a:t>
            </a:r>
            <a:r>
              <a:rPr lang="en-US" altLang="zh-CN" sz="3200" b="1" dirty="0">
                <a:solidFill>
                  <a:srgbClr val="002060"/>
                </a:solidFill>
              </a:rPr>
              <a:t>CMOS</a:t>
            </a:r>
            <a:r>
              <a:rPr lang="zh-CN" altLang="en-US" sz="3200" b="1" dirty="0">
                <a:solidFill>
                  <a:srgbClr val="002060"/>
                </a:solidFill>
              </a:rPr>
              <a:t>传输门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pic>
        <p:nvPicPr>
          <p:cNvPr id="11267" name="图片 5" descr="QQ截图20140514101831.jpg">
            <a:extLst>
              <a:ext uri="{FF2B5EF4-FFF2-40B4-BE49-F238E27FC236}">
                <a16:creationId xmlns:a16="http://schemas.microsoft.com/office/drawing/2014/main" id="{E83FB3C3-18EA-47C5-8B4B-3BEE9487D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>
            <a:fillRect/>
          </a:stretch>
        </p:blipFill>
        <p:spPr bwMode="auto">
          <a:xfrm>
            <a:off x="252413" y="1196975"/>
            <a:ext cx="84963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CF8F4F-4AFA-43C7-9813-0C9D2C1418D0}"/>
              </a:ext>
            </a:extLst>
          </p:cNvPr>
          <p:cNvSpPr txBox="1">
            <a:spLocks/>
          </p:cNvSpPr>
          <p:nvPr/>
        </p:nvSpPr>
        <p:spPr bwMode="auto">
          <a:xfrm>
            <a:off x="250825" y="333375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spcBef>
                <a:spcPct val="20000"/>
              </a:spcBef>
              <a:defRPr/>
            </a:pPr>
            <a:r>
              <a:rPr lang="en-US" altLang="zh-CN" sz="3200" b="1" kern="0" dirty="0">
                <a:solidFill>
                  <a:srgbClr val="002060"/>
                </a:solidFill>
                <a:latin typeface="+mn-lt"/>
                <a:ea typeface="+mn-ea"/>
              </a:rPr>
              <a:t>5.   </a:t>
            </a:r>
            <a:r>
              <a:rPr lang="en-US" altLang="zh-CN" sz="3200" b="1" dirty="0">
                <a:solidFill>
                  <a:srgbClr val="002060"/>
                </a:solidFill>
              </a:rPr>
              <a:t>CMOS</a:t>
            </a:r>
            <a:r>
              <a:rPr lang="zh-CN" altLang="en-US" sz="3200" b="1" dirty="0">
                <a:solidFill>
                  <a:srgbClr val="002060"/>
                </a:solidFill>
              </a:rPr>
              <a:t>电路与</a:t>
            </a:r>
            <a:r>
              <a:rPr lang="en-US" altLang="zh-CN" sz="3200" b="1" dirty="0">
                <a:solidFill>
                  <a:srgbClr val="002060"/>
                </a:solidFill>
              </a:rPr>
              <a:t>TTL</a:t>
            </a:r>
            <a:r>
              <a:rPr lang="zh-CN" altLang="en-US" sz="3200" b="1" dirty="0">
                <a:solidFill>
                  <a:srgbClr val="002060"/>
                </a:solidFill>
              </a:rPr>
              <a:t>电路的连接</a:t>
            </a:r>
          </a:p>
          <a:p>
            <a:pPr marL="609600" indent="-609600" algn="just">
              <a:spcBef>
                <a:spcPct val="20000"/>
              </a:spcBef>
              <a:defRPr/>
            </a:pPr>
            <a:endParaRPr lang="zh-CN" altLang="en-US" sz="3200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10ADC9-5FF5-4EE9-BB34-58A7E5625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65213"/>
            <a:ext cx="8569325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引出：实际的电路中，由于工作速度或功耗指标的要</a:t>
            </a:r>
          </a:p>
          <a:p>
            <a:pPr marL="342900" indent="-342900" eaLnBrk="0" hangingPunct="0"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求，需多种逻辑器件混合使用。由于不同的器件参数</a:t>
            </a:r>
          </a:p>
          <a:p>
            <a:pPr marL="342900" indent="-342900" eaLnBrk="0" hangingPunct="0"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不同，需加接口电路。</a:t>
            </a:r>
            <a:endParaRPr lang="zh-CN" altLang="en-US" sz="3200" kern="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defRPr/>
            </a:pPr>
            <a:r>
              <a:rPr lang="zh-CN" altLang="en-US" sz="3200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驱动和负载满足：</a:t>
            </a:r>
          </a:p>
          <a:p>
            <a:pPr marL="342900" indent="-342900" eaLnBrk="0" hangingPunct="0">
              <a:lnSpc>
                <a:spcPct val="150000"/>
              </a:lnSpc>
              <a:defRPr/>
            </a:pPr>
            <a:r>
              <a:rPr lang="zh-CN" altLang="en-US" sz="3200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OL(max)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IL(total) 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OH(max) 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IH(total) </a:t>
            </a:r>
            <a:endParaRPr lang="en-US" altLang="zh-CN" sz="3200" kern="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defRPr/>
            </a:pP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 V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OL(max)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IL(max)   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OH(min)    </a:t>
            </a:r>
            <a:r>
              <a:rPr lang="en-US" altLang="zh-CN" sz="3200" i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V</a:t>
            </a:r>
            <a:r>
              <a:rPr lang="en-US" altLang="zh-CN" sz="3200" kern="0" baseline="-250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IH(min) 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2C3B6A0D-4AAF-433F-BCB7-B09D9A9A2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355975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126720" imgH="152280" progId="Equation.3">
                  <p:embed/>
                </p:oleObj>
              </mc:Choice>
              <mc:Fallback>
                <p:oleObj name="公式" r:id="rId3" imgW="126720" imgH="152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355975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0DD811C9-9FC1-4427-ABA4-E6261B799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355975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5" imgW="126720" imgH="152280" progId="Equation.3">
                  <p:embed/>
                </p:oleObj>
              </mc:Choice>
              <mc:Fallback>
                <p:oleObj name="公式" r:id="rId5" imgW="12672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55975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>
            <a:extLst>
              <a:ext uri="{FF2B5EF4-FFF2-40B4-BE49-F238E27FC236}">
                <a16:creationId xmlns:a16="http://schemas.microsoft.com/office/drawing/2014/main" id="{9E14FA42-8ECD-4714-9DEF-CBB261300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003675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7" imgW="126720" imgH="152280" progId="Equation.3">
                  <p:embed/>
                </p:oleObj>
              </mc:Choice>
              <mc:Fallback>
                <p:oleObj name="公式" r:id="rId7" imgW="126720" imgH="152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3675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8">
            <a:extLst>
              <a:ext uri="{FF2B5EF4-FFF2-40B4-BE49-F238E27FC236}">
                <a16:creationId xmlns:a16="http://schemas.microsoft.com/office/drawing/2014/main" id="{1DB83565-F709-4E0C-9177-CB0BEB6B3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288" y="4076700"/>
          <a:ext cx="42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9" imgW="126720" imgH="152280" progId="Equation.3">
                  <p:embed/>
                </p:oleObj>
              </mc:Choice>
              <mc:Fallback>
                <p:oleObj name="公式" r:id="rId9" imgW="126720" imgH="152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076700"/>
                        <a:ext cx="422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9">
            <a:extLst>
              <a:ext uri="{FF2B5EF4-FFF2-40B4-BE49-F238E27FC236}">
                <a16:creationId xmlns:a16="http://schemas.microsoft.com/office/drawing/2014/main" id="{ED4C4750-1D6E-44A6-8125-41732335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8" b="29045"/>
          <a:stretch>
            <a:fillRect/>
          </a:stretch>
        </p:blipFill>
        <p:spPr bwMode="auto">
          <a:xfrm>
            <a:off x="395288" y="4724400"/>
            <a:ext cx="8353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F9DA0674-0688-4D74-905E-F316EBE3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9"/>
          <a:stretch>
            <a:fillRect/>
          </a:stretch>
        </p:blipFill>
        <p:spPr bwMode="auto">
          <a:xfrm>
            <a:off x="395288" y="5732463"/>
            <a:ext cx="8353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 descr="QQ截图20140514103040.jpg">
            <a:extLst>
              <a:ext uri="{FF2B5EF4-FFF2-40B4-BE49-F238E27FC236}">
                <a16:creationId xmlns:a16="http://schemas.microsoft.com/office/drawing/2014/main" id="{58E6D85E-0572-40F9-991E-811B8468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36613"/>
            <a:ext cx="900112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00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A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228</Words>
  <Application>Microsoft Office PowerPoint</Application>
  <PresentationFormat>全屏显示(4:3)</PresentationFormat>
  <Paragraphs>36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Times New Roman</vt:lpstr>
      <vt:lpstr>宋体</vt:lpstr>
      <vt:lpstr>Arial</vt:lpstr>
      <vt:lpstr>Calibri</vt:lpstr>
      <vt:lpstr>黑体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 组合逻辑电路</dc:title>
  <dc:creator>ylj</dc:creator>
  <cp:lastModifiedBy>张伯望</cp:lastModifiedBy>
  <cp:revision>121</cp:revision>
  <dcterms:created xsi:type="dcterms:W3CDTF">2005-11-20T12:00:46Z</dcterms:created>
  <dcterms:modified xsi:type="dcterms:W3CDTF">2017-09-07T11:43:48Z</dcterms:modified>
</cp:coreProperties>
</file>