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1" r:id="rId2"/>
    <p:sldId id="256" r:id="rId3"/>
    <p:sldId id="262" r:id="rId4"/>
    <p:sldId id="257" r:id="rId5"/>
    <p:sldId id="270" r:id="rId6"/>
    <p:sldId id="258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660033"/>
    <a:srgbClr val="800000"/>
    <a:srgbClr val="993300"/>
    <a:srgbClr val="FFFFF3"/>
    <a:srgbClr val="FFFFE7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e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257EAC-C9E2-4CB1-B4FB-07932B012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A72373-86AF-489D-AFA5-C185E95E7D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8411FF-D91F-4B7F-88DD-8C66335A7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8EA8C-E392-4A59-99E8-151FFCC5C1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86827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D8DFA1-164F-4AE3-B111-D3D6F4E65A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51C349-9EF6-4633-B055-3081CC0DAB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86EFEF-AC6B-4D4E-B814-252EF36F7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B3D27-3EFA-4861-B312-BA499869BC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51348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718E68-C7BA-48C2-B5F0-2B7CA942B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1448FC-B086-4B5A-BD0C-EA5A12CE6A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B5BF2F-FA58-437D-980A-963625E44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9A6EF-CB94-4D57-AA75-F5C1CC69A7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46136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DD839D-8353-4DF3-8615-041F89EB74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78AFB96-7F23-4C60-94EA-5154C39E3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B47255-3D18-46E8-9F05-5B1140F9D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E2743-1CA0-4FE3-ACCB-B9BE9E1AD1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16783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0D53D8-F6E4-48F0-88BC-682ECFD848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E01C12-4A15-4CE9-A41F-232235CCB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A3EA94-812B-4B9A-819C-9F6C57ED0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6AE26-D622-462C-A2A4-C85367CF64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64979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026A449-5226-44B2-8A36-300F624ED2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D9DA8E-4474-4863-B372-DC8D90C83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164E03-F005-4BB0-879D-A7FECA676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36B6E-4625-42B7-85C1-68476A7E7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32808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C788CB-4A14-4AFD-902A-98FF19E03A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06F9A3-DE5D-4C6A-8EBE-80BBF6F28A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7EA922-A036-4953-8FF0-C648351E7E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63A0F-E0CA-426B-9509-025C1EB4E3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23852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2A268A-3AB0-4D87-9E08-77577D530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B69CDF-7C00-410E-99E0-6FC3BFC33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E4C0DA-7C86-4DA9-B766-D72EE8468E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CB8F5-C97E-4E31-A3B0-7AB185509F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23338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3133A-71BF-4EEC-987C-A85623CA3C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24220-E328-4AB0-9FBD-B61E109A9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93F69-9F7F-4DEF-ACBB-E5E6B9494E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DB837-36ED-417A-B085-9580D629B8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11515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538830-C0F0-48C5-91E0-E6EF35CFE2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187A853-D1F6-4261-89DB-E40FD843E7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03C6F5-C17D-44B8-A40A-764C5580E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21F92C-A4EF-40C2-86F2-426E44FA9B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37743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97A855-A9BC-4459-87D7-7EE22FC30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D69214-9744-4881-A463-CEA344F9B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CB96D6-12C2-487D-88D2-398262DC4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96D19-86F0-4304-AA37-F354DCD6C1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27757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51E97C-9F1E-4BD3-9F4E-261506135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4E95B3-2ACC-47AA-A2CF-37CC3E7A2A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7F4451-EDFE-4B3D-900A-D241B35A0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7EB22-7547-4F53-A476-6C77A20E2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78418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0A31-40A3-44D7-B3EA-91BEDD4662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8B0F2-FB43-4DE2-AB4E-62B271FD8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D78B0-634C-4E6C-B639-986C47B3E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4F0B0-3401-4A96-A145-0A18F528B0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62786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30A772-8759-4BAD-BC19-30AAEE6850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69C26-EB31-4066-AEF3-50DA03418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B84AF-09F7-40B5-AD34-50C61AE738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0653B-2739-43A7-A081-B91C3A2AA3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35935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61F97C-E9A0-4B39-BA79-4013CCB64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A3EDDB5-68F9-44D5-8EE5-F5BB167D2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0DA27FC-CD85-4D0E-9AFD-1B2FE12F4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14904400-BBEB-4976-9277-77B19B0212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3D1C174F-7B24-4858-8684-64BA30D149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0D48BA-E39B-4652-86FD-B8BECF8F19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9786513-C2C3-4053-AE26-DECEB116A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667625" cy="1655763"/>
          </a:xfrm>
        </p:spPr>
        <p:txBody>
          <a:bodyPr/>
          <a:lstStyle/>
          <a:p>
            <a:pPr marL="762000" indent="-762000" eaLnBrk="1" hangingPunct="1"/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3CDC2E2E-4885-4AC2-ADA1-F5419CAF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33600"/>
            <a:ext cx="84248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8.1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组合逻辑电路的分析方法和设计方法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常用的组合逻辑电路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用中规模集成电路实现组合逻辑函数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组合逻辑电路中的竞争冒险现象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8.5 </a:t>
            </a: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可编程逻辑器件</a:t>
            </a:r>
            <a:endParaRPr lang="zh-CN" altLang="en-US" sz="400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3">
            <a:extLst>
              <a:ext uri="{FF2B5EF4-FFF2-40B4-BE49-F238E27FC236}">
                <a16:creationId xmlns:a16="http://schemas.microsoft.com/office/drawing/2014/main" id="{0EBFCC8C-C762-4B7E-8E70-1C39B047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92150"/>
            <a:ext cx="3859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）简化和变换逻辑表达式 </a:t>
            </a:r>
          </a:p>
        </p:txBody>
      </p:sp>
      <p:graphicFrame>
        <p:nvGraphicFramePr>
          <p:cNvPr id="99352" name="Object 24">
            <a:extLst>
              <a:ext uri="{FF2B5EF4-FFF2-40B4-BE49-F238E27FC236}">
                <a16:creationId xmlns:a16="http://schemas.microsoft.com/office/drawing/2014/main" id="{90428B3D-40D4-4B93-871A-1536889E7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844675"/>
          <a:ext cx="4267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942920" imgH="266400" progId="Equation.3">
                  <p:embed/>
                </p:oleObj>
              </mc:Choice>
              <mc:Fallback>
                <p:oleObj name="Equation" r:id="rId3" imgW="1942920" imgH="266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44675"/>
                        <a:ext cx="4267200" cy="593725"/>
                      </a:xfrm>
                      <a:prstGeom prst="rect">
                        <a:avLst/>
                      </a:prstGeom>
                      <a:solidFill>
                        <a:srgbClr val="0000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25">
            <a:extLst>
              <a:ext uri="{FF2B5EF4-FFF2-40B4-BE49-F238E27FC236}">
                <a16:creationId xmlns:a16="http://schemas.microsoft.com/office/drawing/2014/main" id="{0B4E0433-6B75-40B0-BAD6-044CE210D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341438"/>
            <a:ext cx="250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 L = AB+AC+BC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9354" name="Rectangle 26">
            <a:extLst>
              <a:ext uri="{FF2B5EF4-FFF2-40B4-BE49-F238E27FC236}">
                <a16:creationId xmlns:a16="http://schemas.microsoft.com/office/drawing/2014/main" id="{E8989A16-DF92-48B1-9B7A-AD4E02D10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36838"/>
            <a:ext cx="324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  <a:r>
              <a:rPr lang="zh-CN" altLang="en-US" sz="24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）画出逻辑电路图。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1DFA1960-7366-44D6-8FF8-1C9B1D51A96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505200"/>
            <a:ext cx="4800600" cy="2895600"/>
            <a:chOff x="3107" y="2103"/>
            <a:chExt cx="1389" cy="1078"/>
          </a:xfrm>
        </p:grpSpPr>
        <p:sp>
          <p:nvSpPr>
            <p:cNvPr id="5128" name="AutoShape 28">
              <a:extLst>
                <a:ext uri="{FF2B5EF4-FFF2-40B4-BE49-F238E27FC236}">
                  <a16:creationId xmlns:a16="http://schemas.microsoft.com/office/drawing/2014/main" id="{E0A2281D-5EFB-451A-9458-86B0E3EEB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103"/>
              <a:ext cx="1389" cy="107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3" name="Object 29">
              <a:extLst>
                <a:ext uri="{FF2B5EF4-FFF2-40B4-BE49-F238E27FC236}">
                  <a16:creationId xmlns:a16="http://schemas.microsoft.com/office/drawing/2014/main" id="{A03BDA08-5DEF-421B-8F16-0013589DC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3" y="2160"/>
            <a:ext cx="1304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图片" r:id="rId5" imgW="1218356" imgH="942263" progId="Word.Picture.8">
                    <p:embed/>
                  </p:oleObj>
                </mc:Choice>
                <mc:Fallback>
                  <p:oleObj name="图片" r:id="rId5" imgW="1218356" imgH="942263" progId="Word.Picture.8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2160"/>
                          <a:ext cx="1304" cy="9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40520215708.jpg">
            <a:extLst>
              <a:ext uri="{FF2B5EF4-FFF2-40B4-BE49-F238E27FC236}">
                <a16:creationId xmlns:a16="http://schemas.microsoft.com/office/drawing/2014/main" id="{0174DE3F-63FA-41BC-80E1-CE7F35B0F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89317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520215858.jpg">
            <a:extLst>
              <a:ext uri="{FF2B5EF4-FFF2-40B4-BE49-F238E27FC236}">
                <a16:creationId xmlns:a16="http://schemas.microsoft.com/office/drawing/2014/main" id="{450B80FD-058A-4937-8016-1E589EEFF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"/>
          <a:stretch>
            <a:fillRect/>
          </a:stretch>
        </p:blipFill>
        <p:spPr bwMode="auto">
          <a:xfrm>
            <a:off x="900113" y="1412875"/>
            <a:ext cx="698817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QQ截图20140520220217.jpg">
            <a:extLst>
              <a:ext uri="{FF2B5EF4-FFF2-40B4-BE49-F238E27FC236}">
                <a16:creationId xmlns:a16="http://schemas.microsoft.com/office/drawing/2014/main" id="{F40E248D-D939-4DDE-921D-6A2000A38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516563"/>
            <a:ext cx="2447925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QQ截图20140520220217.jpg">
            <a:extLst>
              <a:ext uri="{FF2B5EF4-FFF2-40B4-BE49-F238E27FC236}">
                <a16:creationId xmlns:a16="http://schemas.microsoft.com/office/drawing/2014/main" id="{EA45948F-664E-4DC0-A3F9-05352833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92150"/>
            <a:ext cx="244792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QQ截图20140520220405.jpg">
            <a:extLst>
              <a:ext uri="{FF2B5EF4-FFF2-40B4-BE49-F238E27FC236}">
                <a16:creationId xmlns:a16="http://schemas.microsoft.com/office/drawing/2014/main" id="{3CF87DD7-1EBF-4568-AD7E-42AD3FE72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818188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BF0BE91-D528-4D4E-8323-8817C90A58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9144000" cy="1008063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8.1 </a:t>
            </a:r>
            <a:r>
              <a:rPr lang="zh-CN" altLang="en-US" sz="36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组合逻辑电路的分析方法和设计方法</a:t>
            </a:r>
          </a:p>
        </p:txBody>
      </p:sp>
      <p:sp>
        <p:nvSpPr>
          <p:cNvPr id="8195" name="Line 11">
            <a:extLst>
              <a:ext uri="{FF2B5EF4-FFF2-40B4-BE49-F238E27FC236}">
                <a16:creationId xmlns:a16="http://schemas.microsoft.com/office/drawing/2014/main" id="{6F246EFD-C40C-48BF-A013-A095DCF44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2708275"/>
            <a:ext cx="8497887" cy="0"/>
          </a:xfrm>
          <a:prstGeom prst="line">
            <a:avLst/>
          </a:prstGeom>
          <a:noFill/>
          <a:ln w="57150" cmpd="thinThick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8DC306E4-E5A3-4E41-81B9-69781DDFBC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288" y="333375"/>
            <a:ext cx="8497887" cy="6264275"/>
          </a:xfrm>
        </p:spPr>
        <p:txBody>
          <a:bodyPr/>
          <a:lstStyle/>
          <a:p>
            <a:pPr marL="609600" indent="-609600" algn="just" eaLnBrk="1" hangingPunct="1"/>
            <a:r>
              <a:rPr lang="en-US" altLang="zh-CN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graphicFrame>
        <p:nvGraphicFramePr>
          <p:cNvPr id="1026" name="Object 10">
            <a:extLst>
              <a:ext uri="{FF2B5EF4-FFF2-40B4-BE49-F238E27FC236}">
                <a16:creationId xmlns:a16="http://schemas.microsoft.com/office/drawing/2014/main" id="{A970C79C-5667-48F1-831B-6BB70186E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67" name="Picture 19">
            <a:extLst>
              <a:ext uri="{FF2B5EF4-FFF2-40B4-BE49-F238E27FC236}">
                <a16:creationId xmlns:a16="http://schemas.microsoft.com/office/drawing/2014/main" id="{58B2D5CB-7494-4F75-A41E-BE3BDBE3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429000"/>
            <a:ext cx="4572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8" name="Rectangle 20">
            <a:extLst>
              <a:ext uri="{FF2B5EF4-FFF2-40B4-BE49-F238E27FC236}">
                <a16:creationId xmlns:a16="http://schemas.microsoft.com/office/drawing/2014/main" id="{3F2C8896-433E-4F62-AEEF-BC8A12E5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000066"/>
                </a:solidFill>
                <a:ea typeface="黑体" panose="02010609060101010101" pitchFamily="49" charset="-122"/>
              </a:rPr>
              <a:t>数字电路就结构和工作原理而言可分为：</a:t>
            </a:r>
          </a:p>
        </p:txBody>
      </p:sp>
      <p:sp>
        <p:nvSpPr>
          <p:cNvPr id="78869" name="Rectangle 21">
            <a:extLst>
              <a:ext uri="{FF2B5EF4-FFF2-40B4-BE49-F238E27FC236}">
                <a16:creationId xmlns:a16="http://schemas.microsoft.com/office/drawing/2014/main" id="{63EFCBE8-EA9C-41AF-9A61-87BCE534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2514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66"/>
                </a:solidFill>
                <a:ea typeface="华文中宋" panose="02010600040101010101" pitchFamily="2" charset="-122"/>
              </a:rPr>
              <a:t>组合逻辑电路</a:t>
            </a:r>
            <a:endParaRPr lang="zh-CN" altLang="en-US" sz="2800">
              <a:solidFill>
                <a:srgbClr val="000066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66"/>
                </a:solidFill>
                <a:ea typeface="华文中宋" panose="02010600040101010101" pitchFamily="2" charset="-122"/>
              </a:rPr>
              <a:t>时序逻辑电路</a:t>
            </a:r>
          </a:p>
        </p:txBody>
      </p:sp>
      <p:sp>
        <p:nvSpPr>
          <p:cNvPr id="78870" name="AutoShape 22">
            <a:extLst>
              <a:ext uri="{FF2B5EF4-FFF2-40B4-BE49-F238E27FC236}">
                <a16:creationId xmlns:a16="http://schemas.microsoft.com/office/drawing/2014/main" id="{E2A8BE63-C59C-4C67-9E4F-488440E27FEE}"/>
              </a:ext>
            </a:extLst>
          </p:cNvPr>
          <p:cNvSpPr>
            <a:spLocks/>
          </p:cNvSpPr>
          <p:nvPr/>
        </p:nvSpPr>
        <p:spPr bwMode="auto">
          <a:xfrm>
            <a:off x="827088" y="1341438"/>
            <a:ext cx="144462" cy="720725"/>
          </a:xfrm>
          <a:prstGeom prst="leftBrace">
            <a:avLst>
              <a:gd name="adj1" fmla="val 41575"/>
              <a:gd name="adj2" fmla="val 53569"/>
            </a:avLst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71" name="Text Box 23">
            <a:extLst>
              <a:ext uri="{FF2B5EF4-FFF2-40B4-BE49-F238E27FC236}">
                <a16:creationId xmlns:a16="http://schemas.microsoft.com/office/drawing/2014/main" id="{E1F0D850-D154-49BF-BBF5-BCE65EA9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196975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</a:rPr>
              <a:t>— </a:t>
            </a:r>
            <a:r>
              <a:rPr lang="zh-CN" altLang="en-US" sz="2400" b="1">
                <a:solidFill>
                  <a:srgbClr val="000066"/>
                </a:solidFill>
              </a:rPr>
              <a:t>无记忆元件</a:t>
            </a:r>
          </a:p>
        </p:txBody>
      </p:sp>
      <p:sp>
        <p:nvSpPr>
          <p:cNvPr id="78872" name="Text Box 24">
            <a:extLst>
              <a:ext uri="{FF2B5EF4-FFF2-40B4-BE49-F238E27FC236}">
                <a16:creationId xmlns:a16="http://schemas.microsoft.com/office/drawing/2014/main" id="{CA4A5D7E-E075-47A0-B1FE-A78125919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77323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</a:rPr>
              <a:t>— </a:t>
            </a:r>
            <a:r>
              <a:rPr lang="zh-CN" altLang="en-US" sz="2400" b="1">
                <a:solidFill>
                  <a:srgbClr val="000066"/>
                </a:solidFill>
              </a:rPr>
              <a:t>有记忆元件</a:t>
            </a:r>
          </a:p>
        </p:txBody>
      </p:sp>
      <p:sp>
        <p:nvSpPr>
          <p:cNvPr id="78873" name="Rectangle 25">
            <a:extLst>
              <a:ext uri="{FF2B5EF4-FFF2-40B4-BE49-F238E27FC236}">
                <a16:creationId xmlns:a16="http://schemas.microsoft.com/office/drawing/2014/main" id="{C1076C4B-9012-42C1-A674-863DC21A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59013"/>
            <a:ext cx="79248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定义：任意时刻的输出状态只决定于该时刻的输入状态，而与从前的状态无关。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</a:t>
            </a:r>
            <a:r>
              <a:rPr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8874" name="Rectangle 26">
            <a:extLst>
              <a:ext uri="{FF2B5EF4-FFF2-40B4-BE49-F238E27FC236}">
                <a16:creationId xmlns:a16="http://schemas.microsoft.com/office/drawing/2014/main" id="{C13A2D6E-8460-4AA3-9AEF-677BC7C24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213100"/>
            <a:ext cx="3429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…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…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lnSpc>
                <a:spcPct val="135000"/>
              </a:lnSpc>
            </a:pPr>
            <a:endParaRPr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m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f</a:t>
            </a:r>
            <a:r>
              <a:rPr lang="en-US" altLang="zh-CN" sz="24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m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…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zh-CN" altLang="en-US" sz="2000" b="1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</a:p>
        </p:txBody>
      </p:sp>
      <p:sp>
        <p:nvSpPr>
          <p:cNvPr id="78875" name="Text Box 27">
            <a:extLst>
              <a:ext uri="{FF2B5EF4-FFF2-40B4-BE49-F238E27FC236}">
                <a16:creationId xmlns:a16="http://schemas.microsoft.com/office/drawing/2014/main" id="{82C3E187-71F9-4A88-911E-373F2DBD7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37063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</a:rPr>
              <a:t>……</a:t>
            </a:r>
          </a:p>
        </p:txBody>
      </p:sp>
      <p:sp>
        <p:nvSpPr>
          <p:cNvPr id="78879" name="Rectangle 31">
            <a:extLst>
              <a:ext uri="{FF2B5EF4-FFF2-40B4-BE49-F238E27FC236}">
                <a16:creationId xmlns:a16="http://schemas.microsoft.com/office/drawing/2014/main" id="{6A9A5335-956B-4427-8FC1-5298774D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00663"/>
            <a:ext cx="72723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组合逻辑电路特点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/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输出、输入间没有反馈通路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/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电路中不含记忆元件</a:t>
            </a:r>
            <a:r>
              <a:rPr kumimoji="1"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8" grpId="0" autoUpdateAnimBg="0"/>
      <p:bldP spid="78869" grpId="0" autoUpdateAnimBg="0"/>
      <p:bldP spid="78870" grpId="0" animBg="1"/>
      <p:bldP spid="78871" grpId="0" autoUpdateAnimBg="0"/>
      <p:bldP spid="78872" grpId="0" autoUpdateAnimBg="0"/>
      <p:bldP spid="78873" grpId="0" autoUpdateAnimBg="0"/>
      <p:bldP spid="78874" grpId="0" autoUpdateAnimBg="0"/>
      <p:bldP spid="78875" grpId="0" autoUpdateAnimBg="0"/>
      <p:bldP spid="788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19" name="Rectangle 91">
            <a:extLst>
              <a:ext uri="{FF2B5EF4-FFF2-40B4-BE49-F238E27FC236}">
                <a16:creationId xmlns:a16="http://schemas.microsoft.com/office/drawing/2014/main" id="{7C66B640-6DB3-4D8C-A8F7-27D51E30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838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分析：确定电路的的逻辑功能。</a:t>
            </a:r>
          </a:p>
        </p:txBody>
      </p:sp>
      <p:sp>
        <p:nvSpPr>
          <p:cNvPr id="73822" name="Rectangle 94">
            <a:extLst>
              <a:ext uri="{FF2B5EF4-FFF2-40B4-BE49-F238E27FC236}">
                <a16:creationId xmlns:a16="http://schemas.microsoft.com/office/drawing/2014/main" id="{5A2A249E-2853-4402-8859-70436F4CF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856932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分析步骤</a:t>
            </a: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由逻辑图写出各输出端的逻辑表达式</a:t>
            </a: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化简和变换各逻辑表达式</a:t>
            </a: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列出真值表</a:t>
            </a: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根据真值表和逻辑表达式对逻辑电路进行分析</a:t>
            </a: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最后确定其功能</a:t>
            </a:r>
            <a:r>
              <a:rPr kumimoji="1" lang="en-US" altLang="zh-CN" sz="32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B914C8-F6B2-4EF5-AC40-23A88E5D3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33375"/>
            <a:ext cx="77057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  <a:cs typeface="+mj-cs"/>
              </a:rPr>
              <a:t>8.1.1 </a:t>
            </a:r>
            <a:r>
              <a:rPr lang="zh-CN" altLang="en-US" sz="3600" b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  <a:cs typeface="+mj-cs"/>
              </a:rPr>
              <a:t>组合逻辑电路的分析方法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3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3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3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0" name="Rectangle 8">
            <a:extLst>
              <a:ext uri="{FF2B5EF4-FFF2-40B4-BE49-F238E27FC236}">
                <a16:creationId xmlns:a16="http://schemas.microsoft.com/office/drawing/2014/main" id="{68A2C8EB-0602-4244-BAAB-5B436EB7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2346325"/>
            <a:ext cx="4876800" cy="3581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5961" name="Object 9">
            <a:extLst>
              <a:ext uri="{FF2B5EF4-FFF2-40B4-BE49-F238E27FC236}">
                <a16:creationId xmlns:a16="http://schemas.microsoft.com/office/drawing/2014/main" id="{9197B9FD-44CA-46DC-B7CD-6D6435072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0225" y="2419350"/>
          <a:ext cx="13128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公式" r:id="rId3" imgW="711000" imgH="177480" progId="Equation.3">
                  <p:embed/>
                </p:oleObj>
              </mc:Choice>
              <mc:Fallback>
                <p:oleObj name="公式" r:id="rId3" imgW="71100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419350"/>
                        <a:ext cx="1312863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">
            <a:extLst>
              <a:ext uri="{FF2B5EF4-FFF2-40B4-BE49-F238E27FC236}">
                <a16:creationId xmlns:a16="http://schemas.microsoft.com/office/drawing/2014/main" id="{1708A5AB-B1FD-484B-8599-DF0C7788C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8025" y="2419350"/>
          <a:ext cx="18002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公式" r:id="rId5" imgW="1079280" imgH="203040" progId="Equation.3">
                  <p:embed/>
                </p:oleObj>
              </mc:Choice>
              <mc:Fallback>
                <p:oleObj name="公式" r:id="rId5" imgW="10792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2419350"/>
                        <a:ext cx="18002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3" name="Rectangle 11">
            <a:extLst>
              <a:ext uri="{FF2B5EF4-FFF2-40B4-BE49-F238E27FC236}">
                <a16:creationId xmlns:a16="http://schemas.microsoft.com/office/drawing/2014/main" id="{CD80EB80-34CC-4A56-8D12-2829CF8F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5537200"/>
            <a:ext cx="1905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1</a:t>
            </a:r>
            <a:endParaRPr lang="en-US" altLang="zh-CN" sz="2000" b="1"/>
          </a:p>
        </p:txBody>
      </p:sp>
      <p:sp>
        <p:nvSpPr>
          <p:cNvPr id="125964" name="Rectangle 12">
            <a:extLst>
              <a:ext uri="{FF2B5EF4-FFF2-40B4-BE49-F238E27FC236}">
                <a16:creationId xmlns:a16="http://schemas.microsoft.com/office/drawing/2014/main" id="{2B3B1457-6AEF-4D6B-9B98-5DDBE9DB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5537200"/>
            <a:ext cx="1377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0</a:t>
            </a:r>
            <a:endParaRPr lang="en-US" altLang="zh-CN" sz="2000" b="1"/>
          </a:p>
        </p:txBody>
      </p:sp>
      <p:sp>
        <p:nvSpPr>
          <p:cNvPr id="125965" name="Rectangle 13">
            <a:extLst>
              <a:ext uri="{FF2B5EF4-FFF2-40B4-BE49-F238E27FC236}">
                <a16:creationId xmlns:a16="http://schemas.microsoft.com/office/drawing/2014/main" id="{E1046B4B-233E-4166-9374-3857B7F64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5141913"/>
            <a:ext cx="1905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0</a:t>
            </a:r>
            <a:endParaRPr lang="en-US" altLang="zh-CN" sz="2000" b="1"/>
          </a:p>
        </p:txBody>
      </p:sp>
      <p:sp>
        <p:nvSpPr>
          <p:cNvPr id="125966" name="Rectangle 14">
            <a:extLst>
              <a:ext uri="{FF2B5EF4-FFF2-40B4-BE49-F238E27FC236}">
                <a16:creationId xmlns:a16="http://schemas.microsoft.com/office/drawing/2014/main" id="{C72E4791-8186-4D40-9915-0F206AD23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5141913"/>
            <a:ext cx="13779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0</a:t>
            </a:r>
            <a:endParaRPr lang="en-US" altLang="zh-CN" sz="2000" b="1"/>
          </a:p>
        </p:txBody>
      </p:sp>
      <p:sp>
        <p:nvSpPr>
          <p:cNvPr id="125967" name="Rectangle 15">
            <a:extLst>
              <a:ext uri="{FF2B5EF4-FFF2-40B4-BE49-F238E27FC236}">
                <a16:creationId xmlns:a16="http://schemas.microsoft.com/office/drawing/2014/main" id="{B2D0553B-4525-4AA4-944A-A9B99B7BD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4746625"/>
            <a:ext cx="1905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0</a:t>
            </a:r>
            <a:endParaRPr lang="en-US" altLang="zh-CN" sz="2000" b="1"/>
          </a:p>
        </p:txBody>
      </p:sp>
      <p:sp>
        <p:nvSpPr>
          <p:cNvPr id="125968" name="Rectangle 16">
            <a:extLst>
              <a:ext uri="{FF2B5EF4-FFF2-40B4-BE49-F238E27FC236}">
                <a16:creationId xmlns:a16="http://schemas.microsoft.com/office/drawing/2014/main" id="{9101F1AD-D1EE-44CA-92A9-934B85BB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4746625"/>
            <a:ext cx="1377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1</a:t>
            </a:r>
            <a:endParaRPr lang="en-US" altLang="zh-CN" sz="2000" b="1"/>
          </a:p>
        </p:txBody>
      </p:sp>
      <p:sp>
        <p:nvSpPr>
          <p:cNvPr id="125969" name="Rectangle 17">
            <a:extLst>
              <a:ext uri="{FF2B5EF4-FFF2-40B4-BE49-F238E27FC236}">
                <a16:creationId xmlns:a16="http://schemas.microsoft.com/office/drawing/2014/main" id="{B1EB3CD5-C02D-4926-B949-B4C0BF585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4351338"/>
            <a:ext cx="1905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1</a:t>
            </a:r>
            <a:endParaRPr lang="en-US" altLang="zh-CN" sz="2000" b="1"/>
          </a:p>
        </p:txBody>
      </p:sp>
      <p:sp>
        <p:nvSpPr>
          <p:cNvPr id="125970" name="Rectangle 18">
            <a:extLst>
              <a:ext uri="{FF2B5EF4-FFF2-40B4-BE49-F238E27FC236}">
                <a16:creationId xmlns:a16="http://schemas.microsoft.com/office/drawing/2014/main" id="{9BDC3300-E65F-4AAE-9287-151667DD0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4351338"/>
            <a:ext cx="13779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1</a:t>
            </a:r>
            <a:endParaRPr lang="en-US" altLang="zh-CN" sz="2000" b="1"/>
          </a:p>
        </p:txBody>
      </p:sp>
      <p:sp>
        <p:nvSpPr>
          <p:cNvPr id="125971" name="Rectangle 19">
            <a:extLst>
              <a:ext uri="{FF2B5EF4-FFF2-40B4-BE49-F238E27FC236}">
                <a16:creationId xmlns:a16="http://schemas.microsoft.com/office/drawing/2014/main" id="{32C10C17-2207-4CA9-8DD3-66C1D8EE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3956050"/>
            <a:ext cx="1905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0</a:t>
            </a:r>
            <a:endParaRPr lang="en-US" altLang="zh-CN" sz="2000" b="1"/>
          </a:p>
        </p:txBody>
      </p:sp>
      <p:sp>
        <p:nvSpPr>
          <p:cNvPr id="125972" name="Rectangle 20">
            <a:extLst>
              <a:ext uri="{FF2B5EF4-FFF2-40B4-BE49-F238E27FC236}">
                <a16:creationId xmlns:a16="http://schemas.microsoft.com/office/drawing/2014/main" id="{11E2963C-34DB-45B5-87A0-464DBDD5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3956050"/>
            <a:ext cx="1377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1</a:t>
            </a:r>
            <a:endParaRPr lang="en-US" altLang="zh-CN" sz="2000" b="1"/>
          </a:p>
        </p:txBody>
      </p:sp>
      <p:sp>
        <p:nvSpPr>
          <p:cNvPr id="125973" name="Rectangle 21">
            <a:extLst>
              <a:ext uri="{FF2B5EF4-FFF2-40B4-BE49-F238E27FC236}">
                <a16:creationId xmlns:a16="http://schemas.microsoft.com/office/drawing/2014/main" id="{C7835BCB-23D6-4E84-9559-8170A413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3560763"/>
            <a:ext cx="1905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1</a:t>
            </a:r>
            <a:endParaRPr lang="en-US" altLang="zh-CN" sz="2000" b="1"/>
          </a:p>
        </p:txBody>
      </p:sp>
      <p:sp>
        <p:nvSpPr>
          <p:cNvPr id="125974" name="Rectangle 22">
            <a:extLst>
              <a:ext uri="{FF2B5EF4-FFF2-40B4-BE49-F238E27FC236}">
                <a16:creationId xmlns:a16="http://schemas.microsoft.com/office/drawing/2014/main" id="{5C8D6DB3-54C8-41BA-8D4B-6FF7400E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3560763"/>
            <a:ext cx="13779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1</a:t>
            </a:r>
            <a:endParaRPr lang="en-US" altLang="zh-CN" sz="2000" b="1"/>
          </a:p>
        </p:txBody>
      </p:sp>
      <p:sp>
        <p:nvSpPr>
          <p:cNvPr id="125975" name="Rectangle 23">
            <a:extLst>
              <a:ext uri="{FF2B5EF4-FFF2-40B4-BE49-F238E27FC236}">
                <a16:creationId xmlns:a16="http://schemas.microsoft.com/office/drawing/2014/main" id="{91DD4CA5-CA62-4419-8C8D-95B88F4E5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3165475"/>
            <a:ext cx="1905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1</a:t>
            </a:r>
            <a:endParaRPr lang="en-US" altLang="zh-CN" sz="2000" b="1"/>
          </a:p>
        </p:txBody>
      </p:sp>
      <p:sp>
        <p:nvSpPr>
          <p:cNvPr id="125976" name="Rectangle 24">
            <a:extLst>
              <a:ext uri="{FF2B5EF4-FFF2-40B4-BE49-F238E27FC236}">
                <a16:creationId xmlns:a16="http://schemas.microsoft.com/office/drawing/2014/main" id="{CAD946CB-0615-4566-8A19-B47582EF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3165475"/>
            <a:ext cx="1377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0</a:t>
            </a:r>
            <a:endParaRPr lang="en-US" altLang="zh-CN" sz="2000" b="1"/>
          </a:p>
        </p:txBody>
      </p:sp>
      <p:sp>
        <p:nvSpPr>
          <p:cNvPr id="125977" name="Rectangle 25">
            <a:extLst>
              <a:ext uri="{FF2B5EF4-FFF2-40B4-BE49-F238E27FC236}">
                <a16:creationId xmlns:a16="http://schemas.microsoft.com/office/drawing/2014/main" id="{F3F19CD0-1F3C-4504-998D-EE572043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2770188"/>
            <a:ext cx="1905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0</a:t>
            </a:r>
            <a:endParaRPr lang="en-US" altLang="zh-CN" sz="2000" b="1"/>
          </a:p>
        </p:txBody>
      </p:sp>
      <p:sp>
        <p:nvSpPr>
          <p:cNvPr id="125978" name="Rectangle 26">
            <a:extLst>
              <a:ext uri="{FF2B5EF4-FFF2-40B4-BE49-F238E27FC236}">
                <a16:creationId xmlns:a16="http://schemas.microsoft.com/office/drawing/2014/main" id="{B151050E-4D03-4402-B31C-0B09BB95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2770188"/>
            <a:ext cx="13779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cs typeface="Times New Roman" panose="02020603050405020304" pitchFamily="18" charset="0"/>
              </a:rPr>
              <a:t>0</a:t>
            </a:r>
            <a:endParaRPr lang="en-US" altLang="zh-CN" sz="2000" b="1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7D90BDCD-C39C-4633-8C4A-463E2D09902B}"/>
              </a:ext>
            </a:extLst>
          </p:cNvPr>
          <p:cNvGrpSpPr>
            <a:grpSpLocks/>
          </p:cNvGrpSpPr>
          <p:nvPr/>
        </p:nvGrpSpPr>
        <p:grpSpPr bwMode="auto">
          <a:xfrm>
            <a:off x="4010025" y="2770188"/>
            <a:ext cx="1593850" cy="3162300"/>
            <a:chOff x="2448" y="2121"/>
            <a:chExt cx="1004" cy="1992"/>
          </a:xfrm>
        </p:grpSpPr>
        <p:sp>
          <p:nvSpPr>
            <p:cNvPr id="2095" name="Rectangle 28">
              <a:extLst>
                <a:ext uri="{FF2B5EF4-FFF2-40B4-BE49-F238E27FC236}">
                  <a16:creationId xmlns:a16="http://schemas.microsoft.com/office/drawing/2014/main" id="{F016ADBF-237A-495A-B28B-C48348434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3864"/>
              <a:ext cx="3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096" name="Rectangle 29">
              <a:extLst>
                <a:ext uri="{FF2B5EF4-FFF2-40B4-BE49-F238E27FC236}">
                  <a16:creationId xmlns:a16="http://schemas.microsoft.com/office/drawing/2014/main" id="{C813D186-BBE8-47BE-A85B-5F9848051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864"/>
              <a:ext cx="3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097" name="Rectangle 30">
              <a:extLst>
                <a:ext uri="{FF2B5EF4-FFF2-40B4-BE49-F238E27FC236}">
                  <a16:creationId xmlns:a16="http://schemas.microsoft.com/office/drawing/2014/main" id="{1BAEC517-F95B-4506-A5BF-415FE98A1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864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098" name="Rectangle 31">
              <a:extLst>
                <a:ext uri="{FF2B5EF4-FFF2-40B4-BE49-F238E27FC236}">
                  <a16:creationId xmlns:a16="http://schemas.microsoft.com/office/drawing/2014/main" id="{3C5346F2-54C2-4CB3-9193-BE3B33012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3615"/>
              <a:ext cx="3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099" name="Rectangle 32">
              <a:extLst>
                <a:ext uri="{FF2B5EF4-FFF2-40B4-BE49-F238E27FC236}">
                  <a16:creationId xmlns:a16="http://schemas.microsoft.com/office/drawing/2014/main" id="{B6862EAA-AA2D-479C-A619-DEEF48799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615"/>
              <a:ext cx="3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100" name="Rectangle 33">
              <a:extLst>
                <a:ext uri="{FF2B5EF4-FFF2-40B4-BE49-F238E27FC236}">
                  <a16:creationId xmlns:a16="http://schemas.microsoft.com/office/drawing/2014/main" id="{A3A54C77-6C35-4063-982B-DBB677DD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15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101" name="Rectangle 34">
              <a:extLst>
                <a:ext uri="{FF2B5EF4-FFF2-40B4-BE49-F238E27FC236}">
                  <a16:creationId xmlns:a16="http://schemas.microsoft.com/office/drawing/2014/main" id="{0339FE11-C18E-4B53-8E7A-B6AC97C5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3366"/>
              <a:ext cx="3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102" name="Rectangle 35">
              <a:extLst>
                <a:ext uri="{FF2B5EF4-FFF2-40B4-BE49-F238E27FC236}">
                  <a16:creationId xmlns:a16="http://schemas.microsoft.com/office/drawing/2014/main" id="{833606A6-4F9F-4BD2-9567-097DD97B1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366"/>
              <a:ext cx="3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03" name="Rectangle 36">
              <a:extLst>
                <a:ext uri="{FF2B5EF4-FFF2-40B4-BE49-F238E27FC236}">
                  <a16:creationId xmlns:a16="http://schemas.microsoft.com/office/drawing/2014/main" id="{A5A17176-A231-4335-9D54-6EECCEE06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66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104" name="Rectangle 37">
              <a:extLst>
                <a:ext uri="{FF2B5EF4-FFF2-40B4-BE49-F238E27FC236}">
                  <a16:creationId xmlns:a16="http://schemas.microsoft.com/office/drawing/2014/main" id="{B4FEE987-573F-4875-9EA8-5DE85CA2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3117"/>
              <a:ext cx="3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05" name="Rectangle 38">
              <a:extLst>
                <a:ext uri="{FF2B5EF4-FFF2-40B4-BE49-F238E27FC236}">
                  <a16:creationId xmlns:a16="http://schemas.microsoft.com/office/drawing/2014/main" id="{F67DB82B-6D10-488F-874F-E36C6A82B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3117"/>
              <a:ext cx="3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06" name="Rectangle 39">
              <a:extLst>
                <a:ext uri="{FF2B5EF4-FFF2-40B4-BE49-F238E27FC236}">
                  <a16:creationId xmlns:a16="http://schemas.microsoft.com/office/drawing/2014/main" id="{FA8F5080-1E6F-4A95-BE62-8ECEAF915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17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107" name="Rectangle 40">
              <a:extLst>
                <a:ext uri="{FF2B5EF4-FFF2-40B4-BE49-F238E27FC236}">
                  <a16:creationId xmlns:a16="http://schemas.microsoft.com/office/drawing/2014/main" id="{DD01EE08-BAB5-478E-96C1-3C593382E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868"/>
              <a:ext cx="3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108" name="Rectangle 41">
              <a:extLst>
                <a:ext uri="{FF2B5EF4-FFF2-40B4-BE49-F238E27FC236}">
                  <a16:creationId xmlns:a16="http://schemas.microsoft.com/office/drawing/2014/main" id="{406C6436-5BCF-4971-A50B-298800CF4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868"/>
              <a:ext cx="3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109" name="Rectangle 42">
              <a:extLst>
                <a:ext uri="{FF2B5EF4-FFF2-40B4-BE49-F238E27FC236}">
                  <a16:creationId xmlns:a16="http://schemas.microsoft.com/office/drawing/2014/main" id="{B78690F7-6AF1-485B-A178-33D2CB78A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68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10" name="Rectangle 43">
              <a:extLst>
                <a:ext uri="{FF2B5EF4-FFF2-40B4-BE49-F238E27FC236}">
                  <a16:creationId xmlns:a16="http://schemas.microsoft.com/office/drawing/2014/main" id="{AB2B797D-5E8B-404D-964B-598CC69C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619"/>
              <a:ext cx="3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11" name="Rectangle 44">
              <a:extLst>
                <a:ext uri="{FF2B5EF4-FFF2-40B4-BE49-F238E27FC236}">
                  <a16:creationId xmlns:a16="http://schemas.microsoft.com/office/drawing/2014/main" id="{C5512B04-0FBB-497F-9590-121E3715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619"/>
              <a:ext cx="3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112" name="Rectangle 45">
              <a:extLst>
                <a:ext uri="{FF2B5EF4-FFF2-40B4-BE49-F238E27FC236}">
                  <a16:creationId xmlns:a16="http://schemas.microsoft.com/office/drawing/2014/main" id="{A8F6586C-7693-45CD-ACD8-5E83D92A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19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13" name="Rectangle 46">
              <a:extLst>
                <a:ext uri="{FF2B5EF4-FFF2-40B4-BE49-F238E27FC236}">
                  <a16:creationId xmlns:a16="http://schemas.microsoft.com/office/drawing/2014/main" id="{621BEFAC-50CC-4C63-B7FF-D909314D8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370"/>
              <a:ext cx="3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2114" name="Rectangle 47">
              <a:extLst>
                <a:ext uri="{FF2B5EF4-FFF2-40B4-BE49-F238E27FC236}">
                  <a16:creationId xmlns:a16="http://schemas.microsoft.com/office/drawing/2014/main" id="{994149C9-92B0-49FB-97FF-19C98F87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370"/>
              <a:ext cx="3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15" name="Rectangle 48">
              <a:extLst>
                <a:ext uri="{FF2B5EF4-FFF2-40B4-BE49-F238E27FC236}">
                  <a16:creationId xmlns:a16="http://schemas.microsoft.com/office/drawing/2014/main" id="{9E431F4E-4307-4BC0-AB1E-97F2C292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70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16" name="Rectangle 49">
              <a:extLst>
                <a:ext uri="{FF2B5EF4-FFF2-40B4-BE49-F238E27FC236}">
                  <a16:creationId xmlns:a16="http://schemas.microsoft.com/office/drawing/2014/main" id="{BD51D943-01FD-408D-B305-94AAA12F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121"/>
              <a:ext cx="3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17" name="Rectangle 50">
              <a:extLst>
                <a:ext uri="{FF2B5EF4-FFF2-40B4-BE49-F238E27FC236}">
                  <a16:creationId xmlns:a16="http://schemas.microsoft.com/office/drawing/2014/main" id="{896821DE-24E6-4C23-8D9E-51256ECCC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121"/>
              <a:ext cx="3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sp>
          <p:nvSpPr>
            <p:cNvPr id="2118" name="Rectangle 51">
              <a:extLst>
                <a:ext uri="{FF2B5EF4-FFF2-40B4-BE49-F238E27FC236}">
                  <a16:creationId xmlns:a16="http://schemas.microsoft.com/office/drawing/2014/main" id="{30D8B79D-5184-4608-9B8A-06AC38B7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21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</p:grpSp>
      <p:grpSp>
        <p:nvGrpSpPr>
          <p:cNvPr id="3" name="Group 52">
            <a:extLst>
              <a:ext uri="{FF2B5EF4-FFF2-40B4-BE49-F238E27FC236}">
                <a16:creationId xmlns:a16="http://schemas.microsoft.com/office/drawing/2014/main" id="{9D1EFBFF-FD8A-4019-8E1A-1BC9329BF2C4}"/>
              </a:ext>
            </a:extLst>
          </p:cNvPr>
          <p:cNvGrpSpPr>
            <a:grpSpLocks/>
          </p:cNvGrpSpPr>
          <p:nvPr/>
        </p:nvGrpSpPr>
        <p:grpSpPr bwMode="auto">
          <a:xfrm>
            <a:off x="4010025" y="2374900"/>
            <a:ext cx="1593850" cy="395288"/>
            <a:chOff x="2448" y="1872"/>
            <a:chExt cx="1004" cy="249"/>
          </a:xfrm>
        </p:grpSpPr>
        <p:sp>
          <p:nvSpPr>
            <p:cNvPr id="2092" name="Rectangle 53">
              <a:extLst>
                <a:ext uri="{FF2B5EF4-FFF2-40B4-BE49-F238E27FC236}">
                  <a16:creationId xmlns:a16="http://schemas.microsoft.com/office/drawing/2014/main" id="{7E630220-F7D9-46A3-93E3-2930A6D3D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1872"/>
              <a:ext cx="3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cs typeface="Times New Roman" panose="02020603050405020304" pitchFamily="18" charset="0"/>
                </a:rPr>
                <a:t>C</a:t>
              </a:r>
              <a:endParaRPr lang="en-US" altLang="zh-CN" sz="2000" b="1"/>
            </a:p>
          </p:txBody>
        </p:sp>
        <p:sp>
          <p:nvSpPr>
            <p:cNvPr id="2093" name="Rectangle 54">
              <a:extLst>
                <a:ext uri="{FF2B5EF4-FFF2-40B4-BE49-F238E27FC236}">
                  <a16:creationId xmlns:a16="http://schemas.microsoft.com/office/drawing/2014/main" id="{A7DC7E7F-A5DB-4D14-A97E-31292C80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872"/>
              <a:ext cx="3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B</a:t>
              </a:r>
              <a:endParaRPr lang="en-US" altLang="zh-CN" sz="2000" b="1"/>
            </a:p>
          </p:txBody>
        </p:sp>
        <p:sp>
          <p:nvSpPr>
            <p:cNvPr id="2094" name="Rectangle 55">
              <a:extLst>
                <a:ext uri="{FF2B5EF4-FFF2-40B4-BE49-F238E27FC236}">
                  <a16:creationId xmlns:a16="http://schemas.microsoft.com/office/drawing/2014/main" id="{513D3B03-E6B9-426A-8C3F-C10625A2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872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71550" algn="l"/>
                  <a:tab pos="4392613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2000" b="1">
                  <a:cs typeface="Times New Roman" panose="02020603050405020304" pitchFamily="18" charset="0"/>
                </a:rPr>
                <a:t>A</a:t>
              </a:r>
              <a:endParaRPr lang="en-US" altLang="zh-CN" sz="2000" b="1"/>
            </a:p>
          </p:txBody>
        </p: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B9809FFA-C042-48E4-9413-371562485AD0}"/>
              </a:ext>
            </a:extLst>
          </p:cNvPr>
          <p:cNvGrpSpPr>
            <a:grpSpLocks/>
          </p:cNvGrpSpPr>
          <p:nvPr/>
        </p:nvGrpSpPr>
        <p:grpSpPr bwMode="auto">
          <a:xfrm>
            <a:off x="4010025" y="2360613"/>
            <a:ext cx="4876800" cy="3571875"/>
            <a:chOff x="2448" y="1863"/>
            <a:chExt cx="3072" cy="2250"/>
          </a:xfrm>
        </p:grpSpPr>
        <p:sp>
          <p:nvSpPr>
            <p:cNvPr id="2087" name="Line 57">
              <a:extLst>
                <a:ext uri="{FF2B5EF4-FFF2-40B4-BE49-F238E27FC236}">
                  <a16:creationId xmlns:a16="http://schemas.microsoft.com/office/drawing/2014/main" id="{3E63D36E-EA92-4D5C-A3FC-51D2DF421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63"/>
              <a:ext cx="307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Line 58">
              <a:extLst>
                <a:ext uri="{FF2B5EF4-FFF2-40B4-BE49-F238E27FC236}">
                  <a16:creationId xmlns:a16="http://schemas.microsoft.com/office/drawing/2014/main" id="{650186DE-1115-4DFC-BE34-A3FB3D499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4113"/>
              <a:ext cx="307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Line 59">
              <a:extLst>
                <a:ext uri="{FF2B5EF4-FFF2-40B4-BE49-F238E27FC236}">
                  <a16:creationId xmlns:a16="http://schemas.microsoft.com/office/drawing/2014/main" id="{ABF705A5-558C-44D9-9903-66F0B164F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30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Line 60">
              <a:extLst>
                <a:ext uri="{FF2B5EF4-FFF2-40B4-BE49-F238E27FC236}">
                  <a16:creationId xmlns:a16="http://schemas.microsoft.com/office/drawing/2014/main" id="{DA777086-96F9-44D6-AD64-BB25306B1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872"/>
              <a:ext cx="0" cy="22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Line 61">
              <a:extLst>
                <a:ext uri="{FF2B5EF4-FFF2-40B4-BE49-F238E27FC236}">
                  <a16:creationId xmlns:a16="http://schemas.microsoft.com/office/drawing/2014/main" id="{6F348F63-BF6B-4FE6-9CFA-DEB6A6D4B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872"/>
              <a:ext cx="0" cy="22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014" name="Rectangle 62" descr="羊皮纸">
            <a:extLst>
              <a:ext uri="{FF2B5EF4-FFF2-40B4-BE49-F238E27FC236}">
                <a16:creationId xmlns:a16="http://schemas.microsoft.com/office/drawing/2014/main" id="{DC4A39AD-3C9F-4DF7-9A8D-43904D234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136900"/>
            <a:ext cx="4800600" cy="762000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015" name="Rectangle 63" descr="羊皮纸">
            <a:extLst>
              <a:ext uri="{FF2B5EF4-FFF2-40B4-BE49-F238E27FC236}">
                <a16:creationId xmlns:a16="http://schemas.microsoft.com/office/drawing/2014/main" id="{638C685D-2DB7-49B7-B79D-62C3D7B17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4356100"/>
            <a:ext cx="4800600" cy="360363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016" name="Rectangle 64" descr="羊皮纸">
            <a:extLst>
              <a:ext uri="{FF2B5EF4-FFF2-40B4-BE49-F238E27FC236}">
                <a16:creationId xmlns:a16="http://schemas.microsoft.com/office/drawing/2014/main" id="{D0CAAB7F-554C-4CE3-BB1D-78DFC3D2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5499100"/>
            <a:ext cx="4800600" cy="360363"/>
          </a:xfrm>
          <a:prstGeom prst="rect">
            <a:avLst/>
          </a:prstGeom>
          <a:noFill/>
          <a:ln w="9525" algn="ctr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79" name="Rectangle 65">
            <a:extLst>
              <a:ext uri="{FF2B5EF4-FFF2-40B4-BE49-F238E27FC236}">
                <a16:creationId xmlns:a16="http://schemas.microsoft.com/office/drawing/2014/main" id="{DE2885C1-E475-4F4F-A82F-B092C988B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441325"/>
            <a:ext cx="5791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99"/>
                </a:solidFill>
                <a:ea typeface="黑体" panose="02010609060101010101" pitchFamily="49" charset="-122"/>
              </a:rPr>
              <a:t>1  </a:t>
            </a:r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已知逻辑电路如图所示，分析该电路的功能。</a:t>
            </a:r>
          </a:p>
        </p:txBody>
      </p:sp>
      <p:grpSp>
        <p:nvGrpSpPr>
          <p:cNvPr id="2080" name="Group 66">
            <a:extLst>
              <a:ext uri="{FF2B5EF4-FFF2-40B4-BE49-F238E27FC236}">
                <a16:creationId xmlns:a16="http://schemas.microsoft.com/office/drawing/2014/main" id="{232BBCD7-30DC-41B0-9750-15060750593E}"/>
              </a:ext>
            </a:extLst>
          </p:cNvPr>
          <p:cNvGrpSpPr>
            <a:grpSpLocks/>
          </p:cNvGrpSpPr>
          <p:nvPr/>
        </p:nvGrpSpPr>
        <p:grpSpPr bwMode="auto">
          <a:xfrm>
            <a:off x="6219825" y="441325"/>
            <a:ext cx="2590800" cy="1774825"/>
            <a:chOff x="4032" y="624"/>
            <a:chExt cx="1632" cy="1118"/>
          </a:xfrm>
        </p:grpSpPr>
        <p:sp>
          <p:nvSpPr>
            <p:cNvPr id="2086" name="AutoShape 67">
              <a:extLst>
                <a:ext uri="{FF2B5EF4-FFF2-40B4-BE49-F238E27FC236}">
                  <a16:creationId xmlns:a16="http://schemas.microsoft.com/office/drawing/2014/main" id="{BDC26569-DACC-4178-A0E1-657212BB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24"/>
              <a:ext cx="1632" cy="111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5" name="Object 68">
              <a:extLst>
                <a:ext uri="{FF2B5EF4-FFF2-40B4-BE49-F238E27FC236}">
                  <a16:creationId xmlns:a16="http://schemas.microsoft.com/office/drawing/2014/main" id="{BB76FC8E-A995-4FF2-A744-D995EDEEBA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1" y="755"/>
            <a:ext cx="1446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Picture" r:id="rId7" imgW="1626163" imgH="676301" progId="Word.Picture.8">
                    <p:embed/>
                  </p:oleObj>
                </mc:Choice>
                <mc:Fallback>
                  <p:oleObj name="Picture" r:id="rId7" imgW="1626163" imgH="676301" progId="Word.Picture.8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" y="755"/>
                          <a:ext cx="1446" cy="8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021" name="Object 69">
            <a:extLst>
              <a:ext uri="{FF2B5EF4-FFF2-40B4-BE49-F238E27FC236}">
                <a16:creationId xmlns:a16="http://schemas.microsoft.com/office/drawing/2014/main" id="{B0CFA54E-0EA1-48BD-9710-9DE5CC927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2281238"/>
          <a:ext cx="14303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公式" r:id="rId9" imgW="698400" imgH="177480" progId="Equation.3">
                  <p:embed/>
                </p:oleObj>
              </mc:Choice>
              <mc:Fallback>
                <p:oleObj name="公式" r:id="rId9" imgW="698400" imgH="1774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281238"/>
                        <a:ext cx="143033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22" name="Rectangle 70">
            <a:extLst>
              <a:ext uri="{FF2B5EF4-FFF2-40B4-BE49-F238E27FC236}">
                <a16:creationId xmlns:a16="http://schemas.microsoft.com/office/drawing/2014/main" id="{921A6D0A-6624-4C35-90B7-583843481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584325"/>
            <a:ext cx="5803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根据逻辑图，写出输出逻辑表达式</a:t>
            </a:r>
          </a:p>
        </p:txBody>
      </p:sp>
      <p:sp>
        <p:nvSpPr>
          <p:cNvPr id="126023" name="Rectangle 71">
            <a:extLst>
              <a:ext uri="{FF2B5EF4-FFF2-40B4-BE49-F238E27FC236}">
                <a16:creationId xmlns:a16="http://schemas.microsoft.com/office/drawing/2014/main" id="{07038FDD-1A9B-418E-AFAB-62042067E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3992563"/>
            <a:ext cx="244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列写真值表。 </a:t>
            </a:r>
          </a:p>
        </p:txBody>
      </p:sp>
      <p:sp>
        <p:nvSpPr>
          <p:cNvPr id="126024" name="Rectangle 72">
            <a:extLst>
              <a:ext uri="{FF2B5EF4-FFF2-40B4-BE49-F238E27FC236}">
                <a16:creationId xmlns:a16="http://schemas.microsoft.com/office/drawing/2014/main" id="{5C93DA78-3E43-4960-A083-390E8ECCA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4479925"/>
            <a:ext cx="29194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000099"/>
                </a:solidFill>
                <a:ea typeface="黑体" panose="02010609060101010101" pitchFamily="49" charset="-122"/>
              </a:rPr>
              <a:t>3. </a:t>
            </a:r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确定逻辑功能：</a:t>
            </a:r>
            <a:r>
              <a:rPr lang="zh-CN" altLang="en-US" sz="2400" b="1">
                <a:solidFill>
                  <a:srgbClr val="000099"/>
                </a:solidFill>
              </a:rPr>
              <a:t>   </a:t>
            </a:r>
          </a:p>
        </p:txBody>
      </p:sp>
      <p:sp>
        <p:nvSpPr>
          <p:cNvPr id="126025" name="Rectangle 73">
            <a:extLst>
              <a:ext uri="{FF2B5EF4-FFF2-40B4-BE49-F238E27FC236}">
                <a16:creationId xmlns:a16="http://schemas.microsoft.com/office/drawing/2014/main" id="{994AECA0-5EC0-4E97-A414-63E3D0D8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15986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126026" name="Object 74">
            <a:extLst>
              <a:ext uri="{FF2B5EF4-FFF2-40B4-BE49-F238E27FC236}">
                <a16:creationId xmlns:a16="http://schemas.microsoft.com/office/drawing/2014/main" id="{A8A53416-F593-46D0-93FA-1785FD9EF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2727325"/>
          <a:ext cx="19240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公式" r:id="rId11" imgW="939600" imgH="203040" progId="Equation.3">
                  <p:embed/>
                </p:oleObj>
              </mc:Choice>
              <mc:Fallback>
                <p:oleObj name="公式" r:id="rId11" imgW="939600" imgH="2030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727325"/>
                        <a:ext cx="19240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27" name="Object 75">
            <a:extLst>
              <a:ext uri="{FF2B5EF4-FFF2-40B4-BE49-F238E27FC236}">
                <a16:creationId xmlns:a16="http://schemas.microsoft.com/office/drawing/2014/main" id="{AAF5167E-1DE1-4D3C-87CE-25EB5A930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3348038"/>
          <a:ext cx="17160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公式" r:id="rId13" imgW="838080" imgH="177480" progId="Equation.3">
                  <p:embed/>
                </p:oleObj>
              </mc:Choice>
              <mc:Fallback>
                <p:oleObj name="公式" r:id="rId13" imgW="838080" imgH="17748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348038"/>
                        <a:ext cx="171608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28" name="Rectangle 76">
            <a:extLst>
              <a:ext uri="{FF2B5EF4-FFF2-40B4-BE49-F238E27FC236}">
                <a16:creationId xmlns:a16="http://schemas.microsoft.com/office/drawing/2014/main" id="{305E5979-17B8-43E6-8730-0E8ABAB7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089525"/>
            <a:ext cx="3886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/>
              <a:t>   </a:t>
            </a:r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电路具有为奇校验功能。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2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2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0" grpId="0" animBg="1"/>
      <p:bldP spid="125963" grpId="0" autoUpdateAnimBg="0"/>
      <p:bldP spid="125964" grpId="0" autoUpdateAnimBg="0"/>
      <p:bldP spid="125965" grpId="0" autoUpdateAnimBg="0"/>
      <p:bldP spid="125966" grpId="0" autoUpdateAnimBg="0"/>
      <p:bldP spid="125967" grpId="0" autoUpdateAnimBg="0"/>
      <p:bldP spid="125968" grpId="0" autoUpdateAnimBg="0"/>
      <p:bldP spid="125969" grpId="0" autoUpdateAnimBg="0"/>
      <p:bldP spid="125970" grpId="0" autoUpdateAnimBg="0"/>
      <p:bldP spid="125971" grpId="0" autoUpdateAnimBg="0"/>
      <p:bldP spid="125972" grpId="0" autoUpdateAnimBg="0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  <p:bldP spid="125978" grpId="0" autoUpdateAnimBg="0"/>
      <p:bldP spid="126014" grpId="0" animBg="1"/>
      <p:bldP spid="126015" grpId="0" animBg="1"/>
      <p:bldP spid="126016" grpId="0" animBg="1"/>
      <p:bldP spid="126022" grpId="0" autoUpdateAnimBg="0"/>
      <p:bldP spid="126023" grpId="0" autoUpdateAnimBg="0"/>
      <p:bldP spid="126024" grpId="0" autoUpdateAnimBg="0"/>
      <p:bldP spid="126025" grpId="0" autoUpdateAnimBg="0"/>
      <p:bldP spid="12602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6">
            <a:extLst>
              <a:ext uri="{FF2B5EF4-FFF2-40B4-BE49-F238E27FC236}">
                <a16:creationId xmlns:a16="http://schemas.microsoft.com/office/drawing/2014/main" id="{9B94331C-D543-474D-A06C-D12D0A3F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4114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一个双输入端、双输出端的组合逻辑电路如图所示，分析该电路的功能。</a:t>
            </a:r>
          </a:p>
        </p:txBody>
      </p:sp>
      <p:sp>
        <p:nvSpPr>
          <p:cNvPr id="3084" name="Rectangle 7">
            <a:extLst>
              <a:ext uri="{FF2B5EF4-FFF2-40B4-BE49-F238E27FC236}">
                <a16:creationId xmlns:a16="http://schemas.microsoft.com/office/drawing/2014/main" id="{95A9D9F7-8529-4A11-93DC-5F2BA9546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2495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85" name="Group 8">
            <a:extLst>
              <a:ext uri="{FF2B5EF4-FFF2-40B4-BE49-F238E27FC236}">
                <a16:creationId xmlns:a16="http://schemas.microsoft.com/office/drawing/2014/main" id="{3AE03883-4E35-4ED4-BB1D-2FC7D741CDEC}"/>
              </a:ext>
            </a:extLst>
          </p:cNvPr>
          <p:cNvGrpSpPr>
            <a:grpSpLocks/>
          </p:cNvGrpSpPr>
          <p:nvPr/>
        </p:nvGrpSpPr>
        <p:grpSpPr bwMode="auto">
          <a:xfrm>
            <a:off x="4954588" y="838200"/>
            <a:ext cx="3808412" cy="2654300"/>
            <a:chOff x="300" y="913"/>
            <a:chExt cx="2495" cy="1672"/>
          </a:xfrm>
        </p:grpSpPr>
        <p:sp>
          <p:nvSpPr>
            <p:cNvPr id="3142" name="AutoShape 9">
              <a:extLst>
                <a:ext uri="{FF2B5EF4-FFF2-40B4-BE49-F238E27FC236}">
                  <a16:creationId xmlns:a16="http://schemas.microsoft.com/office/drawing/2014/main" id="{9EDA764A-BCEC-4F5E-BA28-AB0FB903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913"/>
              <a:ext cx="2495" cy="16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82" name="Object 10">
              <a:extLst>
                <a:ext uri="{FF2B5EF4-FFF2-40B4-BE49-F238E27FC236}">
                  <a16:creationId xmlns:a16="http://schemas.microsoft.com/office/drawing/2014/main" id="{4D485C2D-044F-4F7C-83E3-EA19A16BCF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" y="991"/>
            <a:ext cx="2296" cy="1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图片" r:id="rId3" imgW="2146300" imgH="1564640" progId="Word.Picture.8">
                    <p:embed/>
                  </p:oleObj>
                </mc:Choice>
                <mc:Fallback>
                  <p:oleObj name="图片" r:id="rId3" imgW="2146300" imgH="1564640" progId="Word.Picture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991"/>
                          <a:ext cx="2296" cy="15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3" name="Object 11">
            <a:extLst>
              <a:ext uri="{FF2B5EF4-FFF2-40B4-BE49-F238E27FC236}">
                <a16:creationId xmlns:a16="http://schemas.microsoft.com/office/drawing/2014/main" id="{7081C362-F798-4855-BF7E-16A9F04BA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700" y="1676400"/>
          <a:ext cx="3683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公式" r:id="rId5" imgW="266400" imgH="203040" progId="Equation.3">
                  <p:embed/>
                </p:oleObj>
              </mc:Choice>
              <mc:Fallback>
                <p:oleObj name="公式" r:id="rId5" imgW="26640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1676400"/>
                        <a:ext cx="368300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>
            <a:extLst>
              <a:ext uri="{FF2B5EF4-FFF2-40B4-BE49-F238E27FC236}">
                <a16:creationId xmlns:a16="http://schemas.microsoft.com/office/drawing/2014/main" id="{3E516B0C-8B86-4950-9B0B-EA9008520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0138" y="1143000"/>
          <a:ext cx="6318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8" y="1143000"/>
                        <a:ext cx="63182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>
            <a:extLst>
              <a:ext uri="{FF2B5EF4-FFF2-40B4-BE49-F238E27FC236}">
                <a16:creationId xmlns:a16="http://schemas.microsoft.com/office/drawing/2014/main" id="{784CBCE1-290A-4084-A78F-EB16E1BF2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2975" y="2362200"/>
          <a:ext cx="6318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2362200"/>
                        <a:ext cx="63182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>
            <a:extLst>
              <a:ext uri="{FF2B5EF4-FFF2-40B4-BE49-F238E27FC236}">
                <a16:creationId xmlns:a16="http://schemas.microsoft.com/office/drawing/2014/main" id="{9198093B-8B65-41CE-BBAC-30981120A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209800"/>
          <a:ext cx="3200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11" imgW="1257120" imgH="253800" progId="Equation.DSMT4">
                  <p:embed/>
                </p:oleObj>
              </mc:Choice>
              <mc:Fallback>
                <p:oleObj name="Equation" r:id="rId11" imgW="125712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2004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>
            <a:extLst>
              <a:ext uri="{FF2B5EF4-FFF2-40B4-BE49-F238E27FC236}">
                <a16:creationId xmlns:a16="http://schemas.microsoft.com/office/drawing/2014/main" id="{89984F31-09AA-41F1-872B-2B4D5770A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505200"/>
          <a:ext cx="3124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13" imgW="1422360" imgH="228600" progId="Equation.DSMT4">
                  <p:embed/>
                </p:oleObj>
              </mc:Choice>
              <mc:Fallback>
                <p:oleObj name="Equation" r:id="rId13" imgW="142236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31242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>
            <a:extLst>
              <a:ext uri="{FF2B5EF4-FFF2-40B4-BE49-F238E27FC236}">
                <a16:creationId xmlns:a16="http://schemas.microsoft.com/office/drawing/2014/main" id="{28015EF7-6CB5-468D-BD5A-1AB1DD3F5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648200"/>
          <a:ext cx="22304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15" imgW="799920" imgH="241200" progId="Equation.DSMT4">
                  <p:embed/>
                </p:oleObj>
              </mc:Choice>
              <mc:Fallback>
                <p:oleObj name="Equation" r:id="rId15" imgW="79992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2230438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Group 17">
            <a:extLst>
              <a:ext uri="{FF2B5EF4-FFF2-40B4-BE49-F238E27FC236}">
                <a16:creationId xmlns:a16="http://schemas.microsoft.com/office/drawing/2014/main" id="{EDE0086E-2C94-4852-A7AE-416EA997C96A}"/>
              </a:ext>
            </a:extLst>
          </p:cNvPr>
          <p:cNvGraphicFramePr>
            <a:graphicFrameLocks noGrp="1"/>
          </p:cNvGraphicFramePr>
          <p:nvPr/>
        </p:nvGraphicFramePr>
        <p:xfrm>
          <a:off x="5218113" y="3636963"/>
          <a:ext cx="3265487" cy="2519362"/>
        </p:xfrm>
        <a:graphic>
          <a:graphicData uri="http://schemas.openxmlformats.org/drawingml/2006/table">
            <a:tbl>
              <a:tblPr/>
              <a:tblGrid>
                <a:gridCol w="41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0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9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898"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输    入</a:t>
                      </a:r>
                    </a:p>
                  </a:txBody>
                  <a:tcPr marL="91431" marR="91431" marT="45726" marB="45726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输    出</a:t>
                      </a:r>
                    </a:p>
                  </a:txBody>
                  <a:tcPr marL="91431" marR="91431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1" marR="91431" marT="45726" marB="4572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823" name="Rectangle 71">
            <a:extLst>
              <a:ext uri="{FF2B5EF4-FFF2-40B4-BE49-F238E27FC236}">
                <a16:creationId xmlns:a16="http://schemas.microsoft.com/office/drawing/2014/main" id="{A909B293-E776-4F72-9E53-01F2CDBC2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516563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逻辑功能：</a:t>
            </a:r>
          </a:p>
        </p:txBody>
      </p:sp>
      <p:graphicFrame>
        <p:nvGraphicFramePr>
          <p:cNvPr id="74824" name="Object 72">
            <a:extLst>
              <a:ext uri="{FF2B5EF4-FFF2-40B4-BE49-F238E27FC236}">
                <a16:creationId xmlns:a16="http://schemas.microsoft.com/office/drawing/2014/main" id="{F795C384-3E0E-4DE7-9CD7-719BB75EA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7438" y="2870200"/>
          <a:ext cx="26463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7" imgW="1054080" imgH="203040" progId="Equation.DSMT4">
                  <p:embed/>
                </p:oleObj>
              </mc:Choice>
              <mc:Fallback>
                <p:oleObj name="Equation" r:id="rId17" imgW="1054080" imgH="2030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870200"/>
                        <a:ext cx="26463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25" name="Object 73">
            <a:extLst>
              <a:ext uri="{FF2B5EF4-FFF2-40B4-BE49-F238E27FC236}">
                <a16:creationId xmlns:a16="http://schemas.microsoft.com/office/drawing/2014/main" id="{6F3ED984-F16F-462F-97F8-68066F1E5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38600"/>
          <a:ext cx="30924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9" imgW="1231560" imgH="203040" progId="Equation.DSMT4">
                  <p:embed/>
                </p:oleObj>
              </mc:Choice>
              <mc:Fallback>
                <p:oleObj name="Equation" r:id="rId19" imgW="1231560" imgH="2030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0924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29" name="Rectangle 77">
            <a:extLst>
              <a:ext uri="{FF2B5EF4-FFF2-40B4-BE49-F238E27FC236}">
                <a16:creationId xmlns:a16="http://schemas.microsoft.com/office/drawing/2014/main" id="{6327BBB1-C9E1-497A-A738-B58010EB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2209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3136" name="Rectangle 78">
            <a:extLst>
              <a:ext uri="{FF2B5EF4-FFF2-40B4-BE49-F238E27FC236}">
                <a16:creationId xmlns:a16="http://schemas.microsoft.com/office/drawing/2014/main" id="{2B485642-A9FC-4783-BD4F-A20D5F205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6288"/>
            <a:ext cx="719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8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sp>
        <p:nvSpPr>
          <p:cNvPr id="74831" name="Text Box 79">
            <a:extLst>
              <a:ext uri="{FF2B5EF4-FFF2-40B4-BE49-F238E27FC236}">
                <a16:creationId xmlns:a16="http://schemas.microsoft.com/office/drawing/2014/main" id="{ECDC84FD-EF97-4CE5-9505-8AD1EFFF9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572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0    0</a:t>
            </a:r>
          </a:p>
        </p:txBody>
      </p:sp>
      <p:sp>
        <p:nvSpPr>
          <p:cNvPr id="74832" name="Text Box 80">
            <a:extLst>
              <a:ext uri="{FF2B5EF4-FFF2-40B4-BE49-F238E27FC236}">
                <a16:creationId xmlns:a16="http://schemas.microsoft.com/office/drawing/2014/main" id="{1403025B-99EE-4625-9972-FEC96992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953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1    0</a:t>
            </a:r>
          </a:p>
        </p:txBody>
      </p:sp>
      <p:sp>
        <p:nvSpPr>
          <p:cNvPr id="74833" name="Text Box 81">
            <a:extLst>
              <a:ext uri="{FF2B5EF4-FFF2-40B4-BE49-F238E27FC236}">
                <a16:creationId xmlns:a16="http://schemas.microsoft.com/office/drawing/2014/main" id="{E762995B-6EA8-4DF9-8561-85D94640A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334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1    0</a:t>
            </a:r>
          </a:p>
        </p:txBody>
      </p:sp>
      <p:sp>
        <p:nvSpPr>
          <p:cNvPr id="74834" name="Text Box 82">
            <a:extLst>
              <a:ext uri="{FF2B5EF4-FFF2-40B4-BE49-F238E27FC236}">
                <a16:creationId xmlns:a16="http://schemas.microsoft.com/office/drawing/2014/main" id="{0580EB87-E956-4A3F-BC7C-0945FBA9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15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99"/>
                </a:solidFill>
                <a:latin typeface="Times New Roman" panose="02020603050405020304" pitchFamily="18" charset="0"/>
              </a:rPr>
              <a:t>0    1</a:t>
            </a:r>
          </a:p>
        </p:txBody>
      </p:sp>
      <p:sp>
        <p:nvSpPr>
          <p:cNvPr id="74836" name="Rectangle 84">
            <a:extLst>
              <a:ext uri="{FF2B5EF4-FFF2-40B4-BE49-F238E27FC236}">
                <a16:creationId xmlns:a16="http://schemas.microsoft.com/office/drawing/2014/main" id="{57985236-4E70-4F7E-B77D-1F0952E53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5502275"/>
            <a:ext cx="1354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ea typeface="黑体" panose="02010609060101010101" pitchFamily="49" charset="-122"/>
              </a:rPr>
              <a:t>半加器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7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23" grpId="0" autoUpdateAnimBg="0"/>
      <p:bldP spid="74829" grpId="0" autoUpdateAnimBg="0"/>
      <p:bldP spid="74831" grpId="0" autoUpdateAnimBg="0"/>
      <p:bldP spid="74832" grpId="0" autoUpdateAnimBg="0"/>
      <p:bldP spid="74833" grpId="0" autoUpdateAnimBg="0"/>
      <p:bldP spid="74834" grpId="0" autoUpdateAnimBg="0"/>
      <p:bldP spid="7483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79FF23A-069D-451A-A37F-62183BDC5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77041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  <a:cs typeface="+mj-cs"/>
              </a:rPr>
              <a:t>8.1.1 </a:t>
            </a:r>
            <a:r>
              <a:rPr lang="zh-CN" altLang="en-US" sz="3600" b="1" kern="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  <a:cs typeface="+mj-cs"/>
              </a:rPr>
              <a:t>组合逻辑电路的设计方法</a:t>
            </a:r>
          </a:p>
        </p:txBody>
      </p:sp>
      <p:sp>
        <p:nvSpPr>
          <p:cNvPr id="6" name="Text Box 97">
            <a:extLst>
              <a:ext uri="{FF2B5EF4-FFF2-40B4-BE49-F238E27FC236}">
                <a16:creationId xmlns:a16="http://schemas.microsoft.com/office/drawing/2014/main" id="{9C7E24F2-3326-4F8C-A78D-4FAA1FA5C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0213"/>
            <a:ext cx="84963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组合逻辑电路的设计：根据实际逻辑问题，设计出满足逻辑功能的最简逻辑电路。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要求：器件数量最少；器件种类最少；器件之间的连线最少。</a:t>
            </a:r>
          </a:p>
          <a:p>
            <a:pPr eaLnBrk="1" hangingPunct="1">
              <a:lnSpc>
                <a:spcPct val="140000"/>
              </a:lnSpc>
            </a:pPr>
            <a:endParaRPr lang="en-US" altLang="zh-CN" sz="320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2">
            <a:extLst>
              <a:ext uri="{FF2B5EF4-FFF2-40B4-BE49-F238E27FC236}">
                <a16:creationId xmlns:a16="http://schemas.microsoft.com/office/drawing/2014/main" id="{1BECFD17-450E-42F2-A0E1-EB2E6E057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531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43926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组合逻辑电路的设计步骤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6035" name="Rectangle 83">
            <a:extLst>
              <a:ext uri="{FF2B5EF4-FFF2-40B4-BE49-F238E27FC236}">
                <a16:creationId xmlns:a16="http://schemas.microsoft.com/office/drawing/2014/main" id="{1FD87914-7AE8-474B-9ED8-0F8FE3E8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96975"/>
            <a:ext cx="820896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逻辑抽象：根据实际逻辑问题确定输入、输出变量，并定义逻辑状态的含义；</a:t>
            </a:r>
          </a:p>
        </p:txBody>
      </p:sp>
      <p:sp>
        <p:nvSpPr>
          <p:cNvPr id="126038" name="Rectangle 86">
            <a:extLst>
              <a:ext uri="{FF2B5EF4-FFF2-40B4-BE49-F238E27FC236}">
                <a16:creationId xmlns:a16="http://schemas.microsoft.com/office/drawing/2014/main" id="{E4091919-C8DE-41D5-9DFF-71201EEA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7647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根据输入、输出的因果关系，列出真值表；</a:t>
            </a:r>
          </a:p>
        </p:txBody>
      </p:sp>
      <p:sp>
        <p:nvSpPr>
          <p:cNvPr id="126039" name="Rectangle 87">
            <a:extLst>
              <a:ext uri="{FF2B5EF4-FFF2-40B4-BE49-F238E27FC236}">
                <a16:creationId xmlns:a16="http://schemas.microsoft.com/office/drawing/2014/main" id="{035960B7-CF86-44D6-BEEB-00B0F558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5273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由真值表写出逻辑表达式；</a:t>
            </a:r>
          </a:p>
        </p:txBody>
      </p:sp>
      <p:sp>
        <p:nvSpPr>
          <p:cNvPr id="126040" name="Rectangle 88">
            <a:extLst>
              <a:ext uri="{FF2B5EF4-FFF2-40B4-BE49-F238E27FC236}">
                <a16:creationId xmlns:a16="http://schemas.microsoft.com/office/drawing/2014/main" id="{603521E3-CFE5-46AA-B928-2E9C097D3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57563"/>
            <a:ext cx="86423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根据器件的类型，化简和变换逻辑表达式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SSI</a:t>
            </a:r>
            <a:r>
              <a:rPr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最简与或表达式；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MSI</a:t>
            </a:r>
            <a:r>
              <a:rPr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最小项表达式；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en-US" altLang="zh-CN" sz="2800">
                <a:solidFill>
                  <a:srgbClr val="000066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与或式</a:t>
            </a:r>
          </a:p>
        </p:txBody>
      </p:sp>
      <p:sp>
        <p:nvSpPr>
          <p:cNvPr id="126044" name="Rectangle 92">
            <a:extLst>
              <a:ext uri="{FF2B5EF4-FFF2-40B4-BE49-F238E27FC236}">
                <a16:creationId xmlns:a16="http://schemas.microsoft.com/office/drawing/2014/main" id="{F9199800-1EAD-48D8-91E0-F3A64F775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1656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画出逻辑图。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35" grpId="0" autoUpdateAnimBg="0"/>
      <p:bldP spid="126038" grpId="0" autoUpdateAnimBg="0"/>
      <p:bldP spid="126039" grpId="0" autoUpdateAnimBg="0"/>
      <p:bldP spid="126040" grpId="0" autoUpdateAnimBg="0"/>
      <p:bldP spid="1260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76">
            <a:extLst>
              <a:ext uri="{FF2B5EF4-FFF2-40B4-BE49-F238E27FC236}">
                <a16:creationId xmlns:a16="http://schemas.microsoft.com/office/drawing/2014/main" id="{90D2D963-9AD9-4447-B824-3EAB8D01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30749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0" name="Rectangle 94">
            <a:extLst>
              <a:ext uri="{FF2B5EF4-FFF2-40B4-BE49-F238E27FC236}">
                <a16:creationId xmlns:a16="http://schemas.microsoft.com/office/drawing/2014/main" id="{8BDD50A7-FE84-46BE-86C5-910446D44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549275"/>
            <a:ext cx="79533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3497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设计一个表决电路，该电路输入为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，输出是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。当输入有两个或两个以上为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时，输出为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，其他情况输出为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。用与非门设计该表决电路。</a:t>
            </a:r>
          </a:p>
        </p:txBody>
      </p:sp>
      <p:sp>
        <p:nvSpPr>
          <p:cNvPr id="4101" name="Rectangle 95">
            <a:extLst>
              <a:ext uri="{FF2B5EF4-FFF2-40B4-BE49-F238E27FC236}">
                <a16:creationId xmlns:a16="http://schemas.microsoft.com/office/drawing/2014/main" id="{0EDC614B-483F-453A-B2D4-91954C5E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446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66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400" b="1">
                <a:solidFill>
                  <a:srgbClr val="000099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102" name="Rectangle 96">
            <a:extLst>
              <a:ext uri="{FF2B5EF4-FFF2-40B4-BE49-F238E27FC236}">
                <a16:creationId xmlns:a16="http://schemas.microsoft.com/office/drawing/2014/main" id="{431CD774-4CAE-422D-BE41-699E6CA35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2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76897" name="Rectangle 97">
            <a:extLst>
              <a:ext uri="{FF2B5EF4-FFF2-40B4-BE49-F238E27FC236}">
                <a16:creationId xmlns:a16="http://schemas.microsoft.com/office/drawing/2014/main" id="{8980915B-B64C-45D2-B92F-554BBE05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844675"/>
            <a:ext cx="416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根据题意可列出真值表。 </a:t>
            </a:r>
          </a:p>
        </p:txBody>
      </p:sp>
      <p:sp>
        <p:nvSpPr>
          <p:cNvPr id="76898" name="Rectangle 98">
            <a:extLst>
              <a:ext uri="{FF2B5EF4-FFF2-40B4-BE49-F238E27FC236}">
                <a16:creationId xmlns:a16="http://schemas.microsoft.com/office/drawing/2014/main" id="{544FB64D-FBE3-431D-B30D-D7AD8311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378075"/>
            <a:ext cx="263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画出卡诺图。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2" name="Group 99">
            <a:extLst>
              <a:ext uri="{FF2B5EF4-FFF2-40B4-BE49-F238E27FC236}">
                <a16:creationId xmlns:a16="http://schemas.microsoft.com/office/drawing/2014/main" id="{3C9B190F-A242-44E7-BA49-9990ACA46682}"/>
              </a:ext>
            </a:extLst>
          </p:cNvPr>
          <p:cNvGrpSpPr>
            <a:grpSpLocks/>
          </p:cNvGrpSpPr>
          <p:nvPr/>
        </p:nvGrpSpPr>
        <p:grpSpPr bwMode="auto">
          <a:xfrm>
            <a:off x="1382713" y="2987675"/>
            <a:ext cx="2690812" cy="1752600"/>
            <a:chOff x="753" y="2216"/>
            <a:chExt cx="1446" cy="822"/>
          </a:xfrm>
        </p:grpSpPr>
        <p:sp>
          <p:nvSpPr>
            <p:cNvPr id="4182" name="AutoShape 100">
              <a:extLst>
                <a:ext uri="{FF2B5EF4-FFF2-40B4-BE49-F238E27FC236}">
                  <a16:creationId xmlns:a16="http://schemas.microsoft.com/office/drawing/2014/main" id="{2FBD27EB-5551-4973-9102-98946B689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2216"/>
              <a:ext cx="1446" cy="8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8" name="Object 101">
              <a:extLst>
                <a:ext uri="{FF2B5EF4-FFF2-40B4-BE49-F238E27FC236}">
                  <a16:creationId xmlns:a16="http://schemas.microsoft.com/office/drawing/2014/main" id="{DC364F5F-F209-465C-A810-5492F29DD1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0" y="2273"/>
            <a:ext cx="1162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3" name="图片" r:id="rId3" imgW="1256350" imgH="782686" progId="Word.Picture.8">
                    <p:embed/>
                  </p:oleObj>
                </mc:Choice>
                <mc:Fallback>
                  <p:oleObj name="图片" r:id="rId3" imgW="1256350" imgH="782686" progId="Word.Picture.8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2273"/>
                          <a:ext cx="1162" cy="7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902" name="AutoShape 102">
            <a:extLst>
              <a:ext uri="{FF2B5EF4-FFF2-40B4-BE49-F238E27FC236}">
                <a16:creationId xmlns:a16="http://schemas.microsoft.com/office/drawing/2014/main" id="{D5C4B36B-22EF-490D-B556-37D1F81D94F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744788" y="4130675"/>
            <a:ext cx="719137" cy="3143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903" name="AutoShape 103">
            <a:extLst>
              <a:ext uri="{FF2B5EF4-FFF2-40B4-BE49-F238E27FC236}">
                <a16:creationId xmlns:a16="http://schemas.microsoft.com/office/drawing/2014/main" id="{24CEF7C5-55B6-4BE9-82AB-82472C7979E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778125" y="3521075"/>
            <a:ext cx="301625" cy="9223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904" name="AutoShape 104">
            <a:extLst>
              <a:ext uri="{FF2B5EF4-FFF2-40B4-BE49-F238E27FC236}">
                <a16:creationId xmlns:a16="http://schemas.microsoft.com/office/drawing/2014/main" id="{CB7F5CF8-BB58-4722-975A-A746E86697E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320925" y="4130675"/>
            <a:ext cx="676275" cy="3143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905" name="Rectangle 105">
            <a:extLst>
              <a:ext uri="{FF2B5EF4-FFF2-40B4-BE49-F238E27FC236}">
                <a16:creationId xmlns:a16="http://schemas.microsoft.com/office/drawing/2014/main" id="{85486436-264B-48D2-8DBC-A642CA3BD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968875"/>
            <a:ext cx="385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）简化和变换逻辑表达式 </a:t>
            </a:r>
          </a:p>
        </p:txBody>
      </p:sp>
      <p:sp>
        <p:nvSpPr>
          <p:cNvPr id="76906" name="Rectangle 106">
            <a:extLst>
              <a:ext uri="{FF2B5EF4-FFF2-40B4-BE49-F238E27FC236}">
                <a16:creationId xmlns:a16="http://schemas.microsoft.com/office/drawing/2014/main" id="{86AE210A-ECA3-45B3-9786-D2BED7E3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5578475"/>
            <a:ext cx="241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000066"/>
                </a:solidFill>
                <a:latin typeface="Times New Roman" panose="02020603050405020304" pitchFamily="18" charset="0"/>
              </a:rPr>
              <a:t> L = AB+AC+BC</a:t>
            </a:r>
            <a:r>
              <a:rPr lang="en-US" altLang="zh-CN" sz="2400" b="1" i="1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6910" name="Group 110">
            <a:extLst>
              <a:ext uri="{FF2B5EF4-FFF2-40B4-BE49-F238E27FC236}">
                <a16:creationId xmlns:a16="http://schemas.microsoft.com/office/drawing/2014/main" id="{998F9CD4-934F-4A57-9399-619B780EFEC4}"/>
              </a:ext>
            </a:extLst>
          </p:cNvPr>
          <p:cNvGraphicFramePr>
            <a:graphicFrameLocks noGrp="1"/>
          </p:cNvGraphicFramePr>
          <p:nvPr/>
        </p:nvGraphicFramePr>
        <p:xfrm>
          <a:off x="5673725" y="1692275"/>
          <a:ext cx="2743200" cy="41148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2356477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022500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81273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57716061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55164545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52754496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58418875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7979494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70356101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88221129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66685046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53493178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5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99344681"/>
                  </a:ext>
                </a:extLst>
              </a:tr>
            </a:tbl>
          </a:graphicData>
        </a:graphic>
      </p:graphicFrame>
      <p:sp>
        <p:nvSpPr>
          <p:cNvPr id="76962" name="Text Box 162">
            <a:extLst>
              <a:ext uri="{FF2B5EF4-FFF2-40B4-BE49-F238E27FC236}">
                <a16:creationId xmlns:a16="http://schemas.microsoft.com/office/drawing/2014/main" id="{B47C8BB5-45D5-4353-A6D8-891551339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25" y="2143125"/>
            <a:ext cx="3048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</a:rPr>
              <a:t>0</a:t>
            </a:r>
          </a:p>
        </p:txBody>
      </p:sp>
      <p:grpSp>
        <p:nvGrpSpPr>
          <p:cNvPr id="3" name="Group 163">
            <a:extLst>
              <a:ext uri="{FF2B5EF4-FFF2-40B4-BE49-F238E27FC236}">
                <a16:creationId xmlns:a16="http://schemas.microsoft.com/office/drawing/2014/main" id="{83E6CDC3-2C58-4EF4-9373-7F23A9889FC6}"/>
              </a:ext>
            </a:extLst>
          </p:cNvPr>
          <p:cNvGrpSpPr>
            <a:grpSpLocks/>
          </p:cNvGrpSpPr>
          <p:nvPr/>
        </p:nvGrpSpPr>
        <p:grpSpPr bwMode="auto">
          <a:xfrm>
            <a:off x="7921625" y="2670175"/>
            <a:ext cx="304800" cy="844550"/>
            <a:chOff x="5184" y="1676"/>
            <a:chExt cx="192" cy="532"/>
          </a:xfrm>
        </p:grpSpPr>
        <p:sp>
          <p:nvSpPr>
            <p:cNvPr id="4180" name="Text Box 164">
              <a:extLst>
                <a:ext uri="{FF2B5EF4-FFF2-40B4-BE49-F238E27FC236}">
                  <a16:creationId xmlns:a16="http://schemas.microsoft.com/office/drawing/2014/main" id="{A928FA88-0705-4AD7-B6EF-E752C7E42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676"/>
              <a:ext cx="19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4181" name="Text Box 165">
              <a:extLst>
                <a:ext uri="{FF2B5EF4-FFF2-40B4-BE49-F238E27FC236}">
                  <a16:creationId xmlns:a16="http://schemas.microsoft.com/office/drawing/2014/main" id="{4DDE5733-A4AF-47C1-8844-4738D8BAD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964"/>
              <a:ext cx="19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0</a:t>
              </a:r>
            </a:p>
          </p:txBody>
        </p:sp>
      </p:grpSp>
      <p:sp>
        <p:nvSpPr>
          <p:cNvPr id="76966" name="Text Box 166">
            <a:extLst>
              <a:ext uri="{FF2B5EF4-FFF2-40B4-BE49-F238E27FC236}">
                <a16:creationId xmlns:a16="http://schemas.microsoft.com/office/drawing/2014/main" id="{A73615A1-EC1E-4E64-A314-DF18B9057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25" y="3590925"/>
            <a:ext cx="3048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66"/>
                </a:solidFill>
              </a:rPr>
              <a:t>1</a:t>
            </a:r>
          </a:p>
        </p:txBody>
      </p:sp>
      <p:grpSp>
        <p:nvGrpSpPr>
          <p:cNvPr id="4" name="Group 167">
            <a:extLst>
              <a:ext uri="{FF2B5EF4-FFF2-40B4-BE49-F238E27FC236}">
                <a16:creationId xmlns:a16="http://schemas.microsoft.com/office/drawing/2014/main" id="{6420E55E-FEAB-44E1-8B27-62295C3B4DAB}"/>
              </a:ext>
            </a:extLst>
          </p:cNvPr>
          <p:cNvGrpSpPr>
            <a:grpSpLocks/>
          </p:cNvGrpSpPr>
          <p:nvPr/>
        </p:nvGrpSpPr>
        <p:grpSpPr bwMode="auto">
          <a:xfrm>
            <a:off x="7921625" y="4048125"/>
            <a:ext cx="304800" cy="1758950"/>
            <a:chOff x="5184" y="2544"/>
            <a:chExt cx="192" cy="1108"/>
          </a:xfrm>
        </p:grpSpPr>
        <p:sp>
          <p:nvSpPr>
            <p:cNvPr id="4176" name="Text Box 168">
              <a:extLst>
                <a:ext uri="{FF2B5EF4-FFF2-40B4-BE49-F238E27FC236}">
                  <a16:creationId xmlns:a16="http://schemas.microsoft.com/office/drawing/2014/main" id="{E3FD8AB7-4E48-46D2-8754-214447264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544"/>
              <a:ext cx="19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4177" name="Text Box 169">
              <a:extLst>
                <a:ext uri="{FF2B5EF4-FFF2-40B4-BE49-F238E27FC236}">
                  <a16:creationId xmlns:a16="http://schemas.microsoft.com/office/drawing/2014/main" id="{73BFEDD2-E094-413A-B849-91FA0E1BE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832"/>
              <a:ext cx="19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4178" name="Text Box 170">
              <a:extLst>
                <a:ext uri="{FF2B5EF4-FFF2-40B4-BE49-F238E27FC236}">
                  <a16:creationId xmlns:a16="http://schemas.microsoft.com/office/drawing/2014/main" id="{729F5486-1867-4DEE-982A-B781B5DE9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120"/>
              <a:ext cx="19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4179" name="Text Box 171">
              <a:extLst>
                <a:ext uri="{FF2B5EF4-FFF2-40B4-BE49-F238E27FC236}">
                  <a16:creationId xmlns:a16="http://schemas.microsoft.com/office/drawing/2014/main" id="{6A9871CF-9F58-4C69-9CFC-2902DE746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408"/>
              <a:ext cx="19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66"/>
                  </a:solidFill>
                </a:rPr>
                <a:t>1</a:t>
              </a:r>
            </a:p>
          </p:txBody>
        </p:sp>
      </p:grpSp>
      <p:grpSp>
        <p:nvGrpSpPr>
          <p:cNvPr id="5" name="Group 172">
            <a:extLst>
              <a:ext uri="{FF2B5EF4-FFF2-40B4-BE49-F238E27FC236}">
                <a16:creationId xmlns:a16="http://schemas.microsoft.com/office/drawing/2014/main" id="{0908F371-7DDE-47E3-8ABE-7DD00DBB9FF4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3368675"/>
            <a:ext cx="2209800" cy="457200"/>
            <a:chOff x="432" y="2352"/>
            <a:chExt cx="1392" cy="288"/>
          </a:xfrm>
        </p:grpSpPr>
        <p:sp>
          <p:nvSpPr>
            <p:cNvPr id="4174" name="Rectangle 173">
              <a:extLst>
                <a:ext uri="{FF2B5EF4-FFF2-40B4-BE49-F238E27FC236}">
                  <a16:creationId xmlns:a16="http://schemas.microsoft.com/office/drawing/2014/main" id="{0EBB5D34-0634-401E-A7A7-359346C16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52"/>
              <a:ext cx="384" cy="288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BC</a:t>
              </a:r>
            </a:p>
          </p:txBody>
        </p:sp>
        <p:sp>
          <p:nvSpPr>
            <p:cNvPr id="4175" name="Line 174">
              <a:extLst>
                <a:ext uri="{FF2B5EF4-FFF2-40B4-BE49-F238E27FC236}">
                  <a16:creationId xmlns:a16="http://schemas.microsoft.com/office/drawing/2014/main" id="{5A6340FD-0AD8-4229-A73B-8F550732A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75">
            <a:extLst>
              <a:ext uri="{FF2B5EF4-FFF2-40B4-BE49-F238E27FC236}">
                <a16:creationId xmlns:a16="http://schemas.microsoft.com/office/drawing/2014/main" id="{83745BC5-EAF5-4915-A7FB-F5E59EB808F0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4130675"/>
            <a:ext cx="1752600" cy="457200"/>
            <a:chOff x="432" y="2832"/>
            <a:chExt cx="1104" cy="288"/>
          </a:xfrm>
        </p:grpSpPr>
        <p:sp>
          <p:nvSpPr>
            <p:cNvPr id="4172" name="Rectangle 176">
              <a:extLst>
                <a:ext uri="{FF2B5EF4-FFF2-40B4-BE49-F238E27FC236}">
                  <a16:creationId xmlns:a16="http://schemas.microsoft.com/office/drawing/2014/main" id="{021B86F8-FE9D-442F-8470-A598E2E70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32"/>
              <a:ext cx="394" cy="288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FF00"/>
                  </a:solidFill>
                  <a:latin typeface="Times New Roman" panose="02020603050405020304" pitchFamily="18" charset="0"/>
                </a:rPr>
                <a:t>AC</a:t>
              </a:r>
            </a:p>
          </p:txBody>
        </p:sp>
        <p:sp>
          <p:nvSpPr>
            <p:cNvPr id="4173" name="Line 177">
              <a:extLst>
                <a:ext uri="{FF2B5EF4-FFF2-40B4-BE49-F238E27FC236}">
                  <a16:creationId xmlns:a16="http://schemas.microsoft.com/office/drawing/2014/main" id="{5A9644B8-6A08-46F1-8551-D9DF9F087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65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78">
            <a:extLst>
              <a:ext uri="{FF2B5EF4-FFF2-40B4-BE49-F238E27FC236}">
                <a16:creationId xmlns:a16="http://schemas.microsoft.com/office/drawing/2014/main" id="{FA2F7173-F9A5-4847-86C4-610AFE58FA6D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076700"/>
            <a:ext cx="1444625" cy="457200"/>
            <a:chOff x="2257" y="2832"/>
            <a:chExt cx="910" cy="288"/>
          </a:xfrm>
        </p:grpSpPr>
        <p:sp>
          <p:nvSpPr>
            <p:cNvPr id="4170" name="Rectangle 179">
              <a:extLst>
                <a:ext uri="{FF2B5EF4-FFF2-40B4-BE49-F238E27FC236}">
                  <a16:creationId xmlns:a16="http://schemas.microsoft.com/office/drawing/2014/main" id="{852B74EA-3AC4-464F-97F3-01DB4FEC1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32"/>
              <a:ext cx="383" cy="288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4171" name="Line 180">
              <a:extLst>
                <a:ext uri="{FF2B5EF4-FFF2-40B4-BE49-F238E27FC236}">
                  <a16:creationId xmlns:a16="http://schemas.microsoft.com/office/drawing/2014/main" id="{B1B2C6CD-2E60-42AE-BD00-DE621F2A5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3000"/>
              <a:ext cx="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97" grpId="0" autoUpdateAnimBg="0"/>
      <p:bldP spid="76898" grpId="0" autoUpdateAnimBg="0"/>
      <p:bldP spid="76902" grpId="0" animBg="1"/>
      <p:bldP spid="76903" grpId="0" animBg="1"/>
      <p:bldP spid="76904" grpId="0" animBg="1"/>
      <p:bldP spid="76905" grpId="0" autoUpdateAnimBg="0"/>
      <p:bldP spid="76906" grpId="0" autoUpdateAnimBg="0"/>
      <p:bldP spid="76962" grpId="0" autoUpdateAnimBg="0"/>
      <p:bldP spid="7696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619</Words>
  <Application>Microsoft Office PowerPoint</Application>
  <PresentationFormat>全屏显示(4:3)</PresentationFormat>
  <Paragraphs>162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Calibri</vt:lpstr>
      <vt:lpstr>黑体</vt:lpstr>
      <vt:lpstr>华文中宋</vt:lpstr>
      <vt:lpstr>Times New Roman</vt:lpstr>
      <vt:lpstr>默认设计模板</vt:lpstr>
      <vt:lpstr>Microsoft 公式 3.0</vt:lpstr>
      <vt:lpstr>Microsoft Word Picture</vt:lpstr>
      <vt:lpstr>MathType 5.0 Equation</vt:lpstr>
      <vt:lpstr>Microsoft Word 图片</vt:lpstr>
      <vt:lpstr>第8章  组合逻辑电路</vt:lpstr>
      <vt:lpstr>8.1 组合逻辑电路的分析方法和设计方法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张伯望</cp:lastModifiedBy>
  <cp:revision>155</cp:revision>
  <dcterms:created xsi:type="dcterms:W3CDTF">2007-02-28T08:42:04Z</dcterms:created>
  <dcterms:modified xsi:type="dcterms:W3CDTF">2017-09-07T11:44:05Z</dcterms:modified>
</cp:coreProperties>
</file>