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sldIdLst>
    <p:sldId id="256" r:id="rId2"/>
    <p:sldId id="257" r:id="rId3"/>
    <p:sldId id="353" r:id="rId4"/>
    <p:sldId id="276" r:id="rId5"/>
    <p:sldId id="270" r:id="rId6"/>
    <p:sldId id="277" r:id="rId7"/>
    <p:sldId id="301" r:id="rId8"/>
    <p:sldId id="278" r:id="rId9"/>
    <p:sldId id="279" r:id="rId10"/>
    <p:sldId id="281" r:id="rId11"/>
    <p:sldId id="282" r:id="rId12"/>
    <p:sldId id="283" r:id="rId13"/>
    <p:sldId id="288" r:id="rId14"/>
    <p:sldId id="289" r:id="rId15"/>
    <p:sldId id="292" r:id="rId16"/>
    <p:sldId id="294" r:id="rId17"/>
    <p:sldId id="295" r:id="rId18"/>
    <p:sldId id="296" r:id="rId19"/>
    <p:sldId id="299" r:id="rId20"/>
    <p:sldId id="300" r:id="rId21"/>
    <p:sldId id="302" r:id="rId22"/>
    <p:sldId id="354" r:id="rId23"/>
    <p:sldId id="355" r:id="rId24"/>
    <p:sldId id="303" r:id="rId25"/>
    <p:sldId id="304" r:id="rId26"/>
    <p:sldId id="305" r:id="rId27"/>
    <p:sldId id="293" r:id="rId28"/>
    <p:sldId id="307" r:id="rId29"/>
    <p:sldId id="309" r:id="rId30"/>
    <p:sldId id="311" r:id="rId31"/>
    <p:sldId id="312" r:id="rId32"/>
    <p:sldId id="313" r:id="rId33"/>
    <p:sldId id="315" r:id="rId34"/>
    <p:sldId id="316" r:id="rId35"/>
    <p:sldId id="317" r:id="rId36"/>
    <p:sldId id="318" r:id="rId37"/>
    <p:sldId id="320" r:id="rId38"/>
    <p:sldId id="322" r:id="rId39"/>
    <p:sldId id="323" r:id="rId40"/>
    <p:sldId id="324" r:id="rId41"/>
    <p:sldId id="325" r:id="rId42"/>
    <p:sldId id="327" r:id="rId43"/>
    <p:sldId id="328" r:id="rId44"/>
    <p:sldId id="329" r:id="rId45"/>
    <p:sldId id="330" r:id="rId46"/>
    <p:sldId id="331" r:id="rId47"/>
    <p:sldId id="332" r:id="rId48"/>
    <p:sldId id="333" r:id="rId49"/>
    <p:sldId id="334" r:id="rId50"/>
    <p:sldId id="335" r:id="rId51"/>
    <p:sldId id="336" r:id="rId52"/>
    <p:sldId id="342" r:id="rId53"/>
    <p:sldId id="343" r:id="rId54"/>
    <p:sldId id="337" r:id="rId55"/>
    <p:sldId id="338" r:id="rId56"/>
    <p:sldId id="339" r:id="rId57"/>
    <p:sldId id="340" r:id="rId58"/>
    <p:sldId id="341" r:id="rId5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EB"/>
    <a:srgbClr val="660033"/>
    <a:srgbClr val="800000"/>
    <a:srgbClr val="993300"/>
    <a:srgbClr val="FFFFF3"/>
    <a:srgbClr val="000066"/>
    <a:srgbClr val="000022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51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50.emf"/><Relationship Id="rId3" Type="http://schemas.openxmlformats.org/officeDocument/2006/relationships/image" Target="../media/image45.emf"/><Relationship Id="rId7" Type="http://schemas.openxmlformats.org/officeDocument/2006/relationships/image" Target="../media/image49.emf"/><Relationship Id="rId2" Type="http://schemas.openxmlformats.org/officeDocument/2006/relationships/image" Target="../media/image44.emf"/><Relationship Id="rId1" Type="http://schemas.openxmlformats.org/officeDocument/2006/relationships/image" Target="../media/image43.emf"/><Relationship Id="rId6" Type="http://schemas.openxmlformats.org/officeDocument/2006/relationships/image" Target="../media/image48.emf"/><Relationship Id="rId5" Type="http://schemas.openxmlformats.org/officeDocument/2006/relationships/image" Target="../media/image47.emf"/><Relationship Id="rId4" Type="http://schemas.openxmlformats.org/officeDocument/2006/relationships/image" Target="../media/image46.emf"/><Relationship Id="rId9" Type="http://schemas.openxmlformats.org/officeDocument/2006/relationships/image" Target="../media/image51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emf"/><Relationship Id="rId2" Type="http://schemas.openxmlformats.org/officeDocument/2006/relationships/image" Target="../media/image58.emf"/><Relationship Id="rId1" Type="http://schemas.openxmlformats.org/officeDocument/2006/relationships/image" Target="../media/image57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emf"/><Relationship Id="rId2" Type="http://schemas.openxmlformats.org/officeDocument/2006/relationships/image" Target="../media/image61.emf"/><Relationship Id="rId1" Type="http://schemas.openxmlformats.org/officeDocument/2006/relationships/image" Target="../media/image60.emf"/><Relationship Id="rId4" Type="http://schemas.openxmlformats.org/officeDocument/2006/relationships/image" Target="../media/image63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65.wmf"/><Relationship Id="rId1" Type="http://schemas.openxmlformats.org/officeDocument/2006/relationships/image" Target="../media/image6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8.wmf"/><Relationship Id="rId1" Type="http://schemas.openxmlformats.org/officeDocument/2006/relationships/image" Target="../media/image67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emf"/><Relationship Id="rId2" Type="http://schemas.openxmlformats.org/officeDocument/2006/relationships/image" Target="../media/image70.wmf"/><Relationship Id="rId1" Type="http://schemas.openxmlformats.org/officeDocument/2006/relationships/image" Target="../media/image69.emf"/><Relationship Id="rId5" Type="http://schemas.openxmlformats.org/officeDocument/2006/relationships/image" Target="../media/image73.wmf"/><Relationship Id="rId4" Type="http://schemas.openxmlformats.org/officeDocument/2006/relationships/image" Target="../media/image72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4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.wmf"/><Relationship Id="rId2" Type="http://schemas.openxmlformats.org/officeDocument/2006/relationships/image" Target="../media/image75.wmf"/><Relationship Id="rId1" Type="http://schemas.openxmlformats.org/officeDocument/2006/relationships/image" Target="../media/image74.wmf"/><Relationship Id="rId5" Type="http://schemas.openxmlformats.org/officeDocument/2006/relationships/image" Target="../media/image78.wmf"/><Relationship Id="rId4" Type="http://schemas.openxmlformats.org/officeDocument/2006/relationships/image" Target="../media/image77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1.wmf"/><Relationship Id="rId2" Type="http://schemas.openxmlformats.org/officeDocument/2006/relationships/image" Target="../media/image80.emf"/><Relationship Id="rId1" Type="http://schemas.openxmlformats.org/officeDocument/2006/relationships/image" Target="../media/image79.wmf"/><Relationship Id="rId6" Type="http://schemas.openxmlformats.org/officeDocument/2006/relationships/image" Target="../media/image84.emf"/><Relationship Id="rId5" Type="http://schemas.openxmlformats.org/officeDocument/2006/relationships/image" Target="../media/image83.wmf"/><Relationship Id="rId4" Type="http://schemas.openxmlformats.org/officeDocument/2006/relationships/image" Target="../media/image82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86.wmf"/><Relationship Id="rId2" Type="http://schemas.openxmlformats.org/officeDocument/2006/relationships/image" Target="../media/image85.emf"/><Relationship Id="rId1" Type="http://schemas.openxmlformats.org/officeDocument/2006/relationships/image" Target="../media/image81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7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9.w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92.emf"/><Relationship Id="rId1" Type="http://schemas.openxmlformats.org/officeDocument/2006/relationships/image" Target="../media/image9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99.w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wmf"/><Relationship Id="rId1" Type="http://schemas.openxmlformats.org/officeDocument/2006/relationships/image" Target="../media/image100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2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image" Target="../media/image18.wmf"/><Relationship Id="rId7" Type="http://schemas.openxmlformats.org/officeDocument/2006/relationships/image" Target="../media/image22.wmf"/><Relationship Id="rId2" Type="http://schemas.openxmlformats.org/officeDocument/2006/relationships/image" Target="../media/image17.wmf"/><Relationship Id="rId1" Type="http://schemas.openxmlformats.org/officeDocument/2006/relationships/image" Target="../media/image12.jpeg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Relationship Id="rId9" Type="http://schemas.openxmlformats.org/officeDocument/2006/relationships/image" Target="../media/image24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4E6B2BC-3A4E-4FF5-B9FA-31CA7F7D979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EE45195-BBD7-4EEC-8DD5-DA20C9B7A24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F50F691-42BD-4A10-A913-404AB4539F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CD6211-B87B-4B44-B8CB-541B9412143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1319556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E9218B5-8D0A-4A4E-85FA-52695F3F01C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5A1BFE9-C4EE-4DD7-B6DC-B41ABF93E38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6EEBD89-74A3-4258-A7FB-E8710754077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839A86-F793-452C-8B10-DE196901F0E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2532052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1984698-1EFC-416E-8B54-BD6442671FD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02DC44F-3977-4928-B667-A2582EB1C3D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9BFF630-4FA8-4A6C-9068-8790854F363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10D149-6C6D-4311-8A3B-35DAAAFA1B8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2307377"/>
      </p:ext>
    </p:extLst>
  </p:cSld>
  <p:clrMapOvr>
    <a:masterClrMapping/>
  </p:clrMapOvr>
  <p:transition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66F3F55D-B31D-40D8-B233-5D16A3D819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7A7CDC7B-4C88-419C-A3B0-8087992BE19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A5C481DC-5C04-4B63-8F4B-F33B56AD665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A2F36F-E74E-4E84-8D68-838563E26A3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0961341"/>
      </p:ext>
    </p:extLst>
  </p:cSld>
  <p:clrMapOvr>
    <a:masterClrMapping/>
  </p:clrMapOvr>
  <p:transition spd="slow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9A52A31-DC17-41D1-B6B7-6FA76DBE74E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68B9F8C-F070-4C45-AFAB-BED07F5A4FC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F4A30C3F-BF7F-4F46-9836-40DFD4B0A4C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A5BF13-BB3D-4C61-AFC6-32867776578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8872768"/>
      </p:ext>
    </p:extLst>
  </p:cSld>
  <p:clrMapOvr>
    <a:masterClrMapping/>
  </p:clrMapOvr>
  <p:transition spd="slow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3FBF27F9-96A5-4F94-BD2C-EAE4DB0B6E8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3B2F69C-B62B-4564-BDE2-32CFA5A9BC6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EFB771F1-9758-443E-9782-3E290E0A97E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B34317-23D0-477B-AB9F-DC80BE8C653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7877747"/>
      </p:ext>
    </p:extLst>
  </p:cSld>
  <p:clrMapOvr>
    <a:masterClrMapping/>
  </p:clrMapOvr>
  <p:transition spd="slow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21B529F3-907A-4AF1-86B9-711D7FEE7C1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A660904-D066-449D-87CA-84C4BFF2971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D912366-7BB4-4C1E-92DD-38300EA8108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5B3B72-78D7-4FCB-8325-BC537513B5F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9054231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B89928F-75F5-42A4-A32C-6FCE25B4D9E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E5C4D1B-5A76-4A4E-BEE9-343015E80D7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D5BD939-CA42-4091-B189-D9043287C23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82C504-F48C-4058-8891-D2EB6FC6602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2597625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A9935CF-1B2F-4A58-8ECC-AF778762115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2DDFC36-78AC-492D-B964-950D5935875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11954A6-A771-4E34-943C-7537F919097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63CA0A-E21A-4640-B202-FAFC6058787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9394733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B3CF7A-51A1-45BD-95F9-3C790DF2F3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DFE304-9836-4151-91AE-4CA09664EC3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3BA4A2-BB10-4EFE-BF0A-9B3DC0976AE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7E44D3-C719-464C-A0C1-8C0971FD866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1171921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5FA6FED-6916-4A7D-9FEC-98C4B51D881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B881E61-DE86-4E9D-8C6B-2E5C2B779FC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70A30937-A359-4D78-ADF7-5CCEF6DB63D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272253-A033-4646-980E-31F57EA0B0F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6226004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1405CF6-01A6-49C5-9B3F-7FC959D5847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4254CB8-608C-460A-BAD3-9543FE59F6A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7C0524B-E74C-45AB-AE79-062CCD44DE8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247A5D-F68C-453A-8DA1-B143AC61FFD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8524851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D26585F2-341C-4628-81B8-80E4AD903B0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D0ADC848-F330-40C8-9900-1B40E4990A3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6782F02-040E-424F-B35B-ED9AF2BF3B0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411399-FCBB-48C3-9A1D-086D813BA36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3281665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9E55A6-900E-4BD4-96C3-B47C3B4BC06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D47CD0-1514-4086-B95B-E3D0EE419E4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46BE5F-2795-4F5A-A992-A34EFA6D3AB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1FDCB0-F9F1-43B3-A0D9-C9C4B927048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06016427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917F687-9F42-4DF9-8263-C5321109CA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302F48-DBC9-4B1A-84C6-BAEEF96CD49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FB743C-9310-42A0-97B8-02FE0C0FFD8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41C3AB-53C7-42B6-9BF5-EA5F7553964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8700155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1B344EC5-3990-4FC0-B4A0-4CB2A26ABA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D4800018-D80F-44D8-A7AC-1C88C00824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2708" name="Rectangle 4">
            <a:extLst>
              <a:ext uri="{FF2B5EF4-FFF2-40B4-BE49-F238E27FC236}">
                <a16:creationId xmlns:a16="http://schemas.microsoft.com/office/drawing/2014/main" id="{BE527AB2-E8D0-493F-B72A-A1A3137E03D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2709" name="Rectangle 5">
            <a:extLst>
              <a:ext uri="{FF2B5EF4-FFF2-40B4-BE49-F238E27FC236}">
                <a16:creationId xmlns:a16="http://schemas.microsoft.com/office/drawing/2014/main" id="{B44A7D97-BE89-49E1-87EF-5BF55E8B6DE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2710" name="Rectangle 6">
            <a:extLst>
              <a:ext uri="{FF2B5EF4-FFF2-40B4-BE49-F238E27FC236}">
                <a16:creationId xmlns:a16="http://schemas.microsoft.com/office/drawing/2014/main" id="{03E80C5D-2177-4796-8D07-A170B18C400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A98BBE8-022A-43FF-B080-EF3B0654499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  <p:sldLayoutId id="2147483723" r:id="rId14"/>
    <p:sldLayoutId id="2147483724" r:id="rId15"/>
  </p:sldLayoutIdLst>
  <p:transition spd="slow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7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0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0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13" Type="http://schemas.openxmlformats.org/officeDocument/2006/relationships/image" Target="../media/image21.wmf"/><Relationship Id="rId18" Type="http://schemas.openxmlformats.org/officeDocument/2006/relationships/oleObject" Target="../embeddings/oleObject19.bin"/><Relationship Id="rId3" Type="http://schemas.openxmlformats.org/officeDocument/2006/relationships/oleObject" Target="../embeddings/oleObject12.bin"/><Relationship Id="rId7" Type="http://schemas.openxmlformats.org/officeDocument/2006/relationships/image" Target="../media/image18.wmf"/><Relationship Id="rId12" Type="http://schemas.openxmlformats.org/officeDocument/2006/relationships/oleObject" Target="../embeddings/oleObject16.bin"/><Relationship Id="rId17" Type="http://schemas.openxmlformats.org/officeDocument/2006/relationships/image" Target="../media/image23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8.bin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3.bin"/><Relationship Id="rId11" Type="http://schemas.openxmlformats.org/officeDocument/2006/relationships/image" Target="../media/image20.wmf"/><Relationship Id="rId5" Type="http://schemas.openxmlformats.org/officeDocument/2006/relationships/image" Target="../media/image12.jpeg"/><Relationship Id="rId15" Type="http://schemas.openxmlformats.org/officeDocument/2006/relationships/image" Target="../media/image22.wmf"/><Relationship Id="rId10" Type="http://schemas.openxmlformats.org/officeDocument/2006/relationships/oleObject" Target="../embeddings/oleObject15.bin"/><Relationship Id="rId19" Type="http://schemas.openxmlformats.org/officeDocument/2006/relationships/image" Target="../media/image24.wmf"/><Relationship Id="rId4" Type="http://schemas.openxmlformats.org/officeDocument/2006/relationships/image" Target="../media/image17.wmf"/><Relationship Id="rId9" Type="http://schemas.openxmlformats.org/officeDocument/2006/relationships/image" Target="../media/image19.wmf"/><Relationship Id="rId14" Type="http://schemas.openxmlformats.org/officeDocument/2006/relationships/oleObject" Target="../embeddings/oleObject17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5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9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9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41.wmf"/><Relationship Id="rId4" Type="http://schemas.openxmlformats.org/officeDocument/2006/relationships/oleObject" Target="../embeddings/oleObject26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2.jpeg"/><Relationship Id="rId4" Type="http://schemas.openxmlformats.org/officeDocument/2006/relationships/image" Target="../media/image42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emf"/><Relationship Id="rId13" Type="http://schemas.openxmlformats.org/officeDocument/2006/relationships/oleObject" Target="../embeddings/oleObject33.bin"/><Relationship Id="rId18" Type="http://schemas.openxmlformats.org/officeDocument/2006/relationships/image" Target="../media/image50.e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12" Type="http://schemas.openxmlformats.org/officeDocument/2006/relationships/image" Target="../media/image47.emf"/><Relationship Id="rId17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9.emf"/><Relationship Id="rId20" Type="http://schemas.openxmlformats.org/officeDocument/2006/relationships/image" Target="../media/image51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4.emf"/><Relationship Id="rId11" Type="http://schemas.openxmlformats.org/officeDocument/2006/relationships/oleObject" Target="../embeddings/oleObject32.bin"/><Relationship Id="rId5" Type="http://schemas.openxmlformats.org/officeDocument/2006/relationships/oleObject" Target="../embeddings/oleObject29.bin"/><Relationship Id="rId15" Type="http://schemas.openxmlformats.org/officeDocument/2006/relationships/oleObject" Target="../embeddings/oleObject34.bin"/><Relationship Id="rId10" Type="http://schemas.openxmlformats.org/officeDocument/2006/relationships/image" Target="../media/image46.emf"/><Relationship Id="rId19" Type="http://schemas.openxmlformats.org/officeDocument/2006/relationships/oleObject" Target="../embeddings/oleObject36.bin"/><Relationship Id="rId4" Type="http://schemas.openxmlformats.org/officeDocument/2006/relationships/image" Target="../media/image43.emf"/><Relationship Id="rId9" Type="http://schemas.openxmlformats.org/officeDocument/2006/relationships/oleObject" Target="../embeddings/oleObject31.bin"/><Relationship Id="rId14" Type="http://schemas.openxmlformats.org/officeDocument/2006/relationships/image" Target="../media/image48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53.png"/><Relationship Id="rId4" Type="http://schemas.openxmlformats.org/officeDocument/2006/relationships/image" Target="../media/image52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55.png"/><Relationship Id="rId4" Type="http://schemas.openxmlformats.org/officeDocument/2006/relationships/image" Target="../media/image54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56.emf"/><Relationship Id="rId4" Type="http://schemas.openxmlformats.org/officeDocument/2006/relationships/oleObject" Target="../embeddings/oleObject39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emf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58.e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57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.bin"/><Relationship Id="rId3" Type="http://schemas.openxmlformats.org/officeDocument/2006/relationships/image" Target="../media/image12.jpeg"/><Relationship Id="rId7" Type="http://schemas.openxmlformats.org/officeDocument/2006/relationships/image" Target="../media/image6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44.bin"/><Relationship Id="rId11" Type="http://schemas.openxmlformats.org/officeDocument/2006/relationships/image" Target="../media/image63.wmf"/><Relationship Id="rId5" Type="http://schemas.openxmlformats.org/officeDocument/2006/relationships/image" Target="../media/image60.emf"/><Relationship Id="rId10" Type="http://schemas.openxmlformats.org/officeDocument/2006/relationships/oleObject" Target="../embeddings/oleObject46.bin"/><Relationship Id="rId4" Type="http://schemas.openxmlformats.org/officeDocument/2006/relationships/oleObject" Target="../embeddings/oleObject43.bin"/><Relationship Id="rId9" Type="http://schemas.openxmlformats.org/officeDocument/2006/relationships/image" Target="../media/image62.e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65.wmf"/><Relationship Id="rId5" Type="http://schemas.openxmlformats.org/officeDocument/2006/relationships/oleObject" Target="../embeddings/oleObject48.bin"/><Relationship Id="rId4" Type="http://schemas.openxmlformats.org/officeDocument/2006/relationships/image" Target="../media/image64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66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68.wmf"/><Relationship Id="rId5" Type="http://schemas.openxmlformats.org/officeDocument/2006/relationships/oleObject" Target="../embeddings/oleObject51.bin"/><Relationship Id="rId4" Type="http://schemas.openxmlformats.org/officeDocument/2006/relationships/image" Target="../media/image67.w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4.bin"/><Relationship Id="rId13" Type="http://schemas.openxmlformats.org/officeDocument/2006/relationships/image" Target="../media/image73.wmf"/><Relationship Id="rId3" Type="http://schemas.openxmlformats.org/officeDocument/2006/relationships/image" Target="../media/image12.jpeg"/><Relationship Id="rId7" Type="http://schemas.openxmlformats.org/officeDocument/2006/relationships/image" Target="../media/image70.wmf"/><Relationship Id="rId12" Type="http://schemas.openxmlformats.org/officeDocument/2006/relationships/oleObject" Target="../embeddings/oleObject5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53.bin"/><Relationship Id="rId11" Type="http://schemas.openxmlformats.org/officeDocument/2006/relationships/image" Target="../media/image72.emf"/><Relationship Id="rId5" Type="http://schemas.openxmlformats.org/officeDocument/2006/relationships/image" Target="../media/image69.emf"/><Relationship Id="rId10" Type="http://schemas.openxmlformats.org/officeDocument/2006/relationships/oleObject" Target="../embeddings/oleObject55.bin"/><Relationship Id="rId4" Type="http://schemas.openxmlformats.org/officeDocument/2006/relationships/oleObject" Target="../embeddings/oleObject52.bin"/><Relationship Id="rId9" Type="http://schemas.openxmlformats.org/officeDocument/2006/relationships/image" Target="../media/image71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74.wmf"/><Relationship Id="rId4" Type="http://schemas.openxmlformats.org/officeDocument/2006/relationships/oleObject" Target="../embeddings/oleObject57.bin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13" Type="http://schemas.openxmlformats.org/officeDocument/2006/relationships/image" Target="../media/image78.wmf"/><Relationship Id="rId3" Type="http://schemas.openxmlformats.org/officeDocument/2006/relationships/oleObject" Target="../embeddings/oleObject58.bin"/><Relationship Id="rId7" Type="http://schemas.openxmlformats.org/officeDocument/2006/relationships/oleObject" Target="../embeddings/oleObject60.bin"/><Relationship Id="rId12" Type="http://schemas.openxmlformats.org/officeDocument/2006/relationships/oleObject" Target="../embeddings/oleObject6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75.wmf"/><Relationship Id="rId11" Type="http://schemas.openxmlformats.org/officeDocument/2006/relationships/image" Target="../media/image12.jpeg"/><Relationship Id="rId5" Type="http://schemas.openxmlformats.org/officeDocument/2006/relationships/oleObject" Target="../embeddings/oleObject59.bin"/><Relationship Id="rId10" Type="http://schemas.openxmlformats.org/officeDocument/2006/relationships/image" Target="../media/image77.wmf"/><Relationship Id="rId4" Type="http://schemas.openxmlformats.org/officeDocument/2006/relationships/image" Target="../media/image74.wmf"/><Relationship Id="rId9" Type="http://schemas.openxmlformats.org/officeDocument/2006/relationships/oleObject" Target="../embeddings/oleObject61.bin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13" Type="http://schemas.openxmlformats.org/officeDocument/2006/relationships/oleObject" Target="../embeddings/oleObject68.bin"/><Relationship Id="rId3" Type="http://schemas.openxmlformats.org/officeDocument/2006/relationships/oleObject" Target="../embeddings/oleObject63.bin"/><Relationship Id="rId7" Type="http://schemas.openxmlformats.org/officeDocument/2006/relationships/oleObject" Target="../embeddings/oleObject65.bin"/><Relationship Id="rId12" Type="http://schemas.openxmlformats.org/officeDocument/2006/relationships/image" Target="../media/image8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80.emf"/><Relationship Id="rId11" Type="http://schemas.openxmlformats.org/officeDocument/2006/relationships/oleObject" Target="../embeddings/oleObject67.bin"/><Relationship Id="rId5" Type="http://schemas.openxmlformats.org/officeDocument/2006/relationships/oleObject" Target="../embeddings/oleObject64.bin"/><Relationship Id="rId10" Type="http://schemas.openxmlformats.org/officeDocument/2006/relationships/image" Target="../media/image82.wmf"/><Relationship Id="rId4" Type="http://schemas.openxmlformats.org/officeDocument/2006/relationships/image" Target="../media/image79.wmf"/><Relationship Id="rId9" Type="http://schemas.openxmlformats.org/officeDocument/2006/relationships/oleObject" Target="../embeddings/oleObject66.bin"/><Relationship Id="rId14" Type="http://schemas.openxmlformats.org/officeDocument/2006/relationships/image" Target="../media/image84.e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3" Type="http://schemas.openxmlformats.org/officeDocument/2006/relationships/oleObject" Target="../embeddings/oleObject69.bin"/><Relationship Id="rId7" Type="http://schemas.openxmlformats.org/officeDocument/2006/relationships/oleObject" Target="../embeddings/oleObject71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85.emf"/><Relationship Id="rId5" Type="http://schemas.openxmlformats.org/officeDocument/2006/relationships/oleObject" Target="../embeddings/oleObject70.bin"/><Relationship Id="rId4" Type="http://schemas.openxmlformats.org/officeDocument/2006/relationships/image" Target="../media/image81.w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5" Type="http://schemas.openxmlformats.org/officeDocument/2006/relationships/image" Target="../media/image87.wmf"/><Relationship Id="rId4" Type="http://schemas.openxmlformats.org/officeDocument/2006/relationships/oleObject" Target="../embeddings/oleObject72.bin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5" Type="http://schemas.openxmlformats.org/officeDocument/2006/relationships/image" Target="../media/image90.png"/><Relationship Id="rId4" Type="http://schemas.openxmlformats.org/officeDocument/2006/relationships/image" Target="../media/image89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92.emf"/><Relationship Id="rId5" Type="http://schemas.openxmlformats.org/officeDocument/2006/relationships/oleObject" Target="../embeddings/oleObject75.bin"/><Relationship Id="rId4" Type="http://schemas.openxmlformats.org/officeDocument/2006/relationships/image" Target="../media/image91.emf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8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99.w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01.wmf"/><Relationship Id="rId5" Type="http://schemas.openxmlformats.org/officeDocument/2006/relationships/oleObject" Target="../embeddings/oleObject78.bin"/><Relationship Id="rId4" Type="http://schemas.openxmlformats.org/officeDocument/2006/relationships/image" Target="../media/image100.w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4" Type="http://schemas.openxmlformats.org/officeDocument/2006/relationships/image" Target="../media/image102.wmf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wmf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8.png"/><Relationship Id="rId5" Type="http://schemas.openxmlformats.org/officeDocument/2006/relationships/image" Target="../media/image107.png"/><Relationship Id="rId4" Type="http://schemas.openxmlformats.org/officeDocument/2006/relationships/image" Target="../media/image10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8.w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5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Line 11">
            <a:extLst>
              <a:ext uri="{FF2B5EF4-FFF2-40B4-BE49-F238E27FC236}">
                <a16:creationId xmlns:a16="http://schemas.microsoft.com/office/drawing/2014/main" id="{B6DF6557-FFFB-4F54-A312-2BD98B6CDD8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4213" y="1700213"/>
            <a:ext cx="7056437" cy="0"/>
          </a:xfrm>
          <a:prstGeom prst="line">
            <a:avLst/>
          </a:prstGeom>
          <a:noFill/>
          <a:ln w="57150" cmpd="thinThick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19" name="Rectangle 18">
            <a:extLst>
              <a:ext uri="{FF2B5EF4-FFF2-40B4-BE49-F238E27FC236}">
                <a16:creationId xmlns:a16="http://schemas.microsoft.com/office/drawing/2014/main" id="{B2C72699-C092-4098-BDFF-4AEEF4A5E3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1989138"/>
            <a:ext cx="8137525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20000"/>
              </a:spcBef>
            </a:pPr>
            <a:r>
              <a:rPr lang="en-US" altLang="zh-CN" sz="36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8.2.1 </a:t>
            </a:r>
            <a:r>
              <a:rPr lang="zh-CN" altLang="en-US" sz="36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编码器</a:t>
            </a:r>
          </a:p>
          <a:p>
            <a:pPr algn="just" eaLnBrk="1" hangingPunct="1">
              <a:spcBef>
                <a:spcPct val="20000"/>
              </a:spcBef>
            </a:pPr>
            <a:r>
              <a:rPr lang="en-US" altLang="zh-CN" sz="36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8.2.2 </a:t>
            </a:r>
            <a:r>
              <a:rPr lang="zh-CN" altLang="en-US" sz="36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译码器</a:t>
            </a:r>
          </a:p>
          <a:p>
            <a:pPr algn="just" eaLnBrk="1" hangingPunct="1">
              <a:spcBef>
                <a:spcPct val="20000"/>
              </a:spcBef>
            </a:pPr>
            <a:r>
              <a:rPr lang="en-US" altLang="zh-CN" sz="36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8.2.3 </a:t>
            </a:r>
            <a:r>
              <a:rPr lang="zh-CN" altLang="en-US" sz="36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数据分配器和数据选择器</a:t>
            </a:r>
          </a:p>
          <a:p>
            <a:pPr algn="just" eaLnBrk="1" hangingPunct="1">
              <a:spcBef>
                <a:spcPct val="20000"/>
              </a:spcBef>
            </a:pPr>
            <a:r>
              <a:rPr lang="en-US" altLang="zh-CN" sz="36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8.2.4 </a:t>
            </a:r>
            <a:r>
              <a:rPr lang="zh-CN" altLang="en-US" sz="36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数值比较器</a:t>
            </a:r>
          </a:p>
          <a:p>
            <a:pPr algn="just" eaLnBrk="1" hangingPunct="1">
              <a:spcBef>
                <a:spcPct val="20000"/>
              </a:spcBef>
            </a:pPr>
            <a:r>
              <a:rPr lang="en-US" altLang="zh-CN" sz="36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8.2.5 </a:t>
            </a:r>
            <a:r>
              <a:rPr lang="zh-CN" altLang="en-US" sz="36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加法器</a:t>
            </a:r>
          </a:p>
        </p:txBody>
      </p:sp>
      <p:sp>
        <p:nvSpPr>
          <p:cNvPr id="34820" name="Rectangle 20">
            <a:extLst>
              <a:ext uri="{FF2B5EF4-FFF2-40B4-BE49-F238E27FC236}">
                <a16:creationId xmlns:a16="http://schemas.microsoft.com/office/drawing/2014/main" id="{6B1DD677-3D5E-45A2-8C24-B7C047D827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813" y="908050"/>
            <a:ext cx="53133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8.2 </a:t>
            </a:r>
            <a:r>
              <a:rPr lang="zh-CN" altLang="en-US" sz="40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常用组合逻辑电路</a:t>
            </a: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5" name="AutoShape 5">
            <a:extLst>
              <a:ext uri="{FF2B5EF4-FFF2-40B4-BE49-F238E27FC236}">
                <a16:creationId xmlns:a16="http://schemas.microsoft.com/office/drawing/2014/main" id="{F5EFFF79-DB61-40A6-AF4B-00C11F437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1538288"/>
            <a:ext cx="5562600" cy="51768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8246" name="Oval 6">
            <a:extLst>
              <a:ext uri="{FF2B5EF4-FFF2-40B4-BE49-F238E27FC236}">
                <a16:creationId xmlns:a16="http://schemas.microsoft.com/office/drawing/2014/main" id="{B85A50A8-6F43-4571-A823-D5F493EAB9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6194425"/>
            <a:ext cx="358775" cy="368300"/>
          </a:xfrm>
          <a:prstGeom prst="ellipse">
            <a:avLst/>
          </a:prstGeom>
          <a:solidFill>
            <a:srgbClr val="CC00CC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 type="none" w="lg" len="lg"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8247" name="AutoShape 7">
            <a:extLst>
              <a:ext uri="{FF2B5EF4-FFF2-40B4-BE49-F238E27FC236}">
                <a16:creationId xmlns:a16="http://schemas.microsoft.com/office/drawing/2014/main" id="{7232DFC8-040F-431A-91EC-369B385750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1568450"/>
            <a:ext cx="457200" cy="4495800"/>
          </a:xfrm>
          <a:prstGeom prst="roundRect">
            <a:avLst>
              <a:gd name="adj" fmla="val 16667"/>
            </a:avLst>
          </a:prstGeom>
          <a:solidFill>
            <a:srgbClr val="66FF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8248" name="Oval 8">
            <a:extLst>
              <a:ext uri="{FF2B5EF4-FFF2-40B4-BE49-F238E27FC236}">
                <a16:creationId xmlns:a16="http://schemas.microsoft.com/office/drawing/2014/main" id="{D0EEF112-C8F5-4FB2-B9D6-D848188ABE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7825" y="1797050"/>
            <a:ext cx="358775" cy="3683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 type="none" w="lg" len="lg"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8249" name="Oval 9">
            <a:extLst>
              <a:ext uri="{FF2B5EF4-FFF2-40B4-BE49-F238E27FC236}">
                <a16:creationId xmlns:a16="http://schemas.microsoft.com/office/drawing/2014/main" id="{3E106640-DE83-4FCB-B87F-1569A311A9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7825" y="2625725"/>
            <a:ext cx="358775" cy="368300"/>
          </a:xfrm>
          <a:prstGeom prst="ellipse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 type="none" w="lg" len="lg"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8250" name="AutoShape 10">
            <a:extLst>
              <a:ext uri="{FF2B5EF4-FFF2-40B4-BE49-F238E27FC236}">
                <a16:creationId xmlns:a16="http://schemas.microsoft.com/office/drawing/2014/main" id="{3EBB33D5-4329-4C16-A085-F6D5A33A93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3590925"/>
            <a:ext cx="423863" cy="2667000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81" name="Rectangle 11">
            <a:extLst>
              <a:ext uri="{FF2B5EF4-FFF2-40B4-BE49-F238E27FC236}">
                <a16:creationId xmlns:a16="http://schemas.microsoft.com/office/drawing/2014/main" id="{6A72A23A-0477-4A1B-BDD6-7E6275C465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388" y="404813"/>
            <a:ext cx="6084887" cy="441325"/>
          </a:xfrm>
          <a:noFill/>
        </p:spPr>
        <p:txBody>
          <a:bodyPr/>
          <a:lstStyle/>
          <a:p>
            <a:pPr eaLnBrk="1" hangingPunct="1"/>
            <a:r>
              <a:rPr kumimoji="1" lang="zh-CN" altLang="en-US" sz="36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集成优先编码器</a:t>
            </a:r>
            <a:r>
              <a:rPr kumimoji="1" lang="en-US" altLang="zh-CN" sz="36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74148</a:t>
            </a:r>
            <a:r>
              <a:rPr kumimoji="1" lang="zh-CN" altLang="en-US" sz="36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逻辑图</a:t>
            </a:r>
          </a:p>
        </p:txBody>
      </p:sp>
      <p:graphicFrame>
        <p:nvGraphicFramePr>
          <p:cNvPr id="3074" name="Object 14">
            <a:extLst>
              <a:ext uri="{FF2B5EF4-FFF2-40B4-BE49-F238E27FC236}">
                <a16:creationId xmlns:a16="http://schemas.microsoft.com/office/drawing/2014/main" id="{D15C3431-706B-474F-B2C5-7B5D2F0B89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52613" y="1457325"/>
          <a:ext cx="5462587" cy="510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Picture2" r:id="rId4" imgW="4334400" imgH="4581000" progId="Word.Picture.8">
                  <p:embed/>
                </p:oleObj>
              </mc:Choice>
              <mc:Fallback>
                <p:oleObj name="Picture2" r:id="rId4" imgW="4334400" imgH="4581000" progId="Word.Picture.8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358"/>
                      <a:stretch>
                        <a:fillRect/>
                      </a:stretch>
                    </p:blipFill>
                    <p:spPr bwMode="auto">
                      <a:xfrm>
                        <a:off x="1852613" y="1457325"/>
                        <a:ext cx="5462587" cy="5105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8255" name="AutoShape 15">
            <a:extLst>
              <a:ext uri="{FF2B5EF4-FFF2-40B4-BE49-F238E27FC236}">
                <a16:creationId xmlns:a16="http://schemas.microsoft.com/office/drawing/2014/main" id="{DD8788AB-8062-4ECA-ACE7-2887FDF6FE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1762125"/>
            <a:ext cx="1371600" cy="1295400"/>
          </a:xfrm>
          <a:prstGeom prst="wedgeRoundRectCallout">
            <a:avLst>
              <a:gd name="adj1" fmla="val 88426"/>
              <a:gd name="adj2" fmla="val 67032"/>
              <a:gd name="adj3" fmla="val 16667"/>
            </a:avLst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t" hangingPunct="1"/>
            <a:r>
              <a:rPr lang="en-US" altLang="zh-CN" sz="24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8</a:t>
            </a:r>
            <a:r>
              <a:rPr lang="zh-CN" altLang="en-US" sz="24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个信号输入端</a:t>
            </a:r>
            <a:r>
              <a:rPr lang="en-US" altLang="zh-CN" sz="24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0</a:t>
            </a:r>
            <a:r>
              <a:rPr lang="zh-CN" altLang="en-US" sz="24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～</a:t>
            </a:r>
            <a:r>
              <a:rPr lang="en-US" altLang="zh-CN" sz="24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7</a:t>
            </a:r>
          </a:p>
          <a:p>
            <a:pPr eaLnBrk="1" fontAlgn="t" hangingPunct="1"/>
            <a:endParaRPr lang="zh-CN" altLang="en-US" sz="2400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ctr" eaLnBrk="1" hangingPunct="1"/>
            <a:endParaRPr lang="en-US" altLang="zh-CN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38256" name="AutoShape 16">
            <a:extLst>
              <a:ext uri="{FF2B5EF4-FFF2-40B4-BE49-F238E27FC236}">
                <a16:creationId xmlns:a16="http://schemas.microsoft.com/office/drawing/2014/main" id="{61FF0B88-7E92-425D-B70A-0A14C651C0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4810125"/>
            <a:ext cx="1371600" cy="1295400"/>
          </a:xfrm>
          <a:prstGeom prst="wedgeRoundRectCallout">
            <a:avLst>
              <a:gd name="adj1" fmla="val 82870"/>
              <a:gd name="adj2" fmla="val 67032"/>
              <a:gd name="adj3" fmla="val 16667"/>
            </a:avLst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zh-CN" altLang="en-US" sz="24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个使能输入端</a:t>
            </a:r>
            <a:r>
              <a:rPr lang="en-US" altLang="zh-CN" sz="24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EI</a:t>
            </a:r>
          </a:p>
        </p:txBody>
      </p:sp>
      <p:sp>
        <p:nvSpPr>
          <p:cNvPr id="138257" name="AutoShape 17">
            <a:extLst>
              <a:ext uri="{FF2B5EF4-FFF2-40B4-BE49-F238E27FC236}">
                <a16:creationId xmlns:a16="http://schemas.microsoft.com/office/drawing/2014/main" id="{0D0F6B12-9E2F-495F-BA51-5CE7003A37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4962525"/>
            <a:ext cx="1524000" cy="1295400"/>
          </a:xfrm>
          <a:prstGeom prst="wedgeRoundRectCallout">
            <a:avLst>
              <a:gd name="adj1" fmla="val -78440"/>
              <a:gd name="adj2" fmla="val -58824"/>
              <a:gd name="adj3" fmla="val 16667"/>
            </a:avLst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r>
              <a:rPr lang="zh-CN" altLang="en-US" sz="24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个编码输出端 </a:t>
            </a:r>
          </a:p>
          <a:p>
            <a:r>
              <a:rPr lang="en-US" altLang="zh-CN" sz="24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400" b="1" baseline="-2500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zh-CN" altLang="en-US" sz="24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～</a:t>
            </a:r>
            <a:r>
              <a:rPr lang="en-US" altLang="zh-CN" sz="24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400" b="1" baseline="-2500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0</a:t>
            </a:r>
          </a:p>
        </p:txBody>
      </p:sp>
      <p:sp>
        <p:nvSpPr>
          <p:cNvPr id="138258" name="AutoShape 18">
            <a:extLst>
              <a:ext uri="{FF2B5EF4-FFF2-40B4-BE49-F238E27FC236}">
                <a16:creationId xmlns:a16="http://schemas.microsoft.com/office/drawing/2014/main" id="{4B583CB9-0932-4B6E-B0F8-E72D23C45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2828925"/>
            <a:ext cx="1600200" cy="1295400"/>
          </a:xfrm>
          <a:prstGeom prst="wedgeRoundRectCallout">
            <a:avLst>
              <a:gd name="adj1" fmla="val -72319"/>
              <a:gd name="adj2" fmla="val -52940"/>
              <a:gd name="adj3" fmla="val 16667"/>
            </a:avLst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zh-CN" altLang="en-US" sz="24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个编码器工作状态标志</a:t>
            </a:r>
          </a:p>
        </p:txBody>
      </p:sp>
      <p:sp>
        <p:nvSpPr>
          <p:cNvPr id="138259" name="AutoShape 19">
            <a:extLst>
              <a:ext uri="{FF2B5EF4-FFF2-40B4-BE49-F238E27FC236}">
                <a16:creationId xmlns:a16="http://schemas.microsoft.com/office/drawing/2014/main" id="{DEF979DB-0C49-4C96-B283-7150BB3306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1381125"/>
            <a:ext cx="1600200" cy="914400"/>
          </a:xfrm>
          <a:prstGeom prst="wedgeRoundRectCallout">
            <a:avLst>
              <a:gd name="adj1" fmla="val -71431"/>
              <a:gd name="adj2" fmla="val 5903"/>
              <a:gd name="adj3" fmla="val 16667"/>
            </a:avLst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zh-CN" altLang="en-US" sz="24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个输出使能标志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8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8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38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2" dur="500"/>
                                        <p:tgtEl>
                                          <p:spTgt spid="138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7" dur="500"/>
                                        <p:tgtEl>
                                          <p:spTgt spid="138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2" dur="500"/>
                                        <p:tgtEl>
                                          <p:spTgt spid="138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382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382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382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382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382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5" grpId="0" animBg="1"/>
      <p:bldP spid="138246" grpId="0" animBg="1"/>
      <p:bldP spid="138247" grpId="0" animBg="1"/>
      <p:bldP spid="138248" grpId="0" animBg="1"/>
      <p:bldP spid="138249" grpId="0" animBg="1"/>
      <p:bldP spid="138250" grpId="0" animBg="1"/>
      <p:bldP spid="138255" grpId="0" animBg="1" autoUpdateAnimBg="0"/>
      <p:bldP spid="138256" grpId="0" animBg="1" autoUpdateAnimBg="0"/>
      <p:bldP spid="138257" grpId="0" animBg="1" autoUpdateAnimBg="0"/>
      <p:bldP spid="138258" grpId="0" animBg="1" autoUpdateAnimBg="0"/>
      <p:bldP spid="138259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45" name="AutoShape 81">
            <a:extLst>
              <a:ext uri="{FF2B5EF4-FFF2-40B4-BE49-F238E27FC236}">
                <a16:creationId xmlns:a16="http://schemas.microsoft.com/office/drawing/2014/main" id="{77617653-7661-44F3-8AA8-268D1FE997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319338"/>
            <a:ext cx="4427538" cy="27003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9346" name="Oval 82">
            <a:extLst>
              <a:ext uri="{FF2B5EF4-FFF2-40B4-BE49-F238E27FC236}">
                <a16:creationId xmlns:a16="http://schemas.microsoft.com/office/drawing/2014/main" id="{44AE11FF-36EB-4AC1-ADC5-07BB1D33CC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438" y="3527425"/>
            <a:ext cx="358775" cy="368300"/>
          </a:xfrm>
          <a:prstGeom prst="ellipse">
            <a:avLst/>
          </a:prstGeom>
          <a:solidFill>
            <a:srgbClr val="CC00CC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 type="none" w="lg" len="lg"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9347" name="Oval 83">
            <a:extLst>
              <a:ext uri="{FF2B5EF4-FFF2-40B4-BE49-F238E27FC236}">
                <a16:creationId xmlns:a16="http://schemas.microsoft.com/office/drawing/2014/main" id="{A8BA717B-0DBE-4C0C-AC47-7A0FEB0CD1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8013" y="3495675"/>
            <a:ext cx="358775" cy="3683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 type="none" w="lg" len="lg"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9348" name="Oval 84">
            <a:extLst>
              <a:ext uri="{FF2B5EF4-FFF2-40B4-BE49-F238E27FC236}">
                <a16:creationId xmlns:a16="http://schemas.microsoft.com/office/drawing/2014/main" id="{FBC2FBFC-F3FF-4DAC-AF75-FB3CA5B9EE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6013" y="4562475"/>
            <a:ext cx="358775" cy="368300"/>
          </a:xfrm>
          <a:prstGeom prst="ellipse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 type="none" w="lg" len="lg"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9349" name="AutoShape 85">
            <a:extLst>
              <a:ext uri="{FF2B5EF4-FFF2-40B4-BE49-F238E27FC236}">
                <a16:creationId xmlns:a16="http://schemas.microsoft.com/office/drawing/2014/main" id="{0C21D5FD-E35F-446E-A74E-A9640D966E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2413" y="4562475"/>
            <a:ext cx="1079500" cy="360363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9350" name="AutoShape 86">
            <a:extLst>
              <a:ext uri="{FF2B5EF4-FFF2-40B4-BE49-F238E27FC236}">
                <a16:creationId xmlns:a16="http://schemas.microsoft.com/office/drawing/2014/main" id="{447851E9-7A56-4529-BA23-07C807B85F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0513" y="2419350"/>
            <a:ext cx="2476500" cy="404813"/>
          </a:xfrm>
          <a:prstGeom prst="roundRect">
            <a:avLst>
              <a:gd name="adj" fmla="val 16667"/>
            </a:avLst>
          </a:prstGeom>
          <a:solidFill>
            <a:srgbClr val="66FF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39351" name="Object 87">
            <a:extLst>
              <a:ext uri="{FF2B5EF4-FFF2-40B4-BE49-F238E27FC236}">
                <a16:creationId xmlns:a16="http://schemas.microsoft.com/office/drawing/2014/main" id="{86DCA008-96FA-4DC0-B0D7-51A79EFBC9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4363" y="2338388"/>
          <a:ext cx="4268787" cy="2681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" name="Picture2" r:id="rId3" imgW="2839320" imgH="1810440" progId="Word.Picture.8">
                  <p:embed/>
                </p:oleObj>
              </mc:Choice>
              <mc:Fallback>
                <p:oleObj name="Picture2" r:id="rId3" imgW="2839320" imgH="1810440" progId="Word.Picture.8">
                  <p:embed/>
                  <p:pic>
                    <p:nvPicPr>
                      <p:cNvPr id="0" name="Object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363" y="2338388"/>
                        <a:ext cx="4268787" cy="2681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88">
            <a:extLst>
              <a:ext uri="{FF2B5EF4-FFF2-40B4-BE49-F238E27FC236}">
                <a16:creationId xmlns:a16="http://schemas.microsoft.com/office/drawing/2014/main" id="{5525161A-6D3E-45B2-AEB5-15EC9D544345}"/>
              </a:ext>
            </a:extLst>
          </p:cNvPr>
          <p:cNvGrpSpPr>
            <a:grpSpLocks/>
          </p:cNvGrpSpPr>
          <p:nvPr/>
        </p:nvGrpSpPr>
        <p:grpSpPr bwMode="auto">
          <a:xfrm>
            <a:off x="5505450" y="1898650"/>
            <a:ext cx="2952750" cy="3600450"/>
            <a:chOff x="3560" y="2024"/>
            <a:chExt cx="1769" cy="2018"/>
          </a:xfrm>
        </p:grpSpPr>
        <p:sp>
          <p:nvSpPr>
            <p:cNvPr id="4110" name="AutoShape 89">
              <a:extLst>
                <a:ext uri="{FF2B5EF4-FFF2-40B4-BE49-F238E27FC236}">
                  <a16:creationId xmlns:a16="http://schemas.microsoft.com/office/drawing/2014/main" id="{57333D3B-74E3-4C2C-BB66-8431FACE7A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4" y="2024"/>
              <a:ext cx="1610" cy="201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4099" name="Object 90">
              <a:extLst>
                <a:ext uri="{FF2B5EF4-FFF2-40B4-BE49-F238E27FC236}">
                  <a16:creationId xmlns:a16="http://schemas.microsoft.com/office/drawing/2014/main" id="{DE4A2E4D-AFDC-45D4-B459-EA8B84A7605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60" y="2115"/>
            <a:ext cx="1769" cy="17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2" name="图片" r:id="rId5" imgW="1752600" imgH="1943100" progId="Word.Picture.8">
                    <p:embed/>
                  </p:oleObj>
                </mc:Choice>
                <mc:Fallback>
                  <p:oleObj name="图片" r:id="rId5" imgW="1752600" imgH="1943100" progId="Word.Picture.8">
                    <p:embed/>
                    <p:pic>
                      <p:nvPicPr>
                        <p:cNvPr id="0" name="Object 9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t="10631"/>
                        <a:stretch>
                          <a:fillRect/>
                        </a:stretch>
                      </p:blipFill>
                      <p:spPr bwMode="auto">
                        <a:xfrm>
                          <a:off x="3560" y="2115"/>
                          <a:ext cx="1769" cy="175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9355" name="Rectangle 91">
            <a:extLst>
              <a:ext uri="{FF2B5EF4-FFF2-40B4-BE49-F238E27FC236}">
                <a16:creationId xmlns:a16="http://schemas.microsoft.com/office/drawing/2014/main" id="{18FA24C9-E3F1-44A2-8690-BD47D1CCE3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1613" y="5657850"/>
            <a:ext cx="11033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sz="2400" b="1">
                <a:solidFill>
                  <a:srgbClr val="000066"/>
                </a:solidFill>
                <a:ea typeface="黑体" panose="02010609060101010101" pitchFamily="49" charset="-122"/>
              </a:rPr>
              <a:t>引脚图</a:t>
            </a:r>
          </a:p>
        </p:txBody>
      </p:sp>
      <p:sp>
        <p:nvSpPr>
          <p:cNvPr id="139356" name="Rectangle 92">
            <a:extLst>
              <a:ext uri="{FF2B5EF4-FFF2-40B4-BE49-F238E27FC236}">
                <a16:creationId xmlns:a16="http://schemas.microsoft.com/office/drawing/2014/main" id="{65A28B37-E20B-4AEE-A37C-4D9F12EC8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5410200"/>
            <a:ext cx="1409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000066"/>
                </a:solidFill>
                <a:ea typeface="黑体" panose="02010609060101010101" pitchFamily="49" charset="-122"/>
              </a:rPr>
              <a:t>示意框图</a:t>
            </a:r>
          </a:p>
        </p:txBody>
      </p:sp>
      <p:sp>
        <p:nvSpPr>
          <p:cNvPr id="4109" name="Rectangle 96">
            <a:extLst>
              <a:ext uri="{FF2B5EF4-FFF2-40B4-BE49-F238E27FC236}">
                <a16:creationId xmlns:a16="http://schemas.microsoft.com/office/drawing/2014/main" id="{C9A772B8-FBB2-455D-9335-62C851589C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765175"/>
            <a:ext cx="7031037" cy="731838"/>
          </a:xfrm>
          <a:noFill/>
        </p:spPr>
        <p:txBody>
          <a:bodyPr/>
          <a:lstStyle/>
          <a:p>
            <a:pPr eaLnBrk="1" hangingPunct="1"/>
            <a:br>
              <a:rPr kumimoji="1" lang="en-US" altLang="zh-CN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kumimoji="1" lang="zh-CN" altLang="en-US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kumimoji="1" lang="en-US" altLang="zh-CN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kumimoji="1" lang="zh-CN" altLang="en-US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）优先编码器</a:t>
            </a:r>
            <a:r>
              <a:rPr kumimoji="1" lang="en-US" altLang="zh-CN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74148</a:t>
            </a:r>
            <a:r>
              <a:rPr kumimoji="1" lang="zh-CN" altLang="en-US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的示意框图、引脚图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9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39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39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39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39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39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40" dur="500"/>
                                        <p:tgtEl>
                                          <p:spTgt spid="139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45" dur="500"/>
                                        <p:tgtEl>
                                          <p:spTgt spid="139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50" dur="500"/>
                                        <p:tgtEl>
                                          <p:spTgt spid="139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345" grpId="0" animBg="1"/>
      <p:bldP spid="139346" grpId="0" animBg="1"/>
      <p:bldP spid="139347" grpId="0" animBg="1"/>
      <p:bldP spid="139348" grpId="0" animBg="1"/>
      <p:bldP spid="139349" grpId="0" animBg="1"/>
      <p:bldP spid="139350" grpId="0" animBg="1"/>
      <p:bldP spid="13935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Line 344">
            <a:extLst>
              <a:ext uri="{FF2B5EF4-FFF2-40B4-BE49-F238E27FC236}">
                <a16:creationId xmlns:a16="http://schemas.microsoft.com/office/drawing/2014/main" id="{A620A613-C2F6-4515-8E1D-50C4431C2364}"/>
              </a:ext>
            </a:extLst>
          </p:cNvPr>
          <p:cNvSpPr>
            <a:spLocks noChangeShapeType="1"/>
          </p:cNvSpPr>
          <p:nvPr/>
        </p:nvSpPr>
        <p:spPr bwMode="auto">
          <a:xfrm>
            <a:off x="520700" y="2413000"/>
            <a:ext cx="824865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87" name="Line 345">
            <a:extLst>
              <a:ext uri="{FF2B5EF4-FFF2-40B4-BE49-F238E27FC236}">
                <a16:creationId xmlns:a16="http://schemas.microsoft.com/office/drawing/2014/main" id="{644E146A-86FF-4F74-BD35-069B96640AA9}"/>
              </a:ext>
            </a:extLst>
          </p:cNvPr>
          <p:cNvSpPr>
            <a:spLocks noChangeShapeType="1"/>
          </p:cNvSpPr>
          <p:nvPr/>
        </p:nvSpPr>
        <p:spPr bwMode="auto">
          <a:xfrm>
            <a:off x="520700" y="1878013"/>
            <a:ext cx="827405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0634" name="Rectangle 346">
            <a:extLst>
              <a:ext uri="{FF2B5EF4-FFF2-40B4-BE49-F238E27FC236}">
                <a16:creationId xmlns:a16="http://schemas.microsoft.com/office/drawing/2014/main" id="{4F0FD17E-9D21-4533-ADBB-DC0EF3386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625" y="2809875"/>
            <a:ext cx="8255000" cy="396875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0635" name="Rectangle 347">
            <a:extLst>
              <a:ext uri="{FF2B5EF4-FFF2-40B4-BE49-F238E27FC236}">
                <a16:creationId xmlns:a16="http://schemas.microsoft.com/office/drawing/2014/main" id="{856AFC03-7318-4E54-930C-3D6546992F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625" y="3206750"/>
            <a:ext cx="8208963" cy="3200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1990" name="Rectangle 348">
            <a:extLst>
              <a:ext uri="{FF2B5EF4-FFF2-40B4-BE49-F238E27FC236}">
                <a16:creationId xmlns:a16="http://schemas.microsoft.com/office/drawing/2014/main" id="{F9D97273-8472-431B-937B-9531073465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0075" y="523875"/>
            <a:ext cx="8229600" cy="1143000"/>
          </a:xfrm>
          <a:noFill/>
        </p:spPr>
        <p:txBody>
          <a:bodyPr/>
          <a:lstStyle/>
          <a:p>
            <a:pPr algn="just" eaLnBrk="1" hangingPunct="1"/>
            <a:r>
              <a:rPr kumimoji="1" lang="en-US" altLang="zh-CN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(3)</a:t>
            </a:r>
            <a:r>
              <a:rPr kumimoji="1" lang="zh-CN" altLang="en-US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优先编码器</a:t>
            </a:r>
            <a:r>
              <a:rPr kumimoji="1" lang="en-US" altLang="zh-CN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74148</a:t>
            </a:r>
            <a:r>
              <a:rPr kumimoji="1" lang="zh-CN" altLang="en-US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的逻辑功能表</a:t>
            </a:r>
            <a:r>
              <a:rPr kumimoji="1" lang="zh-CN" altLang="en-US"/>
              <a:t> </a:t>
            </a:r>
          </a:p>
        </p:txBody>
      </p:sp>
      <p:sp>
        <p:nvSpPr>
          <p:cNvPr id="140637" name="Rectangle 349">
            <a:extLst>
              <a:ext uri="{FF2B5EF4-FFF2-40B4-BE49-F238E27FC236}">
                <a16:creationId xmlns:a16="http://schemas.microsoft.com/office/drawing/2014/main" id="{C0330E6B-80EB-460A-8333-B8D13E39F2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625" y="2446338"/>
            <a:ext cx="8255000" cy="396875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1992" name="Line 350">
            <a:extLst>
              <a:ext uri="{FF2B5EF4-FFF2-40B4-BE49-F238E27FC236}">
                <a16:creationId xmlns:a16="http://schemas.microsoft.com/office/drawing/2014/main" id="{1E7C651D-F6BB-49A0-B505-F6B1FF266EE6}"/>
              </a:ext>
            </a:extLst>
          </p:cNvPr>
          <p:cNvSpPr>
            <a:spLocks noChangeShapeType="1"/>
          </p:cNvSpPr>
          <p:nvPr/>
        </p:nvSpPr>
        <p:spPr bwMode="auto">
          <a:xfrm>
            <a:off x="5534025" y="1497013"/>
            <a:ext cx="0" cy="4953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40639" name="Group 351">
            <a:extLst>
              <a:ext uri="{FF2B5EF4-FFF2-40B4-BE49-F238E27FC236}">
                <a16:creationId xmlns:a16="http://schemas.microsoft.com/office/drawing/2014/main" id="{26D83461-F173-453D-9486-D2E3F9808D21}"/>
              </a:ext>
            </a:extLst>
          </p:cNvPr>
          <p:cNvGraphicFramePr>
            <a:graphicFrameLocks noGrp="1"/>
          </p:cNvGraphicFramePr>
          <p:nvPr/>
        </p:nvGraphicFramePr>
        <p:xfrm>
          <a:off x="555625" y="1497013"/>
          <a:ext cx="8229600" cy="4975225"/>
        </p:xfrm>
        <a:graphic>
          <a:graphicData uri="http://schemas.openxmlformats.org/drawingml/2006/table">
            <a:tbl>
              <a:tblPr/>
              <a:tblGrid>
                <a:gridCol w="550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08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08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86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08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67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706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1436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5718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4766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96265">
                <a:tc gridSpan="9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输      入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输      出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/>
                          <a:ea typeface="宋体" pitchFamily="2" charset="-122"/>
                          <a:cs typeface="Times New Roman" pitchFamily="18" charset="0"/>
                        </a:rPr>
                        <a:t> 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3" marB="45723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8361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EI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CN" sz="2000" b="0" i="0" u="none" strike="noStrike" cap="none" normalizeH="0" baseline="-3000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CN" sz="2000" b="0" i="0" u="none" strike="noStrike" cap="none" normalizeH="0" baseline="-3000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CN" sz="2000" b="0" i="0" u="none" strike="noStrike" cap="none" normalizeH="0" baseline="-3000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GS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EO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6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×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×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×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×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×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×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×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×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6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L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L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6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L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×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×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×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×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×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×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×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L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L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L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L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L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500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L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×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×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×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×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×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×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L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L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L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L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6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L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×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×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×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×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×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L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L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L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L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4839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L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×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×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×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×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L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L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L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6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L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×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×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×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L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L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L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L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6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L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×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×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L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L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L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9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L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×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L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L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L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626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L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L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L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40801" name="Rectangle 513" descr="羊皮纸">
            <a:extLst>
              <a:ext uri="{FF2B5EF4-FFF2-40B4-BE49-F238E27FC236}">
                <a16:creationId xmlns:a16="http://schemas.microsoft.com/office/drawing/2014/main" id="{5F4A35CF-0F0F-4781-938A-2E2289EAC5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050" y="725488"/>
            <a:ext cx="4930775" cy="8255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317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b="1">
                <a:solidFill>
                  <a:srgbClr val="0000FF"/>
                </a:solidFill>
              </a:rPr>
              <a:t>EI=1</a:t>
            </a:r>
            <a:r>
              <a:rPr lang="zh-CN" altLang="en-US" sz="2400" b="1">
                <a:solidFill>
                  <a:srgbClr val="0000FF"/>
                </a:solidFill>
              </a:rPr>
              <a:t>，电路不工作，</a:t>
            </a:r>
            <a:r>
              <a:rPr lang="en-US" altLang="zh-CN" sz="2400" b="1">
                <a:solidFill>
                  <a:srgbClr val="0000FF"/>
                </a:solidFill>
              </a:rPr>
              <a:t>GS = EO =1</a:t>
            </a:r>
            <a:r>
              <a:rPr lang="zh-CN" altLang="en-US" sz="2400" b="1">
                <a:solidFill>
                  <a:srgbClr val="0000FF"/>
                </a:solidFill>
              </a:rPr>
              <a:t>，</a:t>
            </a:r>
          </a:p>
          <a:p>
            <a:pPr algn="ctr" eaLnBrk="1" hangingPunct="1"/>
            <a:r>
              <a:rPr lang="zh-CN" altLang="en-US" sz="2400" b="1">
                <a:solidFill>
                  <a:srgbClr val="0000FF"/>
                </a:solidFill>
              </a:rPr>
              <a:t> </a:t>
            </a:r>
            <a:r>
              <a:rPr lang="en-US" altLang="zh-CN" sz="2400" b="1">
                <a:solidFill>
                  <a:srgbClr val="0000FF"/>
                </a:solidFill>
              </a:rPr>
              <a:t>A</a:t>
            </a:r>
            <a:r>
              <a:rPr lang="en-US" altLang="zh-CN" sz="2400" b="1" baseline="-25000">
                <a:solidFill>
                  <a:srgbClr val="0000FF"/>
                </a:solidFill>
              </a:rPr>
              <a:t>2 </a:t>
            </a:r>
            <a:r>
              <a:rPr lang="en-US" altLang="zh-CN" sz="2400" b="1">
                <a:solidFill>
                  <a:srgbClr val="0000FF"/>
                </a:solidFill>
              </a:rPr>
              <a:t>A</a:t>
            </a:r>
            <a:r>
              <a:rPr lang="en-US" altLang="zh-CN" sz="2400" b="1" baseline="-25000">
                <a:solidFill>
                  <a:srgbClr val="0000FF"/>
                </a:solidFill>
              </a:rPr>
              <a:t>1 </a:t>
            </a:r>
            <a:r>
              <a:rPr lang="en-US" altLang="zh-CN" sz="2400" b="1">
                <a:solidFill>
                  <a:srgbClr val="0000FF"/>
                </a:solidFill>
              </a:rPr>
              <a:t>A</a:t>
            </a:r>
            <a:r>
              <a:rPr lang="en-US" altLang="zh-CN" sz="2400" b="1" baseline="-25000">
                <a:solidFill>
                  <a:srgbClr val="0000FF"/>
                </a:solidFill>
              </a:rPr>
              <a:t>0 </a:t>
            </a:r>
            <a:r>
              <a:rPr lang="en-US" altLang="zh-CN" sz="2400" b="1">
                <a:solidFill>
                  <a:srgbClr val="0000FF"/>
                </a:solidFill>
              </a:rPr>
              <a:t>=111 </a:t>
            </a:r>
          </a:p>
        </p:txBody>
      </p:sp>
      <p:sp>
        <p:nvSpPr>
          <p:cNvPr id="140802" name="Rectangle 514" descr="羊皮纸">
            <a:extLst>
              <a:ext uri="{FF2B5EF4-FFF2-40B4-BE49-F238E27FC236}">
                <a16:creationId xmlns:a16="http://schemas.microsoft.com/office/drawing/2014/main" id="{40E07CE4-4A85-4206-BC88-583EC34EC8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825" y="709613"/>
            <a:ext cx="5502275" cy="8255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317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b="1">
                <a:solidFill>
                  <a:srgbClr val="0000FF"/>
                </a:solidFill>
              </a:rPr>
              <a:t>EI=0</a:t>
            </a:r>
            <a:r>
              <a:rPr lang="zh-CN" altLang="en-US" sz="2400" b="1">
                <a:solidFill>
                  <a:srgbClr val="0000FF"/>
                </a:solidFill>
              </a:rPr>
              <a:t>，电路工作，无有效低电平输入， </a:t>
            </a:r>
          </a:p>
          <a:p>
            <a:pPr algn="ctr" eaLnBrk="1" hangingPunct="1"/>
            <a:r>
              <a:rPr lang="en-US" altLang="zh-CN" sz="2400" b="1">
                <a:solidFill>
                  <a:srgbClr val="0000FF"/>
                </a:solidFill>
              </a:rPr>
              <a:t>A</a:t>
            </a:r>
            <a:r>
              <a:rPr lang="en-US" altLang="zh-CN" sz="2400" b="1" baseline="-25000">
                <a:solidFill>
                  <a:srgbClr val="0000FF"/>
                </a:solidFill>
              </a:rPr>
              <a:t>2</a:t>
            </a:r>
            <a:r>
              <a:rPr lang="en-US" altLang="zh-CN" sz="2400" b="1">
                <a:solidFill>
                  <a:srgbClr val="0000FF"/>
                </a:solidFill>
              </a:rPr>
              <a:t> A</a:t>
            </a:r>
            <a:r>
              <a:rPr lang="en-US" altLang="zh-CN" sz="2400" b="1" baseline="-25000">
                <a:solidFill>
                  <a:srgbClr val="0000FF"/>
                </a:solidFill>
              </a:rPr>
              <a:t>1</a:t>
            </a:r>
            <a:r>
              <a:rPr lang="en-US" altLang="zh-CN" sz="2400" b="1">
                <a:solidFill>
                  <a:srgbClr val="0000FF"/>
                </a:solidFill>
              </a:rPr>
              <a:t> A</a:t>
            </a:r>
            <a:r>
              <a:rPr lang="en-US" altLang="zh-CN" sz="2400" b="1" baseline="-25000">
                <a:solidFill>
                  <a:srgbClr val="0000FF"/>
                </a:solidFill>
              </a:rPr>
              <a:t>0</a:t>
            </a:r>
            <a:r>
              <a:rPr lang="en-US" altLang="zh-CN" sz="2400" b="1">
                <a:solidFill>
                  <a:srgbClr val="0000FF"/>
                </a:solidFill>
              </a:rPr>
              <a:t> =111</a:t>
            </a:r>
            <a:r>
              <a:rPr lang="zh-CN" altLang="en-US" sz="2400" b="1">
                <a:solidFill>
                  <a:srgbClr val="0000FF"/>
                </a:solidFill>
              </a:rPr>
              <a:t>， </a:t>
            </a:r>
            <a:r>
              <a:rPr lang="en-US" altLang="zh-CN" sz="2400" b="1">
                <a:solidFill>
                  <a:srgbClr val="0000FF"/>
                </a:solidFill>
              </a:rPr>
              <a:t>GS = 1</a:t>
            </a:r>
            <a:r>
              <a:rPr lang="zh-CN" altLang="en-US" sz="2400" b="1">
                <a:solidFill>
                  <a:srgbClr val="0000FF"/>
                </a:solidFill>
              </a:rPr>
              <a:t>，</a:t>
            </a:r>
            <a:r>
              <a:rPr lang="en-US" altLang="zh-CN" sz="2400" b="1">
                <a:solidFill>
                  <a:srgbClr val="0000FF"/>
                </a:solidFill>
              </a:rPr>
              <a:t>EO=0 </a:t>
            </a:r>
            <a:r>
              <a:rPr lang="zh-CN" altLang="en-US" sz="2400" b="1">
                <a:solidFill>
                  <a:srgbClr val="0000FF"/>
                </a:solidFill>
              </a:rPr>
              <a:t>；</a:t>
            </a:r>
          </a:p>
        </p:txBody>
      </p:sp>
      <p:sp>
        <p:nvSpPr>
          <p:cNvPr id="140803" name="Rectangle 515" descr="羊皮纸">
            <a:extLst>
              <a:ext uri="{FF2B5EF4-FFF2-40B4-BE49-F238E27FC236}">
                <a16:creationId xmlns:a16="http://schemas.microsoft.com/office/drawing/2014/main" id="{5FD2213B-9807-40B7-8577-2089596082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463" y="692150"/>
            <a:ext cx="6813550" cy="8255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317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b="1">
                <a:solidFill>
                  <a:srgbClr val="000099"/>
                </a:solidFill>
                <a:latin typeface="Times New Roman" panose="02020603050405020304" pitchFamily="18" charset="0"/>
              </a:rPr>
              <a:t>EI=0</a:t>
            </a:r>
            <a:r>
              <a:rPr lang="zh-CN" altLang="en-US" sz="2400" b="1">
                <a:solidFill>
                  <a:srgbClr val="000099"/>
                </a:solidFill>
                <a:latin typeface="Times New Roman" panose="02020603050405020304" pitchFamily="18" charset="0"/>
              </a:rPr>
              <a:t>，电路工作，输入</a:t>
            </a:r>
            <a:r>
              <a:rPr lang="en-US" altLang="zh-CN" sz="2400" b="1">
                <a:solidFill>
                  <a:srgbClr val="000099"/>
                </a:solidFill>
                <a:latin typeface="Times New Roman" panose="02020603050405020304" pitchFamily="18" charset="0"/>
              </a:rPr>
              <a:t>0~7</a:t>
            </a:r>
            <a:r>
              <a:rPr lang="zh-CN" altLang="en-US" sz="2400" b="1">
                <a:solidFill>
                  <a:srgbClr val="000099"/>
                </a:solidFill>
                <a:latin typeface="Times New Roman" panose="02020603050405020304" pitchFamily="18" charset="0"/>
              </a:rPr>
              <a:t>分别有低电平输入时，</a:t>
            </a:r>
          </a:p>
          <a:p>
            <a:pPr algn="ctr" eaLnBrk="1" hangingPunct="1"/>
            <a:r>
              <a:rPr lang="en-US" altLang="zh-CN" sz="2400" b="1">
                <a:solidFill>
                  <a:srgbClr val="000099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b="1" baseline="-25000">
                <a:solidFill>
                  <a:srgbClr val="000099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400" b="1">
                <a:solidFill>
                  <a:srgbClr val="000099"/>
                </a:solidFill>
                <a:latin typeface="Times New Roman" panose="02020603050405020304" pitchFamily="18" charset="0"/>
              </a:rPr>
              <a:t> A</a:t>
            </a:r>
            <a:r>
              <a:rPr lang="en-US" altLang="zh-CN" sz="2400" b="1" baseline="-25000">
                <a:solidFill>
                  <a:srgbClr val="000099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400" b="1">
                <a:solidFill>
                  <a:srgbClr val="000099"/>
                </a:solidFill>
                <a:latin typeface="Times New Roman" panose="02020603050405020304" pitchFamily="18" charset="0"/>
              </a:rPr>
              <a:t> A</a:t>
            </a:r>
            <a:r>
              <a:rPr lang="en-US" altLang="zh-CN" sz="2400" b="1" baseline="-25000">
                <a:solidFill>
                  <a:srgbClr val="000099"/>
                </a:solidFill>
                <a:latin typeface="Times New Roman" panose="02020603050405020304" pitchFamily="18" charset="0"/>
              </a:rPr>
              <a:t>0</a:t>
            </a:r>
            <a:r>
              <a:rPr lang="zh-CN" altLang="en-US" sz="2400" b="1">
                <a:solidFill>
                  <a:srgbClr val="000099"/>
                </a:solidFill>
                <a:latin typeface="Times New Roman" panose="02020603050405020304" pitchFamily="18" charset="0"/>
              </a:rPr>
              <a:t>为</a:t>
            </a:r>
            <a:r>
              <a:rPr lang="en-US" altLang="zh-CN" sz="2400" b="1">
                <a:solidFill>
                  <a:srgbClr val="000099"/>
                </a:solidFill>
                <a:latin typeface="Times New Roman" panose="02020603050405020304" pitchFamily="18" charset="0"/>
              </a:rPr>
              <a:t>0~7</a:t>
            </a:r>
            <a:r>
              <a:rPr lang="zh-CN" altLang="en-US" sz="2400" b="1">
                <a:solidFill>
                  <a:srgbClr val="000099"/>
                </a:solidFill>
                <a:latin typeface="Times New Roman" panose="02020603050405020304" pitchFamily="18" charset="0"/>
              </a:rPr>
              <a:t>的编码输出，</a:t>
            </a:r>
            <a:r>
              <a:rPr lang="en-US" altLang="zh-CN" sz="2400" b="1">
                <a:solidFill>
                  <a:srgbClr val="000099"/>
                </a:solidFill>
                <a:latin typeface="Times New Roman" panose="02020603050405020304" pitchFamily="18" charset="0"/>
              </a:rPr>
              <a:t>GS =0 </a:t>
            </a:r>
            <a:r>
              <a:rPr lang="zh-CN" altLang="en-US" sz="2400" b="1">
                <a:solidFill>
                  <a:srgbClr val="000099"/>
                </a:solidFill>
                <a:latin typeface="Times New Roman" panose="02020603050405020304" pitchFamily="18" charset="0"/>
              </a:rPr>
              <a:t>， </a:t>
            </a:r>
            <a:r>
              <a:rPr lang="en-US" altLang="zh-CN" sz="2400" b="1">
                <a:solidFill>
                  <a:srgbClr val="000099"/>
                </a:solidFill>
                <a:latin typeface="Times New Roman" panose="02020603050405020304" pitchFamily="18" charset="0"/>
              </a:rPr>
              <a:t>EO =1</a:t>
            </a:r>
            <a:r>
              <a:rPr lang="zh-CN" altLang="en-US" sz="2400" b="1">
                <a:solidFill>
                  <a:srgbClr val="000099"/>
                </a:solidFill>
                <a:latin typeface="Times New Roman" panose="02020603050405020304" pitchFamily="18" charset="0"/>
              </a:rPr>
              <a:t>。 </a:t>
            </a:r>
          </a:p>
        </p:txBody>
      </p:sp>
      <p:sp>
        <p:nvSpPr>
          <p:cNvPr id="42158" name="Line 517">
            <a:extLst>
              <a:ext uri="{FF2B5EF4-FFF2-40B4-BE49-F238E27FC236}">
                <a16:creationId xmlns:a16="http://schemas.microsoft.com/office/drawing/2014/main" id="{1B30C547-857E-4D83-A690-466D05C1CD74}"/>
              </a:ext>
            </a:extLst>
          </p:cNvPr>
          <p:cNvSpPr>
            <a:spLocks noChangeShapeType="1"/>
          </p:cNvSpPr>
          <p:nvPr/>
        </p:nvSpPr>
        <p:spPr bwMode="auto">
          <a:xfrm>
            <a:off x="7439025" y="1878013"/>
            <a:ext cx="0" cy="45720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0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500"/>
                                        <p:tgtEl>
                                          <p:spTgt spid="1408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0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40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500"/>
                                        <p:tgtEl>
                                          <p:spTgt spid="1408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0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40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500"/>
                                        <p:tgtEl>
                                          <p:spTgt spid="14080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0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634" grpId="0" animBg="1"/>
      <p:bldP spid="140635" grpId="0" animBg="1"/>
      <p:bldP spid="140637" grpId="0" animBg="1"/>
      <p:bldP spid="140801" grpId="0" animBg="1"/>
      <p:bldP spid="140802" grpId="0" animBg="1"/>
      <p:bldP spid="14080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5">
            <a:extLst>
              <a:ext uri="{FF2B5EF4-FFF2-40B4-BE49-F238E27FC236}">
                <a16:creationId xmlns:a16="http://schemas.microsoft.com/office/drawing/2014/main" id="{107B6B8C-32ED-40ED-ACD3-6FA2B65E8D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404813"/>
            <a:ext cx="226218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 </a:t>
            </a:r>
            <a:r>
              <a:rPr lang="zh-CN" altLang="en-US" sz="36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译码器</a:t>
            </a:r>
          </a:p>
        </p:txBody>
      </p:sp>
      <p:sp>
        <p:nvSpPr>
          <p:cNvPr id="43011" name="Rectangle 10">
            <a:extLst>
              <a:ext uri="{FF2B5EF4-FFF2-40B4-BE49-F238E27FC236}">
                <a16:creationId xmlns:a16="http://schemas.microsoft.com/office/drawing/2014/main" id="{94D15AAB-1C74-4DDA-BBD7-F0B476D9BB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196975"/>
            <a:ext cx="14097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tIns="165048" bIns="16504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solidFill>
                  <a:srgbClr val="000066"/>
                </a:solidFill>
                <a:ea typeface="黑体" panose="02010609060101010101" pitchFamily="49" charset="-122"/>
              </a:rPr>
              <a:t>译码：</a:t>
            </a:r>
          </a:p>
        </p:txBody>
      </p:sp>
      <p:sp>
        <p:nvSpPr>
          <p:cNvPr id="145419" name="Rectangle 11">
            <a:extLst>
              <a:ext uri="{FF2B5EF4-FFF2-40B4-BE49-F238E27FC236}">
                <a16:creationId xmlns:a16="http://schemas.microsoft.com/office/drawing/2014/main" id="{BB9D9E20-B1A2-4FA9-A1D8-B3755DE6BD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025" y="3300413"/>
            <a:ext cx="326390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译码器的分类：</a:t>
            </a:r>
            <a:r>
              <a:rPr lang="zh-CN" altLang="en-US" sz="3200" b="1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145420" name="Rectangle 12">
            <a:extLst>
              <a:ext uri="{FF2B5EF4-FFF2-40B4-BE49-F238E27FC236}">
                <a16:creationId xmlns:a16="http://schemas.microsoft.com/office/drawing/2014/main" id="{683EE21A-7310-47EF-A6FB-AB9D75B0C6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825" y="3927475"/>
            <a:ext cx="2701925" cy="547688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 type="none" w="lg" len="lg"/>
          </a:ln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唯一地址译码器</a:t>
            </a:r>
          </a:p>
        </p:txBody>
      </p:sp>
      <p:sp>
        <p:nvSpPr>
          <p:cNvPr id="145421" name="Rectangle 13">
            <a:extLst>
              <a:ext uri="{FF2B5EF4-FFF2-40B4-BE49-F238E27FC236}">
                <a16:creationId xmlns:a16="http://schemas.microsoft.com/office/drawing/2014/main" id="{68F8C226-12EA-4D5F-9B7F-EAA59FF80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025" y="5757863"/>
            <a:ext cx="1990725" cy="547687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 type="none" w="lg" len="lg"/>
          </a:ln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代码变换器</a:t>
            </a:r>
          </a:p>
        </p:txBody>
      </p:sp>
      <p:sp>
        <p:nvSpPr>
          <p:cNvPr id="145422" name="Rectangle 14">
            <a:extLst>
              <a:ext uri="{FF2B5EF4-FFF2-40B4-BE49-F238E27FC236}">
                <a16:creationId xmlns:a16="http://schemas.microsoft.com/office/drawing/2014/main" id="{9C55B1B5-5991-4BB5-8194-5A1A61C076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0725" y="4019550"/>
            <a:ext cx="6207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将一系列代码转换成与之对应的有效信号。 </a:t>
            </a:r>
          </a:p>
        </p:txBody>
      </p:sp>
      <p:sp>
        <p:nvSpPr>
          <p:cNvPr id="145423" name="Rectangle 15">
            <a:extLst>
              <a:ext uri="{FF2B5EF4-FFF2-40B4-BE49-F238E27FC236}">
                <a16:creationId xmlns:a16="http://schemas.microsoft.com/office/drawing/2014/main" id="{B9CAAC91-CC1A-4DB7-B727-AA3C307D5B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8425" y="5788025"/>
            <a:ext cx="4605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将一种代码转换成另一种代码。</a:t>
            </a:r>
            <a:r>
              <a:rPr lang="zh-CN" altLang="en-US" sz="2400" b="1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145424" name="Rectangle 16">
            <a:extLst>
              <a:ext uri="{FF2B5EF4-FFF2-40B4-BE49-F238E27FC236}">
                <a16:creationId xmlns:a16="http://schemas.microsoft.com/office/drawing/2014/main" id="{830BC126-97CA-4659-9D27-3899956677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4524375"/>
            <a:ext cx="3243262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CC66"/>
              </a:buClr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二进制译码器 </a:t>
            </a:r>
          </a:p>
          <a:p>
            <a:pPr eaLnBrk="1" hangingPunct="1">
              <a:buClr>
                <a:srgbClr val="FFCC66"/>
              </a:buClr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</a:t>
            </a:r>
            <a:r>
              <a:rPr lang="en-US" altLang="zh-CN" sz="24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24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十进制译码器</a:t>
            </a:r>
          </a:p>
          <a:p>
            <a:pPr eaLnBrk="1" hangingPunct="1">
              <a:buClr>
                <a:srgbClr val="FFCC66"/>
              </a:buClr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显示译码器</a:t>
            </a:r>
          </a:p>
        </p:txBody>
      </p:sp>
      <p:sp>
        <p:nvSpPr>
          <p:cNvPr id="145425" name="Rectangle 17">
            <a:extLst>
              <a:ext uri="{FF2B5EF4-FFF2-40B4-BE49-F238E27FC236}">
                <a16:creationId xmlns:a16="http://schemas.microsoft.com/office/drawing/2014/main" id="{84EA4901-89A3-4578-A0DA-C6DA11CF9E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625" y="4794250"/>
            <a:ext cx="3689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常见的唯一地址译码器： </a:t>
            </a:r>
          </a:p>
        </p:txBody>
      </p:sp>
      <p:sp>
        <p:nvSpPr>
          <p:cNvPr id="145426" name="AutoShape 18">
            <a:extLst>
              <a:ext uri="{FF2B5EF4-FFF2-40B4-BE49-F238E27FC236}">
                <a16:creationId xmlns:a16="http://schemas.microsoft.com/office/drawing/2014/main" id="{859FEFBC-9E33-4EAB-A3A5-4A48094ACFA1}"/>
              </a:ext>
            </a:extLst>
          </p:cNvPr>
          <p:cNvSpPr>
            <a:spLocks/>
          </p:cNvSpPr>
          <p:nvPr/>
        </p:nvSpPr>
        <p:spPr bwMode="auto">
          <a:xfrm>
            <a:off x="4140200" y="4705350"/>
            <a:ext cx="250825" cy="838200"/>
          </a:xfrm>
          <a:prstGeom prst="leftBrace">
            <a:avLst>
              <a:gd name="adj1" fmla="val 27848"/>
              <a:gd name="adj2" fmla="val 50000"/>
            </a:avLst>
          </a:prstGeom>
          <a:noFill/>
          <a:ln w="31750">
            <a:solidFill>
              <a:srgbClr val="000099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020" name="Rectangle 23">
            <a:extLst>
              <a:ext uri="{FF2B5EF4-FFF2-40B4-BE49-F238E27FC236}">
                <a16:creationId xmlns:a16="http://schemas.microsoft.com/office/drawing/2014/main" id="{474FC6BB-4D0E-4732-8DE8-65C157BEFE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3213" y="1163638"/>
            <a:ext cx="7570787" cy="131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tIns="165048" bIns="16504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2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译码是编码的逆过程，即将某个二进制码翻译成特定的信号，即电路的某种状态。</a:t>
            </a:r>
          </a:p>
        </p:txBody>
      </p:sp>
      <p:sp>
        <p:nvSpPr>
          <p:cNvPr id="145433" name="Rectangle 25">
            <a:extLst>
              <a:ext uri="{FF2B5EF4-FFF2-40B4-BE49-F238E27FC236}">
                <a16:creationId xmlns:a16="http://schemas.microsoft.com/office/drawing/2014/main" id="{3E22E2A7-0CCA-4883-A838-21EA6726E5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5" y="2460625"/>
            <a:ext cx="1695450" cy="827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tIns="165048" bIns="16504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solidFill>
                  <a:srgbClr val="000066"/>
                </a:solidFill>
                <a:ea typeface="黑体" panose="02010609060101010101" pitchFamily="49" charset="-122"/>
              </a:rPr>
              <a:t>译码器：</a:t>
            </a:r>
          </a:p>
        </p:txBody>
      </p:sp>
      <p:sp>
        <p:nvSpPr>
          <p:cNvPr id="145434" name="Rectangle 26">
            <a:extLst>
              <a:ext uri="{FF2B5EF4-FFF2-40B4-BE49-F238E27FC236}">
                <a16:creationId xmlns:a16="http://schemas.microsoft.com/office/drawing/2014/main" id="{606459A6-E456-4D12-8C41-A91CB5B7C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8013" y="2457450"/>
            <a:ext cx="7086600" cy="827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tIns="165048" bIns="16504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2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具有译码功能的逻辑电路称为译码器。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5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5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5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5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45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45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45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1" dur="500"/>
                                        <p:tgtEl>
                                          <p:spTgt spid="145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5" dur="500"/>
                                        <p:tgtEl>
                                          <p:spTgt spid="145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45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9" grpId="0" autoUpdateAnimBg="0"/>
      <p:bldP spid="145420" grpId="0" animBg="1" autoUpdateAnimBg="0"/>
      <p:bldP spid="145421" grpId="0" animBg="1" autoUpdateAnimBg="0"/>
      <p:bldP spid="145422" grpId="0" autoUpdateAnimBg="0"/>
      <p:bldP spid="145423" grpId="0" autoUpdateAnimBg="0"/>
      <p:bldP spid="145424" grpId="0" autoUpdateAnimBg="0"/>
      <p:bldP spid="145425" grpId="0" autoUpdateAnimBg="0"/>
      <p:bldP spid="145426" grpId="0" animBg="1"/>
      <p:bldP spid="145433" grpId="0" autoUpdateAnimBg="0"/>
      <p:bldP spid="145434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6" name="AutoShape 4">
            <a:extLst>
              <a:ext uri="{FF2B5EF4-FFF2-40B4-BE49-F238E27FC236}">
                <a16:creationId xmlns:a16="http://schemas.microsoft.com/office/drawing/2014/main" id="{9E47AA69-CCAF-48B8-BB98-40398C9750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1771650"/>
            <a:ext cx="3657600" cy="29987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6437" name="AutoShape 5">
            <a:extLst>
              <a:ext uri="{FF2B5EF4-FFF2-40B4-BE49-F238E27FC236}">
                <a16:creationId xmlns:a16="http://schemas.microsoft.com/office/drawing/2014/main" id="{6C3E0CDD-6F32-4378-9360-83A178FA4C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2100" y="2044700"/>
            <a:ext cx="404813" cy="1844675"/>
          </a:xfrm>
          <a:prstGeom prst="roundRect">
            <a:avLst>
              <a:gd name="adj" fmla="val 16667"/>
            </a:avLst>
          </a:prstGeom>
          <a:solidFill>
            <a:srgbClr val="66FF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6438" name="AutoShape 6">
            <a:extLst>
              <a:ext uri="{FF2B5EF4-FFF2-40B4-BE49-F238E27FC236}">
                <a16:creationId xmlns:a16="http://schemas.microsoft.com/office/drawing/2014/main" id="{3F39D2F3-3C2B-4F20-94BE-5B852EC7F4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2925" y="1998663"/>
            <a:ext cx="396875" cy="1890712"/>
          </a:xfrm>
          <a:prstGeom prst="roundRect">
            <a:avLst>
              <a:gd name="adj" fmla="val 16667"/>
            </a:avLst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6439" name="AutoShape 7">
            <a:extLst>
              <a:ext uri="{FF2B5EF4-FFF2-40B4-BE49-F238E27FC236}">
                <a16:creationId xmlns:a16="http://schemas.microsoft.com/office/drawing/2014/main" id="{291C6858-57AC-4BD7-91D5-A2399DA5C0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070350"/>
            <a:ext cx="404813" cy="449263"/>
          </a:xfrm>
          <a:prstGeom prst="roundRect">
            <a:avLst>
              <a:gd name="adj" fmla="val 16667"/>
            </a:avLst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27" name="Rectangle 8">
            <a:extLst>
              <a:ext uri="{FF2B5EF4-FFF2-40B4-BE49-F238E27FC236}">
                <a16:creationId xmlns:a16="http://schemas.microsoft.com/office/drawing/2014/main" id="{2190E1A3-AEFC-4D50-9182-8D3572EB71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65150" y="908050"/>
            <a:ext cx="4583113" cy="838200"/>
          </a:xfrm>
          <a:noFill/>
        </p:spPr>
        <p:txBody>
          <a:bodyPr/>
          <a:lstStyle/>
          <a:p>
            <a:pPr algn="just" eaLnBrk="1" hangingPunct="1"/>
            <a:r>
              <a:rPr kumimoji="1" lang="en-US" altLang="zh-CN" sz="3200">
                <a:solidFill>
                  <a:srgbClr val="000066"/>
                </a:solidFill>
                <a:ea typeface="黑体" panose="02010609060101010101" pitchFamily="49" charset="-122"/>
              </a:rPr>
              <a:t>1.  </a:t>
            </a:r>
            <a:r>
              <a:rPr kumimoji="1" lang="zh-CN" altLang="en-US" sz="3200">
                <a:solidFill>
                  <a:srgbClr val="000066"/>
                </a:solidFill>
                <a:ea typeface="黑体" panose="02010609060101010101" pitchFamily="49" charset="-122"/>
              </a:rPr>
              <a:t>二进制译码器</a:t>
            </a:r>
          </a:p>
        </p:txBody>
      </p:sp>
      <p:graphicFrame>
        <p:nvGraphicFramePr>
          <p:cNvPr id="146441" name="Object 9">
            <a:extLst>
              <a:ext uri="{FF2B5EF4-FFF2-40B4-BE49-F238E27FC236}">
                <a16:creationId xmlns:a16="http://schemas.microsoft.com/office/drawing/2014/main" id="{1E26A37D-D72B-4E4A-881A-DE43D9F59A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33675" y="1938338"/>
          <a:ext cx="3384550" cy="282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name="图片" r:id="rId4" imgW="2219040" imgH="1857600" progId="Word.Picture.8">
                  <p:embed/>
                </p:oleObj>
              </mc:Choice>
              <mc:Fallback>
                <p:oleObj name="图片" r:id="rId4" imgW="2219040" imgH="1857600" progId="Word.Picture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3675" y="1938338"/>
                        <a:ext cx="3384550" cy="2827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6442" name="Rectangle 10">
            <a:extLst>
              <a:ext uri="{FF2B5EF4-FFF2-40B4-BE49-F238E27FC236}">
                <a16:creationId xmlns:a16="http://schemas.microsoft.com/office/drawing/2014/main" id="{79B06F50-321A-49B1-84AF-74459C47E6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963" y="4954588"/>
            <a:ext cx="8180387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</a:t>
            </a:r>
            <a:r>
              <a:rPr lang="zh-CN" altLang="en-US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当使能输入端</a:t>
            </a:r>
            <a:r>
              <a:rPr lang="en-US" altLang="zh-CN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EI</a:t>
            </a:r>
            <a:r>
              <a:rPr lang="zh-CN" altLang="en-US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为有效电平时，对应每一组输入代码，只有其中一个输出端为有效电平，其余输出端则为相反电平。 </a:t>
            </a:r>
          </a:p>
        </p:txBody>
      </p:sp>
      <p:sp>
        <p:nvSpPr>
          <p:cNvPr id="146447" name="AutoShape 15">
            <a:extLst>
              <a:ext uri="{FF2B5EF4-FFF2-40B4-BE49-F238E27FC236}">
                <a16:creationId xmlns:a16="http://schemas.microsoft.com/office/drawing/2014/main" id="{ED1C1EF7-0150-455F-9854-F3177609F1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951038"/>
            <a:ext cx="1219200" cy="914400"/>
          </a:xfrm>
          <a:prstGeom prst="wedgeRoundRectCallout">
            <a:avLst>
              <a:gd name="adj1" fmla="val 118231"/>
              <a:gd name="adj2" fmla="val 71875"/>
              <a:gd name="adj3" fmla="val 16667"/>
            </a:avLst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n </a:t>
            </a: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个输入端</a:t>
            </a:r>
          </a:p>
        </p:txBody>
      </p:sp>
      <p:sp>
        <p:nvSpPr>
          <p:cNvPr id="146448" name="AutoShape 16">
            <a:extLst>
              <a:ext uri="{FF2B5EF4-FFF2-40B4-BE49-F238E27FC236}">
                <a16:creationId xmlns:a16="http://schemas.microsoft.com/office/drawing/2014/main" id="{699424D0-90FE-488E-91C6-D774CCEE70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3398838"/>
            <a:ext cx="1371600" cy="1295400"/>
          </a:xfrm>
          <a:prstGeom prst="wedgeRoundRectCallout">
            <a:avLst>
              <a:gd name="adj1" fmla="val 189583"/>
              <a:gd name="adj2" fmla="val 25491"/>
              <a:gd name="adj3" fmla="val 16667"/>
            </a:avLst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个使能输入端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EI</a:t>
            </a:r>
          </a:p>
        </p:txBody>
      </p:sp>
      <p:sp>
        <p:nvSpPr>
          <p:cNvPr id="146449" name="AutoShape 17">
            <a:extLst>
              <a:ext uri="{FF2B5EF4-FFF2-40B4-BE49-F238E27FC236}">
                <a16:creationId xmlns:a16="http://schemas.microsoft.com/office/drawing/2014/main" id="{16B9388C-D3F9-4BE8-B96D-AFDDE2D786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2408238"/>
            <a:ext cx="1219200" cy="1066800"/>
          </a:xfrm>
          <a:prstGeom prst="wedgeRoundRectCallout">
            <a:avLst>
              <a:gd name="adj1" fmla="val -111847"/>
              <a:gd name="adj2" fmla="val 14583"/>
              <a:gd name="adj3" fmla="val 16667"/>
            </a:avLst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en-US" altLang="zh-CN" sz="3200" b="1" baseline="300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个输出端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146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1" dur="500"/>
                                        <p:tgtEl>
                                          <p:spTgt spid="146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46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46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46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1" dur="500"/>
                                        <p:tgtEl>
                                          <p:spTgt spid="146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464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464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464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6" grpId="0" animBg="1"/>
      <p:bldP spid="146437" grpId="0" animBg="1"/>
      <p:bldP spid="146438" grpId="0" animBg="1"/>
      <p:bldP spid="146439" grpId="0" animBg="1"/>
      <p:bldP spid="146442" grpId="0" animBg="1" autoUpdateAnimBg="0"/>
      <p:bldP spid="146447" grpId="0" animBg="1" autoUpdateAnimBg="0"/>
      <p:bldP spid="146448" grpId="0" animBg="1" autoUpdateAnimBg="0"/>
      <p:bldP spid="146449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AutoShape 4">
            <a:extLst>
              <a:ext uri="{FF2B5EF4-FFF2-40B4-BE49-F238E27FC236}">
                <a16:creationId xmlns:a16="http://schemas.microsoft.com/office/drawing/2014/main" id="{8DE84083-DBCF-4D5B-9F40-73BC9135A2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0038" y="857250"/>
            <a:ext cx="3962400" cy="525621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9509" name="AutoShape 5">
            <a:extLst>
              <a:ext uri="{FF2B5EF4-FFF2-40B4-BE49-F238E27FC236}">
                <a16:creationId xmlns:a16="http://schemas.microsoft.com/office/drawing/2014/main" id="{8B32D2F2-ED8E-4092-9CBF-7FD425E9E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8138" y="4278313"/>
            <a:ext cx="419100" cy="1655762"/>
          </a:xfrm>
          <a:prstGeom prst="roundRect">
            <a:avLst>
              <a:gd name="adj" fmla="val 16667"/>
            </a:avLst>
          </a:prstGeom>
          <a:solidFill>
            <a:srgbClr val="CC00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9510" name="AutoShape 6">
            <a:extLst>
              <a:ext uri="{FF2B5EF4-FFF2-40B4-BE49-F238E27FC236}">
                <a16:creationId xmlns:a16="http://schemas.microsoft.com/office/drawing/2014/main" id="{8583FABF-7167-4163-8022-BFDD7B9DC2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6238" y="2247900"/>
            <a:ext cx="381000" cy="828675"/>
          </a:xfrm>
          <a:prstGeom prst="roundRect">
            <a:avLst>
              <a:gd name="adj" fmla="val 16667"/>
            </a:avLst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9511" name="AutoShape 7">
            <a:extLst>
              <a:ext uri="{FF2B5EF4-FFF2-40B4-BE49-F238E27FC236}">
                <a16:creationId xmlns:a16="http://schemas.microsoft.com/office/drawing/2014/main" id="{B2C3E726-01D7-42FD-93E7-525549D080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4450" y="1109663"/>
            <a:ext cx="331788" cy="471646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51" name="Rectangle 9">
            <a:extLst>
              <a:ext uri="{FF2B5EF4-FFF2-40B4-BE49-F238E27FC236}">
                <a16:creationId xmlns:a16="http://schemas.microsoft.com/office/drawing/2014/main" id="{2C5827B2-7C0D-4B79-9121-D1C98B81CD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038" y="723900"/>
            <a:ext cx="43624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74138</a:t>
            </a:r>
            <a:r>
              <a:rPr lang="zh-CN" altLang="en-US" sz="32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集成译码器 </a:t>
            </a:r>
          </a:p>
        </p:txBody>
      </p:sp>
      <p:pic>
        <p:nvPicPr>
          <p:cNvPr id="6152" name="Picture 10">
            <a:extLst>
              <a:ext uri="{FF2B5EF4-FFF2-40B4-BE49-F238E27FC236}">
                <a16:creationId xmlns:a16="http://schemas.microsoft.com/office/drawing/2014/main" id="{20536B58-5A19-406E-A2A5-842BA4A8A5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0513" y="1001713"/>
            <a:ext cx="4005262" cy="496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1">
            <a:extLst>
              <a:ext uri="{FF2B5EF4-FFF2-40B4-BE49-F238E27FC236}">
                <a16:creationId xmlns:a16="http://schemas.microsoft.com/office/drawing/2014/main" id="{16A8C8D5-2008-4832-8E45-1E1160FAE050}"/>
              </a:ext>
            </a:extLst>
          </p:cNvPr>
          <p:cNvGrpSpPr>
            <a:grpSpLocks/>
          </p:cNvGrpSpPr>
          <p:nvPr/>
        </p:nvGrpSpPr>
        <p:grpSpPr bwMode="auto">
          <a:xfrm>
            <a:off x="909638" y="3748088"/>
            <a:ext cx="1946275" cy="2341562"/>
            <a:chOff x="2268" y="1706"/>
            <a:chExt cx="1226" cy="1475"/>
          </a:xfrm>
        </p:grpSpPr>
        <p:sp>
          <p:nvSpPr>
            <p:cNvPr id="6161" name="AutoShape 12">
              <a:extLst>
                <a:ext uri="{FF2B5EF4-FFF2-40B4-BE49-F238E27FC236}">
                  <a16:creationId xmlns:a16="http://schemas.microsoft.com/office/drawing/2014/main" id="{95BE90DB-7F07-4F51-A8B8-E098446DB8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0" y="1706"/>
              <a:ext cx="1180" cy="147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pic>
          <p:nvPicPr>
            <p:cNvPr id="6162" name="Picture 13">
              <a:extLst>
                <a:ext uri="{FF2B5EF4-FFF2-40B4-BE49-F238E27FC236}">
                  <a16:creationId xmlns:a16="http://schemas.microsoft.com/office/drawing/2014/main" id="{A35A7CEC-BFC0-4610-BF7D-24D3ECCD8F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631"/>
            <a:stretch>
              <a:fillRect/>
            </a:stretch>
          </p:blipFill>
          <p:spPr bwMode="auto">
            <a:xfrm>
              <a:off x="2268" y="1752"/>
              <a:ext cx="1226" cy="13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Group 14">
            <a:extLst>
              <a:ext uri="{FF2B5EF4-FFF2-40B4-BE49-F238E27FC236}">
                <a16:creationId xmlns:a16="http://schemas.microsoft.com/office/drawing/2014/main" id="{D5194246-B8C7-48D3-BE05-B44CB7FE1364}"/>
              </a:ext>
            </a:extLst>
          </p:cNvPr>
          <p:cNvGrpSpPr>
            <a:grpSpLocks/>
          </p:cNvGrpSpPr>
          <p:nvPr/>
        </p:nvGrpSpPr>
        <p:grpSpPr bwMode="auto">
          <a:xfrm>
            <a:off x="757238" y="1409700"/>
            <a:ext cx="2133600" cy="2157413"/>
            <a:chOff x="528" y="1056"/>
            <a:chExt cx="1344" cy="1359"/>
          </a:xfrm>
        </p:grpSpPr>
        <p:sp>
          <p:nvSpPr>
            <p:cNvPr id="6158" name="AutoShape 15">
              <a:extLst>
                <a:ext uri="{FF2B5EF4-FFF2-40B4-BE49-F238E27FC236}">
                  <a16:creationId xmlns:a16="http://schemas.microsoft.com/office/drawing/2014/main" id="{1914049B-0714-4DE1-BE25-F3C3743259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" y="1196"/>
              <a:ext cx="1191" cy="1219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6159" name="Group 16">
              <a:extLst>
                <a:ext uri="{FF2B5EF4-FFF2-40B4-BE49-F238E27FC236}">
                  <a16:creationId xmlns:a16="http://schemas.microsoft.com/office/drawing/2014/main" id="{624A7BE2-B1E7-4E3B-B94C-EE571D3F48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8" y="1056"/>
              <a:ext cx="1344" cy="1338"/>
              <a:chOff x="-159" y="1457"/>
              <a:chExt cx="1383" cy="1338"/>
            </a:xfrm>
          </p:grpSpPr>
          <p:sp>
            <p:nvSpPr>
              <p:cNvPr id="6160" name="AutoShape 17">
                <a:extLst>
                  <a:ext uri="{FF2B5EF4-FFF2-40B4-BE49-F238E27FC236}">
                    <a16:creationId xmlns:a16="http://schemas.microsoft.com/office/drawing/2014/main" id="{28DCE0C9-6B34-4089-BCBF-318BF4C97D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457"/>
                <a:ext cx="1224" cy="1338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aphicFrame>
            <p:nvGraphicFramePr>
              <p:cNvPr id="6146" name="Object 18">
                <a:extLst>
                  <a:ext uri="{FF2B5EF4-FFF2-40B4-BE49-F238E27FC236}">
                    <a16:creationId xmlns:a16="http://schemas.microsoft.com/office/drawing/2014/main" id="{A9791756-2786-406C-82B1-D46F4AA9B29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-159" y="1548"/>
              <a:ext cx="1292" cy="120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63" name="图片" r:id="rId6" imgW="2263939" imgH="2105706" progId="Word.Picture.8">
                      <p:embed/>
                    </p:oleObj>
                  </mc:Choice>
                  <mc:Fallback>
                    <p:oleObj name="图片" r:id="rId6" imgW="2263939" imgH="2105706" progId="Word.Picture.8">
                      <p:embed/>
                      <p:pic>
                        <p:nvPicPr>
                          <p:cNvPr id="0" name="Object 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-159" y="1548"/>
                            <a:ext cx="1292" cy="120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49527" name="AutoShape 23">
            <a:extLst>
              <a:ext uri="{FF2B5EF4-FFF2-40B4-BE49-F238E27FC236}">
                <a16:creationId xmlns:a16="http://schemas.microsoft.com/office/drawing/2014/main" id="{C14D2094-E4EF-4B3C-A4D6-0C924F2D66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8038" y="4076700"/>
            <a:ext cx="533400" cy="2057400"/>
          </a:xfrm>
          <a:prstGeom prst="wedgeRoundRectCallout">
            <a:avLst>
              <a:gd name="adj1" fmla="val 146431"/>
              <a:gd name="adj2" fmla="val 153"/>
              <a:gd name="adj3" fmla="val 16667"/>
            </a:avLst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="1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400" b="1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个输入端</a:t>
            </a:r>
          </a:p>
        </p:txBody>
      </p:sp>
      <p:sp>
        <p:nvSpPr>
          <p:cNvPr id="149528" name="AutoShape 24">
            <a:extLst>
              <a:ext uri="{FF2B5EF4-FFF2-40B4-BE49-F238E27FC236}">
                <a16:creationId xmlns:a16="http://schemas.microsoft.com/office/drawing/2014/main" id="{B5405515-7886-48BE-B471-FA3079AE35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8038" y="1485900"/>
            <a:ext cx="609600" cy="1981200"/>
          </a:xfrm>
          <a:prstGeom prst="wedgeRoundRectCallout">
            <a:avLst>
              <a:gd name="adj1" fmla="val 116926"/>
              <a:gd name="adj2" fmla="val 2884"/>
              <a:gd name="adj3" fmla="val 16667"/>
            </a:avLst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="1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400" b="1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个控制端</a:t>
            </a:r>
          </a:p>
        </p:txBody>
      </p:sp>
      <p:sp>
        <p:nvSpPr>
          <p:cNvPr id="149529" name="AutoShape 25">
            <a:extLst>
              <a:ext uri="{FF2B5EF4-FFF2-40B4-BE49-F238E27FC236}">
                <a16:creationId xmlns:a16="http://schemas.microsoft.com/office/drawing/2014/main" id="{C3BF4D01-0FEC-4758-9DA4-5D3B73864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1038" y="1943100"/>
            <a:ext cx="533400" cy="2057400"/>
          </a:xfrm>
          <a:prstGeom prst="wedgeRoundRectCallout">
            <a:avLst>
              <a:gd name="adj1" fmla="val -108333"/>
              <a:gd name="adj2" fmla="val 2468"/>
              <a:gd name="adj3" fmla="val 16667"/>
            </a:avLst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="1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lang="zh-CN" altLang="en-US" sz="2400" b="1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个输出端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9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95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49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95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49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495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09" grpId="0" animBg="1"/>
      <p:bldP spid="149510" grpId="0" animBg="1"/>
      <p:bldP spid="149511" grpId="0" animBg="1"/>
      <p:bldP spid="149527" grpId="0" animBg="1" autoUpdateAnimBg="0"/>
      <p:bldP spid="149528" grpId="0" animBg="1" autoUpdateAnimBg="0"/>
      <p:bldP spid="149529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8" name="Line 4">
            <a:extLst>
              <a:ext uri="{FF2B5EF4-FFF2-40B4-BE49-F238E27FC236}">
                <a16:creationId xmlns:a16="http://schemas.microsoft.com/office/drawing/2014/main" id="{E9A0DC88-A5C1-4D2A-AC8B-0CCC2714A18D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" y="1438275"/>
            <a:ext cx="830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9" name="Line 5">
            <a:extLst>
              <a:ext uri="{FF2B5EF4-FFF2-40B4-BE49-F238E27FC236}">
                <a16:creationId xmlns:a16="http://schemas.microsoft.com/office/drawing/2014/main" id="{74ED4481-138A-43E6-895F-5E447DE02755}"/>
              </a:ext>
            </a:extLst>
          </p:cNvPr>
          <p:cNvSpPr>
            <a:spLocks noChangeShapeType="1"/>
          </p:cNvSpPr>
          <p:nvPr/>
        </p:nvSpPr>
        <p:spPr bwMode="auto">
          <a:xfrm>
            <a:off x="2257425" y="1428750"/>
            <a:ext cx="0" cy="4876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80" name="Line 6">
            <a:extLst>
              <a:ext uri="{FF2B5EF4-FFF2-40B4-BE49-F238E27FC236}">
                <a16:creationId xmlns:a16="http://schemas.microsoft.com/office/drawing/2014/main" id="{73224913-0E3D-4E05-B2A6-751296CDDE62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" y="1871663"/>
            <a:ext cx="830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81" name="Line 7">
            <a:extLst>
              <a:ext uri="{FF2B5EF4-FFF2-40B4-BE49-F238E27FC236}">
                <a16:creationId xmlns:a16="http://schemas.microsoft.com/office/drawing/2014/main" id="{C9D64FD5-F73C-4DCA-BCC3-43755997EE0E}"/>
              </a:ext>
            </a:extLst>
          </p:cNvPr>
          <p:cNvSpPr>
            <a:spLocks noChangeShapeType="1"/>
          </p:cNvSpPr>
          <p:nvPr/>
        </p:nvSpPr>
        <p:spPr bwMode="auto">
          <a:xfrm>
            <a:off x="4086225" y="1047750"/>
            <a:ext cx="0" cy="5257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1560" name="Rectangle 8">
            <a:extLst>
              <a:ext uri="{FF2B5EF4-FFF2-40B4-BE49-F238E27FC236}">
                <a16:creationId xmlns:a16="http://schemas.microsoft.com/office/drawing/2014/main" id="{59EF051D-3CE6-4E68-ABA5-92954DC347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063" y="1885950"/>
            <a:ext cx="8107362" cy="1189038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1561" name="Rectangle 9">
            <a:extLst>
              <a:ext uri="{FF2B5EF4-FFF2-40B4-BE49-F238E27FC236}">
                <a16:creationId xmlns:a16="http://schemas.microsoft.com/office/drawing/2014/main" id="{80659A12-742E-403E-8CDC-B1D725D145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063" y="3208338"/>
            <a:ext cx="1547812" cy="3060700"/>
          </a:xfrm>
          <a:prstGeom prst="rect">
            <a:avLst/>
          </a:prstGeom>
          <a:solidFill>
            <a:srgbClr val="CC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1562" name="Rectangle 10">
            <a:extLst>
              <a:ext uri="{FF2B5EF4-FFF2-40B4-BE49-F238E27FC236}">
                <a16:creationId xmlns:a16="http://schemas.microsoft.com/office/drawing/2014/main" id="{C524FB1B-3045-444E-BA53-D9D54703E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6075" y="3208338"/>
            <a:ext cx="468313" cy="360362"/>
          </a:xfrm>
          <a:prstGeom prst="rect">
            <a:avLst/>
          </a:prstGeom>
          <a:solidFill>
            <a:srgbClr val="CC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1563" name="Rectangle 11">
            <a:extLst>
              <a:ext uri="{FF2B5EF4-FFF2-40B4-BE49-F238E27FC236}">
                <a16:creationId xmlns:a16="http://schemas.microsoft.com/office/drawing/2014/main" id="{054A3CE9-3EF9-4D9B-A413-C02BC767AF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2338" y="3603625"/>
            <a:ext cx="468312" cy="360363"/>
          </a:xfrm>
          <a:prstGeom prst="rect">
            <a:avLst/>
          </a:prstGeom>
          <a:solidFill>
            <a:srgbClr val="CC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1564" name="Rectangle 12">
            <a:extLst>
              <a:ext uri="{FF2B5EF4-FFF2-40B4-BE49-F238E27FC236}">
                <a16:creationId xmlns:a16="http://schemas.microsoft.com/office/drawing/2014/main" id="{5832F10C-2E9B-4CEC-B7DF-F589EAD906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8600" y="3929063"/>
            <a:ext cx="468313" cy="360362"/>
          </a:xfrm>
          <a:prstGeom prst="rect">
            <a:avLst/>
          </a:prstGeom>
          <a:solidFill>
            <a:srgbClr val="CC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1565" name="Rectangle 13">
            <a:extLst>
              <a:ext uri="{FF2B5EF4-FFF2-40B4-BE49-F238E27FC236}">
                <a16:creationId xmlns:a16="http://schemas.microsoft.com/office/drawing/2014/main" id="{3CB8A9DE-007E-49B9-BDAD-1EED0EE386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9788" y="4360863"/>
            <a:ext cx="468312" cy="360362"/>
          </a:xfrm>
          <a:prstGeom prst="rect">
            <a:avLst/>
          </a:prstGeom>
          <a:solidFill>
            <a:srgbClr val="CC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1566" name="Rectangle 14">
            <a:extLst>
              <a:ext uri="{FF2B5EF4-FFF2-40B4-BE49-F238E27FC236}">
                <a16:creationId xmlns:a16="http://schemas.microsoft.com/office/drawing/2014/main" id="{6E3F6F77-9DEA-407F-BB11-AC93E1B3F5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7488" y="4756150"/>
            <a:ext cx="468312" cy="360363"/>
          </a:xfrm>
          <a:prstGeom prst="rect">
            <a:avLst/>
          </a:prstGeom>
          <a:solidFill>
            <a:srgbClr val="CC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1567" name="Rectangle 15">
            <a:extLst>
              <a:ext uri="{FF2B5EF4-FFF2-40B4-BE49-F238E27FC236}">
                <a16:creationId xmlns:a16="http://schemas.microsoft.com/office/drawing/2014/main" id="{5AE605AC-6512-4C8F-9BC7-359D44F4CE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3750" y="5153025"/>
            <a:ext cx="468313" cy="360363"/>
          </a:xfrm>
          <a:prstGeom prst="rect">
            <a:avLst/>
          </a:prstGeom>
          <a:solidFill>
            <a:srgbClr val="CC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1568" name="Rectangle 16">
            <a:extLst>
              <a:ext uri="{FF2B5EF4-FFF2-40B4-BE49-F238E27FC236}">
                <a16:creationId xmlns:a16="http://schemas.microsoft.com/office/drawing/2014/main" id="{36465629-150F-4941-B7E2-98637269C9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0013" y="5584825"/>
            <a:ext cx="468312" cy="360363"/>
          </a:xfrm>
          <a:prstGeom prst="rect">
            <a:avLst/>
          </a:prstGeom>
          <a:solidFill>
            <a:srgbClr val="CC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1569" name="Rectangle 17">
            <a:extLst>
              <a:ext uri="{FF2B5EF4-FFF2-40B4-BE49-F238E27FC236}">
                <a16:creationId xmlns:a16="http://schemas.microsoft.com/office/drawing/2014/main" id="{427E31D0-31EE-4755-9AAB-F1578516C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6275" y="5908675"/>
            <a:ext cx="468313" cy="360363"/>
          </a:xfrm>
          <a:prstGeom prst="rect">
            <a:avLst/>
          </a:prstGeom>
          <a:solidFill>
            <a:srgbClr val="CC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92" name="Rectangle 18">
            <a:extLst>
              <a:ext uri="{FF2B5EF4-FFF2-40B4-BE49-F238E27FC236}">
                <a16:creationId xmlns:a16="http://schemas.microsoft.com/office/drawing/2014/main" id="{12AAA7F3-E289-4FFA-A663-0103341FD1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92138" y="438150"/>
            <a:ext cx="8229600" cy="381000"/>
          </a:xfrm>
          <a:noFill/>
        </p:spPr>
        <p:txBody>
          <a:bodyPr/>
          <a:lstStyle/>
          <a:p>
            <a:pPr eaLnBrk="1" hangingPunct="1"/>
            <a:r>
              <a:rPr kumimoji="1" lang="en-US" altLang="zh-CN"/>
              <a:t>74138</a:t>
            </a:r>
            <a:r>
              <a:rPr kumimoji="1" lang="zh-CN" altLang="en-US"/>
              <a:t>集成译码器功表能 </a:t>
            </a:r>
          </a:p>
        </p:txBody>
      </p:sp>
      <p:graphicFrame>
        <p:nvGraphicFramePr>
          <p:cNvPr id="151571" name="Group 19">
            <a:extLst>
              <a:ext uri="{FF2B5EF4-FFF2-40B4-BE49-F238E27FC236}">
                <a16:creationId xmlns:a16="http://schemas.microsoft.com/office/drawing/2014/main" id="{C1EF0DDD-6CD2-4DD3-8025-8E383E5EA415}"/>
              </a:ext>
            </a:extLst>
          </p:cNvPr>
          <p:cNvGraphicFramePr>
            <a:graphicFrameLocks noGrp="1"/>
          </p:cNvGraphicFramePr>
          <p:nvPr/>
        </p:nvGraphicFramePr>
        <p:xfrm>
          <a:off x="555625" y="1047750"/>
          <a:ext cx="8281988" cy="5259388"/>
        </p:xfrm>
        <a:graphic>
          <a:graphicData uri="http://schemas.openxmlformats.org/drawingml/2006/table">
            <a:tbl>
              <a:tblPr/>
              <a:tblGrid>
                <a:gridCol w="590550">
                  <a:extLst>
                    <a:ext uri="{9D8B030D-6E8A-4147-A177-3AD203B41FA5}">
                      <a16:colId xmlns:a16="http://schemas.microsoft.com/office/drawing/2014/main" val="740050553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1295750022"/>
                    </a:ext>
                  </a:extLst>
                </a:gridCol>
                <a:gridCol w="528638">
                  <a:extLst>
                    <a:ext uri="{9D8B030D-6E8A-4147-A177-3AD203B41FA5}">
                      <a16:colId xmlns:a16="http://schemas.microsoft.com/office/drawing/2014/main" val="310657974"/>
                    </a:ext>
                  </a:extLst>
                </a:gridCol>
                <a:gridCol w="593725">
                  <a:extLst>
                    <a:ext uri="{9D8B030D-6E8A-4147-A177-3AD203B41FA5}">
                      <a16:colId xmlns:a16="http://schemas.microsoft.com/office/drawing/2014/main" val="1286425892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128858592"/>
                    </a:ext>
                  </a:extLst>
                </a:gridCol>
                <a:gridCol w="573087">
                  <a:extLst>
                    <a:ext uri="{9D8B030D-6E8A-4147-A177-3AD203B41FA5}">
                      <a16:colId xmlns:a16="http://schemas.microsoft.com/office/drawing/2014/main" val="3333431948"/>
                    </a:ext>
                  </a:extLst>
                </a:gridCol>
                <a:gridCol w="611188">
                  <a:extLst>
                    <a:ext uri="{9D8B030D-6E8A-4147-A177-3AD203B41FA5}">
                      <a16:colId xmlns:a16="http://schemas.microsoft.com/office/drawing/2014/main" val="2936258457"/>
                    </a:ext>
                  </a:extLst>
                </a:gridCol>
                <a:gridCol w="588962">
                  <a:extLst>
                    <a:ext uri="{9D8B030D-6E8A-4147-A177-3AD203B41FA5}">
                      <a16:colId xmlns:a16="http://schemas.microsoft.com/office/drawing/2014/main" val="1298881797"/>
                    </a:ext>
                  </a:extLst>
                </a:gridCol>
                <a:gridCol w="593725">
                  <a:extLst>
                    <a:ext uri="{9D8B030D-6E8A-4147-A177-3AD203B41FA5}">
                      <a16:colId xmlns:a16="http://schemas.microsoft.com/office/drawing/2014/main" val="1027204565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3836718563"/>
                    </a:ext>
                  </a:extLst>
                </a:gridCol>
                <a:gridCol w="593725">
                  <a:extLst>
                    <a:ext uri="{9D8B030D-6E8A-4147-A177-3AD203B41FA5}">
                      <a16:colId xmlns:a16="http://schemas.microsoft.com/office/drawing/2014/main" val="961214775"/>
                    </a:ext>
                  </a:extLst>
                </a:gridCol>
                <a:gridCol w="588963">
                  <a:extLst>
                    <a:ext uri="{9D8B030D-6E8A-4147-A177-3AD203B41FA5}">
                      <a16:colId xmlns:a16="http://schemas.microsoft.com/office/drawing/2014/main" val="1236776612"/>
                    </a:ext>
                  </a:extLst>
                </a:gridCol>
                <a:gridCol w="593725">
                  <a:extLst>
                    <a:ext uri="{9D8B030D-6E8A-4147-A177-3AD203B41FA5}">
                      <a16:colId xmlns:a16="http://schemas.microsoft.com/office/drawing/2014/main" val="3199995227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92816305"/>
                    </a:ext>
                  </a:extLst>
                </a:gridCol>
              </a:tblGrid>
              <a:tr h="381000">
                <a:tc gridSpan="6"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输          入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8"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输          出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6862630"/>
                  </a:ext>
                </a:extLst>
              </a:tr>
              <a:tr h="504825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G</a:t>
                      </a:r>
                      <a:r>
                        <a:rPr kumimoji="0" lang="en-US" altLang="zh-CN" sz="20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G</a:t>
                      </a:r>
                      <a:r>
                        <a:rPr kumimoji="0" lang="en-US" altLang="zh-CN" sz="20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2A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G</a:t>
                      </a:r>
                      <a:r>
                        <a:rPr kumimoji="0" lang="en-US" altLang="zh-CN" sz="20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2B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Y</a:t>
                      </a:r>
                      <a:r>
                        <a:rPr kumimoji="0" lang="en-US" altLang="zh-CN" sz="20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Y</a:t>
                      </a:r>
                      <a:r>
                        <a:rPr kumimoji="0" lang="en-US" altLang="zh-CN" sz="20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Y</a:t>
                      </a:r>
                      <a:r>
                        <a:rPr kumimoji="0" lang="en-US" altLang="zh-CN" sz="20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Y</a:t>
                      </a:r>
                      <a:r>
                        <a:rPr kumimoji="0" lang="en-US" altLang="zh-CN" sz="20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Y</a:t>
                      </a:r>
                      <a:r>
                        <a:rPr kumimoji="0" lang="en-US" altLang="zh-CN" sz="20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4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Y</a:t>
                      </a:r>
                      <a:r>
                        <a:rPr kumimoji="0" lang="en-US" altLang="zh-CN" sz="20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5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Y</a:t>
                      </a:r>
                      <a:r>
                        <a:rPr kumimoji="0" lang="en-US" altLang="zh-CN" sz="20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6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Y</a:t>
                      </a:r>
                      <a:r>
                        <a:rPr kumimoji="0" lang="en-US" altLang="zh-CN" sz="20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7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9926448"/>
                  </a:ext>
                </a:extLst>
              </a:tr>
              <a:tr h="333375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×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H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×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×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×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×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H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H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H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H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H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H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H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H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8614588"/>
                  </a:ext>
                </a:extLst>
              </a:tr>
              <a:tr h="333375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×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H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×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×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×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H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H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H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H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H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H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H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H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7408619"/>
                  </a:ext>
                </a:extLst>
              </a:tr>
              <a:tr h="366713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×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×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×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×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×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H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H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H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H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H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H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H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H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3487838"/>
                  </a:ext>
                </a:extLst>
              </a:tr>
              <a:tr h="333375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L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L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L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L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L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L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H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H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H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H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H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H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H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3058571"/>
                  </a:ext>
                </a:extLst>
              </a:tr>
              <a:tr h="331788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L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L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L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L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H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H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L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H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H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H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H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H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H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4535666"/>
                  </a:ext>
                </a:extLst>
              </a:tr>
              <a:tr h="333375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L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L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L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H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L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H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H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L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H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H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H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H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H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9649083"/>
                  </a:ext>
                </a:extLst>
              </a:tr>
              <a:tr h="333375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L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L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L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H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H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H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H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H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L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H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H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H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H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6655935"/>
                  </a:ext>
                </a:extLst>
              </a:tr>
              <a:tr h="333375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L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L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H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L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L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H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H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H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H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L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H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H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H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0428928"/>
                  </a:ext>
                </a:extLst>
              </a:tr>
              <a:tr h="331788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L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L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H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L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H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H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H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H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H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H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L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H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H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9491628"/>
                  </a:ext>
                </a:extLst>
              </a:tr>
              <a:tr h="333375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L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L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H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H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L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H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H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H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H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H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H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L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H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8411238"/>
                  </a:ext>
                </a:extLst>
              </a:tr>
              <a:tr h="180975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L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L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H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H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H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H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H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H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H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H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H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H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L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8853734"/>
                  </a:ext>
                </a:extLst>
              </a:tr>
            </a:tbl>
          </a:graphicData>
        </a:graphic>
      </p:graphicFrame>
      <p:graphicFrame>
        <p:nvGraphicFramePr>
          <p:cNvPr id="151746" name="Object 194" descr="羊皮纸">
            <a:extLst>
              <a:ext uri="{FF2B5EF4-FFF2-40B4-BE49-F238E27FC236}">
                <a16:creationId xmlns:a16="http://schemas.microsoft.com/office/drawing/2014/main" id="{D62BD482-000C-4C28-815C-6CED62A82B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26013" y="3067050"/>
          <a:ext cx="126682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0" name="Equation" r:id="rId3" imgW="672840" imgH="279360" progId="Equation.3">
                  <p:embed/>
                </p:oleObj>
              </mc:Choice>
              <mc:Fallback>
                <p:oleObj name="Equation" r:id="rId3" imgW="672840" imgH="279360" progId="Equation.3">
                  <p:embed/>
                  <p:pic>
                    <p:nvPicPr>
                      <p:cNvPr id="0" name="Object 194" descr="羊皮纸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6013" y="3067050"/>
                        <a:ext cx="1266825" cy="419100"/>
                      </a:xfrm>
                      <a:prstGeom prst="rect">
                        <a:avLst/>
                      </a:prstGeom>
                      <a:blipFill dpi="0" rotWithShape="0">
                        <a:blip r:embed="rId5"/>
                        <a:srcRect/>
                        <a:tile tx="0" ty="0" sx="100000" sy="100000" flip="none" algn="tl"/>
                      </a:blip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747" name="Object 195" descr="羊皮纸">
            <a:extLst>
              <a:ext uri="{FF2B5EF4-FFF2-40B4-BE49-F238E27FC236}">
                <a16:creationId xmlns:a16="http://schemas.microsoft.com/office/drawing/2014/main" id="{85A12810-0E46-4AB3-86EC-7A64C72D45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22963" y="3516313"/>
          <a:ext cx="1268412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1" name="Equation" r:id="rId6" imgW="672840" imgH="266400" progId="Equation.3">
                  <p:embed/>
                </p:oleObj>
              </mc:Choice>
              <mc:Fallback>
                <p:oleObj name="Equation" r:id="rId6" imgW="672840" imgH="266400" progId="Equation.3">
                  <p:embed/>
                  <p:pic>
                    <p:nvPicPr>
                      <p:cNvPr id="0" name="Object 195" descr="羊皮纸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2963" y="3516313"/>
                        <a:ext cx="1268412" cy="400050"/>
                      </a:xfrm>
                      <a:prstGeom prst="rect">
                        <a:avLst/>
                      </a:prstGeom>
                      <a:blipFill dpi="0" rotWithShape="0">
                        <a:blip r:embed="rId5"/>
                        <a:srcRect/>
                        <a:tile tx="0" ty="0" sx="100000" sy="100000" flip="none" algn="tl"/>
                      </a:blip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748" name="Object 196" descr="羊皮纸">
            <a:extLst>
              <a:ext uri="{FF2B5EF4-FFF2-40B4-BE49-F238E27FC236}">
                <a16:creationId xmlns:a16="http://schemas.microsoft.com/office/drawing/2014/main" id="{6E908CCB-7D2D-4418-9CE9-26FC1D760A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23038" y="3944938"/>
          <a:ext cx="12446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2" name="Equation" r:id="rId8" imgW="660240" imgH="266400" progId="Equation.3">
                  <p:embed/>
                </p:oleObj>
              </mc:Choice>
              <mc:Fallback>
                <p:oleObj name="Equation" r:id="rId8" imgW="660240" imgH="266400" progId="Equation.3">
                  <p:embed/>
                  <p:pic>
                    <p:nvPicPr>
                      <p:cNvPr id="0" name="Object 196" descr="羊皮纸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3038" y="3944938"/>
                        <a:ext cx="1244600" cy="400050"/>
                      </a:xfrm>
                      <a:prstGeom prst="rect">
                        <a:avLst/>
                      </a:prstGeom>
                      <a:blipFill dpi="0" rotWithShape="0">
                        <a:blip r:embed="rId5"/>
                        <a:srcRect/>
                        <a:tile tx="0" ty="0" sx="100000" sy="100000" flip="none" algn="tl"/>
                      </a:blip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749" name="Object 197" descr="羊皮纸">
            <a:extLst>
              <a:ext uri="{FF2B5EF4-FFF2-40B4-BE49-F238E27FC236}">
                <a16:creationId xmlns:a16="http://schemas.microsoft.com/office/drawing/2014/main" id="{1DAF5741-DEC3-4E92-AACC-BEFA097254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40563" y="4378325"/>
          <a:ext cx="1220787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3" name="Equation" r:id="rId10" imgW="647640" imgH="279360" progId="Equation.3">
                  <p:embed/>
                </p:oleObj>
              </mc:Choice>
              <mc:Fallback>
                <p:oleObj name="Equation" r:id="rId10" imgW="647640" imgH="279360" progId="Equation.3">
                  <p:embed/>
                  <p:pic>
                    <p:nvPicPr>
                      <p:cNvPr id="0" name="Object 197" descr="羊皮纸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0563" y="4378325"/>
                        <a:ext cx="1220787" cy="419100"/>
                      </a:xfrm>
                      <a:prstGeom prst="rect">
                        <a:avLst/>
                      </a:prstGeom>
                      <a:blipFill dpi="0" rotWithShape="0">
                        <a:blip r:embed="rId5"/>
                        <a:srcRect/>
                        <a:tile tx="0" ty="0" sx="100000" sy="100000" flip="none" algn="tl"/>
                      </a:blip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750" name="Object 198" descr="羊皮纸">
            <a:extLst>
              <a:ext uri="{FF2B5EF4-FFF2-40B4-BE49-F238E27FC236}">
                <a16:creationId xmlns:a16="http://schemas.microsoft.com/office/drawing/2014/main" id="{A914434E-8959-407F-95C7-A437F393AA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92613" y="4705350"/>
          <a:ext cx="124777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4" name="Equation" r:id="rId12" imgW="672840" imgH="266400" progId="Equation.3">
                  <p:embed/>
                </p:oleObj>
              </mc:Choice>
              <mc:Fallback>
                <p:oleObj name="Equation" r:id="rId12" imgW="672840" imgH="266400" progId="Equation.3">
                  <p:embed/>
                  <p:pic>
                    <p:nvPicPr>
                      <p:cNvPr id="0" name="Object 198" descr="羊皮纸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2613" y="4705350"/>
                        <a:ext cx="1247775" cy="400050"/>
                      </a:xfrm>
                      <a:prstGeom prst="rect">
                        <a:avLst/>
                      </a:prstGeom>
                      <a:blipFill dpi="0" rotWithShape="0">
                        <a:blip r:embed="rId5"/>
                        <a:srcRect/>
                        <a:tile tx="0" ty="0" sx="100000" sy="100000" flip="none" algn="tl"/>
                      </a:blip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751" name="Object 199" descr="羊皮纸">
            <a:extLst>
              <a:ext uri="{FF2B5EF4-FFF2-40B4-BE49-F238E27FC236}">
                <a16:creationId xmlns:a16="http://schemas.microsoft.com/office/drawing/2014/main" id="{5F25551E-056F-422C-BE2F-0482FAB361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16500" y="5106988"/>
          <a:ext cx="122396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5" name="Equation" r:id="rId14" imgW="660240" imgH="279360" progId="Equation.3">
                  <p:embed/>
                </p:oleObj>
              </mc:Choice>
              <mc:Fallback>
                <p:oleObj name="Equation" r:id="rId14" imgW="660240" imgH="279360" progId="Equation.3">
                  <p:embed/>
                  <p:pic>
                    <p:nvPicPr>
                      <p:cNvPr id="0" name="Object 199" descr="羊皮纸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6500" y="5106988"/>
                        <a:ext cx="1223963" cy="419100"/>
                      </a:xfrm>
                      <a:prstGeom prst="rect">
                        <a:avLst/>
                      </a:prstGeom>
                      <a:blipFill dpi="0" rotWithShape="0">
                        <a:blip r:embed="rId5"/>
                        <a:srcRect/>
                        <a:tile tx="0" ty="0" sx="100000" sy="100000" flip="none" algn="tl"/>
                      </a:blip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752" name="Object 200" descr="羊皮纸">
            <a:extLst>
              <a:ext uri="{FF2B5EF4-FFF2-40B4-BE49-F238E27FC236}">
                <a16:creationId xmlns:a16="http://schemas.microsoft.com/office/drawing/2014/main" id="{9B20A80F-C5B4-4CE5-8C61-B813B81EFB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76900" y="5527675"/>
          <a:ext cx="120015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6" name="Equation" r:id="rId16" imgW="647640" imgH="266400" progId="Equation.3">
                  <p:embed/>
                </p:oleObj>
              </mc:Choice>
              <mc:Fallback>
                <p:oleObj name="Equation" r:id="rId16" imgW="647640" imgH="266400" progId="Equation.3">
                  <p:embed/>
                  <p:pic>
                    <p:nvPicPr>
                      <p:cNvPr id="0" name="Object 200" descr="羊皮纸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6900" y="5527675"/>
                        <a:ext cx="1200150" cy="400050"/>
                      </a:xfrm>
                      <a:prstGeom prst="rect">
                        <a:avLst/>
                      </a:prstGeom>
                      <a:blipFill dpi="0" rotWithShape="0">
                        <a:blip r:embed="rId5"/>
                        <a:srcRect/>
                        <a:tile tx="0" ty="0" sx="100000" sy="100000" flip="none" algn="tl"/>
                      </a:blip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753" name="Object 201" descr="羊皮纸">
            <a:extLst>
              <a:ext uri="{FF2B5EF4-FFF2-40B4-BE49-F238E27FC236}">
                <a16:creationId xmlns:a16="http://schemas.microsoft.com/office/drawing/2014/main" id="{936446ED-3ED6-464C-A806-14308DA12F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11900" y="5945188"/>
          <a:ext cx="1177925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7" name="Equation" r:id="rId18" imgW="634680" imgH="241200" progId="Equation.3">
                  <p:embed/>
                </p:oleObj>
              </mc:Choice>
              <mc:Fallback>
                <p:oleObj name="Equation" r:id="rId18" imgW="634680" imgH="241200" progId="Equation.3">
                  <p:embed/>
                  <p:pic>
                    <p:nvPicPr>
                      <p:cNvPr id="0" name="Object 201" descr="羊皮纸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1900" y="5945188"/>
                        <a:ext cx="1177925" cy="361950"/>
                      </a:xfrm>
                      <a:prstGeom prst="rect">
                        <a:avLst/>
                      </a:prstGeom>
                      <a:blipFill dpi="0" rotWithShape="0">
                        <a:blip r:embed="rId5"/>
                        <a:srcRect/>
                        <a:tile tx="0" ty="0" sx="100000" sy="100000" flip="none" algn="tl"/>
                      </a:blip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1754" name="Rectangle 202">
            <a:extLst>
              <a:ext uri="{FF2B5EF4-FFF2-40B4-BE49-F238E27FC236}">
                <a16:creationId xmlns:a16="http://schemas.microsoft.com/office/drawing/2014/main" id="{72526E88-B557-4963-8193-5010941835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500" y="350838"/>
            <a:ext cx="7431088" cy="485775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 type="none" w="lg" len="lg"/>
          </a:ln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一个</a:t>
            </a:r>
            <a:r>
              <a:rPr lang="en-US" altLang="zh-CN" sz="2400" b="1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400" b="1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线</a:t>
            </a:r>
            <a:r>
              <a:rPr lang="en-US" altLang="zh-CN" sz="2400" b="1">
                <a:solidFill>
                  <a:srgbClr val="000099"/>
                </a:solidFill>
                <a:ea typeface="黑体" panose="02010609060101010101" pitchFamily="49" charset="-122"/>
              </a:rPr>
              <a:t>–</a:t>
            </a:r>
            <a:r>
              <a:rPr lang="en-US" altLang="zh-CN" sz="2400" b="1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lang="zh-CN" altLang="en-US" sz="2400" b="1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线译码器能产生三变量函数的全部最小项。</a:t>
            </a:r>
          </a:p>
        </p:txBody>
      </p:sp>
      <p:sp>
        <p:nvSpPr>
          <p:cNvPr id="151755" name="Rectangle 203">
            <a:extLst>
              <a:ext uri="{FF2B5EF4-FFF2-40B4-BE49-F238E27FC236}">
                <a16:creationId xmlns:a16="http://schemas.microsoft.com/office/drawing/2014/main" id="{23C90BBB-3AB0-4F73-A027-FFD3D8E83A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600" y="866775"/>
            <a:ext cx="7566025" cy="485775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 type="none" w="lg" len="lg"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000099"/>
                </a:solidFill>
                <a:ea typeface="黑体" panose="02010609060101010101" pitchFamily="49" charset="-122"/>
              </a:rPr>
              <a:t>基于这一点用该器件能够方便地实现三变量逻辑函数。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1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1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51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51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51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51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51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51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51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51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7" dur="500"/>
                                        <p:tgtEl>
                                          <p:spTgt spid="15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2" dur="500"/>
                                        <p:tgtEl>
                                          <p:spTgt spid="15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7" dur="500"/>
                                        <p:tgtEl>
                                          <p:spTgt spid="15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2" dur="500"/>
                                        <p:tgtEl>
                                          <p:spTgt spid="15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7" dur="500"/>
                                        <p:tgtEl>
                                          <p:spTgt spid="15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2" dur="500"/>
                                        <p:tgtEl>
                                          <p:spTgt spid="15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7" dur="500"/>
                                        <p:tgtEl>
                                          <p:spTgt spid="15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2" dur="500"/>
                                        <p:tgtEl>
                                          <p:spTgt spid="15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7" dur="500"/>
                                        <p:tgtEl>
                                          <p:spTgt spid="15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2" dur="500"/>
                                        <p:tgtEl>
                                          <p:spTgt spid="151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60" grpId="0" animBg="1"/>
      <p:bldP spid="151561" grpId="0" animBg="1"/>
      <p:bldP spid="151562" grpId="0" animBg="1"/>
      <p:bldP spid="151563" grpId="0" animBg="1"/>
      <p:bldP spid="151564" grpId="0" animBg="1"/>
      <p:bldP spid="151565" grpId="0" animBg="1"/>
      <p:bldP spid="151566" grpId="0" animBg="1"/>
      <p:bldP spid="151567" grpId="0" animBg="1"/>
      <p:bldP spid="151568" grpId="0" animBg="1"/>
      <p:bldP spid="151569" grpId="0" animBg="1"/>
      <p:bldP spid="151754" grpId="0" animBg="1" autoUpdateAnimBg="0"/>
      <p:bldP spid="151755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AutoShape 4">
            <a:extLst>
              <a:ext uri="{FF2B5EF4-FFF2-40B4-BE49-F238E27FC236}">
                <a16:creationId xmlns:a16="http://schemas.microsoft.com/office/drawing/2014/main" id="{65F92423-3C6D-4BF8-8ED5-31DF5AFF5F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8025" y="1047750"/>
            <a:ext cx="5724525" cy="5334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2581" name="Rectangle 5">
            <a:extLst>
              <a:ext uri="{FF2B5EF4-FFF2-40B4-BE49-F238E27FC236}">
                <a16:creationId xmlns:a16="http://schemas.microsoft.com/office/drawing/2014/main" id="{7327092A-858B-4DF7-A3E8-A8A94C8707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6700" y="1281113"/>
            <a:ext cx="314325" cy="1800225"/>
          </a:xfrm>
          <a:prstGeom prst="rect">
            <a:avLst/>
          </a:prstGeom>
          <a:solidFill>
            <a:srgbClr val="66FF33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2582" name="Rectangle 6">
            <a:extLst>
              <a:ext uri="{FF2B5EF4-FFF2-40B4-BE49-F238E27FC236}">
                <a16:creationId xmlns:a16="http://schemas.microsoft.com/office/drawing/2014/main" id="{C11E2378-C8E4-4E55-B561-FFE349ACFD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6700" y="3575050"/>
            <a:ext cx="314325" cy="315913"/>
          </a:xfrm>
          <a:prstGeom prst="rect">
            <a:avLst/>
          </a:prstGeom>
          <a:solidFill>
            <a:srgbClr val="66FF33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2583" name="Rectangle 7">
            <a:extLst>
              <a:ext uri="{FF2B5EF4-FFF2-40B4-BE49-F238E27FC236}">
                <a16:creationId xmlns:a16="http://schemas.microsoft.com/office/drawing/2014/main" id="{EB4E6FB8-712E-488B-8734-4F6DB8BB07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1025" y="1281113"/>
            <a:ext cx="314325" cy="1800225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2584" name="Rectangle 8">
            <a:extLst>
              <a:ext uri="{FF2B5EF4-FFF2-40B4-BE49-F238E27FC236}">
                <a16:creationId xmlns:a16="http://schemas.microsoft.com/office/drawing/2014/main" id="{A3A2E5C2-BF74-41E3-B98E-F4B972C86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1025" y="3935413"/>
            <a:ext cx="314325" cy="315912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2585" name="Rectangle 9">
            <a:extLst>
              <a:ext uri="{FF2B5EF4-FFF2-40B4-BE49-F238E27FC236}">
                <a16:creationId xmlns:a16="http://schemas.microsoft.com/office/drawing/2014/main" id="{A732E781-F0CF-4680-A408-8FA00685FD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938" y="1281113"/>
            <a:ext cx="314325" cy="180022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2586" name="Rectangle 10">
            <a:extLst>
              <a:ext uri="{FF2B5EF4-FFF2-40B4-BE49-F238E27FC236}">
                <a16:creationId xmlns:a16="http://schemas.microsoft.com/office/drawing/2014/main" id="{06B5C1E2-A2F3-4F46-945C-03F6E0DFA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938" y="4341813"/>
            <a:ext cx="314325" cy="315912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2587" name="Rectangle 11">
            <a:extLst>
              <a:ext uri="{FF2B5EF4-FFF2-40B4-BE49-F238E27FC236}">
                <a16:creationId xmlns:a16="http://schemas.microsoft.com/office/drawing/2014/main" id="{0012190F-FF60-417C-AD31-8E8525B7C3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1263" y="1281113"/>
            <a:ext cx="314325" cy="18002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2588" name="Rectangle 12">
            <a:extLst>
              <a:ext uri="{FF2B5EF4-FFF2-40B4-BE49-F238E27FC236}">
                <a16:creationId xmlns:a16="http://schemas.microsoft.com/office/drawing/2014/main" id="{262CA824-0E6B-4AD4-956E-197DB1E6B2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6813" y="4746625"/>
            <a:ext cx="314325" cy="31591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2589" name="Rectangle 13">
            <a:extLst>
              <a:ext uri="{FF2B5EF4-FFF2-40B4-BE49-F238E27FC236}">
                <a16:creationId xmlns:a16="http://schemas.microsoft.com/office/drawing/2014/main" id="{39BDC6FE-8F6E-4EC8-AE41-926DA8EF83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7175" y="1281113"/>
            <a:ext cx="314325" cy="1800225"/>
          </a:xfrm>
          <a:prstGeom prst="rect">
            <a:avLst/>
          </a:prstGeom>
          <a:solidFill>
            <a:srgbClr val="FF66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2590" name="Rectangle 14">
            <a:extLst>
              <a:ext uri="{FF2B5EF4-FFF2-40B4-BE49-F238E27FC236}">
                <a16:creationId xmlns:a16="http://schemas.microsoft.com/office/drawing/2014/main" id="{D6458407-D2A0-4AA4-970D-04294E5DAC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7175" y="5151438"/>
            <a:ext cx="314325" cy="315912"/>
          </a:xfrm>
          <a:prstGeom prst="rect">
            <a:avLst/>
          </a:prstGeom>
          <a:solidFill>
            <a:srgbClr val="FF66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2591" name="Rectangle 15">
            <a:extLst>
              <a:ext uri="{FF2B5EF4-FFF2-40B4-BE49-F238E27FC236}">
                <a16:creationId xmlns:a16="http://schemas.microsoft.com/office/drawing/2014/main" id="{78535277-AD7D-4B41-A48A-1C6D0D505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500" y="1281113"/>
            <a:ext cx="1530350" cy="1800225"/>
          </a:xfrm>
          <a:prstGeom prst="rect">
            <a:avLst/>
          </a:prstGeom>
          <a:solidFill>
            <a:srgbClr val="CCCC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2592" name="Rectangle 16">
            <a:extLst>
              <a:ext uri="{FF2B5EF4-FFF2-40B4-BE49-F238E27FC236}">
                <a16:creationId xmlns:a16="http://schemas.microsoft.com/office/drawing/2014/main" id="{1B4447AF-F9DE-4F35-9A40-CFEF070825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1850" y="1281113"/>
            <a:ext cx="314325" cy="1800225"/>
          </a:xfrm>
          <a:prstGeom prst="rect">
            <a:avLst/>
          </a:prstGeom>
          <a:solidFill>
            <a:srgbClr val="66FF33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2593" name="Rectangle 17">
            <a:extLst>
              <a:ext uri="{FF2B5EF4-FFF2-40B4-BE49-F238E27FC236}">
                <a16:creationId xmlns:a16="http://schemas.microsoft.com/office/drawing/2014/main" id="{420A3436-1ABE-4594-A2BF-B4AE19A0A4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7400" y="4341813"/>
            <a:ext cx="314325" cy="315912"/>
          </a:xfrm>
          <a:prstGeom prst="rect">
            <a:avLst/>
          </a:prstGeom>
          <a:solidFill>
            <a:srgbClr val="66FF33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2594" name="Rectangle 18">
            <a:extLst>
              <a:ext uri="{FF2B5EF4-FFF2-40B4-BE49-F238E27FC236}">
                <a16:creationId xmlns:a16="http://schemas.microsoft.com/office/drawing/2014/main" id="{2EDADAF3-9ECF-485C-BF11-E1042D1CCF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6175" y="1281113"/>
            <a:ext cx="314325" cy="1800225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2595" name="Rectangle 19">
            <a:extLst>
              <a:ext uri="{FF2B5EF4-FFF2-40B4-BE49-F238E27FC236}">
                <a16:creationId xmlns:a16="http://schemas.microsoft.com/office/drawing/2014/main" id="{EE5F423F-190E-48C1-B054-10BF43938F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1725" y="4700588"/>
            <a:ext cx="314325" cy="315912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2596" name="Rectangle 20">
            <a:extLst>
              <a:ext uri="{FF2B5EF4-FFF2-40B4-BE49-F238E27FC236}">
                <a16:creationId xmlns:a16="http://schemas.microsoft.com/office/drawing/2014/main" id="{751E7756-0952-43FF-BA58-DECC2489DD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088" y="1281113"/>
            <a:ext cx="314325" cy="180022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2597" name="Rectangle 21">
            <a:extLst>
              <a:ext uri="{FF2B5EF4-FFF2-40B4-BE49-F238E27FC236}">
                <a16:creationId xmlns:a16="http://schemas.microsoft.com/office/drawing/2014/main" id="{5B7C086A-9963-4083-A5F7-AB227FEBF5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6050" y="5106988"/>
            <a:ext cx="314325" cy="315912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2598" name="Rectangle 22">
            <a:extLst>
              <a:ext uri="{FF2B5EF4-FFF2-40B4-BE49-F238E27FC236}">
                <a16:creationId xmlns:a16="http://schemas.microsoft.com/office/drawing/2014/main" id="{A6429640-B71D-4E27-822C-48DE2A6EA9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6413" y="1281113"/>
            <a:ext cx="314325" cy="18002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2599" name="Rectangle 23">
            <a:extLst>
              <a:ext uri="{FF2B5EF4-FFF2-40B4-BE49-F238E27FC236}">
                <a16:creationId xmlns:a16="http://schemas.microsoft.com/office/drawing/2014/main" id="{B442595B-E317-4527-A059-64C1A45065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1963" y="5511800"/>
            <a:ext cx="314325" cy="31591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2600" name="Rectangle 24">
            <a:extLst>
              <a:ext uri="{FF2B5EF4-FFF2-40B4-BE49-F238E27FC236}">
                <a16:creationId xmlns:a16="http://schemas.microsoft.com/office/drawing/2014/main" id="{342EBA26-0F8F-4021-804A-709B0CA81B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2325" y="1281113"/>
            <a:ext cx="314325" cy="1800225"/>
          </a:xfrm>
          <a:prstGeom prst="rect">
            <a:avLst/>
          </a:prstGeom>
          <a:solidFill>
            <a:srgbClr val="FF66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2601" name="Rectangle 25">
            <a:extLst>
              <a:ext uri="{FF2B5EF4-FFF2-40B4-BE49-F238E27FC236}">
                <a16:creationId xmlns:a16="http://schemas.microsoft.com/office/drawing/2014/main" id="{033A14C7-7501-4AF7-B059-4C16449F07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6288" y="5916613"/>
            <a:ext cx="314325" cy="315912"/>
          </a:xfrm>
          <a:prstGeom prst="rect">
            <a:avLst/>
          </a:prstGeom>
          <a:solidFill>
            <a:srgbClr val="FF66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218" name="Rectangle 26">
            <a:extLst>
              <a:ext uri="{FF2B5EF4-FFF2-40B4-BE49-F238E27FC236}">
                <a16:creationId xmlns:a16="http://schemas.microsoft.com/office/drawing/2014/main" id="{51E4C4D9-66C2-4B2D-A339-4508779D1A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333375"/>
            <a:ext cx="3184525" cy="990600"/>
          </a:xfrm>
          <a:noFill/>
        </p:spPr>
        <p:txBody>
          <a:bodyPr/>
          <a:lstStyle/>
          <a:p>
            <a:pPr algn="l" eaLnBrk="1" hangingPunct="1"/>
            <a:r>
              <a:rPr kumimoji="1" lang="en-US" altLang="zh-CN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74138</a:t>
            </a:r>
            <a:r>
              <a:rPr kumimoji="1" lang="zh-CN" altLang="en-US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的应用举例</a:t>
            </a:r>
          </a:p>
        </p:txBody>
      </p:sp>
      <p:sp>
        <p:nvSpPr>
          <p:cNvPr id="8219" name="Rectangle 27">
            <a:extLst>
              <a:ext uri="{FF2B5EF4-FFF2-40B4-BE49-F238E27FC236}">
                <a16:creationId xmlns:a16="http://schemas.microsoft.com/office/drawing/2014/main" id="{3C232F36-01D9-4F5B-9697-DA6A316825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412875"/>
            <a:ext cx="2881312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</a:pPr>
            <a:r>
              <a:rPr lang="zh-CN" altLang="en-US" sz="24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</a:t>
            </a:r>
            <a:r>
              <a:rPr lang="en-US" altLang="zh-CN" sz="24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  </a:t>
            </a:r>
            <a:r>
              <a:rPr lang="zh-CN" altLang="en-US" sz="24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用</a:t>
            </a:r>
            <a:r>
              <a:rPr lang="en-US" altLang="zh-CN" sz="24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74138</a:t>
            </a:r>
            <a:r>
              <a:rPr lang="zh-CN" altLang="en-US" sz="24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组成脉冲信号变换电路</a:t>
            </a:r>
            <a:r>
              <a:rPr lang="en-US" altLang="zh-CN" sz="24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. </a:t>
            </a:r>
          </a:p>
        </p:txBody>
      </p:sp>
      <p:sp>
        <p:nvSpPr>
          <p:cNvPr id="8220" name="AutoShape 28">
            <a:extLst>
              <a:ext uri="{FF2B5EF4-FFF2-40B4-BE49-F238E27FC236}">
                <a16:creationId xmlns:a16="http://schemas.microsoft.com/office/drawing/2014/main" id="{2C735474-06D4-4D11-BEB0-7C81AC5CB7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600" y="2803525"/>
            <a:ext cx="2697163" cy="33432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8194" name="Object 29">
            <a:extLst>
              <a:ext uri="{FF2B5EF4-FFF2-40B4-BE49-F238E27FC236}">
                <a16:creationId xmlns:a16="http://schemas.microsoft.com/office/drawing/2014/main" id="{0A1680E9-1DDA-4ED1-829C-EDA8EDC911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4013" y="2954338"/>
          <a:ext cx="2397125" cy="2795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1" name="Picture2" r:id="rId3" imgW="1247760" imgH="1390680" progId="Word.Picture.8">
                  <p:embed/>
                </p:oleObj>
              </mc:Choice>
              <mc:Fallback>
                <p:oleObj name="Picture2" r:id="rId3" imgW="1247760" imgH="1390680" progId="Word.Picture.8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013" y="2954338"/>
                        <a:ext cx="2397125" cy="2795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30">
            <a:extLst>
              <a:ext uri="{FF2B5EF4-FFF2-40B4-BE49-F238E27FC236}">
                <a16:creationId xmlns:a16="http://schemas.microsoft.com/office/drawing/2014/main" id="{B76CFD76-CC91-4E18-B41D-B8CF4BD31F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46463" y="1100138"/>
          <a:ext cx="5292725" cy="5259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2" name="图片" r:id="rId5" imgW="2327040" imgH="2314800" progId="Word.Picture.8">
                  <p:embed/>
                </p:oleObj>
              </mc:Choice>
              <mc:Fallback>
                <p:oleObj name="图片" r:id="rId5" imgW="2327040" imgH="2314800" progId="Word.Picture.8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6463" y="1100138"/>
                        <a:ext cx="5292725" cy="5259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52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52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152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152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152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152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152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500"/>
                                        <p:tgtEl>
                                          <p:spTgt spid="152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7" dur="500"/>
                                        <p:tgtEl>
                                          <p:spTgt spid="152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2" dur="500"/>
                                        <p:tgtEl>
                                          <p:spTgt spid="152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7" dur="500"/>
                                        <p:tgtEl>
                                          <p:spTgt spid="152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2" dur="500"/>
                                        <p:tgtEl>
                                          <p:spTgt spid="152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7" dur="500"/>
                                        <p:tgtEl>
                                          <p:spTgt spid="152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2" dur="500"/>
                                        <p:tgtEl>
                                          <p:spTgt spid="152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7" dur="500"/>
                                        <p:tgtEl>
                                          <p:spTgt spid="152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2" dur="500"/>
                                        <p:tgtEl>
                                          <p:spTgt spid="152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7" dur="500"/>
                                        <p:tgtEl>
                                          <p:spTgt spid="152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2" dur="500"/>
                                        <p:tgtEl>
                                          <p:spTgt spid="152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7" dur="500"/>
                                        <p:tgtEl>
                                          <p:spTgt spid="152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2" dur="500"/>
                                        <p:tgtEl>
                                          <p:spTgt spid="152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7" dur="500"/>
                                        <p:tgtEl>
                                          <p:spTgt spid="152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81" grpId="0" animBg="1"/>
      <p:bldP spid="152582" grpId="0" animBg="1"/>
      <p:bldP spid="152583" grpId="0" animBg="1"/>
      <p:bldP spid="152584" grpId="0" animBg="1"/>
      <p:bldP spid="152585" grpId="0" animBg="1"/>
      <p:bldP spid="152586" grpId="0" animBg="1"/>
      <p:bldP spid="152587" grpId="0" animBg="1"/>
      <p:bldP spid="152588" grpId="0" animBg="1"/>
      <p:bldP spid="152589" grpId="0" animBg="1"/>
      <p:bldP spid="152590" grpId="0" animBg="1"/>
      <p:bldP spid="152591" grpId="0" animBg="1"/>
      <p:bldP spid="152592" grpId="0" animBg="1"/>
      <p:bldP spid="152593" grpId="0" animBg="1"/>
      <p:bldP spid="152594" grpId="0" animBg="1"/>
      <p:bldP spid="152595" grpId="0" animBg="1"/>
      <p:bldP spid="152596" grpId="0" animBg="1"/>
      <p:bldP spid="152597" grpId="0" animBg="1"/>
      <p:bldP spid="152598" grpId="0" animBg="1"/>
      <p:bldP spid="152599" grpId="0" animBg="1"/>
      <p:bldP spid="152600" grpId="0" animBg="1"/>
      <p:bldP spid="15260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4">
            <a:extLst>
              <a:ext uri="{FF2B5EF4-FFF2-40B4-BE49-F238E27FC236}">
                <a16:creationId xmlns:a16="http://schemas.microsoft.com/office/drawing/2014/main" id="{256B2CD0-D9CB-49DC-84C4-A7486918D2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333375"/>
            <a:ext cx="5113337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kumimoji="1" lang="en-US" altLang="zh-CN" sz="2800">
                <a:solidFill>
                  <a:srgbClr val="000066"/>
                </a:solidFill>
                <a:ea typeface="黑体" panose="02010609060101010101" pitchFamily="49" charset="-122"/>
              </a:rPr>
              <a:t>2.  </a:t>
            </a:r>
            <a:r>
              <a:rPr kumimoji="1" lang="zh-CN" altLang="en-US" sz="2800">
                <a:solidFill>
                  <a:srgbClr val="000066"/>
                </a:solidFill>
                <a:ea typeface="黑体" panose="02010609060101010101" pitchFamily="49" charset="-122"/>
              </a:rPr>
              <a:t>二 </a:t>
            </a:r>
            <a:r>
              <a:rPr kumimoji="1" lang="en-US" altLang="zh-CN" sz="2800">
                <a:solidFill>
                  <a:srgbClr val="000066"/>
                </a:solidFill>
                <a:ea typeface="黑体" panose="02010609060101010101" pitchFamily="49" charset="-122"/>
              </a:rPr>
              <a:t>– </a:t>
            </a:r>
            <a:r>
              <a:rPr kumimoji="1" lang="zh-CN" altLang="en-US" sz="2800">
                <a:solidFill>
                  <a:srgbClr val="000066"/>
                </a:solidFill>
                <a:ea typeface="黑体" panose="02010609060101010101" pitchFamily="49" charset="-122"/>
              </a:rPr>
              <a:t>十进制译码器</a:t>
            </a:r>
            <a:r>
              <a:rPr kumimoji="1" lang="en-US" altLang="zh-CN" sz="2800">
                <a:solidFill>
                  <a:srgbClr val="000066"/>
                </a:solidFill>
                <a:ea typeface="黑体" panose="02010609060101010101" pitchFamily="49" charset="-122"/>
              </a:rPr>
              <a:t>7442</a:t>
            </a:r>
          </a:p>
        </p:txBody>
      </p:sp>
      <p:grpSp>
        <p:nvGrpSpPr>
          <p:cNvPr id="44035" name="Group 6">
            <a:extLst>
              <a:ext uri="{FF2B5EF4-FFF2-40B4-BE49-F238E27FC236}">
                <a16:creationId xmlns:a16="http://schemas.microsoft.com/office/drawing/2014/main" id="{A97D6AEB-45C3-403C-96EF-50128282507E}"/>
              </a:ext>
            </a:extLst>
          </p:cNvPr>
          <p:cNvGrpSpPr>
            <a:grpSpLocks/>
          </p:cNvGrpSpPr>
          <p:nvPr/>
        </p:nvGrpSpPr>
        <p:grpSpPr bwMode="auto">
          <a:xfrm>
            <a:off x="5792788" y="2446338"/>
            <a:ext cx="2825750" cy="3546475"/>
            <a:chOff x="3826" y="1536"/>
            <a:chExt cx="1502" cy="1832"/>
          </a:xfrm>
        </p:grpSpPr>
        <p:sp>
          <p:nvSpPr>
            <p:cNvPr id="44042" name="AutoShape 7">
              <a:extLst>
                <a:ext uri="{FF2B5EF4-FFF2-40B4-BE49-F238E27FC236}">
                  <a16:creationId xmlns:a16="http://schemas.microsoft.com/office/drawing/2014/main" id="{B5957CE8-B72C-42AA-999A-B3089FBB39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7" y="1536"/>
              <a:ext cx="1423" cy="183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pic>
          <p:nvPicPr>
            <p:cNvPr id="44043" name="Picture 8">
              <a:extLst>
                <a:ext uri="{FF2B5EF4-FFF2-40B4-BE49-F238E27FC236}">
                  <a16:creationId xmlns:a16="http://schemas.microsoft.com/office/drawing/2014/main" id="{0A46488B-43A4-4584-A891-7454E6FFF4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631"/>
            <a:stretch>
              <a:fillRect/>
            </a:stretch>
          </p:blipFill>
          <p:spPr bwMode="auto">
            <a:xfrm>
              <a:off x="3826" y="1592"/>
              <a:ext cx="1502" cy="17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4036" name="Group 9">
            <a:extLst>
              <a:ext uri="{FF2B5EF4-FFF2-40B4-BE49-F238E27FC236}">
                <a16:creationId xmlns:a16="http://schemas.microsoft.com/office/drawing/2014/main" id="{4F177478-CF81-4024-9F08-CA7D6CBF9B6C}"/>
              </a:ext>
            </a:extLst>
          </p:cNvPr>
          <p:cNvGrpSpPr>
            <a:grpSpLocks/>
          </p:cNvGrpSpPr>
          <p:nvPr/>
        </p:nvGrpSpPr>
        <p:grpSpPr bwMode="auto">
          <a:xfrm>
            <a:off x="701675" y="1189038"/>
            <a:ext cx="4532313" cy="5326062"/>
            <a:chOff x="304" y="713"/>
            <a:chExt cx="2730" cy="3211"/>
          </a:xfrm>
        </p:grpSpPr>
        <p:sp>
          <p:nvSpPr>
            <p:cNvPr id="44040" name="AutoShape 10">
              <a:extLst>
                <a:ext uri="{FF2B5EF4-FFF2-40B4-BE49-F238E27FC236}">
                  <a16:creationId xmlns:a16="http://schemas.microsoft.com/office/drawing/2014/main" id="{7C19EC78-3FFC-4231-951D-865B7C1F23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" y="713"/>
              <a:ext cx="2660" cy="321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pic>
          <p:nvPicPr>
            <p:cNvPr id="44041" name="Picture 11">
              <a:extLst>
                <a:ext uri="{FF2B5EF4-FFF2-40B4-BE49-F238E27FC236}">
                  <a16:creationId xmlns:a16="http://schemas.microsoft.com/office/drawing/2014/main" id="{DB501AFC-356D-4284-A186-B0A089B5C4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" y="820"/>
              <a:ext cx="2653" cy="3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4037" name="Rectangle 12">
            <a:extLst>
              <a:ext uri="{FF2B5EF4-FFF2-40B4-BE49-F238E27FC236}">
                <a16:creationId xmlns:a16="http://schemas.microsoft.com/office/drawing/2014/main" id="{1DA977F0-FC31-4BE0-8BE0-2C1C2235A0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1152525"/>
            <a:ext cx="373062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功能：将</a:t>
            </a:r>
            <a:r>
              <a:rPr lang="en-US" altLang="zh-CN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8421BCD</a:t>
            </a:r>
            <a:r>
              <a:rPr lang="zh-CN" altLang="en-US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码译成为</a:t>
            </a:r>
            <a:r>
              <a:rPr lang="en-US" altLang="zh-CN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lang="zh-CN" altLang="en-US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个状态输出。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153617" name="AutoShape 17">
            <a:extLst>
              <a:ext uri="{FF2B5EF4-FFF2-40B4-BE49-F238E27FC236}">
                <a16:creationId xmlns:a16="http://schemas.microsoft.com/office/drawing/2014/main" id="{DAB6C569-E24A-4F99-BC2C-5C033D4F30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625" y="2870200"/>
            <a:ext cx="609600" cy="2133600"/>
          </a:xfrm>
          <a:prstGeom prst="wedgeRoundRectCallout">
            <a:avLst>
              <a:gd name="adj1" fmla="val 103648"/>
              <a:gd name="adj2" fmla="val -13394"/>
              <a:gd name="adj3" fmla="val 16667"/>
            </a:avLst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</a:t>
            </a: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个输入端</a:t>
            </a:r>
          </a:p>
        </p:txBody>
      </p:sp>
      <p:sp>
        <p:nvSpPr>
          <p:cNvPr id="153618" name="AutoShape 18">
            <a:extLst>
              <a:ext uri="{FF2B5EF4-FFF2-40B4-BE49-F238E27FC236}">
                <a16:creationId xmlns:a16="http://schemas.microsoft.com/office/drawing/2014/main" id="{E530AF55-CE2F-433F-8963-3369DF5130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3025" y="2693988"/>
            <a:ext cx="609600" cy="2057400"/>
          </a:xfrm>
          <a:prstGeom prst="wedgeRoundRectCallout">
            <a:avLst>
              <a:gd name="adj1" fmla="val -121356"/>
              <a:gd name="adj2" fmla="val -5403"/>
              <a:gd name="adj3" fmla="val 16667"/>
            </a:avLst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10</a:t>
            </a: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个输出端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36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36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17" grpId="0" animBg="1" autoUpdateAnimBg="0"/>
      <p:bldP spid="153618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065" name="Rectangle 393">
            <a:extLst>
              <a:ext uri="{FF2B5EF4-FFF2-40B4-BE49-F238E27FC236}">
                <a16:creationId xmlns:a16="http://schemas.microsoft.com/office/drawing/2014/main" id="{E3C2335D-FFB9-4667-B10A-2B53B42D83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6063" y="2870200"/>
            <a:ext cx="377825" cy="360363"/>
          </a:xfrm>
          <a:prstGeom prst="rect">
            <a:avLst/>
          </a:prstGeom>
          <a:solidFill>
            <a:srgbClr val="CC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7066" name="Rectangle 394">
            <a:extLst>
              <a:ext uri="{FF2B5EF4-FFF2-40B4-BE49-F238E27FC236}">
                <a16:creationId xmlns:a16="http://schemas.microsoft.com/office/drawing/2014/main" id="{758B2B17-26E6-4B31-878F-AE94527560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7400" y="3265488"/>
            <a:ext cx="377825" cy="360362"/>
          </a:xfrm>
          <a:prstGeom prst="rect">
            <a:avLst/>
          </a:prstGeom>
          <a:solidFill>
            <a:srgbClr val="CC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7067" name="Rectangle 395">
            <a:extLst>
              <a:ext uri="{FF2B5EF4-FFF2-40B4-BE49-F238E27FC236}">
                <a16:creationId xmlns:a16="http://schemas.microsoft.com/office/drawing/2014/main" id="{183A144A-EC78-4A40-8B7B-B79C0E567A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8588" y="3662363"/>
            <a:ext cx="377825" cy="360362"/>
          </a:xfrm>
          <a:prstGeom prst="rect">
            <a:avLst/>
          </a:prstGeom>
          <a:solidFill>
            <a:srgbClr val="CC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7068" name="Rectangle 396">
            <a:extLst>
              <a:ext uri="{FF2B5EF4-FFF2-40B4-BE49-F238E27FC236}">
                <a16:creationId xmlns:a16="http://schemas.microsoft.com/office/drawing/2014/main" id="{8A553D2C-2593-41D4-BE66-C2326F18AB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4850" y="4057650"/>
            <a:ext cx="377825" cy="360363"/>
          </a:xfrm>
          <a:prstGeom prst="rect">
            <a:avLst/>
          </a:prstGeom>
          <a:solidFill>
            <a:srgbClr val="CC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7069" name="Rectangle 397">
            <a:extLst>
              <a:ext uri="{FF2B5EF4-FFF2-40B4-BE49-F238E27FC236}">
                <a16:creationId xmlns:a16="http://schemas.microsoft.com/office/drawing/2014/main" id="{8EE607C4-1A77-42E7-842F-3986236235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4454525"/>
            <a:ext cx="377825" cy="360363"/>
          </a:xfrm>
          <a:prstGeom prst="rect">
            <a:avLst/>
          </a:prstGeom>
          <a:solidFill>
            <a:srgbClr val="CC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7070" name="Rectangle 398">
            <a:extLst>
              <a:ext uri="{FF2B5EF4-FFF2-40B4-BE49-F238E27FC236}">
                <a16:creationId xmlns:a16="http://schemas.microsoft.com/office/drawing/2014/main" id="{E913AA50-48A4-4624-B530-FBE08A1C5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4851400"/>
            <a:ext cx="334963" cy="360363"/>
          </a:xfrm>
          <a:prstGeom prst="rect">
            <a:avLst/>
          </a:prstGeom>
          <a:solidFill>
            <a:srgbClr val="CC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7071" name="Rectangle 399">
            <a:extLst>
              <a:ext uri="{FF2B5EF4-FFF2-40B4-BE49-F238E27FC236}">
                <a16:creationId xmlns:a16="http://schemas.microsoft.com/office/drawing/2014/main" id="{17E23BD0-F2A0-48A2-9771-2BAFC1121B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8063" y="5253038"/>
            <a:ext cx="414337" cy="360362"/>
          </a:xfrm>
          <a:prstGeom prst="rect">
            <a:avLst/>
          </a:prstGeom>
          <a:solidFill>
            <a:srgbClr val="CC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7072" name="Rectangle 400">
            <a:extLst>
              <a:ext uri="{FF2B5EF4-FFF2-40B4-BE49-F238E27FC236}">
                <a16:creationId xmlns:a16="http://schemas.microsoft.com/office/drawing/2014/main" id="{C8F1ECB0-4B87-4F5B-99EF-EBC71BB2F6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1313" y="5603875"/>
            <a:ext cx="414337" cy="360363"/>
          </a:xfrm>
          <a:prstGeom prst="rect">
            <a:avLst/>
          </a:prstGeom>
          <a:solidFill>
            <a:srgbClr val="CC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7073" name="Rectangle 401">
            <a:extLst>
              <a:ext uri="{FF2B5EF4-FFF2-40B4-BE49-F238E27FC236}">
                <a16:creationId xmlns:a16="http://schemas.microsoft.com/office/drawing/2014/main" id="{5BEF905D-42D3-4ED8-A936-5406C5553B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1063" y="6000750"/>
            <a:ext cx="414337" cy="360363"/>
          </a:xfrm>
          <a:prstGeom prst="rect">
            <a:avLst/>
          </a:prstGeom>
          <a:solidFill>
            <a:srgbClr val="CC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5067" name="Rectangle 402">
            <a:extLst>
              <a:ext uri="{FF2B5EF4-FFF2-40B4-BE49-F238E27FC236}">
                <a16:creationId xmlns:a16="http://schemas.microsoft.com/office/drawing/2014/main" id="{0522C2CB-1648-4F21-9437-699038C833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20963" y="736600"/>
            <a:ext cx="3238500" cy="533400"/>
          </a:xfrm>
          <a:noFill/>
        </p:spPr>
        <p:txBody>
          <a:bodyPr/>
          <a:lstStyle/>
          <a:p>
            <a:pPr eaLnBrk="1" hangingPunct="1"/>
            <a:r>
              <a:rPr kumimoji="1" lang="zh-CN" altLang="en-US"/>
              <a:t>功  能  表</a:t>
            </a:r>
          </a:p>
        </p:txBody>
      </p:sp>
      <p:sp>
        <p:nvSpPr>
          <p:cNvPr id="45068" name="Line 403">
            <a:extLst>
              <a:ext uri="{FF2B5EF4-FFF2-40B4-BE49-F238E27FC236}">
                <a16:creationId xmlns:a16="http://schemas.microsoft.com/office/drawing/2014/main" id="{919BCD7B-8604-49DC-934B-98CDB66C04FE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2357438"/>
            <a:ext cx="87725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69" name="Line 404">
            <a:extLst>
              <a:ext uri="{FF2B5EF4-FFF2-40B4-BE49-F238E27FC236}">
                <a16:creationId xmlns:a16="http://schemas.microsoft.com/office/drawing/2014/main" id="{22E36E63-15B5-4D21-8212-5E27A631AF2C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1422400"/>
            <a:ext cx="0" cy="49688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70" name="Line 405">
            <a:extLst>
              <a:ext uri="{FF2B5EF4-FFF2-40B4-BE49-F238E27FC236}">
                <a16:creationId xmlns:a16="http://schemas.microsoft.com/office/drawing/2014/main" id="{E59F344D-B390-4006-8B91-A6BABBA63F51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1384300"/>
            <a:ext cx="0" cy="4991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71" name="Line 406">
            <a:extLst>
              <a:ext uri="{FF2B5EF4-FFF2-40B4-BE49-F238E27FC236}">
                <a16:creationId xmlns:a16="http://schemas.microsoft.com/office/drawing/2014/main" id="{430638F3-CD1D-409E-8C48-C16ABBFC7DDF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1889125"/>
            <a:ext cx="78581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7079" name="Rectangle 407">
            <a:extLst>
              <a:ext uri="{FF2B5EF4-FFF2-40B4-BE49-F238E27FC236}">
                <a16:creationId xmlns:a16="http://schemas.microsoft.com/office/drawing/2014/main" id="{DC2C6903-E01C-498E-BF45-8EDA0F7985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0750" y="2476500"/>
            <a:ext cx="468313" cy="360363"/>
          </a:xfrm>
          <a:prstGeom prst="rect">
            <a:avLst/>
          </a:prstGeom>
          <a:solidFill>
            <a:srgbClr val="CC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57080" name="Group 408">
            <a:extLst>
              <a:ext uri="{FF2B5EF4-FFF2-40B4-BE49-F238E27FC236}">
                <a16:creationId xmlns:a16="http://schemas.microsoft.com/office/drawing/2014/main" id="{77E59A41-9E44-40E1-A6D2-86FE75F52207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1422400"/>
          <a:ext cx="8772525" cy="4991100"/>
        </p:xfrm>
        <a:graphic>
          <a:graphicData uri="http://schemas.openxmlformats.org/drawingml/2006/table">
            <a:tbl>
              <a:tblPr/>
              <a:tblGrid>
                <a:gridCol w="944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03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5721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96290">
                <a:tc rowSpan="2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十进</a:t>
                      </a: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制数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BCD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输入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输     出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190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CN" sz="2000" b="0" i="0" u="none" strike="noStrike" cap="none" normalizeH="0" baseline="-3000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CN" sz="2000" b="0" i="0" u="none" strike="noStrike" cap="none" normalizeH="0" baseline="-3000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CN" sz="2000" b="0" i="0" u="none" strike="noStrike" cap="none" normalizeH="0" baseline="-3000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CN" sz="2000" b="0" i="0" u="none" strike="noStrike" cap="none" normalizeH="0" baseline="-3000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Y</a:t>
                      </a:r>
                      <a:r>
                        <a:rPr kumimoji="0" lang="en-US" altLang="zh-CN" sz="2000" b="0" i="0" u="none" strike="noStrike" cap="none" normalizeH="0" baseline="-3000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Y</a:t>
                      </a:r>
                      <a:r>
                        <a:rPr kumimoji="0" lang="en-US" altLang="zh-CN" sz="2000" b="0" i="0" u="none" strike="noStrike" cap="none" normalizeH="0" baseline="-3000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Y</a:t>
                      </a:r>
                      <a:r>
                        <a:rPr kumimoji="0" lang="en-US" altLang="zh-CN" sz="2000" b="0" i="0" u="none" strike="noStrike" cap="none" normalizeH="0" baseline="-3000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Y</a:t>
                      </a:r>
                      <a:r>
                        <a:rPr kumimoji="0" lang="en-US" altLang="zh-CN" sz="2000" b="0" i="0" u="none" strike="noStrike" cap="none" normalizeH="0" baseline="-3000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Y</a:t>
                      </a:r>
                      <a:r>
                        <a:rPr kumimoji="0" lang="en-US" altLang="zh-CN" sz="2000" b="0" i="0" u="none" strike="noStrike" cap="none" normalizeH="0" baseline="-3000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Y</a:t>
                      </a:r>
                      <a:r>
                        <a:rPr kumimoji="0" lang="en-US" altLang="zh-CN" sz="2000" b="0" i="0" u="none" strike="noStrike" cap="none" normalizeH="0" baseline="-3000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Y</a:t>
                      </a:r>
                      <a:r>
                        <a:rPr kumimoji="0" lang="en-US" altLang="zh-CN" sz="2000" b="0" i="0" u="none" strike="noStrike" cap="none" normalizeH="0" baseline="-3000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Y</a:t>
                      </a:r>
                      <a:r>
                        <a:rPr kumimoji="0" lang="en-US" altLang="zh-CN" sz="2000" b="0" i="0" u="none" strike="noStrike" cap="none" normalizeH="0" baseline="-3000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Y</a:t>
                      </a:r>
                      <a:r>
                        <a:rPr kumimoji="0" lang="en-US" altLang="zh-CN" sz="2000" b="0" i="0" u="none" strike="noStrike" cap="none" normalizeH="0" baseline="-3000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Y</a:t>
                      </a:r>
                      <a:r>
                        <a:rPr kumimoji="0" lang="en-US" altLang="zh-CN" sz="20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9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9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L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L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L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L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L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9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L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L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L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L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9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L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L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L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L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9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L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L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L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9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L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L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L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L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9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L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L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L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9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L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L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L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9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L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L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29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L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L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L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L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629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9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L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L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L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57255" name="Rectangle 583" descr="羊皮纸">
            <a:extLst>
              <a:ext uri="{FF2B5EF4-FFF2-40B4-BE49-F238E27FC236}">
                <a16:creationId xmlns:a16="http://schemas.microsoft.com/office/drawing/2014/main" id="{B7060AF1-1809-4084-8331-F68A90681F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150" y="855663"/>
            <a:ext cx="7924800" cy="82232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对于</a:t>
            </a:r>
            <a:r>
              <a:rPr lang="en-US" altLang="zh-CN" sz="24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BCD</a:t>
            </a:r>
            <a:r>
              <a:rPr lang="zh-CN" altLang="en-US" sz="24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代码以外的伪码（</a:t>
            </a:r>
            <a:r>
              <a:rPr lang="en-US" altLang="zh-CN" sz="24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1010</a:t>
            </a:r>
            <a:r>
              <a:rPr lang="zh-CN" altLang="en-US" sz="24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～</a:t>
            </a:r>
            <a:r>
              <a:rPr lang="en-US" altLang="zh-CN" sz="24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1111</a:t>
            </a:r>
            <a:r>
              <a:rPr lang="zh-CN" altLang="en-US" sz="24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这</a:t>
            </a:r>
            <a:r>
              <a:rPr lang="en-US" altLang="zh-CN" sz="24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6</a:t>
            </a:r>
            <a:r>
              <a:rPr lang="zh-CN" altLang="en-US" sz="24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个代码）</a:t>
            </a:r>
            <a:r>
              <a:rPr lang="en-US" altLang="zh-CN" sz="24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Y</a:t>
            </a:r>
            <a:r>
              <a:rPr lang="en-US" altLang="zh-CN" sz="2400" b="1" baseline="-2500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0 </a:t>
            </a:r>
            <a:r>
              <a:rPr lang="zh-CN" altLang="en-US" sz="24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～</a:t>
            </a:r>
            <a:r>
              <a:rPr lang="en-US" altLang="zh-CN" sz="24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Y</a:t>
            </a:r>
            <a:r>
              <a:rPr lang="en-US" altLang="zh-CN" sz="2400" b="1" baseline="-2500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9 </a:t>
            </a:r>
            <a:r>
              <a:rPr lang="zh-CN" altLang="en-US" sz="24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均无低电平信号产生。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7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7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57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57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57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57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57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57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57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57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157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065" grpId="0" animBg="1"/>
      <p:bldP spid="157066" grpId="0" animBg="1"/>
      <p:bldP spid="157067" grpId="0" animBg="1"/>
      <p:bldP spid="157068" grpId="0" animBg="1"/>
      <p:bldP spid="157069" grpId="0" animBg="1"/>
      <p:bldP spid="157070" grpId="0" animBg="1"/>
      <p:bldP spid="157071" grpId="0" animBg="1"/>
      <p:bldP spid="157072" grpId="0" animBg="1"/>
      <p:bldP spid="157073" grpId="0" animBg="1"/>
      <p:bldP spid="157079" grpId="0" animBg="1"/>
      <p:bldP spid="15725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99">
            <a:extLst>
              <a:ext uri="{FF2B5EF4-FFF2-40B4-BE49-F238E27FC236}">
                <a16:creationId xmlns:a16="http://schemas.microsoft.com/office/drawing/2014/main" id="{F2AC7D0E-9207-4D15-B832-8C01FF1D68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260350"/>
            <a:ext cx="32623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8.2.1 </a:t>
            </a:r>
            <a:r>
              <a:rPr lang="zh-CN" altLang="en-US" sz="40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编码器</a:t>
            </a:r>
          </a:p>
        </p:txBody>
      </p:sp>
      <p:sp>
        <p:nvSpPr>
          <p:cNvPr id="35843" name="Line 108">
            <a:extLst>
              <a:ext uri="{FF2B5EF4-FFF2-40B4-BE49-F238E27FC236}">
                <a16:creationId xmlns:a16="http://schemas.microsoft.com/office/drawing/2014/main" id="{066CCDEE-50A5-4AC2-BB00-E8FA5211B3DF}"/>
              </a:ext>
            </a:extLst>
          </p:cNvPr>
          <p:cNvSpPr>
            <a:spLocks noChangeShapeType="1"/>
          </p:cNvSpPr>
          <p:nvPr/>
        </p:nvSpPr>
        <p:spPr bwMode="auto">
          <a:xfrm>
            <a:off x="5056188" y="362108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44" name="Line 109">
            <a:extLst>
              <a:ext uri="{FF2B5EF4-FFF2-40B4-BE49-F238E27FC236}">
                <a16:creationId xmlns:a16="http://schemas.microsoft.com/office/drawing/2014/main" id="{DFE01F67-074B-4E85-8681-52A49EDE1E03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0638" y="362108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45" name="Rectangle 124">
            <a:extLst>
              <a:ext uri="{FF2B5EF4-FFF2-40B4-BE49-F238E27FC236}">
                <a16:creationId xmlns:a16="http://schemas.microsoft.com/office/drawing/2014/main" id="{ED897DDB-65C5-4AB4-9654-E4D06A378A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054100"/>
            <a:ext cx="29543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sz="36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普通编码器</a:t>
            </a:r>
            <a:endParaRPr lang="zh-CN" altLang="en-US" sz="3200">
              <a:solidFill>
                <a:srgbClr val="00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3856" name="Text Box 128">
            <a:extLst>
              <a:ext uri="{FF2B5EF4-FFF2-40B4-BE49-F238E27FC236}">
                <a16:creationId xmlns:a16="http://schemas.microsoft.com/office/drawing/2014/main" id="{57DEAFF8-CFBC-4378-B96D-2B0E6D602B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916113"/>
            <a:ext cx="828040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编码：赋予二进制代码特定含义的过程。</a:t>
            </a:r>
          </a:p>
        </p:txBody>
      </p:sp>
      <p:sp>
        <p:nvSpPr>
          <p:cNvPr id="73857" name="Text Box 129">
            <a:extLst>
              <a:ext uri="{FF2B5EF4-FFF2-40B4-BE49-F238E27FC236}">
                <a16:creationId xmlns:a16="http://schemas.microsoft.com/office/drawing/2014/main" id="{EC383047-4EDC-45E1-B06C-B8FA2DCAE9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2781300"/>
            <a:ext cx="693420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如：</a:t>
            </a:r>
            <a:r>
              <a:rPr lang="en-US" altLang="zh-CN" sz="32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8421BCD</a:t>
            </a:r>
            <a:r>
              <a:rPr lang="zh-CN" altLang="en-US" sz="32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码中用</a:t>
            </a:r>
            <a:r>
              <a:rPr lang="en-US" altLang="zh-CN" sz="32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1000</a:t>
            </a:r>
            <a:r>
              <a:rPr lang="zh-CN" altLang="en-US" sz="32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表示数字</a:t>
            </a:r>
            <a:r>
              <a:rPr lang="en-US" altLang="zh-CN" sz="32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</a:p>
        </p:txBody>
      </p:sp>
      <p:sp>
        <p:nvSpPr>
          <p:cNvPr id="73858" name="Text Box 130">
            <a:extLst>
              <a:ext uri="{FF2B5EF4-FFF2-40B4-BE49-F238E27FC236}">
                <a16:creationId xmlns:a16="http://schemas.microsoft.com/office/drawing/2014/main" id="{F9BC5CDC-83D7-46FB-A935-8495808BB5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3500438"/>
            <a:ext cx="741680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如：</a:t>
            </a:r>
            <a:r>
              <a:rPr lang="en-US" altLang="zh-CN" sz="32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ASCII</a:t>
            </a:r>
            <a:r>
              <a:rPr lang="zh-CN" altLang="en-US" sz="32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码中用</a:t>
            </a:r>
            <a:r>
              <a:rPr lang="en-US" altLang="zh-CN" sz="32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100 0001</a:t>
            </a:r>
            <a:r>
              <a:rPr lang="zh-CN" altLang="en-US" sz="32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表示字母</a:t>
            </a:r>
            <a:r>
              <a:rPr lang="en-US" altLang="zh-CN" sz="32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32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等</a:t>
            </a:r>
          </a:p>
        </p:txBody>
      </p:sp>
      <p:sp>
        <p:nvSpPr>
          <p:cNvPr id="73859" name="Text Box 131">
            <a:extLst>
              <a:ext uri="{FF2B5EF4-FFF2-40B4-BE49-F238E27FC236}">
                <a16:creationId xmlns:a16="http://schemas.microsoft.com/office/drawing/2014/main" id="{E5E0B4DC-F076-4221-87FA-053E53B352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4292600"/>
            <a:ext cx="815340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编码器：具有编码功能的逻辑电路。</a:t>
            </a:r>
          </a:p>
        </p:txBody>
      </p:sp>
      <p:sp>
        <p:nvSpPr>
          <p:cNvPr id="73860" name="Rectangle 132">
            <a:extLst>
              <a:ext uri="{FF2B5EF4-FFF2-40B4-BE49-F238E27FC236}">
                <a16:creationId xmlns:a16="http://schemas.microsoft.com/office/drawing/2014/main" id="{0E76CEDD-47DE-42E7-9E1E-E8645F0D94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5157788"/>
            <a:ext cx="815340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编码器的逻辑功能：能将每一组输入信息变换为相应二进制的代码输出。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3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3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3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38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38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856" grpId="0" autoUpdateAnimBg="0"/>
      <p:bldP spid="73857" grpId="0" autoUpdateAnimBg="0"/>
      <p:bldP spid="73858" grpId="0" autoUpdateAnimBg="0"/>
      <p:bldP spid="73859" grpId="0" autoUpdateAnimBg="0"/>
      <p:bldP spid="73860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4">
            <a:extLst>
              <a:ext uri="{FF2B5EF4-FFF2-40B4-BE49-F238E27FC236}">
                <a16:creationId xmlns:a16="http://schemas.microsoft.com/office/drawing/2014/main" id="{3626432F-28D9-4980-9E16-BECB2E7C7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260350"/>
            <a:ext cx="51133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kumimoji="1" lang="en-US" altLang="zh-CN" sz="2800">
                <a:solidFill>
                  <a:srgbClr val="000066"/>
                </a:solidFill>
                <a:ea typeface="黑体" panose="02010609060101010101" pitchFamily="49" charset="-122"/>
              </a:rPr>
              <a:t>3.  </a:t>
            </a:r>
            <a:r>
              <a:rPr kumimoji="1" lang="zh-CN" altLang="en-US" sz="2800">
                <a:solidFill>
                  <a:srgbClr val="000066"/>
                </a:solidFill>
                <a:ea typeface="黑体" panose="02010609060101010101" pitchFamily="49" charset="-122"/>
              </a:rPr>
              <a:t>显示译码器</a:t>
            </a:r>
          </a:p>
        </p:txBody>
      </p:sp>
      <p:sp>
        <p:nvSpPr>
          <p:cNvPr id="157701" name="Rectangle 5">
            <a:extLst>
              <a:ext uri="{FF2B5EF4-FFF2-40B4-BE49-F238E27FC236}">
                <a16:creationId xmlns:a16="http://schemas.microsoft.com/office/drawing/2014/main" id="{8C029740-21EC-4AF5-B388-84AFBF2275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2213" y="3756025"/>
            <a:ext cx="130175" cy="846138"/>
          </a:xfrm>
          <a:prstGeom prst="rect">
            <a:avLst/>
          </a:prstGeom>
          <a:solidFill>
            <a:schemeClr val="hlink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7702" name="Rectangle 6">
            <a:extLst>
              <a:ext uri="{FF2B5EF4-FFF2-40B4-BE49-F238E27FC236}">
                <a16:creationId xmlns:a16="http://schemas.microsoft.com/office/drawing/2014/main" id="{12594B85-0EF6-4087-9EC0-85C17C180C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2213" y="4741863"/>
            <a:ext cx="130175" cy="847725"/>
          </a:xfrm>
          <a:prstGeom prst="rect">
            <a:avLst/>
          </a:prstGeom>
          <a:solidFill>
            <a:schemeClr val="hlink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7703" name="Rectangle 7">
            <a:extLst>
              <a:ext uri="{FF2B5EF4-FFF2-40B4-BE49-F238E27FC236}">
                <a16:creationId xmlns:a16="http://schemas.microsoft.com/office/drawing/2014/main" id="{74198AC1-151E-43ED-9862-2FBA299DEFBB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6862762" y="3168651"/>
            <a:ext cx="117475" cy="933450"/>
          </a:xfrm>
          <a:prstGeom prst="rect">
            <a:avLst/>
          </a:prstGeom>
          <a:solidFill>
            <a:schemeClr val="hlink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7704" name="Rectangle 8">
            <a:extLst>
              <a:ext uri="{FF2B5EF4-FFF2-40B4-BE49-F238E27FC236}">
                <a16:creationId xmlns:a16="http://schemas.microsoft.com/office/drawing/2014/main" id="{A0E02383-E0DF-4367-A725-9E306A25694C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6878637" y="4184651"/>
            <a:ext cx="117475" cy="933450"/>
          </a:xfrm>
          <a:prstGeom prst="rect">
            <a:avLst/>
          </a:prstGeom>
          <a:solidFill>
            <a:schemeClr val="hlink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7705" name="Rectangle 9">
            <a:extLst>
              <a:ext uri="{FF2B5EF4-FFF2-40B4-BE49-F238E27FC236}">
                <a16:creationId xmlns:a16="http://schemas.microsoft.com/office/drawing/2014/main" id="{E35BD3AF-B90B-44FE-AB47-F939EEB50D28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6878637" y="5214938"/>
            <a:ext cx="117475" cy="933450"/>
          </a:xfrm>
          <a:prstGeom prst="rect">
            <a:avLst/>
          </a:prstGeom>
          <a:solidFill>
            <a:schemeClr val="hlink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7706" name="Rectangle 10">
            <a:extLst>
              <a:ext uri="{FF2B5EF4-FFF2-40B4-BE49-F238E27FC236}">
                <a16:creationId xmlns:a16="http://schemas.microsoft.com/office/drawing/2014/main" id="{C9B6A500-5154-4D43-BF3C-0D12BC9F71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8075" y="3725863"/>
            <a:ext cx="130175" cy="847725"/>
          </a:xfrm>
          <a:prstGeom prst="rect">
            <a:avLst/>
          </a:prstGeom>
          <a:solidFill>
            <a:schemeClr val="hlink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7707" name="Rectangle 11">
            <a:extLst>
              <a:ext uri="{FF2B5EF4-FFF2-40B4-BE49-F238E27FC236}">
                <a16:creationId xmlns:a16="http://schemas.microsoft.com/office/drawing/2014/main" id="{7A152CDD-FB6C-4EF3-9273-796738FEC5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8075" y="4735513"/>
            <a:ext cx="130175" cy="847725"/>
          </a:xfrm>
          <a:prstGeom prst="rect">
            <a:avLst/>
          </a:prstGeom>
          <a:solidFill>
            <a:schemeClr val="hlink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7708" name="Text Box 12">
            <a:extLst>
              <a:ext uri="{FF2B5EF4-FFF2-40B4-BE49-F238E27FC236}">
                <a16:creationId xmlns:a16="http://schemas.microsoft.com/office/drawing/2014/main" id="{3BC0DF6B-8204-4836-BA48-DADEDBAAFA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0788" y="3932238"/>
            <a:ext cx="4873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600" b="1" i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b</a:t>
            </a:r>
          </a:p>
        </p:txBody>
      </p:sp>
      <p:sp>
        <p:nvSpPr>
          <p:cNvPr id="157709" name="Text Box 13">
            <a:extLst>
              <a:ext uri="{FF2B5EF4-FFF2-40B4-BE49-F238E27FC236}">
                <a16:creationId xmlns:a16="http://schemas.microsoft.com/office/drawing/2014/main" id="{0F330F66-4B21-4CB6-8531-BBE169DD8E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8250" y="4887913"/>
            <a:ext cx="438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600" b="1" i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c</a:t>
            </a:r>
          </a:p>
        </p:txBody>
      </p:sp>
      <p:sp>
        <p:nvSpPr>
          <p:cNvPr id="157710" name="Text Box 14">
            <a:extLst>
              <a:ext uri="{FF2B5EF4-FFF2-40B4-BE49-F238E27FC236}">
                <a16:creationId xmlns:a16="http://schemas.microsoft.com/office/drawing/2014/main" id="{CF4BD381-AD61-4643-A9CC-FD2512CD08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4175" y="5097463"/>
            <a:ext cx="4222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600" b="1" i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d</a:t>
            </a:r>
          </a:p>
        </p:txBody>
      </p:sp>
      <p:sp>
        <p:nvSpPr>
          <p:cNvPr id="157711" name="Text Box 15">
            <a:extLst>
              <a:ext uri="{FF2B5EF4-FFF2-40B4-BE49-F238E27FC236}">
                <a16:creationId xmlns:a16="http://schemas.microsoft.com/office/drawing/2014/main" id="{56A7105A-70F1-4F6A-BBC9-4B176003B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3275" y="3946525"/>
            <a:ext cx="406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600" b="1" i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f</a:t>
            </a:r>
          </a:p>
        </p:txBody>
      </p:sp>
      <p:sp>
        <p:nvSpPr>
          <p:cNvPr id="157712" name="Text Box 16">
            <a:extLst>
              <a:ext uri="{FF2B5EF4-FFF2-40B4-BE49-F238E27FC236}">
                <a16:creationId xmlns:a16="http://schemas.microsoft.com/office/drawing/2014/main" id="{7B8D0C8C-403C-47E5-9A13-42E5F2344F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3275" y="5005388"/>
            <a:ext cx="3079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600" b="1" i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e</a:t>
            </a:r>
          </a:p>
        </p:txBody>
      </p:sp>
      <p:grpSp>
        <p:nvGrpSpPr>
          <p:cNvPr id="2" name="Group 17">
            <a:extLst>
              <a:ext uri="{FF2B5EF4-FFF2-40B4-BE49-F238E27FC236}">
                <a16:creationId xmlns:a16="http://schemas.microsoft.com/office/drawing/2014/main" id="{2B3D07D5-C102-4093-B97F-BAD82751F59D}"/>
              </a:ext>
            </a:extLst>
          </p:cNvPr>
          <p:cNvGrpSpPr>
            <a:grpSpLocks/>
          </p:cNvGrpSpPr>
          <p:nvPr/>
        </p:nvGrpSpPr>
        <p:grpSpPr bwMode="auto">
          <a:xfrm>
            <a:off x="857250" y="1174750"/>
            <a:ext cx="6934200" cy="1295400"/>
            <a:chOff x="1814" y="731"/>
            <a:chExt cx="3674" cy="658"/>
          </a:xfrm>
        </p:grpSpPr>
        <p:sp>
          <p:nvSpPr>
            <p:cNvPr id="9245" name="AutoShape 18">
              <a:extLst>
                <a:ext uri="{FF2B5EF4-FFF2-40B4-BE49-F238E27FC236}">
                  <a16:creationId xmlns:a16="http://schemas.microsoft.com/office/drawing/2014/main" id="{3A4F26BB-31E3-4923-A988-CEC094D87C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4" y="731"/>
              <a:ext cx="3674" cy="65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9220" name="Object 19">
              <a:extLst>
                <a:ext uri="{FF2B5EF4-FFF2-40B4-BE49-F238E27FC236}">
                  <a16:creationId xmlns:a16="http://schemas.microsoft.com/office/drawing/2014/main" id="{6F719E98-294A-443E-9BF8-F5A5C37973F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82" y="822"/>
            <a:ext cx="3538" cy="4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46" name="图片" r:id="rId3" imgW="5199888" imgH="707136" progId="Word.Picture.8">
                    <p:embed/>
                  </p:oleObj>
                </mc:Choice>
                <mc:Fallback>
                  <p:oleObj name="图片" r:id="rId3" imgW="5199888" imgH="707136" progId="Word.Picture.8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2" y="822"/>
                          <a:ext cx="3538" cy="47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25">
            <a:extLst>
              <a:ext uri="{FF2B5EF4-FFF2-40B4-BE49-F238E27FC236}">
                <a16:creationId xmlns:a16="http://schemas.microsoft.com/office/drawing/2014/main" id="{E1A44203-F87A-407B-A54B-BFD28FA377B0}"/>
              </a:ext>
            </a:extLst>
          </p:cNvPr>
          <p:cNvGrpSpPr>
            <a:grpSpLocks/>
          </p:cNvGrpSpPr>
          <p:nvPr/>
        </p:nvGrpSpPr>
        <p:grpSpPr bwMode="auto">
          <a:xfrm>
            <a:off x="1123950" y="3419475"/>
            <a:ext cx="1773238" cy="2668588"/>
            <a:chOff x="589" y="1616"/>
            <a:chExt cx="1225" cy="2132"/>
          </a:xfrm>
        </p:grpSpPr>
        <p:sp>
          <p:nvSpPr>
            <p:cNvPr id="9244" name="AutoShape 26">
              <a:extLst>
                <a:ext uri="{FF2B5EF4-FFF2-40B4-BE49-F238E27FC236}">
                  <a16:creationId xmlns:a16="http://schemas.microsoft.com/office/drawing/2014/main" id="{6E79CA39-EB9B-4A58-BE79-4599FD603E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9" y="1616"/>
              <a:ext cx="1225" cy="213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9219" name="Object 27">
              <a:extLst>
                <a:ext uri="{FF2B5EF4-FFF2-40B4-BE49-F238E27FC236}">
                  <a16:creationId xmlns:a16="http://schemas.microsoft.com/office/drawing/2014/main" id="{C9035324-8597-4B2B-A89E-067CB8DE7B3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16" y="1684"/>
            <a:ext cx="818" cy="19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47" name="图片" r:id="rId5" imgW="800290" imgH="1953560" progId="Word.Picture.8">
                    <p:embed/>
                  </p:oleObj>
                </mc:Choice>
                <mc:Fallback>
                  <p:oleObj name="图片" r:id="rId5" imgW="800290" imgH="1953560" progId="Word.Picture.8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1684"/>
                          <a:ext cx="818" cy="19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28">
            <a:extLst>
              <a:ext uri="{FF2B5EF4-FFF2-40B4-BE49-F238E27FC236}">
                <a16:creationId xmlns:a16="http://schemas.microsoft.com/office/drawing/2014/main" id="{7B474532-2E48-4E3C-B9C0-BEB98F7ECF9C}"/>
              </a:ext>
            </a:extLst>
          </p:cNvPr>
          <p:cNvGrpSpPr>
            <a:grpSpLocks/>
          </p:cNvGrpSpPr>
          <p:nvPr/>
        </p:nvGrpSpPr>
        <p:grpSpPr bwMode="auto">
          <a:xfrm>
            <a:off x="3678238" y="3362325"/>
            <a:ext cx="1514475" cy="2706688"/>
            <a:chOff x="1905" y="1593"/>
            <a:chExt cx="1134" cy="2132"/>
          </a:xfrm>
        </p:grpSpPr>
        <p:sp>
          <p:nvSpPr>
            <p:cNvPr id="9243" name="AutoShape 29">
              <a:extLst>
                <a:ext uri="{FF2B5EF4-FFF2-40B4-BE49-F238E27FC236}">
                  <a16:creationId xmlns:a16="http://schemas.microsoft.com/office/drawing/2014/main" id="{E337BE86-D4A9-4AA5-B22B-44F76F409C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5" y="1616"/>
              <a:ext cx="1134" cy="2109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9218" name="Object 30">
              <a:extLst>
                <a:ext uri="{FF2B5EF4-FFF2-40B4-BE49-F238E27FC236}">
                  <a16:creationId xmlns:a16="http://schemas.microsoft.com/office/drawing/2014/main" id="{22D6D248-406F-4DB1-A55E-EE5DA855F41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09" y="1593"/>
            <a:ext cx="737" cy="20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48" name="图片" r:id="rId7" imgW="742475" imgH="2085927" progId="Word.Picture.8">
                    <p:embed/>
                  </p:oleObj>
                </mc:Choice>
                <mc:Fallback>
                  <p:oleObj name="图片" r:id="rId7" imgW="742475" imgH="2085927" progId="Word.Picture.8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09" y="1593"/>
                          <a:ext cx="737" cy="204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7727" name="Rectangle 31">
            <a:extLst>
              <a:ext uri="{FF2B5EF4-FFF2-40B4-BE49-F238E27FC236}">
                <a16:creationId xmlns:a16="http://schemas.microsoft.com/office/drawing/2014/main" id="{FC7F34E0-E419-484E-BA83-FB831AE84D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100" y="2587625"/>
            <a:ext cx="841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）最常用的显示器有：半导体发光二极管和液晶显示器。 </a:t>
            </a:r>
          </a:p>
        </p:txBody>
      </p:sp>
      <p:sp>
        <p:nvSpPr>
          <p:cNvPr id="157728" name="Rectangle 32">
            <a:extLst>
              <a:ext uri="{FF2B5EF4-FFF2-40B4-BE49-F238E27FC236}">
                <a16:creationId xmlns:a16="http://schemas.microsoft.com/office/drawing/2014/main" id="{4A2B3E5B-E0A7-47FD-9C3C-DA47490D30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6064250"/>
            <a:ext cx="170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>
                <a:solidFill>
                  <a:srgbClr val="000066"/>
                </a:solidFill>
                <a:ea typeface="黑体" panose="02010609060101010101" pitchFamily="49" charset="-122"/>
              </a:rPr>
              <a:t>共阳极显示器</a:t>
            </a:r>
          </a:p>
        </p:txBody>
      </p:sp>
      <p:sp>
        <p:nvSpPr>
          <p:cNvPr id="157729" name="Rectangle 33">
            <a:extLst>
              <a:ext uri="{FF2B5EF4-FFF2-40B4-BE49-F238E27FC236}">
                <a16:creationId xmlns:a16="http://schemas.microsoft.com/office/drawing/2014/main" id="{28AE1FDC-2AA8-4260-921B-9F2D6E2D0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2525" y="6064250"/>
            <a:ext cx="170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>
                <a:solidFill>
                  <a:srgbClr val="000066"/>
                </a:solidFill>
                <a:ea typeface="黑体" panose="02010609060101010101" pitchFamily="49" charset="-122"/>
              </a:rPr>
              <a:t>共阴极显示器</a:t>
            </a:r>
          </a:p>
        </p:txBody>
      </p:sp>
      <p:sp>
        <p:nvSpPr>
          <p:cNvPr id="157730" name="Rectangle 34">
            <a:extLst>
              <a:ext uri="{FF2B5EF4-FFF2-40B4-BE49-F238E27FC236}">
                <a16:creationId xmlns:a16="http://schemas.microsoft.com/office/drawing/2014/main" id="{FB8DB867-152F-4648-A881-046D8BAF23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6080125"/>
            <a:ext cx="2216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>
                <a:solidFill>
                  <a:srgbClr val="000066"/>
                </a:solidFill>
                <a:ea typeface="黑体" panose="02010609060101010101" pitchFamily="49" charset="-122"/>
              </a:rPr>
              <a:t>显示器分段布局图</a:t>
            </a:r>
          </a:p>
        </p:txBody>
      </p:sp>
      <p:sp>
        <p:nvSpPr>
          <p:cNvPr id="157731" name="Text Box 35">
            <a:extLst>
              <a:ext uri="{FF2B5EF4-FFF2-40B4-BE49-F238E27FC236}">
                <a16:creationId xmlns:a16="http://schemas.microsoft.com/office/drawing/2014/main" id="{67C98E7E-9BB5-40F1-A2AF-960EE5CC91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4338" y="3038475"/>
            <a:ext cx="35718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600" b="1" i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</a:p>
        </p:txBody>
      </p:sp>
      <p:sp>
        <p:nvSpPr>
          <p:cNvPr id="157732" name="Text Box 36">
            <a:extLst>
              <a:ext uri="{FF2B5EF4-FFF2-40B4-BE49-F238E27FC236}">
                <a16:creationId xmlns:a16="http://schemas.microsoft.com/office/drawing/2014/main" id="{05379B70-8869-410E-B5A9-F6B4BF9D24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4013200"/>
            <a:ext cx="3571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600" b="1" i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g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57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57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157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0" dur="500"/>
                                        <p:tgtEl>
                                          <p:spTgt spid="157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57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9" dur="500"/>
                                        <p:tgtEl>
                                          <p:spTgt spid="157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8" dur="500"/>
                                        <p:tgtEl>
                                          <p:spTgt spid="157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157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7" dur="500"/>
                                        <p:tgtEl>
                                          <p:spTgt spid="157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9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1" dur="500"/>
                                        <p:tgtEl>
                                          <p:spTgt spid="157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157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0" dur="500"/>
                                        <p:tgtEl>
                                          <p:spTgt spid="157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2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4" dur="500"/>
                                        <p:tgtEl>
                                          <p:spTgt spid="157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6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8" dur="500"/>
                                        <p:tgtEl>
                                          <p:spTgt spid="157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0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2" dur="500"/>
                                        <p:tgtEl>
                                          <p:spTgt spid="157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84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6" dur="500"/>
                                        <p:tgtEl>
                                          <p:spTgt spid="157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88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0" dur="500"/>
                                        <p:tgtEl>
                                          <p:spTgt spid="157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92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4" dur="500"/>
                                        <p:tgtEl>
                                          <p:spTgt spid="157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01" grpId="0" animBg="1"/>
      <p:bldP spid="157702" grpId="0" animBg="1"/>
      <p:bldP spid="157703" grpId="0" animBg="1"/>
      <p:bldP spid="157704" grpId="0" animBg="1"/>
      <p:bldP spid="157705" grpId="0" animBg="1"/>
      <p:bldP spid="157706" grpId="0" animBg="1"/>
      <p:bldP spid="157707" grpId="0" animBg="1"/>
      <p:bldP spid="157708" grpId="0" autoUpdateAnimBg="0"/>
      <p:bldP spid="157709" grpId="0" autoUpdateAnimBg="0"/>
      <p:bldP spid="157710" grpId="0" autoUpdateAnimBg="0"/>
      <p:bldP spid="157711" grpId="0" autoUpdateAnimBg="0"/>
      <p:bldP spid="157712" grpId="0" autoUpdateAnimBg="0"/>
      <p:bldP spid="157727" grpId="0" autoUpdateAnimBg="0"/>
      <p:bldP spid="157728" grpId="0" autoUpdateAnimBg="0"/>
      <p:bldP spid="157729" grpId="0" autoUpdateAnimBg="0"/>
      <p:bldP spid="157730" grpId="0" autoUpdateAnimBg="0"/>
      <p:bldP spid="157731" grpId="0" autoUpdateAnimBg="0"/>
      <p:bldP spid="157732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20" name="Rectangle 4">
            <a:extLst>
              <a:ext uri="{FF2B5EF4-FFF2-40B4-BE49-F238E27FC236}">
                <a16:creationId xmlns:a16="http://schemas.microsoft.com/office/drawing/2014/main" id="{0DDA8188-EA71-46FF-9051-85FC0483E4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1425" y="2663825"/>
            <a:ext cx="152400" cy="109696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2821" name="Rectangle 5">
            <a:extLst>
              <a:ext uri="{FF2B5EF4-FFF2-40B4-BE49-F238E27FC236}">
                <a16:creationId xmlns:a16="http://schemas.microsoft.com/office/drawing/2014/main" id="{490C259A-5C8A-4577-98E3-A420ADE31F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1425" y="3940175"/>
            <a:ext cx="152400" cy="109696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2822" name="Rectangle 6">
            <a:extLst>
              <a:ext uri="{FF2B5EF4-FFF2-40B4-BE49-F238E27FC236}">
                <a16:creationId xmlns:a16="http://schemas.microsoft.com/office/drawing/2014/main" id="{4F587E3A-DE05-422A-956A-93CB7DCB834D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4466432" y="1959768"/>
            <a:ext cx="152400" cy="109696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2823" name="Rectangle 7">
            <a:extLst>
              <a:ext uri="{FF2B5EF4-FFF2-40B4-BE49-F238E27FC236}">
                <a16:creationId xmlns:a16="http://schemas.microsoft.com/office/drawing/2014/main" id="{56385953-508E-4099-A708-B5A42FED7B8C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4485482" y="3274218"/>
            <a:ext cx="152400" cy="109696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2824" name="Rectangle 8">
            <a:extLst>
              <a:ext uri="{FF2B5EF4-FFF2-40B4-BE49-F238E27FC236}">
                <a16:creationId xmlns:a16="http://schemas.microsoft.com/office/drawing/2014/main" id="{3F622FFF-39A0-44D2-BE0D-A97BA552B709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4485482" y="4607718"/>
            <a:ext cx="152400" cy="109696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2825" name="Rectangle 9">
            <a:extLst>
              <a:ext uri="{FF2B5EF4-FFF2-40B4-BE49-F238E27FC236}">
                <a16:creationId xmlns:a16="http://schemas.microsoft.com/office/drawing/2014/main" id="{48D90FF7-6F35-443B-ABF6-E827B2F4AE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2075" y="2625725"/>
            <a:ext cx="152400" cy="109696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2826" name="Rectangle 10">
            <a:extLst>
              <a:ext uri="{FF2B5EF4-FFF2-40B4-BE49-F238E27FC236}">
                <a16:creationId xmlns:a16="http://schemas.microsoft.com/office/drawing/2014/main" id="{19034B98-B704-4F3E-9E8D-1A4C6B966D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2075" y="3932238"/>
            <a:ext cx="152400" cy="109696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2827" name="Text Box 11">
            <a:extLst>
              <a:ext uri="{FF2B5EF4-FFF2-40B4-BE49-F238E27FC236}">
                <a16:creationId xmlns:a16="http://schemas.microsoft.com/office/drawing/2014/main" id="{9D6FE961-3D88-4324-8D4F-737B6CA509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4825" y="1916113"/>
            <a:ext cx="4191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600" b="1" i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</a:p>
        </p:txBody>
      </p:sp>
      <p:sp>
        <p:nvSpPr>
          <p:cNvPr id="162828" name="Text Box 12">
            <a:extLst>
              <a:ext uri="{FF2B5EF4-FFF2-40B4-BE49-F238E27FC236}">
                <a16:creationId xmlns:a16="http://schemas.microsoft.com/office/drawing/2014/main" id="{0E193A12-5B91-413E-8DDC-0A29C6D014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5425" y="2892425"/>
            <a:ext cx="5715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600" b="1" i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b</a:t>
            </a:r>
          </a:p>
        </p:txBody>
      </p:sp>
      <p:sp>
        <p:nvSpPr>
          <p:cNvPr id="162829" name="Text Box 13">
            <a:extLst>
              <a:ext uri="{FF2B5EF4-FFF2-40B4-BE49-F238E27FC236}">
                <a16:creationId xmlns:a16="http://schemas.microsoft.com/office/drawing/2014/main" id="{0ADE2436-4F4D-44D0-B759-83A2D0D9F5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4475" y="4130675"/>
            <a:ext cx="514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600" b="1" i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c</a:t>
            </a:r>
          </a:p>
        </p:txBody>
      </p:sp>
      <p:sp>
        <p:nvSpPr>
          <p:cNvPr id="162830" name="Text Box 14">
            <a:extLst>
              <a:ext uri="{FF2B5EF4-FFF2-40B4-BE49-F238E27FC236}">
                <a16:creationId xmlns:a16="http://schemas.microsoft.com/office/drawing/2014/main" id="{1066B3A2-A622-4E4E-85AA-2645202D62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2763" y="5116513"/>
            <a:ext cx="4953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600" b="1" i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d</a:t>
            </a:r>
          </a:p>
        </p:txBody>
      </p:sp>
      <p:sp>
        <p:nvSpPr>
          <p:cNvPr id="162831" name="Text Box 15">
            <a:extLst>
              <a:ext uri="{FF2B5EF4-FFF2-40B4-BE49-F238E27FC236}">
                <a16:creationId xmlns:a16="http://schemas.microsoft.com/office/drawing/2014/main" id="{B2D4DF26-33D7-4B1A-9477-11FBE0E3ED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4225" y="2911475"/>
            <a:ext cx="4762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600" b="1" i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f</a:t>
            </a:r>
          </a:p>
        </p:txBody>
      </p:sp>
      <p:sp>
        <p:nvSpPr>
          <p:cNvPr id="162832" name="Text Box 16">
            <a:extLst>
              <a:ext uri="{FF2B5EF4-FFF2-40B4-BE49-F238E27FC236}">
                <a16:creationId xmlns:a16="http://schemas.microsoft.com/office/drawing/2014/main" id="{BCDEA99B-343B-4FA9-A187-12375E095F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8325" y="3143250"/>
            <a:ext cx="4191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600" b="1" i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g</a:t>
            </a:r>
          </a:p>
        </p:txBody>
      </p:sp>
      <p:sp>
        <p:nvSpPr>
          <p:cNvPr id="162833" name="Text Box 17">
            <a:extLst>
              <a:ext uri="{FF2B5EF4-FFF2-40B4-BE49-F238E27FC236}">
                <a16:creationId xmlns:a16="http://schemas.microsoft.com/office/drawing/2014/main" id="{DE222076-7B37-49FA-A0A9-5DEA3CB513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" y="2266950"/>
            <a:ext cx="27908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 i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a  b  c  d  e   f   g</a:t>
            </a:r>
          </a:p>
        </p:txBody>
      </p:sp>
      <p:sp>
        <p:nvSpPr>
          <p:cNvPr id="162834" name="Text Box 18">
            <a:extLst>
              <a:ext uri="{FF2B5EF4-FFF2-40B4-BE49-F238E27FC236}">
                <a16:creationId xmlns:a16="http://schemas.microsoft.com/office/drawing/2014/main" id="{84A96DAD-0A12-4D01-B0A1-D1E1715C9A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" y="2800350"/>
            <a:ext cx="27193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1  1  1  1  1  1   0</a:t>
            </a:r>
          </a:p>
        </p:txBody>
      </p:sp>
      <p:sp>
        <p:nvSpPr>
          <p:cNvPr id="162835" name="Text Box 19">
            <a:extLst>
              <a:ext uri="{FF2B5EF4-FFF2-40B4-BE49-F238E27FC236}">
                <a16:creationId xmlns:a16="http://schemas.microsoft.com/office/drawing/2014/main" id="{CD30EF9E-53A2-4FAB-9114-A6C9BEC00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25" y="3317875"/>
            <a:ext cx="25749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0  1  1  0  0  0  0</a:t>
            </a:r>
          </a:p>
        </p:txBody>
      </p:sp>
      <p:sp>
        <p:nvSpPr>
          <p:cNvPr id="162836" name="Text Box 20">
            <a:extLst>
              <a:ext uri="{FF2B5EF4-FFF2-40B4-BE49-F238E27FC236}">
                <a16:creationId xmlns:a16="http://schemas.microsoft.com/office/drawing/2014/main" id="{FDE1E4FD-56BC-4FBE-9CD2-3142C3C8CF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25" y="3916363"/>
            <a:ext cx="26114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1  1  0  1  1  0  1</a:t>
            </a:r>
          </a:p>
        </p:txBody>
      </p:sp>
      <p:grpSp>
        <p:nvGrpSpPr>
          <p:cNvPr id="2" name="Group 21">
            <a:extLst>
              <a:ext uri="{FF2B5EF4-FFF2-40B4-BE49-F238E27FC236}">
                <a16:creationId xmlns:a16="http://schemas.microsoft.com/office/drawing/2014/main" id="{BE5DC796-2F0B-4177-87C2-032C32AA5FA8}"/>
              </a:ext>
            </a:extLst>
          </p:cNvPr>
          <p:cNvGrpSpPr>
            <a:grpSpLocks/>
          </p:cNvGrpSpPr>
          <p:nvPr/>
        </p:nvGrpSpPr>
        <p:grpSpPr bwMode="auto">
          <a:xfrm>
            <a:off x="5195888" y="2606675"/>
            <a:ext cx="152400" cy="2403475"/>
            <a:chOff x="5100" y="1452"/>
            <a:chExt cx="96" cy="1514"/>
          </a:xfrm>
        </p:grpSpPr>
        <p:sp>
          <p:nvSpPr>
            <p:cNvPr id="10338" name="Rectangle 22">
              <a:extLst>
                <a:ext uri="{FF2B5EF4-FFF2-40B4-BE49-F238E27FC236}">
                  <a16:creationId xmlns:a16="http://schemas.microsoft.com/office/drawing/2014/main" id="{081BE5A6-C4CE-479B-99DD-443E9847FD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0" y="1452"/>
              <a:ext cx="96" cy="69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339" name="Rectangle 23">
              <a:extLst>
                <a:ext uri="{FF2B5EF4-FFF2-40B4-BE49-F238E27FC236}">
                  <a16:creationId xmlns:a16="http://schemas.microsoft.com/office/drawing/2014/main" id="{C97502CE-8FD6-4F87-A11D-7E659A3B64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0" y="2275"/>
              <a:ext cx="96" cy="69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3" name="Group 24">
            <a:extLst>
              <a:ext uri="{FF2B5EF4-FFF2-40B4-BE49-F238E27FC236}">
                <a16:creationId xmlns:a16="http://schemas.microsoft.com/office/drawing/2014/main" id="{39FD6174-AB4D-4A74-ADB5-8E03DE851744}"/>
              </a:ext>
            </a:extLst>
          </p:cNvPr>
          <p:cNvGrpSpPr>
            <a:grpSpLocks/>
          </p:cNvGrpSpPr>
          <p:nvPr/>
        </p:nvGrpSpPr>
        <p:grpSpPr bwMode="auto">
          <a:xfrm>
            <a:off x="3792538" y="2427288"/>
            <a:ext cx="1543050" cy="2800350"/>
            <a:chOff x="1891" y="2652"/>
            <a:chExt cx="972" cy="1764"/>
          </a:xfrm>
        </p:grpSpPr>
        <p:sp>
          <p:nvSpPr>
            <p:cNvPr id="10333" name="Rectangle 25">
              <a:extLst>
                <a:ext uri="{FF2B5EF4-FFF2-40B4-BE49-F238E27FC236}">
                  <a16:creationId xmlns:a16="http://schemas.microsoft.com/office/drawing/2014/main" id="{6F731D46-8C05-47FB-AC1D-4F0E00F1DA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1" y="3602"/>
              <a:ext cx="96" cy="69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334" name="Rectangle 26">
              <a:extLst>
                <a:ext uri="{FF2B5EF4-FFF2-40B4-BE49-F238E27FC236}">
                  <a16:creationId xmlns:a16="http://schemas.microsoft.com/office/drawing/2014/main" id="{A2A90AFC-E5F4-47C7-8F16-16A59590508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2323" y="2354"/>
              <a:ext cx="96" cy="69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335" name="Rectangle 27">
              <a:extLst>
                <a:ext uri="{FF2B5EF4-FFF2-40B4-BE49-F238E27FC236}">
                  <a16:creationId xmlns:a16="http://schemas.microsoft.com/office/drawing/2014/main" id="{446F112A-E954-403C-8569-72E7066FCB1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2335" y="3182"/>
              <a:ext cx="96" cy="69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336" name="Rectangle 28">
              <a:extLst>
                <a:ext uri="{FF2B5EF4-FFF2-40B4-BE49-F238E27FC236}">
                  <a16:creationId xmlns:a16="http://schemas.microsoft.com/office/drawing/2014/main" id="{2EE7966F-E69A-4158-9FC7-762D75A7B5D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2335" y="4022"/>
              <a:ext cx="96" cy="69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337" name="Rectangle 29">
              <a:extLst>
                <a:ext uri="{FF2B5EF4-FFF2-40B4-BE49-F238E27FC236}">
                  <a16:creationId xmlns:a16="http://schemas.microsoft.com/office/drawing/2014/main" id="{5687AD64-74D6-4194-B21B-223C5AF371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7" y="2774"/>
              <a:ext cx="96" cy="69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62846" name="Text Box 30">
            <a:extLst>
              <a:ext uri="{FF2B5EF4-FFF2-40B4-BE49-F238E27FC236}">
                <a16:creationId xmlns:a16="http://schemas.microsoft.com/office/drawing/2014/main" id="{5D92F3F6-7478-4EB2-B34A-7DF14E5E67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4225" y="4283075"/>
            <a:ext cx="361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600" b="1" i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e</a:t>
            </a:r>
          </a:p>
        </p:txBody>
      </p:sp>
      <p:grpSp>
        <p:nvGrpSpPr>
          <p:cNvPr id="4" name="Group 31">
            <a:extLst>
              <a:ext uri="{FF2B5EF4-FFF2-40B4-BE49-F238E27FC236}">
                <a16:creationId xmlns:a16="http://schemas.microsoft.com/office/drawing/2014/main" id="{AFC03BA7-56C7-4C4E-BE35-EA33E17AA74F}"/>
              </a:ext>
            </a:extLst>
          </p:cNvPr>
          <p:cNvGrpSpPr>
            <a:grpSpLocks/>
          </p:cNvGrpSpPr>
          <p:nvPr/>
        </p:nvGrpSpPr>
        <p:grpSpPr bwMode="auto">
          <a:xfrm>
            <a:off x="3781425" y="2449513"/>
            <a:ext cx="1543050" cy="2800350"/>
            <a:chOff x="1761" y="2350"/>
            <a:chExt cx="972" cy="1764"/>
          </a:xfrm>
        </p:grpSpPr>
        <p:sp>
          <p:nvSpPr>
            <p:cNvPr id="10327" name="Rectangle 32">
              <a:extLst>
                <a:ext uri="{FF2B5EF4-FFF2-40B4-BE49-F238E27FC236}">
                  <a16:creationId xmlns:a16="http://schemas.microsoft.com/office/drawing/2014/main" id="{719237F1-C207-4C8C-AF94-D9136168F2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1" y="2496"/>
              <a:ext cx="96" cy="69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328" name="Rectangle 33">
              <a:extLst>
                <a:ext uri="{FF2B5EF4-FFF2-40B4-BE49-F238E27FC236}">
                  <a16:creationId xmlns:a16="http://schemas.microsoft.com/office/drawing/2014/main" id="{AB44BFC4-E5A2-4E6C-9677-018E479969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1" y="3300"/>
              <a:ext cx="96" cy="69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329" name="Rectangle 34">
              <a:extLst>
                <a:ext uri="{FF2B5EF4-FFF2-40B4-BE49-F238E27FC236}">
                  <a16:creationId xmlns:a16="http://schemas.microsoft.com/office/drawing/2014/main" id="{B906B22B-DFF7-4008-B897-9AF25997EC4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2193" y="2052"/>
              <a:ext cx="96" cy="69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330" name="Rectangle 35">
              <a:extLst>
                <a:ext uri="{FF2B5EF4-FFF2-40B4-BE49-F238E27FC236}">
                  <a16:creationId xmlns:a16="http://schemas.microsoft.com/office/drawing/2014/main" id="{7E00B67A-1964-4151-917C-D90C5E45550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2205" y="3720"/>
              <a:ext cx="96" cy="69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331" name="Rectangle 36">
              <a:extLst>
                <a:ext uri="{FF2B5EF4-FFF2-40B4-BE49-F238E27FC236}">
                  <a16:creationId xmlns:a16="http://schemas.microsoft.com/office/drawing/2014/main" id="{4A67A37E-D36B-4FA9-A0B5-9A968FC523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7" y="2472"/>
              <a:ext cx="96" cy="69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332" name="Rectangle 37">
              <a:extLst>
                <a:ext uri="{FF2B5EF4-FFF2-40B4-BE49-F238E27FC236}">
                  <a16:creationId xmlns:a16="http://schemas.microsoft.com/office/drawing/2014/main" id="{9566D347-9D74-4B67-91B7-00B1BF805E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7" y="3295"/>
              <a:ext cx="96" cy="69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62854" name="Text Box 38">
            <a:extLst>
              <a:ext uri="{FF2B5EF4-FFF2-40B4-BE49-F238E27FC236}">
                <a16:creationId xmlns:a16="http://schemas.microsoft.com/office/drawing/2014/main" id="{D343A688-4A0C-44A4-9B2C-6322C74B41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3200" y="4570413"/>
            <a:ext cx="730250" cy="123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6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</a:t>
            </a:r>
            <a:endParaRPr kumimoji="1" lang="en-US" altLang="zh-CN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10265" name="Group 39">
            <a:extLst>
              <a:ext uri="{FF2B5EF4-FFF2-40B4-BE49-F238E27FC236}">
                <a16:creationId xmlns:a16="http://schemas.microsoft.com/office/drawing/2014/main" id="{FAF7666E-993F-461A-858B-5F8CFC1C9446}"/>
              </a:ext>
            </a:extLst>
          </p:cNvPr>
          <p:cNvGrpSpPr>
            <a:grpSpLocks/>
          </p:cNvGrpSpPr>
          <p:nvPr/>
        </p:nvGrpSpPr>
        <p:grpSpPr bwMode="auto">
          <a:xfrm>
            <a:off x="885825" y="579438"/>
            <a:ext cx="7715250" cy="1352550"/>
            <a:chOff x="1814" y="731"/>
            <a:chExt cx="3674" cy="658"/>
          </a:xfrm>
        </p:grpSpPr>
        <p:sp>
          <p:nvSpPr>
            <p:cNvPr id="10326" name="AutoShape 40">
              <a:extLst>
                <a:ext uri="{FF2B5EF4-FFF2-40B4-BE49-F238E27FC236}">
                  <a16:creationId xmlns:a16="http://schemas.microsoft.com/office/drawing/2014/main" id="{43A7955B-A6E0-4AF3-9ACD-3F0B46FC8E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4" y="731"/>
              <a:ext cx="3674" cy="65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10242" name="Object 41">
              <a:extLst>
                <a:ext uri="{FF2B5EF4-FFF2-40B4-BE49-F238E27FC236}">
                  <a16:creationId xmlns:a16="http://schemas.microsoft.com/office/drawing/2014/main" id="{DF5F641B-F1CA-4263-8286-C4A686DB9A6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82" y="822"/>
            <a:ext cx="3538" cy="4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40" name="图片" r:id="rId3" imgW="5199888" imgH="707136" progId="Word.Picture.8">
                    <p:embed/>
                  </p:oleObj>
                </mc:Choice>
                <mc:Fallback>
                  <p:oleObj name="图片" r:id="rId3" imgW="5199888" imgH="707136" progId="Word.Picture.8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2" y="822"/>
                          <a:ext cx="3538" cy="47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266" name="Rectangle 46">
            <a:extLst>
              <a:ext uri="{FF2B5EF4-FFF2-40B4-BE49-F238E27FC236}">
                <a16:creationId xmlns:a16="http://schemas.microsoft.com/office/drawing/2014/main" id="{8A8335E6-6F6E-454A-8455-76F5F5ECEB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575" y="392113"/>
            <a:ext cx="29146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rgbClr val="000099"/>
                </a:solidFill>
                <a:latin typeface="黑体" panose="02010609060101010101" pitchFamily="49" charset="-122"/>
              </a:rPr>
              <a:t>    </a:t>
            </a:r>
          </a:p>
        </p:txBody>
      </p:sp>
      <p:grpSp>
        <p:nvGrpSpPr>
          <p:cNvPr id="6" name="Group 47">
            <a:extLst>
              <a:ext uri="{FF2B5EF4-FFF2-40B4-BE49-F238E27FC236}">
                <a16:creationId xmlns:a16="http://schemas.microsoft.com/office/drawing/2014/main" id="{FD954038-C566-4F8C-A36B-97CE8AD89649}"/>
              </a:ext>
            </a:extLst>
          </p:cNvPr>
          <p:cNvGrpSpPr>
            <a:grpSpLocks/>
          </p:cNvGrpSpPr>
          <p:nvPr/>
        </p:nvGrpSpPr>
        <p:grpSpPr bwMode="auto">
          <a:xfrm>
            <a:off x="6143625" y="2843213"/>
            <a:ext cx="2771775" cy="1739900"/>
            <a:chOff x="3792" y="2168"/>
            <a:chExt cx="1746" cy="1096"/>
          </a:xfrm>
        </p:grpSpPr>
        <p:sp>
          <p:nvSpPr>
            <p:cNvPr id="10269" name="Line 48">
              <a:extLst>
                <a:ext uri="{FF2B5EF4-FFF2-40B4-BE49-F238E27FC236}">
                  <a16:creationId xmlns:a16="http://schemas.microsoft.com/office/drawing/2014/main" id="{CD59963B-F810-467E-8C4A-7B28C8FEE4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07" y="2208"/>
              <a:ext cx="101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0" name="Line 49">
              <a:extLst>
                <a:ext uri="{FF2B5EF4-FFF2-40B4-BE49-F238E27FC236}">
                  <a16:creationId xmlns:a16="http://schemas.microsoft.com/office/drawing/2014/main" id="{DF4309A6-A044-4410-8EED-2E3B330763D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821" y="2301"/>
              <a:ext cx="118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1" name="Line 50">
              <a:extLst>
                <a:ext uri="{FF2B5EF4-FFF2-40B4-BE49-F238E27FC236}">
                  <a16:creationId xmlns:a16="http://schemas.microsoft.com/office/drawing/2014/main" id="{579DE8E9-69CC-43E9-B417-D532A3F625B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979" y="2301"/>
              <a:ext cx="118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2" name="Line 51">
              <a:extLst>
                <a:ext uri="{FF2B5EF4-FFF2-40B4-BE49-F238E27FC236}">
                  <a16:creationId xmlns:a16="http://schemas.microsoft.com/office/drawing/2014/main" id="{A1893089-B4B3-4724-8386-D5931BA629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07" y="2577"/>
              <a:ext cx="101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3" name="Line 52">
              <a:extLst>
                <a:ext uri="{FF2B5EF4-FFF2-40B4-BE49-F238E27FC236}">
                  <a16:creationId xmlns:a16="http://schemas.microsoft.com/office/drawing/2014/main" id="{C57BBE29-9708-4782-A8EA-C2188F08A3F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820" y="2486"/>
              <a:ext cx="120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4" name="Line 53">
              <a:extLst>
                <a:ext uri="{FF2B5EF4-FFF2-40B4-BE49-F238E27FC236}">
                  <a16:creationId xmlns:a16="http://schemas.microsoft.com/office/drawing/2014/main" id="{54F6C76D-03D7-44FE-89C4-C117DC775EF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978" y="2486"/>
              <a:ext cx="120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5" name="Line 54">
              <a:extLst>
                <a:ext uri="{FF2B5EF4-FFF2-40B4-BE49-F238E27FC236}">
                  <a16:creationId xmlns:a16="http://schemas.microsoft.com/office/drawing/2014/main" id="{07AE3182-26C8-434F-9A8C-FEFCB465C4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19" y="3032"/>
              <a:ext cx="102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6" name="Line 55">
              <a:extLst>
                <a:ext uri="{FF2B5EF4-FFF2-40B4-BE49-F238E27FC236}">
                  <a16:creationId xmlns:a16="http://schemas.microsoft.com/office/drawing/2014/main" id="{88102044-FA3E-4A19-BFBE-8A3030CBF9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19" y="2846"/>
              <a:ext cx="102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7" name="Line 56">
              <a:extLst>
                <a:ext uri="{FF2B5EF4-FFF2-40B4-BE49-F238E27FC236}">
                  <a16:creationId xmlns:a16="http://schemas.microsoft.com/office/drawing/2014/main" id="{835CA2AA-4F70-4F44-ABBF-B5711B15C7D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834" y="2940"/>
              <a:ext cx="118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8" name="Line 57">
              <a:extLst>
                <a:ext uri="{FF2B5EF4-FFF2-40B4-BE49-F238E27FC236}">
                  <a16:creationId xmlns:a16="http://schemas.microsoft.com/office/drawing/2014/main" id="{70331C3A-332A-426C-8C30-5E036FFF86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19" y="3216"/>
              <a:ext cx="102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9" name="Line 58">
              <a:extLst>
                <a:ext uri="{FF2B5EF4-FFF2-40B4-BE49-F238E27FC236}">
                  <a16:creationId xmlns:a16="http://schemas.microsoft.com/office/drawing/2014/main" id="{773F623E-2F21-4640-9B13-926653B6F3A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990" y="3125"/>
              <a:ext cx="119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0" name="Line 59">
              <a:extLst>
                <a:ext uri="{FF2B5EF4-FFF2-40B4-BE49-F238E27FC236}">
                  <a16:creationId xmlns:a16="http://schemas.microsoft.com/office/drawing/2014/main" id="{1EE39A5A-B9A9-40DD-96F4-905AE48298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01" y="2392"/>
              <a:ext cx="101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1" name="Line 60">
              <a:extLst>
                <a:ext uri="{FF2B5EF4-FFF2-40B4-BE49-F238E27FC236}">
                  <a16:creationId xmlns:a16="http://schemas.microsoft.com/office/drawing/2014/main" id="{FB12D549-AD12-4EEA-81A5-BFD737F21F1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5215" y="2301"/>
              <a:ext cx="118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2" name="Line 61">
              <a:extLst>
                <a:ext uri="{FF2B5EF4-FFF2-40B4-BE49-F238E27FC236}">
                  <a16:creationId xmlns:a16="http://schemas.microsoft.com/office/drawing/2014/main" id="{5176AA34-DEDD-40F3-9362-103C783C25C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5373" y="2301"/>
              <a:ext cx="118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3" name="Line 62">
              <a:extLst>
                <a:ext uri="{FF2B5EF4-FFF2-40B4-BE49-F238E27FC236}">
                  <a16:creationId xmlns:a16="http://schemas.microsoft.com/office/drawing/2014/main" id="{C6E08A56-7935-4E37-A671-E849344408A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5372" y="2486"/>
              <a:ext cx="120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4" name="Line 63">
              <a:extLst>
                <a:ext uri="{FF2B5EF4-FFF2-40B4-BE49-F238E27FC236}">
                  <a16:creationId xmlns:a16="http://schemas.microsoft.com/office/drawing/2014/main" id="{E8A58C9C-8291-4EA3-AED6-A90548B2836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4331" y="2301"/>
              <a:ext cx="118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5" name="Line 64">
              <a:extLst>
                <a:ext uri="{FF2B5EF4-FFF2-40B4-BE49-F238E27FC236}">
                  <a16:creationId xmlns:a16="http://schemas.microsoft.com/office/drawing/2014/main" id="{672CCFD0-A6A2-4D58-A7E0-2999DD14CA9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4330" y="2486"/>
              <a:ext cx="120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6" name="Line 65">
              <a:extLst>
                <a:ext uri="{FF2B5EF4-FFF2-40B4-BE49-F238E27FC236}">
                  <a16:creationId xmlns:a16="http://schemas.microsoft.com/office/drawing/2014/main" id="{A9A3086A-64A6-4F69-987D-027F5E3022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23" y="2400"/>
              <a:ext cx="102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7" name="Line 66">
              <a:extLst>
                <a:ext uri="{FF2B5EF4-FFF2-40B4-BE49-F238E27FC236}">
                  <a16:creationId xmlns:a16="http://schemas.microsoft.com/office/drawing/2014/main" id="{C972924F-ED88-4A2C-83A6-CD0DFFC490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9" y="2216"/>
              <a:ext cx="100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8" name="Line 67">
              <a:extLst>
                <a:ext uri="{FF2B5EF4-FFF2-40B4-BE49-F238E27FC236}">
                  <a16:creationId xmlns:a16="http://schemas.microsoft.com/office/drawing/2014/main" id="{CCDAC632-4928-4253-9B7D-C05753C8961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4689" y="2310"/>
              <a:ext cx="119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9" name="Line 68">
              <a:extLst>
                <a:ext uri="{FF2B5EF4-FFF2-40B4-BE49-F238E27FC236}">
                  <a16:creationId xmlns:a16="http://schemas.microsoft.com/office/drawing/2014/main" id="{23AADAAB-5608-4AEC-A01C-143483A5D7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9" y="2585"/>
              <a:ext cx="100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90" name="Line 69">
              <a:extLst>
                <a:ext uri="{FF2B5EF4-FFF2-40B4-BE49-F238E27FC236}">
                  <a16:creationId xmlns:a16="http://schemas.microsoft.com/office/drawing/2014/main" id="{1F415300-D067-4FA5-B39E-B77478E5D3D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4532" y="2495"/>
              <a:ext cx="118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91" name="Line 70">
              <a:extLst>
                <a:ext uri="{FF2B5EF4-FFF2-40B4-BE49-F238E27FC236}">
                  <a16:creationId xmlns:a16="http://schemas.microsoft.com/office/drawing/2014/main" id="{89B335DA-6D18-45B4-BEFB-121E56CEAC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2" y="2400"/>
              <a:ext cx="102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92" name="Line 71">
              <a:extLst>
                <a:ext uri="{FF2B5EF4-FFF2-40B4-BE49-F238E27FC236}">
                  <a16:creationId xmlns:a16="http://schemas.microsoft.com/office/drawing/2014/main" id="{0DD3BC56-FB39-47AE-8E94-C00960F67F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7" y="2216"/>
              <a:ext cx="101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93" name="Line 72">
              <a:extLst>
                <a:ext uri="{FF2B5EF4-FFF2-40B4-BE49-F238E27FC236}">
                  <a16:creationId xmlns:a16="http://schemas.microsoft.com/office/drawing/2014/main" id="{EB3DD6F8-8002-49B3-AB4C-A6D50633E8B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5038" y="2310"/>
              <a:ext cx="119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94" name="Line 73">
              <a:extLst>
                <a:ext uri="{FF2B5EF4-FFF2-40B4-BE49-F238E27FC236}">
                  <a16:creationId xmlns:a16="http://schemas.microsoft.com/office/drawing/2014/main" id="{C97D6DC5-822D-4017-942E-4ADA6F2FF9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7" y="2585"/>
              <a:ext cx="101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95" name="Line 74">
              <a:extLst>
                <a:ext uri="{FF2B5EF4-FFF2-40B4-BE49-F238E27FC236}">
                  <a16:creationId xmlns:a16="http://schemas.microsoft.com/office/drawing/2014/main" id="{C8AC45A4-A43D-4A97-8482-AAFD528E1B9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5039" y="2495"/>
              <a:ext cx="118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96" name="Line 75">
              <a:extLst>
                <a:ext uri="{FF2B5EF4-FFF2-40B4-BE49-F238E27FC236}">
                  <a16:creationId xmlns:a16="http://schemas.microsoft.com/office/drawing/2014/main" id="{69A056E7-A867-4BA7-912D-F38E971C28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6" y="3031"/>
              <a:ext cx="101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97" name="Line 76">
              <a:extLst>
                <a:ext uri="{FF2B5EF4-FFF2-40B4-BE49-F238E27FC236}">
                  <a16:creationId xmlns:a16="http://schemas.microsoft.com/office/drawing/2014/main" id="{D7270ABA-22D6-4EB6-AD50-1792E90EAF3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4175" y="2942"/>
              <a:ext cx="119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98" name="Line 77">
              <a:extLst>
                <a:ext uri="{FF2B5EF4-FFF2-40B4-BE49-F238E27FC236}">
                  <a16:creationId xmlns:a16="http://schemas.microsoft.com/office/drawing/2014/main" id="{76DBDE32-5F51-4C5C-A95B-44293BE400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1" y="3216"/>
              <a:ext cx="102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99" name="Line 78">
              <a:extLst>
                <a:ext uri="{FF2B5EF4-FFF2-40B4-BE49-F238E27FC236}">
                  <a16:creationId xmlns:a16="http://schemas.microsoft.com/office/drawing/2014/main" id="{1EF93579-7F76-4508-BEC4-3A63DC917BD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4176" y="3125"/>
              <a:ext cx="118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00" name="Line 79">
              <a:extLst>
                <a:ext uri="{FF2B5EF4-FFF2-40B4-BE49-F238E27FC236}">
                  <a16:creationId xmlns:a16="http://schemas.microsoft.com/office/drawing/2014/main" id="{706C3065-7AC2-498F-9A51-04899F54362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4332" y="3125"/>
              <a:ext cx="118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01" name="Rectangle 80">
              <a:extLst>
                <a:ext uri="{FF2B5EF4-FFF2-40B4-BE49-F238E27FC236}">
                  <a16:creationId xmlns:a16="http://schemas.microsoft.com/office/drawing/2014/main" id="{86B983F3-1516-485B-8CB6-F44EC3363B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2168"/>
              <a:ext cx="1746" cy="464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302" name="Line 81">
              <a:extLst>
                <a:ext uri="{FF2B5EF4-FFF2-40B4-BE49-F238E27FC236}">
                  <a16:creationId xmlns:a16="http://schemas.microsoft.com/office/drawing/2014/main" id="{AFAB081A-B64F-4B13-8017-3BC22BD060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41" y="2168"/>
              <a:ext cx="0" cy="457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03" name="Line 82">
              <a:extLst>
                <a:ext uri="{FF2B5EF4-FFF2-40B4-BE49-F238E27FC236}">
                  <a16:creationId xmlns:a16="http://schemas.microsoft.com/office/drawing/2014/main" id="{C22484A8-8618-4371-B7E8-44C134682F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89" y="2168"/>
              <a:ext cx="0" cy="457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04" name="Line 83">
              <a:extLst>
                <a:ext uri="{FF2B5EF4-FFF2-40B4-BE49-F238E27FC236}">
                  <a16:creationId xmlns:a16="http://schemas.microsoft.com/office/drawing/2014/main" id="{9662EC61-B380-4ED6-AB91-26FC83FFB3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39" y="2168"/>
              <a:ext cx="0" cy="457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05" name="Line 84">
              <a:extLst>
                <a:ext uri="{FF2B5EF4-FFF2-40B4-BE49-F238E27FC236}">
                  <a16:creationId xmlns:a16="http://schemas.microsoft.com/office/drawing/2014/main" id="{A7A5C9C1-7381-4B3C-B9B2-562EF75910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89" y="2168"/>
              <a:ext cx="0" cy="456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06" name="Line 85">
              <a:extLst>
                <a:ext uri="{FF2B5EF4-FFF2-40B4-BE49-F238E27FC236}">
                  <a16:creationId xmlns:a16="http://schemas.microsoft.com/office/drawing/2014/main" id="{FA6E57FC-BD71-4C72-9572-A60C9294FF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41" y="2807"/>
              <a:ext cx="0" cy="457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07" name="Line 86">
              <a:extLst>
                <a:ext uri="{FF2B5EF4-FFF2-40B4-BE49-F238E27FC236}">
                  <a16:creationId xmlns:a16="http://schemas.microsoft.com/office/drawing/2014/main" id="{1AB65F53-463A-409A-B8E3-1A26DB8CAE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89" y="2807"/>
              <a:ext cx="0" cy="457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08" name="Line 87">
              <a:extLst>
                <a:ext uri="{FF2B5EF4-FFF2-40B4-BE49-F238E27FC236}">
                  <a16:creationId xmlns:a16="http://schemas.microsoft.com/office/drawing/2014/main" id="{BE86A67D-850A-44BF-8AE1-941A45CBC5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1" y="2864"/>
              <a:ext cx="100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09" name="Line 88">
              <a:extLst>
                <a:ext uri="{FF2B5EF4-FFF2-40B4-BE49-F238E27FC236}">
                  <a16:creationId xmlns:a16="http://schemas.microsoft.com/office/drawing/2014/main" id="{C6262971-9D86-479E-A148-7BC91838AE5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4682" y="2957"/>
              <a:ext cx="118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10" name="Line 89">
              <a:extLst>
                <a:ext uri="{FF2B5EF4-FFF2-40B4-BE49-F238E27FC236}">
                  <a16:creationId xmlns:a16="http://schemas.microsoft.com/office/drawing/2014/main" id="{A368EDF4-5FCD-4934-AF3B-903BF4D2D9B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4681" y="3141"/>
              <a:ext cx="119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11" name="Rectangle 90">
              <a:extLst>
                <a:ext uri="{FF2B5EF4-FFF2-40B4-BE49-F238E27FC236}">
                  <a16:creationId xmlns:a16="http://schemas.microsoft.com/office/drawing/2014/main" id="{8A5B95D7-A0CE-482A-B330-D922168EC8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2800"/>
              <a:ext cx="1746" cy="464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312" name="Line 91">
              <a:extLst>
                <a:ext uri="{FF2B5EF4-FFF2-40B4-BE49-F238E27FC236}">
                  <a16:creationId xmlns:a16="http://schemas.microsoft.com/office/drawing/2014/main" id="{1F1AB3AE-AEDC-43FB-AB35-7E44D8C00C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39" y="2800"/>
              <a:ext cx="0" cy="457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13" name="Line 92">
              <a:extLst>
                <a:ext uri="{FF2B5EF4-FFF2-40B4-BE49-F238E27FC236}">
                  <a16:creationId xmlns:a16="http://schemas.microsoft.com/office/drawing/2014/main" id="{9265D4D6-955E-44BB-9519-9C53F6C14C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2" y="3031"/>
              <a:ext cx="102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14" name="Line 93">
              <a:extLst>
                <a:ext uri="{FF2B5EF4-FFF2-40B4-BE49-F238E27FC236}">
                  <a16:creationId xmlns:a16="http://schemas.microsoft.com/office/drawing/2014/main" id="{548EF1AD-1529-4D76-9FF8-5845097E73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57" y="2846"/>
              <a:ext cx="101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15" name="Line 94">
              <a:extLst>
                <a:ext uri="{FF2B5EF4-FFF2-40B4-BE49-F238E27FC236}">
                  <a16:creationId xmlns:a16="http://schemas.microsoft.com/office/drawing/2014/main" id="{B23FCE9E-B8EC-40E2-9BF8-3E605654437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4870" y="2941"/>
              <a:ext cx="119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16" name="Line 95">
              <a:extLst>
                <a:ext uri="{FF2B5EF4-FFF2-40B4-BE49-F238E27FC236}">
                  <a16:creationId xmlns:a16="http://schemas.microsoft.com/office/drawing/2014/main" id="{FF035486-D227-4439-9944-117D619D193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5027" y="2941"/>
              <a:ext cx="119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17" name="Line 96">
              <a:extLst>
                <a:ext uri="{FF2B5EF4-FFF2-40B4-BE49-F238E27FC236}">
                  <a16:creationId xmlns:a16="http://schemas.microsoft.com/office/drawing/2014/main" id="{A6092689-BD57-448D-B670-E573D5FD65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57" y="3216"/>
              <a:ext cx="101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18" name="Line 97">
              <a:extLst>
                <a:ext uri="{FF2B5EF4-FFF2-40B4-BE49-F238E27FC236}">
                  <a16:creationId xmlns:a16="http://schemas.microsoft.com/office/drawing/2014/main" id="{A03D74D2-8C72-4D7F-AD9E-14D45C09D06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4871" y="3125"/>
              <a:ext cx="118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19" name="Line 98">
              <a:extLst>
                <a:ext uri="{FF2B5EF4-FFF2-40B4-BE49-F238E27FC236}">
                  <a16:creationId xmlns:a16="http://schemas.microsoft.com/office/drawing/2014/main" id="{D8811056-6CDA-408B-9C63-923A2955F19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5028" y="3125"/>
              <a:ext cx="118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20" name="Line 99">
              <a:extLst>
                <a:ext uri="{FF2B5EF4-FFF2-40B4-BE49-F238E27FC236}">
                  <a16:creationId xmlns:a16="http://schemas.microsoft.com/office/drawing/2014/main" id="{E1F64F0A-9060-48D1-96C7-4627B43AF8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06" y="3031"/>
              <a:ext cx="102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21" name="Line 100">
              <a:extLst>
                <a:ext uri="{FF2B5EF4-FFF2-40B4-BE49-F238E27FC236}">
                  <a16:creationId xmlns:a16="http://schemas.microsoft.com/office/drawing/2014/main" id="{49D2C261-E2B9-4C18-83D4-6B5748BF36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01" y="2846"/>
              <a:ext cx="101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22" name="Line 101">
              <a:extLst>
                <a:ext uri="{FF2B5EF4-FFF2-40B4-BE49-F238E27FC236}">
                  <a16:creationId xmlns:a16="http://schemas.microsoft.com/office/drawing/2014/main" id="{37CCDFA2-8AC3-45FD-950D-9765E2EF459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5214" y="2941"/>
              <a:ext cx="119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23" name="Line 102">
              <a:extLst>
                <a:ext uri="{FF2B5EF4-FFF2-40B4-BE49-F238E27FC236}">
                  <a16:creationId xmlns:a16="http://schemas.microsoft.com/office/drawing/2014/main" id="{3C80115E-6087-4A41-AAB7-6A0291B9544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5372" y="2941"/>
              <a:ext cx="119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24" name="Line 103">
              <a:extLst>
                <a:ext uri="{FF2B5EF4-FFF2-40B4-BE49-F238E27FC236}">
                  <a16:creationId xmlns:a16="http://schemas.microsoft.com/office/drawing/2014/main" id="{01BFE10B-5A94-43C8-B1B0-67230C4BDBD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5373" y="3125"/>
              <a:ext cx="118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25" name="Line 104">
              <a:extLst>
                <a:ext uri="{FF2B5EF4-FFF2-40B4-BE49-F238E27FC236}">
                  <a16:creationId xmlns:a16="http://schemas.microsoft.com/office/drawing/2014/main" id="{C614FB4E-1847-4CAA-A2E9-A438106C8A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98" y="2803"/>
              <a:ext cx="0" cy="456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62921" name="Rectangle 105">
            <a:extLst>
              <a:ext uri="{FF2B5EF4-FFF2-40B4-BE49-F238E27FC236}">
                <a16:creationId xmlns:a16="http://schemas.microsoft.com/office/drawing/2014/main" id="{007ECEC6-79F1-49D1-9D55-5250F7B845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8075" y="5802313"/>
            <a:ext cx="2012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000099"/>
                </a:solidFill>
                <a:ea typeface="黑体" panose="02010609060101010101" pitchFamily="49" charset="-122"/>
              </a:rPr>
              <a:t>共阴极显示器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62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162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162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162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" dur="500"/>
                                        <p:tgtEl>
                                          <p:spTgt spid="162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162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" dur="500"/>
                                        <p:tgtEl>
                                          <p:spTgt spid="162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5" dur="500"/>
                                        <p:tgtEl>
                                          <p:spTgt spid="162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9" dur="500"/>
                                        <p:tgtEl>
                                          <p:spTgt spid="162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3" dur="500"/>
                                        <p:tgtEl>
                                          <p:spTgt spid="162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7" dur="500"/>
                                        <p:tgtEl>
                                          <p:spTgt spid="162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1" dur="500"/>
                                        <p:tgtEl>
                                          <p:spTgt spid="162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5" dur="500"/>
                                        <p:tgtEl>
                                          <p:spTgt spid="162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9" dur="500"/>
                                        <p:tgtEl>
                                          <p:spTgt spid="162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162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162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162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162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162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162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20" grpId="0" animBg="1"/>
      <p:bldP spid="162821" grpId="0" animBg="1"/>
      <p:bldP spid="162822" grpId="0" animBg="1"/>
      <p:bldP spid="162823" grpId="0" animBg="1"/>
      <p:bldP spid="162824" grpId="0" animBg="1"/>
      <p:bldP spid="162825" grpId="0" animBg="1"/>
      <p:bldP spid="162826" grpId="0" animBg="1"/>
      <p:bldP spid="162827" grpId="0" autoUpdateAnimBg="0"/>
      <p:bldP spid="162828" grpId="0" autoUpdateAnimBg="0"/>
      <p:bldP spid="162829" grpId="0" autoUpdateAnimBg="0"/>
      <p:bldP spid="162830" grpId="0" autoUpdateAnimBg="0"/>
      <p:bldP spid="162831" grpId="0" autoUpdateAnimBg="0"/>
      <p:bldP spid="162832" grpId="0" autoUpdateAnimBg="0"/>
      <p:bldP spid="162833" grpId="0" autoUpdateAnimBg="0"/>
      <p:bldP spid="162834" grpId="0" autoUpdateAnimBg="0"/>
      <p:bldP spid="162835" grpId="0" autoUpdateAnimBg="0"/>
      <p:bldP spid="162836" grpId="0" autoUpdateAnimBg="0"/>
      <p:bldP spid="162846" grpId="0" autoUpdateAnimBg="0"/>
      <p:bldP spid="162854" grpId="0" autoUpdateAnimBg="0"/>
      <p:bldP spid="162921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图片 4" descr="QQ截图20140521101623.jpg">
            <a:extLst>
              <a:ext uri="{FF2B5EF4-FFF2-40B4-BE49-F238E27FC236}">
                <a16:creationId xmlns:a16="http://schemas.microsoft.com/office/drawing/2014/main" id="{3CC6B343-0DA2-422F-A637-160CD48701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088" y="785813"/>
            <a:ext cx="6981825" cy="528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图片 2" descr="QQ截图20140521101804.jpg">
            <a:extLst>
              <a:ext uri="{FF2B5EF4-FFF2-40B4-BE49-F238E27FC236}">
                <a16:creationId xmlns:a16="http://schemas.microsoft.com/office/drawing/2014/main" id="{BC8218E6-CA39-4202-BBCF-4AAE24F3E4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260350"/>
            <a:ext cx="6851650" cy="615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6">
            <a:extLst>
              <a:ext uri="{FF2B5EF4-FFF2-40B4-BE49-F238E27FC236}">
                <a16:creationId xmlns:a16="http://schemas.microsoft.com/office/drawing/2014/main" id="{846B2580-CD9D-412F-A2F4-F1938193D8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0825" y="1125538"/>
            <a:ext cx="3743325" cy="685800"/>
          </a:xfrm>
          <a:noFill/>
        </p:spPr>
        <p:txBody>
          <a:bodyPr/>
          <a:lstStyle/>
          <a:p>
            <a:pPr algn="l" eaLnBrk="1" hangingPunct="1"/>
            <a:r>
              <a:rPr lang="zh-CN" altLang="en-US" sz="28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集成七段显示译码器</a:t>
            </a:r>
            <a:endParaRPr lang="zh-CN" altLang="en-US" sz="320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48131" name="AutoShape 8">
            <a:extLst>
              <a:ext uri="{FF2B5EF4-FFF2-40B4-BE49-F238E27FC236}">
                <a16:creationId xmlns:a16="http://schemas.microsoft.com/office/drawing/2014/main" id="{2E105105-E8F8-45A9-9742-B405387A7C32}"/>
              </a:ext>
            </a:extLst>
          </p:cNvPr>
          <p:cNvSpPr>
            <a:spLocks/>
          </p:cNvSpPr>
          <p:nvPr/>
        </p:nvSpPr>
        <p:spPr bwMode="auto">
          <a:xfrm>
            <a:off x="3635375" y="1125538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28575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8132" name="Rectangle 9">
            <a:extLst>
              <a:ext uri="{FF2B5EF4-FFF2-40B4-BE49-F238E27FC236}">
                <a16:creationId xmlns:a16="http://schemas.microsoft.com/office/drawing/2014/main" id="{B09EAF8D-2577-45AD-875C-E190708825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1275" y="836613"/>
            <a:ext cx="37433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输出高电平有效</a:t>
            </a:r>
            <a:endParaRPr lang="zh-CN" altLang="en-US" sz="320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48133" name="Rectangle 10">
            <a:extLst>
              <a:ext uri="{FF2B5EF4-FFF2-40B4-BE49-F238E27FC236}">
                <a16:creationId xmlns:a16="http://schemas.microsoft.com/office/drawing/2014/main" id="{54759FCD-840E-454B-8923-15F730A47B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1275" y="1557338"/>
            <a:ext cx="37433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输出低电平有效</a:t>
            </a:r>
            <a:endParaRPr lang="zh-CN" altLang="en-US" sz="320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48134" name="Rectangle 11">
            <a:extLst>
              <a:ext uri="{FF2B5EF4-FFF2-40B4-BE49-F238E27FC236}">
                <a16:creationId xmlns:a16="http://schemas.microsoft.com/office/drawing/2014/main" id="{C8F52AB1-47C3-49E8-9227-C28F1520BB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2492375"/>
            <a:ext cx="691356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CMOS</a:t>
            </a:r>
            <a:r>
              <a:rPr lang="zh-CN" altLang="en-US" sz="28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七段显示译码器</a:t>
            </a:r>
            <a:r>
              <a:rPr lang="en-US" altLang="zh-CN" sz="28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74HC4511</a:t>
            </a:r>
            <a:r>
              <a:rPr lang="zh-CN" altLang="en-US" sz="28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逻辑符号</a:t>
            </a:r>
            <a:endParaRPr lang="zh-CN" altLang="en-US" sz="320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48135" name="Picture 12">
            <a:extLst>
              <a:ext uri="{FF2B5EF4-FFF2-40B4-BE49-F238E27FC236}">
                <a16:creationId xmlns:a16="http://schemas.microsoft.com/office/drawing/2014/main" id="{0FBD0680-4A4C-4539-9A22-D2E0641AB7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284538"/>
            <a:ext cx="3384550" cy="282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4">
            <a:extLst>
              <a:ext uri="{FF2B5EF4-FFF2-40B4-BE49-F238E27FC236}">
                <a16:creationId xmlns:a16="http://schemas.microsoft.com/office/drawing/2014/main" id="{185113E5-D45F-482C-85E3-89FB564A32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260350"/>
            <a:ext cx="3960813" cy="61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5" name="Picture 6">
            <a:extLst>
              <a:ext uri="{FF2B5EF4-FFF2-40B4-BE49-F238E27FC236}">
                <a16:creationId xmlns:a16="http://schemas.microsoft.com/office/drawing/2014/main" id="{7A0931E2-5DD3-4D74-A9EF-1E8C4C6AB3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819150"/>
            <a:ext cx="9163050" cy="603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4">
            <a:extLst>
              <a:ext uri="{FF2B5EF4-FFF2-40B4-BE49-F238E27FC236}">
                <a16:creationId xmlns:a16="http://schemas.microsoft.com/office/drawing/2014/main" id="{F0A77613-33A3-449A-8B30-9B7282933B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92150"/>
            <a:ext cx="9144000" cy="549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4">
            <a:extLst>
              <a:ext uri="{FF2B5EF4-FFF2-40B4-BE49-F238E27FC236}">
                <a16:creationId xmlns:a16="http://schemas.microsoft.com/office/drawing/2014/main" id="{E8970D18-2583-4055-A69A-6FAF07F85C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0"/>
            <a:ext cx="7850188" cy="93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40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8.2.3  </a:t>
            </a:r>
            <a:r>
              <a:rPr kumimoji="1" lang="zh-CN" altLang="en-US" sz="40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数据分配器和数据选择器</a:t>
            </a:r>
          </a:p>
        </p:txBody>
      </p:sp>
      <p:sp>
        <p:nvSpPr>
          <p:cNvPr id="51203" name="AutoShape 5">
            <a:extLst>
              <a:ext uri="{FF2B5EF4-FFF2-40B4-BE49-F238E27FC236}">
                <a16:creationId xmlns:a16="http://schemas.microsoft.com/office/drawing/2014/main" id="{4266EE4F-96F7-421B-97A7-A8010A5790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836613"/>
            <a:ext cx="8642350" cy="1906587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600">
                <a:solidFill>
                  <a:srgbClr val="000066"/>
                </a:solidFill>
                <a:ea typeface="黑体" panose="02010609060101010101" pitchFamily="49" charset="-122"/>
              </a:rPr>
              <a:t>1.  </a:t>
            </a:r>
            <a:r>
              <a:rPr kumimoji="1" lang="zh-CN" altLang="en-US" sz="3600">
                <a:solidFill>
                  <a:srgbClr val="000066"/>
                </a:solidFill>
                <a:ea typeface="黑体" panose="02010609060101010101" pitchFamily="49" charset="-122"/>
              </a:rPr>
              <a:t>数据分配器</a:t>
            </a:r>
            <a:endParaRPr kumimoji="1" lang="en-US" altLang="zh-CN" sz="3600">
              <a:solidFill>
                <a:srgbClr val="000066"/>
              </a:solidFill>
              <a:ea typeface="黑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800">
                <a:solidFill>
                  <a:srgbClr val="000066"/>
                </a:solidFill>
                <a:ea typeface="黑体" panose="02010609060101010101" pitchFamily="49" charset="-122"/>
              </a:rPr>
              <a:t>    </a:t>
            </a:r>
            <a:r>
              <a:rPr kumimoji="1" lang="zh-CN" altLang="en-US" sz="2800">
                <a:solidFill>
                  <a:srgbClr val="000066"/>
                </a:solidFill>
                <a:ea typeface="黑体" panose="02010609060101010101" pitchFamily="49" charset="-122"/>
              </a:rPr>
              <a:t>相当于有多个输出的单刀多掷开关，将从一个数据源来的数据分时送到多个不同的通道上去的逻辑电路。</a:t>
            </a:r>
          </a:p>
        </p:txBody>
      </p:sp>
      <p:sp>
        <p:nvSpPr>
          <p:cNvPr id="51204" name="Rectangle 6">
            <a:extLst>
              <a:ext uri="{FF2B5EF4-FFF2-40B4-BE49-F238E27FC236}">
                <a16:creationId xmlns:a16="http://schemas.microsoft.com/office/drawing/2014/main" id="{E6E7B6EB-BDAC-4030-8197-0C658BB830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2038" y="6127750"/>
            <a:ext cx="2216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数据分配器示意图</a:t>
            </a:r>
          </a:p>
        </p:txBody>
      </p:sp>
      <p:pic>
        <p:nvPicPr>
          <p:cNvPr id="51205" name="图片 8" descr="QQ截图20140521102255.jpg">
            <a:extLst>
              <a:ext uri="{FF2B5EF4-FFF2-40B4-BE49-F238E27FC236}">
                <a16:creationId xmlns:a16="http://schemas.microsoft.com/office/drawing/2014/main" id="{218FD088-5E8C-4896-8E58-3C3286A274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675" y="2708275"/>
            <a:ext cx="3438525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66" name="Rectangle 30">
            <a:extLst>
              <a:ext uri="{FF2B5EF4-FFF2-40B4-BE49-F238E27FC236}">
                <a16:creationId xmlns:a16="http://schemas.microsoft.com/office/drawing/2014/main" id="{6F51E1DC-DC46-4795-97B8-325F47679E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9850" y="4171950"/>
            <a:ext cx="315913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b="1">
              <a:solidFill>
                <a:srgbClr val="FF0000"/>
              </a:solidFill>
            </a:endParaRPr>
          </a:p>
        </p:txBody>
      </p:sp>
      <p:pic>
        <p:nvPicPr>
          <p:cNvPr id="52227" name="图片 29" descr="QQ截图20140521102341.jpg">
            <a:extLst>
              <a:ext uri="{FF2B5EF4-FFF2-40B4-BE49-F238E27FC236}">
                <a16:creationId xmlns:a16="http://schemas.microsoft.com/office/drawing/2014/main" id="{DF835B45-655A-4FCC-A796-5EAB3CBEAE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96975"/>
            <a:ext cx="8964613" cy="444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67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6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5">
            <a:extLst>
              <a:ext uri="{FF2B5EF4-FFF2-40B4-BE49-F238E27FC236}">
                <a16:creationId xmlns:a16="http://schemas.microsoft.com/office/drawing/2014/main" id="{758D0FE3-E5D7-4853-ACA1-EEC4257667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476250"/>
            <a:ext cx="31845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 </a:t>
            </a:r>
            <a:r>
              <a:rPr lang="zh-CN" altLang="en-US" sz="36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数据选择器</a:t>
            </a:r>
          </a:p>
        </p:txBody>
      </p:sp>
      <p:sp>
        <p:nvSpPr>
          <p:cNvPr id="53251" name="Rectangle 11">
            <a:extLst>
              <a:ext uri="{FF2B5EF4-FFF2-40B4-BE49-F238E27FC236}">
                <a16:creationId xmlns:a16="http://schemas.microsoft.com/office/drawing/2014/main" id="{22FFB75A-86B9-4197-9E53-BA3382EA66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1700213"/>
            <a:ext cx="4038600" cy="244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zh-CN" altLang="en-US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数据选择：在通道选择信号的作用下，将多个通道的数据分时传送到公共的数据通道上去的。</a:t>
            </a:r>
          </a:p>
        </p:txBody>
      </p:sp>
      <p:sp>
        <p:nvSpPr>
          <p:cNvPr id="169996" name="Rectangle 12">
            <a:extLst>
              <a:ext uri="{FF2B5EF4-FFF2-40B4-BE49-F238E27FC236}">
                <a16:creationId xmlns:a16="http://schemas.microsoft.com/office/drawing/2014/main" id="{EDE1A368-F313-43A5-8143-97BBD580AE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425" y="4362450"/>
            <a:ext cx="7924800" cy="150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zh-CN" altLang="en-US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数据选择器：是指能实现数据选择功能的逻辑电路。它的作用相当于多个输入的单刀多掷开关，</a:t>
            </a:r>
            <a:r>
              <a:rPr lang="zh-CN" altLang="en-US" sz="2800">
                <a:solidFill>
                  <a:srgbClr val="000066"/>
                </a:solidFill>
                <a:ea typeface="黑体" panose="02010609060101010101" pitchFamily="49" charset="-122"/>
              </a:rPr>
              <a:t>又称“多路开关”</a:t>
            </a:r>
            <a:r>
              <a:rPr lang="zh-CN" altLang="en-US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。</a:t>
            </a:r>
          </a:p>
        </p:txBody>
      </p:sp>
      <p:pic>
        <p:nvPicPr>
          <p:cNvPr id="53253" name="Picture 77">
            <a:extLst>
              <a:ext uri="{FF2B5EF4-FFF2-40B4-BE49-F238E27FC236}">
                <a16:creationId xmlns:a16="http://schemas.microsoft.com/office/drawing/2014/main" id="{77928227-BE13-4615-AAAC-399C4926FF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1628775"/>
            <a:ext cx="3924300" cy="260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9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96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5" name="Text Box 5">
            <a:extLst>
              <a:ext uri="{FF2B5EF4-FFF2-40B4-BE49-F238E27FC236}">
                <a16:creationId xmlns:a16="http://schemas.microsoft.com/office/drawing/2014/main" id="{BB726F32-DAF7-4962-A1FB-954E75F066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5013325"/>
            <a:ext cx="223202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编码器框图</a:t>
            </a:r>
          </a:p>
        </p:txBody>
      </p:sp>
      <p:pic>
        <p:nvPicPr>
          <p:cNvPr id="4" name="图片 3" descr="QQ截图20140520222005.jpg">
            <a:extLst>
              <a:ext uri="{FF2B5EF4-FFF2-40B4-BE49-F238E27FC236}">
                <a16:creationId xmlns:a16="http://schemas.microsoft.com/office/drawing/2014/main" id="{0C7C5F4C-F555-40F2-BD10-31305A413B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1341438"/>
            <a:ext cx="4657725" cy="316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5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4">
            <a:extLst>
              <a:ext uri="{FF2B5EF4-FFF2-40B4-BE49-F238E27FC236}">
                <a16:creationId xmlns:a16="http://schemas.microsoft.com/office/drawing/2014/main" id="{54081CC8-468E-4676-B12C-30653B7837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260350"/>
            <a:ext cx="5957888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2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 </a:t>
            </a:r>
            <a:r>
              <a:rPr kumimoji="1" lang="zh-CN" altLang="en-US" sz="32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集成电路数据选择器</a:t>
            </a:r>
          </a:p>
        </p:txBody>
      </p:sp>
      <p:grpSp>
        <p:nvGrpSpPr>
          <p:cNvPr id="11268" name="Group 5">
            <a:extLst>
              <a:ext uri="{FF2B5EF4-FFF2-40B4-BE49-F238E27FC236}">
                <a16:creationId xmlns:a16="http://schemas.microsoft.com/office/drawing/2014/main" id="{7317D446-05B0-4D89-A1BE-F6C2E2A7FF09}"/>
              </a:ext>
            </a:extLst>
          </p:cNvPr>
          <p:cNvGrpSpPr>
            <a:grpSpLocks/>
          </p:cNvGrpSpPr>
          <p:nvPr/>
        </p:nvGrpSpPr>
        <p:grpSpPr bwMode="auto">
          <a:xfrm>
            <a:off x="1692275" y="1052513"/>
            <a:ext cx="5695950" cy="5233987"/>
            <a:chOff x="672" y="720"/>
            <a:chExt cx="4080" cy="3334"/>
          </a:xfrm>
        </p:grpSpPr>
        <p:sp>
          <p:nvSpPr>
            <p:cNvPr id="11275" name="AutoShape 6">
              <a:extLst>
                <a:ext uri="{FF2B5EF4-FFF2-40B4-BE49-F238E27FC236}">
                  <a16:creationId xmlns:a16="http://schemas.microsoft.com/office/drawing/2014/main" id="{313ADD5B-8124-4A54-9A8D-A86CDC182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720"/>
              <a:ext cx="3984" cy="3334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11266" name="Object 7">
              <a:extLst>
                <a:ext uri="{FF2B5EF4-FFF2-40B4-BE49-F238E27FC236}">
                  <a16:creationId xmlns:a16="http://schemas.microsoft.com/office/drawing/2014/main" id="{0713AC61-F6E6-4F09-9012-9EA7CC2B5D4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97" y="792"/>
            <a:ext cx="4055" cy="3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76" r:id="rId4" imgW="4352544" imgH="5362956" progId="Word.Picture.8">
                    <p:embed/>
                  </p:oleObj>
                </mc:Choice>
                <mc:Fallback>
                  <p:oleObj r:id="rId4" imgW="4352544" imgH="5362956" progId="Word.Picture.8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t="592"/>
                        <a:stretch>
                          <a:fillRect/>
                        </a:stretch>
                      </p:blipFill>
                      <p:spPr bwMode="auto">
                        <a:xfrm>
                          <a:off x="697" y="792"/>
                          <a:ext cx="4055" cy="3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269" name="Rectangle 13">
            <a:extLst>
              <a:ext uri="{FF2B5EF4-FFF2-40B4-BE49-F238E27FC236}">
                <a16:creationId xmlns:a16="http://schemas.microsoft.com/office/drawing/2014/main" id="{81C518AB-9C8A-4C70-A3F2-2237C807C1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8913" y="2595563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2046" name="AutoShape 14">
            <a:extLst>
              <a:ext uri="{FF2B5EF4-FFF2-40B4-BE49-F238E27FC236}">
                <a16:creationId xmlns:a16="http://schemas.microsoft.com/office/drawing/2014/main" id="{BFFE10D0-20A5-4875-B18D-E6A125A2D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08275"/>
            <a:ext cx="1524000" cy="1066800"/>
          </a:xfrm>
          <a:prstGeom prst="wedgeRoundRectCallout">
            <a:avLst>
              <a:gd name="adj1" fmla="val 78856"/>
              <a:gd name="adj2" fmla="val 18306"/>
              <a:gd name="adj3" fmla="val 16667"/>
            </a:avLst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 </a:t>
            </a:r>
            <a:r>
              <a:rPr lang="zh-CN" altLang="en-US" sz="2400" b="1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路数据输入端</a:t>
            </a:r>
          </a:p>
        </p:txBody>
      </p:sp>
      <p:sp>
        <p:nvSpPr>
          <p:cNvPr id="172047" name="AutoShape 15">
            <a:extLst>
              <a:ext uri="{FF2B5EF4-FFF2-40B4-BE49-F238E27FC236}">
                <a16:creationId xmlns:a16="http://schemas.microsoft.com/office/drawing/2014/main" id="{ECA42FCC-62A0-4375-A75F-EBE63C3F84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868863"/>
            <a:ext cx="1524000" cy="1066800"/>
          </a:xfrm>
          <a:prstGeom prst="wedgeRoundRectCallout">
            <a:avLst>
              <a:gd name="adj1" fmla="val 78750"/>
              <a:gd name="adj2" fmla="val 11014"/>
              <a:gd name="adj3" fmla="val 16667"/>
            </a:avLst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 </a:t>
            </a:r>
            <a:r>
              <a:rPr lang="zh-CN" altLang="en-US" sz="2400" b="1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个地址输入端</a:t>
            </a:r>
            <a:endParaRPr lang="zh-CN" altLang="en-US" sz="2000" b="1">
              <a:solidFill>
                <a:srgbClr val="000099"/>
              </a:solidFill>
              <a:ea typeface="楷体_GB2312" pitchFamily="49" charset="-122"/>
            </a:endParaRPr>
          </a:p>
        </p:txBody>
      </p:sp>
      <p:sp>
        <p:nvSpPr>
          <p:cNvPr id="172048" name="AutoShape 16">
            <a:extLst>
              <a:ext uri="{FF2B5EF4-FFF2-40B4-BE49-F238E27FC236}">
                <a16:creationId xmlns:a16="http://schemas.microsoft.com/office/drawing/2014/main" id="{43E4472B-0848-4962-AABB-349C81F9DE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81075"/>
            <a:ext cx="1524000" cy="838200"/>
          </a:xfrm>
          <a:prstGeom prst="wedgeRoundRectCallout">
            <a:avLst>
              <a:gd name="adj1" fmla="val 95940"/>
              <a:gd name="adj2" fmla="val 2463"/>
              <a:gd name="adj3" fmla="val 16667"/>
            </a:avLst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b="1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个使能输入端</a:t>
            </a:r>
          </a:p>
        </p:txBody>
      </p:sp>
      <p:sp>
        <p:nvSpPr>
          <p:cNvPr id="172049" name="AutoShape 17">
            <a:extLst>
              <a:ext uri="{FF2B5EF4-FFF2-40B4-BE49-F238E27FC236}">
                <a16:creationId xmlns:a16="http://schemas.microsoft.com/office/drawing/2014/main" id="{60AB5F8D-7596-41C4-8995-735E853DBC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1725" y="2781300"/>
            <a:ext cx="1447800" cy="1066800"/>
          </a:xfrm>
          <a:prstGeom prst="wedgeRoundRectCallout">
            <a:avLst>
              <a:gd name="adj1" fmla="val -84542"/>
              <a:gd name="adj2" fmla="val 32440"/>
              <a:gd name="adj3" fmla="val 16667"/>
            </a:avLst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b="1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个互补输出端</a:t>
            </a:r>
          </a:p>
        </p:txBody>
      </p:sp>
      <p:sp>
        <p:nvSpPr>
          <p:cNvPr id="11274" name="Text Box 18">
            <a:extLst>
              <a:ext uri="{FF2B5EF4-FFF2-40B4-BE49-F238E27FC236}">
                <a16:creationId xmlns:a16="http://schemas.microsoft.com/office/drawing/2014/main" id="{9A43323D-AD8A-4F12-A8C6-121B480604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3725" y="6400800"/>
            <a:ext cx="3276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74LS151</a:t>
            </a:r>
            <a:r>
              <a:rPr lang="zh-CN" altLang="en-US" sz="24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的逻辑图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2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2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2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720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46" grpId="0" animBg="1" autoUpdateAnimBg="0"/>
      <p:bldP spid="172047" grpId="0" animBg="1" autoUpdateAnimBg="0"/>
      <p:bldP spid="172048" grpId="0" animBg="1" autoUpdateAnimBg="0"/>
      <p:bldP spid="172049" grpId="0" animBg="1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8">
            <a:extLst>
              <a:ext uri="{FF2B5EF4-FFF2-40B4-BE49-F238E27FC236}">
                <a16:creationId xmlns:a16="http://schemas.microsoft.com/office/drawing/2014/main" id="{7658F4CB-AD67-4AF1-8FA4-857CD5052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5088" y="2544763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12292" name="Group 9">
            <a:extLst>
              <a:ext uri="{FF2B5EF4-FFF2-40B4-BE49-F238E27FC236}">
                <a16:creationId xmlns:a16="http://schemas.microsoft.com/office/drawing/2014/main" id="{47325879-C591-481F-B34A-A514C47B2CF0}"/>
              </a:ext>
            </a:extLst>
          </p:cNvPr>
          <p:cNvGrpSpPr>
            <a:grpSpLocks/>
          </p:cNvGrpSpPr>
          <p:nvPr/>
        </p:nvGrpSpPr>
        <p:grpSpPr bwMode="auto">
          <a:xfrm>
            <a:off x="4914900" y="1355725"/>
            <a:ext cx="3657600" cy="4106863"/>
            <a:chOff x="3096" y="1062"/>
            <a:chExt cx="2304" cy="2587"/>
          </a:xfrm>
        </p:grpSpPr>
        <p:sp>
          <p:nvSpPr>
            <p:cNvPr id="12328" name="AutoShape 10">
              <a:extLst>
                <a:ext uri="{FF2B5EF4-FFF2-40B4-BE49-F238E27FC236}">
                  <a16:creationId xmlns:a16="http://schemas.microsoft.com/office/drawing/2014/main" id="{369EF2B1-54FD-4D29-B96D-612457BC5F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0" y="1062"/>
              <a:ext cx="2230" cy="2587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12290" name="Object 11">
              <a:extLst>
                <a:ext uri="{FF2B5EF4-FFF2-40B4-BE49-F238E27FC236}">
                  <a16:creationId xmlns:a16="http://schemas.microsoft.com/office/drawing/2014/main" id="{38183070-B415-4527-989F-2C94AFF5611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96" y="1172"/>
            <a:ext cx="2304" cy="24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29" name="图片" r:id="rId3" imgW="1629156" imgH="1981200" progId="Word.Picture.8">
                    <p:embed/>
                  </p:oleObj>
                </mc:Choice>
                <mc:Fallback>
                  <p:oleObj name="图片" r:id="rId3" imgW="1629156" imgH="1981200" progId="Word.Picture.8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t="10631"/>
                        <a:stretch>
                          <a:fillRect/>
                        </a:stretch>
                      </p:blipFill>
                      <p:spPr bwMode="auto">
                        <a:xfrm>
                          <a:off x="3096" y="1172"/>
                          <a:ext cx="2304" cy="24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293" name="Group 12">
            <a:extLst>
              <a:ext uri="{FF2B5EF4-FFF2-40B4-BE49-F238E27FC236}">
                <a16:creationId xmlns:a16="http://schemas.microsoft.com/office/drawing/2014/main" id="{5E18247D-0C0A-4677-A7FE-53B9362E3261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282700"/>
            <a:ext cx="3581400" cy="4213225"/>
            <a:chOff x="384" y="1248"/>
            <a:chExt cx="2256" cy="2654"/>
          </a:xfrm>
        </p:grpSpPr>
        <p:sp>
          <p:nvSpPr>
            <p:cNvPr id="12296" name="AutoShape 13" descr="羊皮纸">
              <a:extLst>
                <a:ext uri="{FF2B5EF4-FFF2-40B4-BE49-F238E27FC236}">
                  <a16:creationId xmlns:a16="http://schemas.microsoft.com/office/drawing/2014/main" id="{1B3D3894-20B3-4624-9BF9-A836400839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1248"/>
              <a:ext cx="2256" cy="2640"/>
            </a:xfrm>
            <a:prstGeom prst="roundRect">
              <a:avLst>
                <a:gd name="adj" fmla="val 16667"/>
              </a:avLst>
            </a:pr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/>
            </a:p>
          </p:txBody>
        </p:sp>
        <p:sp>
          <p:nvSpPr>
            <p:cNvPr id="12297" name="Rectangle 14">
              <a:extLst>
                <a:ext uri="{FF2B5EF4-FFF2-40B4-BE49-F238E27FC236}">
                  <a16:creationId xmlns:a16="http://schemas.microsoft.com/office/drawing/2014/main" id="{695B2B33-FEAA-44DD-8F1F-8F5A6AFD9D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0" y="1344"/>
              <a:ext cx="836" cy="2016"/>
            </a:xfrm>
            <a:prstGeom prst="rect">
              <a:avLst/>
            </a:prstGeom>
            <a:noFill/>
            <a:ln w="381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298" name="Line 15">
              <a:extLst>
                <a:ext uri="{FF2B5EF4-FFF2-40B4-BE49-F238E27FC236}">
                  <a16:creationId xmlns:a16="http://schemas.microsoft.com/office/drawing/2014/main" id="{D679BCDF-CE72-4456-8495-3E974EBCD8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6" y="1454"/>
              <a:ext cx="39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9" name="Line 16">
              <a:extLst>
                <a:ext uri="{FF2B5EF4-FFF2-40B4-BE49-F238E27FC236}">
                  <a16:creationId xmlns:a16="http://schemas.microsoft.com/office/drawing/2014/main" id="{15A52718-0A22-4095-A2F2-F574AC8342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6" y="1654"/>
              <a:ext cx="39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0" name="Line 17">
              <a:extLst>
                <a:ext uri="{FF2B5EF4-FFF2-40B4-BE49-F238E27FC236}">
                  <a16:creationId xmlns:a16="http://schemas.microsoft.com/office/drawing/2014/main" id="{D718F903-4633-4FCA-8037-32161223D5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8" y="1874"/>
              <a:ext cx="40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1" name="Line 18">
              <a:extLst>
                <a:ext uri="{FF2B5EF4-FFF2-40B4-BE49-F238E27FC236}">
                  <a16:creationId xmlns:a16="http://schemas.microsoft.com/office/drawing/2014/main" id="{0A07EB4B-B9F8-4924-A5BE-042332D9C3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9" y="2074"/>
              <a:ext cx="40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2" name="Line 19">
              <a:extLst>
                <a:ext uri="{FF2B5EF4-FFF2-40B4-BE49-F238E27FC236}">
                  <a16:creationId xmlns:a16="http://schemas.microsoft.com/office/drawing/2014/main" id="{E21C50AD-90F1-477E-9242-235D53617B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3165"/>
              <a:ext cx="27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3" name="Text Box 20">
              <a:extLst>
                <a:ext uri="{FF2B5EF4-FFF2-40B4-BE49-F238E27FC236}">
                  <a16:creationId xmlns:a16="http://schemas.microsoft.com/office/drawing/2014/main" id="{68686E4A-4601-4072-8B13-8966ABB6BB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6" y="1294"/>
              <a:ext cx="29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/>
                <a:t>D</a:t>
              </a:r>
              <a:r>
                <a:rPr lang="en-US" altLang="zh-CN" sz="2000" b="1" baseline="-25000"/>
                <a:t>7</a:t>
              </a:r>
            </a:p>
          </p:txBody>
        </p:sp>
        <p:sp>
          <p:nvSpPr>
            <p:cNvPr id="12304" name="Line 21">
              <a:extLst>
                <a:ext uri="{FF2B5EF4-FFF2-40B4-BE49-F238E27FC236}">
                  <a16:creationId xmlns:a16="http://schemas.microsoft.com/office/drawing/2014/main" id="{BBAC6BCE-29AD-492C-9859-A0B7C8F469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9" y="2102"/>
              <a:ext cx="2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5" name="Line 22">
              <a:extLst>
                <a:ext uri="{FF2B5EF4-FFF2-40B4-BE49-F238E27FC236}">
                  <a16:creationId xmlns:a16="http://schemas.microsoft.com/office/drawing/2014/main" id="{06C19BD7-0FFE-4648-88BC-F8AC02118E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9" y="2486"/>
              <a:ext cx="2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6" name="Line 23">
              <a:extLst>
                <a:ext uri="{FF2B5EF4-FFF2-40B4-BE49-F238E27FC236}">
                  <a16:creationId xmlns:a16="http://schemas.microsoft.com/office/drawing/2014/main" id="{92DA5172-3B71-4600-B5C8-B8CB222E503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1438" y="3508"/>
              <a:ext cx="2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7" name="Line 24">
              <a:extLst>
                <a:ext uri="{FF2B5EF4-FFF2-40B4-BE49-F238E27FC236}">
                  <a16:creationId xmlns:a16="http://schemas.microsoft.com/office/drawing/2014/main" id="{5AA2B5C6-E1FC-4CD8-BCB9-0D77A417AE5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1678" y="3506"/>
              <a:ext cx="2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8" name="Line 25">
              <a:extLst>
                <a:ext uri="{FF2B5EF4-FFF2-40B4-BE49-F238E27FC236}">
                  <a16:creationId xmlns:a16="http://schemas.microsoft.com/office/drawing/2014/main" id="{7DAEE66B-E5F3-47AF-86D0-3090D7F4E4B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1198" y="3510"/>
              <a:ext cx="2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9" name="Text Box 26">
              <a:extLst>
                <a:ext uri="{FF2B5EF4-FFF2-40B4-BE49-F238E27FC236}">
                  <a16:creationId xmlns:a16="http://schemas.microsoft.com/office/drawing/2014/main" id="{1095BE9C-514B-4669-9721-AF4E2A411E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2006"/>
              <a:ext cx="26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/>
                <a:t>W</a:t>
              </a:r>
            </a:p>
          </p:txBody>
        </p:sp>
        <p:sp>
          <p:nvSpPr>
            <p:cNvPr id="12310" name="Text Box 27">
              <a:extLst>
                <a:ext uri="{FF2B5EF4-FFF2-40B4-BE49-F238E27FC236}">
                  <a16:creationId xmlns:a16="http://schemas.microsoft.com/office/drawing/2014/main" id="{A9936154-243A-4AA4-B4C6-AE4B432FE9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5" y="2390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/>
                <a:t>Y</a:t>
              </a:r>
            </a:p>
          </p:txBody>
        </p:sp>
        <p:sp>
          <p:nvSpPr>
            <p:cNvPr id="12311" name="Text Box 28">
              <a:extLst>
                <a:ext uri="{FF2B5EF4-FFF2-40B4-BE49-F238E27FC236}">
                  <a16:creationId xmlns:a16="http://schemas.microsoft.com/office/drawing/2014/main" id="{E26D6F05-3B76-4DC4-A9A6-793F0B3A3D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6" y="3072"/>
              <a:ext cx="33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/>
                <a:t>EN</a:t>
              </a:r>
            </a:p>
          </p:txBody>
        </p:sp>
        <p:sp>
          <p:nvSpPr>
            <p:cNvPr id="12312" name="Text Box 29">
              <a:extLst>
                <a:ext uri="{FF2B5EF4-FFF2-40B4-BE49-F238E27FC236}">
                  <a16:creationId xmlns:a16="http://schemas.microsoft.com/office/drawing/2014/main" id="{0A814177-2497-4CB1-9C7B-0C4EC35A89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2208"/>
              <a:ext cx="8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/>
                <a:t>74LS151</a:t>
              </a:r>
            </a:p>
          </p:txBody>
        </p:sp>
        <p:sp>
          <p:nvSpPr>
            <p:cNvPr id="12313" name="Oval 30">
              <a:extLst>
                <a:ext uri="{FF2B5EF4-FFF2-40B4-BE49-F238E27FC236}">
                  <a16:creationId xmlns:a16="http://schemas.microsoft.com/office/drawing/2014/main" id="{C51D4134-7F01-4054-92D3-70DD1FE441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6" y="3118"/>
              <a:ext cx="95" cy="12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314" name="Line 31">
              <a:extLst>
                <a:ext uri="{FF2B5EF4-FFF2-40B4-BE49-F238E27FC236}">
                  <a16:creationId xmlns:a16="http://schemas.microsoft.com/office/drawing/2014/main" id="{B2FD6049-5D33-41D5-ACE6-3FCA8AC4B4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5" y="2276"/>
              <a:ext cx="39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5" name="Line 32">
              <a:extLst>
                <a:ext uri="{FF2B5EF4-FFF2-40B4-BE49-F238E27FC236}">
                  <a16:creationId xmlns:a16="http://schemas.microsoft.com/office/drawing/2014/main" id="{1105112C-D23C-4DA5-B555-DB18821FA6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5" y="2476"/>
              <a:ext cx="39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6" name="Line 33">
              <a:extLst>
                <a:ext uri="{FF2B5EF4-FFF2-40B4-BE49-F238E27FC236}">
                  <a16:creationId xmlns:a16="http://schemas.microsoft.com/office/drawing/2014/main" id="{2F3D92B2-7626-4027-94D9-93CDF0906A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7" y="2696"/>
              <a:ext cx="40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7" name="Line 34">
              <a:extLst>
                <a:ext uri="{FF2B5EF4-FFF2-40B4-BE49-F238E27FC236}">
                  <a16:creationId xmlns:a16="http://schemas.microsoft.com/office/drawing/2014/main" id="{739B2C80-8F5A-46B0-A7AE-D0FF68CDEC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896"/>
              <a:ext cx="40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8" name="Text Box 35">
              <a:extLst>
                <a:ext uri="{FF2B5EF4-FFF2-40B4-BE49-F238E27FC236}">
                  <a16:creationId xmlns:a16="http://schemas.microsoft.com/office/drawing/2014/main" id="{955B27AD-F577-4AAD-B0F2-9FA16E294A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6" y="1517"/>
              <a:ext cx="29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/>
                <a:t>D</a:t>
              </a:r>
              <a:r>
                <a:rPr lang="en-US" altLang="zh-CN" sz="2000" b="1" baseline="-25000"/>
                <a:t>6</a:t>
              </a:r>
            </a:p>
          </p:txBody>
        </p:sp>
        <p:sp>
          <p:nvSpPr>
            <p:cNvPr id="12319" name="Text Box 36">
              <a:extLst>
                <a:ext uri="{FF2B5EF4-FFF2-40B4-BE49-F238E27FC236}">
                  <a16:creationId xmlns:a16="http://schemas.microsoft.com/office/drawing/2014/main" id="{4CA76F31-7031-4514-9974-DFF3688293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6" y="1739"/>
              <a:ext cx="29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/>
                <a:t>D</a:t>
              </a:r>
              <a:r>
                <a:rPr lang="en-US" altLang="zh-CN" sz="2000" b="1" baseline="-25000"/>
                <a:t>5</a:t>
              </a:r>
            </a:p>
          </p:txBody>
        </p:sp>
        <p:sp>
          <p:nvSpPr>
            <p:cNvPr id="12320" name="Text Box 37">
              <a:extLst>
                <a:ext uri="{FF2B5EF4-FFF2-40B4-BE49-F238E27FC236}">
                  <a16:creationId xmlns:a16="http://schemas.microsoft.com/office/drawing/2014/main" id="{DC87EBF6-CD26-4C1F-8E79-D1DC7C8CAF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6" y="1961"/>
              <a:ext cx="29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/>
                <a:t>D</a:t>
              </a:r>
              <a:r>
                <a:rPr lang="en-US" altLang="zh-CN" sz="2000" b="1" baseline="-25000"/>
                <a:t>4</a:t>
              </a:r>
            </a:p>
          </p:txBody>
        </p:sp>
        <p:sp>
          <p:nvSpPr>
            <p:cNvPr id="12321" name="Text Box 38">
              <a:extLst>
                <a:ext uri="{FF2B5EF4-FFF2-40B4-BE49-F238E27FC236}">
                  <a16:creationId xmlns:a16="http://schemas.microsoft.com/office/drawing/2014/main" id="{CB511668-CD4E-4674-B087-136E69C5A5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6" y="2183"/>
              <a:ext cx="29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/>
                <a:t>D</a:t>
              </a:r>
              <a:r>
                <a:rPr lang="en-US" altLang="zh-CN" sz="2000" b="1" baseline="-25000"/>
                <a:t>3</a:t>
              </a:r>
            </a:p>
          </p:txBody>
        </p:sp>
        <p:sp>
          <p:nvSpPr>
            <p:cNvPr id="12322" name="Text Box 39">
              <a:extLst>
                <a:ext uri="{FF2B5EF4-FFF2-40B4-BE49-F238E27FC236}">
                  <a16:creationId xmlns:a16="http://schemas.microsoft.com/office/drawing/2014/main" id="{209CAAC1-A8F6-49A2-A1CB-A53B7C8A7A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6" y="2406"/>
              <a:ext cx="29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/>
                <a:t>D</a:t>
              </a:r>
              <a:r>
                <a:rPr lang="en-US" altLang="zh-CN" sz="2000" b="1" baseline="-25000"/>
                <a:t>2</a:t>
              </a:r>
            </a:p>
          </p:txBody>
        </p:sp>
        <p:sp>
          <p:nvSpPr>
            <p:cNvPr id="12323" name="Text Box 40">
              <a:extLst>
                <a:ext uri="{FF2B5EF4-FFF2-40B4-BE49-F238E27FC236}">
                  <a16:creationId xmlns:a16="http://schemas.microsoft.com/office/drawing/2014/main" id="{1D9E49AB-2A96-4441-B020-7A4D83EA31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6" y="2628"/>
              <a:ext cx="29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/>
                <a:t>D</a:t>
              </a:r>
              <a:r>
                <a:rPr lang="en-US" altLang="zh-CN" sz="2000" b="1" baseline="-25000"/>
                <a:t>1</a:t>
              </a:r>
            </a:p>
          </p:txBody>
        </p:sp>
        <p:sp>
          <p:nvSpPr>
            <p:cNvPr id="12324" name="Text Box 41">
              <a:extLst>
                <a:ext uri="{FF2B5EF4-FFF2-40B4-BE49-F238E27FC236}">
                  <a16:creationId xmlns:a16="http://schemas.microsoft.com/office/drawing/2014/main" id="{09E6A3C0-2185-4A32-8750-9D0470FB17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6" y="2850"/>
              <a:ext cx="29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/>
                <a:t>D</a:t>
              </a:r>
              <a:r>
                <a:rPr lang="en-US" altLang="zh-CN" sz="2000" b="1" baseline="-25000"/>
                <a:t>0</a:t>
              </a:r>
            </a:p>
          </p:txBody>
        </p:sp>
        <p:sp>
          <p:nvSpPr>
            <p:cNvPr id="12325" name="Text Box 42">
              <a:extLst>
                <a:ext uri="{FF2B5EF4-FFF2-40B4-BE49-F238E27FC236}">
                  <a16:creationId xmlns:a16="http://schemas.microsoft.com/office/drawing/2014/main" id="{6B1B0531-4590-4D8A-B408-66FB5A5011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3652"/>
              <a:ext cx="2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/>
                <a:t>C</a:t>
              </a:r>
            </a:p>
          </p:txBody>
        </p:sp>
        <p:sp>
          <p:nvSpPr>
            <p:cNvPr id="12326" name="Text Box 43">
              <a:extLst>
                <a:ext uri="{FF2B5EF4-FFF2-40B4-BE49-F238E27FC236}">
                  <a16:creationId xmlns:a16="http://schemas.microsoft.com/office/drawing/2014/main" id="{99623801-4959-4942-876C-2160BFD62E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3652"/>
              <a:ext cx="2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/>
                <a:t>B</a:t>
              </a:r>
            </a:p>
          </p:txBody>
        </p:sp>
        <p:sp>
          <p:nvSpPr>
            <p:cNvPr id="12327" name="Text Box 44">
              <a:extLst>
                <a:ext uri="{FF2B5EF4-FFF2-40B4-BE49-F238E27FC236}">
                  <a16:creationId xmlns:a16="http://schemas.microsoft.com/office/drawing/2014/main" id="{86D7857A-08FE-4BD9-B44E-B6B2BA6073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3652"/>
              <a:ext cx="2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/>
                <a:t>A</a:t>
              </a:r>
            </a:p>
          </p:txBody>
        </p:sp>
      </p:grpSp>
      <p:sp>
        <p:nvSpPr>
          <p:cNvPr id="12294" name="Text Box 45">
            <a:extLst>
              <a:ext uri="{FF2B5EF4-FFF2-40B4-BE49-F238E27FC236}">
                <a16:creationId xmlns:a16="http://schemas.microsoft.com/office/drawing/2014/main" id="{C0AEFFD3-E694-493E-9951-DB1BD08433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1100" y="5594350"/>
            <a:ext cx="2470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74LS151</a:t>
            </a:r>
            <a:r>
              <a:rPr lang="zh-CN" altLang="en-US" sz="24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功能框图</a:t>
            </a:r>
          </a:p>
        </p:txBody>
      </p:sp>
      <p:sp>
        <p:nvSpPr>
          <p:cNvPr id="12295" name="Text Box 46">
            <a:extLst>
              <a:ext uri="{FF2B5EF4-FFF2-40B4-BE49-F238E27FC236}">
                <a16:creationId xmlns:a16="http://schemas.microsoft.com/office/drawing/2014/main" id="{4CB617DB-0FBF-4B55-A2A4-5754E1B40B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3713" y="5581650"/>
            <a:ext cx="2165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74LS151</a:t>
            </a:r>
            <a:r>
              <a:rPr lang="zh-CN" altLang="en-US" sz="24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引脚图</a:t>
            </a:r>
          </a:p>
        </p:txBody>
      </p:sp>
    </p:spTree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87" name="Rectangle 107">
            <a:extLst>
              <a:ext uri="{FF2B5EF4-FFF2-40B4-BE49-F238E27FC236}">
                <a16:creationId xmlns:a16="http://schemas.microsoft.com/office/drawing/2014/main" id="{A6F7440A-C282-4838-B24E-3142A7B94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475" y="2995613"/>
            <a:ext cx="517525" cy="3060700"/>
          </a:xfrm>
          <a:prstGeom prst="rect">
            <a:avLst/>
          </a:prstGeom>
          <a:solidFill>
            <a:srgbClr val="CC00CC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4188" name="Rectangle 108">
            <a:extLst>
              <a:ext uri="{FF2B5EF4-FFF2-40B4-BE49-F238E27FC236}">
                <a16:creationId xmlns:a16="http://schemas.microsoft.com/office/drawing/2014/main" id="{467A71A9-70ED-4B86-8FEB-304C2AF7F4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6338" y="2995613"/>
            <a:ext cx="720725" cy="3060700"/>
          </a:xfrm>
          <a:prstGeom prst="rect">
            <a:avLst/>
          </a:prstGeom>
          <a:solidFill>
            <a:srgbClr val="333399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4189" name="Rectangle 109">
            <a:extLst>
              <a:ext uri="{FF2B5EF4-FFF2-40B4-BE49-F238E27FC236}">
                <a16:creationId xmlns:a16="http://schemas.microsoft.com/office/drawing/2014/main" id="{EBE0F630-2A03-44CF-B40C-171213BAB3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7200" y="2995613"/>
            <a:ext cx="674688" cy="3060700"/>
          </a:xfrm>
          <a:prstGeom prst="rect">
            <a:avLst/>
          </a:prstGeom>
          <a:solidFill>
            <a:srgbClr val="99CC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4190" name="Rectangle 110">
            <a:extLst>
              <a:ext uri="{FF2B5EF4-FFF2-40B4-BE49-F238E27FC236}">
                <a16:creationId xmlns:a16="http://schemas.microsoft.com/office/drawing/2014/main" id="{335FB16A-1E56-4479-B1A3-B4F8343E7C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863" y="2590800"/>
            <a:ext cx="3897312" cy="360363"/>
          </a:xfrm>
          <a:prstGeom prst="rect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327" name="Rectangle 111">
            <a:extLst>
              <a:ext uri="{FF2B5EF4-FFF2-40B4-BE49-F238E27FC236}">
                <a16:creationId xmlns:a16="http://schemas.microsoft.com/office/drawing/2014/main" id="{6121FF4D-0CFA-4080-903C-49697263ED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2263" y="220663"/>
            <a:ext cx="4945062" cy="690562"/>
          </a:xfrm>
          <a:noFill/>
        </p:spPr>
        <p:txBody>
          <a:bodyPr/>
          <a:lstStyle/>
          <a:p>
            <a:pPr algn="l" eaLnBrk="1" hangingPunct="1"/>
            <a:r>
              <a:rPr kumimoji="1" lang="en-US" altLang="zh-CN" sz="32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74LS151</a:t>
            </a:r>
            <a:r>
              <a:rPr kumimoji="1" lang="zh-CN" altLang="en-US" sz="32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的功能表</a:t>
            </a:r>
          </a:p>
        </p:txBody>
      </p:sp>
      <p:sp>
        <p:nvSpPr>
          <p:cNvPr id="13328" name="Rectangle 112">
            <a:extLst>
              <a:ext uri="{FF2B5EF4-FFF2-40B4-BE49-F238E27FC236}">
                <a16:creationId xmlns:a16="http://schemas.microsoft.com/office/drawing/2014/main" id="{6CD8CF05-ED8F-481E-AFF8-5D5313E911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9525" y="904875"/>
            <a:ext cx="1008063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329" name="Rectangle 113">
            <a:extLst>
              <a:ext uri="{FF2B5EF4-FFF2-40B4-BE49-F238E27FC236}">
                <a16:creationId xmlns:a16="http://schemas.microsoft.com/office/drawing/2014/main" id="{955FBF83-44CC-48D6-BC9B-CBAB9EF6BA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9525" y="904875"/>
            <a:ext cx="1008063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330" name="Rectangle 114">
            <a:extLst>
              <a:ext uri="{FF2B5EF4-FFF2-40B4-BE49-F238E27FC236}">
                <a16:creationId xmlns:a16="http://schemas.microsoft.com/office/drawing/2014/main" id="{4EBBB417-24F3-42F4-AE7D-0E3756463D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9525" y="904875"/>
            <a:ext cx="1008063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331" name="Rectangle 115">
            <a:extLst>
              <a:ext uri="{FF2B5EF4-FFF2-40B4-BE49-F238E27FC236}">
                <a16:creationId xmlns:a16="http://schemas.microsoft.com/office/drawing/2014/main" id="{B5DE6200-DF00-4631-A044-39D2302350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9525" y="904875"/>
            <a:ext cx="1008063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332" name="Rectangle 116">
            <a:extLst>
              <a:ext uri="{FF2B5EF4-FFF2-40B4-BE49-F238E27FC236}">
                <a16:creationId xmlns:a16="http://schemas.microsoft.com/office/drawing/2014/main" id="{0C3C0D8D-CB7F-4D95-AB00-26D8CB9187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9525" y="904875"/>
            <a:ext cx="1008063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333" name="Rectangle 117">
            <a:extLst>
              <a:ext uri="{FF2B5EF4-FFF2-40B4-BE49-F238E27FC236}">
                <a16:creationId xmlns:a16="http://schemas.microsoft.com/office/drawing/2014/main" id="{A6B649C2-3714-4DAA-880F-516C5130AD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9525" y="904875"/>
            <a:ext cx="1008063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334" name="Rectangle 118">
            <a:extLst>
              <a:ext uri="{FF2B5EF4-FFF2-40B4-BE49-F238E27FC236}">
                <a16:creationId xmlns:a16="http://schemas.microsoft.com/office/drawing/2014/main" id="{A206A1B7-D10A-491F-8281-8348DD1D06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9525" y="904875"/>
            <a:ext cx="1008063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335" name="Rectangle 119">
            <a:extLst>
              <a:ext uri="{FF2B5EF4-FFF2-40B4-BE49-F238E27FC236}">
                <a16:creationId xmlns:a16="http://schemas.microsoft.com/office/drawing/2014/main" id="{A19A19EE-8512-4880-9830-020B2B024D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9525" y="904875"/>
            <a:ext cx="1008063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74200" name="Group 120">
            <a:extLst>
              <a:ext uri="{FF2B5EF4-FFF2-40B4-BE49-F238E27FC236}">
                <a16:creationId xmlns:a16="http://schemas.microsoft.com/office/drawing/2014/main" id="{9509CFC2-1D46-4D9C-83CE-FD276200FF4F}"/>
              </a:ext>
            </a:extLst>
          </p:cNvPr>
          <p:cNvGraphicFramePr>
            <a:graphicFrameLocks noGrp="1"/>
          </p:cNvGraphicFramePr>
          <p:nvPr/>
        </p:nvGraphicFramePr>
        <p:xfrm>
          <a:off x="503238" y="1339850"/>
          <a:ext cx="3997325" cy="4805363"/>
        </p:xfrm>
        <a:graphic>
          <a:graphicData uri="http://schemas.openxmlformats.org/drawingml/2006/table">
            <a:tbl>
              <a:tblPr/>
              <a:tblGrid>
                <a:gridCol w="827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32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3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32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1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6292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输      入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输      出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使  能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选      择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Y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W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EN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L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L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L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L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L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zh-CN" sz="2000" b="0" i="0" u="none" strike="noStrike" cap="none" normalizeH="0" baseline="-3000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L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L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L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zh-CN" sz="2000" b="0" i="0" u="none" strike="noStrike" cap="none" normalizeH="0" baseline="-3000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L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L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L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zh-CN" sz="2000" b="0" i="0" u="none" strike="noStrike" cap="none" normalizeH="0" baseline="-3000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L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L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zh-CN" sz="2000" b="0" i="0" u="none" strike="noStrike" cap="none" normalizeH="0" baseline="-3000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L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L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L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zh-CN" sz="2000" b="0" i="0" u="none" strike="noStrike" cap="none" normalizeH="0" baseline="-3000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L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L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zh-CN" sz="2000" b="0" i="0" u="none" strike="noStrike" cap="none" normalizeH="0" baseline="-3000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461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L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L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zh-CN" sz="2000" b="0" i="0" u="none" strike="noStrike" cap="none" normalizeH="0" baseline="-3000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62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L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zh-CN" sz="2000" b="0" i="0" u="none" strike="noStrike" cap="none" normalizeH="0" baseline="-3000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3405" name="Line 189">
            <a:extLst>
              <a:ext uri="{FF2B5EF4-FFF2-40B4-BE49-F238E27FC236}">
                <a16:creationId xmlns:a16="http://schemas.microsoft.com/office/drawing/2014/main" id="{C7A7DCAB-D737-476D-8509-C9E89C574630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" y="2462213"/>
            <a:ext cx="39624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406" name="Line 190">
            <a:extLst>
              <a:ext uri="{FF2B5EF4-FFF2-40B4-BE49-F238E27FC236}">
                <a16:creationId xmlns:a16="http://schemas.microsoft.com/office/drawing/2014/main" id="{5E077C52-0D5F-4D48-B34D-D216374F515F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6238" y="1339850"/>
            <a:ext cx="0" cy="47513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407" name="Line 191">
            <a:extLst>
              <a:ext uri="{FF2B5EF4-FFF2-40B4-BE49-F238E27FC236}">
                <a16:creationId xmlns:a16="http://schemas.microsoft.com/office/drawing/2014/main" id="{2977C12F-B463-4DD6-BD1C-0BEFA7CBB761}"/>
              </a:ext>
            </a:extLst>
          </p:cNvPr>
          <p:cNvSpPr>
            <a:spLocks noChangeShapeType="1"/>
          </p:cNvSpPr>
          <p:nvPr/>
        </p:nvSpPr>
        <p:spPr bwMode="auto">
          <a:xfrm>
            <a:off x="503238" y="1776413"/>
            <a:ext cx="3992562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408" name="Line 192">
            <a:extLst>
              <a:ext uri="{FF2B5EF4-FFF2-40B4-BE49-F238E27FC236}">
                <a16:creationId xmlns:a16="http://schemas.microsoft.com/office/drawing/2014/main" id="{38F142AD-0B79-4CF5-BE83-DF8A754DA7DD}"/>
              </a:ext>
            </a:extLst>
          </p:cNvPr>
          <p:cNvSpPr>
            <a:spLocks noChangeShapeType="1"/>
          </p:cNvSpPr>
          <p:nvPr/>
        </p:nvSpPr>
        <p:spPr bwMode="auto">
          <a:xfrm>
            <a:off x="1331913" y="1776413"/>
            <a:ext cx="0" cy="42799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409" name="Line 193">
            <a:extLst>
              <a:ext uri="{FF2B5EF4-FFF2-40B4-BE49-F238E27FC236}">
                <a16:creationId xmlns:a16="http://schemas.microsoft.com/office/drawing/2014/main" id="{C33C5CA1-DB19-4130-9345-6A51D2AB8536}"/>
              </a:ext>
            </a:extLst>
          </p:cNvPr>
          <p:cNvSpPr>
            <a:spLocks noChangeShapeType="1"/>
          </p:cNvSpPr>
          <p:nvPr/>
        </p:nvSpPr>
        <p:spPr bwMode="auto">
          <a:xfrm>
            <a:off x="3671888" y="1776413"/>
            <a:ext cx="0" cy="43148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3314" name="Object 194">
            <a:extLst>
              <a:ext uri="{FF2B5EF4-FFF2-40B4-BE49-F238E27FC236}">
                <a16:creationId xmlns:a16="http://schemas.microsoft.com/office/drawing/2014/main" id="{8449B7FA-89C4-471C-96EA-D767FD7604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97313" y="2995613"/>
          <a:ext cx="30480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2" name="公式" r:id="rId3" imgW="203040" imgH="241200" progId="Equation.3">
                  <p:embed/>
                </p:oleObj>
              </mc:Choice>
              <mc:Fallback>
                <p:oleObj name="公式" r:id="rId3" imgW="203040" imgH="241200" progId="Equation.3">
                  <p:embed/>
                  <p:pic>
                    <p:nvPicPr>
                      <p:cNvPr id="0" name="Object 1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7313" y="2995613"/>
                        <a:ext cx="304800" cy="361950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" name="Object 195">
            <a:extLst>
              <a:ext uri="{FF2B5EF4-FFF2-40B4-BE49-F238E27FC236}">
                <a16:creationId xmlns:a16="http://schemas.microsoft.com/office/drawing/2014/main" id="{AAF98F24-5F4D-4806-A829-4FA5312F310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97313" y="3395663"/>
          <a:ext cx="3048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3" name="公式" r:id="rId5" imgW="203040" imgH="228600" progId="Equation.3">
                  <p:embed/>
                </p:oleObj>
              </mc:Choice>
              <mc:Fallback>
                <p:oleObj name="公式" r:id="rId5" imgW="203040" imgH="228600" progId="Equation.3">
                  <p:embed/>
                  <p:pic>
                    <p:nvPicPr>
                      <p:cNvPr id="0" name="Object 1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7313" y="3395663"/>
                        <a:ext cx="304800" cy="342900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6" name="Object 196">
            <a:extLst>
              <a:ext uri="{FF2B5EF4-FFF2-40B4-BE49-F238E27FC236}">
                <a16:creationId xmlns:a16="http://schemas.microsoft.com/office/drawing/2014/main" id="{3D4BEFD2-5993-474B-8EB2-D6CDD2F8C2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97313" y="3776663"/>
          <a:ext cx="32385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4" name="公式" r:id="rId7" imgW="215640" imgH="228600" progId="Equation.3">
                  <p:embed/>
                </p:oleObj>
              </mc:Choice>
              <mc:Fallback>
                <p:oleObj name="公式" r:id="rId7" imgW="215640" imgH="228600" progId="Equation.3">
                  <p:embed/>
                  <p:pic>
                    <p:nvPicPr>
                      <p:cNvPr id="0" name="Object 1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7313" y="3776663"/>
                        <a:ext cx="323850" cy="342900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Object 197">
            <a:extLst>
              <a:ext uri="{FF2B5EF4-FFF2-40B4-BE49-F238E27FC236}">
                <a16:creationId xmlns:a16="http://schemas.microsoft.com/office/drawing/2014/main" id="{E3FAEDAC-80B2-41B4-9814-20B07D9C501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97313" y="4157663"/>
          <a:ext cx="32385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5" name="公式" r:id="rId9" imgW="215640" imgH="241200" progId="Equation.3">
                  <p:embed/>
                </p:oleObj>
              </mc:Choice>
              <mc:Fallback>
                <p:oleObj name="公式" r:id="rId9" imgW="215640" imgH="241200" progId="Equation.3">
                  <p:embed/>
                  <p:pic>
                    <p:nvPicPr>
                      <p:cNvPr id="0" name="Object 1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7313" y="4157663"/>
                        <a:ext cx="323850" cy="361950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8" name="Object 198">
            <a:extLst>
              <a:ext uri="{FF2B5EF4-FFF2-40B4-BE49-F238E27FC236}">
                <a16:creationId xmlns:a16="http://schemas.microsoft.com/office/drawing/2014/main" id="{B81F7FC6-44A0-4A3F-B968-891B4DB328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97313" y="4557713"/>
          <a:ext cx="3048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6" name="公式" r:id="rId11" imgW="203040" imgH="228600" progId="Equation.3">
                  <p:embed/>
                </p:oleObj>
              </mc:Choice>
              <mc:Fallback>
                <p:oleObj name="公式" r:id="rId11" imgW="203040" imgH="228600" progId="Equation.3">
                  <p:embed/>
                  <p:pic>
                    <p:nvPicPr>
                      <p:cNvPr id="0" name="Object 1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7313" y="4557713"/>
                        <a:ext cx="304800" cy="342900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9" name="Object 199">
            <a:extLst>
              <a:ext uri="{FF2B5EF4-FFF2-40B4-BE49-F238E27FC236}">
                <a16:creationId xmlns:a16="http://schemas.microsoft.com/office/drawing/2014/main" id="{0D85DE08-1CFD-41D1-AEE0-28C2B505851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97313" y="4938713"/>
          <a:ext cx="30480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7" name="公式" r:id="rId13" imgW="203040" imgH="241200" progId="Equation.3">
                  <p:embed/>
                </p:oleObj>
              </mc:Choice>
              <mc:Fallback>
                <p:oleObj name="公式" r:id="rId13" imgW="203040" imgH="241200" progId="Equation.3">
                  <p:embed/>
                  <p:pic>
                    <p:nvPicPr>
                      <p:cNvPr id="0" name="Object 1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7313" y="4938713"/>
                        <a:ext cx="304800" cy="361950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0" name="Object 200">
            <a:extLst>
              <a:ext uri="{FF2B5EF4-FFF2-40B4-BE49-F238E27FC236}">
                <a16:creationId xmlns:a16="http://schemas.microsoft.com/office/drawing/2014/main" id="{FBE5F894-61BE-4A62-9F86-CF8858F2263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97313" y="5338763"/>
          <a:ext cx="30480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8" name="公式" r:id="rId15" imgW="203040" imgH="241200" progId="Equation.3">
                  <p:embed/>
                </p:oleObj>
              </mc:Choice>
              <mc:Fallback>
                <p:oleObj name="公式" r:id="rId15" imgW="203040" imgH="241200" progId="Equation.3">
                  <p:embed/>
                  <p:pic>
                    <p:nvPicPr>
                      <p:cNvPr id="0" name="Object 2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7313" y="5338763"/>
                        <a:ext cx="304800" cy="361950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1" name="Object 201">
            <a:extLst>
              <a:ext uri="{FF2B5EF4-FFF2-40B4-BE49-F238E27FC236}">
                <a16:creationId xmlns:a16="http://schemas.microsoft.com/office/drawing/2014/main" id="{9B5147FB-5B9F-425E-86F1-3E1A12084F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97313" y="5740400"/>
          <a:ext cx="32385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9" name="公式" r:id="rId17" imgW="215640" imgH="228600" progId="Equation.3">
                  <p:embed/>
                </p:oleObj>
              </mc:Choice>
              <mc:Fallback>
                <p:oleObj name="公式" r:id="rId17" imgW="215640" imgH="228600" progId="Equation.3">
                  <p:embed/>
                  <p:pic>
                    <p:nvPicPr>
                      <p:cNvPr id="0" name="Object 2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7313" y="5740400"/>
                        <a:ext cx="323850" cy="342900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82" name="Rectangle 202">
            <a:extLst>
              <a:ext uri="{FF2B5EF4-FFF2-40B4-BE49-F238E27FC236}">
                <a16:creationId xmlns:a16="http://schemas.microsoft.com/office/drawing/2014/main" id="{FA4F7E24-9BB0-40EA-BF9C-E6197F1C19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1709738"/>
            <a:ext cx="419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lang="zh-CN" altLang="en-US" sz="24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当</a:t>
            </a:r>
            <a:r>
              <a:rPr lang="en-US" altLang="zh-CN" sz="24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EN=0</a:t>
            </a:r>
            <a:r>
              <a:rPr lang="zh-CN" altLang="en-US" sz="24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时，</a:t>
            </a:r>
            <a:r>
              <a:rPr lang="en-US" altLang="zh-CN" sz="24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Y</a:t>
            </a:r>
            <a:r>
              <a:rPr lang="zh-CN" altLang="en-US" sz="24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的表达式为</a:t>
            </a:r>
            <a:r>
              <a:rPr lang="en-US" altLang="zh-CN" sz="24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:</a:t>
            </a:r>
            <a:endParaRPr lang="en-US" altLang="zh-CN" sz="2400" b="1">
              <a:solidFill>
                <a:srgbClr val="000066"/>
              </a:solidFill>
              <a:ea typeface="黑体" panose="02010609060101010101" pitchFamily="49" charset="-122"/>
            </a:endParaRPr>
          </a:p>
        </p:txBody>
      </p:sp>
      <p:sp>
        <p:nvSpPr>
          <p:cNvPr id="174283" name="Rectangle 203">
            <a:extLst>
              <a:ext uri="{FF2B5EF4-FFF2-40B4-BE49-F238E27FC236}">
                <a16:creationId xmlns:a16="http://schemas.microsoft.com/office/drawing/2014/main" id="{CA3D8D7A-40DB-48C5-9F32-1036032FCA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9000" y="3783013"/>
            <a:ext cx="371633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lang="zh-CN" altLang="en-US" sz="24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当</a:t>
            </a:r>
            <a:r>
              <a:rPr lang="en-US" altLang="zh-CN" sz="24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EN=1</a:t>
            </a:r>
            <a:r>
              <a:rPr lang="zh-CN" altLang="en-US" sz="24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时，</a:t>
            </a:r>
            <a:r>
              <a:rPr lang="en-US" altLang="zh-CN" sz="24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Y=1 </a:t>
            </a:r>
            <a:r>
              <a:rPr lang="zh-CN" altLang="en-US" sz="24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。  无效输出 。     </a:t>
            </a:r>
            <a:endParaRPr lang="zh-CN" altLang="en-US" sz="2400" b="1">
              <a:solidFill>
                <a:srgbClr val="000066"/>
              </a:solidFill>
              <a:ea typeface="黑体" panose="02010609060101010101" pitchFamily="49" charset="-122"/>
            </a:endParaRPr>
          </a:p>
        </p:txBody>
      </p:sp>
      <p:graphicFrame>
        <p:nvGraphicFramePr>
          <p:cNvPr id="174288" name="Object 208">
            <a:extLst>
              <a:ext uri="{FF2B5EF4-FFF2-40B4-BE49-F238E27FC236}">
                <a16:creationId xmlns:a16="http://schemas.microsoft.com/office/drawing/2014/main" id="{39C7E4FD-9EDB-4A0B-B6CE-F25FB8A1C0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03825" y="2330450"/>
          <a:ext cx="2587625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0" name="Equation" r:id="rId19" imgW="799920" imgH="431640" progId="Equation.3">
                  <p:embed/>
                </p:oleObj>
              </mc:Choice>
              <mc:Fallback>
                <p:oleObj name="Equation" r:id="rId19" imgW="799920" imgH="431640" progId="Equation.3">
                  <p:embed/>
                  <p:pic>
                    <p:nvPicPr>
                      <p:cNvPr id="0" name="Object 2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3825" y="2330450"/>
                        <a:ext cx="2587625" cy="10096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74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74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74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74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74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74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87" grpId="0" animBg="1"/>
      <p:bldP spid="174188" grpId="0" animBg="1"/>
      <p:bldP spid="174189" grpId="0" animBg="1"/>
      <p:bldP spid="174190" grpId="0" animBg="1"/>
      <p:bldP spid="174282" grpId="0" autoUpdateAnimBg="0"/>
      <p:bldP spid="174283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5">
            <a:extLst>
              <a:ext uri="{FF2B5EF4-FFF2-40B4-BE49-F238E27FC236}">
                <a16:creationId xmlns:a16="http://schemas.microsoft.com/office/drawing/2014/main" id="{822D5685-BE65-456D-8588-D6F3680E9F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88913"/>
            <a:ext cx="7688263" cy="587375"/>
          </a:xfrm>
          <a:noFill/>
        </p:spPr>
        <p:txBody>
          <a:bodyPr/>
          <a:lstStyle/>
          <a:p>
            <a:pPr algn="l" eaLnBrk="1" hangingPunct="1"/>
            <a:r>
              <a:rPr kumimoji="1" lang="zh-CN" altLang="en-US" sz="32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举例：数据选择器的应用</a:t>
            </a:r>
          </a:p>
        </p:txBody>
      </p:sp>
      <p:sp>
        <p:nvSpPr>
          <p:cNvPr id="14340" name="AutoShape 6">
            <a:extLst>
              <a:ext uri="{FF2B5EF4-FFF2-40B4-BE49-F238E27FC236}">
                <a16:creationId xmlns:a16="http://schemas.microsoft.com/office/drawing/2014/main" id="{D542B5A5-1FE0-4757-B888-5C7111FB59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9913" y="863600"/>
            <a:ext cx="4814887" cy="58054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6135" name="AutoShape 7">
            <a:extLst>
              <a:ext uri="{FF2B5EF4-FFF2-40B4-BE49-F238E27FC236}">
                <a16:creationId xmlns:a16="http://schemas.microsoft.com/office/drawing/2014/main" id="{F2F08A84-1621-419D-8785-D72CF6A3F0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1363" y="1943100"/>
            <a:ext cx="358775" cy="1485900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6136" name="AutoShape 8">
            <a:extLst>
              <a:ext uri="{FF2B5EF4-FFF2-40B4-BE49-F238E27FC236}">
                <a16:creationId xmlns:a16="http://schemas.microsoft.com/office/drawing/2014/main" id="{6356BB02-2E84-4632-8C87-D92ACA9A5A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1363" y="5049838"/>
            <a:ext cx="358775" cy="1485900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6137" name="Oval 9">
            <a:extLst>
              <a:ext uri="{FF2B5EF4-FFF2-40B4-BE49-F238E27FC236}">
                <a16:creationId xmlns:a16="http://schemas.microsoft.com/office/drawing/2014/main" id="{DCB5D2AC-023D-48FE-9B52-153D03533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2188" y="1628775"/>
            <a:ext cx="360362" cy="315913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 type="none" w="lg" len="lg"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b="1"/>
          </a:p>
        </p:txBody>
      </p:sp>
      <p:sp>
        <p:nvSpPr>
          <p:cNvPr id="176138" name="Oval 10">
            <a:extLst>
              <a:ext uri="{FF2B5EF4-FFF2-40B4-BE49-F238E27FC236}">
                <a16:creationId xmlns:a16="http://schemas.microsoft.com/office/drawing/2014/main" id="{F82A2666-F318-4E7E-BF78-524E8A6FD8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2188" y="4733925"/>
            <a:ext cx="360362" cy="315913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 type="none" w="lg" len="lg"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b="1"/>
          </a:p>
        </p:txBody>
      </p:sp>
      <p:sp>
        <p:nvSpPr>
          <p:cNvPr id="14345" name="Rectangle 11">
            <a:extLst>
              <a:ext uri="{FF2B5EF4-FFF2-40B4-BE49-F238E27FC236}">
                <a16:creationId xmlns:a16="http://schemas.microsoft.com/office/drawing/2014/main" id="{8709DA23-6023-4AA0-9302-7EE31F3B92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8050"/>
            <a:ext cx="6684963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>
                <a:solidFill>
                  <a:srgbClr val="CC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数据选择器的扩展</a:t>
            </a:r>
            <a:r>
              <a:rPr kumimoji="1" lang="en-US" altLang="zh-CN" sz="2800">
                <a:solidFill>
                  <a:srgbClr val="CC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</a:p>
        </p:txBody>
      </p:sp>
      <p:graphicFrame>
        <p:nvGraphicFramePr>
          <p:cNvPr id="14338" name="Object 12">
            <a:extLst>
              <a:ext uri="{FF2B5EF4-FFF2-40B4-BE49-F238E27FC236}">
                <a16:creationId xmlns:a16="http://schemas.microsoft.com/office/drawing/2014/main" id="{47EB69D6-B6CD-4D1D-AB29-51CFBFD4F3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0400" y="998538"/>
          <a:ext cx="4576763" cy="562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9" name="图片" r:id="rId3" imgW="4590288" imgH="5657088" progId="Word.Picture.8">
                  <p:embed/>
                </p:oleObj>
              </mc:Choice>
              <mc:Fallback>
                <p:oleObj name="图片" r:id="rId3" imgW="4590288" imgH="5657088" progId="Word.Picture.8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998538"/>
                        <a:ext cx="4576763" cy="5624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3">
            <a:extLst>
              <a:ext uri="{FF2B5EF4-FFF2-40B4-BE49-F238E27FC236}">
                <a16:creationId xmlns:a16="http://schemas.microsoft.com/office/drawing/2014/main" id="{30505AD2-8533-48AD-8AB0-525561D65C56}"/>
              </a:ext>
            </a:extLst>
          </p:cNvPr>
          <p:cNvGrpSpPr>
            <a:grpSpLocks/>
          </p:cNvGrpSpPr>
          <p:nvPr/>
        </p:nvGrpSpPr>
        <p:grpSpPr bwMode="auto">
          <a:xfrm>
            <a:off x="3606800" y="1089025"/>
            <a:ext cx="1755775" cy="3195638"/>
            <a:chOff x="2597" y="686"/>
            <a:chExt cx="1106" cy="2013"/>
          </a:xfrm>
        </p:grpSpPr>
        <p:sp>
          <p:nvSpPr>
            <p:cNvPr id="14365" name="Rectangle 14">
              <a:extLst>
                <a:ext uri="{FF2B5EF4-FFF2-40B4-BE49-F238E27FC236}">
                  <a16:creationId xmlns:a16="http://schemas.microsoft.com/office/drawing/2014/main" id="{79084084-1111-4D04-BDA5-23DDD7ABFD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7" y="714"/>
              <a:ext cx="1106" cy="57"/>
            </a:xfrm>
            <a:prstGeom prst="rect">
              <a:avLst/>
            </a:pr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66" name="Rectangle 15">
              <a:extLst>
                <a:ext uri="{FF2B5EF4-FFF2-40B4-BE49-F238E27FC236}">
                  <a16:creationId xmlns:a16="http://schemas.microsoft.com/office/drawing/2014/main" id="{B448CDA0-19E8-47A3-AA72-5F7DFDA7AC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2" y="714"/>
              <a:ext cx="57" cy="1985"/>
            </a:xfrm>
            <a:prstGeom prst="rect">
              <a:avLst/>
            </a:pr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67" name="Rectangle 16">
              <a:extLst>
                <a:ext uri="{FF2B5EF4-FFF2-40B4-BE49-F238E27FC236}">
                  <a16:creationId xmlns:a16="http://schemas.microsoft.com/office/drawing/2014/main" id="{63A51941-4015-42CD-A0CD-95F20465C7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2" y="2642"/>
              <a:ext cx="681" cy="56"/>
            </a:xfrm>
            <a:prstGeom prst="rect">
              <a:avLst/>
            </a:pr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68" name="Oval 17">
              <a:extLst>
                <a:ext uri="{FF2B5EF4-FFF2-40B4-BE49-F238E27FC236}">
                  <a16:creationId xmlns:a16="http://schemas.microsoft.com/office/drawing/2014/main" id="{53CAA110-F96B-401C-AF21-BBF212536E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3" y="686"/>
              <a:ext cx="113" cy="113"/>
            </a:xfrm>
            <a:prstGeom prst="ellipse">
              <a:avLst/>
            </a:pr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 type="none" w="lg" len="lg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3" name="Group 18">
            <a:extLst>
              <a:ext uri="{FF2B5EF4-FFF2-40B4-BE49-F238E27FC236}">
                <a16:creationId xmlns:a16="http://schemas.microsoft.com/office/drawing/2014/main" id="{1D52ABB0-2729-423E-AA76-48DF0245A5FC}"/>
              </a:ext>
            </a:extLst>
          </p:cNvPr>
          <p:cNvGrpSpPr>
            <a:grpSpLocks/>
          </p:cNvGrpSpPr>
          <p:nvPr/>
        </p:nvGrpSpPr>
        <p:grpSpPr bwMode="auto">
          <a:xfrm>
            <a:off x="3606800" y="1314450"/>
            <a:ext cx="1754188" cy="3195638"/>
            <a:chOff x="2597" y="828"/>
            <a:chExt cx="1105" cy="2013"/>
          </a:xfrm>
        </p:grpSpPr>
        <p:sp>
          <p:nvSpPr>
            <p:cNvPr id="14361" name="Rectangle 19">
              <a:extLst>
                <a:ext uri="{FF2B5EF4-FFF2-40B4-BE49-F238E27FC236}">
                  <a16:creationId xmlns:a16="http://schemas.microsoft.com/office/drawing/2014/main" id="{449ACF9E-4B1D-44D2-8569-8B8089BA8F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7" y="856"/>
              <a:ext cx="1105" cy="57"/>
            </a:xfrm>
            <a:prstGeom prst="rect">
              <a:avLst/>
            </a:prstGeom>
            <a:solidFill>
              <a:srgbClr val="00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62" name="Rectangle 20">
              <a:extLst>
                <a:ext uri="{FF2B5EF4-FFF2-40B4-BE49-F238E27FC236}">
                  <a16:creationId xmlns:a16="http://schemas.microsoft.com/office/drawing/2014/main" id="{D0D521CC-3E17-4B9D-A7E1-7527A84C6E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8" y="856"/>
              <a:ext cx="57" cy="1985"/>
            </a:xfrm>
            <a:prstGeom prst="rect">
              <a:avLst/>
            </a:prstGeom>
            <a:solidFill>
              <a:srgbClr val="00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63" name="Rectangle 21">
              <a:extLst>
                <a:ext uri="{FF2B5EF4-FFF2-40B4-BE49-F238E27FC236}">
                  <a16:creationId xmlns:a16="http://schemas.microsoft.com/office/drawing/2014/main" id="{0E77F069-84FF-4520-A376-86C50FDBCE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6" y="2784"/>
              <a:ext cx="766" cy="56"/>
            </a:xfrm>
            <a:prstGeom prst="rect">
              <a:avLst/>
            </a:prstGeom>
            <a:solidFill>
              <a:srgbClr val="00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64" name="Oval 22">
              <a:extLst>
                <a:ext uri="{FF2B5EF4-FFF2-40B4-BE49-F238E27FC236}">
                  <a16:creationId xmlns:a16="http://schemas.microsoft.com/office/drawing/2014/main" id="{42B4B93B-3E7C-49DF-BAB5-448ECBA4AA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828"/>
              <a:ext cx="113" cy="113"/>
            </a:xfrm>
            <a:prstGeom prst="ellipse">
              <a:avLst/>
            </a:prstGeom>
            <a:solidFill>
              <a:srgbClr val="00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 type="none" w="lg" len="lg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4" name="Group 23">
            <a:extLst>
              <a:ext uri="{FF2B5EF4-FFF2-40B4-BE49-F238E27FC236}">
                <a16:creationId xmlns:a16="http://schemas.microsoft.com/office/drawing/2014/main" id="{5BE5E642-A69D-4635-84A3-88A0FC6D9D3E}"/>
              </a:ext>
            </a:extLst>
          </p:cNvPr>
          <p:cNvGrpSpPr>
            <a:grpSpLocks/>
          </p:cNvGrpSpPr>
          <p:nvPr/>
        </p:nvGrpSpPr>
        <p:grpSpPr bwMode="auto">
          <a:xfrm>
            <a:off x="3560763" y="1493838"/>
            <a:ext cx="1800225" cy="3240087"/>
            <a:chOff x="2568" y="941"/>
            <a:chExt cx="1134" cy="2041"/>
          </a:xfrm>
        </p:grpSpPr>
        <p:sp>
          <p:nvSpPr>
            <p:cNvPr id="14357" name="Rectangle 24">
              <a:extLst>
                <a:ext uri="{FF2B5EF4-FFF2-40B4-BE49-F238E27FC236}">
                  <a16:creationId xmlns:a16="http://schemas.microsoft.com/office/drawing/2014/main" id="{74FC394F-6142-4226-9B37-6EC4C8909B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8" y="969"/>
              <a:ext cx="1134" cy="5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58" name="Rectangle 25">
              <a:extLst>
                <a:ext uri="{FF2B5EF4-FFF2-40B4-BE49-F238E27FC236}">
                  <a16:creationId xmlns:a16="http://schemas.microsoft.com/office/drawing/2014/main" id="{FD2C37C8-BA66-4CFC-822F-04F14E9D32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6" y="969"/>
              <a:ext cx="57" cy="1985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59" name="Rectangle 26">
              <a:extLst>
                <a:ext uri="{FF2B5EF4-FFF2-40B4-BE49-F238E27FC236}">
                  <a16:creationId xmlns:a16="http://schemas.microsoft.com/office/drawing/2014/main" id="{0FA003EF-F555-4D45-A7E7-0588616968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7" y="2925"/>
              <a:ext cx="907" cy="5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60" name="Oval 27">
              <a:extLst>
                <a:ext uri="{FF2B5EF4-FFF2-40B4-BE49-F238E27FC236}">
                  <a16:creationId xmlns:a16="http://schemas.microsoft.com/office/drawing/2014/main" id="{D5B86D4E-B3A1-4082-8865-F1C95E61B5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8" y="941"/>
              <a:ext cx="113" cy="113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 type="none" w="lg" len="lg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5" name="Group 28">
            <a:extLst>
              <a:ext uri="{FF2B5EF4-FFF2-40B4-BE49-F238E27FC236}">
                <a16:creationId xmlns:a16="http://schemas.microsoft.com/office/drawing/2014/main" id="{16DB6D69-2482-4870-A0EE-75415D41B18A}"/>
              </a:ext>
            </a:extLst>
          </p:cNvPr>
          <p:cNvGrpSpPr>
            <a:grpSpLocks/>
          </p:cNvGrpSpPr>
          <p:nvPr/>
        </p:nvGrpSpPr>
        <p:grpSpPr bwMode="auto">
          <a:xfrm>
            <a:off x="3560763" y="1719263"/>
            <a:ext cx="1800225" cy="3195637"/>
            <a:chOff x="2568" y="1139"/>
            <a:chExt cx="1134" cy="2013"/>
          </a:xfrm>
        </p:grpSpPr>
        <p:sp>
          <p:nvSpPr>
            <p:cNvPr id="14353" name="Rectangle 29">
              <a:extLst>
                <a:ext uri="{FF2B5EF4-FFF2-40B4-BE49-F238E27FC236}">
                  <a16:creationId xmlns:a16="http://schemas.microsoft.com/office/drawing/2014/main" id="{A4547F2A-F904-4752-8721-52FAE70412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8" y="1168"/>
              <a:ext cx="1134" cy="56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54" name="Rectangle 30">
              <a:extLst>
                <a:ext uri="{FF2B5EF4-FFF2-40B4-BE49-F238E27FC236}">
                  <a16:creationId xmlns:a16="http://schemas.microsoft.com/office/drawing/2014/main" id="{39882D40-FD03-44D2-87AA-5D4DCD9E2B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5" y="1167"/>
              <a:ext cx="57" cy="1985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55" name="Rectangle 31">
              <a:extLst>
                <a:ext uri="{FF2B5EF4-FFF2-40B4-BE49-F238E27FC236}">
                  <a16:creationId xmlns:a16="http://schemas.microsoft.com/office/drawing/2014/main" id="{3AB465C9-0196-4C3E-8C62-00AD7AC752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5" y="3096"/>
              <a:ext cx="1077" cy="56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56" name="Oval 32">
              <a:extLst>
                <a:ext uri="{FF2B5EF4-FFF2-40B4-BE49-F238E27FC236}">
                  <a16:creationId xmlns:a16="http://schemas.microsoft.com/office/drawing/2014/main" id="{902B8012-2687-4347-96BF-79F5FE74D6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7" y="1139"/>
              <a:ext cx="113" cy="113"/>
            </a:xfrm>
            <a:prstGeom prst="ellipse">
              <a:avLst/>
            </a:prstGeom>
            <a:solidFill>
              <a:srgbClr val="FFC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 type="none" w="lg" len="lg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4350" name="Rectangle 37">
            <a:extLst>
              <a:ext uri="{FF2B5EF4-FFF2-40B4-BE49-F238E27FC236}">
                <a16:creationId xmlns:a16="http://schemas.microsoft.com/office/drawing/2014/main" id="{D25756DF-B503-4604-8512-5B19068F89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844675"/>
            <a:ext cx="23764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rgbClr val="000066"/>
                </a:solidFill>
                <a:ea typeface="黑体" panose="02010609060101010101" pitchFamily="49" charset="-122"/>
              </a:rPr>
              <a:t>位的扩展</a:t>
            </a:r>
          </a:p>
        </p:txBody>
      </p:sp>
      <p:sp>
        <p:nvSpPr>
          <p:cNvPr id="14351" name="Rectangle 40">
            <a:extLst>
              <a:ext uri="{FF2B5EF4-FFF2-40B4-BE49-F238E27FC236}">
                <a16:creationId xmlns:a16="http://schemas.microsoft.com/office/drawing/2014/main" id="{04751719-AB53-48AF-B6FD-3AC118DF26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6021388"/>
            <a:ext cx="323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000066"/>
                </a:solidFill>
                <a:ea typeface="黑体" panose="02010609060101010101" pitchFamily="49" charset="-122"/>
              </a:rPr>
              <a:t>二位八选一的连接方法</a:t>
            </a:r>
          </a:p>
        </p:txBody>
      </p:sp>
      <p:pic>
        <p:nvPicPr>
          <p:cNvPr id="14352" name="Picture 41">
            <a:extLst>
              <a:ext uri="{FF2B5EF4-FFF2-40B4-BE49-F238E27FC236}">
                <a16:creationId xmlns:a16="http://schemas.microsoft.com/office/drawing/2014/main" id="{29B8BB85-C937-4953-B152-320CC5CD61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38" y="2492375"/>
            <a:ext cx="2747962" cy="324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76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76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5" dur="500"/>
                                        <p:tgtEl>
                                          <p:spTgt spid="176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0" dur="500"/>
                                        <p:tgtEl>
                                          <p:spTgt spid="176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5" grpId="0" animBg="1"/>
      <p:bldP spid="176136" grpId="0" animBg="1"/>
      <p:bldP spid="176137" grpId="0" animBg="1"/>
      <p:bldP spid="17613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AutoShape 4">
            <a:extLst>
              <a:ext uri="{FF2B5EF4-FFF2-40B4-BE49-F238E27FC236}">
                <a16:creationId xmlns:a16="http://schemas.microsoft.com/office/drawing/2014/main" id="{E2160A2B-5829-44B2-AE50-7A2FBD018F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8513" y="819150"/>
            <a:ext cx="4814887" cy="542925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7157" name="AutoShape 5">
            <a:extLst>
              <a:ext uri="{FF2B5EF4-FFF2-40B4-BE49-F238E27FC236}">
                <a16:creationId xmlns:a16="http://schemas.microsoft.com/office/drawing/2014/main" id="{B9B2D352-5A14-41EB-A9E6-163A428A28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7400" y="1763713"/>
            <a:ext cx="358775" cy="1485900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7158" name="AutoShape 6">
            <a:extLst>
              <a:ext uri="{FF2B5EF4-FFF2-40B4-BE49-F238E27FC236}">
                <a16:creationId xmlns:a16="http://schemas.microsoft.com/office/drawing/2014/main" id="{DF968EBA-7656-484B-B85B-BFEFF73452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7400" y="4692650"/>
            <a:ext cx="358775" cy="1485900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7159" name="Oval 7">
            <a:extLst>
              <a:ext uri="{FF2B5EF4-FFF2-40B4-BE49-F238E27FC236}">
                <a16:creationId xmlns:a16="http://schemas.microsoft.com/office/drawing/2014/main" id="{6AE2F998-A7B5-41E7-BE66-EC5AC598A3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9200" y="2682875"/>
            <a:ext cx="360363" cy="315913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 type="none" w="lg" len="lg"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b="1"/>
          </a:p>
        </p:txBody>
      </p:sp>
      <p:sp>
        <p:nvSpPr>
          <p:cNvPr id="15367" name="Rectangle 9">
            <a:extLst>
              <a:ext uri="{FF2B5EF4-FFF2-40B4-BE49-F238E27FC236}">
                <a16:creationId xmlns:a16="http://schemas.microsoft.com/office/drawing/2014/main" id="{FB4F7164-D44F-4F72-A71E-E421D3D1DB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620713"/>
            <a:ext cx="30178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anchor="ctr">
            <a:spAutoFit/>
          </a:bodyPr>
          <a:lstStyle>
            <a:lvl1pPr indent="2667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ctr" hangingPunct="1"/>
            <a:r>
              <a:rPr lang="zh-CN" altLang="en-US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字的扩展</a:t>
            </a:r>
            <a:r>
              <a:rPr lang="en-US" altLang="zh-CN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</a:p>
        </p:txBody>
      </p:sp>
      <p:sp>
        <p:nvSpPr>
          <p:cNvPr id="15368" name="Rectangle 10">
            <a:extLst>
              <a:ext uri="{FF2B5EF4-FFF2-40B4-BE49-F238E27FC236}">
                <a16:creationId xmlns:a16="http://schemas.microsoft.com/office/drawing/2014/main" id="{AFCF4487-83E8-4C3C-AB40-5B7BFBDD7F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5084763"/>
            <a:ext cx="295275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fontAlgn="ctr" hangingPunct="1"/>
            <a:r>
              <a:rPr lang="en-US" altLang="zh-CN" sz="24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16</a:t>
            </a:r>
            <a:r>
              <a:rPr lang="zh-CN" altLang="en-US" sz="24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</a:t>
            </a:r>
            <a:r>
              <a:rPr lang="en-US" altLang="zh-CN" sz="24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数据选择器：</a:t>
            </a:r>
          </a:p>
          <a:p>
            <a:pPr algn="just" eaLnBrk="1" hangingPunct="1"/>
            <a:r>
              <a:rPr lang="zh-CN" altLang="en-US" sz="24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数据输入端：</a:t>
            </a:r>
            <a:r>
              <a:rPr lang="en-US" altLang="zh-CN" sz="24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16</a:t>
            </a:r>
            <a:r>
              <a:rPr lang="zh-CN" altLang="en-US" sz="24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路</a:t>
            </a:r>
          </a:p>
          <a:p>
            <a:pPr algn="just" eaLnBrk="1" hangingPunct="1"/>
            <a:r>
              <a:rPr lang="zh-CN" altLang="en-US" sz="24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通道地址码：</a:t>
            </a:r>
            <a:r>
              <a:rPr lang="en-US" altLang="zh-CN" sz="24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4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位</a:t>
            </a:r>
          </a:p>
        </p:txBody>
      </p:sp>
      <p:graphicFrame>
        <p:nvGraphicFramePr>
          <p:cNvPr id="15362" name="Object 11">
            <a:extLst>
              <a:ext uri="{FF2B5EF4-FFF2-40B4-BE49-F238E27FC236}">
                <a16:creationId xmlns:a16="http://schemas.microsoft.com/office/drawing/2014/main" id="{31DED584-1B46-4800-B009-0743EE1F47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98850" y="954088"/>
          <a:ext cx="4435475" cy="5294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0" name="图片" r:id="rId3" imgW="5610240" imgH="5648400" progId="Word.Picture.8">
                  <p:embed/>
                </p:oleObj>
              </mc:Choice>
              <mc:Fallback>
                <p:oleObj name="图片" r:id="rId3" imgW="5610240" imgH="5648400" progId="Word.Picture.8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8850" y="954088"/>
                        <a:ext cx="4435475" cy="5294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2">
            <a:extLst>
              <a:ext uri="{FF2B5EF4-FFF2-40B4-BE49-F238E27FC236}">
                <a16:creationId xmlns:a16="http://schemas.microsoft.com/office/drawing/2014/main" id="{AB0EDCD6-3E3A-414A-B907-0DC2A269C7A8}"/>
              </a:ext>
            </a:extLst>
          </p:cNvPr>
          <p:cNvGrpSpPr>
            <a:grpSpLocks/>
          </p:cNvGrpSpPr>
          <p:nvPr/>
        </p:nvGrpSpPr>
        <p:grpSpPr bwMode="auto">
          <a:xfrm>
            <a:off x="3968750" y="1042988"/>
            <a:ext cx="1217613" cy="3022600"/>
            <a:chOff x="4297" y="714"/>
            <a:chExt cx="767" cy="1985"/>
          </a:xfrm>
        </p:grpSpPr>
        <p:sp>
          <p:nvSpPr>
            <p:cNvPr id="15395" name="Rectangle 13">
              <a:extLst>
                <a:ext uri="{FF2B5EF4-FFF2-40B4-BE49-F238E27FC236}">
                  <a16:creationId xmlns:a16="http://schemas.microsoft.com/office/drawing/2014/main" id="{EE40F911-9C5B-4121-9180-CD3DFFD9B4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7" y="743"/>
              <a:ext cx="737" cy="5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396" name="Rectangle 14">
              <a:extLst>
                <a:ext uri="{FF2B5EF4-FFF2-40B4-BE49-F238E27FC236}">
                  <a16:creationId xmlns:a16="http://schemas.microsoft.com/office/drawing/2014/main" id="{1BA2ADF5-EBA3-4603-BAAD-9595676489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4" y="743"/>
              <a:ext cx="57" cy="141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397" name="Rectangle 15">
              <a:extLst>
                <a:ext uri="{FF2B5EF4-FFF2-40B4-BE49-F238E27FC236}">
                  <a16:creationId xmlns:a16="http://schemas.microsoft.com/office/drawing/2014/main" id="{42332B84-03CC-487A-B370-45D5B4E50BA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4397" y="2514"/>
              <a:ext cx="312" cy="57"/>
            </a:xfrm>
            <a:prstGeom prst="rect">
              <a:avLst/>
            </a:prstGeom>
            <a:solidFill>
              <a:srgbClr val="66F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398" name="Oval 16">
              <a:extLst>
                <a:ext uri="{FF2B5EF4-FFF2-40B4-BE49-F238E27FC236}">
                  <a16:creationId xmlns:a16="http://schemas.microsoft.com/office/drawing/2014/main" id="{96E1DB82-4BB0-4A1C-A0AD-C61F8DA662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5" y="714"/>
              <a:ext cx="103" cy="7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 type="none" w="lg" len="lg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399" name="Rectangle 17">
              <a:extLst>
                <a:ext uri="{FF2B5EF4-FFF2-40B4-BE49-F238E27FC236}">
                  <a16:creationId xmlns:a16="http://schemas.microsoft.com/office/drawing/2014/main" id="{1BBDD2FF-337C-4905-BE36-E8B6CEB713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4" y="2642"/>
              <a:ext cx="540" cy="56"/>
            </a:xfrm>
            <a:prstGeom prst="rect">
              <a:avLst/>
            </a:prstGeom>
            <a:solidFill>
              <a:srgbClr val="66F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3" name="Group 18">
            <a:extLst>
              <a:ext uri="{FF2B5EF4-FFF2-40B4-BE49-F238E27FC236}">
                <a16:creationId xmlns:a16="http://schemas.microsoft.com/office/drawing/2014/main" id="{6E645F2B-17D2-4FEB-A658-C63B8FC4A475}"/>
              </a:ext>
            </a:extLst>
          </p:cNvPr>
          <p:cNvGrpSpPr>
            <a:grpSpLocks/>
          </p:cNvGrpSpPr>
          <p:nvPr/>
        </p:nvGrpSpPr>
        <p:grpSpPr bwMode="auto">
          <a:xfrm>
            <a:off x="3821113" y="1223963"/>
            <a:ext cx="1395412" cy="3041650"/>
            <a:chOff x="1264" y="2755"/>
            <a:chExt cx="822" cy="2013"/>
          </a:xfrm>
        </p:grpSpPr>
        <p:sp>
          <p:nvSpPr>
            <p:cNvPr id="15391" name="Rectangle 19">
              <a:extLst>
                <a:ext uri="{FF2B5EF4-FFF2-40B4-BE49-F238E27FC236}">
                  <a16:creationId xmlns:a16="http://schemas.microsoft.com/office/drawing/2014/main" id="{508C1E19-98AD-45B2-8CEB-E84CC8959E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4" y="2783"/>
              <a:ext cx="822" cy="57"/>
            </a:xfrm>
            <a:prstGeom prst="rect">
              <a:avLst/>
            </a:prstGeom>
            <a:solidFill>
              <a:srgbClr val="00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392" name="Rectangle 20">
              <a:extLst>
                <a:ext uri="{FF2B5EF4-FFF2-40B4-BE49-F238E27FC236}">
                  <a16:creationId xmlns:a16="http://schemas.microsoft.com/office/drawing/2014/main" id="{DF5616A5-8E90-4A4C-AFA3-BB029BB443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3" y="2783"/>
              <a:ext cx="57" cy="1985"/>
            </a:xfrm>
            <a:prstGeom prst="rect">
              <a:avLst/>
            </a:prstGeom>
            <a:solidFill>
              <a:srgbClr val="00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393" name="Rectangle 21">
              <a:extLst>
                <a:ext uri="{FF2B5EF4-FFF2-40B4-BE49-F238E27FC236}">
                  <a16:creationId xmlns:a16="http://schemas.microsoft.com/office/drawing/2014/main" id="{02A6D57D-0508-452D-AAAF-F83B6D4982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1" y="4711"/>
              <a:ext cx="625" cy="57"/>
            </a:xfrm>
            <a:prstGeom prst="rect">
              <a:avLst/>
            </a:prstGeom>
            <a:solidFill>
              <a:srgbClr val="00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394" name="Oval 22">
              <a:extLst>
                <a:ext uri="{FF2B5EF4-FFF2-40B4-BE49-F238E27FC236}">
                  <a16:creationId xmlns:a16="http://schemas.microsoft.com/office/drawing/2014/main" id="{7EB6D4CC-6094-431C-AC6C-82A918EF06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5" y="2755"/>
              <a:ext cx="113" cy="113"/>
            </a:xfrm>
            <a:prstGeom prst="ellipse">
              <a:avLst/>
            </a:prstGeom>
            <a:solidFill>
              <a:srgbClr val="00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 type="none" w="lg" len="lg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4" name="Group 23">
            <a:extLst>
              <a:ext uri="{FF2B5EF4-FFF2-40B4-BE49-F238E27FC236}">
                <a16:creationId xmlns:a16="http://schemas.microsoft.com/office/drawing/2014/main" id="{7A792506-F9C8-4C3A-BBE9-B3B9263C9E5A}"/>
              </a:ext>
            </a:extLst>
          </p:cNvPr>
          <p:cNvGrpSpPr>
            <a:grpSpLocks/>
          </p:cNvGrpSpPr>
          <p:nvPr/>
        </p:nvGrpSpPr>
        <p:grpSpPr bwMode="auto">
          <a:xfrm>
            <a:off x="3743325" y="1403350"/>
            <a:ext cx="1492250" cy="3041650"/>
            <a:chOff x="612" y="2642"/>
            <a:chExt cx="907" cy="2013"/>
          </a:xfrm>
        </p:grpSpPr>
        <p:sp>
          <p:nvSpPr>
            <p:cNvPr id="15387" name="Rectangle 24">
              <a:extLst>
                <a:ext uri="{FF2B5EF4-FFF2-40B4-BE49-F238E27FC236}">
                  <a16:creationId xmlns:a16="http://schemas.microsoft.com/office/drawing/2014/main" id="{1B164CEA-6A34-422A-BAD3-7FE5F5586F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" y="2670"/>
              <a:ext cx="907" cy="5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388" name="Rectangle 25">
              <a:extLst>
                <a:ext uri="{FF2B5EF4-FFF2-40B4-BE49-F238E27FC236}">
                  <a16:creationId xmlns:a16="http://schemas.microsoft.com/office/drawing/2014/main" id="{67026FC3-4232-44FB-B352-092A0E2CF2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" y="2670"/>
              <a:ext cx="57" cy="1985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389" name="Rectangle 26">
              <a:extLst>
                <a:ext uri="{FF2B5EF4-FFF2-40B4-BE49-F238E27FC236}">
                  <a16:creationId xmlns:a16="http://schemas.microsoft.com/office/drawing/2014/main" id="{EF717D9A-D739-4AF2-BE43-A804E87062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6" y="4598"/>
              <a:ext cx="737" cy="5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390" name="Oval 27">
              <a:extLst>
                <a:ext uri="{FF2B5EF4-FFF2-40B4-BE49-F238E27FC236}">
                  <a16:creationId xmlns:a16="http://schemas.microsoft.com/office/drawing/2014/main" id="{AECECBCF-CADA-4DF3-8264-02A3DCF63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" y="2642"/>
              <a:ext cx="113" cy="113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 type="none" w="lg" len="lg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5" name="Group 28">
            <a:extLst>
              <a:ext uri="{FF2B5EF4-FFF2-40B4-BE49-F238E27FC236}">
                <a16:creationId xmlns:a16="http://schemas.microsoft.com/office/drawing/2014/main" id="{01862A79-323F-4737-8E29-F055749F0CCB}"/>
              </a:ext>
            </a:extLst>
          </p:cNvPr>
          <p:cNvGrpSpPr>
            <a:grpSpLocks/>
          </p:cNvGrpSpPr>
          <p:nvPr/>
        </p:nvGrpSpPr>
        <p:grpSpPr bwMode="auto">
          <a:xfrm>
            <a:off x="3670300" y="1627188"/>
            <a:ext cx="1557338" cy="3016250"/>
            <a:chOff x="2511" y="1025"/>
            <a:chExt cx="964" cy="2013"/>
          </a:xfrm>
        </p:grpSpPr>
        <p:sp>
          <p:nvSpPr>
            <p:cNvPr id="15383" name="Rectangle 29">
              <a:extLst>
                <a:ext uri="{FF2B5EF4-FFF2-40B4-BE49-F238E27FC236}">
                  <a16:creationId xmlns:a16="http://schemas.microsoft.com/office/drawing/2014/main" id="{B4C08BB3-31EF-46C0-B3F3-3112AA6862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1" y="1054"/>
              <a:ext cx="936" cy="56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384" name="Rectangle 30">
              <a:extLst>
                <a:ext uri="{FF2B5EF4-FFF2-40B4-BE49-F238E27FC236}">
                  <a16:creationId xmlns:a16="http://schemas.microsoft.com/office/drawing/2014/main" id="{CE8168B8-BD56-4445-B618-1876821488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8" y="1053"/>
              <a:ext cx="48" cy="1985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385" name="Rectangle 31">
              <a:extLst>
                <a:ext uri="{FF2B5EF4-FFF2-40B4-BE49-F238E27FC236}">
                  <a16:creationId xmlns:a16="http://schemas.microsoft.com/office/drawing/2014/main" id="{1FA80318-5F5B-4E76-9383-7B45D3380D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8" y="2982"/>
              <a:ext cx="907" cy="56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386" name="Oval 32">
              <a:extLst>
                <a:ext uri="{FF2B5EF4-FFF2-40B4-BE49-F238E27FC236}">
                  <a16:creationId xmlns:a16="http://schemas.microsoft.com/office/drawing/2014/main" id="{BBD9B797-AC84-4ACE-8444-DA58FAC58A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0" y="1025"/>
              <a:ext cx="95" cy="113"/>
            </a:xfrm>
            <a:prstGeom prst="ellipse">
              <a:avLst/>
            </a:prstGeom>
            <a:solidFill>
              <a:srgbClr val="FFC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 type="none" w="lg" len="lg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77185" name="Line 33">
            <a:extLst>
              <a:ext uri="{FF2B5EF4-FFF2-40B4-BE49-F238E27FC236}">
                <a16:creationId xmlns:a16="http://schemas.microsoft.com/office/drawing/2014/main" id="{36BB065B-3720-4CA8-BB0D-F34DAA88BA88}"/>
              </a:ext>
            </a:extLst>
          </p:cNvPr>
          <p:cNvSpPr>
            <a:spLocks noChangeShapeType="1"/>
          </p:cNvSpPr>
          <p:nvPr/>
        </p:nvSpPr>
        <p:spPr bwMode="auto">
          <a:xfrm>
            <a:off x="6430963" y="1731963"/>
            <a:ext cx="450850" cy="0"/>
          </a:xfrm>
          <a:prstGeom prst="line">
            <a:avLst/>
          </a:prstGeom>
          <a:noFill/>
          <a:ln w="76200">
            <a:solidFill>
              <a:srgbClr val="CC99FF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7186" name="Line 34">
            <a:extLst>
              <a:ext uri="{FF2B5EF4-FFF2-40B4-BE49-F238E27FC236}">
                <a16:creationId xmlns:a16="http://schemas.microsoft.com/office/drawing/2014/main" id="{F52537A3-EE13-4C7B-BAB0-7E293975EEED}"/>
              </a:ext>
            </a:extLst>
          </p:cNvPr>
          <p:cNvSpPr>
            <a:spLocks noChangeShapeType="1"/>
          </p:cNvSpPr>
          <p:nvPr/>
        </p:nvSpPr>
        <p:spPr bwMode="auto">
          <a:xfrm>
            <a:off x="6907213" y="1681163"/>
            <a:ext cx="0" cy="1260475"/>
          </a:xfrm>
          <a:prstGeom prst="line">
            <a:avLst/>
          </a:prstGeom>
          <a:noFill/>
          <a:ln w="76200">
            <a:solidFill>
              <a:srgbClr val="CC99FF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7187" name="Line 35">
            <a:extLst>
              <a:ext uri="{FF2B5EF4-FFF2-40B4-BE49-F238E27FC236}">
                <a16:creationId xmlns:a16="http://schemas.microsoft.com/office/drawing/2014/main" id="{59D0B9F5-4F16-41C5-81EA-286B165AFD9C}"/>
              </a:ext>
            </a:extLst>
          </p:cNvPr>
          <p:cNvSpPr>
            <a:spLocks noChangeShapeType="1"/>
          </p:cNvSpPr>
          <p:nvPr/>
        </p:nvSpPr>
        <p:spPr bwMode="auto">
          <a:xfrm>
            <a:off x="6907213" y="2903538"/>
            <a:ext cx="314325" cy="0"/>
          </a:xfrm>
          <a:prstGeom prst="line">
            <a:avLst/>
          </a:prstGeom>
          <a:noFill/>
          <a:ln w="76200">
            <a:solidFill>
              <a:srgbClr val="CC99FF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7188" name="Line 36">
            <a:extLst>
              <a:ext uri="{FF2B5EF4-FFF2-40B4-BE49-F238E27FC236}">
                <a16:creationId xmlns:a16="http://schemas.microsoft.com/office/drawing/2014/main" id="{5FBCED74-2935-49F5-9DF9-4CD640913620}"/>
              </a:ext>
            </a:extLst>
          </p:cNvPr>
          <p:cNvSpPr>
            <a:spLocks noChangeShapeType="1"/>
          </p:cNvSpPr>
          <p:nvPr/>
        </p:nvSpPr>
        <p:spPr bwMode="auto">
          <a:xfrm>
            <a:off x="6411913" y="4594225"/>
            <a:ext cx="495300" cy="0"/>
          </a:xfrm>
          <a:prstGeom prst="line">
            <a:avLst/>
          </a:prstGeom>
          <a:noFill/>
          <a:ln w="76200">
            <a:solidFill>
              <a:srgbClr val="CC99FF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7189" name="Line 37">
            <a:extLst>
              <a:ext uri="{FF2B5EF4-FFF2-40B4-BE49-F238E27FC236}">
                <a16:creationId xmlns:a16="http://schemas.microsoft.com/office/drawing/2014/main" id="{7AA13192-4846-4700-ABDF-308FB65E29A0}"/>
              </a:ext>
            </a:extLst>
          </p:cNvPr>
          <p:cNvSpPr>
            <a:spLocks noChangeShapeType="1"/>
          </p:cNvSpPr>
          <p:nvPr/>
        </p:nvSpPr>
        <p:spPr bwMode="auto">
          <a:xfrm>
            <a:off x="6907213" y="3327400"/>
            <a:ext cx="0" cy="1304925"/>
          </a:xfrm>
          <a:prstGeom prst="line">
            <a:avLst/>
          </a:prstGeom>
          <a:noFill/>
          <a:ln w="76200">
            <a:solidFill>
              <a:srgbClr val="CC99FF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7190" name="Line 38">
            <a:extLst>
              <a:ext uri="{FF2B5EF4-FFF2-40B4-BE49-F238E27FC236}">
                <a16:creationId xmlns:a16="http://schemas.microsoft.com/office/drawing/2014/main" id="{943A6709-14D9-4432-B5A5-4A31154C9CC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07213" y="3148013"/>
            <a:ext cx="0" cy="179387"/>
          </a:xfrm>
          <a:prstGeom prst="line">
            <a:avLst/>
          </a:prstGeom>
          <a:noFill/>
          <a:ln w="76200">
            <a:solidFill>
              <a:srgbClr val="CC99FF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7191" name="Line 39">
            <a:extLst>
              <a:ext uri="{FF2B5EF4-FFF2-40B4-BE49-F238E27FC236}">
                <a16:creationId xmlns:a16="http://schemas.microsoft.com/office/drawing/2014/main" id="{4A412951-8CAF-4AFC-B13E-59C0C8673505}"/>
              </a:ext>
            </a:extLst>
          </p:cNvPr>
          <p:cNvSpPr>
            <a:spLocks noChangeShapeType="1"/>
          </p:cNvSpPr>
          <p:nvPr/>
        </p:nvSpPr>
        <p:spPr bwMode="auto">
          <a:xfrm>
            <a:off x="6907213" y="3186113"/>
            <a:ext cx="314325" cy="0"/>
          </a:xfrm>
          <a:prstGeom prst="line">
            <a:avLst/>
          </a:prstGeom>
          <a:noFill/>
          <a:ln w="76200">
            <a:solidFill>
              <a:srgbClr val="CC99FF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80" name="Text Box 44">
            <a:extLst>
              <a:ext uri="{FF2B5EF4-FFF2-40B4-BE49-F238E27FC236}">
                <a16:creationId xmlns:a16="http://schemas.microsoft.com/office/drawing/2014/main" id="{E8AD821D-0C22-4CEE-8132-941E01946F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6248400"/>
            <a:ext cx="312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16</a:t>
            </a:r>
            <a:r>
              <a:rPr lang="zh-CN" altLang="en-US" sz="24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</a:t>
            </a:r>
            <a:r>
              <a:rPr lang="en-US" altLang="zh-CN" sz="24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数据选择器</a:t>
            </a:r>
          </a:p>
        </p:txBody>
      </p:sp>
      <p:sp>
        <p:nvSpPr>
          <p:cNvPr id="15381" name="Text Box 45">
            <a:extLst>
              <a:ext uri="{FF2B5EF4-FFF2-40B4-BE49-F238E27FC236}">
                <a16:creationId xmlns:a16="http://schemas.microsoft.com/office/drawing/2014/main" id="{E08A0031-9377-4E61-9A89-28A6A42225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125" y="8175625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pic>
        <p:nvPicPr>
          <p:cNvPr id="15382" name="Picture 49">
            <a:extLst>
              <a:ext uri="{FF2B5EF4-FFF2-40B4-BE49-F238E27FC236}">
                <a16:creationId xmlns:a16="http://schemas.microsoft.com/office/drawing/2014/main" id="{2939B15A-EBCA-4D8C-97F5-CDE57CEE20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341438"/>
            <a:ext cx="3033712" cy="345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500"/>
                                        <p:tgtEl>
                                          <p:spTgt spid="177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77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77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57" grpId="0" animBg="1"/>
      <p:bldP spid="177158" grpId="0" animBg="1"/>
      <p:bldP spid="17715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5">
            <a:extLst>
              <a:ext uri="{FF2B5EF4-FFF2-40B4-BE49-F238E27FC236}">
                <a16:creationId xmlns:a16="http://schemas.microsoft.com/office/drawing/2014/main" id="{55400246-56CC-4DCD-8495-9DC9F3081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476250"/>
            <a:ext cx="6313488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rgbClr val="CC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数据选择器组成逻辑函数产生器</a:t>
            </a:r>
          </a:p>
        </p:txBody>
      </p:sp>
      <p:sp>
        <p:nvSpPr>
          <p:cNvPr id="178182" name="Rectangle 6">
            <a:extLst>
              <a:ext uri="{FF2B5EF4-FFF2-40B4-BE49-F238E27FC236}">
                <a16:creationId xmlns:a16="http://schemas.microsoft.com/office/drawing/2014/main" id="{F7380F75-287D-4B03-AFEE-E61CA990B9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4300" y="1196975"/>
            <a:ext cx="4691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lang="zh-CN" altLang="en-US" sz="24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当</a:t>
            </a:r>
            <a:r>
              <a:rPr lang="en-US" altLang="zh-CN" sz="24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EN=0</a:t>
            </a:r>
            <a:r>
              <a:rPr lang="zh-CN" altLang="en-US" sz="24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时：输出</a:t>
            </a:r>
            <a:r>
              <a:rPr lang="en-US" altLang="zh-CN" sz="24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Y</a:t>
            </a:r>
            <a:r>
              <a:rPr lang="zh-CN" altLang="en-US" sz="24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的表达式为</a:t>
            </a:r>
            <a:r>
              <a:rPr lang="en-US" altLang="zh-CN" sz="24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</a:p>
        </p:txBody>
      </p:sp>
      <p:sp>
        <p:nvSpPr>
          <p:cNvPr id="178183" name="Text Box 7">
            <a:extLst>
              <a:ext uri="{FF2B5EF4-FFF2-40B4-BE49-F238E27FC236}">
                <a16:creationId xmlns:a16="http://schemas.microsoft.com/office/drawing/2014/main" id="{AA768B03-D4D9-42F0-9BD9-0EFF1BE3BB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4300" y="2852738"/>
            <a:ext cx="5219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控制</a:t>
            </a:r>
            <a:r>
              <a:rPr lang="en-US" altLang="zh-CN" sz="24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sz="2400" baseline="-250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zh-CN" altLang="en-US" sz="24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，就可得到不同的逻辑函数。</a:t>
            </a:r>
          </a:p>
        </p:txBody>
      </p:sp>
      <p:grpSp>
        <p:nvGrpSpPr>
          <p:cNvPr id="16390" name="Group 12">
            <a:extLst>
              <a:ext uri="{FF2B5EF4-FFF2-40B4-BE49-F238E27FC236}">
                <a16:creationId xmlns:a16="http://schemas.microsoft.com/office/drawing/2014/main" id="{5490AC28-10A3-4143-A3EC-11115A56910A}"/>
              </a:ext>
            </a:extLst>
          </p:cNvPr>
          <p:cNvGrpSpPr>
            <a:grpSpLocks/>
          </p:cNvGrpSpPr>
          <p:nvPr/>
        </p:nvGrpSpPr>
        <p:grpSpPr bwMode="auto">
          <a:xfrm>
            <a:off x="250825" y="1268413"/>
            <a:ext cx="3352800" cy="3760787"/>
            <a:chOff x="144" y="1231"/>
            <a:chExt cx="2112" cy="2369"/>
          </a:xfrm>
        </p:grpSpPr>
        <p:sp>
          <p:nvSpPr>
            <p:cNvPr id="16396" name="AutoShape 13" descr="羊皮纸">
              <a:extLst>
                <a:ext uri="{FF2B5EF4-FFF2-40B4-BE49-F238E27FC236}">
                  <a16:creationId xmlns:a16="http://schemas.microsoft.com/office/drawing/2014/main" id="{580F1713-1CF6-40F2-8126-2F100FBFD8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1231"/>
              <a:ext cx="2112" cy="2328"/>
            </a:xfrm>
            <a:prstGeom prst="roundRect">
              <a:avLst>
                <a:gd name="adj" fmla="val 16667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/>
            </a:p>
          </p:txBody>
        </p:sp>
        <p:sp>
          <p:nvSpPr>
            <p:cNvPr id="16397" name="Rectangle 14">
              <a:extLst>
                <a:ext uri="{FF2B5EF4-FFF2-40B4-BE49-F238E27FC236}">
                  <a16:creationId xmlns:a16="http://schemas.microsoft.com/office/drawing/2014/main" id="{1357197A-05DE-4376-B13C-D3A8E4941B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9" y="1316"/>
              <a:ext cx="783" cy="1777"/>
            </a:xfrm>
            <a:prstGeom prst="rect">
              <a:avLst/>
            </a:prstGeom>
            <a:noFill/>
            <a:ln w="381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398" name="Line 15">
              <a:extLst>
                <a:ext uri="{FF2B5EF4-FFF2-40B4-BE49-F238E27FC236}">
                  <a16:creationId xmlns:a16="http://schemas.microsoft.com/office/drawing/2014/main" id="{33FB9237-AE4D-41AA-9A3C-FCD41914BB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0" y="1413"/>
              <a:ext cx="36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9" name="Line 16">
              <a:extLst>
                <a:ext uri="{FF2B5EF4-FFF2-40B4-BE49-F238E27FC236}">
                  <a16:creationId xmlns:a16="http://schemas.microsoft.com/office/drawing/2014/main" id="{D8577A33-5542-4A64-A85E-5BABFAAA34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0" y="1589"/>
              <a:ext cx="36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0" name="Line 17">
              <a:extLst>
                <a:ext uri="{FF2B5EF4-FFF2-40B4-BE49-F238E27FC236}">
                  <a16:creationId xmlns:a16="http://schemas.microsoft.com/office/drawing/2014/main" id="{94A90B5B-E9A3-49E3-A8EC-6295123995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3" y="1783"/>
              <a:ext cx="3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1" name="Line 18">
              <a:extLst>
                <a:ext uri="{FF2B5EF4-FFF2-40B4-BE49-F238E27FC236}">
                  <a16:creationId xmlns:a16="http://schemas.microsoft.com/office/drawing/2014/main" id="{19DF0370-329A-457D-92BB-5D83745312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4" y="1959"/>
              <a:ext cx="3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2" name="Line 19">
              <a:extLst>
                <a:ext uri="{FF2B5EF4-FFF2-40B4-BE49-F238E27FC236}">
                  <a16:creationId xmlns:a16="http://schemas.microsoft.com/office/drawing/2014/main" id="{4528E282-6313-4D3F-BF86-FF24BAB643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8" y="2921"/>
              <a:ext cx="25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3" name="Text Box 20">
              <a:extLst>
                <a:ext uri="{FF2B5EF4-FFF2-40B4-BE49-F238E27FC236}">
                  <a16:creationId xmlns:a16="http://schemas.microsoft.com/office/drawing/2014/main" id="{55912CAC-D670-4423-BC10-D5D0260447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7" y="1272"/>
              <a:ext cx="29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/>
                <a:t>D</a:t>
              </a:r>
              <a:r>
                <a:rPr lang="en-US" altLang="zh-CN" sz="2000" b="1" baseline="-25000"/>
                <a:t>7</a:t>
              </a:r>
            </a:p>
          </p:txBody>
        </p:sp>
        <p:sp>
          <p:nvSpPr>
            <p:cNvPr id="16404" name="Line 21">
              <a:extLst>
                <a:ext uri="{FF2B5EF4-FFF2-40B4-BE49-F238E27FC236}">
                  <a16:creationId xmlns:a16="http://schemas.microsoft.com/office/drawing/2014/main" id="{6FE4474A-54D6-48C5-A042-1BA46428D0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65" y="1984"/>
              <a:ext cx="27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5" name="Line 22">
              <a:extLst>
                <a:ext uri="{FF2B5EF4-FFF2-40B4-BE49-F238E27FC236}">
                  <a16:creationId xmlns:a16="http://schemas.microsoft.com/office/drawing/2014/main" id="{508E1814-A5E6-498E-A204-E5639ACC4E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65" y="2322"/>
              <a:ext cx="27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6" name="Line 23">
              <a:extLst>
                <a:ext uri="{FF2B5EF4-FFF2-40B4-BE49-F238E27FC236}">
                  <a16:creationId xmlns:a16="http://schemas.microsoft.com/office/drawing/2014/main" id="{499E9C76-D4DE-4199-9EB5-9CA02741309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1138" y="3224"/>
              <a:ext cx="25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7" name="Line 24">
              <a:extLst>
                <a:ext uri="{FF2B5EF4-FFF2-40B4-BE49-F238E27FC236}">
                  <a16:creationId xmlns:a16="http://schemas.microsoft.com/office/drawing/2014/main" id="{80661244-E96D-4B59-AE8F-50A98BE4A41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1363" y="3222"/>
              <a:ext cx="25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8" name="Line 25">
              <a:extLst>
                <a:ext uri="{FF2B5EF4-FFF2-40B4-BE49-F238E27FC236}">
                  <a16:creationId xmlns:a16="http://schemas.microsoft.com/office/drawing/2014/main" id="{22DE53D6-5A73-4BE6-8FB7-BB6B2F77C30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914" y="3226"/>
              <a:ext cx="25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9" name="Text Box 26">
              <a:extLst>
                <a:ext uri="{FF2B5EF4-FFF2-40B4-BE49-F238E27FC236}">
                  <a16:creationId xmlns:a16="http://schemas.microsoft.com/office/drawing/2014/main" id="{929B7786-21DD-40AB-B588-3D632D4500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1" y="1899"/>
              <a:ext cx="26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/>
                <a:t>W</a:t>
              </a:r>
            </a:p>
          </p:txBody>
        </p:sp>
        <p:sp>
          <p:nvSpPr>
            <p:cNvPr id="16410" name="Text Box 27">
              <a:extLst>
                <a:ext uri="{FF2B5EF4-FFF2-40B4-BE49-F238E27FC236}">
                  <a16:creationId xmlns:a16="http://schemas.microsoft.com/office/drawing/2014/main" id="{46644819-ECF9-4265-8DE1-0FB6BA5389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0" y="2238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/>
                <a:t>Y</a:t>
              </a:r>
            </a:p>
          </p:txBody>
        </p:sp>
        <p:sp>
          <p:nvSpPr>
            <p:cNvPr id="16411" name="Text Box 28">
              <a:extLst>
                <a:ext uri="{FF2B5EF4-FFF2-40B4-BE49-F238E27FC236}">
                  <a16:creationId xmlns:a16="http://schemas.microsoft.com/office/drawing/2014/main" id="{E385D792-E9A0-4CDA-8778-BA87C9CE0D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2822"/>
              <a:ext cx="33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/>
                <a:t>EN</a:t>
              </a:r>
            </a:p>
          </p:txBody>
        </p:sp>
        <p:sp>
          <p:nvSpPr>
            <p:cNvPr id="16412" name="Text Box 29">
              <a:extLst>
                <a:ext uri="{FF2B5EF4-FFF2-40B4-BE49-F238E27FC236}">
                  <a16:creationId xmlns:a16="http://schemas.microsoft.com/office/drawing/2014/main" id="{B9E8E477-E8F7-42F7-A49B-60A0033C1D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2107"/>
              <a:ext cx="76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/>
                <a:t>74LS151</a:t>
              </a:r>
            </a:p>
          </p:txBody>
        </p:sp>
        <p:sp>
          <p:nvSpPr>
            <p:cNvPr id="16413" name="Oval 30">
              <a:extLst>
                <a:ext uri="{FF2B5EF4-FFF2-40B4-BE49-F238E27FC236}">
                  <a16:creationId xmlns:a16="http://schemas.microsoft.com/office/drawing/2014/main" id="{D078D49C-AFEA-484F-9D07-ED83C8C05F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1" y="2880"/>
              <a:ext cx="89" cy="11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414" name="Line 31">
              <a:extLst>
                <a:ext uri="{FF2B5EF4-FFF2-40B4-BE49-F238E27FC236}">
                  <a16:creationId xmlns:a16="http://schemas.microsoft.com/office/drawing/2014/main" id="{4ECA51CF-80E2-4E89-9524-3A2B330353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" y="2137"/>
              <a:ext cx="36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5" name="Line 32">
              <a:extLst>
                <a:ext uri="{FF2B5EF4-FFF2-40B4-BE49-F238E27FC236}">
                  <a16:creationId xmlns:a16="http://schemas.microsoft.com/office/drawing/2014/main" id="{6B3D41DD-90C4-4EE6-9876-6F64C319D0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" y="2314"/>
              <a:ext cx="36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6" name="Line 33">
              <a:extLst>
                <a:ext uri="{FF2B5EF4-FFF2-40B4-BE49-F238E27FC236}">
                  <a16:creationId xmlns:a16="http://schemas.microsoft.com/office/drawing/2014/main" id="{8CC71190-2562-4131-9EFA-00086AA4C8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3" y="2508"/>
              <a:ext cx="3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7" name="Line 34">
              <a:extLst>
                <a:ext uri="{FF2B5EF4-FFF2-40B4-BE49-F238E27FC236}">
                  <a16:creationId xmlns:a16="http://schemas.microsoft.com/office/drawing/2014/main" id="{1ECEA220-C154-4BB7-BD83-0600151805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3" y="2684"/>
              <a:ext cx="3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8" name="Text Box 35">
              <a:extLst>
                <a:ext uri="{FF2B5EF4-FFF2-40B4-BE49-F238E27FC236}">
                  <a16:creationId xmlns:a16="http://schemas.microsoft.com/office/drawing/2014/main" id="{3F1A7749-7C22-4F96-AE42-88F5610FF2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7" y="1468"/>
              <a:ext cx="29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/>
                <a:t>D</a:t>
              </a:r>
              <a:r>
                <a:rPr lang="en-US" altLang="zh-CN" sz="2000" b="1" baseline="-25000"/>
                <a:t>6</a:t>
              </a:r>
            </a:p>
          </p:txBody>
        </p:sp>
        <p:sp>
          <p:nvSpPr>
            <p:cNvPr id="16419" name="Text Box 36">
              <a:extLst>
                <a:ext uri="{FF2B5EF4-FFF2-40B4-BE49-F238E27FC236}">
                  <a16:creationId xmlns:a16="http://schemas.microsoft.com/office/drawing/2014/main" id="{8A39E779-7C92-43F3-886B-D6589E4D27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7" y="1664"/>
              <a:ext cx="29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/>
                <a:t>D</a:t>
              </a:r>
              <a:r>
                <a:rPr lang="en-US" altLang="zh-CN" sz="2000" b="1" baseline="-25000"/>
                <a:t>5</a:t>
              </a:r>
            </a:p>
          </p:txBody>
        </p:sp>
        <p:sp>
          <p:nvSpPr>
            <p:cNvPr id="16420" name="Text Box 37">
              <a:extLst>
                <a:ext uri="{FF2B5EF4-FFF2-40B4-BE49-F238E27FC236}">
                  <a16:creationId xmlns:a16="http://schemas.microsoft.com/office/drawing/2014/main" id="{8B9B0F65-95CA-49EA-AF7F-56F8C5E724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7" y="1859"/>
              <a:ext cx="29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/>
                <a:t>D</a:t>
              </a:r>
              <a:r>
                <a:rPr lang="en-US" altLang="zh-CN" sz="2000" b="1" baseline="-25000"/>
                <a:t>4</a:t>
              </a:r>
            </a:p>
          </p:txBody>
        </p:sp>
        <p:sp>
          <p:nvSpPr>
            <p:cNvPr id="16421" name="Text Box 38">
              <a:extLst>
                <a:ext uri="{FF2B5EF4-FFF2-40B4-BE49-F238E27FC236}">
                  <a16:creationId xmlns:a16="http://schemas.microsoft.com/office/drawing/2014/main" id="{ABF2A078-2AAA-42DC-B9F1-76B96A30DA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7" y="2055"/>
              <a:ext cx="29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/>
                <a:t>D</a:t>
              </a:r>
              <a:r>
                <a:rPr lang="en-US" altLang="zh-CN" sz="2000" b="1" baseline="-25000"/>
                <a:t>3</a:t>
              </a:r>
            </a:p>
          </p:txBody>
        </p:sp>
        <p:sp>
          <p:nvSpPr>
            <p:cNvPr id="16422" name="Text Box 39">
              <a:extLst>
                <a:ext uri="{FF2B5EF4-FFF2-40B4-BE49-F238E27FC236}">
                  <a16:creationId xmlns:a16="http://schemas.microsoft.com/office/drawing/2014/main" id="{BBBABEA2-EE5A-442F-B5AB-B096DC11DC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7" y="2252"/>
              <a:ext cx="29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/>
                <a:t>D</a:t>
              </a:r>
              <a:r>
                <a:rPr lang="en-US" altLang="zh-CN" sz="2000" b="1" baseline="-25000"/>
                <a:t>2</a:t>
              </a:r>
            </a:p>
          </p:txBody>
        </p:sp>
        <p:sp>
          <p:nvSpPr>
            <p:cNvPr id="16423" name="Text Box 40">
              <a:extLst>
                <a:ext uri="{FF2B5EF4-FFF2-40B4-BE49-F238E27FC236}">
                  <a16:creationId xmlns:a16="http://schemas.microsoft.com/office/drawing/2014/main" id="{2B6BF9B4-2266-444D-8C05-A7BCDD6704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7" y="2448"/>
              <a:ext cx="29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/>
                <a:t>D</a:t>
              </a:r>
              <a:r>
                <a:rPr lang="en-US" altLang="zh-CN" sz="2000" b="1" baseline="-25000"/>
                <a:t>1</a:t>
              </a:r>
            </a:p>
          </p:txBody>
        </p:sp>
        <p:sp>
          <p:nvSpPr>
            <p:cNvPr id="16424" name="Text Box 41">
              <a:extLst>
                <a:ext uri="{FF2B5EF4-FFF2-40B4-BE49-F238E27FC236}">
                  <a16:creationId xmlns:a16="http://schemas.microsoft.com/office/drawing/2014/main" id="{1060929F-D5AF-4A8A-A52F-15098A2F1D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7" y="2643"/>
              <a:ext cx="29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/>
                <a:t>D</a:t>
              </a:r>
              <a:r>
                <a:rPr lang="en-US" altLang="zh-CN" sz="2000" b="1" baseline="-25000"/>
                <a:t>0</a:t>
              </a:r>
            </a:p>
          </p:txBody>
        </p:sp>
        <p:sp>
          <p:nvSpPr>
            <p:cNvPr id="16425" name="Text Box 42">
              <a:extLst>
                <a:ext uri="{FF2B5EF4-FFF2-40B4-BE49-F238E27FC236}">
                  <a16:creationId xmlns:a16="http://schemas.microsoft.com/office/drawing/2014/main" id="{617A8DF9-8498-4B6C-8DEC-AE6A15A462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8" y="3350"/>
              <a:ext cx="2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/>
                <a:t>C</a:t>
              </a:r>
            </a:p>
          </p:txBody>
        </p:sp>
        <p:sp>
          <p:nvSpPr>
            <p:cNvPr id="16426" name="Text Box 43">
              <a:extLst>
                <a:ext uri="{FF2B5EF4-FFF2-40B4-BE49-F238E27FC236}">
                  <a16:creationId xmlns:a16="http://schemas.microsoft.com/office/drawing/2014/main" id="{FE2750ED-B620-46F2-8289-D763039052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78" y="3350"/>
              <a:ext cx="2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/>
                <a:t>B</a:t>
              </a:r>
            </a:p>
          </p:txBody>
        </p:sp>
        <p:sp>
          <p:nvSpPr>
            <p:cNvPr id="16427" name="Text Box 44">
              <a:extLst>
                <a:ext uri="{FF2B5EF4-FFF2-40B4-BE49-F238E27FC236}">
                  <a16:creationId xmlns:a16="http://schemas.microsoft.com/office/drawing/2014/main" id="{D337225C-664D-4D86-B2BF-016893A629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2" y="3350"/>
              <a:ext cx="2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/>
                <a:t>A</a:t>
              </a:r>
            </a:p>
          </p:txBody>
        </p:sp>
        <p:sp>
          <p:nvSpPr>
            <p:cNvPr id="16428" name="Text Box 45">
              <a:extLst>
                <a:ext uri="{FF2B5EF4-FFF2-40B4-BE49-F238E27FC236}">
                  <a16:creationId xmlns:a16="http://schemas.microsoft.com/office/drawing/2014/main" id="{E9EE5EEB-0997-4FC2-98E2-31EAE44FB3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1" y="2832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/>
                <a:t>0</a:t>
              </a:r>
            </a:p>
          </p:txBody>
        </p:sp>
      </p:grpSp>
      <p:sp>
        <p:nvSpPr>
          <p:cNvPr id="178222" name="Rectangle 46">
            <a:extLst>
              <a:ext uri="{FF2B5EF4-FFF2-40B4-BE49-F238E27FC236}">
                <a16:creationId xmlns:a16="http://schemas.microsoft.com/office/drawing/2014/main" id="{4D48564A-3307-408F-9590-E1DD5BF62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9700" y="4143375"/>
            <a:ext cx="4572000" cy="42545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 type="none" w="lg" len="lg"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0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、将函数变换成最小项表达式</a:t>
            </a:r>
          </a:p>
        </p:txBody>
      </p:sp>
      <p:sp>
        <p:nvSpPr>
          <p:cNvPr id="178223" name="Rectangle 47">
            <a:extLst>
              <a:ext uri="{FF2B5EF4-FFF2-40B4-BE49-F238E27FC236}">
                <a16:creationId xmlns:a16="http://schemas.microsoft.com/office/drawing/2014/main" id="{94006E09-3B3D-405F-9733-FF08F64A70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7638" y="4665663"/>
            <a:ext cx="3429000" cy="42545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 type="none" w="lg" len="lg"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20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、将使能端</a:t>
            </a:r>
            <a:r>
              <a:rPr lang="en-US" altLang="zh-CN" sz="20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EN</a:t>
            </a:r>
            <a:r>
              <a:rPr lang="zh-CN" altLang="en-US" sz="20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接低电平</a:t>
            </a:r>
          </a:p>
        </p:txBody>
      </p:sp>
      <p:sp>
        <p:nvSpPr>
          <p:cNvPr id="178224" name="Rectangle 48">
            <a:extLst>
              <a:ext uri="{FF2B5EF4-FFF2-40B4-BE49-F238E27FC236}">
                <a16:creationId xmlns:a16="http://schemas.microsoft.com/office/drawing/2014/main" id="{0C8B0AF6-C91D-4860-A012-F25C4FD58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0175" y="5199063"/>
            <a:ext cx="5029200" cy="42545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 type="none" w="lg" len="lg"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sz="20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、地址信号</a:t>
            </a:r>
            <a:r>
              <a:rPr lang="en-US" altLang="zh-CN" sz="20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sz="20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0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20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0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0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作为函数的输入变量</a:t>
            </a:r>
          </a:p>
        </p:txBody>
      </p:sp>
      <p:sp>
        <p:nvSpPr>
          <p:cNvPr id="178225" name="Rectangle 49">
            <a:extLst>
              <a:ext uri="{FF2B5EF4-FFF2-40B4-BE49-F238E27FC236}">
                <a16:creationId xmlns:a16="http://schemas.microsoft.com/office/drawing/2014/main" id="{0A446854-4E72-44C2-B5B1-4130B96E8D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7000" y="5751513"/>
            <a:ext cx="3879850" cy="42545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 type="none" w="lg" len="lg"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zh-CN" altLang="en-US" sz="20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、数据输入</a:t>
            </a:r>
            <a:r>
              <a:rPr lang="en-US" altLang="zh-CN" sz="20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sz="2000" baseline="-250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en-US"/>
              <a:t>～</a:t>
            </a:r>
            <a:r>
              <a:rPr lang="en-US" altLang="zh-CN" sz="20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sz="2000" baseline="-250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lang="zh-CN" altLang="en-US" sz="20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作为控制信号</a:t>
            </a:r>
          </a:p>
        </p:txBody>
      </p:sp>
      <p:sp>
        <p:nvSpPr>
          <p:cNvPr id="178226" name="Rectangle 50">
            <a:extLst>
              <a:ext uri="{FF2B5EF4-FFF2-40B4-BE49-F238E27FC236}">
                <a16:creationId xmlns:a16="http://schemas.microsoft.com/office/drawing/2014/main" id="{FA38CA58-B25D-441A-ADF5-8F2DAC404D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7313" y="3595688"/>
            <a:ext cx="41005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zh-CN" sz="24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组成函数产生器的一般步骤</a:t>
            </a:r>
          </a:p>
        </p:txBody>
      </p:sp>
      <p:graphicFrame>
        <p:nvGraphicFramePr>
          <p:cNvPr id="178227" name="Object 51">
            <a:extLst>
              <a:ext uri="{FF2B5EF4-FFF2-40B4-BE49-F238E27FC236}">
                <a16:creationId xmlns:a16="http://schemas.microsoft.com/office/drawing/2014/main" id="{1F6D574C-6E09-42B1-ADDF-F43F3E177C3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0" y="1628775"/>
          <a:ext cx="2587625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9" name="Equation" r:id="rId4" imgW="799920" imgH="431640" progId="Equation.3">
                  <p:embed/>
                </p:oleObj>
              </mc:Choice>
              <mc:Fallback>
                <p:oleObj name="Equation" r:id="rId4" imgW="799920" imgH="431640" progId="Equation.3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628775"/>
                        <a:ext cx="2587625" cy="100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8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78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8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78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78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78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78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78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82" grpId="0" autoUpdateAnimBg="0"/>
      <p:bldP spid="178183" grpId="0" autoUpdateAnimBg="0"/>
      <p:bldP spid="178222" grpId="0" animBg="1"/>
      <p:bldP spid="178223" grpId="0" animBg="1"/>
      <p:bldP spid="178224" grpId="0" animBg="1"/>
      <p:bldP spid="178225" grpId="0" animBg="1"/>
      <p:bldP spid="17822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4" name="AutoShape 4">
            <a:extLst>
              <a:ext uri="{FF2B5EF4-FFF2-40B4-BE49-F238E27FC236}">
                <a16:creationId xmlns:a16="http://schemas.microsoft.com/office/drawing/2014/main" id="{41596D2A-CA1B-40CA-A258-2EC390A952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3325" y="3382963"/>
            <a:ext cx="3962400" cy="300355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 type="none" w="lg" len="lg"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9205" name="Rectangle 5">
            <a:extLst>
              <a:ext uri="{FF2B5EF4-FFF2-40B4-BE49-F238E27FC236}">
                <a16:creationId xmlns:a16="http://schemas.microsoft.com/office/drawing/2014/main" id="{3BAA6820-EE71-4C16-8A53-EADE6C7AB0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250" y="765175"/>
            <a:ext cx="8667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4.3.1  </a:t>
            </a:r>
            <a:r>
              <a:rPr lang="zh-CN" altLang="en-US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试用</a:t>
            </a:r>
            <a:r>
              <a:rPr lang="en-US" altLang="zh-CN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lang="zh-CN" altLang="en-US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</a:t>
            </a:r>
            <a:r>
              <a:rPr lang="en-US" altLang="zh-CN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数据选择器</a:t>
            </a:r>
            <a:r>
              <a:rPr lang="en-US" altLang="zh-CN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74LS151</a:t>
            </a:r>
            <a:r>
              <a:rPr lang="zh-CN" altLang="en-US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产生逻辑函数</a:t>
            </a:r>
            <a:r>
              <a:rPr lang="zh-CN" altLang="en-US" sz="24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endParaRPr lang="zh-CN" altLang="en-US" sz="4000">
              <a:solidFill>
                <a:srgbClr val="00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9206" name="Rectangle 6">
            <a:extLst>
              <a:ext uri="{FF2B5EF4-FFF2-40B4-BE49-F238E27FC236}">
                <a16:creationId xmlns:a16="http://schemas.microsoft.com/office/drawing/2014/main" id="{8D949F29-A209-4ECD-A9C6-EF46BA62B1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2924175"/>
            <a:ext cx="439896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600" b="1" i="1">
                <a:solidFill>
                  <a:srgbClr val="000066"/>
                </a:solidFill>
                <a:latin typeface="Times New Roman" panose="02020603050405020304" pitchFamily="18" charset="0"/>
              </a:rPr>
              <a:t>L = m</a:t>
            </a:r>
            <a:r>
              <a:rPr lang="en-US" altLang="zh-CN" sz="2600" b="1" i="1" baseline="-25000">
                <a:solidFill>
                  <a:srgbClr val="000066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sz="2600" b="1" i="1">
                <a:solidFill>
                  <a:srgbClr val="000066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2600" b="1" i="1" baseline="-25000">
                <a:solidFill>
                  <a:srgbClr val="000066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sz="2600" b="1" i="1">
                <a:solidFill>
                  <a:srgbClr val="000066"/>
                </a:solidFill>
                <a:latin typeface="Times New Roman" panose="02020603050405020304" pitchFamily="18" charset="0"/>
              </a:rPr>
              <a:t>+ m</a:t>
            </a:r>
            <a:r>
              <a:rPr lang="en-US" altLang="zh-CN" sz="2600" b="1" i="1" baseline="-25000">
                <a:solidFill>
                  <a:srgbClr val="000066"/>
                </a:solidFill>
                <a:latin typeface="Times New Roman" panose="02020603050405020304" pitchFamily="18" charset="0"/>
              </a:rPr>
              <a:t>5</a:t>
            </a:r>
            <a:r>
              <a:rPr lang="en-US" altLang="zh-CN" sz="2600" b="1" i="1">
                <a:solidFill>
                  <a:srgbClr val="000066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2600" b="1" i="1" baseline="-25000">
                <a:solidFill>
                  <a:srgbClr val="000066"/>
                </a:solidFill>
                <a:latin typeface="Times New Roman" panose="02020603050405020304" pitchFamily="18" charset="0"/>
              </a:rPr>
              <a:t>5</a:t>
            </a:r>
            <a:r>
              <a:rPr lang="en-US" altLang="zh-CN" sz="2600" b="1" i="1">
                <a:solidFill>
                  <a:srgbClr val="000066"/>
                </a:solidFill>
                <a:latin typeface="Times New Roman" panose="02020603050405020304" pitchFamily="18" charset="0"/>
              </a:rPr>
              <a:t>+ m</a:t>
            </a:r>
            <a:r>
              <a:rPr lang="en-US" altLang="zh-CN" sz="2600" b="1" i="1" baseline="-25000">
                <a:solidFill>
                  <a:srgbClr val="000066"/>
                </a:solidFill>
                <a:latin typeface="Times New Roman" panose="02020603050405020304" pitchFamily="18" charset="0"/>
              </a:rPr>
              <a:t>6</a:t>
            </a:r>
            <a:r>
              <a:rPr lang="en-US" altLang="zh-CN" sz="2600" b="1" i="1">
                <a:solidFill>
                  <a:srgbClr val="000066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2600" b="1" i="1" baseline="-25000">
                <a:solidFill>
                  <a:srgbClr val="000066"/>
                </a:solidFill>
                <a:latin typeface="Times New Roman" panose="02020603050405020304" pitchFamily="18" charset="0"/>
              </a:rPr>
              <a:t>6</a:t>
            </a:r>
            <a:r>
              <a:rPr lang="en-US" altLang="zh-CN" sz="2600" b="1" i="1">
                <a:solidFill>
                  <a:srgbClr val="000066"/>
                </a:solidFill>
                <a:latin typeface="Times New Roman" panose="02020603050405020304" pitchFamily="18" charset="0"/>
              </a:rPr>
              <a:t>+ m</a:t>
            </a:r>
            <a:r>
              <a:rPr lang="en-US" altLang="zh-CN" sz="2600" b="1" i="1" baseline="-25000">
                <a:solidFill>
                  <a:srgbClr val="000066"/>
                </a:solidFill>
                <a:latin typeface="Times New Roman" panose="02020603050405020304" pitchFamily="18" charset="0"/>
              </a:rPr>
              <a:t>7</a:t>
            </a:r>
            <a:r>
              <a:rPr lang="en-US" altLang="zh-CN" sz="2600" b="1" i="1">
                <a:solidFill>
                  <a:srgbClr val="000066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2600" b="1" i="1" baseline="-25000">
                <a:solidFill>
                  <a:srgbClr val="000066"/>
                </a:solidFill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179207" name="Rectangle 7">
            <a:extLst>
              <a:ext uri="{FF2B5EF4-FFF2-40B4-BE49-F238E27FC236}">
                <a16:creationId xmlns:a16="http://schemas.microsoft.com/office/drawing/2014/main" id="{BB954DBA-D39D-4A8E-A35F-97A3A5B020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3500438"/>
            <a:ext cx="326072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i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sz="2800" baseline="-250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en-US" altLang="zh-CN" sz="2800" i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sz="2800" baseline="-250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en-US" altLang="zh-CN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en-US" altLang="zh-CN" sz="2800" i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sz="2800" baseline="-250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en-US" altLang="zh-CN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en-US" altLang="zh-CN" sz="2800" i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sz="2800" baseline="-250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lang="en-US" altLang="zh-CN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=1</a:t>
            </a:r>
          </a:p>
          <a:p>
            <a:pPr eaLnBrk="1" hangingPunct="1"/>
            <a:r>
              <a:rPr lang="en-US" altLang="zh-CN" sz="2800" i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sz="2800" baseline="-250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en-US" altLang="zh-CN" sz="2800" i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sz="2800" baseline="-250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en-US" altLang="zh-CN" sz="2800" i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sz="2800" baseline="-250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en-US" altLang="zh-CN" sz="2800" i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sz="2800" baseline="-250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en-US" altLang="zh-CN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=0</a:t>
            </a:r>
          </a:p>
        </p:txBody>
      </p:sp>
      <p:graphicFrame>
        <p:nvGraphicFramePr>
          <p:cNvPr id="179208" name="Object 8">
            <a:extLst>
              <a:ext uri="{FF2B5EF4-FFF2-40B4-BE49-F238E27FC236}">
                <a16:creationId xmlns:a16="http://schemas.microsoft.com/office/drawing/2014/main" id="{4D62D7A9-63A3-4345-9ED9-EF292BC19D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29200" y="3449638"/>
          <a:ext cx="3767138" cy="2725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0" name="图片" r:id="rId3" imgW="2943360" imgH="2133720" progId="Word.Picture.8">
                  <p:embed/>
                </p:oleObj>
              </mc:Choice>
              <mc:Fallback>
                <p:oleObj name="图片" r:id="rId3" imgW="2943360" imgH="2133720" progId="Word.Picture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3449638"/>
                        <a:ext cx="3767138" cy="2725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9">
            <a:extLst>
              <a:ext uri="{FF2B5EF4-FFF2-40B4-BE49-F238E27FC236}">
                <a16:creationId xmlns:a16="http://schemas.microsoft.com/office/drawing/2014/main" id="{978D09B7-9B25-4136-9EDD-BE56E81D54C0}"/>
              </a:ext>
            </a:extLst>
          </p:cNvPr>
          <p:cNvGrpSpPr>
            <a:grpSpLocks/>
          </p:cNvGrpSpPr>
          <p:nvPr/>
        </p:nvGrpSpPr>
        <p:grpSpPr bwMode="auto">
          <a:xfrm>
            <a:off x="5803900" y="5438775"/>
            <a:ext cx="1558925" cy="352425"/>
            <a:chOff x="9199" y="13723"/>
            <a:chExt cx="1991" cy="575"/>
          </a:xfrm>
        </p:grpSpPr>
        <p:sp>
          <p:nvSpPr>
            <p:cNvPr id="17432" name="Line 10">
              <a:extLst>
                <a:ext uri="{FF2B5EF4-FFF2-40B4-BE49-F238E27FC236}">
                  <a16:creationId xmlns:a16="http://schemas.microsoft.com/office/drawing/2014/main" id="{79D639D4-2879-4AF4-B346-B4F51028F10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9494" y="13995"/>
              <a:ext cx="543" cy="0"/>
            </a:xfrm>
            <a:prstGeom prst="line">
              <a:avLst/>
            </a:prstGeom>
            <a:noFill/>
            <a:ln w="57150">
              <a:solidFill>
                <a:srgbClr val="99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3" name="Line 11">
              <a:extLst>
                <a:ext uri="{FF2B5EF4-FFF2-40B4-BE49-F238E27FC236}">
                  <a16:creationId xmlns:a16="http://schemas.microsoft.com/office/drawing/2014/main" id="{FE96FDA9-7AD8-41F3-AB2F-3C04D11CB4E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10918" y="13995"/>
              <a:ext cx="543" cy="0"/>
            </a:xfrm>
            <a:prstGeom prst="line">
              <a:avLst/>
            </a:prstGeom>
            <a:noFill/>
            <a:ln w="57150">
              <a:solidFill>
                <a:srgbClr val="99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4" name="Line 12">
              <a:extLst>
                <a:ext uri="{FF2B5EF4-FFF2-40B4-BE49-F238E27FC236}">
                  <a16:creationId xmlns:a16="http://schemas.microsoft.com/office/drawing/2014/main" id="{DF4CE104-DA5F-4992-8AC6-AD84D0CD364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10198" y="13995"/>
              <a:ext cx="543" cy="0"/>
            </a:xfrm>
            <a:prstGeom prst="line">
              <a:avLst/>
            </a:prstGeom>
            <a:noFill/>
            <a:ln w="57150">
              <a:solidFill>
                <a:srgbClr val="99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5" name="Line 13">
              <a:extLst>
                <a:ext uri="{FF2B5EF4-FFF2-40B4-BE49-F238E27FC236}">
                  <a16:creationId xmlns:a16="http://schemas.microsoft.com/office/drawing/2014/main" id="{5410FCAF-AA5B-4FAC-8115-C0FC642AAA7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9855" y="13995"/>
              <a:ext cx="543" cy="0"/>
            </a:xfrm>
            <a:prstGeom prst="line">
              <a:avLst/>
            </a:prstGeom>
            <a:noFill/>
            <a:ln w="57150">
              <a:solidFill>
                <a:srgbClr val="99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6" name="Line 14">
              <a:extLst>
                <a:ext uri="{FF2B5EF4-FFF2-40B4-BE49-F238E27FC236}">
                  <a16:creationId xmlns:a16="http://schemas.microsoft.com/office/drawing/2014/main" id="{4D4E7EE4-BF14-41A1-B44B-0CB9B62DF6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99" y="14265"/>
              <a:ext cx="1990" cy="0"/>
            </a:xfrm>
            <a:prstGeom prst="line">
              <a:avLst/>
            </a:prstGeom>
            <a:noFill/>
            <a:ln w="57150">
              <a:solidFill>
                <a:srgbClr val="99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7" name="Oval 15">
              <a:extLst>
                <a:ext uri="{FF2B5EF4-FFF2-40B4-BE49-F238E27FC236}">
                  <a16:creationId xmlns:a16="http://schemas.microsoft.com/office/drawing/2014/main" id="{4CF9AD57-65D7-4168-9451-B7A4D27E41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27" y="14226"/>
              <a:ext cx="68" cy="68"/>
            </a:xfrm>
            <a:prstGeom prst="ellipse">
              <a:avLst/>
            </a:prstGeom>
            <a:solidFill>
              <a:srgbClr val="000000"/>
            </a:solidFill>
            <a:ln w="57150">
              <a:solidFill>
                <a:srgbClr val="9933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438" name="Oval 16">
              <a:extLst>
                <a:ext uri="{FF2B5EF4-FFF2-40B4-BE49-F238E27FC236}">
                  <a16:creationId xmlns:a16="http://schemas.microsoft.com/office/drawing/2014/main" id="{C442C6AC-1999-4046-9175-58673B8149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94" y="14230"/>
              <a:ext cx="68" cy="68"/>
            </a:xfrm>
            <a:prstGeom prst="ellipse">
              <a:avLst/>
            </a:prstGeom>
            <a:solidFill>
              <a:srgbClr val="000000"/>
            </a:solidFill>
            <a:ln w="57150">
              <a:solidFill>
                <a:srgbClr val="9933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439" name="Oval 17">
              <a:extLst>
                <a:ext uri="{FF2B5EF4-FFF2-40B4-BE49-F238E27FC236}">
                  <a16:creationId xmlns:a16="http://schemas.microsoft.com/office/drawing/2014/main" id="{1B70F044-AC9A-4F0D-9960-F4DF701521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36" y="14230"/>
              <a:ext cx="68" cy="68"/>
            </a:xfrm>
            <a:prstGeom prst="ellipse">
              <a:avLst/>
            </a:prstGeom>
            <a:solidFill>
              <a:srgbClr val="000000"/>
            </a:solidFill>
            <a:ln w="57150">
              <a:solidFill>
                <a:srgbClr val="9933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3" name="Group 18">
            <a:extLst>
              <a:ext uri="{FF2B5EF4-FFF2-40B4-BE49-F238E27FC236}">
                <a16:creationId xmlns:a16="http://schemas.microsoft.com/office/drawing/2014/main" id="{81BF110D-0896-4FBB-872B-804A8311F3E5}"/>
              </a:ext>
            </a:extLst>
          </p:cNvPr>
          <p:cNvGrpSpPr>
            <a:grpSpLocks/>
          </p:cNvGrpSpPr>
          <p:nvPr/>
        </p:nvGrpSpPr>
        <p:grpSpPr bwMode="auto">
          <a:xfrm>
            <a:off x="5965825" y="5461000"/>
            <a:ext cx="2286000" cy="652463"/>
            <a:chOff x="3948" y="3407"/>
            <a:chExt cx="1152" cy="381"/>
          </a:xfrm>
        </p:grpSpPr>
        <p:sp>
          <p:nvSpPr>
            <p:cNvPr id="17424" name="Line 19">
              <a:extLst>
                <a:ext uri="{FF2B5EF4-FFF2-40B4-BE49-F238E27FC236}">
                  <a16:creationId xmlns:a16="http://schemas.microsoft.com/office/drawing/2014/main" id="{7E546A65-8F5B-4CA7-ABAF-3016E69F6F3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4916" y="3591"/>
              <a:ext cx="368" cy="0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5" name="Line 20">
              <a:extLst>
                <a:ext uri="{FF2B5EF4-FFF2-40B4-BE49-F238E27FC236}">
                  <a16:creationId xmlns:a16="http://schemas.microsoft.com/office/drawing/2014/main" id="{FBDF390B-178A-4B7B-97F4-4F044DC9F35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4625" y="3591"/>
              <a:ext cx="368" cy="0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6" name="Line 21">
              <a:extLst>
                <a:ext uri="{FF2B5EF4-FFF2-40B4-BE49-F238E27FC236}">
                  <a16:creationId xmlns:a16="http://schemas.microsoft.com/office/drawing/2014/main" id="{57C7E649-F7FC-4B6A-8E30-B4D3693D831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4340" y="3591"/>
              <a:ext cx="368" cy="0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7" name="Line 22">
              <a:extLst>
                <a:ext uri="{FF2B5EF4-FFF2-40B4-BE49-F238E27FC236}">
                  <a16:creationId xmlns:a16="http://schemas.microsoft.com/office/drawing/2014/main" id="{E5552868-106D-4781-B934-364991EF1ED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4775" y="3588"/>
              <a:ext cx="361" cy="0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8" name="Oval 23">
              <a:extLst>
                <a:ext uri="{FF2B5EF4-FFF2-40B4-BE49-F238E27FC236}">
                  <a16:creationId xmlns:a16="http://schemas.microsoft.com/office/drawing/2014/main" id="{30B2D788-BA75-4C88-923F-E60803DA00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0" y="3761"/>
              <a:ext cx="28" cy="27"/>
            </a:xfrm>
            <a:prstGeom prst="ellipse">
              <a:avLst/>
            </a:prstGeom>
            <a:solidFill>
              <a:srgbClr val="000000"/>
            </a:solidFill>
            <a:ln w="57150">
              <a:solidFill>
                <a:srgbClr val="339966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429" name="Oval 24">
              <a:extLst>
                <a:ext uri="{FF2B5EF4-FFF2-40B4-BE49-F238E27FC236}">
                  <a16:creationId xmlns:a16="http://schemas.microsoft.com/office/drawing/2014/main" id="{938D7EFD-C69E-4C88-813B-46DFA6679F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5" y="3760"/>
              <a:ext cx="27" cy="27"/>
            </a:xfrm>
            <a:prstGeom prst="ellipse">
              <a:avLst/>
            </a:prstGeom>
            <a:solidFill>
              <a:srgbClr val="000000"/>
            </a:solidFill>
            <a:ln w="57150">
              <a:solidFill>
                <a:srgbClr val="339966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430" name="Oval 25">
              <a:extLst>
                <a:ext uri="{FF2B5EF4-FFF2-40B4-BE49-F238E27FC236}">
                  <a16:creationId xmlns:a16="http://schemas.microsoft.com/office/drawing/2014/main" id="{99C87747-5039-446F-BE09-AA5B41694E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3" y="3761"/>
              <a:ext cx="27" cy="27"/>
            </a:xfrm>
            <a:prstGeom prst="ellipse">
              <a:avLst/>
            </a:prstGeom>
            <a:solidFill>
              <a:srgbClr val="000000"/>
            </a:solidFill>
            <a:ln w="57150">
              <a:solidFill>
                <a:srgbClr val="339966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431" name="Line 26">
              <a:extLst>
                <a:ext uri="{FF2B5EF4-FFF2-40B4-BE49-F238E27FC236}">
                  <a16:creationId xmlns:a16="http://schemas.microsoft.com/office/drawing/2014/main" id="{F656B35B-8736-4EEA-A353-88CAF379F1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48" y="3768"/>
              <a:ext cx="1152" cy="0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79227" name="Rectangle 27">
            <a:extLst>
              <a:ext uri="{FF2B5EF4-FFF2-40B4-BE49-F238E27FC236}">
                <a16:creationId xmlns:a16="http://schemas.microsoft.com/office/drawing/2014/main" id="{1FC250BB-B371-4FFB-98CC-10A4CDFA76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7413" y="3409950"/>
            <a:ext cx="1304925" cy="260350"/>
          </a:xfrm>
          <a:prstGeom prst="rect">
            <a:avLst/>
          </a:prstGeom>
          <a:noFill/>
          <a:ln w="28575">
            <a:solidFill>
              <a:srgbClr val="CC00CC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9232" name="Text Box 32">
            <a:extLst>
              <a:ext uri="{FF2B5EF4-FFF2-40B4-BE49-F238E27FC236}">
                <a16:creationId xmlns:a16="http://schemas.microsoft.com/office/drawing/2014/main" id="{C845EC9E-2B91-438E-B261-F0580F60F1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844675"/>
            <a:ext cx="895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rgbClr val="000066"/>
                </a:solidFill>
                <a:ea typeface="黑体" panose="02010609060101010101" pitchFamily="49" charset="-122"/>
              </a:rPr>
              <a:t>解：</a:t>
            </a:r>
          </a:p>
        </p:txBody>
      </p:sp>
      <p:graphicFrame>
        <p:nvGraphicFramePr>
          <p:cNvPr id="179234" name="Object 34">
            <a:extLst>
              <a:ext uri="{FF2B5EF4-FFF2-40B4-BE49-F238E27FC236}">
                <a16:creationId xmlns:a16="http://schemas.microsoft.com/office/drawing/2014/main" id="{0DAADEE8-5E5A-4CA6-B80B-486FA832D9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11413" y="1268413"/>
          <a:ext cx="33909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1" name="Equation" r:id="rId5" imgW="1485720" imgH="203040" progId="Equation.3">
                  <p:embed/>
                </p:oleObj>
              </mc:Choice>
              <mc:Fallback>
                <p:oleObj name="Equation" r:id="rId5" imgW="1485720" imgH="20304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1268413"/>
                        <a:ext cx="339090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9235" name="Object 35">
            <a:extLst>
              <a:ext uri="{FF2B5EF4-FFF2-40B4-BE49-F238E27FC236}">
                <a16:creationId xmlns:a16="http://schemas.microsoft.com/office/drawing/2014/main" id="{88DCF110-A871-459A-8030-119C9C5F21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2420938"/>
          <a:ext cx="4537075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2" name="Equation" r:id="rId7" imgW="2070000" imgH="203040" progId="Equation.3">
                  <p:embed/>
                </p:oleObj>
              </mc:Choice>
              <mc:Fallback>
                <p:oleObj name="Equation" r:id="rId7" imgW="2070000" imgH="20304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2420938"/>
                        <a:ext cx="4537075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9236" name="Text Box 36">
            <a:extLst>
              <a:ext uri="{FF2B5EF4-FFF2-40B4-BE49-F238E27FC236}">
                <a16:creationId xmlns:a16="http://schemas.microsoft.com/office/drawing/2014/main" id="{93CE8D96-C54A-429C-B73F-ACD9A515A3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1844675"/>
            <a:ext cx="53371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将逻辑函数化为最小项表达式：</a:t>
            </a:r>
          </a:p>
        </p:txBody>
      </p:sp>
      <p:sp>
        <p:nvSpPr>
          <p:cNvPr id="179237" name="Rectangle 37">
            <a:extLst>
              <a:ext uri="{FF2B5EF4-FFF2-40B4-BE49-F238E27FC236}">
                <a16:creationId xmlns:a16="http://schemas.microsoft.com/office/drawing/2014/main" id="{F89E99B4-7389-49AF-A919-3DE5492FC3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4724400"/>
            <a:ext cx="3956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74151</a:t>
            </a:r>
            <a:r>
              <a:rPr lang="zh-CN" altLang="en-US" sz="24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的输出即为逻辑函数</a:t>
            </a:r>
            <a:r>
              <a:rPr lang="en-US" altLang="zh-CN" sz="2400" b="1" i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</a:t>
            </a:r>
            <a:endParaRPr lang="en-US" altLang="zh-CN" sz="2400" b="1">
              <a:solidFill>
                <a:srgbClr val="00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9238" name="Text Box 38">
            <a:extLst>
              <a:ext uri="{FF2B5EF4-FFF2-40B4-BE49-F238E27FC236}">
                <a16:creationId xmlns:a16="http://schemas.microsoft.com/office/drawing/2014/main" id="{F9577A91-4697-4471-A96D-91118C5AF8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3500438"/>
            <a:ext cx="630237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即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9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79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9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9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79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79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79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79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3" dur="500"/>
                                        <p:tgtEl>
                                          <p:spTgt spid="179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8" dur="500"/>
                                        <p:tgtEl>
                                          <p:spTgt spid="179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179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179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179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04" grpId="0" animBg="1"/>
      <p:bldP spid="179205" grpId="0" autoUpdateAnimBg="0"/>
      <p:bldP spid="179206" grpId="0" autoUpdateAnimBg="0"/>
      <p:bldP spid="179207" grpId="0" autoUpdateAnimBg="0"/>
      <p:bldP spid="179227" grpId="0" animBg="1"/>
      <p:bldP spid="179232" grpId="0" autoUpdateAnimBg="0"/>
      <p:bldP spid="179236" grpId="0"/>
      <p:bldP spid="179237" grpId="0" autoUpdateAnimBg="0"/>
      <p:bldP spid="17923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8" name="Rectangle 5">
            <a:extLst>
              <a:ext uri="{FF2B5EF4-FFF2-40B4-BE49-F238E27FC236}">
                <a16:creationId xmlns:a16="http://schemas.microsoft.com/office/drawing/2014/main" id="{93CD8560-E1C5-4871-956F-17AED8D2CC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88913"/>
            <a:ext cx="4070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36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8.2.4  </a:t>
            </a:r>
            <a:r>
              <a:rPr lang="zh-CN" altLang="en-US" sz="36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数值比较器</a:t>
            </a:r>
          </a:p>
        </p:txBody>
      </p:sp>
      <p:graphicFrame>
        <p:nvGraphicFramePr>
          <p:cNvPr id="181256" name="Group 8">
            <a:extLst>
              <a:ext uri="{FF2B5EF4-FFF2-40B4-BE49-F238E27FC236}">
                <a16:creationId xmlns:a16="http://schemas.microsoft.com/office/drawing/2014/main" id="{ADE97F24-1CA3-4D5A-9EFB-C751C6BDF449}"/>
              </a:ext>
            </a:extLst>
          </p:cNvPr>
          <p:cNvGraphicFramePr>
            <a:graphicFrameLocks noGrp="1"/>
          </p:cNvGraphicFramePr>
          <p:nvPr/>
        </p:nvGraphicFramePr>
        <p:xfrm>
          <a:off x="4800600" y="2767013"/>
          <a:ext cx="3863975" cy="3079750"/>
        </p:xfrm>
        <a:graphic>
          <a:graphicData uri="http://schemas.openxmlformats.org/drawingml/2006/table">
            <a:tbl>
              <a:tblPr/>
              <a:tblGrid>
                <a:gridCol w="763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7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62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85875">
                <a:tc gridSpan="3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输    入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输    出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9" marB="45729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807">
                <a:tc gridSpan="2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endParaRPr kumimoji="0" lang="en-US" altLang="zh-CN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endParaRPr kumimoji="0" lang="en-US" altLang="zh-CN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9" marB="4572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</a:t>
                      </a:r>
                      <a:r>
                        <a:rPr kumimoji="0" lang="en-US" altLang="zh-CN" sz="24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A&gt;B</a:t>
                      </a:r>
                      <a:endParaRPr kumimoji="0" lang="en-US" altLang="zh-CN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9" marB="4572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</a:t>
                      </a:r>
                      <a:r>
                        <a:rPr kumimoji="0" lang="en-US" altLang="zh-CN" sz="24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A&lt;B</a:t>
                      </a:r>
                      <a:endParaRPr kumimoji="0" lang="en-US" altLang="zh-CN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9" marB="4572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</a:t>
                      </a:r>
                      <a:r>
                        <a:rPr kumimoji="0" lang="en-US" altLang="zh-CN" sz="24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A=B</a:t>
                      </a:r>
                      <a:endParaRPr kumimoji="0" lang="en-US" altLang="zh-CN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9" marB="45729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267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4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gridSpan="2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4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9" marB="4572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4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9" marB="4572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4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9" marB="4572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4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9" marB="45729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267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4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gridSpan="2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4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9" marB="4572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4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9" marB="4572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4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9" marB="4572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4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9" marB="45729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267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4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gridSpan="2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4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9" marB="4572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4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9" marB="4572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4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9" marB="4572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4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9" marB="45729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267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4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gridSpan="2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4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9" marB="4572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4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9" marB="4572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4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9" marB="4572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4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9" marB="45729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81288" name="Line 40">
            <a:extLst>
              <a:ext uri="{FF2B5EF4-FFF2-40B4-BE49-F238E27FC236}">
                <a16:creationId xmlns:a16="http://schemas.microsoft.com/office/drawing/2014/main" id="{4EAA47FA-0533-441F-A0E3-CD8116878FC6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3013" y="2747963"/>
            <a:ext cx="1587" cy="3095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1289" name="Line 41">
            <a:extLst>
              <a:ext uri="{FF2B5EF4-FFF2-40B4-BE49-F238E27FC236}">
                <a16:creationId xmlns:a16="http://schemas.microsoft.com/office/drawing/2014/main" id="{E843FE41-BE3E-4440-92D5-371FC396E236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3786188"/>
            <a:ext cx="3879850" cy="142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1290" name="Line 42">
            <a:extLst>
              <a:ext uri="{FF2B5EF4-FFF2-40B4-BE49-F238E27FC236}">
                <a16:creationId xmlns:a16="http://schemas.microsoft.com/office/drawing/2014/main" id="{7382F858-6FE1-42C9-B175-4ABD05F6228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00600" y="3216275"/>
            <a:ext cx="3857625" cy="365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81291" name="Object 43">
            <a:extLst>
              <a:ext uri="{FF2B5EF4-FFF2-40B4-BE49-F238E27FC236}">
                <a16:creationId xmlns:a16="http://schemas.microsoft.com/office/drawing/2014/main" id="{A2505525-BDD1-493B-B0A9-D4E18415C3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44563" y="5346700"/>
          <a:ext cx="1801812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5" name="Equation" r:id="rId4" imgW="723600" imgH="228600" progId="Equation.3">
                  <p:embed/>
                </p:oleObj>
              </mc:Choice>
              <mc:Fallback>
                <p:oleObj name="Equation" r:id="rId4" imgW="723600" imgH="22860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4563" y="5346700"/>
                        <a:ext cx="1801812" cy="573088"/>
                      </a:xfrm>
                      <a:prstGeom prst="rect">
                        <a:avLst/>
                      </a:prstGeom>
                      <a:solidFill>
                        <a:srgbClr val="660066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1292" name="Object 44">
            <a:extLst>
              <a:ext uri="{FF2B5EF4-FFF2-40B4-BE49-F238E27FC236}">
                <a16:creationId xmlns:a16="http://schemas.microsoft.com/office/drawing/2014/main" id="{19DF5736-97BF-4417-A883-37FD75DAA4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6148388"/>
          <a:ext cx="1863725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6" name="公式" r:id="rId6" imgW="749160" imgH="228600" progId="Equation.3">
                  <p:embed/>
                </p:oleObj>
              </mc:Choice>
              <mc:Fallback>
                <p:oleObj name="公式" r:id="rId6" imgW="749160" imgH="22860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148388"/>
                        <a:ext cx="1863725" cy="573087"/>
                      </a:xfrm>
                      <a:prstGeom prst="rect">
                        <a:avLst/>
                      </a:prstGeom>
                      <a:solidFill>
                        <a:srgbClr val="660066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74" name="Rectangle 45">
            <a:extLst>
              <a:ext uri="{FF2B5EF4-FFF2-40B4-BE49-F238E27FC236}">
                <a16:creationId xmlns:a16="http://schemas.microsoft.com/office/drawing/2014/main" id="{7E21F2DA-D933-4EF1-ADE0-A0A65EBCA8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19525"/>
            <a:ext cx="3746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endParaRPr lang="en-US" altLang="zh-CN"/>
          </a:p>
        </p:txBody>
      </p:sp>
      <p:graphicFrame>
        <p:nvGraphicFramePr>
          <p:cNvPr id="181294" name="Object 46">
            <a:extLst>
              <a:ext uri="{FF2B5EF4-FFF2-40B4-BE49-F238E27FC236}">
                <a16:creationId xmlns:a16="http://schemas.microsoft.com/office/drawing/2014/main" id="{16B0549D-8958-47FC-ACA7-BA0AE8EBADC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0400" y="6148388"/>
          <a:ext cx="27749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7" name="公式" r:id="rId8" imgW="1117440" imgH="228600" progId="Equation.3">
                  <p:embed/>
                </p:oleObj>
              </mc:Choice>
              <mc:Fallback>
                <p:oleObj name="公式" r:id="rId8" imgW="1117440" imgH="228600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6148388"/>
                        <a:ext cx="2774950" cy="571500"/>
                      </a:xfrm>
                      <a:prstGeom prst="rect">
                        <a:avLst/>
                      </a:prstGeom>
                      <a:solidFill>
                        <a:srgbClr val="660066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1295" name="Text Box 47">
            <a:extLst>
              <a:ext uri="{FF2B5EF4-FFF2-40B4-BE49-F238E27FC236}">
                <a16:creationId xmlns:a16="http://schemas.microsoft.com/office/drawing/2014/main" id="{66B1A8A8-767F-4A7B-A88A-F7A5D3E6C5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2322513"/>
            <a:ext cx="3711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b="1"/>
              <a:t>表</a:t>
            </a:r>
            <a:r>
              <a:rPr lang="en-US" altLang="zh-CN" sz="2000" b="1"/>
              <a:t>4.4.13  1</a:t>
            </a:r>
            <a:r>
              <a:rPr lang="zh-CN" altLang="en-US" sz="2000" b="1"/>
              <a:t>位比较器真值表</a:t>
            </a:r>
          </a:p>
        </p:txBody>
      </p:sp>
      <p:sp>
        <p:nvSpPr>
          <p:cNvPr id="18476" name="Rectangle 52">
            <a:extLst>
              <a:ext uri="{FF2B5EF4-FFF2-40B4-BE49-F238E27FC236}">
                <a16:creationId xmlns:a16="http://schemas.microsoft.com/office/drawing/2014/main" id="{D1934A6C-411F-49B6-AD0A-1E864A8104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989138"/>
            <a:ext cx="30575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1. 1</a:t>
            </a:r>
            <a:r>
              <a:rPr kumimoji="1" lang="zh-CN" altLang="en-US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位数值比较器</a:t>
            </a:r>
          </a:p>
        </p:txBody>
      </p:sp>
      <p:sp>
        <p:nvSpPr>
          <p:cNvPr id="18477" name="Text Box 53">
            <a:extLst>
              <a:ext uri="{FF2B5EF4-FFF2-40B4-BE49-F238E27FC236}">
                <a16:creationId xmlns:a16="http://schemas.microsoft.com/office/drawing/2014/main" id="{03101161-447C-47DB-9E62-B363C3B9EF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708275"/>
            <a:ext cx="346233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ea typeface="黑体" panose="02010609060101010101" pitchFamily="49" charset="-122"/>
              </a:rPr>
              <a:t>     </a:t>
            </a:r>
            <a:r>
              <a:rPr lang="zh-CN" altLang="en-US" sz="24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将两个</a:t>
            </a:r>
            <a:r>
              <a:rPr lang="en-US" altLang="zh-CN" sz="24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位二进制数</a:t>
            </a:r>
            <a:r>
              <a:rPr lang="en-US" altLang="zh-CN" sz="24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24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进行比较（设计）</a:t>
            </a:r>
          </a:p>
        </p:txBody>
      </p:sp>
      <p:sp>
        <p:nvSpPr>
          <p:cNvPr id="18478" name="Text Box 54">
            <a:extLst>
              <a:ext uri="{FF2B5EF4-FFF2-40B4-BE49-F238E27FC236}">
                <a16:creationId xmlns:a16="http://schemas.microsoft.com/office/drawing/2014/main" id="{5A222ED4-C7DB-406A-BC1A-4DD08D694C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981075"/>
            <a:ext cx="82296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数值比较器就是对两数</a:t>
            </a:r>
            <a:r>
              <a:rPr lang="en-US" altLang="zh-CN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进行比较，以判断其大小的逻辑电路。</a:t>
            </a:r>
          </a:p>
        </p:txBody>
      </p:sp>
      <p:sp>
        <p:nvSpPr>
          <p:cNvPr id="18479" name="Text Box 55">
            <a:extLst>
              <a:ext uri="{FF2B5EF4-FFF2-40B4-BE49-F238E27FC236}">
                <a16:creationId xmlns:a16="http://schemas.microsoft.com/office/drawing/2014/main" id="{4037219C-646C-4DF5-8D69-CB482EE8FB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3573463"/>
            <a:ext cx="17446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真值表</a:t>
            </a:r>
          </a:p>
        </p:txBody>
      </p:sp>
      <p:sp>
        <p:nvSpPr>
          <p:cNvPr id="181304" name="Text Box 56">
            <a:extLst>
              <a:ext uri="{FF2B5EF4-FFF2-40B4-BE49-F238E27FC236}">
                <a16:creationId xmlns:a16="http://schemas.microsoft.com/office/drawing/2014/main" id="{17915C47-F5ED-498E-9859-1F8FA7FA01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4076700"/>
            <a:ext cx="2743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逻辑表达式</a:t>
            </a:r>
          </a:p>
        </p:txBody>
      </p:sp>
      <p:sp>
        <p:nvSpPr>
          <p:cNvPr id="181305" name="Text Box 57">
            <a:extLst>
              <a:ext uri="{FF2B5EF4-FFF2-40B4-BE49-F238E27FC236}">
                <a16:creationId xmlns:a16="http://schemas.microsoft.com/office/drawing/2014/main" id="{8C83E99A-4337-4A03-8888-4D9E280EDA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652963"/>
            <a:ext cx="220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逻辑图</a:t>
            </a:r>
          </a:p>
        </p:txBody>
      </p:sp>
      <p:grpSp>
        <p:nvGrpSpPr>
          <p:cNvPr id="2" name="Group 58">
            <a:extLst>
              <a:ext uri="{FF2B5EF4-FFF2-40B4-BE49-F238E27FC236}">
                <a16:creationId xmlns:a16="http://schemas.microsoft.com/office/drawing/2014/main" id="{E5FC3443-1949-4DA4-830D-C45DF2C90F23}"/>
              </a:ext>
            </a:extLst>
          </p:cNvPr>
          <p:cNvGrpSpPr>
            <a:grpSpLocks/>
          </p:cNvGrpSpPr>
          <p:nvPr/>
        </p:nvGrpSpPr>
        <p:grpSpPr bwMode="auto">
          <a:xfrm>
            <a:off x="3962400" y="2349500"/>
            <a:ext cx="5181600" cy="3581400"/>
            <a:chOff x="1680" y="1008"/>
            <a:chExt cx="3408" cy="2112"/>
          </a:xfrm>
        </p:grpSpPr>
        <p:sp>
          <p:nvSpPr>
            <p:cNvPr id="18483" name="AutoShape 59">
              <a:extLst>
                <a:ext uri="{FF2B5EF4-FFF2-40B4-BE49-F238E27FC236}">
                  <a16:creationId xmlns:a16="http://schemas.microsoft.com/office/drawing/2014/main" id="{2A3691D9-B137-4506-A08E-5619B8ABE5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1008"/>
              <a:ext cx="3408" cy="211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 type="none" w="lg" len="lg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18437" name="Object 60">
              <a:extLst>
                <a:ext uri="{FF2B5EF4-FFF2-40B4-BE49-F238E27FC236}">
                  <a16:creationId xmlns:a16="http://schemas.microsoft.com/office/drawing/2014/main" id="{488F4B4B-962B-4D62-887E-10F4A261FDA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80" y="1058"/>
            <a:ext cx="3373" cy="17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88" name="图片" r:id="rId10" imgW="3686040" imgH="1523880" progId="Word.Picture.8">
                    <p:embed/>
                  </p:oleObj>
                </mc:Choice>
                <mc:Fallback>
                  <p:oleObj name="图片" r:id="rId10" imgW="3686040" imgH="1523880" progId="Word.Picture.8">
                    <p:embed/>
                    <p:pic>
                      <p:nvPicPr>
                        <p:cNvPr id="0" name="Object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1058"/>
                          <a:ext cx="3373" cy="174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84" name="Rectangle 61">
              <a:extLst>
                <a:ext uri="{FF2B5EF4-FFF2-40B4-BE49-F238E27FC236}">
                  <a16:creationId xmlns:a16="http://schemas.microsoft.com/office/drawing/2014/main" id="{6110D24D-3060-46B0-88A4-0662EFB571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9" y="2774"/>
              <a:ext cx="2327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>
                  <a:solidFill>
                    <a:srgbClr val="000066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zh-CN" altLang="en-US" sz="2400">
                  <a:solidFill>
                    <a:srgbClr val="000066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位数值比较器的逻辑图</a:t>
              </a:r>
              <a:r>
                <a:rPr lang="zh-CN" altLang="en-US" sz="2400" b="1">
                  <a:solidFill>
                    <a:srgbClr val="000099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1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81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81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81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81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81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81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81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181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181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95" grpId="0" autoUpdateAnimBg="0"/>
      <p:bldP spid="181304" grpId="0" autoUpdateAnimBg="0"/>
      <p:bldP spid="181305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9">
            <a:extLst>
              <a:ext uri="{FF2B5EF4-FFF2-40B4-BE49-F238E27FC236}">
                <a16:creationId xmlns:a16="http://schemas.microsoft.com/office/drawing/2014/main" id="{D4D99950-A0BD-4BA0-809F-5194AEE6E8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2975" y="1828800"/>
            <a:ext cx="59150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2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多位数值比较器的设计原则</a:t>
            </a:r>
            <a:r>
              <a:rPr kumimoji="1" lang="zh-CN" altLang="en-US" sz="3200" b="1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</a:p>
        </p:txBody>
      </p:sp>
      <p:sp>
        <p:nvSpPr>
          <p:cNvPr id="183306" name="Text Box 10">
            <a:extLst>
              <a:ext uri="{FF2B5EF4-FFF2-40B4-BE49-F238E27FC236}">
                <a16:creationId xmlns:a16="http://schemas.microsoft.com/office/drawing/2014/main" id="{B3D26E8D-EC85-4DEC-A8A9-DF7CA9873B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819400"/>
            <a:ext cx="7772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kumimoji="1" lang="en-US" altLang="zh-CN" sz="32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zh-CN" altLang="en-US" sz="32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先从高位比起</a:t>
            </a:r>
            <a:r>
              <a:rPr kumimoji="1" lang="en-US" altLang="zh-CN" sz="32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kumimoji="1" lang="zh-CN" altLang="en-US" sz="32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高位不等时，数值的大小由高位确定。</a:t>
            </a:r>
          </a:p>
        </p:txBody>
      </p:sp>
      <p:sp>
        <p:nvSpPr>
          <p:cNvPr id="183308" name="Text Box 12">
            <a:extLst>
              <a:ext uri="{FF2B5EF4-FFF2-40B4-BE49-F238E27FC236}">
                <a16:creationId xmlns:a16="http://schemas.microsoft.com/office/drawing/2014/main" id="{D4F20858-AFC8-40CF-81D8-D8ACA84B6D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191000"/>
            <a:ext cx="7772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kumimoji="1" lang="en-US" altLang="zh-CN" sz="32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zh-CN" altLang="en-US" sz="32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若高位相等</a:t>
            </a:r>
            <a:r>
              <a:rPr kumimoji="1" lang="en-US" altLang="zh-CN" sz="32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kumimoji="1" lang="zh-CN" altLang="en-US" sz="32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则再比较低位数</a:t>
            </a:r>
            <a:r>
              <a:rPr kumimoji="1" lang="en-US" altLang="zh-CN" sz="32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kumimoji="1" lang="zh-CN" altLang="en-US" sz="32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比较结果由低位的比较结果决定。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3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3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306" grpId="0" autoUpdateAnimBg="0"/>
      <p:bldP spid="183308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3">
            <a:extLst>
              <a:ext uri="{FF2B5EF4-FFF2-40B4-BE49-F238E27FC236}">
                <a16:creationId xmlns:a16="http://schemas.microsoft.com/office/drawing/2014/main" id="{F6F89272-3243-4B9C-B3E8-F46FE7C713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31838"/>
          </a:xfrm>
          <a:noFill/>
        </p:spPr>
        <p:txBody>
          <a:bodyPr/>
          <a:lstStyle/>
          <a:p>
            <a:pPr algn="just" eaLnBrk="1" hangingPunct="1"/>
            <a:r>
              <a:rPr lang="en-US" altLang="zh-CN" sz="36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 </a:t>
            </a:r>
            <a:r>
              <a:rPr lang="zh-CN" altLang="en-US" sz="36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集成</a:t>
            </a:r>
            <a:r>
              <a:rPr lang="en-US" altLang="zh-CN" sz="36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36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位数值比较器</a:t>
            </a:r>
          </a:p>
        </p:txBody>
      </p:sp>
      <p:grpSp>
        <p:nvGrpSpPr>
          <p:cNvPr id="19461" name="Group 24">
            <a:extLst>
              <a:ext uri="{FF2B5EF4-FFF2-40B4-BE49-F238E27FC236}">
                <a16:creationId xmlns:a16="http://schemas.microsoft.com/office/drawing/2014/main" id="{A5D07FBF-D3D4-49F2-AA03-A6102B19C0A5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1773238"/>
            <a:ext cx="4037012" cy="2895600"/>
            <a:chOff x="385" y="1344"/>
            <a:chExt cx="2447" cy="2160"/>
          </a:xfrm>
        </p:grpSpPr>
        <p:sp>
          <p:nvSpPr>
            <p:cNvPr id="19468" name="AutoShape 25">
              <a:extLst>
                <a:ext uri="{FF2B5EF4-FFF2-40B4-BE49-F238E27FC236}">
                  <a16:creationId xmlns:a16="http://schemas.microsoft.com/office/drawing/2014/main" id="{F0A5B9E6-E138-4650-912F-AB997A0981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" y="1480"/>
              <a:ext cx="2447" cy="2024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 type="none" w="lg" len="lg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19469" name="Group 26">
              <a:extLst>
                <a:ext uri="{FF2B5EF4-FFF2-40B4-BE49-F238E27FC236}">
                  <a16:creationId xmlns:a16="http://schemas.microsoft.com/office/drawing/2014/main" id="{47AF75F5-707B-4459-BA70-2E6F916CC8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0" y="1344"/>
              <a:ext cx="2170" cy="2160"/>
              <a:chOff x="470" y="1423"/>
              <a:chExt cx="2146" cy="1799"/>
            </a:xfrm>
          </p:grpSpPr>
          <p:graphicFrame>
            <p:nvGraphicFramePr>
              <p:cNvPr id="19459" name="Object 27">
                <a:extLst>
                  <a:ext uri="{FF2B5EF4-FFF2-40B4-BE49-F238E27FC236}">
                    <a16:creationId xmlns:a16="http://schemas.microsoft.com/office/drawing/2014/main" id="{C7423B0A-85D2-4B7B-ADB5-73ABD0BD9C09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70" y="1423"/>
              <a:ext cx="2146" cy="179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471" name="图片" r:id="rId3" imgW="2371680" imgH="1990800" progId="Word.Picture.8">
                      <p:embed/>
                    </p:oleObj>
                  </mc:Choice>
                  <mc:Fallback>
                    <p:oleObj name="图片" r:id="rId3" imgW="2371680" imgH="1990800" progId="Word.Picture.8">
                      <p:embed/>
                      <p:pic>
                        <p:nvPicPr>
                          <p:cNvPr id="0" name="Object 2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0" y="1423"/>
                            <a:ext cx="2146" cy="179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9470" name="Text Box 28">
                <a:extLst>
                  <a:ext uri="{FF2B5EF4-FFF2-40B4-BE49-F238E27FC236}">
                    <a16:creationId xmlns:a16="http://schemas.microsoft.com/office/drawing/2014/main" id="{2057F943-022C-48BB-9B6F-0D3061FF38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94" y="2273"/>
                <a:ext cx="765" cy="2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000099"/>
                    </a:solidFill>
                    <a:latin typeface="Times New Roman" panose="02020603050405020304" pitchFamily="18" charset="0"/>
                  </a:rPr>
                  <a:t>74x85</a:t>
                </a:r>
              </a:p>
            </p:txBody>
          </p:sp>
        </p:grpSp>
      </p:grpSp>
      <p:grpSp>
        <p:nvGrpSpPr>
          <p:cNvPr id="19462" name="Group 29">
            <a:extLst>
              <a:ext uri="{FF2B5EF4-FFF2-40B4-BE49-F238E27FC236}">
                <a16:creationId xmlns:a16="http://schemas.microsoft.com/office/drawing/2014/main" id="{295F467E-F443-426B-8ECC-E72973B018A3}"/>
              </a:ext>
            </a:extLst>
          </p:cNvPr>
          <p:cNvGrpSpPr>
            <a:grpSpLocks/>
          </p:cNvGrpSpPr>
          <p:nvPr/>
        </p:nvGrpSpPr>
        <p:grpSpPr bwMode="auto">
          <a:xfrm>
            <a:off x="5219700" y="1844675"/>
            <a:ext cx="2895600" cy="3124200"/>
            <a:chOff x="3419" y="1480"/>
            <a:chExt cx="1417" cy="1757"/>
          </a:xfrm>
        </p:grpSpPr>
        <p:sp>
          <p:nvSpPr>
            <p:cNvPr id="19467" name="AutoShape 30">
              <a:extLst>
                <a:ext uri="{FF2B5EF4-FFF2-40B4-BE49-F238E27FC236}">
                  <a16:creationId xmlns:a16="http://schemas.microsoft.com/office/drawing/2014/main" id="{F302C714-717D-4E2D-A75D-899D4791C5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9" y="1480"/>
              <a:ext cx="1417" cy="1757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 type="none" w="lg" len="lg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19458" name="Object 31">
              <a:extLst>
                <a:ext uri="{FF2B5EF4-FFF2-40B4-BE49-F238E27FC236}">
                  <a16:creationId xmlns:a16="http://schemas.microsoft.com/office/drawing/2014/main" id="{9006942F-0BC6-4AA6-B2D6-20B61CF51A0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04" y="1598"/>
            <a:ext cx="1300" cy="14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72" name="图片" r:id="rId5" imgW="1591056" imgH="1944624" progId="Word.Picture.8">
                    <p:embed/>
                  </p:oleObj>
                </mc:Choice>
                <mc:Fallback>
                  <p:oleObj name="图片" r:id="rId5" imgW="1591056" imgH="1944624" progId="Word.Picture.8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t="10631"/>
                        <a:stretch>
                          <a:fillRect/>
                        </a:stretch>
                      </p:blipFill>
                      <p:spPr bwMode="auto">
                        <a:xfrm>
                          <a:off x="3504" y="1598"/>
                          <a:ext cx="1300" cy="147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463" name="Rectangle 37">
            <a:extLst>
              <a:ext uri="{FF2B5EF4-FFF2-40B4-BE49-F238E27FC236}">
                <a16:creationId xmlns:a16="http://schemas.microsoft.com/office/drawing/2014/main" id="{1E8923E9-0BE0-49DB-9878-1C4C3BE51A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5963" y="5084763"/>
            <a:ext cx="1835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74x85</a:t>
            </a:r>
            <a:r>
              <a:rPr lang="zh-CN" altLang="en-US" sz="20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的引脚图</a:t>
            </a:r>
          </a:p>
        </p:txBody>
      </p:sp>
      <p:sp>
        <p:nvSpPr>
          <p:cNvPr id="19464" name="Rectangle 38">
            <a:extLst>
              <a:ext uri="{FF2B5EF4-FFF2-40B4-BE49-F238E27FC236}">
                <a16:creationId xmlns:a16="http://schemas.microsoft.com/office/drawing/2014/main" id="{C7CAB893-2D63-4FE6-86C1-8AC0C18D71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125538"/>
            <a:ext cx="8001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en-US" altLang="zh-CN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74x85</a:t>
            </a:r>
            <a:r>
              <a:rPr lang="zh-CN" altLang="en-US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四位数值比较器的功能</a:t>
            </a:r>
            <a:endParaRPr lang="zh-CN" altLang="en-US" sz="2800">
              <a:solidFill>
                <a:srgbClr val="00009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4359" name="Rectangle 39">
            <a:extLst>
              <a:ext uri="{FF2B5EF4-FFF2-40B4-BE49-F238E27FC236}">
                <a16:creationId xmlns:a16="http://schemas.microsoft.com/office/drawing/2014/main" id="{0834257E-E96B-4B47-934A-A02B642457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5516563"/>
            <a:ext cx="80010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rgbClr val="000099"/>
                </a:solidFill>
                <a:ea typeface="黑体" panose="02010609060101010101" pitchFamily="49" charset="-122"/>
              </a:rPr>
              <a:t>    </a:t>
            </a:r>
            <a:r>
              <a:rPr lang="en-US" altLang="zh-CN" sz="24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74x85</a:t>
            </a:r>
            <a:r>
              <a:rPr lang="zh-CN" altLang="en-US" sz="24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比较器不仅能比较两个</a:t>
            </a:r>
            <a:r>
              <a:rPr lang="en-US" altLang="zh-CN" sz="24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4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位二进制数的大小，还能接受其它芯片比较结果的输出。</a:t>
            </a:r>
          </a:p>
        </p:txBody>
      </p:sp>
      <p:sp>
        <p:nvSpPr>
          <p:cNvPr id="19466" name="Rectangle 40">
            <a:extLst>
              <a:ext uri="{FF2B5EF4-FFF2-40B4-BE49-F238E27FC236}">
                <a16:creationId xmlns:a16="http://schemas.microsoft.com/office/drawing/2014/main" id="{6A7D86F2-E576-4ECC-AB52-C400B4144A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813" y="4941888"/>
            <a:ext cx="2089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74x85</a:t>
            </a:r>
            <a:r>
              <a:rPr lang="zh-CN" altLang="en-US" sz="20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的示意框图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4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9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5" name="Text Box 5">
            <a:extLst>
              <a:ext uri="{FF2B5EF4-FFF2-40B4-BE49-F238E27FC236}">
                <a16:creationId xmlns:a16="http://schemas.microsoft.com/office/drawing/2014/main" id="{FBA99FEB-C68D-47BA-9D97-47B1BCA583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7313" y="5516563"/>
            <a:ext cx="38687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二进制编码器结构框图</a:t>
            </a:r>
          </a:p>
        </p:txBody>
      </p:sp>
      <p:pic>
        <p:nvPicPr>
          <p:cNvPr id="37891" name="Picture 6">
            <a:extLst>
              <a:ext uri="{FF2B5EF4-FFF2-40B4-BE49-F238E27FC236}">
                <a16:creationId xmlns:a16="http://schemas.microsoft.com/office/drawing/2014/main" id="{BF82A8A1-D7D4-42EE-A59B-B83E6E92E1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937"/>
          <a:stretch>
            <a:fillRect/>
          </a:stretch>
        </p:blipFill>
        <p:spPr bwMode="auto">
          <a:xfrm>
            <a:off x="755650" y="1125538"/>
            <a:ext cx="7993063" cy="417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5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5509" name="Group 165">
            <a:extLst>
              <a:ext uri="{FF2B5EF4-FFF2-40B4-BE49-F238E27FC236}">
                <a16:creationId xmlns:a16="http://schemas.microsoft.com/office/drawing/2014/main" id="{2541339D-7555-49C8-B208-39306AF37CE3}"/>
              </a:ext>
            </a:extLst>
          </p:cNvPr>
          <p:cNvGraphicFramePr>
            <a:graphicFrameLocks noGrp="1"/>
          </p:cNvGraphicFramePr>
          <p:nvPr/>
        </p:nvGraphicFramePr>
        <p:xfrm>
          <a:off x="482600" y="812800"/>
          <a:ext cx="8267700" cy="4940300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33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52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52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15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88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5881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42970">
                <a:tc gridSpan="7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输                        入</a:t>
                      </a:r>
                      <a:endParaRPr kumimoji="0" lang="zh-CN" altLang="en-US" sz="3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输      出</a:t>
                      </a:r>
                      <a:endParaRPr kumimoji="0" lang="zh-CN" altLang="en-US" sz="3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97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CN" sz="1800" b="0" i="0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r>
                        <a:rPr kumimoji="0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B</a:t>
                      </a:r>
                      <a:r>
                        <a:rPr kumimoji="0" lang="en-US" altLang="zh-CN" sz="1800" b="0" i="0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CN" sz="1800" b="0" i="0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B</a:t>
                      </a:r>
                      <a:r>
                        <a:rPr kumimoji="0" lang="en-US" altLang="zh-CN" sz="1800" b="0" i="0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CN" sz="1800" b="0" i="0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r>
                        <a:rPr kumimoji="0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B</a:t>
                      </a:r>
                      <a:r>
                        <a:rPr kumimoji="0" lang="en-US" altLang="zh-CN" sz="1800" b="0" i="0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CN" sz="1800" b="0" i="0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B</a:t>
                      </a:r>
                      <a:r>
                        <a:rPr kumimoji="0" lang="en-US" altLang="zh-CN" sz="1800" b="0" i="0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</a:t>
                      </a:r>
                      <a:r>
                        <a:rPr kumimoji="0" lang="en-US" altLang="zh-CN" sz="1800" b="0" i="0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A&gt;B</a:t>
                      </a:r>
                      <a:endParaRPr kumimoji="0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</a:t>
                      </a:r>
                      <a:r>
                        <a:rPr kumimoji="0" lang="en-US" altLang="zh-CN" sz="1800" b="0" i="0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A&lt;B</a:t>
                      </a:r>
                      <a:endParaRPr kumimoji="0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</a:t>
                      </a:r>
                      <a:r>
                        <a:rPr kumimoji="0" lang="en-US" altLang="zh-CN" sz="1800" b="0" i="0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A=B</a:t>
                      </a:r>
                      <a:endParaRPr kumimoji="0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</a:t>
                      </a:r>
                      <a:r>
                        <a:rPr kumimoji="0" lang="en-US" altLang="zh-CN" sz="1800" b="0" i="0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A&gt;B</a:t>
                      </a:r>
                      <a:endParaRPr kumimoji="0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</a:t>
                      </a:r>
                      <a:r>
                        <a:rPr kumimoji="0" lang="en-US" altLang="zh-CN" sz="1800" b="0" i="0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A&lt;B</a:t>
                      </a:r>
                      <a:endParaRPr kumimoji="0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</a:t>
                      </a:r>
                      <a:r>
                        <a:rPr kumimoji="0" lang="en-US" altLang="zh-CN" sz="1800" b="0" i="0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A=B</a:t>
                      </a:r>
                      <a:endParaRPr kumimoji="0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07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CN" sz="1800" b="0" i="0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r>
                        <a:rPr kumimoji="0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&gt;</a:t>
                      </a:r>
                      <a:r>
                        <a:rPr kumimoji="0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B</a:t>
                      </a:r>
                      <a:r>
                        <a:rPr kumimoji="0" lang="en-US" altLang="zh-CN" sz="1800" b="0" i="0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×</a:t>
                      </a:r>
                      <a:endParaRPr kumimoji="0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×</a:t>
                      </a:r>
                      <a:endParaRPr kumimoji="0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×</a:t>
                      </a:r>
                      <a:endParaRPr kumimoji="0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×</a:t>
                      </a:r>
                      <a:endParaRPr kumimoji="0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×</a:t>
                      </a:r>
                      <a:endParaRPr kumimoji="0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×</a:t>
                      </a:r>
                      <a:endParaRPr kumimoji="0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endParaRPr kumimoji="0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L</a:t>
                      </a:r>
                      <a:endParaRPr kumimoji="0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L</a:t>
                      </a:r>
                      <a:endParaRPr kumimoji="0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07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CN" sz="1800" b="0" i="0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r>
                        <a:rPr kumimoji="0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&lt;</a:t>
                      </a:r>
                      <a:r>
                        <a:rPr kumimoji="0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B</a:t>
                      </a:r>
                      <a:r>
                        <a:rPr kumimoji="0" lang="en-US" altLang="zh-CN" sz="1800" b="0" i="0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×</a:t>
                      </a:r>
                      <a:endParaRPr kumimoji="0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×</a:t>
                      </a:r>
                      <a:endParaRPr kumimoji="0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×</a:t>
                      </a:r>
                      <a:endParaRPr kumimoji="0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×</a:t>
                      </a:r>
                      <a:endParaRPr kumimoji="0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×</a:t>
                      </a:r>
                      <a:endParaRPr kumimoji="0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×</a:t>
                      </a:r>
                      <a:endParaRPr kumimoji="0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L</a:t>
                      </a:r>
                      <a:endParaRPr kumimoji="0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endParaRPr kumimoji="0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L</a:t>
                      </a:r>
                      <a:endParaRPr kumimoji="0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91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CN" sz="1800" b="0" i="0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r>
                        <a:rPr kumimoji="0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=</a:t>
                      </a:r>
                      <a:r>
                        <a:rPr kumimoji="0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B</a:t>
                      </a:r>
                      <a:r>
                        <a:rPr kumimoji="0" lang="en-US" altLang="zh-CN" sz="1800" b="0" i="0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CN" sz="2000" b="0" i="0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&gt;</a:t>
                      </a: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B</a:t>
                      </a:r>
                      <a:r>
                        <a:rPr kumimoji="0" lang="en-US" altLang="zh-CN" sz="2000" b="0" i="0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4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×</a:t>
                      </a:r>
                      <a:endParaRPr kumimoji="0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×</a:t>
                      </a:r>
                      <a:endParaRPr kumimoji="0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×</a:t>
                      </a:r>
                      <a:endParaRPr kumimoji="0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×</a:t>
                      </a:r>
                      <a:endParaRPr kumimoji="0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×</a:t>
                      </a:r>
                      <a:endParaRPr kumimoji="0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endParaRPr kumimoji="0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L</a:t>
                      </a:r>
                      <a:endParaRPr kumimoji="0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L</a:t>
                      </a:r>
                      <a:endParaRPr kumimoji="0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807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CN" sz="1800" b="0" i="0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r>
                        <a:rPr kumimoji="0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=</a:t>
                      </a:r>
                      <a:r>
                        <a:rPr kumimoji="0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B</a:t>
                      </a:r>
                      <a:r>
                        <a:rPr kumimoji="0" lang="en-US" altLang="zh-CN" sz="1800" b="0" i="0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CN" sz="1800" b="0" i="0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&lt;</a:t>
                      </a:r>
                      <a:r>
                        <a:rPr kumimoji="0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B</a:t>
                      </a:r>
                      <a:r>
                        <a:rPr kumimoji="0" lang="en-US" altLang="zh-CN" sz="1800" b="0" i="0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×</a:t>
                      </a:r>
                      <a:endParaRPr kumimoji="0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×</a:t>
                      </a:r>
                      <a:endParaRPr kumimoji="0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×</a:t>
                      </a:r>
                      <a:endParaRPr kumimoji="0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×</a:t>
                      </a:r>
                      <a:endParaRPr kumimoji="0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×</a:t>
                      </a:r>
                      <a:endParaRPr kumimoji="0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L</a:t>
                      </a:r>
                      <a:endParaRPr kumimoji="0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endParaRPr kumimoji="0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L</a:t>
                      </a:r>
                      <a:endParaRPr kumimoji="0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807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CN" sz="1800" b="0" i="0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r>
                        <a:rPr kumimoji="0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=</a:t>
                      </a:r>
                      <a:r>
                        <a:rPr kumimoji="0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B</a:t>
                      </a:r>
                      <a:r>
                        <a:rPr kumimoji="0" lang="en-US" altLang="zh-CN" sz="1800" b="0" i="0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CN" sz="1800" b="0" i="0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=</a:t>
                      </a:r>
                      <a:r>
                        <a:rPr kumimoji="0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B</a:t>
                      </a:r>
                      <a:r>
                        <a:rPr kumimoji="0" lang="en-US" altLang="zh-CN" sz="1800" b="0" i="0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CN" sz="1800" b="0" i="0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r>
                        <a:rPr kumimoji="0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&gt;</a:t>
                      </a:r>
                      <a:r>
                        <a:rPr kumimoji="0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B</a:t>
                      </a:r>
                      <a:r>
                        <a:rPr kumimoji="0" lang="en-US" altLang="zh-CN" sz="1800" b="0" i="0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×</a:t>
                      </a:r>
                      <a:endParaRPr kumimoji="0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×</a:t>
                      </a:r>
                      <a:endParaRPr kumimoji="0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×</a:t>
                      </a:r>
                      <a:endParaRPr kumimoji="0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×</a:t>
                      </a:r>
                      <a:endParaRPr kumimoji="0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endParaRPr kumimoji="0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L</a:t>
                      </a:r>
                      <a:endParaRPr kumimoji="0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L</a:t>
                      </a:r>
                      <a:endParaRPr kumimoji="0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807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CN" sz="1800" b="0" i="0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r>
                        <a:rPr kumimoji="0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=</a:t>
                      </a:r>
                      <a:r>
                        <a:rPr kumimoji="0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B</a:t>
                      </a:r>
                      <a:r>
                        <a:rPr kumimoji="0" lang="en-US" altLang="zh-CN" sz="1800" b="0" i="0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CN" sz="1800" b="0" i="0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=</a:t>
                      </a:r>
                      <a:r>
                        <a:rPr kumimoji="0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B</a:t>
                      </a:r>
                      <a:r>
                        <a:rPr kumimoji="0" lang="en-US" altLang="zh-CN" sz="1800" b="0" i="0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CN" sz="1800" b="0" i="0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r>
                        <a:rPr kumimoji="0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&lt;</a:t>
                      </a:r>
                      <a:r>
                        <a:rPr kumimoji="0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B</a:t>
                      </a:r>
                      <a:r>
                        <a:rPr kumimoji="0" lang="en-US" altLang="zh-CN" sz="1800" b="0" i="0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×</a:t>
                      </a:r>
                      <a:endParaRPr kumimoji="0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×</a:t>
                      </a:r>
                      <a:endParaRPr kumimoji="0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×</a:t>
                      </a:r>
                      <a:endParaRPr kumimoji="0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×</a:t>
                      </a:r>
                      <a:endParaRPr kumimoji="0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L</a:t>
                      </a:r>
                      <a:endParaRPr kumimoji="0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endParaRPr kumimoji="0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L</a:t>
                      </a:r>
                      <a:endParaRPr kumimoji="0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807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CN" sz="1800" b="0" i="0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r>
                        <a:rPr kumimoji="0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=</a:t>
                      </a:r>
                      <a:r>
                        <a:rPr kumimoji="0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B</a:t>
                      </a:r>
                      <a:r>
                        <a:rPr kumimoji="0" lang="en-US" altLang="zh-CN" sz="1800" b="0" i="0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CN" sz="1800" b="0" i="0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=</a:t>
                      </a:r>
                      <a:r>
                        <a:rPr kumimoji="0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B</a:t>
                      </a:r>
                      <a:r>
                        <a:rPr kumimoji="0" lang="en-US" altLang="zh-CN" sz="1800" b="0" i="0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CN" sz="1800" b="0" i="0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r>
                        <a:rPr kumimoji="0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=</a:t>
                      </a:r>
                      <a:r>
                        <a:rPr kumimoji="0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B</a:t>
                      </a:r>
                      <a:r>
                        <a:rPr kumimoji="0" lang="en-US" altLang="zh-CN" sz="1800" b="0" i="0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CN" sz="1800" b="0" i="0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&gt;</a:t>
                      </a:r>
                      <a:r>
                        <a:rPr kumimoji="0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B</a:t>
                      </a:r>
                      <a:r>
                        <a:rPr kumimoji="0" lang="en-US" altLang="zh-CN" sz="1800" b="0" i="0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×</a:t>
                      </a:r>
                      <a:endParaRPr kumimoji="0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×</a:t>
                      </a:r>
                      <a:endParaRPr kumimoji="0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×</a:t>
                      </a:r>
                      <a:endParaRPr kumimoji="0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endParaRPr kumimoji="0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L</a:t>
                      </a:r>
                      <a:endParaRPr kumimoji="0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L</a:t>
                      </a:r>
                      <a:endParaRPr kumimoji="0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807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CN" sz="1800" b="0" i="0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r>
                        <a:rPr kumimoji="0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=</a:t>
                      </a:r>
                      <a:r>
                        <a:rPr kumimoji="0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B</a:t>
                      </a:r>
                      <a:r>
                        <a:rPr kumimoji="0" lang="en-US" altLang="zh-CN" sz="1800" b="0" i="0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CN" sz="1800" b="0" i="0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=</a:t>
                      </a:r>
                      <a:r>
                        <a:rPr kumimoji="0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B</a:t>
                      </a:r>
                      <a:r>
                        <a:rPr kumimoji="0" lang="en-US" altLang="zh-CN" sz="1800" b="0" i="0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CN" sz="1800" b="0" i="0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r>
                        <a:rPr kumimoji="0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=</a:t>
                      </a:r>
                      <a:r>
                        <a:rPr kumimoji="0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B</a:t>
                      </a:r>
                      <a:r>
                        <a:rPr kumimoji="0" lang="en-US" altLang="zh-CN" sz="1800" b="0" i="0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CN" sz="1800" b="0" i="0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&lt;</a:t>
                      </a:r>
                      <a:r>
                        <a:rPr kumimoji="0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B</a:t>
                      </a:r>
                      <a:r>
                        <a:rPr kumimoji="0" lang="en-US" altLang="zh-CN" sz="1800" b="0" i="0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×</a:t>
                      </a:r>
                      <a:endParaRPr kumimoji="0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×</a:t>
                      </a:r>
                      <a:endParaRPr kumimoji="0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×</a:t>
                      </a:r>
                      <a:endParaRPr kumimoji="0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L</a:t>
                      </a:r>
                      <a:endParaRPr kumimoji="0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endParaRPr kumimoji="0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L</a:t>
                      </a:r>
                      <a:endParaRPr kumimoji="0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807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CN" sz="18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r>
                        <a:rPr kumimoji="0" lang="en-US" altLang="zh-CN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=</a:t>
                      </a:r>
                      <a:r>
                        <a:rPr kumimoji="0" lang="en-US" altLang="zh-CN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B</a:t>
                      </a:r>
                      <a:r>
                        <a:rPr kumimoji="0" lang="en-US" altLang="zh-CN" sz="18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3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CN" sz="1800" b="0" i="0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=</a:t>
                      </a:r>
                      <a:r>
                        <a:rPr kumimoji="0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B</a:t>
                      </a:r>
                      <a:r>
                        <a:rPr kumimoji="0" lang="en-US" altLang="zh-CN" sz="1800" b="0" i="0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CN" sz="1800" b="0" i="0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r>
                        <a:rPr kumimoji="0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=</a:t>
                      </a:r>
                      <a:r>
                        <a:rPr kumimoji="0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B</a:t>
                      </a:r>
                      <a:r>
                        <a:rPr kumimoji="0" lang="en-US" altLang="zh-CN" sz="1800" b="0" i="0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CN" sz="1800" b="0" i="0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=</a:t>
                      </a:r>
                      <a:r>
                        <a:rPr kumimoji="0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B</a:t>
                      </a:r>
                      <a:r>
                        <a:rPr kumimoji="0" lang="en-US" altLang="zh-CN" sz="1800" b="0" i="0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L</a:t>
                      </a:r>
                      <a:endParaRPr kumimoji="0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endParaRPr kumimoji="0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L</a:t>
                      </a:r>
                      <a:endParaRPr kumimoji="0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L</a:t>
                      </a:r>
                      <a:endParaRPr kumimoji="0" lang="en-US" altLang="zh-CN" sz="3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endParaRPr kumimoji="0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L</a:t>
                      </a:r>
                      <a:endParaRPr kumimoji="0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5807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CN" sz="1800" b="0" i="0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r>
                        <a:rPr kumimoji="0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=</a:t>
                      </a:r>
                      <a:r>
                        <a:rPr kumimoji="0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B</a:t>
                      </a:r>
                      <a:r>
                        <a:rPr kumimoji="0" lang="en-US" altLang="zh-CN" sz="1800" b="0" i="0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CN" sz="1800" b="0" i="0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=</a:t>
                      </a:r>
                      <a:r>
                        <a:rPr kumimoji="0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B</a:t>
                      </a:r>
                      <a:r>
                        <a:rPr kumimoji="0" lang="en-US" altLang="zh-CN" sz="1800" b="0" i="0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CN" sz="1800" b="0" i="0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r>
                        <a:rPr kumimoji="0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=</a:t>
                      </a:r>
                      <a:r>
                        <a:rPr kumimoji="0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B</a:t>
                      </a:r>
                      <a:r>
                        <a:rPr kumimoji="0" lang="en-US" altLang="zh-CN" sz="1800" b="0" i="0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CN" sz="1800" b="0" i="0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=</a:t>
                      </a:r>
                      <a:r>
                        <a:rPr kumimoji="0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B</a:t>
                      </a:r>
                      <a:r>
                        <a:rPr kumimoji="0" lang="en-US" altLang="zh-CN" sz="1800" b="0" i="0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L</a:t>
                      </a:r>
                      <a:endParaRPr kumimoji="0" lang="en-US" altLang="zh-CN" sz="3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L</a:t>
                      </a:r>
                      <a:endParaRPr kumimoji="0" lang="en-US" altLang="zh-CN" sz="3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endParaRPr kumimoji="0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L</a:t>
                      </a:r>
                      <a:endParaRPr kumimoji="0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L</a:t>
                      </a:r>
                      <a:endParaRPr kumimoji="0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endParaRPr kumimoji="0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5807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CN" sz="1800" b="0" i="0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r>
                        <a:rPr kumimoji="0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=</a:t>
                      </a:r>
                      <a:r>
                        <a:rPr kumimoji="0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B</a:t>
                      </a:r>
                      <a:r>
                        <a:rPr kumimoji="0" lang="en-US" altLang="zh-CN" sz="1800" b="0" i="0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CN" sz="1800" b="0" i="0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=</a:t>
                      </a:r>
                      <a:r>
                        <a:rPr kumimoji="0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B</a:t>
                      </a:r>
                      <a:r>
                        <a:rPr kumimoji="0" lang="en-US" altLang="zh-CN" sz="1800" b="0" i="0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CN" sz="1800" b="0" i="0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r>
                        <a:rPr kumimoji="0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=</a:t>
                      </a:r>
                      <a:r>
                        <a:rPr kumimoji="0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B</a:t>
                      </a:r>
                      <a:r>
                        <a:rPr kumimoji="0" lang="en-US" altLang="zh-CN" sz="1800" b="0" i="0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CN" sz="1800" b="0" i="0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=</a:t>
                      </a:r>
                      <a:r>
                        <a:rPr kumimoji="0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B</a:t>
                      </a:r>
                      <a:r>
                        <a:rPr kumimoji="0" lang="en-US" altLang="zh-CN" sz="1800" b="0" i="0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endParaRPr kumimoji="0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L</a:t>
                      </a:r>
                      <a:endParaRPr kumimoji="0" lang="en-US" altLang="zh-CN" sz="3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L</a:t>
                      </a:r>
                      <a:endParaRPr kumimoji="0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endParaRPr kumimoji="0" lang="en-US" altLang="zh-CN" sz="3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L</a:t>
                      </a:r>
                      <a:endParaRPr kumimoji="0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L</a:t>
                      </a:r>
                      <a:endParaRPr kumimoji="0" lang="en-US" altLang="zh-CN" sz="3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85656" name="Rectangle 312">
            <a:extLst>
              <a:ext uri="{FF2B5EF4-FFF2-40B4-BE49-F238E27FC236}">
                <a16:creationId xmlns:a16="http://schemas.microsoft.com/office/drawing/2014/main" id="{643BDD8C-55C5-4A8E-8539-46D834C709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600" y="3957638"/>
            <a:ext cx="8204200" cy="674687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5657" name="Rectangle 313">
            <a:extLst>
              <a:ext uri="{FF2B5EF4-FFF2-40B4-BE49-F238E27FC236}">
                <a16:creationId xmlns:a16="http://schemas.microsoft.com/office/drawing/2014/main" id="{7B26D294-4D04-4503-9DBE-AE89A88F3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600" y="4722813"/>
            <a:ext cx="6165850" cy="108267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5658" name="Rectangle 314">
            <a:extLst>
              <a:ext uri="{FF2B5EF4-FFF2-40B4-BE49-F238E27FC236}">
                <a16:creationId xmlns:a16="http://schemas.microsoft.com/office/drawing/2014/main" id="{827CA1E9-69C4-4707-9BB9-3DFA6FCF53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600" y="3236913"/>
            <a:ext cx="3195638" cy="67627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5659" name="Rectangle 315">
            <a:extLst>
              <a:ext uri="{FF2B5EF4-FFF2-40B4-BE49-F238E27FC236}">
                <a16:creationId xmlns:a16="http://schemas.microsoft.com/office/drawing/2014/main" id="{19FB63A9-47B2-4443-A301-E9ED89528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600" y="2493963"/>
            <a:ext cx="8204200" cy="6985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5428" name="Rectangle 316">
            <a:extLst>
              <a:ext uri="{FF2B5EF4-FFF2-40B4-BE49-F238E27FC236}">
                <a16:creationId xmlns:a16="http://schemas.microsoft.com/office/drawing/2014/main" id="{9FA6AFC8-4EF9-4449-96FA-CD1B13954B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1313" y="76200"/>
            <a:ext cx="8229600" cy="838200"/>
          </a:xfrm>
          <a:noFill/>
        </p:spPr>
        <p:txBody>
          <a:bodyPr/>
          <a:lstStyle/>
          <a:p>
            <a:pPr eaLnBrk="1" hangingPunct="1"/>
            <a:r>
              <a:rPr kumimoji="1" lang="en-US" altLang="zh-CN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 </a:t>
            </a:r>
            <a:r>
              <a:rPr kumimoji="1" lang="zh-CN" altLang="en-US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位数值比较器</a:t>
            </a:r>
            <a:r>
              <a:rPr kumimoji="1" lang="en-US" altLang="zh-CN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74LS85</a:t>
            </a:r>
            <a:r>
              <a:rPr kumimoji="1" lang="zh-CN" altLang="en-US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功能表</a:t>
            </a:r>
          </a:p>
        </p:txBody>
      </p:sp>
      <p:sp>
        <p:nvSpPr>
          <p:cNvPr id="55429" name="Line 317">
            <a:extLst>
              <a:ext uri="{FF2B5EF4-FFF2-40B4-BE49-F238E27FC236}">
                <a16:creationId xmlns:a16="http://schemas.microsoft.com/office/drawing/2014/main" id="{D1093AA8-890B-4258-8785-B28B01CDFE3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32588" y="981075"/>
            <a:ext cx="6350" cy="48799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430" name="Line 318">
            <a:extLst>
              <a:ext uri="{FF2B5EF4-FFF2-40B4-BE49-F238E27FC236}">
                <a16:creationId xmlns:a16="http://schemas.microsoft.com/office/drawing/2014/main" id="{F3A7C4AB-A5B3-4C60-B4AA-C3066F95F717}"/>
              </a:ext>
            </a:extLst>
          </p:cNvPr>
          <p:cNvSpPr>
            <a:spLocks noChangeShapeType="1"/>
          </p:cNvSpPr>
          <p:nvPr/>
        </p:nvSpPr>
        <p:spPr bwMode="auto">
          <a:xfrm>
            <a:off x="482600" y="1211263"/>
            <a:ext cx="82804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431" name="Line 319">
            <a:extLst>
              <a:ext uri="{FF2B5EF4-FFF2-40B4-BE49-F238E27FC236}">
                <a16:creationId xmlns:a16="http://schemas.microsoft.com/office/drawing/2014/main" id="{3374AD40-078D-4213-B9DA-6FA7A77C6688}"/>
              </a:ext>
            </a:extLst>
          </p:cNvPr>
          <p:cNvSpPr>
            <a:spLocks noChangeShapeType="1"/>
          </p:cNvSpPr>
          <p:nvPr/>
        </p:nvSpPr>
        <p:spPr bwMode="auto">
          <a:xfrm>
            <a:off x="482600" y="1660525"/>
            <a:ext cx="82804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5666" name="Rectangle 322">
            <a:extLst>
              <a:ext uri="{FF2B5EF4-FFF2-40B4-BE49-F238E27FC236}">
                <a16:creationId xmlns:a16="http://schemas.microsoft.com/office/drawing/2014/main" id="{50F1ED02-8CFE-46A3-8A70-3BDBDF707C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600" y="1662113"/>
            <a:ext cx="1036638" cy="76517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108766BA-C11E-4331-8B8A-CC24EB11CD68}"/>
              </a:ext>
            </a:extLst>
          </p:cNvPr>
          <p:cNvCxnSpPr/>
          <p:nvPr/>
        </p:nvCxnSpPr>
        <p:spPr>
          <a:xfrm>
            <a:off x="539750" y="5876925"/>
            <a:ext cx="6335713" cy="73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3B70C027-C2C7-410A-8E28-98C7E84743AA}"/>
              </a:ext>
            </a:extLst>
          </p:cNvPr>
          <p:cNvCxnSpPr/>
          <p:nvPr/>
        </p:nvCxnSpPr>
        <p:spPr>
          <a:xfrm flipH="1" flipV="1">
            <a:off x="6659563" y="5732463"/>
            <a:ext cx="2016125" cy="73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5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85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85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85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85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656" grpId="0" animBg="1"/>
      <p:bldP spid="185657" grpId="0" animBg="1"/>
      <p:bldP spid="185658" grpId="0" animBg="1"/>
      <p:bldP spid="185659" grpId="0" animBg="1"/>
      <p:bldP spid="18566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AutoShape 4">
            <a:extLst>
              <a:ext uri="{FF2B5EF4-FFF2-40B4-BE49-F238E27FC236}">
                <a16:creationId xmlns:a16="http://schemas.microsoft.com/office/drawing/2014/main" id="{15CB78DE-F514-4DC4-8D73-1708678335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0800" y="1835150"/>
            <a:ext cx="6686550" cy="3429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 type="none" w="lg" len="lg"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6373" name="Rectangle 5">
            <a:extLst>
              <a:ext uri="{FF2B5EF4-FFF2-40B4-BE49-F238E27FC236}">
                <a16:creationId xmlns:a16="http://schemas.microsoft.com/office/drawing/2014/main" id="{43081D88-2C57-4015-98DC-81C61B7697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4875" y="2995613"/>
            <a:ext cx="2430463" cy="112395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6374" name="Rectangle 6">
            <a:extLst>
              <a:ext uri="{FF2B5EF4-FFF2-40B4-BE49-F238E27FC236}">
                <a16:creationId xmlns:a16="http://schemas.microsoft.com/office/drawing/2014/main" id="{7E499F9A-8A61-4FD9-84A7-8D8A66E2FD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5575" y="2995613"/>
            <a:ext cx="2430463" cy="1123950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/>
          </a:p>
        </p:txBody>
      </p:sp>
      <p:sp>
        <p:nvSpPr>
          <p:cNvPr id="186375" name="AutoShape 7">
            <a:extLst>
              <a:ext uri="{FF2B5EF4-FFF2-40B4-BE49-F238E27FC236}">
                <a16:creationId xmlns:a16="http://schemas.microsoft.com/office/drawing/2014/main" id="{8493A80B-E7E2-4246-9D9C-9B033A5CF3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700" y="3086100"/>
            <a:ext cx="315913" cy="900113"/>
          </a:xfrm>
          <a:prstGeom prst="roundRect">
            <a:avLst>
              <a:gd name="adj" fmla="val 16667"/>
            </a:avLst>
          </a:prstGeom>
          <a:solidFill>
            <a:srgbClr val="00FFCC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 type="none" w="lg" len="lg"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487" name="Rectangle 9">
            <a:extLst>
              <a:ext uri="{FF2B5EF4-FFF2-40B4-BE49-F238E27FC236}">
                <a16:creationId xmlns:a16="http://schemas.microsoft.com/office/drawing/2014/main" id="{74BD3E56-45AD-4B05-BF09-7E516414D6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1125538"/>
            <a:ext cx="704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用两片</a:t>
            </a:r>
            <a:r>
              <a:rPr lang="en-US" altLang="zh-CN" sz="24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7485</a:t>
            </a:r>
            <a:r>
              <a:rPr lang="zh-CN" altLang="en-US" sz="24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组成</a:t>
            </a:r>
            <a:r>
              <a:rPr lang="en-US" altLang="zh-CN" sz="24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lang="zh-CN" altLang="en-US" sz="24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位数值比较器（串联扩展方式）。</a:t>
            </a:r>
          </a:p>
        </p:txBody>
      </p:sp>
      <p:graphicFrame>
        <p:nvGraphicFramePr>
          <p:cNvPr id="20482" name="Object 10">
            <a:extLst>
              <a:ext uri="{FF2B5EF4-FFF2-40B4-BE49-F238E27FC236}">
                <a16:creationId xmlns:a16="http://schemas.microsoft.com/office/drawing/2014/main" id="{CFD5D27B-3437-420D-BD42-154B896A32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20800" y="2185988"/>
          <a:ext cx="6373813" cy="279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4" name="图片" r:id="rId3" imgW="5257800" imgH="2209680" progId="Word.Picture.8">
                  <p:embed/>
                </p:oleObj>
              </mc:Choice>
              <mc:Fallback>
                <p:oleObj name="图片" r:id="rId3" imgW="5257800" imgH="2209680" progId="Word.Picture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0800" y="2185988"/>
                        <a:ext cx="6373813" cy="279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6379" name="Text Box 11">
            <a:extLst>
              <a:ext uri="{FF2B5EF4-FFF2-40B4-BE49-F238E27FC236}">
                <a16:creationId xmlns:a16="http://schemas.microsoft.com/office/drawing/2014/main" id="{6DDDA46D-C96F-4FA3-88A8-97B30ACBE1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9025" y="3373438"/>
            <a:ext cx="944563" cy="366712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0000FF"/>
                </a:solidFill>
              </a:rPr>
              <a:t>低位片</a:t>
            </a:r>
          </a:p>
        </p:txBody>
      </p:sp>
      <p:sp>
        <p:nvSpPr>
          <p:cNvPr id="186380" name="Text Box 12">
            <a:extLst>
              <a:ext uri="{FF2B5EF4-FFF2-40B4-BE49-F238E27FC236}">
                <a16:creationId xmlns:a16="http://schemas.microsoft.com/office/drawing/2014/main" id="{0EAFD4F8-C135-4613-95DB-ACC0C53DDB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3225" y="3297238"/>
            <a:ext cx="900113" cy="366712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0000FF"/>
                </a:solidFill>
              </a:rPr>
              <a:t>高位片</a:t>
            </a:r>
          </a:p>
        </p:txBody>
      </p:sp>
      <p:sp>
        <p:nvSpPr>
          <p:cNvPr id="186381" name="Text Box 13">
            <a:extLst>
              <a:ext uri="{FF2B5EF4-FFF2-40B4-BE49-F238E27FC236}">
                <a16:creationId xmlns:a16="http://schemas.microsoft.com/office/drawing/2014/main" id="{9E281879-E22D-41B7-9C42-D2B151911E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6088" y="1835150"/>
            <a:ext cx="944562" cy="395288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 type="none" w="lg" len="lg"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/>
              <a:t>低四位</a:t>
            </a:r>
          </a:p>
        </p:txBody>
      </p:sp>
      <p:sp>
        <p:nvSpPr>
          <p:cNvPr id="186382" name="Text Box 14">
            <a:extLst>
              <a:ext uri="{FF2B5EF4-FFF2-40B4-BE49-F238E27FC236}">
                <a16:creationId xmlns:a16="http://schemas.microsoft.com/office/drawing/2014/main" id="{24A3F6D7-9743-433B-8BEA-A2260BFF97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0263" y="1835150"/>
            <a:ext cx="944562" cy="395288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 type="none" w="lg" len="lg"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/>
              <a:t>高四位</a:t>
            </a:r>
          </a:p>
        </p:txBody>
      </p:sp>
      <p:grpSp>
        <p:nvGrpSpPr>
          <p:cNvPr id="2" name="Group 15">
            <a:extLst>
              <a:ext uri="{FF2B5EF4-FFF2-40B4-BE49-F238E27FC236}">
                <a16:creationId xmlns:a16="http://schemas.microsoft.com/office/drawing/2014/main" id="{4E456F21-9064-490C-BF03-BDEA50B73FED}"/>
              </a:ext>
            </a:extLst>
          </p:cNvPr>
          <p:cNvGrpSpPr>
            <a:grpSpLocks/>
          </p:cNvGrpSpPr>
          <p:nvPr/>
        </p:nvGrpSpPr>
        <p:grpSpPr bwMode="auto">
          <a:xfrm>
            <a:off x="4021138" y="3175000"/>
            <a:ext cx="1212850" cy="1230313"/>
            <a:chOff x="9541" y="12714"/>
            <a:chExt cx="1558" cy="1511"/>
          </a:xfrm>
        </p:grpSpPr>
        <p:grpSp>
          <p:nvGrpSpPr>
            <p:cNvPr id="20508" name="Group 16">
              <a:extLst>
                <a:ext uri="{FF2B5EF4-FFF2-40B4-BE49-F238E27FC236}">
                  <a16:creationId xmlns:a16="http://schemas.microsoft.com/office/drawing/2014/main" id="{D5A72DA2-F651-4A7D-8675-E4609FE10237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 flipH="1">
              <a:off x="10451" y="12714"/>
              <a:ext cx="648" cy="69"/>
              <a:chOff x="8475" y="10188"/>
              <a:chExt cx="540" cy="57"/>
            </a:xfrm>
          </p:grpSpPr>
          <p:sp>
            <p:nvSpPr>
              <p:cNvPr id="20512" name="AutoShape 17">
                <a:extLst>
                  <a:ext uri="{FF2B5EF4-FFF2-40B4-BE49-F238E27FC236}">
                    <a16:creationId xmlns:a16="http://schemas.microsoft.com/office/drawing/2014/main" id="{120B5D9B-ABE0-4413-A739-52E683CF03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8873" y="10103"/>
                <a:ext cx="57" cy="227"/>
              </a:xfrm>
              <a:prstGeom prst="flowChartMerge">
                <a:avLst/>
              </a:prstGeom>
              <a:solidFill>
                <a:srgbClr val="000000"/>
              </a:solidFill>
              <a:ln w="38100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0513" name="Line 18">
                <a:extLst>
                  <a:ext uri="{FF2B5EF4-FFF2-40B4-BE49-F238E27FC236}">
                    <a16:creationId xmlns:a16="http://schemas.microsoft.com/office/drawing/2014/main" id="{3F48BF04-2255-44D4-9F4A-CBD4957156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475" y="10215"/>
                <a:ext cx="330" cy="0"/>
              </a:xfrm>
              <a:prstGeom prst="line">
                <a:avLst/>
              </a:prstGeom>
              <a:noFill/>
              <a:ln w="38100">
                <a:solidFill>
                  <a:srgbClr val="99CC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0509" name="Line 19">
              <a:extLst>
                <a:ext uri="{FF2B5EF4-FFF2-40B4-BE49-F238E27FC236}">
                  <a16:creationId xmlns:a16="http://schemas.microsoft.com/office/drawing/2014/main" id="{A604C46A-C3E1-4DB7-82C8-040C1E0D4CD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9710" y="13485"/>
              <a:ext cx="1476" cy="0"/>
            </a:xfrm>
            <a:prstGeom prst="line">
              <a:avLst/>
            </a:prstGeom>
            <a:noFill/>
            <a:ln w="38100">
              <a:solidFill>
                <a:srgbClr val="99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0" name="Line 20">
              <a:extLst>
                <a:ext uri="{FF2B5EF4-FFF2-40B4-BE49-F238E27FC236}">
                  <a16:creationId xmlns:a16="http://schemas.microsoft.com/office/drawing/2014/main" id="{EB3E944B-096A-4341-B29B-4562C74D9B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545" y="14223"/>
              <a:ext cx="903" cy="0"/>
            </a:xfrm>
            <a:prstGeom prst="line">
              <a:avLst/>
            </a:prstGeom>
            <a:noFill/>
            <a:ln w="38100">
              <a:solidFill>
                <a:srgbClr val="99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1" name="Line 21">
              <a:extLst>
                <a:ext uri="{FF2B5EF4-FFF2-40B4-BE49-F238E27FC236}">
                  <a16:creationId xmlns:a16="http://schemas.microsoft.com/office/drawing/2014/main" id="{34E102E1-5753-49DD-B32D-8B8E83BD9C6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9386" y="14070"/>
              <a:ext cx="310" cy="0"/>
            </a:xfrm>
            <a:prstGeom prst="line">
              <a:avLst/>
            </a:prstGeom>
            <a:noFill/>
            <a:ln w="38100">
              <a:solidFill>
                <a:srgbClr val="99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22">
            <a:extLst>
              <a:ext uri="{FF2B5EF4-FFF2-40B4-BE49-F238E27FC236}">
                <a16:creationId xmlns:a16="http://schemas.microsoft.com/office/drawing/2014/main" id="{DBB235EC-9E25-48EF-AE41-C814993786AE}"/>
              </a:ext>
            </a:extLst>
          </p:cNvPr>
          <p:cNvGrpSpPr>
            <a:grpSpLocks/>
          </p:cNvGrpSpPr>
          <p:nvPr/>
        </p:nvGrpSpPr>
        <p:grpSpPr bwMode="auto">
          <a:xfrm>
            <a:off x="3390900" y="3535363"/>
            <a:ext cx="1849438" cy="1087437"/>
            <a:chOff x="6826" y="12941"/>
            <a:chExt cx="2417" cy="1356"/>
          </a:xfrm>
        </p:grpSpPr>
        <p:sp>
          <p:nvSpPr>
            <p:cNvPr id="20503" name="AutoShape 23">
              <a:extLst>
                <a:ext uri="{FF2B5EF4-FFF2-40B4-BE49-F238E27FC236}">
                  <a16:creationId xmlns:a16="http://schemas.microsoft.com/office/drawing/2014/main" id="{23F944DB-3548-4B3A-9BBC-C6672E428BE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9073" y="12838"/>
              <a:ext cx="68" cy="273"/>
            </a:xfrm>
            <a:prstGeom prst="flowChartMerge">
              <a:avLst/>
            </a:prstGeom>
            <a:solidFill>
              <a:srgbClr val="000000"/>
            </a:solidFill>
            <a:ln w="38100">
              <a:solidFill>
                <a:srgbClr val="00CC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504" name="Line 24">
              <a:extLst>
                <a:ext uri="{FF2B5EF4-FFF2-40B4-BE49-F238E27FC236}">
                  <a16:creationId xmlns:a16="http://schemas.microsoft.com/office/drawing/2014/main" id="{D9A27495-C8CD-4E29-AE9B-4A6C1E0EB40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8072" y="13638"/>
              <a:ext cx="1318" cy="0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5" name="Line 25">
              <a:extLst>
                <a:ext uri="{FF2B5EF4-FFF2-40B4-BE49-F238E27FC236}">
                  <a16:creationId xmlns:a16="http://schemas.microsoft.com/office/drawing/2014/main" id="{14A9F770-105A-4497-9ADE-DB8646F578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30" y="14295"/>
              <a:ext cx="1899" cy="0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6" name="Line 26">
              <a:extLst>
                <a:ext uri="{FF2B5EF4-FFF2-40B4-BE49-F238E27FC236}">
                  <a16:creationId xmlns:a16="http://schemas.microsoft.com/office/drawing/2014/main" id="{BFFB84B8-8640-4800-B215-8C6C1EBA33D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6529" y="13998"/>
              <a:ext cx="593" cy="0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7" name="Line 27">
              <a:extLst>
                <a:ext uri="{FF2B5EF4-FFF2-40B4-BE49-F238E27FC236}">
                  <a16:creationId xmlns:a16="http://schemas.microsoft.com/office/drawing/2014/main" id="{FBF60861-0D11-4934-B8CA-0E357781E32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8731" y="12979"/>
              <a:ext cx="250" cy="0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28">
            <a:extLst>
              <a:ext uri="{FF2B5EF4-FFF2-40B4-BE49-F238E27FC236}">
                <a16:creationId xmlns:a16="http://schemas.microsoft.com/office/drawing/2014/main" id="{8E6AA1C7-3FB1-4292-B9FA-99686AD72F6A}"/>
              </a:ext>
            </a:extLst>
          </p:cNvPr>
          <p:cNvGrpSpPr>
            <a:grpSpLocks/>
          </p:cNvGrpSpPr>
          <p:nvPr/>
        </p:nvGrpSpPr>
        <p:grpSpPr bwMode="auto">
          <a:xfrm>
            <a:off x="2760663" y="3895725"/>
            <a:ext cx="2474912" cy="920750"/>
            <a:chOff x="11503" y="13009"/>
            <a:chExt cx="3227" cy="1169"/>
          </a:xfrm>
        </p:grpSpPr>
        <p:sp>
          <p:nvSpPr>
            <p:cNvPr id="20498" name="AutoShape 29">
              <a:extLst>
                <a:ext uri="{FF2B5EF4-FFF2-40B4-BE49-F238E27FC236}">
                  <a16:creationId xmlns:a16="http://schemas.microsoft.com/office/drawing/2014/main" id="{918DED59-7BA0-4614-B87C-7C5F804C65C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14560" y="12906"/>
              <a:ext cx="68" cy="273"/>
            </a:xfrm>
            <a:prstGeom prst="flowChartMerge">
              <a:avLst/>
            </a:prstGeom>
            <a:solidFill>
              <a:srgbClr val="000000"/>
            </a:solidFill>
            <a:ln w="38100">
              <a:solidFill>
                <a:srgbClr val="FF00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499" name="Line 30">
              <a:extLst>
                <a:ext uri="{FF2B5EF4-FFF2-40B4-BE49-F238E27FC236}">
                  <a16:creationId xmlns:a16="http://schemas.microsoft.com/office/drawing/2014/main" id="{6A16D021-8554-4AA6-BAF2-E83DE18F7AC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4365" y="13046"/>
              <a:ext cx="111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0" name="Line 31">
              <a:extLst>
                <a:ext uri="{FF2B5EF4-FFF2-40B4-BE49-F238E27FC236}">
                  <a16:creationId xmlns:a16="http://schemas.microsoft.com/office/drawing/2014/main" id="{0681641A-5112-48D8-ADD8-9EA3AFE8EE2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13800" y="13610"/>
              <a:ext cx="1128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1" name="Line 32">
              <a:extLst>
                <a:ext uri="{FF2B5EF4-FFF2-40B4-BE49-F238E27FC236}">
                  <a16:creationId xmlns:a16="http://schemas.microsoft.com/office/drawing/2014/main" id="{B5745DBE-3A6D-4D09-991D-43B558BB47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0" y="14178"/>
              <a:ext cx="2842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2" name="Line 33">
              <a:extLst>
                <a:ext uri="{FF2B5EF4-FFF2-40B4-BE49-F238E27FC236}">
                  <a16:creationId xmlns:a16="http://schemas.microsoft.com/office/drawing/2014/main" id="{BF54083C-CA1E-438A-A7E9-A9B00B99B6B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11075" y="13750"/>
              <a:ext cx="855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6402" name="Text Box 34">
            <a:extLst>
              <a:ext uri="{FF2B5EF4-FFF2-40B4-BE49-F238E27FC236}">
                <a16:creationId xmlns:a16="http://schemas.microsoft.com/office/drawing/2014/main" id="{3CF0B15A-CDE5-4A6B-9DB0-68B8960506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7300" y="4883150"/>
            <a:ext cx="720725" cy="395288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 type="none" w="lg" len="lg"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/>
              <a:t>输出</a:t>
            </a:r>
          </a:p>
        </p:txBody>
      </p:sp>
      <p:sp>
        <p:nvSpPr>
          <p:cNvPr id="186403" name="Rectangle 35">
            <a:extLst>
              <a:ext uri="{FF2B5EF4-FFF2-40B4-BE49-F238E27FC236}">
                <a16:creationId xmlns:a16="http://schemas.microsoft.com/office/drawing/2014/main" id="{51AED8BA-DB08-4720-A256-178B58C746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8225" y="5267325"/>
            <a:ext cx="7453313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24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在位数较多且要满足一定的速度要求时采取并联方式，它比串联扩展方式工作速度快。 </a:t>
            </a:r>
          </a:p>
        </p:txBody>
      </p:sp>
      <p:sp>
        <p:nvSpPr>
          <p:cNvPr id="20497" name="Rectangle 40">
            <a:extLst>
              <a:ext uri="{FF2B5EF4-FFF2-40B4-BE49-F238E27FC236}">
                <a16:creationId xmlns:a16="http://schemas.microsoft.com/office/drawing/2014/main" id="{DE65A9B1-7084-4C7E-B072-E3273D2900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476250"/>
            <a:ext cx="4629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kumimoji="1" lang="en-US" altLang="zh-CN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kumimoji="1" lang="zh-CN" altLang="en-US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）数值比较器的位数扩展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86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86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86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86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86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186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86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186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86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73" grpId="0" animBg="1"/>
      <p:bldP spid="186374" grpId="0" animBg="1"/>
      <p:bldP spid="186375" grpId="0" animBg="1"/>
      <p:bldP spid="186379" grpId="0" animBg="1"/>
      <p:bldP spid="186380" grpId="0" animBg="1"/>
      <p:bldP spid="186381" grpId="0" animBg="1"/>
      <p:bldP spid="186382" grpId="0" animBg="1"/>
      <p:bldP spid="186402" grpId="0" animBg="1"/>
      <p:bldP spid="186403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5">
            <a:extLst>
              <a:ext uri="{FF2B5EF4-FFF2-40B4-BE49-F238E27FC236}">
                <a16:creationId xmlns:a16="http://schemas.microsoft.com/office/drawing/2014/main" id="{E0823F92-65D8-455A-9101-421246E93A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88913"/>
            <a:ext cx="318611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36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8.2.5  </a:t>
            </a:r>
            <a:r>
              <a:rPr lang="zh-CN" altLang="en-US" sz="36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加法器</a:t>
            </a:r>
          </a:p>
        </p:txBody>
      </p:sp>
      <p:sp>
        <p:nvSpPr>
          <p:cNvPr id="21509" name="Text Box 6">
            <a:extLst>
              <a:ext uri="{FF2B5EF4-FFF2-40B4-BE49-F238E27FC236}">
                <a16:creationId xmlns:a16="http://schemas.microsoft.com/office/drawing/2014/main" id="{7446E2DC-0123-4F6A-A10D-7FB72602B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692150"/>
            <a:ext cx="7010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1. 1</a:t>
            </a:r>
            <a:r>
              <a:rPr lang="zh-CN" altLang="en-US" sz="32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位加法器</a:t>
            </a:r>
          </a:p>
        </p:txBody>
      </p:sp>
      <p:sp>
        <p:nvSpPr>
          <p:cNvPr id="188424" name="Oval 8">
            <a:extLst>
              <a:ext uri="{FF2B5EF4-FFF2-40B4-BE49-F238E27FC236}">
                <a16:creationId xmlns:a16="http://schemas.microsoft.com/office/drawing/2014/main" id="{DEC6CC5F-B1CD-4BD4-8288-168DBB48C5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1582738"/>
            <a:ext cx="3810000" cy="188277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  <a:round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2" name="Group 10">
            <a:extLst>
              <a:ext uri="{FF2B5EF4-FFF2-40B4-BE49-F238E27FC236}">
                <a16:creationId xmlns:a16="http://schemas.microsoft.com/office/drawing/2014/main" id="{FF6AEDD2-7F38-4596-991D-97F57B657916}"/>
              </a:ext>
            </a:extLst>
          </p:cNvPr>
          <p:cNvGrpSpPr>
            <a:grpSpLocks/>
          </p:cNvGrpSpPr>
          <p:nvPr/>
        </p:nvGrpSpPr>
        <p:grpSpPr bwMode="auto">
          <a:xfrm>
            <a:off x="3116263" y="1484313"/>
            <a:ext cx="2833687" cy="1119187"/>
            <a:chOff x="2152" y="1615"/>
            <a:chExt cx="1892" cy="836"/>
          </a:xfrm>
        </p:grpSpPr>
        <p:sp>
          <p:nvSpPr>
            <p:cNvPr id="21530" name="Text Box 11">
              <a:extLst>
                <a:ext uri="{FF2B5EF4-FFF2-40B4-BE49-F238E27FC236}">
                  <a16:creationId xmlns:a16="http://schemas.microsoft.com/office/drawing/2014/main" id="{5C9256E4-66A3-4EF1-85C3-C9BA542BF7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84" y="1615"/>
              <a:ext cx="1560" cy="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4000" b="1">
                  <a:solidFill>
                    <a:srgbClr val="000099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1  1  0  1</a:t>
              </a:r>
            </a:p>
          </p:txBody>
        </p:sp>
        <p:sp>
          <p:nvSpPr>
            <p:cNvPr id="21531" name="Text Box 12">
              <a:extLst>
                <a:ext uri="{FF2B5EF4-FFF2-40B4-BE49-F238E27FC236}">
                  <a16:creationId xmlns:a16="http://schemas.microsoft.com/office/drawing/2014/main" id="{01E2A613-5366-426D-8E8A-8851B67ACB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84" y="1927"/>
              <a:ext cx="1500" cy="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4000" b="1">
                  <a:solidFill>
                    <a:srgbClr val="000099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1  0  0  1</a:t>
              </a:r>
            </a:p>
          </p:txBody>
        </p:sp>
        <p:sp>
          <p:nvSpPr>
            <p:cNvPr id="21532" name="Text Box 13">
              <a:extLst>
                <a:ext uri="{FF2B5EF4-FFF2-40B4-BE49-F238E27FC236}">
                  <a16:creationId xmlns:a16="http://schemas.microsoft.com/office/drawing/2014/main" id="{DB5A2A43-3674-4B37-855C-70CD825608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2" y="2006"/>
              <a:ext cx="236" cy="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800" b="1">
                  <a:solidFill>
                    <a:srgbClr val="000099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+</a:t>
              </a:r>
            </a:p>
          </p:txBody>
        </p:sp>
      </p:grpSp>
      <p:sp>
        <p:nvSpPr>
          <p:cNvPr id="188430" name="Line 14">
            <a:extLst>
              <a:ext uri="{FF2B5EF4-FFF2-40B4-BE49-F238E27FC236}">
                <a16:creationId xmlns:a16="http://schemas.microsoft.com/office/drawing/2014/main" id="{E5D9E3DF-87D8-4BA5-BA66-D716D7D612F9}"/>
              </a:ext>
            </a:extLst>
          </p:cNvPr>
          <p:cNvSpPr>
            <a:spLocks noChangeShapeType="1"/>
          </p:cNvSpPr>
          <p:nvPr/>
        </p:nvSpPr>
        <p:spPr bwMode="auto">
          <a:xfrm>
            <a:off x="2846388" y="2832100"/>
            <a:ext cx="2887662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8431" name="Text Box 15">
            <a:extLst>
              <a:ext uri="{FF2B5EF4-FFF2-40B4-BE49-F238E27FC236}">
                <a16:creationId xmlns:a16="http://schemas.microsoft.com/office/drawing/2014/main" id="{31DC38DE-18A8-4DFD-8BC7-B98D800459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2703513"/>
            <a:ext cx="4667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40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endParaRPr kumimoji="1" lang="en-US" altLang="zh-CN" sz="2800" b="1">
              <a:solidFill>
                <a:srgbClr val="000099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88432" name="Text Box 16">
            <a:extLst>
              <a:ext uri="{FF2B5EF4-FFF2-40B4-BE49-F238E27FC236}">
                <a16:creationId xmlns:a16="http://schemas.microsoft.com/office/drawing/2014/main" id="{A42CFE2B-FA8B-424E-8356-3D6CB12DDD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2519363"/>
            <a:ext cx="747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</a:p>
        </p:txBody>
      </p:sp>
      <p:sp>
        <p:nvSpPr>
          <p:cNvPr id="188433" name="Text Box 17">
            <a:extLst>
              <a:ext uri="{FF2B5EF4-FFF2-40B4-BE49-F238E27FC236}">
                <a16:creationId xmlns:a16="http://schemas.microsoft.com/office/drawing/2014/main" id="{43840232-BACD-4638-841A-E450A73F26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2703513"/>
            <a:ext cx="4667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40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endParaRPr kumimoji="1" lang="en-US" altLang="zh-CN" sz="2800" b="1">
              <a:solidFill>
                <a:srgbClr val="000099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88434" name="Text Box 18">
            <a:extLst>
              <a:ext uri="{FF2B5EF4-FFF2-40B4-BE49-F238E27FC236}">
                <a16:creationId xmlns:a16="http://schemas.microsoft.com/office/drawing/2014/main" id="{4721E811-027E-4301-A715-54724B76A9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6725" y="2519363"/>
            <a:ext cx="638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0</a:t>
            </a:r>
          </a:p>
        </p:txBody>
      </p:sp>
      <p:sp>
        <p:nvSpPr>
          <p:cNvPr id="188435" name="Text Box 19">
            <a:extLst>
              <a:ext uri="{FF2B5EF4-FFF2-40B4-BE49-F238E27FC236}">
                <a16:creationId xmlns:a16="http://schemas.microsoft.com/office/drawing/2014/main" id="{D23AF729-FEC2-42CA-BCDB-B16FA021E9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2703513"/>
            <a:ext cx="4667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40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endParaRPr kumimoji="1" lang="en-US" altLang="zh-CN" sz="2800" b="1">
              <a:solidFill>
                <a:srgbClr val="000099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88436" name="Text Box 20">
            <a:extLst>
              <a:ext uri="{FF2B5EF4-FFF2-40B4-BE49-F238E27FC236}">
                <a16:creationId xmlns:a16="http://schemas.microsoft.com/office/drawing/2014/main" id="{3F8DF149-1EED-44AE-B479-F35C7BC0E4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2375" y="2519363"/>
            <a:ext cx="69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0</a:t>
            </a:r>
          </a:p>
        </p:txBody>
      </p:sp>
      <p:sp>
        <p:nvSpPr>
          <p:cNvPr id="188437" name="Text Box 21">
            <a:extLst>
              <a:ext uri="{FF2B5EF4-FFF2-40B4-BE49-F238E27FC236}">
                <a16:creationId xmlns:a16="http://schemas.microsoft.com/office/drawing/2014/main" id="{F25025D7-1B9D-4B3D-9AAF-D68254BA7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2703513"/>
            <a:ext cx="4667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40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endParaRPr kumimoji="1" lang="en-US" altLang="zh-CN" sz="2800" b="1">
              <a:solidFill>
                <a:srgbClr val="000099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88438" name="Text Box 22">
            <a:extLst>
              <a:ext uri="{FF2B5EF4-FFF2-40B4-BE49-F238E27FC236}">
                <a16:creationId xmlns:a16="http://schemas.microsoft.com/office/drawing/2014/main" id="{C48CC4F8-8E27-4C61-A9A5-80A0E6C320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2519363"/>
            <a:ext cx="620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</a:p>
        </p:txBody>
      </p:sp>
      <p:sp>
        <p:nvSpPr>
          <p:cNvPr id="188439" name="Text Box 23">
            <a:extLst>
              <a:ext uri="{FF2B5EF4-FFF2-40B4-BE49-F238E27FC236}">
                <a16:creationId xmlns:a16="http://schemas.microsoft.com/office/drawing/2014/main" id="{3554C804-CD57-4AB7-A527-0FAD9F4C26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2703513"/>
            <a:ext cx="4667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40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endParaRPr kumimoji="1" lang="en-US" altLang="zh-CN" sz="2800" b="1">
              <a:solidFill>
                <a:srgbClr val="000099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3" name="Group 24">
            <a:extLst>
              <a:ext uri="{FF2B5EF4-FFF2-40B4-BE49-F238E27FC236}">
                <a16:creationId xmlns:a16="http://schemas.microsoft.com/office/drawing/2014/main" id="{F6067C4C-3B27-4A78-AF2E-CB3B3961F9FD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4406900"/>
            <a:ext cx="3429000" cy="1620838"/>
            <a:chOff x="442" y="2387"/>
            <a:chExt cx="2354" cy="1021"/>
          </a:xfrm>
        </p:grpSpPr>
        <p:sp>
          <p:nvSpPr>
            <p:cNvPr id="21529" name="AutoShape 25">
              <a:extLst>
                <a:ext uri="{FF2B5EF4-FFF2-40B4-BE49-F238E27FC236}">
                  <a16:creationId xmlns:a16="http://schemas.microsoft.com/office/drawing/2014/main" id="{70645869-707B-4B14-BAD4-BCC5F2C11C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" y="2387"/>
              <a:ext cx="2353" cy="102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 type="none" w="lg" len="lg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21507" name="Object 26">
              <a:extLst>
                <a:ext uri="{FF2B5EF4-FFF2-40B4-BE49-F238E27FC236}">
                  <a16:creationId xmlns:a16="http://schemas.microsoft.com/office/drawing/2014/main" id="{11B29ECD-473A-4300-8093-D2D6E237DD7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0" y="2529"/>
            <a:ext cx="2326" cy="7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33" name="图片" r:id="rId3" imgW="2619360" imgH="876240" progId="Word.Picture.8">
                    <p:embed/>
                  </p:oleObj>
                </mc:Choice>
                <mc:Fallback>
                  <p:oleObj name="图片" r:id="rId3" imgW="2619360" imgH="876240" progId="Word.Picture.8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" y="2529"/>
                          <a:ext cx="2326" cy="76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27">
            <a:extLst>
              <a:ext uri="{FF2B5EF4-FFF2-40B4-BE49-F238E27FC236}">
                <a16:creationId xmlns:a16="http://schemas.microsoft.com/office/drawing/2014/main" id="{19F4F65C-40E1-4C3D-B4DD-5C46BD94C862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4427538"/>
            <a:ext cx="3429000" cy="1574800"/>
            <a:chOff x="3050" y="2387"/>
            <a:chExt cx="2212" cy="992"/>
          </a:xfrm>
        </p:grpSpPr>
        <p:sp>
          <p:nvSpPr>
            <p:cNvPr id="21528" name="AutoShape 28">
              <a:extLst>
                <a:ext uri="{FF2B5EF4-FFF2-40B4-BE49-F238E27FC236}">
                  <a16:creationId xmlns:a16="http://schemas.microsoft.com/office/drawing/2014/main" id="{0A341769-C537-4A32-91EB-3AB602155E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0" y="2387"/>
              <a:ext cx="2212" cy="99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 type="none" w="lg" len="lg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21506" name="Object 29">
              <a:extLst>
                <a:ext uri="{FF2B5EF4-FFF2-40B4-BE49-F238E27FC236}">
                  <a16:creationId xmlns:a16="http://schemas.microsoft.com/office/drawing/2014/main" id="{A05E1164-3380-42E6-B538-EAD1C7D7D13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78" y="2529"/>
            <a:ext cx="2098" cy="7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34" name="图片" r:id="rId5" imgW="2434343" imgH="810940" progId="Word.Picture.8">
                    <p:embed/>
                  </p:oleObj>
                </mc:Choice>
                <mc:Fallback>
                  <p:oleObj name="图片" r:id="rId5" imgW="2434343" imgH="810940" progId="Word.Picture.8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8" y="2529"/>
                          <a:ext cx="2098" cy="7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8446" name="Rectangle 30">
            <a:extLst>
              <a:ext uri="{FF2B5EF4-FFF2-40B4-BE49-F238E27FC236}">
                <a16:creationId xmlns:a16="http://schemas.microsoft.com/office/drawing/2014/main" id="{687BB6A6-5202-4CEF-B628-50DAB07752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3465513"/>
            <a:ext cx="88392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2400" b="1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24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两个二进制数相加时，有两种情况：一种不考虑低位来的进位，另一种考虑低位来的进位。加法器也因此分为半加器和全加器。</a:t>
            </a:r>
          </a:p>
        </p:txBody>
      </p:sp>
      <p:sp>
        <p:nvSpPr>
          <p:cNvPr id="188447" name="Text Box 31">
            <a:extLst>
              <a:ext uri="{FF2B5EF4-FFF2-40B4-BE49-F238E27FC236}">
                <a16:creationId xmlns:a16="http://schemas.microsoft.com/office/drawing/2014/main" id="{C399B8C1-903B-46FF-868B-D65388AB78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0788" y="6165850"/>
            <a:ext cx="2970212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400">
                <a:solidFill>
                  <a:srgbClr val="000066"/>
                </a:solidFill>
                <a:ea typeface="黑体" panose="02010609060101010101" pitchFamily="49" charset="-122"/>
              </a:rPr>
              <a:t>半加器</a:t>
            </a:r>
          </a:p>
        </p:txBody>
      </p:sp>
      <p:sp>
        <p:nvSpPr>
          <p:cNvPr id="188448" name="Text Box 32">
            <a:extLst>
              <a:ext uri="{FF2B5EF4-FFF2-40B4-BE49-F238E27FC236}">
                <a16:creationId xmlns:a16="http://schemas.microsoft.com/office/drawing/2014/main" id="{12975F51-1C11-4B4E-A202-D544ECCDCB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6180138"/>
            <a:ext cx="2430463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400">
                <a:solidFill>
                  <a:srgbClr val="000066"/>
                </a:solidFill>
                <a:ea typeface="黑体" panose="02010609060101010101" pitchFamily="49" charset="-122"/>
              </a:rPr>
              <a:t>全加器</a:t>
            </a:r>
          </a:p>
        </p:txBody>
      </p:sp>
      <p:sp>
        <p:nvSpPr>
          <p:cNvPr id="188453" name="Rectangle 37">
            <a:extLst>
              <a:ext uri="{FF2B5EF4-FFF2-40B4-BE49-F238E27FC236}">
                <a16:creationId xmlns:a16="http://schemas.microsoft.com/office/drawing/2014/main" id="{65ADD768-8D9D-481B-9C88-FDE5724632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125538"/>
            <a:ext cx="429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两个</a:t>
            </a:r>
            <a:r>
              <a:rPr lang="en-US" altLang="zh-CN" sz="24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 </a:t>
            </a:r>
            <a:r>
              <a:rPr lang="zh-CN" altLang="en-US" sz="24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位二进制数相加的过程</a:t>
            </a:r>
            <a:r>
              <a:rPr lang="en-US" altLang="zh-CN" sz="24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88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188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500"/>
                                        <p:tgtEl>
                                          <p:spTgt spid="188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24" grpId="0" animBg="1"/>
      <p:bldP spid="188431" grpId="0" autoUpdateAnimBg="0"/>
      <p:bldP spid="188432" grpId="0" autoUpdateAnimBg="0"/>
      <p:bldP spid="188433" grpId="0" autoUpdateAnimBg="0"/>
      <p:bldP spid="188434" grpId="0" autoUpdateAnimBg="0"/>
      <p:bldP spid="188435" grpId="0" autoUpdateAnimBg="0"/>
      <p:bldP spid="188436" grpId="0" autoUpdateAnimBg="0"/>
      <p:bldP spid="188437" grpId="0" autoUpdateAnimBg="0"/>
      <p:bldP spid="188438" grpId="0" autoUpdateAnimBg="0"/>
      <p:bldP spid="188439" grpId="0" autoUpdateAnimBg="0"/>
      <p:bldP spid="188446" grpId="0" autoUpdateAnimBg="0"/>
      <p:bldP spid="188447" grpId="0" animBg="1" autoUpdateAnimBg="0"/>
      <p:bldP spid="188448" grpId="0" animBg="1" autoUpdateAnimBg="0"/>
      <p:bldP spid="188453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5" name="Text Box 4">
            <a:extLst>
              <a:ext uri="{FF2B5EF4-FFF2-40B4-BE49-F238E27FC236}">
                <a16:creationId xmlns:a16="http://schemas.microsoft.com/office/drawing/2014/main" id="{15305A82-80E7-42B6-8DFD-D0657F5499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404813"/>
            <a:ext cx="7010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(1) </a:t>
            </a:r>
            <a:r>
              <a:rPr lang="zh-CN" altLang="en-US" sz="32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半加器</a:t>
            </a:r>
            <a:r>
              <a:rPr kumimoji="1" lang="zh-CN" altLang="en-US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kumimoji="1" lang="en-US" altLang="zh-CN" sz="28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Half  Adder</a:t>
            </a:r>
            <a:r>
              <a:rPr kumimoji="1" lang="zh-CN" altLang="en-US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en-US" sz="2800" b="1"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22536" name="Rectangle 241">
            <a:extLst>
              <a:ext uri="{FF2B5EF4-FFF2-40B4-BE49-F238E27FC236}">
                <a16:creationId xmlns:a16="http://schemas.microsoft.com/office/drawing/2014/main" id="{2A9D3695-2C7B-47FE-A6B2-CE71219D93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1125538"/>
            <a:ext cx="822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不考虑低位进位，将两个</a:t>
            </a:r>
            <a:r>
              <a:rPr lang="en-US" altLang="zh-CN" sz="24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位二进制数</a:t>
            </a:r>
            <a:r>
              <a:rPr lang="en-US" altLang="zh-CN" sz="24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24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相加的器件。</a:t>
            </a:r>
            <a:r>
              <a:rPr lang="zh-CN" altLang="en-US" sz="2400" b="1">
                <a:solidFill>
                  <a:srgbClr val="000099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22537" name="Rectangle 242">
            <a:extLst>
              <a:ext uri="{FF2B5EF4-FFF2-40B4-BE49-F238E27FC236}">
                <a16:creationId xmlns:a16="http://schemas.microsoft.com/office/drawing/2014/main" id="{04076932-D5D0-4677-958D-248415CE3A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1700213"/>
            <a:ext cx="2576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zh-CN" sz="24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半加器的真值表</a:t>
            </a:r>
          </a:p>
        </p:txBody>
      </p:sp>
      <p:sp>
        <p:nvSpPr>
          <p:cNvPr id="189683" name="Rectangle 243">
            <a:extLst>
              <a:ext uri="{FF2B5EF4-FFF2-40B4-BE49-F238E27FC236}">
                <a16:creationId xmlns:a16="http://schemas.microsoft.com/office/drawing/2014/main" id="{12992121-AD2C-428B-B962-25DDED29DC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2205038"/>
            <a:ext cx="19669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zh-CN" sz="24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逻辑表达式</a:t>
            </a:r>
          </a:p>
        </p:txBody>
      </p:sp>
      <p:sp>
        <p:nvSpPr>
          <p:cNvPr id="189684" name="Rectangle 244">
            <a:extLst>
              <a:ext uri="{FF2B5EF4-FFF2-40B4-BE49-F238E27FC236}">
                <a16:creationId xmlns:a16="http://schemas.microsoft.com/office/drawing/2014/main" id="{0C87A9F1-419C-4E09-B946-F52187296D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2636838"/>
            <a:ext cx="1357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zh-CN" sz="24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逻辑图</a:t>
            </a:r>
          </a:p>
        </p:txBody>
      </p:sp>
      <p:grpSp>
        <p:nvGrpSpPr>
          <p:cNvPr id="2" name="Group 245">
            <a:extLst>
              <a:ext uri="{FF2B5EF4-FFF2-40B4-BE49-F238E27FC236}">
                <a16:creationId xmlns:a16="http://schemas.microsoft.com/office/drawing/2014/main" id="{43D8AC80-085C-42A2-BCEC-F56AD2A02BBB}"/>
              </a:ext>
            </a:extLst>
          </p:cNvPr>
          <p:cNvGrpSpPr>
            <a:grpSpLocks/>
          </p:cNvGrpSpPr>
          <p:nvPr/>
        </p:nvGrpSpPr>
        <p:grpSpPr bwMode="auto">
          <a:xfrm>
            <a:off x="5381625" y="2587625"/>
            <a:ext cx="3281363" cy="2813050"/>
            <a:chOff x="3357" y="1444"/>
            <a:chExt cx="2067" cy="1772"/>
          </a:xfrm>
        </p:grpSpPr>
        <p:grpSp>
          <p:nvGrpSpPr>
            <p:cNvPr id="22548" name="Group 246">
              <a:extLst>
                <a:ext uri="{FF2B5EF4-FFF2-40B4-BE49-F238E27FC236}">
                  <a16:creationId xmlns:a16="http://schemas.microsoft.com/office/drawing/2014/main" id="{A1A04673-9F2B-470D-934D-0C7D38CD36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57" y="1728"/>
              <a:ext cx="2067" cy="1488"/>
              <a:chOff x="3256" y="1728"/>
              <a:chExt cx="1640" cy="1441"/>
            </a:xfrm>
          </p:grpSpPr>
          <p:sp>
            <p:nvSpPr>
              <p:cNvPr id="22550" name="Rectangle 247" descr="羊皮纸">
                <a:extLst>
                  <a:ext uri="{FF2B5EF4-FFF2-40B4-BE49-F238E27FC236}">
                    <a16:creationId xmlns:a16="http://schemas.microsoft.com/office/drawing/2014/main" id="{4BDD721F-248E-43CA-9E58-6CB1C62D3F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2" y="2877"/>
                <a:ext cx="384" cy="292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</a:pPr>
                <a:r>
                  <a:rPr lang="en-US" altLang="zh-CN" sz="2400">
                    <a:solidFill>
                      <a:srgbClr val="000000"/>
                    </a:solidFill>
                  </a:rPr>
                  <a:t>1</a:t>
                </a:r>
              </a:p>
            </p:txBody>
          </p:sp>
          <p:sp>
            <p:nvSpPr>
              <p:cNvPr id="22551" name="Rectangle 248" descr="羊皮纸">
                <a:extLst>
                  <a:ext uri="{FF2B5EF4-FFF2-40B4-BE49-F238E27FC236}">
                    <a16:creationId xmlns:a16="http://schemas.microsoft.com/office/drawing/2014/main" id="{C39F2D23-BA4D-44CD-9B5C-344F40D14D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2" y="2590"/>
                <a:ext cx="384" cy="287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</a:pPr>
                <a:r>
                  <a:rPr lang="en-US" altLang="zh-CN" sz="2400">
                    <a:solidFill>
                      <a:srgbClr val="000000"/>
                    </a:solidFill>
                  </a:rPr>
                  <a:t>0</a:t>
                </a:r>
              </a:p>
            </p:txBody>
          </p:sp>
          <p:sp>
            <p:nvSpPr>
              <p:cNvPr id="22552" name="Rectangle 249" descr="羊皮纸">
                <a:extLst>
                  <a:ext uri="{FF2B5EF4-FFF2-40B4-BE49-F238E27FC236}">
                    <a16:creationId xmlns:a16="http://schemas.microsoft.com/office/drawing/2014/main" id="{310EFD83-6800-4DFB-84EB-C42E4B0AA7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2" y="2303"/>
                <a:ext cx="384" cy="287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</a:pPr>
                <a:r>
                  <a:rPr lang="en-US" altLang="zh-CN" sz="2400">
                    <a:solidFill>
                      <a:srgbClr val="000000"/>
                    </a:solidFill>
                  </a:rPr>
                  <a:t>0</a:t>
                </a:r>
              </a:p>
            </p:txBody>
          </p:sp>
          <p:sp>
            <p:nvSpPr>
              <p:cNvPr id="22553" name="Rectangle 250" descr="羊皮纸">
                <a:extLst>
                  <a:ext uri="{FF2B5EF4-FFF2-40B4-BE49-F238E27FC236}">
                    <a16:creationId xmlns:a16="http://schemas.microsoft.com/office/drawing/2014/main" id="{8EC5DABD-E0A2-43B0-8EC6-2B83F5A973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2" y="2016"/>
                <a:ext cx="384" cy="287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</a:pPr>
                <a:r>
                  <a:rPr lang="en-US" altLang="zh-CN" sz="2400">
                    <a:solidFill>
                      <a:srgbClr val="000000"/>
                    </a:solidFill>
                  </a:rPr>
                  <a:t>0</a:t>
                </a:r>
              </a:p>
            </p:txBody>
          </p:sp>
          <p:sp>
            <p:nvSpPr>
              <p:cNvPr id="22554" name="Rectangle 251" descr="羊皮纸">
                <a:extLst>
                  <a:ext uri="{FF2B5EF4-FFF2-40B4-BE49-F238E27FC236}">
                    <a16:creationId xmlns:a16="http://schemas.microsoft.com/office/drawing/2014/main" id="{335ABAC8-23D9-4CC8-BD46-2D0B9C346A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2" y="1728"/>
                <a:ext cx="384" cy="288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</a:pPr>
                <a:r>
                  <a:rPr lang="en-US" altLang="zh-CN" sz="2400">
                    <a:solidFill>
                      <a:srgbClr val="333399"/>
                    </a:solidFill>
                  </a:rPr>
                  <a:t>C</a:t>
                </a:r>
              </a:p>
            </p:txBody>
          </p:sp>
          <p:sp>
            <p:nvSpPr>
              <p:cNvPr id="22555" name="Rectangle 252" descr="羊皮纸">
                <a:extLst>
                  <a:ext uri="{FF2B5EF4-FFF2-40B4-BE49-F238E27FC236}">
                    <a16:creationId xmlns:a16="http://schemas.microsoft.com/office/drawing/2014/main" id="{E9A56575-6FDD-442C-95FC-123EC5961A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0" y="2877"/>
                <a:ext cx="432" cy="292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</a:pPr>
                <a:r>
                  <a:rPr lang="en-US" altLang="zh-CN" sz="2400">
                    <a:solidFill>
                      <a:srgbClr val="000000"/>
                    </a:solidFill>
                  </a:rPr>
                  <a:t>0</a:t>
                </a:r>
              </a:p>
            </p:txBody>
          </p:sp>
          <p:sp>
            <p:nvSpPr>
              <p:cNvPr id="22556" name="Rectangle 253" descr="羊皮纸">
                <a:extLst>
                  <a:ext uri="{FF2B5EF4-FFF2-40B4-BE49-F238E27FC236}">
                    <a16:creationId xmlns:a16="http://schemas.microsoft.com/office/drawing/2014/main" id="{854DE6BF-F2AC-4B7F-A80A-8EA851AAC4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6" y="2877"/>
                <a:ext cx="384" cy="292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</a:pPr>
                <a:r>
                  <a:rPr lang="en-US" altLang="zh-CN" sz="2400">
                    <a:solidFill>
                      <a:srgbClr val="000000"/>
                    </a:solidFill>
                  </a:rPr>
                  <a:t>1</a:t>
                </a:r>
              </a:p>
            </p:txBody>
          </p:sp>
          <p:sp>
            <p:nvSpPr>
              <p:cNvPr id="22557" name="Rectangle 254" descr="羊皮纸">
                <a:extLst>
                  <a:ext uri="{FF2B5EF4-FFF2-40B4-BE49-F238E27FC236}">
                    <a16:creationId xmlns:a16="http://schemas.microsoft.com/office/drawing/2014/main" id="{CFA8C78E-AA8F-41F9-9E55-037E3AEBE9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6" y="2877"/>
                <a:ext cx="440" cy="292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</a:pPr>
                <a:r>
                  <a:rPr lang="en-US" altLang="zh-CN" sz="2400">
                    <a:solidFill>
                      <a:srgbClr val="000000"/>
                    </a:solidFill>
                  </a:rPr>
                  <a:t>1</a:t>
                </a:r>
              </a:p>
            </p:txBody>
          </p:sp>
          <p:sp>
            <p:nvSpPr>
              <p:cNvPr id="22558" name="Rectangle 255" descr="羊皮纸">
                <a:extLst>
                  <a:ext uri="{FF2B5EF4-FFF2-40B4-BE49-F238E27FC236}">
                    <a16:creationId xmlns:a16="http://schemas.microsoft.com/office/drawing/2014/main" id="{5BF6961D-4E2E-4169-9305-385D42315D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0" y="2590"/>
                <a:ext cx="432" cy="287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</a:pPr>
                <a:r>
                  <a:rPr lang="en-US" altLang="zh-CN" sz="2400">
                    <a:solidFill>
                      <a:srgbClr val="000000"/>
                    </a:solidFill>
                  </a:rPr>
                  <a:t>1</a:t>
                </a:r>
              </a:p>
            </p:txBody>
          </p:sp>
          <p:sp>
            <p:nvSpPr>
              <p:cNvPr id="22559" name="Rectangle 256" descr="羊皮纸">
                <a:extLst>
                  <a:ext uri="{FF2B5EF4-FFF2-40B4-BE49-F238E27FC236}">
                    <a16:creationId xmlns:a16="http://schemas.microsoft.com/office/drawing/2014/main" id="{2980A5F6-B930-41F8-8E1B-4C7B61AEFA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6" y="2590"/>
                <a:ext cx="384" cy="287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</a:pPr>
                <a:r>
                  <a:rPr lang="en-US" altLang="zh-CN" sz="2400">
                    <a:solidFill>
                      <a:srgbClr val="000000"/>
                    </a:solidFill>
                  </a:rPr>
                  <a:t>1</a:t>
                </a:r>
              </a:p>
            </p:txBody>
          </p:sp>
          <p:sp>
            <p:nvSpPr>
              <p:cNvPr id="22560" name="Rectangle 257" descr="羊皮纸">
                <a:extLst>
                  <a:ext uri="{FF2B5EF4-FFF2-40B4-BE49-F238E27FC236}">
                    <a16:creationId xmlns:a16="http://schemas.microsoft.com/office/drawing/2014/main" id="{EABBA545-8B63-40AC-B91C-AD525DED27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6" y="2590"/>
                <a:ext cx="440" cy="287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</a:pPr>
                <a:r>
                  <a:rPr lang="en-US" altLang="zh-CN" sz="2400">
                    <a:solidFill>
                      <a:srgbClr val="000000"/>
                    </a:solidFill>
                  </a:rPr>
                  <a:t>0</a:t>
                </a:r>
              </a:p>
            </p:txBody>
          </p:sp>
          <p:sp>
            <p:nvSpPr>
              <p:cNvPr id="22561" name="Rectangle 258" descr="羊皮纸">
                <a:extLst>
                  <a:ext uri="{FF2B5EF4-FFF2-40B4-BE49-F238E27FC236}">
                    <a16:creationId xmlns:a16="http://schemas.microsoft.com/office/drawing/2014/main" id="{3063346D-BFBB-4632-A331-F9F92560E1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0" y="2303"/>
                <a:ext cx="432" cy="287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</a:pPr>
                <a:r>
                  <a:rPr lang="en-US" altLang="zh-CN" sz="2400">
                    <a:solidFill>
                      <a:srgbClr val="000000"/>
                    </a:solidFill>
                  </a:rPr>
                  <a:t>1</a:t>
                </a:r>
              </a:p>
            </p:txBody>
          </p:sp>
          <p:sp>
            <p:nvSpPr>
              <p:cNvPr id="22562" name="Rectangle 259" descr="羊皮纸">
                <a:extLst>
                  <a:ext uri="{FF2B5EF4-FFF2-40B4-BE49-F238E27FC236}">
                    <a16:creationId xmlns:a16="http://schemas.microsoft.com/office/drawing/2014/main" id="{CCB4F325-E468-4053-907F-EF3EC7EB3E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6" y="2303"/>
                <a:ext cx="384" cy="287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</a:pPr>
                <a:r>
                  <a:rPr lang="en-US" altLang="zh-CN" sz="2400">
                    <a:solidFill>
                      <a:srgbClr val="000000"/>
                    </a:solidFill>
                  </a:rPr>
                  <a:t>0</a:t>
                </a:r>
              </a:p>
            </p:txBody>
          </p:sp>
          <p:sp>
            <p:nvSpPr>
              <p:cNvPr id="22563" name="Rectangle 260" descr="羊皮纸">
                <a:extLst>
                  <a:ext uri="{FF2B5EF4-FFF2-40B4-BE49-F238E27FC236}">
                    <a16:creationId xmlns:a16="http://schemas.microsoft.com/office/drawing/2014/main" id="{1C166619-EDC7-43CE-AA2F-B2CB725932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6" y="2303"/>
                <a:ext cx="440" cy="287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</a:pPr>
                <a:r>
                  <a:rPr lang="en-US" altLang="zh-CN" sz="2400">
                    <a:solidFill>
                      <a:srgbClr val="000000"/>
                    </a:solidFill>
                  </a:rPr>
                  <a:t>1</a:t>
                </a:r>
              </a:p>
            </p:txBody>
          </p:sp>
          <p:sp>
            <p:nvSpPr>
              <p:cNvPr id="22564" name="Rectangle 261" descr="羊皮纸">
                <a:extLst>
                  <a:ext uri="{FF2B5EF4-FFF2-40B4-BE49-F238E27FC236}">
                    <a16:creationId xmlns:a16="http://schemas.microsoft.com/office/drawing/2014/main" id="{89EE2EDA-CFFC-44DC-B009-DEB9B8064D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0" y="2016"/>
                <a:ext cx="432" cy="287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</a:pPr>
                <a:r>
                  <a:rPr lang="en-US" altLang="zh-CN" sz="2400">
                    <a:solidFill>
                      <a:srgbClr val="000000"/>
                    </a:solidFill>
                  </a:rPr>
                  <a:t>0</a:t>
                </a:r>
              </a:p>
            </p:txBody>
          </p:sp>
          <p:sp>
            <p:nvSpPr>
              <p:cNvPr id="22565" name="Rectangle 262" descr="羊皮纸">
                <a:extLst>
                  <a:ext uri="{FF2B5EF4-FFF2-40B4-BE49-F238E27FC236}">
                    <a16:creationId xmlns:a16="http://schemas.microsoft.com/office/drawing/2014/main" id="{B72F790F-6D69-49A3-991B-1281BD4A35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6" y="2016"/>
                <a:ext cx="384" cy="287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</a:pPr>
                <a:r>
                  <a:rPr lang="en-US" altLang="zh-CN" sz="2400">
                    <a:solidFill>
                      <a:srgbClr val="000000"/>
                    </a:solidFill>
                  </a:rPr>
                  <a:t>0</a:t>
                </a:r>
              </a:p>
            </p:txBody>
          </p:sp>
          <p:sp>
            <p:nvSpPr>
              <p:cNvPr id="22566" name="Rectangle 263" descr="羊皮纸">
                <a:extLst>
                  <a:ext uri="{FF2B5EF4-FFF2-40B4-BE49-F238E27FC236}">
                    <a16:creationId xmlns:a16="http://schemas.microsoft.com/office/drawing/2014/main" id="{95864ADD-55EF-45E6-B834-A41CF7A75F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6" y="2016"/>
                <a:ext cx="440" cy="287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</a:pPr>
                <a:r>
                  <a:rPr lang="en-US" altLang="zh-CN" sz="2400">
                    <a:solidFill>
                      <a:srgbClr val="000000"/>
                    </a:solidFill>
                  </a:rPr>
                  <a:t>0</a:t>
                </a:r>
              </a:p>
            </p:txBody>
          </p:sp>
          <p:sp>
            <p:nvSpPr>
              <p:cNvPr id="22567" name="Rectangle 264" descr="羊皮纸">
                <a:extLst>
                  <a:ext uri="{FF2B5EF4-FFF2-40B4-BE49-F238E27FC236}">
                    <a16:creationId xmlns:a16="http://schemas.microsoft.com/office/drawing/2014/main" id="{F45730BA-F5EA-4235-BA10-8CDAFE750C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0" y="1728"/>
                <a:ext cx="432" cy="288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</a:pPr>
                <a:r>
                  <a:rPr lang="en-US" altLang="zh-CN" sz="2400">
                    <a:solidFill>
                      <a:srgbClr val="333399"/>
                    </a:solidFill>
                  </a:rPr>
                  <a:t>S</a:t>
                </a:r>
              </a:p>
            </p:txBody>
          </p:sp>
          <p:sp>
            <p:nvSpPr>
              <p:cNvPr id="22568" name="Rectangle 265" descr="羊皮纸">
                <a:extLst>
                  <a:ext uri="{FF2B5EF4-FFF2-40B4-BE49-F238E27FC236}">
                    <a16:creationId xmlns:a16="http://schemas.microsoft.com/office/drawing/2014/main" id="{10116B8C-240F-40F4-9716-994D8036A4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6" y="1728"/>
                <a:ext cx="384" cy="288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</a:pPr>
                <a:r>
                  <a:rPr lang="en-US" altLang="zh-CN" sz="2400">
                    <a:solidFill>
                      <a:srgbClr val="000000"/>
                    </a:solidFill>
                  </a:rPr>
                  <a:t>B</a:t>
                </a:r>
              </a:p>
            </p:txBody>
          </p:sp>
          <p:sp>
            <p:nvSpPr>
              <p:cNvPr id="22569" name="Rectangle 266" descr="羊皮纸">
                <a:extLst>
                  <a:ext uri="{FF2B5EF4-FFF2-40B4-BE49-F238E27FC236}">
                    <a16:creationId xmlns:a16="http://schemas.microsoft.com/office/drawing/2014/main" id="{DE00EB73-7188-4B1A-9AA3-FB822C051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6" y="1728"/>
                <a:ext cx="440" cy="288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</a:pPr>
                <a:r>
                  <a:rPr lang="en-US" altLang="zh-CN" sz="2400">
                    <a:solidFill>
                      <a:srgbClr val="000000"/>
                    </a:solidFill>
                  </a:rPr>
                  <a:t>A</a:t>
                </a:r>
              </a:p>
            </p:txBody>
          </p:sp>
          <p:sp>
            <p:nvSpPr>
              <p:cNvPr id="22570" name="Line 267" descr="羊皮纸">
                <a:extLst>
                  <a:ext uri="{FF2B5EF4-FFF2-40B4-BE49-F238E27FC236}">
                    <a16:creationId xmlns:a16="http://schemas.microsoft.com/office/drawing/2014/main" id="{6ED17CE9-0263-49C6-B72F-1BBA63A3B1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56" y="1728"/>
                <a:ext cx="1640" cy="0"/>
              </a:xfrm>
              <a:prstGeom prst="line">
                <a:avLst/>
              </a:prstGeom>
              <a:noFill/>
              <a:ln w="28575" cap="sq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71" name="Line 268" descr="羊皮纸">
                <a:extLst>
                  <a:ext uri="{FF2B5EF4-FFF2-40B4-BE49-F238E27FC236}">
                    <a16:creationId xmlns:a16="http://schemas.microsoft.com/office/drawing/2014/main" id="{6D8C061D-DE99-4A03-9F57-79DEF63760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56" y="2016"/>
                <a:ext cx="164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72" name="Line 269" descr="羊皮纸">
                <a:extLst>
                  <a:ext uri="{FF2B5EF4-FFF2-40B4-BE49-F238E27FC236}">
                    <a16:creationId xmlns:a16="http://schemas.microsoft.com/office/drawing/2014/main" id="{2641B271-E20C-4AC6-9597-A501762A52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56" y="2303"/>
                <a:ext cx="164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73" name="Line 270" descr="羊皮纸">
                <a:extLst>
                  <a:ext uri="{FF2B5EF4-FFF2-40B4-BE49-F238E27FC236}">
                    <a16:creationId xmlns:a16="http://schemas.microsoft.com/office/drawing/2014/main" id="{045C1A73-9CC7-4584-91B5-5E4C196447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56" y="2590"/>
                <a:ext cx="164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74" name="Line 271" descr="羊皮纸">
                <a:extLst>
                  <a:ext uri="{FF2B5EF4-FFF2-40B4-BE49-F238E27FC236}">
                    <a16:creationId xmlns:a16="http://schemas.microsoft.com/office/drawing/2014/main" id="{760C2119-7282-497E-81F9-AD2203AD1C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56" y="2877"/>
                <a:ext cx="164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75" name="Line 272" descr="羊皮纸">
                <a:extLst>
                  <a:ext uri="{FF2B5EF4-FFF2-40B4-BE49-F238E27FC236}">
                    <a16:creationId xmlns:a16="http://schemas.microsoft.com/office/drawing/2014/main" id="{12A36A54-154F-4784-9990-BC401C31A2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56" y="3169"/>
                <a:ext cx="1640" cy="0"/>
              </a:xfrm>
              <a:prstGeom prst="line">
                <a:avLst/>
              </a:prstGeom>
              <a:noFill/>
              <a:ln w="28575" cap="sq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76" name="Line 273" descr="羊皮纸">
                <a:extLst>
                  <a:ext uri="{FF2B5EF4-FFF2-40B4-BE49-F238E27FC236}">
                    <a16:creationId xmlns:a16="http://schemas.microsoft.com/office/drawing/2014/main" id="{DD084709-195E-4C20-A9AD-080855E8D8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56" y="1728"/>
                <a:ext cx="0" cy="1441"/>
              </a:xfrm>
              <a:prstGeom prst="line">
                <a:avLst/>
              </a:prstGeom>
              <a:noFill/>
              <a:ln w="28575" cap="sq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77" name="Line 274" descr="羊皮纸">
                <a:extLst>
                  <a:ext uri="{FF2B5EF4-FFF2-40B4-BE49-F238E27FC236}">
                    <a16:creationId xmlns:a16="http://schemas.microsoft.com/office/drawing/2014/main" id="{03CBADF1-60DC-4E46-BAF8-89A81855A8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96" y="1728"/>
                <a:ext cx="0" cy="144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78" name="Line 275" descr="羊皮纸">
                <a:extLst>
                  <a:ext uri="{FF2B5EF4-FFF2-40B4-BE49-F238E27FC236}">
                    <a16:creationId xmlns:a16="http://schemas.microsoft.com/office/drawing/2014/main" id="{8F79BB1F-CD6A-4744-B381-E2ED70FC99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80" y="1728"/>
                <a:ext cx="0" cy="144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79" name="Line 276" descr="羊皮纸">
                <a:extLst>
                  <a:ext uri="{FF2B5EF4-FFF2-40B4-BE49-F238E27FC236}">
                    <a16:creationId xmlns:a16="http://schemas.microsoft.com/office/drawing/2014/main" id="{2295DC1E-850F-4B2E-B5F5-7997845951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96" y="1728"/>
                <a:ext cx="0" cy="1441"/>
              </a:xfrm>
              <a:prstGeom prst="line">
                <a:avLst/>
              </a:prstGeom>
              <a:noFill/>
              <a:ln w="28575" cap="sq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80" name="Line 277">
                <a:extLst>
                  <a:ext uri="{FF2B5EF4-FFF2-40B4-BE49-F238E27FC236}">
                    <a16:creationId xmlns:a16="http://schemas.microsoft.com/office/drawing/2014/main" id="{143580DF-01AB-413B-8985-981D7EFAF6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12" y="1728"/>
                <a:ext cx="0" cy="144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2549" name="Rectangle 278">
              <a:extLst>
                <a:ext uri="{FF2B5EF4-FFF2-40B4-BE49-F238E27FC236}">
                  <a16:creationId xmlns:a16="http://schemas.microsoft.com/office/drawing/2014/main" id="{AAD7E327-4FB8-4979-BF79-29241B942C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8" y="1444"/>
              <a:ext cx="16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ea typeface="黑体" panose="02010609060101010101" pitchFamily="49" charset="-122"/>
                </a:rPr>
                <a:t> </a:t>
              </a:r>
              <a:r>
                <a:rPr lang="zh-CN" altLang="en-US" b="1">
                  <a:solidFill>
                    <a:srgbClr val="000000"/>
                  </a:solidFill>
                  <a:ea typeface="黑体" panose="02010609060101010101" pitchFamily="49" charset="-122"/>
                </a:rPr>
                <a:t>表</a:t>
              </a:r>
              <a:r>
                <a:rPr lang="en-US" altLang="zh-CN" b="1">
                  <a:solidFill>
                    <a:srgbClr val="000000"/>
                  </a:solidFill>
                  <a:ea typeface="黑体" panose="02010609060101010101" pitchFamily="49" charset="-122"/>
                </a:rPr>
                <a:t>4.5.1 </a:t>
              </a:r>
              <a:r>
                <a:rPr lang="zh-CN" altLang="en-US" b="1">
                  <a:solidFill>
                    <a:srgbClr val="000000"/>
                  </a:solidFill>
                  <a:ea typeface="黑体" panose="02010609060101010101" pitchFamily="49" charset="-122"/>
                </a:rPr>
                <a:t>半加器的真值表</a:t>
              </a:r>
            </a:p>
          </p:txBody>
        </p:sp>
      </p:grpSp>
      <p:graphicFrame>
        <p:nvGraphicFramePr>
          <p:cNvPr id="189719" name="Object 279">
            <a:extLst>
              <a:ext uri="{FF2B5EF4-FFF2-40B4-BE49-F238E27FC236}">
                <a16:creationId xmlns:a16="http://schemas.microsoft.com/office/drawing/2014/main" id="{2E03F22F-73AB-4948-B19E-78A4506D484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2988" y="3429000"/>
          <a:ext cx="288925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1" name="公式" r:id="rId4" imgW="1358640" imgH="215640" progId="Equation.3">
                  <p:embed/>
                </p:oleObj>
              </mc:Choice>
              <mc:Fallback>
                <p:oleObj name="公式" r:id="rId4" imgW="1358640" imgH="215640" progId="Equation.3">
                  <p:embed/>
                  <p:pic>
                    <p:nvPicPr>
                      <p:cNvPr id="0" name="Object 2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3429000"/>
                        <a:ext cx="2889250" cy="577850"/>
                      </a:xfrm>
                      <a:prstGeom prst="rect">
                        <a:avLst/>
                      </a:prstGeom>
                      <a:solidFill>
                        <a:srgbClr val="333399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9720" name="Rectangle 280">
            <a:extLst>
              <a:ext uri="{FF2B5EF4-FFF2-40B4-BE49-F238E27FC236}">
                <a16:creationId xmlns:a16="http://schemas.microsoft.com/office/drawing/2014/main" id="{205970AB-7560-4DB9-87BD-99464A6180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4221163"/>
            <a:ext cx="1806575" cy="579437"/>
          </a:xfrm>
          <a:prstGeom prst="rect">
            <a:avLst/>
          </a:prstGeom>
          <a:solidFill>
            <a:srgbClr val="333399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i="1">
                <a:solidFill>
                  <a:srgbClr val="FFFFFF"/>
                </a:solidFill>
                <a:latin typeface="Times New Roman" panose="02020603050405020304" pitchFamily="18" charset="0"/>
              </a:rPr>
              <a:t>C = AB</a:t>
            </a:r>
            <a:r>
              <a:rPr lang="en-US" altLang="zh-CN" sz="3200">
                <a:solidFill>
                  <a:srgbClr val="000000"/>
                </a:solidFill>
              </a:rPr>
              <a:t> </a:t>
            </a:r>
          </a:p>
        </p:txBody>
      </p:sp>
      <p:grpSp>
        <p:nvGrpSpPr>
          <p:cNvPr id="4" name="Group 281">
            <a:extLst>
              <a:ext uri="{FF2B5EF4-FFF2-40B4-BE49-F238E27FC236}">
                <a16:creationId xmlns:a16="http://schemas.microsoft.com/office/drawing/2014/main" id="{ED86209D-4A95-44CC-80F4-51A0D96FB10A}"/>
              </a:ext>
            </a:extLst>
          </p:cNvPr>
          <p:cNvGrpSpPr>
            <a:grpSpLocks/>
          </p:cNvGrpSpPr>
          <p:nvPr/>
        </p:nvGrpSpPr>
        <p:grpSpPr bwMode="auto">
          <a:xfrm>
            <a:off x="214313" y="2214563"/>
            <a:ext cx="4114800" cy="3352800"/>
            <a:chOff x="3024" y="1440"/>
            <a:chExt cx="2448" cy="2304"/>
          </a:xfrm>
        </p:grpSpPr>
        <p:sp>
          <p:nvSpPr>
            <p:cNvPr id="22546" name="AutoShape 282">
              <a:extLst>
                <a:ext uri="{FF2B5EF4-FFF2-40B4-BE49-F238E27FC236}">
                  <a16:creationId xmlns:a16="http://schemas.microsoft.com/office/drawing/2014/main" id="{9582EB7E-3188-4094-BAFB-2150788D42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1440"/>
              <a:ext cx="2448" cy="2304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 type="none" w="lg" len="lg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22534" name="Object 283">
              <a:extLst>
                <a:ext uri="{FF2B5EF4-FFF2-40B4-BE49-F238E27FC236}">
                  <a16:creationId xmlns:a16="http://schemas.microsoft.com/office/drawing/2014/main" id="{F67AF55C-F812-46A7-B331-1757BD45FFC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24" y="1529"/>
            <a:ext cx="2400" cy="18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82" r:id="rId6" imgW="2514600" imgH="1696212" progId="Word.Picture.8">
                    <p:embed/>
                  </p:oleObj>
                </mc:Choice>
                <mc:Fallback>
                  <p:oleObj r:id="rId6" imgW="2514600" imgH="1696212" progId="Word.Picture.8">
                    <p:embed/>
                    <p:pic>
                      <p:nvPicPr>
                        <p:cNvPr id="0" name="Object 2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4" y="1529"/>
                          <a:ext cx="2400" cy="182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47" name="Text Box 284">
              <a:extLst>
                <a:ext uri="{FF2B5EF4-FFF2-40B4-BE49-F238E27FC236}">
                  <a16:creationId xmlns:a16="http://schemas.microsoft.com/office/drawing/2014/main" id="{4938E729-5B2D-432F-9BC9-79B38F7B4A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4" y="3456"/>
              <a:ext cx="1056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zh-CN" sz="20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aphicFrame>
        <p:nvGraphicFramePr>
          <p:cNvPr id="189725" name="Object 285">
            <a:extLst>
              <a:ext uri="{FF2B5EF4-FFF2-40B4-BE49-F238E27FC236}">
                <a16:creationId xmlns:a16="http://schemas.microsoft.com/office/drawing/2014/main" id="{1269DB70-24E6-4BC9-A5B2-95BC885501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650" y="5949950"/>
          <a:ext cx="2514600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3" name="Equation" r:id="rId8" imgW="1206360" imgH="266400" progId="Equation.3">
                  <p:embed/>
                </p:oleObj>
              </mc:Choice>
              <mc:Fallback>
                <p:oleObj name="Equation" r:id="rId8" imgW="1206360" imgH="266400" progId="Equation.3">
                  <p:embed/>
                  <p:pic>
                    <p:nvPicPr>
                      <p:cNvPr id="0" name="Object 2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5949950"/>
                        <a:ext cx="2514600" cy="625475"/>
                      </a:xfrm>
                      <a:prstGeom prst="rect">
                        <a:avLst/>
                      </a:prstGeom>
                      <a:solidFill>
                        <a:srgbClr val="FF66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9726" name="Object 286">
            <a:extLst>
              <a:ext uri="{FF2B5EF4-FFF2-40B4-BE49-F238E27FC236}">
                <a16:creationId xmlns:a16="http://schemas.microsoft.com/office/drawing/2014/main" id="{98C79F82-6698-4971-94D2-E310660C67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57625" y="5969000"/>
          <a:ext cx="1447800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4" name="公式" r:id="rId10" imgW="533160" imgH="241200" progId="Equation.3">
                  <p:embed/>
                </p:oleObj>
              </mc:Choice>
              <mc:Fallback>
                <p:oleObj name="公式" r:id="rId10" imgW="533160" imgH="241200" progId="Equation.3">
                  <p:embed/>
                  <p:pic>
                    <p:nvPicPr>
                      <p:cNvPr id="0" name="Object 2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7625" y="5969000"/>
                        <a:ext cx="1447800" cy="650875"/>
                      </a:xfrm>
                      <a:prstGeom prst="rect">
                        <a:avLst/>
                      </a:prstGeom>
                      <a:solidFill>
                        <a:srgbClr val="FF66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9727" name="AutoShape 287">
            <a:extLst>
              <a:ext uri="{FF2B5EF4-FFF2-40B4-BE49-F238E27FC236}">
                <a16:creationId xmlns:a16="http://schemas.microsoft.com/office/drawing/2014/main" id="{D6F75B20-546C-403A-A9E3-7DAE21FF7F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5229225"/>
            <a:ext cx="381000" cy="457200"/>
          </a:xfrm>
          <a:prstGeom prst="downArrow">
            <a:avLst>
              <a:gd name="adj1" fmla="val 50000"/>
              <a:gd name="adj2" fmla="val 30000"/>
            </a:avLst>
          </a:prstGeom>
          <a:solidFill>
            <a:srgbClr val="99CC00"/>
          </a:solidFill>
          <a:ln w="28575">
            <a:solidFill>
              <a:srgbClr val="FF0000"/>
            </a:solidFill>
            <a:miter lim="800000"/>
            <a:headEnd/>
            <a:tailEnd type="none" w="lg" len="lg"/>
          </a:ln>
        </p:spPr>
        <p:txBody>
          <a:bodyPr vert="eaVert"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5" name="Group 288">
            <a:extLst>
              <a:ext uri="{FF2B5EF4-FFF2-40B4-BE49-F238E27FC236}">
                <a16:creationId xmlns:a16="http://schemas.microsoft.com/office/drawing/2014/main" id="{E2919028-B49B-4E8F-A05B-AC5F15156DB4}"/>
              </a:ext>
            </a:extLst>
          </p:cNvPr>
          <p:cNvGrpSpPr>
            <a:grpSpLocks/>
          </p:cNvGrpSpPr>
          <p:nvPr/>
        </p:nvGrpSpPr>
        <p:grpSpPr bwMode="auto">
          <a:xfrm>
            <a:off x="4071938" y="2357438"/>
            <a:ext cx="4660900" cy="3529012"/>
            <a:chOff x="1152" y="1680"/>
            <a:chExt cx="3312" cy="2064"/>
          </a:xfrm>
        </p:grpSpPr>
        <p:sp>
          <p:nvSpPr>
            <p:cNvPr id="22545" name="AutoShape 289">
              <a:extLst>
                <a:ext uri="{FF2B5EF4-FFF2-40B4-BE49-F238E27FC236}">
                  <a16:creationId xmlns:a16="http://schemas.microsoft.com/office/drawing/2014/main" id="{F6BEE813-D83E-4794-8F38-FAEDB730AC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728"/>
              <a:ext cx="3312" cy="20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 type="none" w="lg" len="lg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22533" name="Object 290">
              <a:extLst>
                <a:ext uri="{FF2B5EF4-FFF2-40B4-BE49-F238E27FC236}">
                  <a16:creationId xmlns:a16="http://schemas.microsoft.com/office/drawing/2014/main" id="{98ED40CC-1284-4C01-BB53-4E2AE2E4E81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44" y="1680"/>
            <a:ext cx="2928" cy="20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85" name="图片" r:id="rId12" imgW="3772080" imgH="2381400" progId="Word.Picture.8">
                    <p:embed/>
                  </p:oleObj>
                </mc:Choice>
                <mc:Fallback>
                  <p:oleObj name="图片" r:id="rId12" imgW="3772080" imgH="2381400" progId="Word.Picture.8">
                    <p:embed/>
                    <p:pic>
                      <p:nvPicPr>
                        <p:cNvPr id="0" name="Object 29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1680"/>
                          <a:ext cx="2928" cy="20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89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89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89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89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89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89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189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683" grpId="0" autoUpdateAnimBg="0"/>
      <p:bldP spid="189684" grpId="0" autoUpdateAnimBg="0"/>
      <p:bldP spid="189720" grpId="0" animBg="1" autoUpdateAnimBg="0"/>
      <p:bldP spid="18972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ext Box 123">
            <a:extLst>
              <a:ext uri="{FF2B5EF4-FFF2-40B4-BE49-F238E27FC236}">
                <a16:creationId xmlns:a16="http://schemas.microsoft.com/office/drawing/2014/main" id="{876CAE5F-B216-4E53-99D3-FCAC947C30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549275"/>
            <a:ext cx="518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(2) </a:t>
            </a:r>
            <a:r>
              <a:rPr kumimoji="1" lang="zh-CN" altLang="en-US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全加器（</a:t>
            </a:r>
            <a:r>
              <a:rPr kumimoji="1" lang="en-US" altLang="zh-CN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Full Adder</a:t>
            </a:r>
            <a:r>
              <a:rPr kumimoji="1" lang="zh-CN" altLang="en-US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en-US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190588" name="Rectangle 124">
            <a:extLst>
              <a:ext uri="{FF2B5EF4-FFF2-40B4-BE49-F238E27FC236}">
                <a16:creationId xmlns:a16="http://schemas.microsoft.com/office/drawing/2014/main" id="{34C47F15-C705-4EDD-A4CF-5CA095A272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550" y="1339850"/>
            <a:ext cx="2576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zh-CN" sz="24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全加器的真值表</a:t>
            </a:r>
          </a:p>
        </p:txBody>
      </p:sp>
      <p:sp>
        <p:nvSpPr>
          <p:cNvPr id="190589" name="Rectangle 125">
            <a:extLst>
              <a:ext uri="{FF2B5EF4-FFF2-40B4-BE49-F238E27FC236}">
                <a16:creationId xmlns:a16="http://schemas.microsoft.com/office/drawing/2014/main" id="{C5D66E13-5485-4C46-AA49-551BC63564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550" y="1873250"/>
            <a:ext cx="19669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zh-CN" sz="24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逻辑表达式</a:t>
            </a:r>
          </a:p>
        </p:txBody>
      </p:sp>
      <p:grpSp>
        <p:nvGrpSpPr>
          <p:cNvPr id="2" name="Group 126">
            <a:extLst>
              <a:ext uri="{FF2B5EF4-FFF2-40B4-BE49-F238E27FC236}">
                <a16:creationId xmlns:a16="http://schemas.microsoft.com/office/drawing/2014/main" id="{E5CFEA23-3755-4917-B51D-9C3680470DD0}"/>
              </a:ext>
            </a:extLst>
          </p:cNvPr>
          <p:cNvGrpSpPr>
            <a:grpSpLocks/>
          </p:cNvGrpSpPr>
          <p:nvPr/>
        </p:nvGrpSpPr>
        <p:grpSpPr bwMode="auto">
          <a:xfrm>
            <a:off x="844550" y="2332038"/>
            <a:ext cx="3352800" cy="3856037"/>
            <a:chOff x="3504" y="1459"/>
            <a:chExt cx="2112" cy="2429"/>
          </a:xfrm>
        </p:grpSpPr>
        <p:grpSp>
          <p:nvGrpSpPr>
            <p:cNvPr id="23562" name="Group 127">
              <a:extLst>
                <a:ext uri="{FF2B5EF4-FFF2-40B4-BE49-F238E27FC236}">
                  <a16:creationId xmlns:a16="http://schemas.microsoft.com/office/drawing/2014/main" id="{EABD495E-9E31-4342-AFC0-6F8AD2D9BE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4" y="1728"/>
              <a:ext cx="2112" cy="2160"/>
              <a:chOff x="3360" y="1680"/>
              <a:chExt cx="2304" cy="2304"/>
            </a:xfrm>
          </p:grpSpPr>
          <p:sp>
            <p:nvSpPr>
              <p:cNvPr id="23564" name="Rectangle 128" descr="羊皮纸">
                <a:extLst>
                  <a:ext uri="{FF2B5EF4-FFF2-40B4-BE49-F238E27FC236}">
                    <a16:creationId xmlns:a16="http://schemas.microsoft.com/office/drawing/2014/main" id="{22ACC99D-AEA8-4AAD-9CA3-8305E025D3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1" y="3732"/>
                <a:ext cx="486" cy="252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</a:pPr>
                <a:r>
                  <a:rPr lang="en-US" altLang="zh-CN" sz="2400">
                    <a:solidFill>
                      <a:srgbClr val="000000"/>
                    </a:solidFill>
                  </a:rPr>
                  <a:t>1</a:t>
                </a:r>
              </a:p>
            </p:txBody>
          </p:sp>
          <p:sp>
            <p:nvSpPr>
              <p:cNvPr id="23565" name="Rectangle 129" descr="羊皮纸">
                <a:extLst>
                  <a:ext uri="{FF2B5EF4-FFF2-40B4-BE49-F238E27FC236}">
                    <a16:creationId xmlns:a16="http://schemas.microsoft.com/office/drawing/2014/main" id="{0772757D-5941-410D-9E46-C41E614702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1" y="3732"/>
                <a:ext cx="460" cy="252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</a:pPr>
                <a:r>
                  <a:rPr lang="en-US" altLang="zh-CN" sz="2400">
                    <a:solidFill>
                      <a:srgbClr val="000000"/>
                    </a:solidFill>
                  </a:rPr>
                  <a:t>1</a:t>
                </a:r>
              </a:p>
            </p:txBody>
          </p:sp>
          <p:sp>
            <p:nvSpPr>
              <p:cNvPr id="23566" name="Rectangle 130" descr="羊皮纸">
                <a:extLst>
                  <a:ext uri="{FF2B5EF4-FFF2-40B4-BE49-F238E27FC236}">
                    <a16:creationId xmlns:a16="http://schemas.microsoft.com/office/drawing/2014/main" id="{9F29CD5A-0758-46B3-B8A4-B1198F2CFF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0" y="3732"/>
                <a:ext cx="461" cy="252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</a:pPr>
                <a:r>
                  <a:rPr lang="en-US" altLang="zh-CN" sz="2400">
                    <a:solidFill>
                      <a:srgbClr val="000000"/>
                    </a:solidFill>
                  </a:rPr>
                  <a:t>1</a:t>
                </a:r>
              </a:p>
            </p:txBody>
          </p:sp>
          <p:sp>
            <p:nvSpPr>
              <p:cNvPr id="23567" name="Rectangle 131" descr="羊皮纸">
                <a:extLst>
                  <a:ext uri="{FF2B5EF4-FFF2-40B4-BE49-F238E27FC236}">
                    <a16:creationId xmlns:a16="http://schemas.microsoft.com/office/drawing/2014/main" id="{0489684A-D4F8-4AEA-8808-C383C479B1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1" y="3481"/>
                <a:ext cx="486" cy="251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</a:pPr>
                <a:r>
                  <a:rPr lang="en-US" altLang="zh-CN" sz="2400">
                    <a:solidFill>
                      <a:srgbClr val="000000"/>
                    </a:solidFill>
                  </a:rPr>
                  <a:t>0</a:t>
                </a:r>
              </a:p>
            </p:txBody>
          </p:sp>
          <p:sp>
            <p:nvSpPr>
              <p:cNvPr id="23568" name="Rectangle 132" descr="羊皮纸">
                <a:extLst>
                  <a:ext uri="{FF2B5EF4-FFF2-40B4-BE49-F238E27FC236}">
                    <a16:creationId xmlns:a16="http://schemas.microsoft.com/office/drawing/2014/main" id="{F3603C85-74DA-46B1-8E37-EEBEBA2DD7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1" y="3481"/>
                <a:ext cx="460" cy="251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</a:pPr>
                <a:r>
                  <a:rPr lang="en-US" altLang="zh-CN" sz="2400">
                    <a:solidFill>
                      <a:srgbClr val="000000"/>
                    </a:solidFill>
                  </a:rPr>
                  <a:t>1</a:t>
                </a:r>
              </a:p>
            </p:txBody>
          </p:sp>
          <p:sp>
            <p:nvSpPr>
              <p:cNvPr id="23569" name="Rectangle 133" descr="羊皮纸">
                <a:extLst>
                  <a:ext uri="{FF2B5EF4-FFF2-40B4-BE49-F238E27FC236}">
                    <a16:creationId xmlns:a16="http://schemas.microsoft.com/office/drawing/2014/main" id="{8ECBF080-0B11-4893-AAC3-0D7EFFDB1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0" y="3481"/>
                <a:ext cx="461" cy="251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</a:pPr>
                <a:r>
                  <a:rPr lang="en-US" altLang="zh-CN" sz="2400">
                    <a:solidFill>
                      <a:srgbClr val="000000"/>
                    </a:solidFill>
                  </a:rPr>
                  <a:t>1</a:t>
                </a:r>
              </a:p>
            </p:txBody>
          </p:sp>
          <p:sp>
            <p:nvSpPr>
              <p:cNvPr id="23570" name="Rectangle 134" descr="羊皮纸">
                <a:extLst>
                  <a:ext uri="{FF2B5EF4-FFF2-40B4-BE49-F238E27FC236}">
                    <a16:creationId xmlns:a16="http://schemas.microsoft.com/office/drawing/2014/main" id="{02B63978-8952-4815-A954-F1DE7C9518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1" y="3229"/>
                <a:ext cx="486" cy="252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</a:pPr>
                <a:r>
                  <a:rPr lang="en-US" altLang="zh-CN" sz="2400">
                    <a:solidFill>
                      <a:srgbClr val="000000"/>
                    </a:solidFill>
                  </a:rPr>
                  <a:t>1</a:t>
                </a:r>
              </a:p>
            </p:txBody>
          </p:sp>
          <p:sp>
            <p:nvSpPr>
              <p:cNvPr id="23571" name="Rectangle 135" descr="羊皮纸">
                <a:extLst>
                  <a:ext uri="{FF2B5EF4-FFF2-40B4-BE49-F238E27FC236}">
                    <a16:creationId xmlns:a16="http://schemas.microsoft.com/office/drawing/2014/main" id="{98579A5F-2802-4134-AFC6-AF9EDAE37E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1" y="3229"/>
                <a:ext cx="460" cy="252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</a:pPr>
                <a:r>
                  <a:rPr lang="en-US" altLang="zh-CN" sz="2400">
                    <a:solidFill>
                      <a:srgbClr val="000000"/>
                    </a:solidFill>
                  </a:rPr>
                  <a:t>0</a:t>
                </a:r>
              </a:p>
            </p:txBody>
          </p:sp>
          <p:sp>
            <p:nvSpPr>
              <p:cNvPr id="23572" name="Rectangle 136" descr="羊皮纸">
                <a:extLst>
                  <a:ext uri="{FF2B5EF4-FFF2-40B4-BE49-F238E27FC236}">
                    <a16:creationId xmlns:a16="http://schemas.microsoft.com/office/drawing/2014/main" id="{48841648-2971-4B93-8177-8CBAB75D44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0" y="3229"/>
                <a:ext cx="461" cy="252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</a:pPr>
                <a:r>
                  <a:rPr lang="en-US" altLang="zh-CN" sz="2400">
                    <a:solidFill>
                      <a:srgbClr val="000000"/>
                    </a:solidFill>
                  </a:rPr>
                  <a:t>1</a:t>
                </a:r>
              </a:p>
            </p:txBody>
          </p:sp>
          <p:sp>
            <p:nvSpPr>
              <p:cNvPr id="23573" name="Rectangle 137" descr="羊皮纸">
                <a:extLst>
                  <a:ext uri="{FF2B5EF4-FFF2-40B4-BE49-F238E27FC236}">
                    <a16:creationId xmlns:a16="http://schemas.microsoft.com/office/drawing/2014/main" id="{D810549F-6E64-459B-95F5-90C09E8033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1" y="2977"/>
                <a:ext cx="486" cy="252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</a:pPr>
                <a:r>
                  <a:rPr lang="en-US" altLang="zh-CN" sz="2400">
                    <a:solidFill>
                      <a:srgbClr val="000000"/>
                    </a:solidFill>
                  </a:rPr>
                  <a:t>0</a:t>
                </a:r>
              </a:p>
            </p:txBody>
          </p:sp>
          <p:sp>
            <p:nvSpPr>
              <p:cNvPr id="23574" name="Rectangle 138" descr="羊皮纸">
                <a:extLst>
                  <a:ext uri="{FF2B5EF4-FFF2-40B4-BE49-F238E27FC236}">
                    <a16:creationId xmlns:a16="http://schemas.microsoft.com/office/drawing/2014/main" id="{A32884AA-DF54-419A-927F-3C6E4DE90F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1" y="2977"/>
                <a:ext cx="460" cy="252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</a:pPr>
                <a:r>
                  <a:rPr lang="en-US" altLang="zh-CN" sz="2400">
                    <a:solidFill>
                      <a:srgbClr val="000000"/>
                    </a:solidFill>
                  </a:rPr>
                  <a:t>0</a:t>
                </a:r>
              </a:p>
            </p:txBody>
          </p:sp>
          <p:sp>
            <p:nvSpPr>
              <p:cNvPr id="23575" name="Rectangle 139" descr="羊皮纸">
                <a:extLst>
                  <a:ext uri="{FF2B5EF4-FFF2-40B4-BE49-F238E27FC236}">
                    <a16:creationId xmlns:a16="http://schemas.microsoft.com/office/drawing/2014/main" id="{3BAE9809-69B9-4B64-A7C3-7BD0A862C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0" y="2977"/>
                <a:ext cx="461" cy="252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</a:pPr>
                <a:r>
                  <a:rPr lang="en-US" altLang="zh-CN" sz="2400">
                    <a:solidFill>
                      <a:srgbClr val="000000"/>
                    </a:solidFill>
                  </a:rPr>
                  <a:t>1</a:t>
                </a:r>
              </a:p>
            </p:txBody>
          </p:sp>
          <p:sp>
            <p:nvSpPr>
              <p:cNvPr id="23576" name="Rectangle 140" descr="羊皮纸">
                <a:extLst>
                  <a:ext uri="{FF2B5EF4-FFF2-40B4-BE49-F238E27FC236}">
                    <a16:creationId xmlns:a16="http://schemas.microsoft.com/office/drawing/2014/main" id="{011F5BBF-720D-4976-9E12-3C0574BB5B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1" y="2725"/>
                <a:ext cx="486" cy="252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</a:pPr>
                <a:r>
                  <a:rPr lang="en-US" altLang="zh-CN" sz="2400">
                    <a:solidFill>
                      <a:srgbClr val="000000"/>
                    </a:solidFill>
                  </a:rPr>
                  <a:t>1</a:t>
                </a:r>
              </a:p>
            </p:txBody>
          </p:sp>
          <p:sp>
            <p:nvSpPr>
              <p:cNvPr id="23577" name="Rectangle 141" descr="羊皮纸">
                <a:extLst>
                  <a:ext uri="{FF2B5EF4-FFF2-40B4-BE49-F238E27FC236}">
                    <a16:creationId xmlns:a16="http://schemas.microsoft.com/office/drawing/2014/main" id="{A67DB32A-27E4-4EAA-A4AD-BA0CB1AC3B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1" y="2725"/>
                <a:ext cx="460" cy="252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</a:pPr>
                <a:r>
                  <a:rPr lang="en-US" altLang="zh-CN" sz="2400">
                    <a:solidFill>
                      <a:srgbClr val="000000"/>
                    </a:solidFill>
                  </a:rPr>
                  <a:t>1</a:t>
                </a:r>
              </a:p>
            </p:txBody>
          </p:sp>
          <p:sp>
            <p:nvSpPr>
              <p:cNvPr id="23578" name="Rectangle 142" descr="羊皮纸">
                <a:extLst>
                  <a:ext uri="{FF2B5EF4-FFF2-40B4-BE49-F238E27FC236}">
                    <a16:creationId xmlns:a16="http://schemas.microsoft.com/office/drawing/2014/main" id="{3716F5BA-3457-4DAC-97BD-DBD70BDDC2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0" y="2725"/>
                <a:ext cx="461" cy="252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</a:pPr>
                <a:r>
                  <a:rPr lang="en-US" altLang="zh-CN" sz="2400">
                    <a:solidFill>
                      <a:srgbClr val="000000"/>
                    </a:solidFill>
                  </a:rPr>
                  <a:t>0</a:t>
                </a:r>
              </a:p>
            </p:txBody>
          </p:sp>
          <p:sp>
            <p:nvSpPr>
              <p:cNvPr id="23579" name="Rectangle 143" descr="羊皮纸">
                <a:extLst>
                  <a:ext uri="{FF2B5EF4-FFF2-40B4-BE49-F238E27FC236}">
                    <a16:creationId xmlns:a16="http://schemas.microsoft.com/office/drawing/2014/main" id="{0C43602A-EB86-4F6C-BDAA-B9561D259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1" y="2474"/>
                <a:ext cx="486" cy="251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</a:pPr>
                <a:r>
                  <a:rPr lang="en-US" altLang="zh-CN" sz="2400">
                    <a:solidFill>
                      <a:srgbClr val="000000"/>
                    </a:solidFill>
                  </a:rPr>
                  <a:t>0</a:t>
                </a:r>
              </a:p>
            </p:txBody>
          </p:sp>
          <p:sp>
            <p:nvSpPr>
              <p:cNvPr id="23580" name="Rectangle 144" descr="羊皮纸">
                <a:extLst>
                  <a:ext uri="{FF2B5EF4-FFF2-40B4-BE49-F238E27FC236}">
                    <a16:creationId xmlns:a16="http://schemas.microsoft.com/office/drawing/2014/main" id="{A68A44F8-CD1E-45C6-9A29-6F9971D2F9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1" y="2474"/>
                <a:ext cx="460" cy="251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</a:pPr>
                <a:r>
                  <a:rPr lang="en-US" altLang="zh-CN" sz="2400">
                    <a:solidFill>
                      <a:srgbClr val="000000"/>
                    </a:solidFill>
                  </a:rPr>
                  <a:t>1</a:t>
                </a:r>
              </a:p>
            </p:txBody>
          </p:sp>
          <p:sp>
            <p:nvSpPr>
              <p:cNvPr id="23581" name="Rectangle 145" descr="羊皮纸">
                <a:extLst>
                  <a:ext uri="{FF2B5EF4-FFF2-40B4-BE49-F238E27FC236}">
                    <a16:creationId xmlns:a16="http://schemas.microsoft.com/office/drawing/2014/main" id="{FD938237-281C-46C1-BC98-9CCFA27412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0" y="2474"/>
                <a:ext cx="461" cy="251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</a:pPr>
                <a:r>
                  <a:rPr lang="en-US" altLang="zh-CN" sz="2400">
                    <a:solidFill>
                      <a:srgbClr val="000000"/>
                    </a:solidFill>
                  </a:rPr>
                  <a:t>0</a:t>
                </a:r>
              </a:p>
            </p:txBody>
          </p:sp>
          <p:sp>
            <p:nvSpPr>
              <p:cNvPr id="23582" name="Rectangle 146" descr="羊皮纸">
                <a:extLst>
                  <a:ext uri="{FF2B5EF4-FFF2-40B4-BE49-F238E27FC236}">
                    <a16:creationId xmlns:a16="http://schemas.microsoft.com/office/drawing/2014/main" id="{18028FA1-4200-400D-B7EC-E54DC45012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1" y="2222"/>
                <a:ext cx="486" cy="252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</a:pPr>
                <a:r>
                  <a:rPr lang="en-US" altLang="zh-CN" sz="2800">
                    <a:solidFill>
                      <a:srgbClr val="000000"/>
                    </a:solidFill>
                  </a:rPr>
                  <a:t>1</a:t>
                </a:r>
              </a:p>
            </p:txBody>
          </p:sp>
          <p:sp>
            <p:nvSpPr>
              <p:cNvPr id="23583" name="Rectangle 147" descr="羊皮纸">
                <a:extLst>
                  <a:ext uri="{FF2B5EF4-FFF2-40B4-BE49-F238E27FC236}">
                    <a16:creationId xmlns:a16="http://schemas.microsoft.com/office/drawing/2014/main" id="{A0F2853E-F8C4-4FCA-8A00-11125D3441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1" y="2222"/>
                <a:ext cx="460" cy="252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</a:pPr>
                <a:r>
                  <a:rPr lang="en-US" altLang="zh-CN" sz="2800">
                    <a:solidFill>
                      <a:srgbClr val="000000"/>
                    </a:solidFill>
                  </a:rPr>
                  <a:t>0</a:t>
                </a:r>
              </a:p>
            </p:txBody>
          </p:sp>
          <p:sp>
            <p:nvSpPr>
              <p:cNvPr id="23584" name="Rectangle 148" descr="羊皮纸">
                <a:extLst>
                  <a:ext uri="{FF2B5EF4-FFF2-40B4-BE49-F238E27FC236}">
                    <a16:creationId xmlns:a16="http://schemas.microsoft.com/office/drawing/2014/main" id="{36155369-AB36-4C35-A5FD-6352FD13C3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0" y="2222"/>
                <a:ext cx="461" cy="252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</a:pPr>
                <a:r>
                  <a:rPr lang="en-US" altLang="zh-CN" sz="2800">
                    <a:solidFill>
                      <a:srgbClr val="000000"/>
                    </a:solidFill>
                  </a:rPr>
                  <a:t>0</a:t>
                </a:r>
              </a:p>
            </p:txBody>
          </p:sp>
          <p:grpSp>
            <p:nvGrpSpPr>
              <p:cNvPr id="23585" name="Group 149" descr="羊皮纸">
                <a:extLst>
                  <a:ext uri="{FF2B5EF4-FFF2-40B4-BE49-F238E27FC236}">
                    <a16:creationId xmlns:a16="http://schemas.microsoft.com/office/drawing/2014/main" id="{F8C1D5E0-0786-46A1-9AFA-A7C2EA8814B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67" y="1970"/>
                <a:ext cx="897" cy="2014"/>
                <a:chOff x="1887" y="1970"/>
                <a:chExt cx="897" cy="2014"/>
              </a:xfrm>
            </p:grpSpPr>
            <p:sp>
              <p:nvSpPr>
                <p:cNvPr id="23610" name="Rectangle 150" descr="羊皮纸">
                  <a:extLst>
                    <a:ext uri="{FF2B5EF4-FFF2-40B4-BE49-F238E27FC236}">
                      <a16:creationId xmlns:a16="http://schemas.microsoft.com/office/drawing/2014/main" id="{85F03EFC-C2A3-4D67-AAF0-825EE02D31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23" y="3732"/>
                  <a:ext cx="461" cy="252"/>
                </a:xfrm>
                <a:prstGeom prst="rect">
                  <a:avLst/>
                </a:prstGeom>
                <a:blipFill dpi="0" rotWithShape="0">
                  <a:blip r:embed="rId3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20000"/>
                    </a:spcBef>
                  </a:pPr>
                  <a:r>
                    <a:rPr lang="en-US" altLang="zh-CN" sz="2400">
                      <a:solidFill>
                        <a:srgbClr val="000000"/>
                      </a:solidFill>
                    </a:rPr>
                    <a:t>1</a:t>
                  </a:r>
                </a:p>
              </p:txBody>
            </p:sp>
            <p:sp>
              <p:nvSpPr>
                <p:cNvPr id="23611" name="Rectangle 151" descr="羊皮纸">
                  <a:extLst>
                    <a:ext uri="{FF2B5EF4-FFF2-40B4-BE49-F238E27FC236}">
                      <a16:creationId xmlns:a16="http://schemas.microsoft.com/office/drawing/2014/main" id="{A971809E-F3CF-47C4-BD70-96BD978880C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87" y="3732"/>
                  <a:ext cx="436" cy="252"/>
                </a:xfrm>
                <a:prstGeom prst="rect">
                  <a:avLst/>
                </a:prstGeom>
                <a:blipFill dpi="0" rotWithShape="0">
                  <a:blip r:embed="rId3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20000"/>
                    </a:spcBef>
                  </a:pPr>
                  <a:r>
                    <a:rPr lang="en-US" altLang="zh-CN" sz="2400">
                      <a:solidFill>
                        <a:srgbClr val="000000"/>
                      </a:solidFill>
                    </a:rPr>
                    <a:t>1</a:t>
                  </a:r>
                </a:p>
              </p:txBody>
            </p:sp>
            <p:sp>
              <p:nvSpPr>
                <p:cNvPr id="23612" name="Rectangle 152" descr="羊皮纸">
                  <a:extLst>
                    <a:ext uri="{FF2B5EF4-FFF2-40B4-BE49-F238E27FC236}">
                      <a16:creationId xmlns:a16="http://schemas.microsoft.com/office/drawing/2014/main" id="{A5E88E60-2EB1-4679-9953-BD59A62CAA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23" y="3481"/>
                  <a:ext cx="461" cy="251"/>
                </a:xfrm>
                <a:prstGeom prst="rect">
                  <a:avLst/>
                </a:prstGeom>
                <a:blipFill dpi="0" rotWithShape="0">
                  <a:blip r:embed="rId3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20000"/>
                    </a:spcBef>
                  </a:pPr>
                  <a:r>
                    <a:rPr lang="en-US" altLang="zh-CN" sz="2400">
                      <a:solidFill>
                        <a:srgbClr val="000000"/>
                      </a:solidFill>
                    </a:rPr>
                    <a:t>1</a:t>
                  </a:r>
                </a:p>
              </p:txBody>
            </p:sp>
            <p:sp>
              <p:nvSpPr>
                <p:cNvPr id="23613" name="Rectangle 153" descr="羊皮纸">
                  <a:extLst>
                    <a:ext uri="{FF2B5EF4-FFF2-40B4-BE49-F238E27FC236}">
                      <a16:creationId xmlns:a16="http://schemas.microsoft.com/office/drawing/2014/main" id="{A02BC1DD-647E-478D-8470-FA0CBC84EB1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87" y="3481"/>
                  <a:ext cx="436" cy="251"/>
                </a:xfrm>
                <a:prstGeom prst="rect">
                  <a:avLst/>
                </a:prstGeom>
                <a:blipFill dpi="0" rotWithShape="0">
                  <a:blip r:embed="rId3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20000"/>
                    </a:spcBef>
                  </a:pPr>
                  <a:r>
                    <a:rPr lang="en-US" altLang="zh-CN" sz="2400">
                      <a:solidFill>
                        <a:srgbClr val="000000"/>
                      </a:solidFill>
                    </a:rPr>
                    <a:t>0</a:t>
                  </a:r>
                </a:p>
              </p:txBody>
            </p:sp>
            <p:sp>
              <p:nvSpPr>
                <p:cNvPr id="23614" name="Rectangle 154" descr="羊皮纸">
                  <a:extLst>
                    <a:ext uri="{FF2B5EF4-FFF2-40B4-BE49-F238E27FC236}">
                      <a16:creationId xmlns:a16="http://schemas.microsoft.com/office/drawing/2014/main" id="{DF879B78-3B43-4B48-BF3A-EC653889CC7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23" y="3229"/>
                  <a:ext cx="461" cy="252"/>
                </a:xfrm>
                <a:prstGeom prst="rect">
                  <a:avLst/>
                </a:prstGeom>
                <a:blipFill dpi="0" rotWithShape="0">
                  <a:blip r:embed="rId3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20000"/>
                    </a:spcBef>
                  </a:pPr>
                  <a:r>
                    <a:rPr lang="en-US" altLang="zh-CN" sz="2400">
                      <a:solidFill>
                        <a:srgbClr val="000000"/>
                      </a:solidFill>
                    </a:rPr>
                    <a:t>1</a:t>
                  </a:r>
                </a:p>
              </p:txBody>
            </p:sp>
            <p:sp>
              <p:nvSpPr>
                <p:cNvPr id="23615" name="Rectangle 155" descr="羊皮纸">
                  <a:extLst>
                    <a:ext uri="{FF2B5EF4-FFF2-40B4-BE49-F238E27FC236}">
                      <a16:creationId xmlns:a16="http://schemas.microsoft.com/office/drawing/2014/main" id="{A1CC95FE-75A4-4856-9D16-77E0E9C70C7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87" y="3229"/>
                  <a:ext cx="436" cy="252"/>
                </a:xfrm>
                <a:prstGeom prst="rect">
                  <a:avLst/>
                </a:prstGeom>
                <a:blipFill dpi="0" rotWithShape="0">
                  <a:blip r:embed="rId3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20000"/>
                    </a:spcBef>
                  </a:pPr>
                  <a:r>
                    <a:rPr lang="en-US" altLang="zh-CN" sz="2400">
                      <a:solidFill>
                        <a:srgbClr val="000000"/>
                      </a:solidFill>
                    </a:rPr>
                    <a:t>0</a:t>
                  </a:r>
                </a:p>
              </p:txBody>
            </p:sp>
            <p:sp>
              <p:nvSpPr>
                <p:cNvPr id="23616" name="Rectangle 156" descr="羊皮纸">
                  <a:extLst>
                    <a:ext uri="{FF2B5EF4-FFF2-40B4-BE49-F238E27FC236}">
                      <a16:creationId xmlns:a16="http://schemas.microsoft.com/office/drawing/2014/main" id="{A62704FB-8DD5-4446-A68D-5704316968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23" y="2977"/>
                  <a:ext cx="461" cy="252"/>
                </a:xfrm>
                <a:prstGeom prst="rect">
                  <a:avLst/>
                </a:prstGeom>
                <a:blipFill dpi="0" rotWithShape="0">
                  <a:blip r:embed="rId3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20000"/>
                    </a:spcBef>
                  </a:pPr>
                  <a:r>
                    <a:rPr lang="en-US" altLang="zh-CN" sz="2400">
                      <a:solidFill>
                        <a:srgbClr val="000000"/>
                      </a:solidFill>
                    </a:rPr>
                    <a:t>0</a:t>
                  </a:r>
                </a:p>
              </p:txBody>
            </p:sp>
            <p:sp>
              <p:nvSpPr>
                <p:cNvPr id="23617" name="Rectangle 157" descr="羊皮纸">
                  <a:extLst>
                    <a:ext uri="{FF2B5EF4-FFF2-40B4-BE49-F238E27FC236}">
                      <a16:creationId xmlns:a16="http://schemas.microsoft.com/office/drawing/2014/main" id="{6EB5E840-FF59-4AD3-82E9-D13CCAD5BB1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87" y="2977"/>
                  <a:ext cx="436" cy="252"/>
                </a:xfrm>
                <a:prstGeom prst="rect">
                  <a:avLst/>
                </a:prstGeom>
                <a:blipFill dpi="0" rotWithShape="0">
                  <a:blip r:embed="rId3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20000"/>
                    </a:spcBef>
                  </a:pPr>
                  <a:r>
                    <a:rPr lang="en-US" altLang="zh-CN" sz="2400">
                      <a:solidFill>
                        <a:srgbClr val="000000"/>
                      </a:solidFill>
                    </a:rPr>
                    <a:t>1</a:t>
                  </a:r>
                </a:p>
              </p:txBody>
            </p:sp>
            <p:sp>
              <p:nvSpPr>
                <p:cNvPr id="23618" name="Rectangle 158" descr="羊皮纸">
                  <a:extLst>
                    <a:ext uri="{FF2B5EF4-FFF2-40B4-BE49-F238E27FC236}">
                      <a16:creationId xmlns:a16="http://schemas.microsoft.com/office/drawing/2014/main" id="{3E36A782-47DF-46D8-94E9-F283A75471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04" y="2736"/>
                  <a:ext cx="461" cy="252"/>
                </a:xfrm>
                <a:prstGeom prst="rect">
                  <a:avLst/>
                </a:prstGeom>
                <a:blipFill dpi="0" rotWithShape="0">
                  <a:blip r:embed="rId3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20000"/>
                    </a:spcBef>
                  </a:pPr>
                  <a:r>
                    <a:rPr lang="en-US" altLang="zh-CN" sz="2400">
                      <a:solidFill>
                        <a:srgbClr val="000000"/>
                      </a:solidFill>
                    </a:rPr>
                    <a:t>1</a:t>
                  </a:r>
                </a:p>
              </p:txBody>
            </p:sp>
            <p:sp>
              <p:nvSpPr>
                <p:cNvPr id="23619" name="Rectangle 159" descr="羊皮纸">
                  <a:extLst>
                    <a:ext uri="{FF2B5EF4-FFF2-40B4-BE49-F238E27FC236}">
                      <a16:creationId xmlns:a16="http://schemas.microsoft.com/office/drawing/2014/main" id="{9096B113-ECF0-4480-9B51-EACCA4410C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87" y="2725"/>
                  <a:ext cx="436" cy="252"/>
                </a:xfrm>
                <a:prstGeom prst="rect">
                  <a:avLst/>
                </a:prstGeom>
                <a:blipFill dpi="0" rotWithShape="0">
                  <a:blip r:embed="rId3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20000"/>
                    </a:spcBef>
                  </a:pPr>
                  <a:r>
                    <a:rPr lang="en-US" altLang="zh-CN" sz="2400">
                      <a:solidFill>
                        <a:srgbClr val="000000"/>
                      </a:solidFill>
                    </a:rPr>
                    <a:t>0</a:t>
                  </a:r>
                </a:p>
              </p:txBody>
            </p:sp>
            <p:sp>
              <p:nvSpPr>
                <p:cNvPr id="23620" name="Rectangle 160" descr="羊皮纸">
                  <a:extLst>
                    <a:ext uri="{FF2B5EF4-FFF2-40B4-BE49-F238E27FC236}">
                      <a16:creationId xmlns:a16="http://schemas.microsoft.com/office/drawing/2014/main" id="{CBBABB81-741D-480D-A5F1-967382E1325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23" y="2474"/>
                  <a:ext cx="461" cy="251"/>
                </a:xfrm>
                <a:prstGeom prst="rect">
                  <a:avLst/>
                </a:prstGeom>
                <a:blipFill dpi="0" rotWithShape="0">
                  <a:blip r:embed="rId3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20000"/>
                    </a:spcBef>
                  </a:pPr>
                  <a:r>
                    <a:rPr lang="en-US" altLang="zh-CN" sz="2400">
                      <a:solidFill>
                        <a:srgbClr val="000000"/>
                      </a:solidFill>
                    </a:rPr>
                    <a:t>0</a:t>
                  </a:r>
                </a:p>
              </p:txBody>
            </p:sp>
            <p:sp>
              <p:nvSpPr>
                <p:cNvPr id="23621" name="Rectangle 161" descr="羊皮纸">
                  <a:extLst>
                    <a:ext uri="{FF2B5EF4-FFF2-40B4-BE49-F238E27FC236}">
                      <a16:creationId xmlns:a16="http://schemas.microsoft.com/office/drawing/2014/main" id="{4920D915-A548-4077-B256-076AA87055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87" y="2474"/>
                  <a:ext cx="436" cy="251"/>
                </a:xfrm>
                <a:prstGeom prst="rect">
                  <a:avLst/>
                </a:prstGeom>
                <a:blipFill dpi="0" rotWithShape="0">
                  <a:blip r:embed="rId3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20000"/>
                    </a:spcBef>
                  </a:pPr>
                  <a:r>
                    <a:rPr lang="en-US" altLang="zh-CN" sz="2400">
                      <a:solidFill>
                        <a:srgbClr val="000000"/>
                      </a:solidFill>
                    </a:rPr>
                    <a:t>1</a:t>
                  </a:r>
                </a:p>
              </p:txBody>
            </p:sp>
            <p:sp>
              <p:nvSpPr>
                <p:cNvPr id="23622" name="Rectangle 162" descr="羊皮纸">
                  <a:extLst>
                    <a:ext uri="{FF2B5EF4-FFF2-40B4-BE49-F238E27FC236}">
                      <a16:creationId xmlns:a16="http://schemas.microsoft.com/office/drawing/2014/main" id="{83DCC5A2-CB9A-4C94-8FA5-37FFD63C9C6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23" y="2222"/>
                  <a:ext cx="461" cy="252"/>
                </a:xfrm>
                <a:prstGeom prst="rect">
                  <a:avLst/>
                </a:prstGeom>
                <a:blipFill dpi="0" rotWithShape="0">
                  <a:blip r:embed="rId3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20000"/>
                    </a:spcBef>
                  </a:pPr>
                  <a:r>
                    <a:rPr lang="en-US" altLang="zh-CN" sz="2800">
                      <a:solidFill>
                        <a:srgbClr val="000000"/>
                      </a:solidFill>
                    </a:rPr>
                    <a:t>0</a:t>
                  </a:r>
                </a:p>
              </p:txBody>
            </p:sp>
            <p:sp>
              <p:nvSpPr>
                <p:cNvPr id="23623" name="Rectangle 163" descr="羊皮纸">
                  <a:extLst>
                    <a:ext uri="{FF2B5EF4-FFF2-40B4-BE49-F238E27FC236}">
                      <a16:creationId xmlns:a16="http://schemas.microsoft.com/office/drawing/2014/main" id="{42DE6C6B-9E7F-4EC0-B992-5463E4A4B4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87" y="2222"/>
                  <a:ext cx="436" cy="252"/>
                </a:xfrm>
                <a:prstGeom prst="rect">
                  <a:avLst/>
                </a:prstGeom>
                <a:blipFill dpi="0" rotWithShape="0">
                  <a:blip r:embed="rId3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20000"/>
                    </a:spcBef>
                  </a:pPr>
                  <a:r>
                    <a:rPr lang="en-US" altLang="zh-CN" sz="2800">
                      <a:solidFill>
                        <a:srgbClr val="000000"/>
                      </a:solidFill>
                    </a:rPr>
                    <a:t>1</a:t>
                  </a:r>
                </a:p>
              </p:txBody>
            </p:sp>
            <p:sp>
              <p:nvSpPr>
                <p:cNvPr id="23624" name="Rectangle 164" descr="羊皮纸">
                  <a:extLst>
                    <a:ext uri="{FF2B5EF4-FFF2-40B4-BE49-F238E27FC236}">
                      <a16:creationId xmlns:a16="http://schemas.microsoft.com/office/drawing/2014/main" id="{8A343921-1647-45AF-A238-70C66648AE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23" y="1970"/>
                  <a:ext cx="461" cy="252"/>
                </a:xfrm>
                <a:prstGeom prst="rect">
                  <a:avLst/>
                </a:prstGeom>
                <a:blipFill dpi="0" rotWithShape="0">
                  <a:blip r:embed="rId3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20000"/>
                    </a:spcBef>
                  </a:pPr>
                  <a:r>
                    <a:rPr lang="en-US" altLang="zh-CN" sz="2800">
                      <a:solidFill>
                        <a:srgbClr val="000000"/>
                      </a:solidFill>
                    </a:rPr>
                    <a:t>0</a:t>
                  </a:r>
                </a:p>
              </p:txBody>
            </p:sp>
            <p:sp>
              <p:nvSpPr>
                <p:cNvPr id="23625" name="Rectangle 165" descr="羊皮纸">
                  <a:extLst>
                    <a:ext uri="{FF2B5EF4-FFF2-40B4-BE49-F238E27FC236}">
                      <a16:creationId xmlns:a16="http://schemas.microsoft.com/office/drawing/2014/main" id="{3285523A-C87F-42E9-82DE-FADD7781C58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87" y="1970"/>
                  <a:ext cx="436" cy="252"/>
                </a:xfrm>
                <a:prstGeom prst="rect">
                  <a:avLst/>
                </a:prstGeom>
                <a:blipFill dpi="0" rotWithShape="0">
                  <a:blip r:embed="rId3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20000"/>
                    </a:spcBef>
                  </a:pPr>
                  <a:r>
                    <a:rPr lang="en-US" altLang="zh-CN" sz="2800">
                      <a:solidFill>
                        <a:srgbClr val="000000"/>
                      </a:solidFill>
                    </a:rPr>
                    <a:t>0</a:t>
                  </a:r>
                </a:p>
              </p:txBody>
            </p:sp>
          </p:grpSp>
          <p:sp>
            <p:nvSpPr>
              <p:cNvPr id="23586" name="Rectangle 166" descr="羊皮纸">
                <a:extLst>
                  <a:ext uri="{FF2B5EF4-FFF2-40B4-BE49-F238E27FC236}">
                    <a16:creationId xmlns:a16="http://schemas.microsoft.com/office/drawing/2014/main" id="{715FEF7F-F2D9-4A85-AA89-D960506FB0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1" y="1970"/>
                <a:ext cx="486" cy="252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</a:pPr>
                <a:r>
                  <a:rPr lang="en-US" altLang="zh-CN" sz="2800">
                    <a:solidFill>
                      <a:srgbClr val="000000"/>
                    </a:solidFill>
                  </a:rPr>
                  <a:t>0</a:t>
                </a:r>
              </a:p>
            </p:txBody>
          </p:sp>
          <p:sp>
            <p:nvSpPr>
              <p:cNvPr id="23587" name="Rectangle 167" descr="羊皮纸">
                <a:extLst>
                  <a:ext uri="{FF2B5EF4-FFF2-40B4-BE49-F238E27FC236}">
                    <a16:creationId xmlns:a16="http://schemas.microsoft.com/office/drawing/2014/main" id="{6AD09F72-0F00-4194-8DF5-4DAFC2A3CE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1" y="1970"/>
                <a:ext cx="460" cy="252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</a:pPr>
                <a:r>
                  <a:rPr lang="en-US" altLang="zh-CN" sz="2800">
                    <a:solidFill>
                      <a:srgbClr val="000000"/>
                    </a:solidFill>
                  </a:rPr>
                  <a:t>0</a:t>
                </a:r>
              </a:p>
            </p:txBody>
          </p:sp>
          <p:sp>
            <p:nvSpPr>
              <p:cNvPr id="23588" name="Rectangle 168" descr="羊皮纸">
                <a:extLst>
                  <a:ext uri="{FF2B5EF4-FFF2-40B4-BE49-F238E27FC236}">
                    <a16:creationId xmlns:a16="http://schemas.microsoft.com/office/drawing/2014/main" id="{B919F6F3-50F0-4540-BE41-931DE0571F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0" y="1970"/>
                <a:ext cx="461" cy="252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</a:pPr>
                <a:r>
                  <a:rPr lang="en-US" altLang="zh-CN" sz="2800">
                    <a:solidFill>
                      <a:srgbClr val="000000"/>
                    </a:solidFill>
                  </a:rPr>
                  <a:t>0</a:t>
                </a:r>
              </a:p>
            </p:txBody>
          </p:sp>
          <p:sp>
            <p:nvSpPr>
              <p:cNvPr id="23589" name="Rectangle 169" descr="羊皮纸">
                <a:extLst>
                  <a:ext uri="{FF2B5EF4-FFF2-40B4-BE49-F238E27FC236}">
                    <a16:creationId xmlns:a16="http://schemas.microsoft.com/office/drawing/2014/main" id="{C335E00B-D05A-4FB5-8628-2E5B91B6BB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03" y="1680"/>
                <a:ext cx="461" cy="290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</a:pPr>
                <a:r>
                  <a:rPr lang="en-US" altLang="zh-CN" sz="2400">
                    <a:solidFill>
                      <a:srgbClr val="000000"/>
                    </a:solidFill>
                  </a:rPr>
                  <a:t>C</a:t>
                </a:r>
                <a:r>
                  <a:rPr lang="en-US" altLang="zh-CN" sz="2400" baseline="-30000">
                    <a:solidFill>
                      <a:srgbClr val="000000"/>
                    </a:solidFill>
                  </a:rPr>
                  <a:t>i</a:t>
                </a:r>
              </a:p>
            </p:txBody>
          </p:sp>
          <p:sp>
            <p:nvSpPr>
              <p:cNvPr id="23590" name="Rectangle 170" descr="羊皮纸">
                <a:extLst>
                  <a:ext uri="{FF2B5EF4-FFF2-40B4-BE49-F238E27FC236}">
                    <a16:creationId xmlns:a16="http://schemas.microsoft.com/office/drawing/2014/main" id="{3007C48E-4192-493E-B4C8-9BCCEC8D3F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7" y="1680"/>
                <a:ext cx="436" cy="290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</a:pPr>
                <a:r>
                  <a:rPr lang="en-US" altLang="zh-CN" sz="2400">
                    <a:solidFill>
                      <a:srgbClr val="000000"/>
                    </a:solidFill>
                  </a:rPr>
                  <a:t>S</a:t>
                </a:r>
                <a:r>
                  <a:rPr lang="en-US" altLang="zh-CN" sz="2400" baseline="-30000">
                    <a:solidFill>
                      <a:srgbClr val="000000"/>
                    </a:solidFill>
                  </a:rPr>
                  <a:t>i</a:t>
                </a:r>
              </a:p>
            </p:txBody>
          </p:sp>
          <p:sp>
            <p:nvSpPr>
              <p:cNvPr id="23591" name="Rectangle 171" descr="羊皮纸">
                <a:extLst>
                  <a:ext uri="{FF2B5EF4-FFF2-40B4-BE49-F238E27FC236}">
                    <a16:creationId xmlns:a16="http://schemas.microsoft.com/office/drawing/2014/main" id="{A27D986F-596A-4FB4-9B8B-3F5547069D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1" y="1680"/>
                <a:ext cx="486" cy="290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</a:pPr>
                <a:r>
                  <a:rPr lang="en-US" altLang="zh-CN" sz="2400">
                    <a:solidFill>
                      <a:srgbClr val="000000"/>
                    </a:solidFill>
                  </a:rPr>
                  <a:t>C</a:t>
                </a:r>
                <a:r>
                  <a:rPr lang="en-US" altLang="zh-CN" sz="2400" baseline="-30000">
                    <a:solidFill>
                      <a:srgbClr val="000000"/>
                    </a:solidFill>
                  </a:rPr>
                  <a:t>i-1</a:t>
                </a:r>
              </a:p>
            </p:txBody>
          </p:sp>
          <p:sp>
            <p:nvSpPr>
              <p:cNvPr id="23592" name="Rectangle 172" descr="羊皮纸">
                <a:extLst>
                  <a:ext uri="{FF2B5EF4-FFF2-40B4-BE49-F238E27FC236}">
                    <a16:creationId xmlns:a16="http://schemas.microsoft.com/office/drawing/2014/main" id="{2FEAA5E0-D90C-4523-A6E0-4C86C478C9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1" y="1680"/>
                <a:ext cx="460" cy="290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</a:pPr>
                <a:r>
                  <a:rPr lang="en-US" altLang="zh-CN" sz="24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B</a:t>
                </a:r>
                <a:r>
                  <a:rPr lang="en-US" altLang="zh-CN" sz="2400" baseline="-300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i</a:t>
                </a:r>
              </a:p>
            </p:txBody>
          </p:sp>
          <p:sp>
            <p:nvSpPr>
              <p:cNvPr id="23593" name="Rectangle 173" descr="羊皮纸">
                <a:extLst>
                  <a:ext uri="{FF2B5EF4-FFF2-40B4-BE49-F238E27FC236}">
                    <a16:creationId xmlns:a16="http://schemas.microsoft.com/office/drawing/2014/main" id="{8CE3277D-D546-4C23-8510-026246C859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0" y="1680"/>
                <a:ext cx="461" cy="290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</a:pPr>
                <a:r>
                  <a:rPr lang="en-US" altLang="zh-CN" sz="24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A</a:t>
                </a:r>
                <a:r>
                  <a:rPr lang="en-US" altLang="zh-CN" sz="2400" baseline="-300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i</a:t>
                </a:r>
              </a:p>
            </p:txBody>
          </p:sp>
          <p:sp>
            <p:nvSpPr>
              <p:cNvPr id="23594" name="Line 174" descr="羊皮纸">
                <a:extLst>
                  <a:ext uri="{FF2B5EF4-FFF2-40B4-BE49-F238E27FC236}">
                    <a16:creationId xmlns:a16="http://schemas.microsoft.com/office/drawing/2014/main" id="{D17C18F1-4F40-46CB-BE07-CCDC37838A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0" y="1680"/>
                <a:ext cx="2304" cy="0"/>
              </a:xfrm>
              <a:prstGeom prst="line">
                <a:avLst/>
              </a:prstGeom>
              <a:noFill/>
              <a:ln w="28575" cap="sq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95" name="Line 175" descr="羊皮纸">
                <a:extLst>
                  <a:ext uri="{FF2B5EF4-FFF2-40B4-BE49-F238E27FC236}">
                    <a16:creationId xmlns:a16="http://schemas.microsoft.com/office/drawing/2014/main" id="{1C5EB452-775E-47E0-953F-7420F91E5E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0" y="1970"/>
                <a:ext cx="230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96" name="Line 176" descr="羊皮纸">
                <a:extLst>
                  <a:ext uri="{FF2B5EF4-FFF2-40B4-BE49-F238E27FC236}">
                    <a16:creationId xmlns:a16="http://schemas.microsoft.com/office/drawing/2014/main" id="{EC343E7E-0D7C-4F7B-BB29-7532D33E5E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0" y="2222"/>
                <a:ext cx="230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97" name="Line 177" descr="羊皮纸">
                <a:extLst>
                  <a:ext uri="{FF2B5EF4-FFF2-40B4-BE49-F238E27FC236}">
                    <a16:creationId xmlns:a16="http://schemas.microsoft.com/office/drawing/2014/main" id="{8D3EDEE5-C5A6-47E2-AAB5-01EA04F0A9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0" y="2474"/>
                <a:ext cx="230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98" name="Line 178" descr="羊皮纸">
                <a:extLst>
                  <a:ext uri="{FF2B5EF4-FFF2-40B4-BE49-F238E27FC236}">
                    <a16:creationId xmlns:a16="http://schemas.microsoft.com/office/drawing/2014/main" id="{43F16DCD-F367-44CC-90CE-E9C02ABE79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0" y="2725"/>
                <a:ext cx="230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99" name="Line 179" descr="羊皮纸">
                <a:extLst>
                  <a:ext uri="{FF2B5EF4-FFF2-40B4-BE49-F238E27FC236}">
                    <a16:creationId xmlns:a16="http://schemas.microsoft.com/office/drawing/2014/main" id="{E3D4EFCE-4F6B-4E11-8216-73FAA6CFA9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0" y="2977"/>
                <a:ext cx="230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600" name="Line 180" descr="羊皮纸">
                <a:extLst>
                  <a:ext uri="{FF2B5EF4-FFF2-40B4-BE49-F238E27FC236}">
                    <a16:creationId xmlns:a16="http://schemas.microsoft.com/office/drawing/2014/main" id="{25167F66-A345-4E35-BC18-7AB7DE5E92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0" y="3229"/>
                <a:ext cx="230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601" name="Line 181" descr="羊皮纸">
                <a:extLst>
                  <a:ext uri="{FF2B5EF4-FFF2-40B4-BE49-F238E27FC236}">
                    <a16:creationId xmlns:a16="http://schemas.microsoft.com/office/drawing/2014/main" id="{2DD75DEE-AFA6-4486-9BC1-E3B56FCF7F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0" y="3481"/>
                <a:ext cx="230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602" name="Line 182" descr="羊皮纸">
                <a:extLst>
                  <a:ext uri="{FF2B5EF4-FFF2-40B4-BE49-F238E27FC236}">
                    <a16:creationId xmlns:a16="http://schemas.microsoft.com/office/drawing/2014/main" id="{29A7217C-289E-42C8-8F16-EB9EC3656D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0" y="3732"/>
                <a:ext cx="230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603" name="Line 183" descr="羊皮纸">
                <a:extLst>
                  <a:ext uri="{FF2B5EF4-FFF2-40B4-BE49-F238E27FC236}">
                    <a16:creationId xmlns:a16="http://schemas.microsoft.com/office/drawing/2014/main" id="{F70AB355-ECCE-494B-82A4-E441069E6D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0" y="3984"/>
                <a:ext cx="2304" cy="0"/>
              </a:xfrm>
              <a:prstGeom prst="line">
                <a:avLst/>
              </a:prstGeom>
              <a:noFill/>
              <a:ln w="28575" cap="sq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604" name="Line 184" descr="羊皮纸">
                <a:extLst>
                  <a:ext uri="{FF2B5EF4-FFF2-40B4-BE49-F238E27FC236}">
                    <a16:creationId xmlns:a16="http://schemas.microsoft.com/office/drawing/2014/main" id="{23391A33-91D3-4AC8-A49E-54BBE7F14C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0" y="1680"/>
                <a:ext cx="0" cy="2304"/>
              </a:xfrm>
              <a:prstGeom prst="line">
                <a:avLst/>
              </a:prstGeom>
              <a:noFill/>
              <a:ln w="28575" cap="sq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605" name="Line 185" descr="羊皮纸">
                <a:extLst>
                  <a:ext uri="{FF2B5EF4-FFF2-40B4-BE49-F238E27FC236}">
                    <a16:creationId xmlns:a16="http://schemas.microsoft.com/office/drawing/2014/main" id="{02EE8253-7CB2-431C-BDA7-C39FBEF876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21" y="1680"/>
                <a:ext cx="0" cy="230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606" name="Line 186" descr="羊皮纸">
                <a:extLst>
                  <a:ext uri="{FF2B5EF4-FFF2-40B4-BE49-F238E27FC236}">
                    <a16:creationId xmlns:a16="http://schemas.microsoft.com/office/drawing/2014/main" id="{E53A6925-74D6-4166-8B76-9B33671898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81" y="1680"/>
                <a:ext cx="0" cy="230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607" name="Line 187" descr="羊皮纸">
                <a:extLst>
                  <a:ext uri="{FF2B5EF4-FFF2-40B4-BE49-F238E27FC236}">
                    <a16:creationId xmlns:a16="http://schemas.microsoft.com/office/drawing/2014/main" id="{617159CE-C932-4632-9D78-77EF487EC7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67" y="1680"/>
                <a:ext cx="0" cy="230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608" name="Line 188" descr="羊皮纸">
                <a:extLst>
                  <a:ext uri="{FF2B5EF4-FFF2-40B4-BE49-F238E27FC236}">
                    <a16:creationId xmlns:a16="http://schemas.microsoft.com/office/drawing/2014/main" id="{F94FD883-4DB8-408B-B401-65BD4CDE78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03" y="1680"/>
                <a:ext cx="0" cy="230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609" name="Line 189" descr="羊皮纸">
                <a:extLst>
                  <a:ext uri="{FF2B5EF4-FFF2-40B4-BE49-F238E27FC236}">
                    <a16:creationId xmlns:a16="http://schemas.microsoft.com/office/drawing/2014/main" id="{6676D873-B6F2-4E6B-B530-FA73E10D62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64" y="1680"/>
                <a:ext cx="0" cy="2304"/>
              </a:xfrm>
              <a:prstGeom prst="line">
                <a:avLst/>
              </a:prstGeom>
              <a:noFill/>
              <a:ln w="28575" cap="sq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3563" name="Rectangle 190">
              <a:extLst>
                <a:ext uri="{FF2B5EF4-FFF2-40B4-BE49-F238E27FC236}">
                  <a16:creationId xmlns:a16="http://schemas.microsoft.com/office/drawing/2014/main" id="{4CF1063A-4038-422A-B1F7-49EA0D14F6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4" y="1459"/>
              <a:ext cx="14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>
                  <a:solidFill>
                    <a:srgbClr val="000000"/>
                  </a:solidFill>
                  <a:ea typeface="黑体" panose="02010609060101010101" pitchFamily="49" charset="-122"/>
                </a:rPr>
                <a:t>  </a:t>
              </a:r>
              <a:r>
                <a:rPr lang="zh-CN" altLang="en-US" sz="2400">
                  <a:solidFill>
                    <a:srgbClr val="000066"/>
                  </a:solidFill>
                  <a:ea typeface="黑体" panose="02010609060101010101" pitchFamily="49" charset="-122"/>
                </a:rPr>
                <a:t>全加器真值表</a:t>
              </a:r>
              <a:r>
                <a:rPr lang="zh-CN" altLang="en-US" sz="2400" b="1">
                  <a:solidFill>
                    <a:srgbClr val="000099"/>
                  </a:solidFill>
                  <a:ea typeface="黑体" panose="02010609060101010101" pitchFamily="49" charset="-122"/>
                </a:rPr>
                <a:t> </a:t>
              </a:r>
            </a:p>
          </p:txBody>
        </p:sp>
      </p:grpSp>
      <p:sp>
        <p:nvSpPr>
          <p:cNvPr id="190655" name="Rectangle 191">
            <a:extLst>
              <a:ext uri="{FF2B5EF4-FFF2-40B4-BE49-F238E27FC236}">
                <a16:creationId xmlns:a16="http://schemas.microsoft.com/office/drawing/2014/main" id="{36CC911B-3605-44DB-865A-6653E09A9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341438"/>
            <a:ext cx="81978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sz="24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全加器能进行加数、被加数和低位来的进位信号相加，并根据求和结果给出该位的进位信号。</a:t>
            </a:r>
          </a:p>
        </p:txBody>
      </p:sp>
      <p:grpSp>
        <p:nvGrpSpPr>
          <p:cNvPr id="5" name="Group 192">
            <a:extLst>
              <a:ext uri="{FF2B5EF4-FFF2-40B4-BE49-F238E27FC236}">
                <a16:creationId xmlns:a16="http://schemas.microsoft.com/office/drawing/2014/main" id="{8A201478-1D0B-4EF4-A309-93B628A4CF17}"/>
              </a:ext>
            </a:extLst>
          </p:cNvPr>
          <p:cNvGrpSpPr>
            <a:grpSpLocks/>
          </p:cNvGrpSpPr>
          <p:nvPr/>
        </p:nvGrpSpPr>
        <p:grpSpPr bwMode="auto">
          <a:xfrm>
            <a:off x="5035550" y="2438400"/>
            <a:ext cx="3211513" cy="3886200"/>
            <a:chOff x="3408" y="1680"/>
            <a:chExt cx="2023" cy="2448"/>
          </a:xfrm>
        </p:grpSpPr>
        <p:sp>
          <p:nvSpPr>
            <p:cNvPr id="23561" name="AutoShape 193">
              <a:extLst>
                <a:ext uri="{FF2B5EF4-FFF2-40B4-BE49-F238E27FC236}">
                  <a16:creationId xmlns:a16="http://schemas.microsoft.com/office/drawing/2014/main" id="{3842EBD1-D257-4E8D-86FE-6D9487EE51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1680"/>
              <a:ext cx="2023" cy="24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 type="none" w="lg" len="lg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23554" name="Object 194">
              <a:extLst>
                <a:ext uri="{FF2B5EF4-FFF2-40B4-BE49-F238E27FC236}">
                  <a16:creationId xmlns:a16="http://schemas.microsoft.com/office/drawing/2014/main" id="{3CDA0BEC-4AF0-4413-ABD5-7E6BF213909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11" y="1728"/>
            <a:ext cx="1913" cy="2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26" r:id="rId4" imgW="1895856" imgH="2581656" progId="Word.Picture.8">
                    <p:embed/>
                  </p:oleObj>
                </mc:Choice>
                <mc:Fallback>
                  <p:oleObj r:id="rId4" imgW="1895856" imgH="2581656" progId="Word.Picture.8">
                    <p:embed/>
                    <p:pic>
                      <p:nvPicPr>
                        <p:cNvPr id="0" name="Object 19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11" y="1728"/>
                          <a:ext cx="1913" cy="2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906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0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90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90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588" grpId="0" autoUpdateAnimBg="0"/>
      <p:bldP spid="190589" grpId="0" autoUpdateAnimBg="0"/>
      <p:bldP spid="190655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83" name="Group 39">
            <a:extLst>
              <a:ext uri="{FF2B5EF4-FFF2-40B4-BE49-F238E27FC236}">
                <a16:creationId xmlns:a16="http://schemas.microsoft.com/office/drawing/2014/main" id="{AA4347B8-5FFD-4592-8A57-AD9B283CD1D5}"/>
              </a:ext>
            </a:extLst>
          </p:cNvPr>
          <p:cNvGrpSpPr>
            <a:grpSpLocks/>
          </p:cNvGrpSpPr>
          <p:nvPr/>
        </p:nvGrpSpPr>
        <p:grpSpPr bwMode="auto">
          <a:xfrm>
            <a:off x="5710238" y="1276350"/>
            <a:ext cx="3211512" cy="3886200"/>
            <a:chOff x="3408" y="1680"/>
            <a:chExt cx="2023" cy="2448"/>
          </a:xfrm>
        </p:grpSpPr>
        <p:sp>
          <p:nvSpPr>
            <p:cNvPr id="24605" name="AutoShape 40">
              <a:extLst>
                <a:ext uri="{FF2B5EF4-FFF2-40B4-BE49-F238E27FC236}">
                  <a16:creationId xmlns:a16="http://schemas.microsoft.com/office/drawing/2014/main" id="{9EA1DABF-10A3-4028-A79F-F3EA303BD6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1680"/>
              <a:ext cx="2023" cy="24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 type="none" w="lg" len="lg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24582" name="Object 41">
              <a:extLst>
                <a:ext uri="{FF2B5EF4-FFF2-40B4-BE49-F238E27FC236}">
                  <a16:creationId xmlns:a16="http://schemas.microsoft.com/office/drawing/2014/main" id="{DEADC4EE-1751-411C-B965-AED6F602B17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11" y="1728"/>
            <a:ext cx="1913" cy="2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06" r:id="rId3" imgW="1895856" imgH="2581656" progId="Word.Picture.8">
                    <p:embed/>
                  </p:oleObj>
                </mc:Choice>
                <mc:Fallback>
                  <p:oleObj r:id="rId3" imgW="1895856" imgH="2581656" progId="Word.Picture.8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11" y="1728"/>
                          <a:ext cx="1913" cy="2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4584" name="Rectangle 48">
            <a:extLst>
              <a:ext uri="{FF2B5EF4-FFF2-40B4-BE49-F238E27FC236}">
                <a16:creationId xmlns:a16="http://schemas.microsoft.com/office/drawing/2014/main" id="{E935AE16-BAEF-4889-85F2-D92307FFFB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404813"/>
            <a:ext cx="29749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zh-CN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全加器的真值表</a:t>
            </a:r>
          </a:p>
        </p:txBody>
      </p:sp>
      <p:sp>
        <p:nvSpPr>
          <p:cNvPr id="24585" name="Rectangle 49">
            <a:extLst>
              <a:ext uri="{FF2B5EF4-FFF2-40B4-BE49-F238E27FC236}">
                <a16:creationId xmlns:a16="http://schemas.microsoft.com/office/drawing/2014/main" id="{27561340-C855-4B45-A67B-C54A89A41C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908050"/>
            <a:ext cx="22637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zh-CN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逻辑表达式</a:t>
            </a:r>
          </a:p>
        </p:txBody>
      </p:sp>
      <p:sp>
        <p:nvSpPr>
          <p:cNvPr id="191538" name="Rectangle 50">
            <a:extLst>
              <a:ext uri="{FF2B5EF4-FFF2-40B4-BE49-F238E27FC236}">
                <a16:creationId xmlns:a16="http://schemas.microsoft.com/office/drawing/2014/main" id="{B8C22673-2CA4-4251-828B-3ABAC9F796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412875"/>
            <a:ext cx="47529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zh-CN" sz="2800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逻辑图（用与或非门实现）</a:t>
            </a:r>
          </a:p>
        </p:txBody>
      </p:sp>
      <p:sp>
        <p:nvSpPr>
          <p:cNvPr id="191539" name="Text Box 51">
            <a:extLst>
              <a:ext uri="{FF2B5EF4-FFF2-40B4-BE49-F238E27FC236}">
                <a16:creationId xmlns:a16="http://schemas.microsoft.com/office/drawing/2014/main" id="{BF7175CE-065B-4AF7-A244-EAEDACAA5D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3181350"/>
            <a:ext cx="4419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采用包围</a:t>
            </a:r>
            <a:r>
              <a:rPr lang="en-US" altLang="zh-CN"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的方法进行化简得 ：</a:t>
            </a:r>
          </a:p>
        </p:txBody>
      </p:sp>
      <p:graphicFrame>
        <p:nvGraphicFramePr>
          <p:cNvPr id="191540" name="Object 52">
            <a:extLst>
              <a:ext uri="{FF2B5EF4-FFF2-40B4-BE49-F238E27FC236}">
                <a16:creationId xmlns:a16="http://schemas.microsoft.com/office/drawing/2014/main" id="{96ABBCF3-7DE3-47A2-B51F-4DF1A6F433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" y="4373563"/>
          <a:ext cx="4138613" cy="58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7" name="Equation" r:id="rId5" imgW="1663560" imgH="266400" progId="Equation.3">
                  <p:embed/>
                </p:oleObj>
              </mc:Choice>
              <mc:Fallback>
                <p:oleObj name="Equation" r:id="rId5" imgW="1663560" imgH="266400" progId="Equation.3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4373563"/>
                        <a:ext cx="4138613" cy="5889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1541" name="Oval 53">
            <a:extLst>
              <a:ext uri="{FF2B5EF4-FFF2-40B4-BE49-F238E27FC236}">
                <a16:creationId xmlns:a16="http://schemas.microsoft.com/office/drawing/2014/main" id="{31B7ABE4-AC22-44E6-A2C5-335CA94BD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6750" y="2365375"/>
            <a:ext cx="358775" cy="358775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1542" name="Oval 54">
            <a:extLst>
              <a:ext uri="{FF2B5EF4-FFF2-40B4-BE49-F238E27FC236}">
                <a16:creationId xmlns:a16="http://schemas.microsoft.com/office/drawing/2014/main" id="{9002D3D5-6775-4ACA-B669-A4CB2386C6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3350" y="1885950"/>
            <a:ext cx="358775" cy="358775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1543" name="Oval 55">
            <a:extLst>
              <a:ext uri="{FF2B5EF4-FFF2-40B4-BE49-F238E27FC236}">
                <a16:creationId xmlns:a16="http://schemas.microsoft.com/office/drawing/2014/main" id="{B5D96F1A-2B63-45E9-B2E4-EADAF2285B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4975" y="2365375"/>
            <a:ext cx="358775" cy="358775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1544" name="Oval 56">
            <a:extLst>
              <a:ext uri="{FF2B5EF4-FFF2-40B4-BE49-F238E27FC236}">
                <a16:creationId xmlns:a16="http://schemas.microsoft.com/office/drawing/2014/main" id="{2B08EE85-EC01-4DE8-874B-FA2D33EDC6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4750" y="1885950"/>
            <a:ext cx="358775" cy="358775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1545" name="AutoShape 57">
            <a:extLst>
              <a:ext uri="{FF2B5EF4-FFF2-40B4-BE49-F238E27FC236}">
                <a16:creationId xmlns:a16="http://schemas.microsoft.com/office/drawing/2014/main" id="{B7D3EA71-DDDD-45F4-A1EC-A944BB9C3F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9550" y="3790950"/>
            <a:ext cx="304800" cy="812800"/>
          </a:xfrm>
          <a:prstGeom prst="roundRect">
            <a:avLst>
              <a:gd name="adj" fmla="val 46421"/>
            </a:avLst>
          </a:prstGeom>
          <a:noFill/>
          <a:ln w="38100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3" name="Group 58">
            <a:extLst>
              <a:ext uri="{FF2B5EF4-FFF2-40B4-BE49-F238E27FC236}">
                <a16:creationId xmlns:a16="http://schemas.microsoft.com/office/drawing/2014/main" id="{4C9BE088-7A80-4ED2-A58F-D12DA7E5418B}"/>
              </a:ext>
            </a:extLst>
          </p:cNvPr>
          <p:cNvGrpSpPr>
            <a:grpSpLocks/>
          </p:cNvGrpSpPr>
          <p:nvPr/>
        </p:nvGrpSpPr>
        <p:grpSpPr bwMode="auto">
          <a:xfrm>
            <a:off x="8099425" y="3827463"/>
            <a:ext cx="641350" cy="328612"/>
            <a:chOff x="3072" y="3888"/>
            <a:chExt cx="404" cy="207"/>
          </a:xfrm>
        </p:grpSpPr>
        <p:sp>
          <p:nvSpPr>
            <p:cNvPr id="24603" name="AutoShape 59">
              <a:extLst>
                <a:ext uri="{FF2B5EF4-FFF2-40B4-BE49-F238E27FC236}">
                  <a16:creationId xmlns:a16="http://schemas.microsoft.com/office/drawing/2014/main" id="{32347CDE-10C4-4356-BC79-BD59A6CCBE7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3177" y="3803"/>
              <a:ext cx="183" cy="394"/>
            </a:xfrm>
            <a:prstGeom prst="roundRect">
              <a:avLst>
                <a:gd name="adj" fmla="val 46421"/>
              </a:avLst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4604" name="Rectangle 60">
              <a:extLst>
                <a:ext uri="{FF2B5EF4-FFF2-40B4-BE49-F238E27FC236}">
                  <a16:creationId xmlns:a16="http://schemas.microsoft.com/office/drawing/2014/main" id="{0D5B9828-E1B6-4008-92CD-F275D5B581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0" y="3888"/>
              <a:ext cx="96" cy="20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91549" name="AutoShape 61">
            <a:extLst>
              <a:ext uri="{FF2B5EF4-FFF2-40B4-BE49-F238E27FC236}">
                <a16:creationId xmlns:a16="http://schemas.microsoft.com/office/drawing/2014/main" id="{4C59F442-F47E-41CB-ACC8-B1D79BE7883A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6757987" y="3543301"/>
            <a:ext cx="315913" cy="811212"/>
          </a:xfrm>
          <a:prstGeom prst="roundRect">
            <a:avLst>
              <a:gd name="adj" fmla="val 46421"/>
            </a:avLst>
          </a:prstGeom>
          <a:noFill/>
          <a:ln w="38100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4" name="Group 62">
            <a:extLst>
              <a:ext uri="{FF2B5EF4-FFF2-40B4-BE49-F238E27FC236}">
                <a16:creationId xmlns:a16="http://schemas.microsoft.com/office/drawing/2014/main" id="{D68589DC-C8D7-45DA-B351-0DF02F9F63F7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315075" y="3835400"/>
            <a:ext cx="641350" cy="328613"/>
            <a:chOff x="3072" y="3888"/>
            <a:chExt cx="404" cy="207"/>
          </a:xfrm>
        </p:grpSpPr>
        <p:sp>
          <p:nvSpPr>
            <p:cNvPr id="24601" name="AutoShape 63">
              <a:extLst>
                <a:ext uri="{FF2B5EF4-FFF2-40B4-BE49-F238E27FC236}">
                  <a16:creationId xmlns:a16="http://schemas.microsoft.com/office/drawing/2014/main" id="{7C257AE2-3B27-4A08-AF7D-7F8A8F2C87E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3177" y="3803"/>
              <a:ext cx="183" cy="394"/>
            </a:xfrm>
            <a:prstGeom prst="roundRect">
              <a:avLst>
                <a:gd name="adj" fmla="val 46421"/>
              </a:avLst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4602" name="Rectangle 64">
              <a:extLst>
                <a:ext uri="{FF2B5EF4-FFF2-40B4-BE49-F238E27FC236}">
                  <a16:creationId xmlns:a16="http://schemas.microsoft.com/office/drawing/2014/main" id="{FC8D7966-F0F3-4F4D-893A-D1F88A6101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0" y="3888"/>
              <a:ext cx="96" cy="20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5" name="Group 65">
            <a:extLst>
              <a:ext uri="{FF2B5EF4-FFF2-40B4-BE49-F238E27FC236}">
                <a16:creationId xmlns:a16="http://schemas.microsoft.com/office/drawing/2014/main" id="{36BC0D16-9BEF-4BB5-8FE8-567F80D21D7D}"/>
              </a:ext>
            </a:extLst>
          </p:cNvPr>
          <p:cNvGrpSpPr>
            <a:grpSpLocks/>
          </p:cNvGrpSpPr>
          <p:nvPr/>
        </p:nvGrpSpPr>
        <p:grpSpPr bwMode="auto">
          <a:xfrm>
            <a:off x="4959350" y="1047750"/>
            <a:ext cx="3962400" cy="5105400"/>
            <a:chOff x="3168" y="672"/>
            <a:chExt cx="2496" cy="3216"/>
          </a:xfrm>
        </p:grpSpPr>
        <p:sp>
          <p:nvSpPr>
            <p:cNvPr id="24599" name="AutoShape 66">
              <a:extLst>
                <a:ext uri="{FF2B5EF4-FFF2-40B4-BE49-F238E27FC236}">
                  <a16:creationId xmlns:a16="http://schemas.microsoft.com/office/drawing/2014/main" id="{CCD6D846-6950-4852-A546-F204DFD20F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672"/>
              <a:ext cx="2496" cy="3216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 type="none" w="lg" len="lg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24581" name="Object 67">
              <a:extLst>
                <a:ext uri="{FF2B5EF4-FFF2-40B4-BE49-F238E27FC236}">
                  <a16:creationId xmlns:a16="http://schemas.microsoft.com/office/drawing/2014/main" id="{95100774-6051-4CD4-9612-F97E4FAE535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97" y="707"/>
            <a:ext cx="2426" cy="30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08" name="图片" r:id="rId7" imgW="3338093" imgH="3467417" progId="Word.Picture.8">
                    <p:embed/>
                  </p:oleObj>
                </mc:Choice>
                <mc:Fallback>
                  <p:oleObj name="图片" r:id="rId7" imgW="3338093" imgH="3467417" progId="Word.Picture.8">
                    <p:embed/>
                    <p:pic>
                      <p:nvPicPr>
                        <p:cNvPr id="0" name="Object 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97" y="707"/>
                          <a:ext cx="2426" cy="308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00" name="Text Box 68">
              <a:extLst>
                <a:ext uri="{FF2B5EF4-FFF2-40B4-BE49-F238E27FC236}">
                  <a16:creationId xmlns:a16="http://schemas.microsoft.com/office/drawing/2014/main" id="{083EC0BF-E6A0-4098-8DB5-4B6058D81F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3552"/>
              <a:ext cx="13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000066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zh-CN" altLang="en-US" sz="2400">
                  <a:solidFill>
                    <a:srgbClr val="000066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逻辑图</a:t>
              </a:r>
            </a:p>
          </p:txBody>
        </p:sp>
      </p:grpSp>
      <p:graphicFrame>
        <p:nvGraphicFramePr>
          <p:cNvPr id="191557" name="Object 69">
            <a:extLst>
              <a:ext uri="{FF2B5EF4-FFF2-40B4-BE49-F238E27FC236}">
                <a16:creationId xmlns:a16="http://schemas.microsoft.com/office/drawing/2014/main" id="{924870B5-A469-4E10-856E-8793325C50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" y="3686175"/>
          <a:ext cx="5424488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9" name="Equation" r:id="rId9" imgW="2806560" imgH="266400" progId="Equation.3">
                  <p:embed/>
                </p:oleObj>
              </mc:Choice>
              <mc:Fallback>
                <p:oleObj name="Equation" r:id="rId9" imgW="2806560" imgH="266400" progId="Equation.3">
                  <p:embed/>
                  <p:pic>
                    <p:nvPicPr>
                      <p:cNvPr id="0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3686175"/>
                        <a:ext cx="5424488" cy="6207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70">
            <a:extLst>
              <a:ext uri="{FF2B5EF4-FFF2-40B4-BE49-F238E27FC236}">
                <a16:creationId xmlns:a16="http://schemas.microsoft.com/office/drawing/2014/main" id="{75B282D1-B080-4D35-AC7C-0488F23A8D38}"/>
              </a:ext>
            </a:extLst>
          </p:cNvPr>
          <p:cNvGrpSpPr>
            <a:grpSpLocks/>
          </p:cNvGrpSpPr>
          <p:nvPr/>
        </p:nvGrpSpPr>
        <p:grpSpPr bwMode="auto">
          <a:xfrm>
            <a:off x="179388" y="3213100"/>
            <a:ext cx="4343400" cy="3124200"/>
            <a:chOff x="2112" y="1584"/>
            <a:chExt cx="2016" cy="1248"/>
          </a:xfrm>
        </p:grpSpPr>
        <p:sp>
          <p:nvSpPr>
            <p:cNvPr id="24598" name="AutoShape 71" descr="羊皮纸">
              <a:extLst>
                <a:ext uri="{FF2B5EF4-FFF2-40B4-BE49-F238E27FC236}">
                  <a16:creationId xmlns:a16="http://schemas.microsoft.com/office/drawing/2014/main" id="{F55EB1ED-F2FA-4AA0-B8B9-5D7F7D4334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1584"/>
              <a:ext cx="1985" cy="1248"/>
            </a:xfrm>
            <a:prstGeom prst="roundRect">
              <a:avLst>
                <a:gd name="adj" fmla="val 16667"/>
              </a:avLst>
            </a:prstGeom>
            <a:blipFill dpi="0" rotWithShape="0">
              <a:blip r:embed="rId11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 type="none" w="lg" len="lg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24580" name="Object 72">
              <a:extLst>
                <a:ext uri="{FF2B5EF4-FFF2-40B4-BE49-F238E27FC236}">
                  <a16:creationId xmlns:a16="http://schemas.microsoft.com/office/drawing/2014/main" id="{49285304-00DE-4F77-9092-DAD8E4E414A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64" y="1584"/>
            <a:ext cx="1964" cy="1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10" name="图片" r:id="rId12" imgW="2438280" imgH="1181160" progId="Word.Picture.8">
                    <p:embed/>
                  </p:oleObj>
                </mc:Choice>
                <mc:Fallback>
                  <p:oleObj name="图片" r:id="rId12" imgW="2438280" imgH="1181160" progId="Word.Picture.8">
                    <p:embed/>
                    <p:pic>
                      <p:nvPicPr>
                        <p:cNvPr id="0" name="Object 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4" y="1584"/>
                          <a:ext cx="1964" cy="1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1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500"/>
                                        <p:tgtEl>
                                          <p:spTgt spid="191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6" dur="500"/>
                                        <p:tgtEl>
                                          <p:spTgt spid="191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0" dur="500"/>
                                        <p:tgtEl>
                                          <p:spTgt spid="191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4" dur="500"/>
                                        <p:tgtEl>
                                          <p:spTgt spid="191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91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4" dur="500"/>
                                        <p:tgtEl>
                                          <p:spTgt spid="191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9" dur="500"/>
                                        <p:tgtEl>
                                          <p:spTgt spid="191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191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191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538" grpId="0" autoUpdateAnimBg="0"/>
      <p:bldP spid="191539" grpId="0" autoUpdateAnimBg="0"/>
      <p:bldP spid="191541" grpId="0" animBg="1"/>
      <p:bldP spid="191542" grpId="0" animBg="1"/>
      <p:bldP spid="191543" grpId="0" animBg="1"/>
      <p:bldP spid="191544" grpId="0" animBg="1"/>
      <p:bldP spid="191545" grpId="0" animBg="1"/>
      <p:bldP spid="191549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6" name="Rectangle 4">
            <a:extLst>
              <a:ext uri="{FF2B5EF4-FFF2-40B4-BE49-F238E27FC236}">
                <a16:creationId xmlns:a16="http://schemas.microsoft.com/office/drawing/2014/main" id="{A29387BB-E2D8-4DD0-9D68-7F436F3E54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404813"/>
            <a:ext cx="33845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用少的门实现加法器</a:t>
            </a:r>
          </a:p>
        </p:txBody>
      </p:sp>
      <p:grpSp>
        <p:nvGrpSpPr>
          <p:cNvPr id="25609" name="Group 32">
            <a:extLst>
              <a:ext uri="{FF2B5EF4-FFF2-40B4-BE49-F238E27FC236}">
                <a16:creationId xmlns:a16="http://schemas.microsoft.com/office/drawing/2014/main" id="{02E75B9C-2D55-4076-B0A0-62089EA66BC8}"/>
              </a:ext>
            </a:extLst>
          </p:cNvPr>
          <p:cNvGrpSpPr>
            <a:grpSpLocks/>
          </p:cNvGrpSpPr>
          <p:nvPr/>
        </p:nvGrpSpPr>
        <p:grpSpPr bwMode="auto">
          <a:xfrm>
            <a:off x="5715000" y="1809750"/>
            <a:ext cx="3429000" cy="3810000"/>
            <a:chOff x="3600" y="1611"/>
            <a:chExt cx="1968" cy="2325"/>
          </a:xfrm>
        </p:grpSpPr>
        <p:sp>
          <p:nvSpPr>
            <p:cNvPr id="25622" name="AutoShape 33">
              <a:extLst>
                <a:ext uri="{FF2B5EF4-FFF2-40B4-BE49-F238E27FC236}">
                  <a16:creationId xmlns:a16="http://schemas.microsoft.com/office/drawing/2014/main" id="{67C91E41-8D75-4807-AC8C-FE3663257B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1611"/>
              <a:ext cx="1843" cy="2325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 type="none" w="lg" len="lg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25607" name="Object 34">
              <a:extLst>
                <a:ext uri="{FF2B5EF4-FFF2-40B4-BE49-F238E27FC236}">
                  <a16:creationId xmlns:a16="http://schemas.microsoft.com/office/drawing/2014/main" id="{D1B8FA6C-DC9E-4BC6-8DB9-96C4FF653DD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00" y="1728"/>
            <a:ext cx="1968" cy="21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23" name="图片" r:id="rId3" imgW="2135124" imgH="2525268" progId="Word.Picture.8">
                    <p:embed/>
                  </p:oleObj>
                </mc:Choice>
                <mc:Fallback>
                  <p:oleObj name="图片" r:id="rId3" imgW="2135124" imgH="2525268" progId="Word.Picture.8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0" y="1728"/>
                          <a:ext cx="1968" cy="21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2553" name="Rectangle 41">
            <a:extLst>
              <a:ext uri="{FF2B5EF4-FFF2-40B4-BE49-F238E27FC236}">
                <a16:creationId xmlns:a16="http://schemas.microsoft.com/office/drawing/2014/main" id="{FEFD81B1-49DC-4E48-951C-0DDD502057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052513"/>
            <a:ext cx="2895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zh-CN" sz="2800" b="1">
                <a:solidFill>
                  <a:srgbClr val="333399"/>
                </a:solidFill>
                <a:ea typeface="黑体" panose="02010609060101010101" pitchFamily="49" charset="-122"/>
              </a:rPr>
              <a:t> </a:t>
            </a:r>
            <a:r>
              <a:rPr lang="zh-CN" altLang="en-US" sz="2800">
                <a:solidFill>
                  <a:srgbClr val="000066"/>
                </a:solidFill>
                <a:ea typeface="黑体" panose="02010609060101010101" pitchFamily="49" charset="-122"/>
              </a:rPr>
              <a:t>全加器的真值表</a:t>
            </a:r>
          </a:p>
        </p:txBody>
      </p:sp>
      <p:sp>
        <p:nvSpPr>
          <p:cNvPr id="192554" name="Rectangle 42">
            <a:extLst>
              <a:ext uri="{FF2B5EF4-FFF2-40B4-BE49-F238E27FC236}">
                <a16:creationId xmlns:a16="http://schemas.microsoft.com/office/drawing/2014/main" id="{0B1C072F-7EDA-448E-BEF5-64E9FF0FB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628775"/>
            <a:ext cx="218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zh-CN" sz="2800" b="1">
                <a:solidFill>
                  <a:srgbClr val="333399"/>
                </a:solidFill>
                <a:ea typeface="黑体" panose="02010609060101010101" pitchFamily="49" charset="-122"/>
              </a:rPr>
              <a:t> </a:t>
            </a:r>
            <a:r>
              <a:rPr lang="zh-CN" altLang="en-US" sz="2800">
                <a:solidFill>
                  <a:srgbClr val="000066"/>
                </a:solidFill>
                <a:ea typeface="黑体" panose="02010609060101010101" pitchFamily="49" charset="-122"/>
              </a:rPr>
              <a:t>逻辑表达式</a:t>
            </a:r>
          </a:p>
        </p:txBody>
      </p:sp>
      <p:sp>
        <p:nvSpPr>
          <p:cNvPr id="192555" name="Rectangle 43">
            <a:extLst>
              <a:ext uri="{FF2B5EF4-FFF2-40B4-BE49-F238E27FC236}">
                <a16:creationId xmlns:a16="http://schemas.microsoft.com/office/drawing/2014/main" id="{1D9D835B-6FBA-497A-BC38-E117ABC2EF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133600"/>
            <a:ext cx="1473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zh-CN" sz="2800" b="1">
                <a:solidFill>
                  <a:srgbClr val="000066"/>
                </a:solidFill>
                <a:ea typeface="黑体" panose="02010609060101010101" pitchFamily="49" charset="-122"/>
              </a:rPr>
              <a:t> </a:t>
            </a:r>
            <a:r>
              <a:rPr lang="zh-CN" altLang="en-US" sz="2800">
                <a:solidFill>
                  <a:srgbClr val="000066"/>
                </a:solidFill>
                <a:ea typeface="黑体" panose="02010609060101010101" pitchFamily="49" charset="-122"/>
              </a:rPr>
              <a:t>逻辑图</a:t>
            </a:r>
          </a:p>
        </p:txBody>
      </p:sp>
      <p:sp>
        <p:nvSpPr>
          <p:cNvPr id="192556" name="Oval 44">
            <a:extLst>
              <a:ext uri="{FF2B5EF4-FFF2-40B4-BE49-F238E27FC236}">
                <a16:creationId xmlns:a16="http://schemas.microsoft.com/office/drawing/2014/main" id="{2FEDA48A-25F4-4D29-ADAB-208FF82284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3121025"/>
            <a:ext cx="358775" cy="358775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2557" name="Oval 45">
            <a:extLst>
              <a:ext uri="{FF2B5EF4-FFF2-40B4-BE49-F238E27FC236}">
                <a16:creationId xmlns:a16="http://schemas.microsoft.com/office/drawing/2014/main" id="{03532FAB-99CC-4A0F-A14C-8864C5BA11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5025" y="2695575"/>
            <a:ext cx="358775" cy="358775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2558" name="Oval 46">
            <a:extLst>
              <a:ext uri="{FF2B5EF4-FFF2-40B4-BE49-F238E27FC236}">
                <a16:creationId xmlns:a16="http://schemas.microsoft.com/office/drawing/2014/main" id="{D47FF46D-CA14-42D0-AA31-5343F1FF5B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8425" y="3127375"/>
            <a:ext cx="358775" cy="358775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2559" name="Oval 47">
            <a:extLst>
              <a:ext uri="{FF2B5EF4-FFF2-40B4-BE49-F238E27FC236}">
                <a16:creationId xmlns:a16="http://schemas.microsoft.com/office/drawing/2014/main" id="{FE5D45DA-2A74-459A-97B9-1C7DCC146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1825" y="2682875"/>
            <a:ext cx="358775" cy="358775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2560" name="AutoShape 48">
            <a:extLst>
              <a:ext uri="{FF2B5EF4-FFF2-40B4-BE49-F238E27FC236}">
                <a16:creationId xmlns:a16="http://schemas.microsoft.com/office/drawing/2014/main" id="{A36C170C-D9D6-4448-9E91-EC77E15155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0650" y="4508500"/>
            <a:ext cx="285750" cy="736600"/>
          </a:xfrm>
          <a:prstGeom prst="roundRect">
            <a:avLst>
              <a:gd name="adj" fmla="val 46421"/>
            </a:avLst>
          </a:prstGeom>
          <a:noFill/>
          <a:ln w="38100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92561" name="AutoShape 49">
            <a:extLst>
              <a:ext uri="{FF2B5EF4-FFF2-40B4-BE49-F238E27FC236}">
                <a16:creationId xmlns:a16="http://schemas.microsoft.com/office/drawing/2014/main" id="{31DD9B8C-68FD-4DF1-B061-ECA3A16A9E99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7483476" y="4694237"/>
            <a:ext cx="315912" cy="811213"/>
          </a:xfrm>
          <a:prstGeom prst="roundRect">
            <a:avLst>
              <a:gd name="adj" fmla="val 46421"/>
            </a:avLst>
          </a:prstGeom>
          <a:noFill/>
          <a:ln w="38100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2562" name="AutoShape 50">
            <a:extLst>
              <a:ext uri="{FF2B5EF4-FFF2-40B4-BE49-F238E27FC236}">
                <a16:creationId xmlns:a16="http://schemas.microsoft.com/office/drawing/2014/main" id="{8589A4BB-EE5F-4974-AD68-E5CC20E1B240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8059738" y="4694238"/>
            <a:ext cx="315912" cy="811212"/>
          </a:xfrm>
          <a:prstGeom prst="roundRect">
            <a:avLst>
              <a:gd name="adj" fmla="val 46421"/>
            </a:avLst>
          </a:prstGeom>
          <a:noFill/>
          <a:ln w="3810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92563" name="Object 51">
            <a:extLst>
              <a:ext uri="{FF2B5EF4-FFF2-40B4-BE49-F238E27FC236}">
                <a16:creationId xmlns:a16="http://schemas.microsoft.com/office/drawing/2014/main" id="{31569453-33AC-42DE-817D-4058944399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3850" y="2924175"/>
          <a:ext cx="5578475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4" name="Equation" r:id="rId5" imgW="2590560" imgH="241200" progId="Equation.DSMT4">
                  <p:embed/>
                </p:oleObj>
              </mc:Choice>
              <mc:Fallback>
                <p:oleObj name="Equation" r:id="rId5" imgW="2590560" imgH="241200" progId="Equation.DSMT4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2924175"/>
                        <a:ext cx="5578475" cy="585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2564" name="Object 52">
            <a:extLst>
              <a:ext uri="{FF2B5EF4-FFF2-40B4-BE49-F238E27FC236}">
                <a16:creationId xmlns:a16="http://schemas.microsoft.com/office/drawing/2014/main" id="{865A8BBC-A286-4278-88B0-4A630F7F71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3850" y="4508500"/>
          <a:ext cx="2894013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5" name="Equation" r:id="rId7" imgW="1130040" imgH="228600" progId="Equation.DSMT4">
                  <p:embed/>
                </p:oleObj>
              </mc:Choice>
              <mc:Fallback>
                <p:oleObj name="Equation" r:id="rId7" imgW="1130040" imgH="228600" progId="Equation.DSMT4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4508500"/>
                        <a:ext cx="2894013" cy="555625"/>
                      </a:xfrm>
                      <a:prstGeom prst="rect">
                        <a:avLst/>
                      </a:prstGeom>
                      <a:solidFill>
                        <a:srgbClr val="FF99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2565" name="Object 53">
            <a:extLst>
              <a:ext uri="{FF2B5EF4-FFF2-40B4-BE49-F238E27FC236}">
                <a16:creationId xmlns:a16="http://schemas.microsoft.com/office/drawing/2014/main" id="{D4A9E348-636A-4A75-9794-1930244430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" y="5314950"/>
          <a:ext cx="3844925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6" name="Equation" r:id="rId9" imgW="1549080" imgH="228600" progId="Equation.DSMT4">
                  <p:embed/>
                </p:oleObj>
              </mc:Choice>
              <mc:Fallback>
                <p:oleObj name="Equation" r:id="rId9" imgW="1549080" imgH="228600" progId="Equation.DSMT4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5314950"/>
                        <a:ext cx="3844925" cy="573088"/>
                      </a:xfrm>
                      <a:prstGeom prst="rect">
                        <a:avLst/>
                      </a:prstGeom>
                      <a:solidFill>
                        <a:srgbClr val="FF9900"/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54">
            <a:extLst>
              <a:ext uri="{FF2B5EF4-FFF2-40B4-BE49-F238E27FC236}">
                <a16:creationId xmlns:a16="http://schemas.microsoft.com/office/drawing/2014/main" id="{F464CD69-D998-4EE8-96CA-0622E5540C7B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1557338"/>
            <a:ext cx="4343400" cy="4495800"/>
            <a:chOff x="1776" y="1200"/>
            <a:chExt cx="2160" cy="1872"/>
          </a:xfrm>
        </p:grpSpPr>
        <p:sp>
          <p:nvSpPr>
            <p:cNvPr id="25621" name="AutoShape 55">
              <a:extLst>
                <a:ext uri="{FF2B5EF4-FFF2-40B4-BE49-F238E27FC236}">
                  <a16:creationId xmlns:a16="http://schemas.microsoft.com/office/drawing/2014/main" id="{19417280-C199-4233-906A-9C5AD63A10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1200"/>
              <a:ext cx="2160" cy="1872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 type="none" w="lg" len="lg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25606" name="Object 56">
              <a:extLst>
                <a:ext uri="{FF2B5EF4-FFF2-40B4-BE49-F238E27FC236}">
                  <a16:creationId xmlns:a16="http://schemas.microsoft.com/office/drawing/2014/main" id="{C041D504-F787-4BC7-A9A5-A5BFA5D11FC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60" y="1248"/>
            <a:ext cx="2028" cy="17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27" r:id="rId11" imgW="3086100" imgH="2676144" progId="Word.Picture.8">
                    <p:embed/>
                  </p:oleObj>
                </mc:Choice>
                <mc:Fallback>
                  <p:oleObj r:id="rId11" imgW="3086100" imgH="2676144" progId="Word.Picture.8">
                    <p:embed/>
                    <p:pic>
                      <p:nvPicPr>
                        <p:cNvPr id="0" name="Object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60" y="1248"/>
                          <a:ext cx="2028" cy="17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92569" name="Object 57">
            <a:extLst>
              <a:ext uri="{FF2B5EF4-FFF2-40B4-BE49-F238E27FC236}">
                <a16:creationId xmlns:a16="http://schemas.microsoft.com/office/drawing/2014/main" id="{C8CE0460-6ECE-4EB8-9DFE-04DE26BA25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3573463"/>
          <a:ext cx="3897312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8" name="Equation" r:id="rId13" imgW="1828800" imgH="253800" progId="Equation.DSMT4">
                  <p:embed/>
                </p:oleObj>
              </mc:Choice>
              <mc:Fallback>
                <p:oleObj name="Equation" r:id="rId13" imgW="1828800" imgH="253800" progId="Equation.DSMT4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3573463"/>
                        <a:ext cx="3897312" cy="657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2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92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92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500"/>
                                        <p:tgtEl>
                                          <p:spTgt spid="192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6" dur="500"/>
                                        <p:tgtEl>
                                          <p:spTgt spid="192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0" dur="500"/>
                                        <p:tgtEl>
                                          <p:spTgt spid="192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4" dur="500"/>
                                        <p:tgtEl>
                                          <p:spTgt spid="192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192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192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192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4" dur="500"/>
                                        <p:tgtEl>
                                          <p:spTgt spid="192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8" dur="500"/>
                                        <p:tgtEl>
                                          <p:spTgt spid="192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2" dur="500"/>
                                        <p:tgtEl>
                                          <p:spTgt spid="192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192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192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16" grpId="0" autoUpdateAnimBg="0"/>
      <p:bldP spid="192553" grpId="0"/>
      <p:bldP spid="192554" grpId="0"/>
      <p:bldP spid="192555" grpId="0" autoUpdateAnimBg="0"/>
      <p:bldP spid="192556" grpId="0" animBg="1"/>
      <p:bldP spid="192557" grpId="0" animBg="1"/>
      <p:bldP spid="192558" grpId="0" animBg="1"/>
      <p:bldP spid="192559" grpId="0" animBg="1"/>
      <p:bldP spid="192560" grpId="0" animBg="1" autoUpdateAnimBg="0"/>
      <p:bldP spid="192561" grpId="0" animBg="1"/>
      <p:bldP spid="192562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Text Box 28">
            <a:extLst>
              <a:ext uri="{FF2B5EF4-FFF2-40B4-BE49-F238E27FC236}">
                <a16:creationId xmlns:a16="http://schemas.microsoft.com/office/drawing/2014/main" id="{063F4F03-F028-4C34-BB89-71FCCEBD02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404813"/>
            <a:ext cx="6477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两个半加器构成一个全加器：</a:t>
            </a:r>
          </a:p>
        </p:txBody>
      </p:sp>
      <p:graphicFrame>
        <p:nvGraphicFramePr>
          <p:cNvPr id="193574" name="Object 38">
            <a:extLst>
              <a:ext uri="{FF2B5EF4-FFF2-40B4-BE49-F238E27FC236}">
                <a16:creationId xmlns:a16="http://schemas.microsoft.com/office/drawing/2014/main" id="{8EBBB451-5F59-4667-A008-4317B60F95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981075"/>
          <a:ext cx="2894012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2" name="Equation" r:id="rId3" imgW="1130040" imgH="228600" progId="Equation.DSMT4">
                  <p:embed/>
                </p:oleObj>
              </mc:Choice>
              <mc:Fallback>
                <p:oleObj name="Equation" r:id="rId3" imgW="1130040" imgH="228600" progId="Equation.DSMT4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981075"/>
                        <a:ext cx="2894012" cy="555625"/>
                      </a:xfrm>
                      <a:prstGeom prst="rect">
                        <a:avLst/>
                      </a:prstGeom>
                      <a:solidFill>
                        <a:srgbClr val="FF66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3578" name="Object 42">
            <a:extLst>
              <a:ext uri="{FF2B5EF4-FFF2-40B4-BE49-F238E27FC236}">
                <a16:creationId xmlns:a16="http://schemas.microsoft.com/office/drawing/2014/main" id="{2A82B1E9-A85C-4E03-AA6F-E25B6DFD9506}"/>
              </a:ext>
            </a:extLst>
          </p:cNvPr>
          <p:cNvGraphicFramePr>
            <a:graphicFrameLocks noChangeAspect="1"/>
          </p:cNvGraphicFramePr>
          <p:nvPr>
            <p:ph/>
          </p:nvPr>
        </p:nvGraphicFramePr>
        <p:xfrm>
          <a:off x="827088" y="1652588"/>
          <a:ext cx="331152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3" name="公式" r:id="rId5" imgW="1498320" imgH="228600" progId="Equation.3">
                  <p:embed/>
                </p:oleObj>
              </mc:Choice>
              <mc:Fallback>
                <p:oleObj name="公式" r:id="rId5" imgW="1498320" imgH="228600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652588"/>
                        <a:ext cx="3311525" cy="504825"/>
                      </a:xfrm>
                      <a:prstGeom prst="rect">
                        <a:avLst/>
                      </a:prstGeom>
                      <a:solidFill>
                        <a:srgbClr val="FF66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4">
            <a:extLst>
              <a:ext uri="{FF2B5EF4-FFF2-40B4-BE49-F238E27FC236}">
                <a16:creationId xmlns:a16="http://schemas.microsoft.com/office/drawing/2014/main" id="{47CE9DF4-EB5E-4423-910B-B44E421E4AFF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2349500"/>
            <a:ext cx="6858000" cy="4038600"/>
            <a:chOff x="672" y="1248"/>
            <a:chExt cx="4320" cy="2544"/>
          </a:xfrm>
        </p:grpSpPr>
        <p:sp>
          <p:nvSpPr>
            <p:cNvPr id="26631" name="AutoShape 45">
              <a:extLst>
                <a:ext uri="{FF2B5EF4-FFF2-40B4-BE49-F238E27FC236}">
                  <a16:creationId xmlns:a16="http://schemas.microsoft.com/office/drawing/2014/main" id="{1ABC0C44-EC7B-4123-A5AA-6B0E5C8125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5" y="1248"/>
              <a:ext cx="4242" cy="2544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 type="none" w="lg" len="lg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26628" name="Object 46">
              <a:extLst>
                <a:ext uri="{FF2B5EF4-FFF2-40B4-BE49-F238E27FC236}">
                  <a16:creationId xmlns:a16="http://schemas.microsoft.com/office/drawing/2014/main" id="{8BD233D2-4164-4C0B-8004-A3E22ED6BC8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72" y="1349"/>
            <a:ext cx="4320" cy="22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34" name="图片" r:id="rId7" imgW="4734000" imgH="2238480" progId="Word.Picture.8">
                    <p:embed/>
                  </p:oleObj>
                </mc:Choice>
                <mc:Fallback>
                  <p:oleObj name="图片" r:id="rId7" imgW="4734000" imgH="2238480" progId="Word.Picture.8">
                    <p:embed/>
                    <p:pic>
                      <p:nvPicPr>
                        <p:cNvPr id="0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1349"/>
                          <a:ext cx="4320" cy="226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3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93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7" name="AutoShape 7">
            <a:extLst>
              <a:ext uri="{FF2B5EF4-FFF2-40B4-BE49-F238E27FC236}">
                <a16:creationId xmlns:a16="http://schemas.microsoft.com/office/drawing/2014/main" id="{F6817FAC-D855-44E6-89DC-50DE55E596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0938" y="2505075"/>
            <a:ext cx="6931025" cy="229552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 type="none" w="lg" len="lg"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4568" name="Oval 8">
            <a:extLst>
              <a:ext uri="{FF2B5EF4-FFF2-40B4-BE49-F238E27FC236}">
                <a16:creationId xmlns:a16="http://schemas.microsoft.com/office/drawing/2014/main" id="{9CB4C089-693D-4E04-B427-FFCF899C6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6963" y="4349750"/>
            <a:ext cx="360362" cy="269875"/>
          </a:xfrm>
          <a:prstGeom prst="ellipse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 type="none" w="lg" len="lg"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4569" name="Oval 9">
            <a:extLst>
              <a:ext uri="{FF2B5EF4-FFF2-40B4-BE49-F238E27FC236}">
                <a16:creationId xmlns:a16="http://schemas.microsoft.com/office/drawing/2014/main" id="{657D1E33-171A-43EB-9066-427C3FC8F1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1275" y="4349750"/>
            <a:ext cx="360363" cy="269875"/>
          </a:xfrm>
          <a:prstGeom prst="ellipse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 type="none" w="lg" len="lg"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4570" name="Oval 10">
            <a:extLst>
              <a:ext uri="{FF2B5EF4-FFF2-40B4-BE49-F238E27FC236}">
                <a16:creationId xmlns:a16="http://schemas.microsoft.com/office/drawing/2014/main" id="{5BD8095F-6A44-4329-86A6-0C9A712AED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2725" y="4349750"/>
            <a:ext cx="360363" cy="269875"/>
          </a:xfrm>
          <a:prstGeom prst="ellipse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 type="none" w="lg" len="lg"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4571" name="Oval 11">
            <a:extLst>
              <a:ext uri="{FF2B5EF4-FFF2-40B4-BE49-F238E27FC236}">
                <a16:creationId xmlns:a16="http://schemas.microsoft.com/office/drawing/2014/main" id="{B9FE6321-0A77-4B17-A049-2D45189523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6550" y="4349750"/>
            <a:ext cx="360363" cy="269875"/>
          </a:xfrm>
          <a:prstGeom prst="ellipse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 type="none" w="lg" len="lg"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4572" name="Rectangle 12" descr="水滴">
            <a:extLst>
              <a:ext uri="{FF2B5EF4-FFF2-40B4-BE49-F238E27FC236}">
                <a16:creationId xmlns:a16="http://schemas.microsoft.com/office/drawing/2014/main" id="{CEC97603-A2EE-4AFF-81A3-272A49B4A1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6675" y="3449638"/>
            <a:ext cx="900113" cy="45085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4573" name="Rectangle 13" descr="水滴">
            <a:extLst>
              <a:ext uri="{FF2B5EF4-FFF2-40B4-BE49-F238E27FC236}">
                <a16:creationId xmlns:a16="http://schemas.microsoft.com/office/drawing/2014/main" id="{6B199178-2B05-4134-B710-ACA20D444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1538" y="3449638"/>
            <a:ext cx="900112" cy="45085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4574" name="Rectangle 14" descr="水滴">
            <a:extLst>
              <a:ext uri="{FF2B5EF4-FFF2-40B4-BE49-F238E27FC236}">
                <a16:creationId xmlns:a16="http://schemas.microsoft.com/office/drawing/2014/main" id="{5FFADE1B-F883-4D23-9030-690535336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6813" y="3449638"/>
            <a:ext cx="900112" cy="45085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4575" name="Rectangle 15" descr="水滴">
            <a:extLst>
              <a:ext uri="{FF2B5EF4-FFF2-40B4-BE49-F238E27FC236}">
                <a16:creationId xmlns:a16="http://schemas.microsoft.com/office/drawing/2014/main" id="{99AC442C-742A-4B89-9B94-652211A99E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3449638"/>
            <a:ext cx="900113" cy="45085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4576" name="Rectangle 16">
            <a:extLst>
              <a:ext uri="{FF2B5EF4-FFF2-40B4-BE49-F238E27FC236}">
                <a16:creationId xmlns:a16="http://schemas.microsoft.com/office/drawing/2014/main" id="{28DDF209-A0F7-451E-8488-D5BD021D54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1975" y="2595563"/>
            <a:ext cx="315913" cy="314325"/>
          </a:xfrm>
          <a:prstGeom prst="rect">
            <a:avLst/>
          </a:prstGeom>
          <a:solidFill>
            <a:srgbClr val="0099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4577" name="Rectangle 17">
            <a:extLst>
              <a:ext uri="{FF2B5EF4-FFF2-40B4-BE49-F238E27FC236}">
                <a16:creationId xmlns:a16="http://schemas.microsoft.com/office/drawing/2014/main" id="{4BE3942F-DE01-4DF1-8996-697E9308BA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2113" y="2595563"/>
            <a:ext cx="315912" cy="314325"/>
          </a:xfrm>
          <a:prstGeom prst="rect">
            <a:avLst/>
          </a:prstGeom>
          <a:solidFill>
            <a:srgbClr val="0099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4578" name="Rectangle 18">
            <a:extLst>
              <a:ext uri="{FF2B5EF4-FFF2-40B4-BE49-F238E27FC236}">
                <a16:creationId xmlns:a16="http://schemas.microsoft.com/office/drawing/2014/main" id="{0E58222D-8843-4755-8E74-1FFA557D55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2250" y="2595563"/>
            <a:ext cx="315913" cy="314325"/>
          </a:xfrm>
          <a:prstGeom prst="rect">
            <a:avLst/>
          </a:prstGeom>
          <a:solidFill>
            <a:srgbClr val="0099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4579" name="Rectangle 19">
            <a:extLst>
              <a:ext uri="{FF2B5EF4-FFF2-40B4-BE49-F238E27FC236}">
                <a16:creationId xmlns:a16="http://schemas.microsoft.com/office/drawing/2014/main" id="{B195883E-5645-4872-BCF5-248BCD5476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1288" y="2595563"/>
            <a:ext cx="315912" cy="314325"/>
          </a:xfrm>
          <a:prstGeom prst="rect">
            <a:avLst/>
          </a:prstGeom>
          <a:solidFill>
            <a:srgbClr val="0099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4580" name="Rectangle 20">
            <a:extLst>
              <a:ext uri="{FF2B5EF4-FFF2-40B4-BE49-F238E27FC236}">
                <a16:creationId xmlns:a16="http://schemas.microsoft.com/office/drawing/2014/main" id="{B80CEEB4-F37A-48FD-AE5D-277393B8D6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7163" y="2595563"/>
            <a:ext cx="315912" cy="314325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4581" name="Rectangle 21">
            <a:extLst>
              <a:ext uri="{FF2B5EF4-FFF2-40B4-BE49-F238E27FC236}">
                <a16:creationId xmlns:a16="http://schemas.microsoft.com/office/drawing/2014/main" id="{3ADCE041-0E3D-4E0F-B806-AEF38D6EE9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7300" y="2595563"/>
            <a:ext cx="315913" cy="314325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4582" name="Rectangle 22">
            <a:extLst>
              <a:ext uri="{FF2B5EF4-FFF2-40B4-BE49-F238E27FC236}">
                <a16:creationId xmlns:a16="http://schemas.microsoft.com/office/drawing/2014/main" id="{9950E340-B130-4C88-A969-C4102928AF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7438" y="2595563"/>
            <a:ext cx="315912" cy="314325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4583" name="Rectangle 23">
            <a:extLst>
              <a:ext uri="{FF2B5EF4-FFF2-40B4-BE49-F238E27FC236}">
                <a16:creationId xmlns:a16="http://schemas.microsoft.com/office/drawing/2014/main" id="{D0C9046B-96BC-4CB1-AD10-145141E396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2025" y="2595563"/>
            <a:ext cx="315913" cy="314325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7668" name="Rectangle 24">
            <a:extLst>
              <a:ext uri="{FF2B5EF4-FFF2-40B4-BE49-F238E27FC236}">
                <a16:creationId xmlns:a16="http://schemas.microsoft.com/office/drawing/2014/main" id="{AF721268-E040-41DC-9E62-5AD1102EF2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22288" y="152400"/>
            <a:ext cx="8229600" cy="685800"/>
          </a:xfrm>
          <a:noFill/>
        </p:spPr>
        <p:txBody>
          <a:bodyPr/>
          <a:lstStyle/>
          <a:p>
            <a:pPr algn="just" eaLnBrk="1" hangingPunct="1"/>
            <a:r>
              <a:rPr lang="en-US" altLang="zh-CN" sz="36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 </a:t>
            </a:r>
            <a:r>
              <a:rPr lang="zh-CN" altLang="en-US" sz="36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多位数加法器</a:t>
            </a:r>
            <a:r>
              <a:rPr lang="zh-CN" altLang="en-US"/>
              <a:t> </a:t>
            </a:r>
          </a:p>
        </p:txBody>
      </p:sp>
      <p:sp>
        <p:nvSpPr>
          <p:cNvPr id="194585" name="Rectangle 25">
            <a:extLst>
              <a:ext uri="{FF2B5EF4-FFF2-40B4-BE49-F238E27FC236}">
                <a16:creationId xmlns:a16="http://schemas.microsoft.com/office/drawing/2014/main" id="{DAEDC85E-E503-4C33-9AEC-05CADC41EC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905000"/>
            <a:ext cx="7696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sz="24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串行进位加法器</a:t>
            </a:r>
            <a:r>
              <a:rPr lang="en-US" altLang="zh-CN" sz="24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----</a:t>
            </a:r>
            <a:r>
              <a:rPr lang="zh-CN" altLang="en-US" sz="24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采用四个</a:t>
            </a:r>
            <a:r>
              <a:rPr lang="en-US" altLang="zh-CN" sz="24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位全加器组成</a:t>
            </a:r>
          </a:p>
        </p:txBody>
      </p:sp>
      <p:graphicFrame>
        <p:nvGraphicFramePr>
          <p:cNvPr id="194586" name="Object 26">
            <a:extLst>
              <a:ext uri="{FF2B5EF4-FFF2-40B4-BE49-F238E27FC236}">
                <a16:creationId xmlns:a16="http://schemas.microsoft.com/office/drawing/2014/main" id="{A0190634-B1B6-44AC-B6A2-97EBDBA90C4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2686050"/>
          <a:ext cx="6529387" cy="199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9" name="图片" r:id="rId4" imgW="5219640" imgH="1590840" progId="Word.Picture.8">
                  <p:embed/>
                </p:oleObj>
              </mc:Choice>
              <mc:Fallback>
                <p:oleObj name="图片" r:id="rId4" imgW="5219640" imgH="1590840" progId="Word.Picture.8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2686050"/>
                        <a:ext cx="6529387" cy="1990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7">
            <a:extLst>
              <a:ext uri="{FF2B5EF4-FFF2-40B4-BE49-F238E27FC236}">
                <a16:creationId xmlns:a16="http://schemas.microsoft.com/office/drawing/2014/main" id="{78CCC169-0559-40FE-B070-21586AEEC549}"/>
              </a:ext>
            </a:extLst>
          </p:cNvPr>
          <p:cNvGrpSpPr>
            <a:grpSpLocks/>
          </p:cNvGrpSpPr>
          <p:nvPr/>
        </p:nvGrpSpPr>
        <p:grpSpPr bwMode="auto">
          <a:xfrm rot="10800000" flipH="1" flipV="1">
            <a:off x="1692275" y="3659188"/>
            <a:ext cx="411163" cy="42862"/>
            <a:chOff x="8475" y="10188"/>
            <a:chExt cx="540" cy="57"/>
          </a:xfrm>
        </p:grpSpPr>
        <p:sp>
          <p:nvSpPr>
            <p:cNvPr id="27687" name="AutoShape 28">
              <a:extLst>
                <a:ext uri="{FF2B5EF4-FFF2-40B4-BE49-F238E27FC236}">
                  <a16:creationId xmlns:a16="http://schemas.microsoft.com/office/drawing/2014/main" id="{A2B05BA3-ABD5-4EB8-9495-E09CF17B586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8873" y="10103"/>
              <a:ext cx="57" cy="227"/>
            </a:xfrm>
            <a:prstGeom prst="flowChartMerg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7688" name="Line 29">
              <a:extLst>
                <a:ext uri="{FF2B5EF4-FFF2-40B4-BE49-F238E27FC236}">
                  <a16:creationId xmlns:a16="http://schemas.microsoft.com/office/drawing/2014/main" id="{30B3E761-F4E7-468A-849B-36DD242138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475" y="10215"/>
              <a:ext cx="33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30">
            <a:extLst>
              <a:ext uri="{FF2B5EF4-FFF2-40B4-BE49-F238E27FC236}">
                <a16:creationId xmlns:a16="http://schemas.microsoft.com/office/drawing/2014/main" id="{6FE9D6A7-95E0-4D5D-9D69-C52CC22D5BCF}"/>
              </a:ext>
            </a:extLst>
          </p:cNvPr>
          <p:cNvGrpSpPr>
            <a:grpSpLocks/>
          </p:cNvGrpSpPr>
          <p:nvPr/>
        </p:nvGrpSpPr>
        <p:grpSpPr bwMode="auto">
          <a:xfrm rot="10800000" flipH="1" flipV="1">
            <a:off x="3041650" y="3659188"/>
            <a:ext cx="411163" cy="42862"/>
            <a:chOff x="8475" y="10188"/>
            <a:chExt cx="540" cy="57"/>
          </a:xfrm>
        </p:grpSpPr>
        <p:sp>
          <p:nvSpPr>
            <p:cNvPr id="27685" name="AutoShape 31">
              <a:extLst>
                <a:ext uri="{FF2B5EF4-FFF2-40B4-BE49-F238E27FC236}">
                  <a16:creationId xmlns:a16="http://schemas.microsoft.com/office/drawing/2014/main" id="{771B945C-19BD-48F1-A457-12AE7A467CC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8873" y="10103"/>
              <a:ext cx="57" cy="227"/>
            </a:xfrm>
            <a:prstGeom prst="flowChartMerg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7686" name="Line 32">
              <a:extLst>
                <a:ext uri="{FF2B5EF4-FFF2-40B4-BE49-F238E27FC236}">
                  <a16:creationId xmlns:a16="http://schemas.microsoft.com/office/drawing/2014/main" id="{362190F1-2522-4070-B7F6-7B8C9A9B2F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475" y="10215"/>
              <a:ext cx="33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33">
            <a:extLst>
              <a:ext uri="{FF2B5EF4-FFF2-40B4-BE49-F238E27FC236}">
                <a16:creationId xmlns:a16="http://schemas.microsoft.com/office/drawing/2014/main" id="{501E9AEF-2698-43BC-9040-758295E639B3}"/>
              </a:ext>
            </a:extLst>
          </p:cNvPr>
          <p:cNvGrpSpPr>
            <a:grpSpLocks/>
          </p:cNvGrpSpPr>
          <p:nvPr/>
        </p:nvGrpSpPr>
        <p:grpSpPr bwMode="auto">
          <a:xfrm rot="10800000" flipH="1" flipV="1">
            <a:off x="4481513" y="3659188"/>
            <a:ext cx="411162" cy="42862"/>
            <a:chOff x="8475" y="10188"/>
            <a:chExt cx="540" cy="57"/>
          </a:xfrm>
        </p:grpSpPr>
        <p:sp>
          <p:nvSpPr>
            <p:cNvPr id="27683" name="AutoShape 34">
              <a:extLst>
                <a:ext uri="{FF2B5EF4-FFF2-40B4-BE49-F238E27FC236}">
                  <a16:creationId xmlns:a16="http://schemas.microsoft.com/office/drawing/2014/main" id="{AF9A756A-E090-48EA-9756-31D57EF4CCF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8873" y="10103"/>
              <a:ext cx="57" cy="227"/>
            </a:xfrm>
            <a:prstGeom prst="flowChartMerg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7684" name="Line 35">
              <a:extLst>
                <a:ext uri="{FF2B5EF4-FFF2-40B4-BE49-F238E27FC236}">
                  <a16:creationId xmlns:a16="http://schemas.microsoft.com/office/drawing/2014/main" id="{258AEE7F-DD2C-4187-8AA9-7000E88FAC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475" y="10215"/>
              <a:ext cx="33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36">
            <a:extLst>
              <a:ext uri="{FF2B5EF4-FFF2-40B4-BE49-F238E27FC236}">
                <a16:creationId xmlns:a16="http://schemas.microsoft.com/office/drawing/2014/main" id="{C1EB4876-F647-4723-8114-F07D9CE7EF10}"/>
              </a:ext>
            </a:extLst>
          </p:cNvPr>
          <p:cNvGrpSpPr>
            <a:grpSpLocks/>
          </p:cNvGrpSpPr>
          <p:nvPr/>
        </p:nvGrpSpPr>
        <p:grpSpPr bwMode="auto">
          <a:xfrm rot="10800000" flipH="1" flipV="1">
            <a:off x="5921375" y="3659188"/>
            <a:ext cx="411163" cy="42862"/>
            <a:chOff x="8475" y="10188"/>
            <a:chExt cx="540" cy="57"/>
          </a:xfrm>
        </p:grpSpPr>
        <p:sp>
          <p:nvSpPr>
            <p:cNvPr id="27681" name="AutoShape 37">
              <a:extLst>
                <a:ext uri="{FF2B5EF4-FFF2-40B4-BE49-F238E27FC236}">
                  <a16:creationId xmlns:a16="http://schemas.microsoft.com/office/drawing/2014/main" id="{8A17D30A-7D73-4FD2-8E6D-33516D93B85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8873" y="10103"/>
              <a:ext cx="57" cy="227"/>
            </a:xfrm>
            <a:prstGeom prst="flowChartMerg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7682" name="Line 38">
              <a:extLst>
                <a:ext uri="{FF2B5EF4-FFF2-40B4-BE49-F238E27FC236}">
                  <a16:creationId xmlns:a16="http://schemas.microsoft.com/office/drawing/2014/main" id="{7CBB966C-5035-4555-B6F0-609634D451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475" y="10215"/>
              <a:ext cx="33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Group 39">
            <a:extLst>
              <a:ext uri="{FF2B5EF4-FFF2-40B4-BE49-F238E27FC236}">
                <a16:creationId xmlns:a16="http://schemas.microsoft.com/office/drawing/2014/main" id="{6C6FC0AD-81D5-4773-BEFA-468C3E47E558}"/>
              </a:ext>
            </a:extLst>
          </p:cNvPr>
          <p:cNvGrpSpPr>
            <a:grpSpLocks/>
          </p:cNvGrpSpPr>
          <p:nvPr/>
        </p:nvGrpSpPr>
        <p:grpSpPr bwMode="auto">
          <a:xfrm rot="10800000" flipH="1" flipV="1">
            <a:off x="7316788" y="3659188"/>
            <a:ext cx="411162" cy="42862"/>
            <a:chOff x="8475" y="10188"/>
            <a:chExt cx="540" cy="57"/>
          </a:xfrm>
        </p:grpSpPr>
        <p:sp>
          <p:nvSpPr>
            <p:cNvPr id="27679" name="AutoShape 40">
              <a:extLst>
                <a:ext uri="{FF2B5EF4-FFF2-40B4-BE49-F238E27FC236}">
                  <a16:creationId xmlns:a16="http://schemas.microsoft.com/office/drawing/2014/main" id="{6E3EA13F-36F6-4CB5-80CE-4D9FD6E2193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8873" y="10103"/>
              <a:ext cx="57" cy="227"/>
            </a:xfrm>
            <a:prstGeom prst="flowChartMerg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7680" name="Line 41">
              <a:extLst>
                <a:ext uri="{FF2B5EF4-FFF2-40B4-BE49-F238E27FC236}">
                  <a16:creationId xmlns:a16="http://schemas.microsoft.com/office/drawing/2014/main" id="{BAB70C98-D54E-44FD-A8E2-CE117E72D2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475" y="10215"/>
              <a:ext cx="33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94602" name="Oval 42">
            <a:extLst>
              <a:ext uri="{FF2B5EF4-FFF2-40B4-BE49-F238E27FC236}">
                <a16:creationId xmlns:a16="http://schemas.microsoft.com/office/drawing/2014/main" id="{5914BF1B-7F9D-4187-85C1-80A0159A9E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950" y="3270250"/>
            <a:ext cx="314325" cy="360363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7676" name="Rectangle 43">
            <a:extLst>
              <a:ext uri="{FF2B5EF4-FFF2-40B4-BE49-F238E27FC236}">
                <a16:creationId xmlns:a16="http://schemas.microsoft.com/office/drawing/2014/main" id="{6F376FB9-CFB1-492B-9E32-0BB96B59EC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976313"/>
            <a:ext cx="75438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kumimoji="1" lang="zh-CN" altLang="en-US" sz="24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如何实现两个四位二进制数相加？</a:t>
            </a:r>
          </a:p>
          <a:p>
            <a:pPr eaLnBrk="1" hangingPunct="1"/>
            <a:r>
              <a:rPr kumimoji="1" lang="zh-CN" altLang="en-US" sz="24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</a:t>
            </a:r>
            <a:r>
              <a:rPr kumimoji="1" lang="en-US" altLang="zh-CN" sz="24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kumimoji="1" lang="en-US" altLang="zh-CN" sz="2400" baseline="-250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kumimoji="1" lang="en-US" altLang="zh-CN" sz="24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A</a:t>
            </a:r>
            <a:r>
              <a:rPr kumimoji="1" lang="en-US" altLang="zh-CN" sz="2400" baseline="-250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 </a:t>
            </a:r>
            <a:r>
              <a:rPr kumimoji="1" lang="en-US" altLang="zh-CN" sz="24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kumimoji="1" lang="en-US" altLang="zh-CN" sz="2400" baseline="-250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kumimoji="1" lang="en-US" altLang="zh-CN" sz="24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A</a:t>
            </a:r>
            <a:r>
              <a:rPr kumimoji="1" lang="en-US" altLang="zh-CN" sz="2400" baseline="-250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 </a:t>
            </a:r>
            <a:r>
              <a:rPr kumimoji="1" lang="en-US" altLang="zh-CN" sz="24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 B</a:t>
            </a:r>
            <a:r>
              <a:rPr kumimoji="1" lang="en-US" altLang="zh-CN" sz="2400" baseline="-250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kumimoji="1" lang="en-US" altLang="zh-CN" sz="24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B</a:t>
            </a:r>
            <a:r>
              <a:rPr kumimoji="1" lang="en-US" altLang="zh-CN" sz="2400" baseline="-250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kumimoji="1" lang="en-US" altLang="zh-CN" sz="24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B</a:t>
            </a:r>
            <a:r>
              <a:rPr kumimoji="1" lang="en-US" altLang="zh-CN" sz="2400" baseline="-250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kumimoji="1" lang="en-US" altLang="zh-CN" sz="24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B</a:t>
            </a:r>
            <a:r>
              <a:rPr kumimoji="1" lang="en-US" altLang="zh-CN" sz="2400" baseline="-250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kumimoji="1" lang="en-US" altLang="zh-CN" sz="24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=?</a:t>
            </a:r>
          </a:p>
        </p:txBody>
      </p:sp>
      <p:sp>
        <p:nvSpPr>
          <p:cNvPr id="194604" name="Rectangle 44">
            <a:extLst>
              <a:ext uri="{FF2B5EF4-FFF2-40B4-BE49-F238E27FC236}">
                <a16:creationId xmlns:a16="http://schemas.microsoft.com/office/drawing/2014/main" id="{05D853E5-D6A6-4CDE-9440-57C6260E59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906963"/>
            <a:ext cx="84582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zh-CN" altLang="en-US" sz="24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低位的进位信号送给邻近高位作为输入信号，任一位的加法运算必须在低一位的运算完成之后才能进行。 </a:t>
            </a:r>
          </a:p>
        </p:txBody>
      </p:sp>
      <p:sp>
        <p:nvSpPr>
          <p:cNvPr id="194605" name="Rectangle 45">
            <a:extLst>
              <a:ext uri="{FF2B5EF4-FFF2-40B4-BE49-F238E27FC236}">
                <a16:creationId xmlns:a16="http://schemas.microsoft.com/office/drawing/2014/main" id="{4AF4AA90-779D-44F6-BDFB-25E03412AC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5791200"/>
            <a:ext cx="47101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lang="zh-CN" altLang="en-US" sz="24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串行进位加法器运算速度不高。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94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9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9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9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9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9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194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194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19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19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8" dur="500"/>
                                        <p:tgtEl>
                                          <p:spTgt spid="194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8" dur="500"/>
                                        <p:tgtEl>
                                          <p:spTgt spid="194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0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12" dur="500"/>
                                        <p:tgtEl>
                                          <p:spTgt spid="194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4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16" dur="500"/>
                                        <p:tgtEl>
                                          <p:spTgt spid="194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18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0" dur="500"/>
                                        <p:tgtEl>
                                          <p:spTgt spid="194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5" dur="500"/>
                                        <p:tgtEl>
                                          <p:spTgt spid="194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0" dur="500"/>
                                        <p:tgtEl>
                                          <p:spTgt spid="194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7" grpId="0" animBg="1"/>
      <p:bldP spid="194568" grpId="0" animBg="1"/>
      <p:bldP spid="194569" grpId="0" animBg="1"/>
      <p:bldP spid="194570" grpId="0" animBg="1"/>
      <p:bldP spid="194571" grpId="0" animBg="1"/>
      <p:bldP spid="194572" grpId="0" animBg="1"/>
      <p:bldP spid="194573" grpId="0" animBg="1"/>
      <p:bldP spid="194574" grpId="0" animBg="1"/>
      <p:bldP spid="194575" grpId="0" animBg="1"/>
      <p:bldP spid="194576" grpId="0" animBg="1"/>
      <p:bldP spid="194577" grpId="0" animBg="1"/>
      <p:bldP spid="194578" grpId="0" animBg="1"/>
      <p:bldP spid="194579" grpId="0" animBg="1"/>
      <p:bldP spid="194580" grpId="0" animBg="1"/>
      <p:bldP spid="194581" grpId="0" animBg="1"/>
      <p:bldP spid="194582" grpId="0" animBg="1"/>
      <p:bldP spid="194583" grpId="0" animBg="1"/>
      <p:bldP spid="194585" grpId="0" autoUpdateAnimBg="0"/>
      <p:bldP spid="194602" grpId="0" animBg="1"/>
      <p:bldP spid="194604" grpId="0" autoUpdateAnimBg="0"/>
      <p:bldP spid="194605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62" name="Rectangle 6">
            <a:extLst>
              <a:ext uri="{FF2B5EF4-FFF2-40B4-BE49-F238E27FC236}">
                <a16:creationId xmlns:a16="http://schemas.microsoft.com/office/drawing/2014/main" id="{150CC986-16D1-4E12-B213-AD55D7B3DB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5734050"/>
            <a:ext cx="8229600" cy="88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sz="24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进位输入是由专门的</a:t>
            </a:r>
            <a:r>
              <a:rPr lang="zh-CN" altLang="en-US" sz="2400">
                <a:solidFill>
                  <a:srgbClr val="000066"/>
                </a:solidFill>
                <a:ea typeface="黑体" panose="02010609060101010101" pitchFamily="49" charset="-122"/>
              </a:rPr>
              <a:t>“</a:t>
            </a:r>
            <a:r>
              <a:rPr lang="zh-CN" altLang="en-US" sz="24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进位门</a:t>
            </a:r>
            <a:r>
              <a:rPr lang="zh-CN" altLang="en-US" sz="2400">
                <a:solidFill>
                  <a:srgbClr val="000066"/>
                </a:solidFill>
                <a:ea typeface="黑体" panose="02010609060101010101" pitchFamily="49" charset="-122"/>
              </a:rPr>
              <a:t>”</a:t>
            </a:r>
            <a:r>
              <a:rPr lang="zh-CN" altLang="en-US" sz="24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综合所有低位的加数、被加数及最低位进入输入后来提供。</a:t>
            </a:r>
          </a:p>
        </p:txBody>
      </p:sp>
      <p:sp>
        <p:nvSpPr>
          <p:cNvPr id="198663" name="Rectangle 7">
            <a:extLst>
              <a:ext uri="{FF2B5EF4-FFF2-40B4-BE49-F238E27FC236}">
                <a16:creationId xmlns:a16="http://schemas.microsoft.com/office/drawing/2014/main" id="{21926321-9993-471D-BEB3-2E64C187E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5608638"/>
            <a:ext cx="8077200" cy="1249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sz="24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该电路能使每位的进位直接由加数和被加数直接产生，而无需等待与低位的进位信号，称之为</a:t>
            </a:r>
            <a:r>
              <a:rPr lang="zh-CN" altLang="en-US" sz="2400">
                <a:solidFill>
                  <a:srgbClr val="000066"/>
                </a:solidFill>
                <a:ea typeface="黑体" panose="02010609060101010101" pitchFamily="49" charset="-122"/>
              </a:rPr>
              <a:t>“</a:t>
            </a:r>
            <a:r>
              <a:rPr lang="zh-CN" altLang="en-US" sz="24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快速加法器</a:t>
            </a:r>
            <a:r>
              <a:rPr lang="zh-CN" altLang="en-US" sz="2400">
                <a:solidFill>
                  <a:srgbClr val="000066"/>
                </a:solidFill>
                <a:ea typeface="黑体" panose="02010609060101010101" pitchFamily="49" charset="-122"/>
              </a:rPr>
              <a:t>”</a:t>
            </a:r>
            <a:r>
              <a:rPr lang="zh-CN" altLang="en-US" sz="24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或</a:t>
            </a:r>
            <a:r>
              <a:rPr lang="zh-CN" altLang="en-US" sz="2400">
                <a:solidFill>
                  <a:srgbClr val="000066"/>
                </a:solidFill>
                <a:ea typeface="黑体" panose="02010609060101010101" pitchFamily="49" charset="-122"/>
              </a:rPr>
              <a:t>”</a:t>
            </a:r>
            <a:r>
              <a:rPr lang="zh-CN" altLang="en-US" sz="24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超前进位加法器</a:t>
            </a:r>
            <a:r>
              <a:rPr lang="zh-CN" altLang="en-US" sz="2400">
                <a:solidFill>
                  <a:srgbClr val="000066"/>
                </a:solidFill>
                <a:ea typeface="黑体" panose="02010609060101010101" pitchFamily="49" charset="-122"/>
              </a:rPr>
              <a:t>”</a:t>
            </a:r>
            <a:r>
              <a:rPr lang="zh-CN" altLang="en-US" sz="24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</p:txBody>
      </p:sp>
      <p:grpSp>
        <p:nvGrpSpPr>
          <p:cNvPr id="28677" name="Group 12">
            <a:extLst>
              <a:ext uri="{FF2B5EF4-FFF2-40B4-BE49-F238E27FC236}">
                <a16:creationId xmlns:a16="http://schemas.microsoft.com/office/drawing/2014/main" id="{62582A72-E10A-413D-AE5E-883BEFD24B66}"/>
              </a:ext>
            </a:extLst>
          </p:cNvPr>
          <p:cNvGrpSpPr>
            <a:grpSpLocks/>
          </p:cNvGrpSpPr>
          <p:nvPr/>
        </p:nvGrpSpPr>
        <p:grpSpPr bwMode="auto">
          <a:xfrm>
            <a:off x="179388" y="2276475"/>
            <a:ext cx="8763000" cy="3200400"/>
            <a:chOff x="96" y="1488"/>
            <a:chExt cx="5520" cy="1920"/>
          </a:xfrm>
        </p:grpSpPr>
        <p:sp>
          <p:nvSpPr>
            <p:cNvPr id="28680" name="AutoShape 13">
              <a:extLst>
                <a:ext uri="{FF2B5EF4-FFF2-40B4-BE49-F238E27FC236}">
                  <a16:creationId xmlns:a16="http://schemas.microsoft.com/office/drawing/2014/main" id="{4CE177A4-A996-453F-B471-389A8F7233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" y="1488"/>
              <a:ext cx="5520" cy="192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 type="none" w="lg" len="lg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28674" name="Object 14">
              <a:extLst>
                <a:ext uri="{FF2B5EF4-FFF2-40B4-BE49-F238E27FC236}">
                  <a16:creationId xmlns:a16="http://schemas.microsoft.com/office/drawing/2014/main" id="{0A2D6E34-13DE-4C7C-8B5B-BF09E9CF6E4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4" y="1536"/>
            <a:ext cx="5424" cy="18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681" name="Picture2" r:id="rId3" imgW="7410600" imgH="1857240" progId="Word.Picture.8">
                    <p:embed/>
                  </p:oleObj>
                </mc:Choice>
                <mc:Fallback>
                  <p:oleObj name="Picture2" r:id="rId3" imgW="7410600" imgH="1857240" progId="Word.Picture.8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" y="1536"/>
                          <a:ext cx="5424" cy="182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8678" name="Rectangle 17">
            <a:extLst>
              <a:ext uri="{FF2B5EF4-FFF2-40B4-BE49-F238E27FC236}">
                <a16:creationId xmlns:a16="http://schemas.microsoft.com/office/drawing/2014/main" id="{E3C81F2C-0D89-419A-84BE-72A3DFE453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404813"/>
            <a:ext cx="6477000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en-US" altLang="zh-CN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超前进位加法器</a:t>
            </a:r>
          </a:p>
        </p:txBody>
      </p:sp>
      <p:pic>
        <p:nvPicPr>
          <p:cNvPr id="28679" name="Picture 18">
            <a:extLst>
              <a:ext uri="{FF2B5EF4-FFF2-40B4-BE49-F238E27FC236}">
                <a16:creationId xmlns:a16="http://schemas.microsoft.com/office/drawing/2014/main" id="{2FCC6B0D-3114-4CA0-9F17-D217D1495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052513"/>
            <a:ext cx="7956550" cy="1049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86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8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8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62" grpId="0" autoUpdateAnimBg="0"/>
      <p:bldP spid="198663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25">
            <a:extLst>
              <a:ext uri="{FF2B5EF4-FFF2-40B4-BE49-F238E27FC236}">
                <a16:creationId xmlns:a16="http://schemas.microsoft.com/office/drawing/2014/main" id="{8B0324D8-0AA1-464A-AAF8-F6CA620D6C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025" y="1519238"/>
            <a:ext cx="2743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编码器的分类：</a:t>
            </a:r>
          </a:p>
        </p:txBody>
      </p:sp>
      <p:sp>
        <p:nvSpPr>
          <p:cNvPr id="126078" name="Rectangle 126">
            <a:extLst>
              <a:ext uri="{FF2B5EF4-FFF2-40B4-BE49-F238E27FC236}">
                <a16:creationId xmlns:a16="http://schemas.microsoft.com/office/drawing/2014/main" id="{63A0FE3D-2AC7-4645-B7CC-0B78B50A8C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025" y="2616200"/>
            <a:ext cx="82296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普通编码器：任何时候只允许一个编码输入信号有效，否则输出就会发生混乱。</a:t>
            </a:r>
          </a:p>
        </p:txBody>
      </p:sp>
      <p:sp>
        <p:nvSpPr>
          <p:cNvPr id="126079" name="Rectangle 127">
            <a:extLst>
              <a:ext uri="{FF2B5EF4-FFF2-40B4-BE49-F238E27FC236}">
                <a16:creationId xmlns:a16="http://schemas.microsoft.com/office/drawing/2014/main" id="{4AF98FB0-780F-46A2-9AC0-743273C7D4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025" y="3881438"/>
            <a:ext cx="82296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优先编码器：允许同时输入两个以上的有效编码信号。当同时输入几个有效编码信号时，优先编码器能按预先设定的优先级别，只对其中优先权最高的一个进行编码。</a:t>
            </a:r>
          </a:p>
        </p:txBody>
      </p:sp>
      <p:sp>
        <p:nvSpPr>
          <p:cNvPr id="126082" name="Rectangle 130">
            <a:extLst>
              <a:ext uri="{FF2B5EF4-FFF2-40B4-BE49-F238E27FC236}">
                <a16:creationId xmlns:a16="http://schemas.microsoft.com/office/drawing/2014/main" id="{82F5DB58-3E32-4AD8-9689-F70D4CE524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8025" y="1290638"/>
            <a:ext cx="2514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普通编码器</a:t>
            </a:r>
          </a:p>
        </p:txBody>
      </p:sp>
      <p:sp>
        <p:nvSpPr>
          <p:cNvPr id="126083" name="Rectangle 131">
            <a:extLst>
              <a:ext uri="{FF2B5EF4-FFF2-40B4-BE49-F238E27FC236}">
                <a16:creationId xmlns:a16="http://schemas.microsoft.com/office/drawing/2014/main" id="{B8076DF0-55B7-419A-BFEF-06CAB14F0B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8025" y="1809750"/>
            <a:ext cx="2743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优先编码器</a:t>
            </a:r>
          </a:p>
        </p:txBody>
      </p:sp>
      <p:sp>
        <p:nvSpPr>
          <p:cNvPr id="38919" name="AutoShape 132">
            <a:extLst>
              <a:ext uri="{FF2B5EF4-FFF2-40B4-BE49-F238E27FC236}">
                <a16:creationId xmlns:a16="http://schemas.microsoft.com/office/drawing/2014/main" id="{A83F2A0B-1DA2-4445-9AE4-BF2072D41BE0}"/>
              </a:ext>
            </a:extLst>
          </p:cNvPr>
          <p:cNvSpPr>
            <a:spLocks/>
          </p:cNvSpPr>
          <p:nvPr/>
        </p:nvSpPr>
        <p:spPr bwMode="auto">
          <a:xfrm>
            <a:off x="3019425" y="1428750"/>
            <a:ext cx="228600" cy="838200"/>
          </a:xfrm>
          <a:prstGeom prst="leftBrace">
            <a:avLst>
              <a:gd name="adj1" fmla="val 30556"/>
              <a:gd name="adj2" fmla="val 50000"/>
            </a:avLst>
          </a:prstGeom>
          <a:noFill/>
          <a:ln w="28575">
            <a:solidFill>
              <a:srgbClr val="000066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6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6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6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6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078" grpId="0" autoUpdateAnimBg="0"/>
      <p:bldP spid="126079" grpId="0" autoUpdateAnimBg="0"/>
      <p:bldP spid="126082" grpId="0" autoUpdateAnimBg="0"/>
      <p:bldP spid="126083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698" name="Object 53">
            <a:extLst>
              <a:ext uri="{FF2B5EF4-FFF2-40B4-BE49-F238E27FC236}">
                <a16:creationId xmlns:a16="http://schemas.microsoft.com/office/drawing/2014/main" id="{DE944045-8ADB-445E-A9AA-585AFE85761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1050" y="765175"/>
          <a:ext cx="2936875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0" name="Equation" r:id="rId3" imgW="1193760" imgH="228600" progId="Equation.3">
                  <p:embed/>
                </p:oleObj>
              </mc:Choice>
              <mc:Fallback>
                <p:oleObj name="Equation" r:id="rId3" imgW="1193760" imgH="228600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765175"/>
                        <a:ext cx="2936875" cy="563563"/>
                      </a:xfrm>
                      <a:prstGeom prst="rect">
                        <a:avLst/>
                      </a:prstGeom>
                      <a:solidFill>
                        <a:srgbClr val="FF66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9735" name="Rectangle 55">
            <a:extLst>
              <a:ext uri="{FF2B5EF4-FFF2-40B4-BE49-F238E27FC236}">
                <a16:creationId xmlns:a16="http://schemas.microsoft.com/office/drawing/2014/main" id="{01507880-174D-4955-8DFF-BA05A5F476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2708275"/>
            <a:ext cx="5410200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定义两个中间变量</a:t>
            </a:r>
            <a:r>
              <a:rPr lang="en-US" altLang="zh-CN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</a:t>
            </a:r>
            <a:r>
              <a:rPr lang="en-US" altLang="zh-CN" sz="2800" baseline="-300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zh-CN" altLang="en-US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en-US" altLang="zh-CN" sz="2800" baseline="-300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 </a:t>
            </a:r>
            <a:r>
              <a:rPr lang="zh-CN" altLang="en-US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800" b="1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  <p:grpSp>
        <p:nvGrpSpPr>
          <p:cNvPr id="2" name="Group 56">
            <a:extLst>
              <a:ext uri="{FF2B5EF4-FFF2-40B4-BE49-F238E27FC236}">
                <a16:creationId xmlns:a16="http://schemas.microsoft.com/office/drawing/2014/main" id="{43198DAA-3723-49A8-BD1B-D24D32762998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5029200"/>
            <a:ext cx="3048000" cy="1219200"/>
            <a:chOff x="1968" y="2928"/>
            <a:chExt cx="1728" cy="768"/>
          </a:xfrm>
        </p:grpSpPr>
        <p:sp>
          <p:nvSpPr>
            <p:cNvPr id="29707" name="AutoShape 57">
              <a:extLst>
                <a:ext uri="{FF2B5EF4-FFF2-40B4-BE49-F238E27FC236}">
                  <a16:creationId xmlns:a16="http://schemas.microsoft.com/office/drawing/2014/main" id="{2564660F-057C-41FD-9397-080A94A16C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2928"/>
              <a:ext cx="1728" cy="76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 type="none" w="lg" len="lg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9708" name="Text Box 58">
              <a:extLst>
                <a:ext uri="{FF2B5EF4-FFF2-40B4-BE49-F238E27FC236}">
                  <a16:creationId xmlns:a16="http://schemas.microsoft.com/office/drawing/2014/main" id="{316D8C3E-AD58-4C57-81BE-4A81E3A56A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2928"/>
              <a:ext cx="1344" cy="3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zh-CN" sz="2800" b="1" baseline="-3000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sz="2800" b="1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r>
                <a:rPr lang="en-US" altLang="zh-CN" sz="2800" b="1" i="1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P</a:t>
              </a:r>
              <a:r>
                <a:rPr lang="en-US" altLang="zh-CN" sz="2800" b="1" baseline="-3000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 </a:t>
              </a:r>
              <a:r>
                <a:rPr lang="en-US" altLang="zh-CN" sz="2800" b="1">
                  <a:solidFill>
                    <a:srgbClr val="000066"/>
                  </a:solidFill>
                  <a:latin typeface="宋体" panose="02010600030101010101" pitchFamily="2" charset="-122"/>
                </a:rPr>
                <a:t>⊕</a:t>
              </a:r>
              <a:r>
                <a:rPr lang="en-US" altLang="zh-CN" sz="2800" b="1" baseline="-3000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800" b="1" i="1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altLang="zh-CN" sz="2800" b="1" baseline="-3000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i-1</a:t>
              </a:r>
              <a:r>
                <a:rPr lang="en-US" altLang="zh-CN" sz="2800" b="1">
                  <a:solidFill>
                    <a:srgbClr val="000099"/>
                  </a:solidFill>
                </a:rPr>
                <a:t> </a:t>
              </a:r>
            </a:p>
          </p:txBody>
        </p:sp>
        <p:sp>
          <p:nvSpPr>
            <p:cNvPr id="29709" name="Text Box 59">
              <a:extLst>
                <a:ext uri="{FF2B5EF4-FFF2-40B4-BE49-F238E27FC236}">
                  <a16:creationId xmlns:a16="http://schemas.microsoft.com/office/drawing/2014/main" id="{D4A7E57E-CFAD-4E70-ABC8-7021EC5A64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3321"/>
              <a:ext cx="1632" cy="3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000066"/>
                  </a:solidFill>
                  <a:latin typeface="Times New Roman" panose="02020603050405020304" pitchFamily="18" charset="0"/>
                </a:rPr>
                <a:t>C</a:t>
              </a:r>
              <a:r>
                <a:rPr lang="en-US" altLang="zh-CN" sz="2800" b="1" baseline="-30000">
                  <a:solidFill>
                    <a:srgbClr val="000066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sz="2800" b="1">
                  <a:solidFill>
                    <a:srgbClr val="000066"/>
                  </a:solidFill>
                  <a:latin typeface="Times New Roman" panose="02020603050405020304" pitchFamily="18" charset="0"/>
                </a:rPr>
                <a:t>=</a:t>
              </a:r>
              <a:r>
                <a:rPr lang="en-US" altLang="zh-CN" sz="2800" b="1" i="1">
                  <a:solidFill>
                    <a:srgbClr val="000066"/>
                  </a:solidFill>
                  <a:latin typeface="Times New Roman" panose="02020603050405020304" pitchFamily="18" charset="0"/>
                </a:rPr>
                <a:t> G</a:t>
              </a:r>
              <a:r>
                <a:rPr lang="en-US" altLang="zh-CN" sz="2800" b="1" baseline="-30000">
                  <a:solidFill>
                    <a:srgbClr val="000066"/>
                  </a:solidFill>
                  <a:latin typeface="Times New Roman" panose="02020603050405020304" pitchFamily="18" charset="0"/>
                </a:rPr>
                <a:t>i</a:t>
              </a:r>
              <a:r>
                <a:rPr lang="zh-CN" altLang="en-US" sz="2800" b="1">
                  <a:solidFill>
                    <a:srgbClr val="000066"/>
                  </a:solidFill>
                  <a:latin typeface="宋体" panose="02010600030101010101" pitchFamily="2" charset="-122"/>
                </a:rPr>
                <a:t>＋</a:t>
              </a:r>
              <a:r>
                <a:rPr lang="en-US" altLang="zh-CN" sz="2800" b="1" i="1">
                  <a:solidFill>
                    <a:srgbClr val="000066"/>
                  </a:solidFill>
                  <a:latin typeface="Times New Roman" panose="02020603050405020304" pitchFamily="18" charset="0"/>
                </a:rPr>
                <a:t>P</a:t>
              </a:r>
              <a:r>
                <a:rPr lang="en-US" altLang="zh-CN" sz="2800" b="1" baseline="-30000">
                  <a:solidFill>
                    <a:srgbClr val="000066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sz="2800" b="1" i="1">
                  <a:solidFill>
                    <a:srgbClr val="000066"/>
                  </a:solidFill>
                  <a:latin typeface="Times New Roman" panose="02020603050405020304" pitchFamily="18" charset="0"/>
                </a:rPr>
                <a:t> C</a:t>
              </a:r>
              <a:r>
                <a:rPr lang="en-US" altLang="zh-CN" sz="2800" b="1" baseline="-30000">
                  <a:solidFill>
                    <a:srgbClr val="000066"/>
                  </a:solidFill>
                  <a:latin typeface="Times New Roman" panose="02020603050405020304" pitchFamily="18" charset="0"/>
                </a:rPr>
                <a:t>i-1</a:t>
              </a:r>
              <a:r>
                <a:rPr lang="en-US" altLang="zh-CN" sz="2800" b="1">
                  <a:solidFill>
                    <a:srgbClr val="0000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</p:grpSp>
      <p:sp>
        <p:nvSpPr>
          <p:cNvPr id="199740" name="Text Box 60">
            <a:extLst>
              <a:ext uri="{FF2B5EF4-FFF2-40B4-BE49-F238E27FC236}">
                <a16:creationId xmlns:a16="http://schemas.microsoft.com/office/drawing/2014/main" id="{CFA56CAC-F29B-42C8-8B07-BED522EB56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581400"/>
            <a:ext cx="213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i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800" baseline="-300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800" i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en-US" altLang="zh-CN" sz="2800" baseline="-300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i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baseline="-300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zh-CN" sz="280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9741" name="Text Box 61">
            <a:extLst>
              <a:ext uri="{FF2B5EF4-FFF2-40B4-BE49-F238E27FC236}">
                <a16:creationId xmlns:a16="http://schemas.microsoft.com/office/drawing/2014/main" id="{B8021602-62F0-4356-A69F-335BD4BAD3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4205288"/>
            <a:ext cx="2590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i="1">
                <a:solidFill>
                  <a:srgbClr val="000066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800" baseline="-30000">
                <a:solidFill>
                  <a:srgbClr val="000066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800">
                <a:solidFill>
                  <a:srgbClr val="000066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2800" i="1">
                <a:solidFill>
                  <a:srgbClr val="000066"/>
                </a:solidFill>
                <a:latin typeface="Times New Roman" panose="02020603050405020304" pitchFamily="18" charset="0"/>
              </a:rPr>
              <a:t> A</a:t>
            </a:r>
            <a:r>
              <a:rPr lang="en-US" altLang="zh-CN" sz="2800" baseline="-30000">
                <a:solidFill>
                  <a:srgbClr val="000066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800">
                <a:solidFill>
                  <a:srgbClr val="000066"/>
                </a:solidFill>
                <a:latin typeface="Times New Roman" panose="02020603050405020304" pitchFamily="18" charset="0"/>
              </a:rPr>
              <a:t>⊕</a:t>
            </a:r>
            <a:r>
              <a:rPr lang="en-US" altLang="zh-CN" sz="2800" i="1">
                <a:solidFill>
                  <a:srgbClr val="000066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aseline="-30000">
                <a:solidFill>
                  <a:srgbClr val="000066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800">
                <a:solidFill>
                  <a:srgbClr val="000066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199742" name="Text Box 62">
            <a:extLst>
              <a:ext uri="{FF2B5EF4-FFF2-40B4-BE49-F238E27FC236}">
                <a16:creationId xmlns:a16="http://schemas.microsoft.com/office/drawing/2014/main" id="{7A69F098-A3FB-4578-982C-70E40F4FDD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3581400"/>
            <a:ext cx="2590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……</a:t>
            </a:r>
            <a:r>
              <a:rPr lang="zh-CN" altLang="en-US" sz="2800">
                <a:solidFill>
                  <a:srgbClr val="000066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产生变量</a:t>
            </a:r>
            <a:r>
              <a:rPr lang="zh-CN" altLang="en-US" sz="28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199743" name="Text Box 63">
            <a:extLst>
              <a:ext uri="{FF2B5EF4-FFF2-40B4-BE49-F238E27FC236}">
                <a16:creationId xmlns:a16="http://schemas.microsoft.com/office/drawing/2014/main" id="{AF743135-B4CA-4A0F-9056-B6F90DBED9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4191000"/>
            <a:ext cx="2667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……</a:t>
            </a:r>
            <a:r>
              <a:rPr lang="zh-CN" altLang="en-US" sz="2800">
                <a:solidFill>
                  <a:srgbClr val="000066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传输变量</a:t>
            </a:r>
            <a:r>
              <a:rPr lang="zh-CN" altLang="en-US" sz="28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199744" name="AutoShape 64">
            <a:extLst>
              <a:ext uri="{FF2B5EF4-FFF2-40B4-BE49-F238E27FC236}">
                <a16:creationId xmlns:a16="http://schemas.microsoft.com/office/drawing/2014/main" id="{E8788F16-869C-42DD-AD23-B696EEF796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2895600"/>
            <a:ext cx="304800" cy="1981200"/>
          </a:xfrm>
          <a:prstGeom prst="downArrow">
            <a:avLst>
              <a:gd name="adj1" fmla="val 50000"/>
              <a:gd name="adj2" fmla="val 162500"/>
            </a:avLst>
          </a:prstGeom>
          <a:solidFill>
            <a:schemeClr val="folHlink"/>
          </a:solidFill>
          <a:ln w="28575">
            <a:solidFill>
              <a:srgbClr val="FF0000"/>
            </a:solidFill>
            <a:miter lim="800000"/>
            <a:headEnd/>
            <a:tailEnd type="none" w="lg" len="lg"/>
          </a:ln>
        </p:spPr>
        <p:txBody>
          <a:bodyPr vert="eaVert"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99750" name="Object 70">
            <a:extLst>
              <a:ext uri="{FF2B5EF4-FFF2-40B4-BE49-F238E27FC236}">
                <a16:creationId xmlns:a16="http://schemas.microsoft.com/office/drawing/2014/main" id="{773AD0F0-5858-4700-B52B-4FE82C7C0F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79613" y="1412875"/>
          <a:ext cx="3744912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1" name="公式" r:id="rId5" imgW="1498320" imgH="228600" progId="Equation.3">
                  <p:embed/>
                </p:oleObj>
              </mc:Choice>
              <mc:Fallback>
                <p:oleObj name="公式" r:id="rId5" imgW="1498320" imgH="228600" progId="Equation.3">
                  <p:embed/>
                  <p:pic>
                    <p:nvPicPr>
                      <p:cNvPr id="0" name="Object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1412875"/>
                        <a:ext cx="3744912" cy="571500"/>
                      </a:xfrm>
                      <a:prstGeom prst="rect">
                        <a:avLst/>
                      </a:prstGeom>
                      <a:solidFill>
                        <a:srgbClr val="FF66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9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99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99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99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99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99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99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735" grpId="0" autoUpdateAnimBg="0"/>
      <p:bldP spid="199740" grpId="0" autoUpdateAnimBg="0"/>
      <p:bldP spid="199741" grpId="0" autoUpdateAnimBg="0"/>
      <p:bldP spid="199742" grpId="0" autoUpdateAnimBg="0"/>
      <p:bldP spid="199743" grpId="0" autoUpdateAnimBg="0"/>
      <p:bldP spid="19974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5">
            <a:extLst>
              <a:ext uri="{FF2B5EF4-FFF2-40B4-BE49-F238E27FC236}">
                <a16:creationId xmlns:a16="http://schemas.microsoft.com/office/drawing/2014/main" id="{735A7040-AE99-4391-A82E-4004C91C71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825" y="822325"/>
            <a:ext cx="5410200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zh-CN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进位信号的产生：</a:t>
            </a:r>
          </a:p>
        </p:txBody>
      </p:sp>
      <p:grpSp>
        <p:nvGrpSpPr>
          <p:cNvPr id="2" name="Group 10">
            <a:extLst>
              <a:ext uri="{FF2B5EF4-FFF2-40B4-BE49-F238E27FC236}">
                <a16:creationId xmlns:a16="http://schemas.microsoft.com/office/drawing/2014/main" id="{BFCDEBC3-9841-4D5A-89B6-EBC20D966E50}"/>
              </a:ext>
            </a:extLst>
          </p:cNvPr>
          <p:cNvGrpSpPr>
            <a:grpSpLocks/>
          </p:cNvGrpSpPr>
          <p:nvPr/>
        </p:nvGrpSpPr>
        <p:grpSpPr bwMode="auto">
          <a:xfrm>
            <a:off x="809625" y="1447800"/>
            <a:ext cx="3048000" cy="1219200"/>
            <a:chOff x="1968" y="2928"/>
            <a:chExt cx="1728" cy="768"/>
          </a:xfrm>
        </p:grpSpPr>
        <p:sp>
          <p:nvSpPr>
            <p:cNvPr id="56328" name="AutoShape 11">
              <a:extLst>
                <a:ext uri="{FF2B5EF4-FFF2-40B4-BE49-F238E27FC236}">
                  <a16:creationId xmlns:a16="http://schemas.microsoft.com/office/drawing/2014/main" id="{70425025-C21B-4C4F-97E4-2FF467AE89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2928"/>
              <a:ext cx="1728" cy="76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 type="none" w="lg" len="lg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6329" name="Text Box 12">
              <a:extLst>
                <a:ext uri="{FF2B5EF4-FFF2-40B4-BE49-F238E27FC236}">
                  <a16:creationId xmlns:a16="http://schemas.microsoft.com/office/drawing/2014/main" id="{C40ED77B-6C42-4984-8E23-054D87DB16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2928"/>
              <a:ext cx="1344" cy="3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zh-CN" sz="2800" b="1" baseline="-3000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sz="2800" b="1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r>
                <a:rPr lang="en-US" altLang="zh-CN" sz="2800" b="1" i="1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P</a:t>
              </a:r>
              <a:r>
                <a:rPr lang="en-US" altLang="zh-CN" sz="2800" b="1" baseline="-3000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 </a:t>
              </a:r>
              <a:r>
                <a:rPr lang="en-US" altLang="zh-CN" sz="2800" b="1">
                  <a:solidFill>
                    <a:srgbClr val="000066"/>
                  </a:solidFill>
                  <a:latin typeface="宋体" panose="02010600030101010101" pitchFamily="2" charset="-122"/>
                </a:rPr>
                <a:t>⊕</a:t>
              </a:r>
              <a:r>
                <a:rPr lang="en-US" altLang="zh-CN" sz="2800" b="1" i="1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altLang="zh-CN" sz="2800" b="1" baseline="-3000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i-1</a:t>
              </a:r>
              <a:r>
                <a:rPr lang="en-US" altLang="zh-CN" sz="2800" b="1">
                  <a:solidFill>
                    <a:srgbClr val="000066"/>
                  </a:solidFill>
                </a:rPr>
                <a:t> </a:t>
              </a:r>
            </a:p>
          </p:txBody>
        </p:sp>
        <p:sp>
          <p:nvSpPr>
            <p:cNvPr id="56330" name="Text Box 13">
              <a:extLst>
                <a:ext uri="{FF2B5EF4-FFF2-40B4-BE49-F238E27FC236}">
                  <a16:creationId xmlns:a16="http://schemas.microsoft.com/office/drawing/2014/main" id="{ADC3D42D-71E5-4027-98CF-A1E9BEF5D9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3321"/>
              <a:ext cx="1632" cy="3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000066"/>
                  </a:solidFill>
                  <a:latin typeface="Times New Roman" panose="02020603050405020304" pitchFamily="18" charset="0"/>
                </a:rPr>
                <a:t>C</a:t>
              </a:r>
              <a:r>
                <a:rPr lang="en-US" altLang="zh-CN" sz="2800" b="1" baseline="-30000">
                  <a:solidFill>
                    <a:srgbClr val="000066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sz="2800" b="1">
                  <a:solidFill>
                    <a:srgbClr val="000066"/>
                  </a:solidFill>
                  <a:latin typeface="Times New Roman" panose="02020603050405020304" pitchFamily="18" charset="0"/>
                </a:rPr>
                <a:t>=</a:t>
              </a:r>
              <a:r>
                <a:rPr lang="en-US" altLang="zh-CN" sz="2800" b="1" i="1">
                  <a:solidFill>
                    <a:srgbClr val="000066"/>
                  </a:solidFill>
                  <a:latin typeface="Times New Roman" panose="02020603050405020304" pitchFamily="18" charset="0"/>
                </a:rPr>
                <a:t> G</a:t>
              </a:r>
              <a:r>
                <a:rPr lang="en-US" altLang="zh-CN" sz="2800" b="1" baseline="-30000">
                  <a:solidFill>
                    <a:srgbClr val="000066"/>
                  </a:solidFill>
                  <a:latin typeface="Times New Roman" panose="02020603050405020304" pitchFamily="18" charset="0"/>
                </a:rPr>
                <a:t>i</a:t>
              </a:r>
              <a:r>
                <a:rPr lang="zh-CN" altLang="en-US" sz="2800" b="1">
                  <a:solidFill>
                    <a:srgbClr val="000066"/>
                  </a:solidFill>
                  <a:latin typeface="宋体" panose="02010600030101010101" pitchFamily="2" charset="-122"/>
                </a:rPr>
                <a:t>＋</a:t>
              </a:r>
              <a:r>
                <a:rPr lang="en-US" altLang="zh-CN" sz="2800" b="1" i="1">
                  <a:solidFill>
                    <a:srgbClr val="000066"/>
                  </a:solidFill>
                  <a:latin typeface="Times New Roman" panose="02020603050405020304" pitchFamily="18" charset="0"/>
                </a:rPr>
                <a:t>P</a:t>
              </a:r>
              <a:r>
                <a:rPr lang="en-US" altLang="zh-CN" sz="2800" b="1" baseline="-30000">
                  <a:solidFill>
                    <a:srgbClr val="000066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sz="2800" b="1" i="1">
                  <a:solidFill>
                    <a:srgbClr val="000066"/>
                  </a:solidFill>
                  <a:latin typeface="Times New Roman" panose="02020603050405020304" pitchFamily="18" charset="0"/>
                </a:rPr>
                <a:t> C</a:t>
              </a:r>
              <a:r>
                <a:rPr lang="en-US" altLang="zh-CN" sz="2800" b="1" baseline="-30000">
                  <a:solidFill>
                    <a:srgbClr val="000066"/>
                  </a:solidFill>
                  <a:latin typeface="Times New Roman" panose="02020603050405020304" pitchFamily="18" charset="0"/>
                </a:rPr>
                <a:t>i-1</a:t>
              </a:r>
              <a:r>
                <a:rPr lang="en-US" altLang="zh-CN" sz="2800" b="1">
                  <a:solidFill>
                    <a:srgbClr val="0000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</p:grpSp>
      <p:sp>
        <p:nvSpPr>
          <p:cNvPr id="200718" name="Text Box 14">
            <a:extLst>
              <a:ext uri="{FF2B5EF4-FFF2-40B4-BE49-F238E27FC236}">
                <a16:creationId xmlns:a16="http://schemas.microsoft.com/office/drawing/2014/main" id="{741AB59D-4A2C-40E8-9293-FF1FD06B21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2025" y="2819400"/>
            <a:ext cx="3505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>
                <a:solidFill>
                  <a:srgbClr val="000066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="1" baseline="-30000">
                <a:solidFill>
                  <a:srgbClr val="000066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 sz="2800" b="1">
                <a:solidFill>
                  <a:srgbClr val="000066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2800" b="1" i="1">
                <a:solidFill>
                  <a:srgbClr val="000066"/>
                </a:solidFill>
                <a:latin typeface="Times New Roman" panose="02020603050405020304" pitchFamily="18" charset="0"/>
              </a:rPr>
              <a:t> G</a:t>
            </a:r>
            <a:r>
              <a:rPr lang="en-US" altLang="zh-CN" sz="2800" b="1" baseline="-30000">
                <a:solidFill>
                  <a:srgbClr val="000066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 sz="2800" b="1">
                <a:solidFill>
                  <a:srgbClr val="000066"/>
                </a:solidFill>
                <a:latin typeface="宋体" panose="02010600030101010101" pitchFamily="2" charset="-122"/>
              </a:rPr>
              <a:t>+</a:t>
            </a:r>
            <a:r>
              <a:rPr lang="en-US" altLang="zh-CN" sz="2800" b="1" i="1">
                <a:solidFill>
                  <a:srgbClr val="000066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800" b="1" baseline="-30000">
                <a:solidFill>
                  <a:srgbClr val="000066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 sz="2800" b="1" i="1">
                <a:solidFill>
                  <a:srgbClr val="000066"/>
                </a:solidFill>
                <a:latin typeface="Times New Roman" panose="02020603050405020304" pitchFamily="18" charset="0"/>
              </a:rPr>
              <a:t> C</a:t>
            </a:r>
            <a:r>
              <a:rPr lang="en-US" altLang="zh-CN" sz="2800" b="1" baseline="-30000">
                <a:solidFill>
                  <a:srgbClr val="000066"/>
                </a:solidFill>
                <a:latin typeface="Times New Roman" panose="02020603050405020304" pitchFamily="18" charset="0"/>
              </a:rPr>
              <a:t>-1</a:t>
            </a:r>
            <a:r>
              <a:rPr lang="en-US" altLang="zh-CN" sz="2800" b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00719" name="Text Box 15">
            <a:extLst>
              <a:ext uri="{FF2B5EF4-FFF2-40B4-BE49-F238E27FC236}">
                <a16:creationId xmlns:a16="http://schemas.microsoft.com/office/drawing/2014/main" id="{2DF48C7F-54D2-411A-B639-9D59ED04FA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2025" y="3505200"/>
            <a:ext cx="7467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>
                <a:solidFill>
                  <a:srgbClr val="000066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="1" baseline="-30000">
                <a:solidFill>
                  <a:srgbClr val="000066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b="1">
                <a:solidFill>
                  <a:srgbClr val="000066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2800" b="1" i="1">
                <a:solidFill>
                  <a:srgbClr val="000066"/>
                </a:solidFill>
                <a:latin typeface="Times New Roman" panose="02020603050405020304" pitchFamily="18" charset="0"/>
              </a:rPr>
              <a:t> G</a:t>
            </a:r>
            <a:r>
              <a:rPr lang="en-US" altLang="zh-CN" sz="2800" b="1" baseline="-30000">
                <a:solidFill>
                  <a:srgbClr val="000066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b="1">
                <a:solidFill>
                  <a:srgbClr val="000066"/>
                </a:solidFill>
                <a:latin typeface="宋体" panose="02010600030101010101" pitchFamily="2" charset="-122"/>
              </a:rPr>
              <a:t>+</a:t>
            </a:r>
            <a:r>
              <a:rPr lang="en-US" altLang="zh-CN" sz="2800" b="1" i="1">
                <a:solidFill>
                  <a:srgbClr val="000066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800" b="1" baseline="-30000">
                <a:solidFill>
                  <a:srgbClr val="000066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b="1" i="1">
                <a:solidFill>
                  <a:srgbClr val="000066"/>
                </a:solidFill>
                <a:latin typeface="Times New Roman" panose="02020603050405020304" pitchFamily="18" charset="0"/>
              </a:rPr>
              <a:t> C</a:t>
            </a:r>
            <a:r>
              <a:rPr lang="en-US" altLang="zh-CN" sz="2800" b="1" baseline="-30000">
                <a:solidFill>
                  <a:srgbClr val="000066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 sz="2800" b="1">
                <a:solidFill>
                  <a:srgbClr val="000066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2800" b="1" i="1">
                <a:solidFill>
                  <a:srgbClr val="000066"/>
                </a:solidFill>
                <a:latin typeface="Times New Roman" panose="02020603050405020304" pitchFamily="18" charset="0"/>
              </a:rPr>
              <a:t> G</a:t>
            </a:r>
            <a:r>
              <a:rPr lang="en-US" altLang="zh-CN" sz="2800" b="1" baseline="-30000">
                <a:solidFill>
                  <a:srgbClr val="000066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b="1">
                <a:solidFill>
                  <a:srgbClr val="000066"/>
                </a:solidFill>
                <a:latin typeface="宋体" panose="02010600030101010101" pitchFamily="2" charset="-122"/>
              </a:rPr>
              <a:t>+</a:t>
            </a:r>
            <a:r>
              <a:rPr lang="en-US" altLang="zh-CN" sz="2800" b="1" i="1">
                <a:solidFill>
                  <a:srgbClr val="000066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800" b="1" baseline="-30000">
                <a:solidFill>
                  <a:srgbClr val="000066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b="1" i="1">
                <a:solidFill>
                  <a:srgbClr val="000066"/>
                </a:solidFill>
                <a:latin typeface="Times New Roman" panose="02020603050405020304" pitchFamily="18" charset="0"/>
              </a:rPr>
              <a:t> G</a:t>
            </a:r>
            <a:r>
              <a:rPr lang="en-US" altLang="zh-CN" sz="2800" b="1" baseline="-30000">
                <a:solidFill>
                  <a:srgbClr val="000066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 sz="2800" b="1">
                <a:solidFill>
                  <a:srgbClr val="000066"/>
                </a:solidFill>
                <a:latin typeface="Times New Roman" panose="02020603050405020304" pitchFamily="18" charset="0"/>
              </a:rPr>
              <a:t>+</a:t>
            </a:r>
            <a:r>
              <a:rPr lang="en-US" altLang="zh-CN" sz="2800" b="1" i="1">
                <a:solidFill>
                  <a:srgbClr val="000066"/>
                </a:solidFill>
                <a:latin typeface="Times New Roman" panose="02020603050405020304" pitchFamily="18" charset="0"/>
              </a:rPr>
              <a:t> P</a:t>
            </a:r>
            <a:r>
              <a:rPr lang="en-US" altLang="zh-CN" sz="2800" b="1" baseline="-30000">
                <a:solidFill>
                  <a:srgbClr val="000066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b="1" i="1">
                <a:solidFill>
                  <a:srgbClr val="000066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800" b="1" baseline="-30000">
                <a:solidFill>
                  <a:srgbClr val="000066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 sz="2800" b="1" i="1">
                <a:solidFill>
                  <a:srgbClr val="000066"/>
                </a:solidFill>
                <a:latin typeface="Times New Roman" panose="02020603050405020304" pitchFamily="18" charset="0"/>
              </a:rPr>
              <a:t> C</a:t>
            </a:r>
            <a:r>
              <a:rPr lang="en-US" altLang="zh-CN" sz="2800" b="1" baseline="-30000">
                <a:solidFill>
                  <a:srgbClr val="000066"/>
                </a:solidFill>
                <a:latin typeface="Times New Roman" panose="02020603050405020304" pitchFamily="18" charset="0"/>
              </a:rPr>
              <a:t>-1</a:t>
            </a:r>
            <a:r>
              <a:rPr lang="en-US" altLang="zh-CN" sz="2800" b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00720" name="Text Box 16">
            <a:extLst>
              <a:ext uri="{FF2B5EF4-FFF2-40B4-BE49-F238E27FC236}">
                <a16:creationId xmlns:a16="http://schemas.microsoft.com/office/drawing/2014/main" id="{81BEAF4C-07BD-4D65-B5C3-7A667214E3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2025" y="4205288"/>
            <a:ext cx="7924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>
                <a:solidFill>
                  <a:srgbClr val="000066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="1" baseline="-30000">
                <a:solidFill>
                  <a:srgbClr val="000066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b="1">
                <a:solidFill>
                  <a:srgbClr val="000066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2800" b="1" i="1">
                <a:solidFill>
                  <a:srgbClr val="000066"/>
                </a:solidFill>
                <a:latin typeface="Times New Roman" panose="02020603050405020304" pitchFamily="18" charset="0"/>
              </a:rPr>
              <a:t> G</a:t>
            </a:r>
            <a:r>
              <a:rPr lang="en-US" altLang="zh-CN" sz="2800" b="1" baseline="-30000">
                <a:solidFill>
                  <a:srgbClr val="000066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b="1">
                <a:solidFill>
                  <a:srgbClr val="000066"/>
                </a:solidFill>
                <a:latin typeface="宋体" panose="02010600030101010101" pitchFamily="2" charset="-122"/>
              </a:rPr>
              <a:t>+</a:t>
            </a:r>
            <a:r>
              <a:rPr lang="en-US" altLang="zh-CN" sz="2800" b="1" i="1">
                <a:solidFill>
                  <a:srgbClr val="000066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800" b="1" baseline="-30000">
                <a:solidFill>
                  <a:srgbClr val="000066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b="1" i="1">
                <a:solidFill>
                  <a:srgbClr val="000066"/>
                </a:solidFill>
                <a:latin typeface="Times New Roman" panose="02020603050405020304" pitchFamily="18" charset="0"/>
              </a:rPr>
              <a:t> C</a:t>
            </a:r>
            <a:r>
              <a:rPr lang="en-US" altLang="zh-CN" sz="2800" b="1" baseline="-30000">
                <a:solidFill>
                  <a:srgbClr val="000066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b="1">
                <a:solidFill>
                  <a:srgbClr val="000066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2800" b="1" i="1">
                <a:solidFill>
                  <a:srgbClr val="000066"/>
                </a:solidFill>
                <a:latin typeface="Times New Roman" panose="02020603050405020304" pitchFamily="18" charset="0"/>
              </a:rPr>
              <a:t> G</a:t>
            </a:r>
            <a:r>
              <a:rPr lang="en-US" altLang="zh-CN" sz="2800" b="1" baseline="-30000">
                <a:solidFill>
                  <a:srgbClr val="000066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b="1">
                <a:solidFill>
                  <a:srgbClr val="000066"/>
                </a:solidFill>
                <a:latin typeface="宋体" panose="02010600030101010101" pitchFamily="2" charset="-122"/>
              </a:rPr>
              <a:t>+</a:t>
            </a:r>
            <a:r>
              <a:rPr lang="en-US" altLang="zh-CN" sz="2800" b="1" i="1">
                <a:solidFill>
                  <a:srgbClr val="000066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800" b="1" baseline="-30000">
                <a:solidFill>
                  <a:srgbClr val="000066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b="1" i="1">
                <a:solidFill>
                  <a:srgbClr val="000066"/>
                </a:solidFill>
                <a:latin typeface="Times New Roman" panose="02020603050405020304" pitchFamily="18" charset="0"/>
              </a:rPr>
              <a:t> G</a:t>
            </a:r>
            <a:r>
              <a:rPr lang="en-US" altLang="zh-CN" sz="2800" b="1" baseline="-30000">
                <a:solidFill>
                  <a:srgbClr val="000066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b="1">
                <a:solidFill>
                  <a:srgbClr val="000066"/>
                </a:solidFill>
                <a:latin typeface="Times New Roman" panose="02020603050405020304" pitchFamily="18" charset="0"/>
              </a:rPr>
              <a:t>+</a:t>
            </a:r>
            <a:r>
              <a:rPr lang="en-US" altLang="zh-CN" sz="2800" b="1" i="1">
                <a:solidFill>
                  <a:srgbClr val="000066"/>
                </a:solidFill>
                <a:latin typeface="Times New Roman" panose="02020603050405020304" pitchFamily="18" charset="0"/>
              </a:rPr>
              <a:t> P</a:t>
            </a:r>
            <a:r>
              <a:rPr lang="en-US" altLang="zh-CN" sz="2800" b="1" baseline="-30000">
                <a:solidFill>
                  <a:srgbClr val="000066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b="1">
                <a:solidFill>
                  <a:srgbClr val="000066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800" b="1" i="1">
                <a:solidFill>
                  <a:srgbClr val="000066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800" b="1" baseline="-30000">
                <a:solidFill>
                  <a:srgbClr val="000066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b="1" i="1">
                <a:solidFill>
                  <a:srgbClr val="000066"/>
                </a:solidFill>
                <a:latin typeface="Times New Roman" panose="02020603050405020304" pitchFamily="18" charset="0"/>
              </a:rPr>
              <a:t> G</a:t>
            </a:r>
            <a:r>
              <a:rPr lang="en-US" altLang="zh-CN" sz="2800" b="1" baseline="-30000">
                <a:solidFill>
                  <a:srgbClr val="000066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 sz="2800" b="1">
                <a:solidFill>
                  <a:srgbClr val="000066"/>
                </a:solidFill>
                <a:latin typeface="Times New Roman" panose="02020603050405020304" pitchFamily="18" charset="0"/>
              </a:rPr>
              <a:t>+</a:t>
            </a:r>
            <a:r>
              <a:rPr lang="en-US" altLang="zh-CN" sz="2800" b="1" i="1">
                <a:solidFill>
                  <a:srgbClr val="000066"/>
                </a:solidFill>
                <a:latin typeface="Times New Roman" panose="02020603050405020304" pitchFamily="18" charset="0"/>
              </a:rPr>
              <a:t> P</a:t>
            </a:r>
            <a:r>
              <a:rPr lang="en-US" altLang="zh-CN" sz="2800" b="1" baseline="-30000">
                <a:solidFill>
                  <a:srgbClr val="000066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b="1">
                <a:solidFill>
                  <a:srgbClr val="000066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800" b="1" i="1">
                <a:solidFill>
                  <a:srgbClr val="000066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800" b="1" baseline="-30000">
                <a:solidFill>
                  <a:srgbClr val="000066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b="1" i="1">
                <a:solidFill>
                  <a:srgbClr val="000066"/>
                </a:solidFill>
                <a:latin typeface="Times New Roman" panose="02020603050405020304" pitchFamily="18" charset="0"/>
              </a:rPr>
              <a:t> P</a:t>
            </a:r>
            <a:r>
              <a:rPr lang="en-US" altLang="zh-CN" sz="2800" b="1" baseline="-30000">
                <a:solidFill>
                  <a:srgbClr val="000066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 sz="2800" b="1" i="1">
                <a:solidFill>
                  <a:srgbClr val="000066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="1" baseline="-30000">
                <a:solidFill>
                  <a:srgbClr val="000066"/>
                </a:solidFill>
                <a:latin typeface="Times New Roman" panose="02020603050405020304" pitchFamily="18" charset="0"/>
              </a:rPr>
              <a:t>-1</a:t>
            </a:r>
            <a:r>
              <a:rPr lang="en-US" altLang="zh-CN" sz="2800" b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00721" name="Text Box 17">
            <a:extLst>
              <a:ext uri="{FF2B5EF4-FFF2-40B4-BE49-F238E27FC236}">
                <a16:creationId xmlns:a16="http://schemas.microsoft.com/office/drawing/2014/main" id="{6EF76ABC-80E1-4541-9DDA-B5877E91AC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2025" y="4859338"/>
            <a:ext cx="8001000" cy="116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>
                <a:solidFill>
                  <a:srgbClr val="000066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="1" baseline="-30000">
                <a:solidFill>
                  <a:srgbClr val="000066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sz="2800" b="1">
                <a:solidFill>
                  <a:srgbClr val="000066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2800" b="1" i="1">
                <a:solidFill>
                  <a:srgbClr val="000066"/>
                </a:solidFill>
                <a:latin typeface="Times New Roman" panose="02020603050405020304" pitchFamily="18" charset="0"/>
              </a:rPr>
              <a:t> G</a:t>
            </a:r>
            <a:r>
              <a:rPr lang="en-US" altLang="zh-CN" sz="2800" b="1" baseline="-30000">
                <a:solidFill>
                  <a:srgbClr val="000066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sz="2800" b="1">
                <a:solidFill>
                  <a:srgbClr val="000066"/>
                </a:solidFill>
                <a:latin typeface="宋体" panose="02010600030101010101" pitchFamily="2" charset="-122"/>
              </a:rPr>
              <a:t>+</a:t>
            </a:r>
            <a:r>
              <a:rPr lang="en-US" altLang="zh-CN" sz="2800" b="1" i="1">
                <a:solidFill>
                  <a:srgbClr val="000066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800" b="1" baseline="-30000">
                <a:solidFill>
                  <a:srgbClr val="000066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sz="2800" b="1" i="1">
                <a:solidFill>
                  <a:srgbClr val="000066"/>
                </a:solidFill>
                <a:latin typeface="Times New Roman" panose="02020603050405020304" pitchFamily="18" charset="0"/>
              </a:rPr>
              <a:t> C</a:t>
            </a:r>
            <a:r>
              <a:rPr lang="en-US" altLang="zh-CN" sz="2800" b="1" baseline="-30000">
                <a:solidFill>
                  <a:srgbClr val="000066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b="1">
                <a:solidFill>
                  <a:srgbClr val="000066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2800" b="1" i="1">
                <a:solidFill>
                  <a:srgbClr val="000066"/>
                </a:solidFill>
                <a:latin typeface="Times New Roman" panose="02020603050405020304" pitchFamily="18" charset="0"/>
              </a:rPr>
              <a:t> G</a:t>
            </a:r>
            <a:r>
              <a:rPr lang="en-US" altLang="zh-CN" sz="2800" b="1" baseline="-30000">
                <a:solidFill>
                  <a:srgbClr val="000066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sz="2800" b="1">
                <a:solidFill>
                  <a:srgbClr val="000066"/>
                </a:solidFill>
                <a:latin typeface="宋体" panose="02010600030101010101" pitchFamily="2" charset="-122"/>
              </a:rPr>
              <a:t>+</a:t>
            </a:r>
            <a:r>
              <a:rPr lang="en-US" altLang="zh-CN" sz="2800" b="1" i="1">
                <a:solidFill>
                  <a:srgbClr val="000066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800" b="1" baseline="-30000">
                <a:solidFill>
                  <a:srgbClr val="000066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sz="2800" b="1" i="1">
                <a:solidFill>
                  <a:srgbClr val="000066"/>
                </a:solidFill>
                <a:latin typeface="Times New Roman" panose="02020603050405020304" pitchFamily="18" charset="0"/>
              </a:rPr>
              <a:t> G</a:t>
            </a:r>
            <a:r>
              <a:rPr lang="en-US" altLang="zh-CN" sz="2800" b="1" baseline="-30000">
                <a:solidFill>
                  <a:srgbClr val="000066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b="1">
                <a:solidFill>
                  <a:srgbClr val="000066"/>
                </a:solidFill>
                <a:latin typeface="Times New Roman" panose="02020603050405020304" pitchFamily="18" charset="0"/>
              </a:rPr>
              <a:t>+</a:t>
            </a:r>
            <a:r>
              <a:rPr lang="en-US" altLang="zh-CN" sz="2800" b="1" i="1">
                <a:solidFill>
                  <a:srgbClr val="000066"/>
                </a:solidFill>
                <a:latin typeface="Times New Roman" panose="02020603050405020304" pitchFamily="18" charset="0"/>
              </a:rPr>
              <a:t> P</a:t>
            </a:r>
            <a:r>
              <a:rPr lang="en-US" altLang="zh-CN" sz="2800" b="1" baseline="-30000">
                <a:solidFill>
                  <a:srgbClr val="000066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sz="2800" b="1">
                <a:solidFill>
                  <a:srgbClr val="000066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800" b="1" i="1">
                <a:solidFill>
                  <a:srgbClr val="000066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800" b="1" baseline="-30000">
                <a:solidFill>
                  <a:srgbClr val="000066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b="1" i="1">
                <a:solidFill>
                  <a:srgbClr val="000066"/>
                </a:solidFill>
                <a:latin typeface="Times New Roman" panose="02020603050405020304" pitchFamily="18" charset="0"/>
              </a:rPr>
              <a:t> G</a:t>
            </a:r>
            <a:r>
              <a:rPr lang="en-US" altLang="zh-CN" sz="2800" b="1" baseline="-30000">
                <a:solidFill>
                  <a:srgbClr val="000066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b="1">
                <a:solidFill>
                  <a:srgbClr val="000066"/>
                </a:solidFill>
                <a:latin typeface="Times New Roman" panose="02020603050405020304" pitchFamily="18" charset="0"/>
              </a:rPr>
              <a:t>+</a:t>
            </a:r>
            <a:r>
              <a:rPr lang="en-US" altLang="zh-CN" sz="2800" b="1" i="1">
                <a:solidFill>
                  <a:srgbClr val="000066"/>
                </a:solidFill>
                <a:latin typeface="Times New Roman" panose="02020603050405020304" pitchFamily="18" charset="0"/>
              </a:rPr>
              <a:t> P</a:t>
            </a:r>
            <a:r>
              <a:rPr lang="en-US" altLang="zh-CN" sz="2800" b="1" baseline="-30000">
                <a:solidFill>
                  <a:srgbClr val="000066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sz="2800" b="1" i="1">
                <a:solidFill>
                  <a:srgbClr val="000066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800" b="1" baseline="-30000">
                <a:solidFill>
                  <a:srgbClr val="000066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b="1" i="1">
                <a:solidFill>
                  <a:srgbClr val="000066"/>
                </a:solidFill>
                <a:latin typeface="Times New Roman" panose="02020603050405020304" pitchFamily="18" charset="0"/>
              </a:rPr>
              <a:t> P</a:t>
            </a:r>
            <a:r>
              <a:rPr lang="en-US" altLang="zh-CN" sz="2800" b="1" baseline="-30000">
                <a:solidFill>
                  <a:srgbClr val="000066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b="1" i="1">
                <a:solidFill>
                  <a:srgbClr val="000066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sz="2800" b="1" baseline="-30000">
                <a:solidFill>
                  <a:srgbClr val="000066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 sz="2800" b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0066"/>
                </a:solidFill>
                <a:latin typeface="Times New Roman" panose="02020603050405020304" pitchFamily="18" charset="0"/>
              </a:rPr>
              <a:t>       +</a:t>
            </a:r>
            <a:r>
              <a:rPr lang="en-US" altLang="zh-CN" sz="2800" b="1" i="1">
                <a:solidFill>
                  <a:srgbClr val="000066"/>
                </a:solidFill>
                <a:latin typeface="Times New Roman" panose="02020603050405020304" pitchFamily="18" charset="0"/>
              </a:rPr>
              <a:t> P</a:t>
            </a:r>
            <a:r>
              <a:rPr lang="en-US" altLang="zh-CN" sz="2800" b="1" baseline="-30000">
                <a:solidFill>
                  <a:srgbClr val="000066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sz="2800" b="1" i="1">
                <a:solidFill>
                  <a:srgbClr val="000066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800" b="1" baseline="-30000">
                <a:solidFill>
                  <a:srgbClr val="000066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b="1" i="1">
                <a:solidFill>
                  <a:srgbClr val="000066"/>
                </a:solidFill>
                <a:latin typeface="Times New Roman" panose="02020603050405020304" pitchFamily="18" charset="0"/>
              </a:rPr>
              <a:t> P</a:t>
            </a:r>
            <a:r>
              <a:rPr lang="en-US" altLang="zh-CN" sz="2800" b="1" baseline="-30000">
                <a:solidFill>
                  <a:srgbClr val="000066"/>
                </a:solidFill>
                <a:latin typeface="Times New Roman" panose="02020603050405020304" pitchFamily="18" charset="0"/>
              </a:rPr>
              <a:t>1 </a:t>
            </a:r>
            <a:r>
              <a:rPr lang="en-US" altLang="zh-CN" sz="2800" b="1" i="1">
                <a:solidFill>
                  <a:srgbClr val="000066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800" b="1" baseline="-30000">
                <a:solidFill>
                  <a:srgbClr val="000066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 sz="2800" b="1" i="1">
                <a:solidFill>
                  <a:srgbClr val="000066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="1" baseline="-30000">
                <a:solidFill>
                  <a:srgbClr val="000066"/>
                </a:solidFill>
                <a:latin typeface="Times New Roman" panose="02020603050405020304" pitchFamily="18" charset="0"/>
              </a:rPr>
              <a:t>-1</a:t>
            </a:r>
            <a:r>
              <a:rPr lang="en-US" altLang="zh-CN" sz="2800" b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00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00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00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00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18" grpId="0" autoUpdateAnimBg="0"/>
      <p:bldP spid="200719" grpId="0" autoUpdateAnimBg="0"/>
      <p:bldP spid="200720" grpId="0" autoUpdateAnimBg="0"/>
      <p:bldP spid="200721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Picture 4">
            <a:extLst>
              <a:ext uri="{FF2B5EF4-FFF2-40B4-BE49-F238E27FC236}">
                <a16:creationId xmlns:a16="http://schemas.microsoft.com/office/drawing/2014/main" id="{624D9ACE-D601-43B0-9E63-AC48B2204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88913"/>
            <a:ext cx="5111750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47" name="Picture 7">
            <a:extLst>
              <a:ext uri="{FF2B5EF4-FFF2-40B4-BE49-F238E27FC236}">
                <a16:creationId xmlns:a16="http://schemas.microsoft.com/office/drawing/2014/main" id="{A900E1F8-CA76-4C34-808C-96A492623A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9275"/>
            <a:ext cx="6408738" cy="610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48" name="Picture 8">
            <a:extLst>
              <a:ext uri="{FF2B5EF4-FFF2-40B4-BE49-F238E27FC236}">
                <a16:creationId xmlns:a16="http://schemas.microsoft.com/office/drawing/2014/main" id="{70218A30-3637-422D-B47E-2251A5DBF3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5913" y="1916113"/>
            <a:ext cx="2478087" cy="266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Picture 4">
            <a:extLst>
              <a:ext uri="{FF2B5EF4-FFF2-40B4-BE49-F238E27FC236}">
                <a16:creationId xmlns:a16="http://schemas.microsoft.com/office/drawing/2014/main" id="{A046011D-903D-4A46-81F0-A6D600D27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93" r="2776" b="5124"/>
          <a:stretch>
            <a:fillRect/>
          </a:stretch>
        </p:blipFill>
        <p:spPr bwMode="auto">
          <a:xfrm>
            <a:off x="755650" y="1773238"/>
            <a:ext cx="7561263" cy="352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1" name="Picture 5">
            <a:extLst>
              <a:ext uri="{FF2B5EF4-FFF2-40B4-BE49-F238E27FC236}">
                <a16:creationId xmlns:a16="http://schemas.microsoft.com/office/drawing/2014/main" id="{B2CE29BB-BED9-4A00-B7F9-4D108AC87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5734050"/>
            <a:ext cx="655320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2" name="Picture 6">
            <a:extLst>
              <a:ext uri="{FF2B5EF4-FFF2-40B4-BE49-F238E27FC236}">
                <a16:creationId xmlns:a16="http://schemas.microsoft.com/office/drawing/2014/main" id="{AB46A1F1-581C-49B6-8F6F-0B36AEA72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765175"/>
            <a:ext cx="6240462" cy="72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4">
            <a:extLst>
              <a:ext uri="{FF2B5EF4-FFF2-40B4-BE49-F238E27FC236}">
                <a16:creationId xmlns:a16="http://schemas.microsoft.com/office/drawing/2014/main" id="{99BB4D26-42E6-4507-915E-34C0D8935C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260350"/>
            <a:ext cx="5905500" cy="533400"/>
          </a:xfrm>
          <a:noFill/>
        </p:spPr>
        <p:txBody>
          <a:bodyPr/>
          <a:lstStyle/>
          <a:p>
            <a:pPr algn="just" eaLnBrk="1" hangingPunct="1"/>
            <a:r>
              <a:rPr lang="zh-CN" altLang="en-US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超前进位集成</a:t>
            </a:r>
            <a:r>
              <a:rPr lang="en-US" altLang="zh-CN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位加法器</a:t>
            </a:r>
            <a:r>
              <a:rPr lang="en-US" altLang="zh-CN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74LS283</a:t>
            </a:r>
          </a:p>
        </p:txBody>
      </p:sp>
      <p:grpSp>
        <p:nvGrpSpPr>
          <p:cNvPr id="30724" name="Group 9">
            <a:extLst>
              <a:ext uri="{FF2B5EF4-FFF2-40B4-BE49-F238E27FC236}">
                <a16:creationId xmlns:a16="http://schemas.microsoft.com/office/drawing/2014/main" id="{D7E5D28A-359D-4617-B0FE-D2CB1F2752CE}"/>
              </a:ext>
            </a:extLst>
          </p:cNvPr>
          <p:cNvGrpSpPr>
            <a:grpSpLocks/>
          </p:cNvGrpSpPr>
          <p:nvPr/>
        </p:nvGrpSpPr>
        <p:grpSpPr bwMode="auto">
          <a:xfrm>
            <a:off x="1619250" y="765175"/>
            <a:ext cx="5689600" cy="6092825"/>
            <a:chOff x="960" y="528"/>
            <a:chExt cx="3600" cy="3744"/>
          </a:xfrm>
        </p:grpSpPr>
        <p:sp>
          <p:nvSpPr>
            <p:cNvPr id="30725" name="AutoShape 10">
              <a:extLst>
                <a:ext uri="{FF2B5EF4-FFF2-40B4-BE49-F238E27FC236}">
                  <a16:creationId xmlns:a16="http://schemas.microsoft.com/office/drawing/2014/main" id="{570BD96E-6499-4837-9275-D18C2488A2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528"/>
              <a:ext cx="3600" cy="3744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 type="none" w="lg" len="lg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30722" name="Object 11">
              <a:extLst>
                <a:ext uri="{FF2B5EF4-FFF2-40B4-BE49-F238E27FC236}">
                  <a16:creationId xmlns:a16="http://schemas.microsoft.com/office/drawing/2014/main" id="{F78C63A2-89D1-4217-A353-31E74179795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76" y="570"/>
            <a:ext cx="3217" cy="36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26" name="Picture2" r:id="rId3" imgW="3714840" imgH="5305320" progId="Word.Picture.8">
                    <p:embed/>
                  </p:oleObj>
                </mc:Choice>
                <mc:Fallback>
                  <p:oleObj name="Picture2" r:id="rId3" imgW="3714840" imgH="5305320" progId="Word.Picture.8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76" y="570"/>
                          <a:ext cx="3217" cy="366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slow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6" name="AutoShape 4">
            <a:extLst>
              <a:ext uri="{FF2B5EF4-FFF2-40B4-BE49-F238E27FC236}">
                <a16:creationId xmlns:a16="http://schemas.microsoft.com/office/drawing/2014/main" id="{FF93B6B4-1E3B-476E-B10D-C66867246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1598613"/>
            <a:ext cx="2590800" cy="3048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 type="none" w="lg" len="lg"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2757" name="AutoShape 5">
            <a:extLst>
              <a:ext uri="{FF2B5EF4-FFF2-40B4-BE49-F238E27FC236}">
                <a16:creationId xmlns:a16="http://schemas.microsoft.com/office/drawing/2014/main" id="{95DC3BF6-C354-4445-834E-70C230C6D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5625" y="2689225"/>
            <a:ext cx="360363" cy="1195388"/>
          </a:xfrm>
          <a:prstGeom prst="roundRect">
            <a:avLst>
              <a:gd name="adj" fmla="val 16667"/>
            </a:avLst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 type="none" w="lg" len="lg"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2758" name="Rectangle 6">
            <a:extLst>
              <a:ext uri="{FF2B5EF4-FFF2-40B4-BE49-F238E27FC236}">
                <a16:creationId xmlns:a16="http://schemas.microsoft.com/office/drawing/2014/main" id="{E1C66790-CAC8-4B3F-892A-A823DE4F78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4071938"/>
            <a:ext cx="358775" cy="269875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2759" name="Rectangle 7">
            <a:extLst>
              <a:ext uri="{FF2B5EF4-FFF2-40B4-BE49-F238E27FC236}">
                <a16:creationId xmlns:a16="http://schemas.microsoft.com/office/drawing/2014/main" id="{11E9AE1A-3641-46EA-B844-384D0ECB65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5625" y="2284413"/>
            <a:ext cx="360363" cy="2921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752" name="Rectangle 9">
            <a:extLst>
              <a:ext uri="{FF2B5EF4-FFF2-40B4-BE49-F238E27FC236}">
                <a16:creationId xmlns:a16="http://schemas.microsoft.com/office/drawing/2014/main" id="{1F020688-A44B-4401-8136-FE5A8B36E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5622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2" name="Group 10">
            <a:extLst>
              <a:ext uri="{FF2B5EF4-FFF2-40B4-BE49-F238E27FC236}">
                <a16:creationId xmlns:a16="http://schemas.microsoft.com/office/drawing/2014/main" id="{48C77BB4-DEBE-4863-A51F-FB399485137B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1598613"/>
            <a:ext cx="2514600" cy="3048000"/>
            <a:chOff x="4656" y="1440"/>
            <a:chExt cx="1361" cy="1673"/>
          </a:xfrm>
        </p:grpSpPr>
        <p:sp>
          <p:nvSpPr>
            <p:cNvPr id="31757" name="AutoShape 11">
              <a:extLst>
                <a:ext uri="{FF2B5EF4-FFF2-40B4-BE49-F238E27FC236}">
                  <a16:creationId xmlns:a16="http://schemas.microsoft.com/office/drawing/2014/main" id="{E26AAE21-DC5A-41A1-9F5A-79FFAECBA5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6" y="1440"/>
              <a:ext cx="1361" cy="1644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 type="none" w="lg" len="lg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31747" name="Object 12">
              <a:extLst>
                <a:ext uri="{FF2B5EF4-FFF2-40B4-BE49-F238E27FC236}">
                  <a16:creationId xmlns:a16="http://schemas.microsoft.com/office/drawing/2014/main" id="{2BD0C6EB-643B-4C3A-B2FA-B08CDB85D7C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44" y="1497"/>
            <a:ext cx="1128" cy="16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58" name="图片" r:id="rId3" imgW="1210056" imgH="1716024" progId="Word.Picture.8">
                    <p:embed/>
                  </p:oleObj>
                </mc:Choice>
                <mc:Fallback>
                  <p:oleObj name="图片" r:id="rId3" imgW="1210056" imgH="1716024" progId="Word.Picture.8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t="3571"/>
                        <a:stretch>
                          <a:fillRect/>
                        </a:stretch>
                      </p:blipFill>
                      <p:spPr bwMode="auto">
                        <a:xfrm>
                          <a:off x="4744" y="1497"/>
                          <a:ext cx="1128" cy="16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1754" name="Rectangle 13">
            <a:extLst>
              <a:ext uri="{FF2B5EF4-FFF2-40B4-BE49-F238E27FC236}">
                <a16:creationId xmlns:a16="http://schemas.microsoft.com/office/drawing/2014/main" id="{DE9AA273-CFF7-4091-A7C3-8D1CBDA7D7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566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02766" name="Object 14">
            <a:extLst>
              <a:ext uri="{FF2B5EF4-FFF2-40B4-BE49-F238E27FC236}">
                <a16:creationId xmlns:a16="http://schemas.microsoft.com/office/drawing/2014/main" id="{DEEE8E0F-CFE8-4DF7-88E0-07C7275D55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1751013"/>
          <a:ext cx="2286000" cy="304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9" name="图片" r:id="rId5" imgW="1084804" imgH="1696433" progId="Word.Picture.8">
                  <p:embed/>
                </p:oleObj>
              </mc:Choice>
              <mc:Fallback>
                <p:oleObj name="图片" r:id="rId5" imgW="1084804" imgH="1696433" progId="Word.Picture.8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-1878"/>
                      <a:stretch>
                        <a:fillRect/>
                      </a:stretch>
                    </p:blipFill>
                    <p:spPr bwMode="auto">
                      <a:xfrm>
                        <a:off x="1600200" y="1751013"/>
                        <a:ext cx="2286000" cy="3049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2767" name="Rectangle 15">
            <a:extLst>
              <a:ext uri="{FF2B5EF4-FFF2-40B4-BE49-F238E27FC236}">
                <a16:creationId xmlns:a16="http://schemas.microsoft.com/office/drawing/2014/main" id="{09A10AEB-CE30-4B06-9D00-ABF4562EEE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47244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74LS283</a:t>
            </a:r>
            <a:r>
              <a:rPr lang="zh-CN" altLang="en-US" sz="24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逻辑框图</a:t>
            </a:r>
          </a:p>
        </p:txBody>
      </p:sp>
      <p:sp>
        <p:nvSpPr>
          <p:cNvPr id="202772" name="Rectangle 20">
            <a:extLst>
              <a:ext uri="{FF2B5EF4-FFF2-40B4-BE49-F238E27FC236}">
                <a16:creationId xmlns:a16="http://schemas.microsoft.com/office/drawing/2014/main" id="{99BFE04B-E7E3-4EBB-87B4-E34CF79C6F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4724400"/>
            <a:ext cx="243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74LS283</a:t>
            </a:r>
            <a:r>
              <a:rPr lang="zh-CN" altLang="en-US" sz="24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引脚图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2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2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02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02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202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202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0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56" grpId="0" animBg="1"/>
      <p:bldP spid="202757" grpId="0" animBg="1"/>
      <p:bldP spid="202758" grpId="0" animBg="1"/>
      <p:bldP spid="202759" grpId="0" animBg="1"/>
      <p:bldP spid="202767" grpId="0" autoUpdateAnimBg="0"/>
      <p:bldP spid="202772" grpId="0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AutoShape 4">
            <a:extLst>
              <a:ext uri="{FF2B5EF4-FFF2-40B4-BE49-F238E27FC236}">
                <a16:creationId xmlns:a16="http://schemas.microsoft.com/office/drawing/2014/main" id="{6308090B-7D1A-4F1B-AB6F-4C70C49217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2168525"/>
            <a:ext cx="6481763" cy="288131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 type="none" w="lg" len="lg"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3781" name="AutoShape 5">
            <a:extLst>
              <a:ext uri="{FF2B5EF4-FFF2-40B4-BE49-F238E27FC236}">
                <a16:creationId xmlns:a16="http://schemas.microsoft.com/office/drawing/2014/main" id="{95A89EEA-460E-4E76-827F-61CCAF167B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6113" y="4598988"/>
            <a:ext cx="1485900" cy="314325"/>
          </a:xfrm>
          <a:prstGeom prst="roundRect">
            <a:avLst>
              <a:gd name="adj" fmla="val 16667"/>
            </a:avLst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 type="none" w="lg" len="lg"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3782" name="AutoShape 6">
            <a:extLst>
              <a:ext uri="{FF2B5EF4-FFF2-40B4-BE49-F238E27FC236}">
                <a16:creationId xmlns:a16="http://schemas.microsoft.com/office/drawing/2014/main" id="{981E7866-2DD8-42D5-BD7F-6E8BB75E7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1388" y="4554538"/>
            <a:ext cx="1485900" cy="314325"/>
          </a:xfrm>
          <a:prstGeom prst="roundRect">
            <a:avLst>
              <a:gd name="adj" fmla="val 16667"/>
            </a:avLst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 type="none" w="lg" len="lg"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3783" name="Rectangle 7">
            <a:extLst>
              <a:ext uri="{FF2B5EF4-FFF2-40B4-BE49-F238E27FC236}">
                <a16:creationId xmlns:a16="http://schemas.microsoft.com/office/drawing/2014/main" id="{569421DB-A791-4A2B-9069-1A6EF247F5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2427288"/>
            <a:ext cx="269875" cy="360362"/>
          </a:xfrm>
          <a:prstGeom prst="rect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3784" name="Rectangle 8">
            <a:extLst>
              <a:ext uri="{FF2B5EF4-FFF2-40B4-BE49-F238E27FC236}">
                <a16:creationId xmlns:a16="http://schemas.microsoft.com/office/drawing/2014/main" id="{050E5FB3-BB00-4D36-A4B2-CD95BEAC2E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2750" y="2427288"/>
            <a:ext cx="269875" cy="360362"/>
          </a:xfrm>
          <a:prstGeom prst="rect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3785" name="Rectangle 9">
            <a:extLst>
              <a:ext uri="{FF2B5EF4-FFF2-40B4-BE49-F238E27FC236}">
                <a16:creationId xmlns:a16="http://schemas.microsoft.com/office/drawing/2014/main" id="{0D6E16ED-7C12-4B01-8CEC-7543698F19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2400" y="2427288"/>
            <a:ext cx="269875" cy="360362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3786" name="Rectangle 10">
            <a:extLst>
              <a:ext uri="{FF2B5EF4-FFF2-40B4-BE49-F238E27FC236}">
                <a16:creationId xmlns:a16="http://schemas.microsoft.com/office/drawing/2014/main" id="{24532300-127B-4755-A077-270D1AD82D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6600" y="2427288"/>
            <a:ext cx="269875" cy="360362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3787" name="Rectangle 11">
            <a:extLst>
              <a:ext uri="{FF2B5EF4-FFF2-40B4-BE49-F238E27FC236}">
                <a16:creationId xmlns:a16="http://schemas.microsoft.com/office/drawing/2014/main" id="{218000D8-CA61-4469-8B11-5D372AB973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2388" y="2427288"/>
            <a:ext cx="269875" cy="360362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3788" name="Rectangle 12">
            <a:extLst>
              <a:ext uri="{FF2B5EF4-FFF2-40B4-BE49-F238E27FC236}">
                <a16:creationId xmlns:a16="http://schemas.microsoft.com/office/drawing/2014/main" id="{86EF727F-CCF4-4F1D-BC5B-BAD2080E98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7075" y="2427288"/>
            <a:ext cx="269875" cy="360362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3789" name="Rectangle 13">
            <a:extLst>
              <a:ext uri="{FF2B5EF4-FFF2-40B4-BE49-F238E27FC236}">
                <a16:creationId xmlns:a16="http://schemas.microsoft.com/office/drawing/2014/main" id="{043EA3F2-9087-40CD-83ED-E6369C1C67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2613" y="2427288"/>
            <a:ext cx="269875" cy="360362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3790" name="Rectangle 14">
            <a:extLst>
              <a:ext uri="{FF2B5EF4-FFF2-40B4-BE49-F238E27FC236}">
                <a16:creationId xmlns:a16="http://schemas.microsoft.com/office/drawing/2014/main" id="{2086B132-BD23-4FFF-8091-47C0A6E0E7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6813" y="2427288"/>
            <a:ext cx="269875" cy="360362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3791" name="Rectangle 15">
            <a:extLst>
              <a:ext uri="{FF2B5EF4-FFF2-40B4-BE49-F238E27FC236}">
                <a16:creationId xmlns:a16="http://schemas.microsoft.com/office/drawing/2014/main" id="{89505542-9B68-4055-94E6-B5D83E9D8B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7050" y="2427288"/>
            <a:ext cx="269875" cy="360362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3792" name="Rectangle 16">
            <a:extLst>
              <a:ext uri="{FF2B5EF4-FFF2-40B4-BE49-F238E27FC236}">
                <a16:creationId xmlns:a16="http://schemas.microsoft.com/office/drawing/2014/main" id="{45F73B07-67F0-4DD4-9C6D-15E87775C1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2838" y="2427288"/>
            <a:ext cx="269875" cy="360362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3793" name="Rectangle 17">
            <a:extLst>
              <a:ext uri="{FF2B5EF4-FFF2-40B4-BE49-F238E27FC236}">
                <a16:creationId xmlns:a16="http://schemas.microsoft.com/office/drawing/2014/main" id="{EB4C997A-2AF4-421C-832A-CA3FD44348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2125" y="3068638"/>
            <a:ext cx="2565400" cy="11795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3794" name="Rectangle 18">
            <a:extLst>
              <a:ext uri="{FF2B5EF4-FFF2-40B4-BE49-F238E27FC236}">
                <a16:creationId xmlns:a16="http://schemas.microsoft.com/office/drawing/2014/main" id="{B61723E7-5C31-40DE-93FE-F42927C632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3059113"/>
            <a:ext cx="2565400" cy="1179512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3795" name="Rectangle 19">
            <a:extLst>
              <a:ext uri="{FF2B5EF4-FFF2-40B4-BE49-F238E27FC236}">
                <a16:creationId xmlns:a16="http://schemas.microsoft.com/office/drawing/2014/main" id="{5469B975-B494-44FC-AD29-41EF888B73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2488" y="2427288"/>
            <a:ext cx="269875" cy="360362"/>
          </a:xfrm>
          <a:prstGeom prst="rect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3796" name="Rectangle 20">
            <a:extLst>
              <a:ext uri="{FF2B5EF4-FFF2-40B4-BE49-F238E27FC236}">
                <a16:creationId xmlns:a16="http://schemas.microsoft.com/office/drawing/2014/main" id="{9B5F308D-4BC9-4319-AE94-B830A52B6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6925" y="2427288"/>
            <a:ext cx="269875" cy="360362"/>
          </a:xfrm>
          <a:prstGeom prst="rect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3797" name="Rectangle 21">
            <a:extLst>
              <a:ext uri="{FF2B5EF4-FFF2-40B4-BE49-F238E27FC236}">
                <a16:creationId xmlns:a16="http://schemas.microsoft.com/office/drawing/2014/main" id="{6E3AED8F-318E-4389-BEF4-93D790F71E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2725" y="2427288"/>
            <a:ext cx="269875" cy="360362"/>
          </a:xfrm>
          <a:prstGeom prst="rect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3798" name="Rectangle 22">
            <a:extLst>
              <a:ext uri="{FF2B5EF4-FFF2-40B4-BE49-F238E27FC236}">
                <a16:creationId xmlns:a16="http://schemas.microsoft.com/office/drawing/2014/main" id="{06EE4BBC-F4EE-482E-A2B3-9F6C536B8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6475" y="2427288"/>
            <a:ext cx="269875" cy="360362"/>
          </a:xfrm>
          <a:prstGeom prst="rect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3799" name="Rectangle 23">
            <a:extLst>
              <a:ext uri="{FF2B5EF4-FFF2-40B4-BE49-F238E27FC236}">
                <a16:creationId xmlns:a16="http://schemas.microsoft.com/office/drawing/2014/main" id="{F9C258EA-16DF-41AC-A8B1-2D85A3B9D3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6950" y="2427288"/>
            <a:ext cx="269875" cy="360362"/>
          </a:xfrm>
          <a:prstGeom prst="rect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3800" name="Rectangle 24">
            <a:extLst>
              <a:ext uri="{FF2B5EF4-FFF2-40B4-BE49-F238E27FC236}">
                <a16:creationId xmlns:a16="http://schemas.microsoft.com/office/drawing/2014/main" id="{B0EF74AC-45B9-4677-A2D4-09B3079012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2713" y="2427288"/>
            <a:ext cx="269875" cy="360362"/>
          </a:xfrm>
          <a:prstGeom prst="rect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2792" name="Rectangle 25">
            <a:extLst>
              <a:ext uri="{FF2B5EF4-FFF2-40B4-BE49-F238E27FC236}">
                <a16:creationId xmlns:a16="http://schemas.microsoft.com/office/drawing/2014/main" id="{0E74F8DE-D9F5-4ED2-8BB7-19B57240B1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0825" y="620713"/>
            <a:ext cx="7010400" cy="762000"/>
          </a:xfrm>
          <a:noFill/>
        </p:spPr>
        <p:txBody>
          <a:bodyPr/>
          <a:lstStyle/>
          <a:p>
            <a:pPr algn="just" eaLnBrk="1" hangingPunct="1"/>
            <a:r>
              <a:rPr lang="zh-CN" altLang="en-US" sz="32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超前进位加法器</a:t>
            </a:r>
            <a:r>
              <a:rPr lang="en-US" altLang="zh-CN" sz="32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74LS283</a:t>
            </a:r>
            <a:r>
              <a:rPr lang="zh-CN" altLang="en-US" sz="32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的应用</a:t>
            </a:r>
          </a:p>
        </p:txBody>
      </p:sp>
      <p:sp>
        <p:nvSpPr>
          <p:cNvPr id="32793" name="Rectangle 26">
            <a:extLst>
              <a:ext uri="{FF2B5EF4-FFF2-40B4-BE49-F238E27FC236}">
                <a16:creationId xmlns:a16="http://schemas.microsoft.com/office/drawing/2014/main" id="{5D41A012-7503-4D78-9D7E-4F8E6B8A1D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412875"/>
            <a:ext cx="8229600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  </a:t>
            </a:r>
            <a:r>
              <a:rPr lang="zh-CN" altLang="en-US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用两片</a:t>
            </a:r>
            <a:r>
              <a:rPr lang="en-US" altLang="zh-CN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74LS283</a:t>
            </a:r>
            <a:r>
              <a:rPr lang="zh-CN" altLang="en-US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构成一个</a:t>
            </a:r>
            <a:r>
              <a:rPr lang="en-US" altLang="zh-CN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lang="zh-CN" altLang="en-US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位二进制数加法器。</a:t>
            </a:r>
          </a:p>
        </p:txBody>
      </p:sp>
      <p:graphicFrame>
        <p:nvGraphicFramePr>
          <p:cNvPr id="32770" name="Object 27">
            <a:extLst>
              <a:ext uri="{FF2B5EF4-FFF2-40B4-BE49-F238E27FC236}">
                <a16:creationId xmlns:a16="http://schemas.microsoft.com/office/drawing/2014/main" id="{13BE5576-7DD5-4ABE-9DD0-312707C849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7100" y="2349500"/>
          <a:ext cx="6391275" cy="2544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0" name="图片" r:id="rId3" imgW="3124080" imgH="1247760" progId="Word.Picture.8">
                  <p:embed/>
                </p:oleObj>
              </mc:Choice>
              <mc:Fallback>
                <p:oleObj name="图片" r:id="rId3" imgW="3124080" imgH="1247760" progId="Word.Picture.8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7100" y="2349500"/>
                        <a:ext cx="6391275" cy="2544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3804" name="Oval 28">
            <a:extLst>
              <a:ext uri="{FF2B5EF4-FFF2-40B4-BE49-F238E27FC236}">
                <a16:creationId xmlns:a16="http://schemas.microsoft.com/office/drawing/2014/main" id="{54681C22-32BF-40F9-A9F5-2A9F82D968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8013" y="3517900"/>
            <a:ext cx="406400" cy="45085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3805" name="Line 29">
            <a:extLst>
              <a:ext uri="{FF2B5EF4-FFF2-40B4-BE49-F238E27FC236}">
                <a16:creationId xmlns:a16="http://schemas.microsoft.com/office/drawing/2014/main" id="{217A3313-B545-4513-8D89-976641460B9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97313" y="3698875"/>
            <a:ext cx="404812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30">
            <a:extLst>
              <a:ext uri="{FF2B5EF4-FFF2-40B4-BE49-F238E27FC236}">
                <a16:creationId xmlns:a16="http://schemas.microsoft.com/office/drawing/2014/main" id="{1CDD66E6-64DC-443D-9114-3AD9885B345E}"/>
              </a:ext>
            </a:extLst>
          </p:cNvPr>
          <p:cNvGrpSpPr>
            <a:grpSpLocks/>
          </p:cNvGrpSpPr>
          <p:nvPr/>
        </p:nvGrpSpPr>
        <p:grpSpPr bwMode="auto">
          <a:xfrm>
            <a:off x="1150938" y="3698875"/>
            <a:ext cx="180975" cy="809625"/>
            <a:chOff x="130" y="3152"/>
            <a:chExt cx="114" cy="510"/>
          </a:xfrm>
        </p:grpSpPr>
        <p:sp>
          <p:nvSpPr>
            <p:cNvPr id="32798" name="Line 31">
              <a:extLst>
                <a:ext uri="{FF2B5EF4-FFF2-40B4-BE49-F238E27FC236}">
                  <a16:creationId xmlns:a16="http://schemas.microsoft.com/office/drawing/2014/main" id="{5E0294A4-CD26-4595-9A65-7B0540F0AC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0" y="3152"/>
              <a:ext cx="11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9" name="Line 32">
              <a:extLst>
                <a:ext uri="{FF2B5EF4-FFF2-40B4-BE49-F238E27FC236}">
                  <a16:creationId xmlns:a16="http://schemas.microsoft.com/office/drawing/2014/main" id="{F8D0FEFF-859C-4C4A-B4C1-778A5745FC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0" y="3152"/>
              <a:ext cx="0" cy="51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3809" name="Rectangle 33">
            <a:extLst>
              <a:ext uri="{FF2B5EF4-FFF2-40B4-BE49-F238E27FC236}">
                <a16:creationId xmlns:a16="http://schemas.microsoft.com/office/drawing/2014/main" id="{AFAD154F-8527-46DB-B340-59BB77ED88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2038" y="5378450"/>
            <a:ext cx="6646862" cy="485775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 type="none" w="lg" len="lg"/>
          </a:ln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在片内是超前进位，而片与片之间是串行进位。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3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03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03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03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03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03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03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03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03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03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500"/>
                                        <p:tgtEl>
                                          <p:spTgt spid="203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500"/>
                                        <p:tgtEl>
                                          <p:spTgt spid="20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500"/>
                                        <p:tgtEl>
                                          <p:spTgt spid="203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500"/>
                                        <p:tgtEl>
                                          <p:spTgt spid="203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500"/>
                                        <p:tgtEl>
                                          <p:spTgt spid="20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8" dur="500"/>
                                        <p:tgtEl>
                                          <p:spTgt spid="20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1" dur="500"/>
                                        <p:tgtEl>
                                          <p:spTgt spid="20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4" dur="500"/>
                                        <p:tgtEl>
                                          <p:spTgt spid="203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9" dur="500"/>
                                        <p:tgtEl>
                                          <p:spTgt spid="203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4" dur="500"/>
                                        <p:tgtEl>
                                          <p:spTgt spid="203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203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203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92" dur="500"/>
                                        <p:tgtEl>
                                          <p:spTgt spid="203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81" grpId="0" animBg="1"/>
      <p:bldP spid="203782" grpId="0" animBg="1"/>
      <p:bldP spid="203783" grpId="0" animBg="1"/>
      <p:bldP spid="203784" grpId="0" animBg="1"/>
      <p:bldP spid="203785" grpId="0" animBg="1"/>
      <p:bldP spid="203786" grpId="0" animBg="1"/>
      <p:bldP spid="203787" grpId="0" animBg="1"/>
      <p:bldP spid="203788" grpId="0" animBg="1"/>
      <p:bldP spid="203789" grpId="0" animBg="1"/>
      <p:bldP spid="203790" grpId="0" animBg="1"/>
      <p:bldP spid="203791" grpId="0" animBg="1"/>
      <p:bldP spid="203792" grpId="0" animBg="1"/>
      <p:bldP spid="203793" grpId="0" animBg="1"/>
      <p:bldP spid="203794" grpId="0" animBg="1"/>
      <p:bldP spid="203795" grpId="0" animBg="1"/>
      <p:bldP spid="203796" grpId="0" animBg="1"/>
      <p:bldP spid="203797" grpId="0" animBg="1"/>
      <p:bldP spid="203798" grpId="0" animBg="1"/>
      <p:bldP spid="203799" grpId="0" animBg="1"/>
      <p:bldP spid="203800" grpId="0" animBg="1"/>
      <p:bldP spid="203804" grpId="0" animBg="1"/>
      <p:bldP spid="203809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AutoShape 26">
            <a:extLst>
              <a:ext uri="{FF2B5EF4-FFF2-40B4-BE49-F238E27FC236}">
                <a16:creationId xmlns:a16="http://schemas.microsoft.com/office/drawing/2014/main" id="{4E4537B8-86FF-46F7-B03B-79F076914C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3100" y="2179638"/>
            <a:ext cx="4051300" cy="29241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 type="none" w="lg" len="lg"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59395" name="Picture 27">
            <a:extLst>
              <a:ext uri="{FF2B5EF4-FFF2-40B4-BE49-F238E27FC236}">
                <a16:creationId xmlns:a16="http://schemas.microsoft.com/office/drawing/2014/main" id="{DB2423F5-30E5-4BFC-828B-78D3C5FA12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42"/>
          <a:stretch>
            <a:fillRect/>
          </a:stretch>
        </p:blipFill>
        <p:spPr bwMode="auto">
          <a:xfrm>
            <a:off x="4708525" y="2239963"/>
            <a:ext cx="3465513" cy="284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28">
            <a:extLst>
              <a:ext uri="{FF2B5EF4-FFF2-40B4-BE49-F238E27FC236}">
                <a16:creationId xmlns:a16="http://schemas.microsoft.com/office/drawing/2014/main" id="{1170DD2A-60E3-4CC2-984A-63F6F658CBA6}"/>
              </a:ext>
            </a:extLst>
          </p:cNvPr>
          <p:cNvGrpSpPr>
            <a:grpSpLocks/>
          </p:cNvGrpSpPr>
          <p:nvPr/>
        </p:nvGrpSpPr>
        <p:grpSpPr bwMode="auto">
          <a:xfrm>
            <a:off x="4799013" y="2268538"/>
            <a:ext cx="1466850" cy="404812"/>
            <a:chOff x="2795" y="3379"/>
            <a:chExt cx="924" cy="255"/>
          </a:xfrm>
        </p:grpSpPr>
        <p:sp>
          <p:nvSpPr>
            <p:cNvPr id="59419" name="AutoShape 29">
              <a:extLst>
                <a:ext uri="{FF2B5EF4-FFF2-40B4-BE49-F238E27FC236}">
                  <a16:creationId xmlns:a16="http://schemas.microsoft.com/office/drawing/2014/main" id="{3CC8A5DC-A05E-4317-B812-3313ADD3296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3245" y="3269"/>
              <a:ext cx="57" cy="674"/>
            </a:xfrm>
            <a:prstGeom prst="leftBrace">
              <a:avLst>
                <a:gd name="adj1" fmla="val 98538"/>
                <a:gd name="adj2" fmla="val 50000"/>
              </a:avLst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9420" name="Text Box 30">
              <a:extLst>
                <a:ext uri="{FF2B5EF4-FFF2-40B4-BE49-F238E27FC236}">
                  <a16:creationId xmlns:a16="http://schemas.microsoft.com/office/drawing/2014/main" id="{BCA69EBC-AD16-4DF6-9418-4C686F5B20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95" y="3379"/>
              <a:ext cx="924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8421</a:t>
              </a:r>
              <a:r>
                <a:rPr lang="zh-CN" altLang="en-US" sz="20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码输入</a:t>
              </a:r>
              <a:endParaRPr lang="zh-CN" altLang="en-US" sz="4800" b="1">
                <a:solidFill>
                  <a:srgbClr val="FF0000"/>
                </a:solidFill>
              </a:endParaRPr>
            </a:p>
          </p:txBody>
        </p:sp>
      </p:grpSp>
      <p:sp>
        <p:nvSpPr>
          <p:cNvPr id="204831" name="AutoShape 31">
            <a:extLst>
              <a:ext uri="{FF2B5EF4-FFF2-40B4-BE49-F238E27FC236}">
                <a16:creationId xmlns:a16="http://schemas.microsoft.com/office/drawing/2014/main" id="{BD174514-077C-433B-AEB0-326FA800277B}"/>
              </a:ext>
            </a:extLst>
          </p:cNvPr>
          <p:cNvSpPr>
            <a:spLocks/>
          </p:cNvSpPr>
          <p:nvPr/>
        </p:nvSpPr>
        <p:spPr bwMode="auto">
          <a:xfrm rot="16200000" flipV="1">
            <a:off x="6097588" y="3932238"/>
            <a:ext cx="61912" cy="1401762"/>
          </a:xfrm>
          <a:prstGeom prst="leftBrace">
            <a:avLst>
              <a:gd name="adj1" fmla="val 188677"/>
              <a:gd name="adj2" fmla="val 50000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4832" name="Text Box 32">
            <a:extLst>
              <a:ext uri="{FF2B5EF4-FFF2-40B4-BE49-F238E27FC236}">
                <a16:creationId xmlns:a16="http://schemas.microsoft.com/office/drawing/2014/main" id="{C50A1D37-8B84-42BF-B8B1-8E08B27763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8138" y="4724400"/>
            <a:ext cx="1500187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>
                <a:solidFill>
                  <a:srgbClr val="FF0000"/>
                </a:solidFill>
                <a:latin typeface="Times New Roman" panose="02020603050405020304" pitchFamily="18" charset="0"/>
              </a:rPr>
              <a:t>余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sz="2000" b="1">
                <a:solidFill>
                  <a:srgbClr val="FF0000"/>
                </a:solidFill>
                <a:latin typeface="Times New Roman" panose="02020603050405020304" pitchFamily="18" charset="0"/>
              </a:rPr>
              <a:t>码输出</a:t>
            </a:r>
            <a:endParaRPr lang="zh-CN" altLang="en-US" sz="4800" b="1">
              <a:solidFill>
                <a:srgbClr val="FF0000"/>
              </a:solidFill>
            </a:endParaRPr>
          </a:p>
        </p:txBody>
      </p:sp>
      <p:sp>
        <p:nvSpPr>
          <p:cNvPr id="204833" name="Text Box 33">
            <a:extLst>
              <a:ext uri="{FF2B5EF4-FFF2-40B4-BE49-F238E27FC236}">
                <a16:creationId xmlns:a16="http://schemas.microsoft.com/office/drawing/2014/main" id="{BEC343C2-846E-400A-8B1D-F595436A83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8013" y="2359025"/>
            <a:ext cx="266700" cy="22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endParaRPr lang="en-US" altLang="zh-CN" sz="4800" b="1">
              <a:solidFill>
                <a:srgbClr val="FF0000"/>
              </a:solidFill>
            </a:endParaRPr>
          </a:p>
        </p:txBody>
      </p:sp>
      <p:sp>
        <p:nvSpPr>
          <p:cNvPr id="204834" name="Text Box 34">
            <a:extLst>
              <a:ext uri="{FF2B5EF4-FFF2-40B4-BE49-F238E27FC236}">
                <a16:creationId xmlns:a16="http://schemas.microsoft.com/office/drawing/2014/main" id="{C127A923-D2F4-4891-9ADE-B8CFF6C7DE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7888" y="2359025"/>
            <a:ext cx="268287" cy="22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endParaRPr lang="en-US" altLang="zh-CN" sz="4800" b="1">
              <a:solidFill>
                <a:srgbClr val="FF0000"/>
              </a:solidFill>
            </a:endParaRPr>
          </a:p>
        </p:txBody>
      </p:sp>
      <p:sp>
        <p:nvSpPr>
          <p:cNvPr id="204835" name="Text Box 35">
            <a:extLst>
              <a:ext uri="{FF2B5EF4-FFF2-40B4-BE49-F238E27FC236}">
                <a16:creationId xmlns:a16="http://schemas.microsoft.com/office/drawing/2014/main" id="{28EC7B5A-7F46-4B30-ADFA-C910828826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8263" y="2359025"/>
            <a:ext cx="268287" cy="22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</a:rPr>
              <a:t>0</a:t>
            </a:r>
            <a:endParaRPr lang="en-US" altLang="zh-CN" sz="4800" b="1">
              <a:solidFill>
                <a:srgbClr val="FF0000"/>
              </a:solidFill>
            </a:endParaRPr>
          </a:p>
        </p:txBody>
      </p:sp>
      <p:sp>
        <p:nvSpPr>
          <p:cNvPr id="204836" name="Text Box 36">
            <a:extLst>
              <a:ext uri="{FF2B5EF4-FFF2-40B4-BE49-F238E27FC236}">
                <a16:creationId xmlns:a16="http://schemas.microsoft.com/office/drawing/2014/main" id="{B1047146-6648-4065-8D6E-7BABA8004F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8138" y="2359025"/>
            <a:ext cx="268287" cy="22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</a:rPr>
              <a:t>0</a:t>
            </a:r>
            <a:endParaRPr lang="en-US" altLang="zh-CN" sz="4800" b="1">
              <a:solidFill>
                <a:srgbClr val="FF0000"/>
              </a:solidFill>
            </a:endParaRPr>
          </a:p>
        </p:txBody>
      </p:sp>
      <p:sp>
        <p:nvSpPr>
          <p:cNvPr id="59403" name="Rectangle 37">
            <a:extLst>
              <a:ext uri="{FF2B5EF4-FFF2-40B4-BE49-F238E27FC236}">
                <a16:creationId xmlns:a16="http://schemas.microsoft.com/office/drawing/2014/main" id="{8257B9D0-367F-47C3-B727-57C8A73A98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836613"/>
            <a:ext cx="866457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  </a:t>
            </a:r>
            <a:r>
              <a:rPr lang="zh-CN" altLang="en-US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</a:t>
            </a:r>
            <a:r>
              <a:rPr lang="en-US" altLang="zh-CN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74283</a:t>
            </a:r>
            <a:r>
              <a:rPr lang="zh-CN" altLang="en-US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构成将</a:t>
            </a:r>
            <a:r>
              <a:rPr lang="en-US" altLang="zh-CN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8421BCD</a:t>
            </a:r>
            <a:r>
              <a:rPr lang="zh-CN" altLang="en-US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码转换为余</a:t>
            </a:r>
            <a:r>
              <a:rPr lang="en-US" altLang="zh-CN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码的码制转换电路 。</a:t>
            </a:r>
          </a:p>
        </p:txBody>
      </p:sp>
      <p:sp>
        <p:nvSpPr>
          <p:cNvPr id="204838" name="Text Box 38">
            <a:extLst>
              <a:ext uri="{FF2B5EF4-FFF2-40B4-BE49-F238E27FC236}">
                <a16:creationId xmlns:a16="http://schemas.microsoft.com/office/drawing/2014/main" id="{C3FC0E55-C1DE-4D5D-B5EF-6F89441240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863" y="2076450"/>
            <a:ext cx="11255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8421</a:t>
            </a:r>
            <a:r>
              <a:rPr lang="zh-CN" altLang="en-US" sz="24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码</a:t>
            </a:r>
          </a:p>
        </p:txBody>
      </p:sp>
      <p:sp>
        <p:nvSpPr>
          <p:cNvPr id="204839" name="Text Box 39">
            <a:extLst>
              <a:ext uri="{FF2B5EF4-FFF2-40B4-BE49-F238E27FC236}">
                <a16:creationId xmlns:a16="http://schemas.microsoft.com/office/drawing/2014/main" id="{D302D977-4BC4-4D87-B1D8-4AB9BA47E3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7088" y="2076450"/>
            <a:ext cx="11255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余</a:t>
            </a:r>
            <a:r>
              <a:rPr lang="en-US" altLang="zh-CN" sz="24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4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码</a:t>
            </a:r>
          </a:p>
        </p:txBody>
      </p:sp>
      <p:sp>
        <p:nvSpPr>
          <p:cNvPr id="204840" name="Text Box 40">
            <a:extLst>
              <a:ext uri="{FF2B5EF4-FFF2-40B4-BE49-F238E27FC236}">
                <a16:creationId xmlns:a16="http://schemas.microsoft.com/office/drawing/2014/main" id="{A4AAA27B-C692-4240-A4C7-57EF170BC8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313" y="2819400"/>
            <a:ext cx="11064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rgbClr val="000099"/>
                </a:solidFill>
              </a:rPr>
              <a:t>0000</a:t>
            </a:r>
          </a:p>
        </p:txBody>
      </p:sp>
      <p:sp>
        <p:nvSpPr>
          <p:cNvPr id="204841" name="Text Box 41">
            <a:extLst>
              <a:ext uri="{FF2B5EF4-FFF2-40B4-BE49-F238E27FC236}">
                <a16:creationId xmlns:a16="http://schemas.microsoft.com/office/drawing/2014/main" id="{F97F703B-51F5-457C-8241-72AF992482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313" y="3316288"/>
            <a:ext cx="1030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rgbClr val="000099"/>
                </a:solidFill>
              </a:rPr>
              <a:t>0001</a:t>
            </a:r>
          </a:p>
        </p:txBody>
      </p:sp>
      <p:sp>
        <p:nvSpPr>
          <p:cNvPr id="204842" name="Text Box 42">
            <a:extLst>
              <a:ext uri="{FF2B5EF4-FFF2-40B4-BE49-F238E27FC236}">
                <a16:creationId xmlns:a16="http://schemas.microsoft.com/office/drawing/2014/main" id="{AF169476-0B92-4954-89C9-B0A6949126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313" y="3816350"/>
            <a:ext cx="1030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rgbClr val="000099"/>
                </a:solidFill>
              </a:rPr>
              <a:t>0010</a:t>
            </a:r>
          </a:p>
        </p:txBody>
      </p:sp>
      <p:sp>
        <p:nvSpPr>
          <p:cNvPr id="204843" name="Text Box 43">
            <a:extLst>
              <a:ext uri="{FF2B5EF4-FFF2-40B4-BE49-F238E27FC236}">
                <a16:creationId xmlns:a16="http://schemas.microsoft.com/office/drawing/2014/main" id="{DB6BE76B-9533-4DD5-A231-F000F99675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2150" y="2819400"/>
            <a:ext cx="1085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rgbClr val="000099"/>
                </a:solidFill>
              </a:rPr>
              <a:t>0011</a:t>
            </a:r>
          </a:p>
        </p:txBody>
      </p:sp>
      <p:sp>
        <p:nvSpPr>
          <p:cNvPr id="204844" name="Text Box 44">
            <a:extLst>
              <a:ext uri="{FF2B5EF4-FFF2-40B4-BE49-F238E27FC236}">
                <a16:creationId xmlns:a16="http://schemas.microsoft.com/office/drawing/2014/main" id="{61165530-6691-4074-812C-80FF16164E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2150" y="3317875"/>
            <a:ext cx="933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rgbClr val="000099"/>
                </a:solidFill>
              </a:rPr>
              <a:t>0100</a:t>
            </a:r>
          </a:p>
        </p:txBody>
      </p:sp>
      <p:sp>
        <p:nvSpPr>
          <p:cNvPr id="204845" name="Text Box 45">
            <a:extLst>
              <a:ext uri="{FF2B5EF4-FFF2-40B4-BE49-F238E27FC236}">
                <a16:creationId xmlns:a16="http://schemas.microsoft.com/office/drawing/2014/main" id="{AE30EFB4-1CB0-4014-B460-EAD92FCABE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2150" y="3816350"/>
            <a:ext cx="1009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rgbClr val="000099"/>
                </a:solidFill>
              </a:rPr>
              <a:t>0101</a:t>
            </a:r>
          </a:p>
        </p:txBody>
      </p:sp>
      <p:sp>
        <p:nvSpPr>
          <p:cNvPr id="204846" name="Text Box 46">
            <a:extLst>
              <a:ext uri="{FF2B5EF4-FFF2-40B4-BE49-F238E27FC236}">
                <a16:creationId xmlns:a16="http://schemas.microsoft.com/office/drawing/2014/main" id="{5B7F0D79-ADEC-4F0E-AEF1-1CF5DE0A20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250" y="4416425"/>
            <a:ext cx="73025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6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</a:t>
            </a:r>
            <a:endParaRPr kumimoji="1" lang="en-US" altLang="zh-CN" sz="2800" b="1">
              <a:solidFill>
                <a:srgbClr val="000099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04847" name="Text Box 47">
            <a:extLst>
              <a:ext uri="{FF2B5EF4-FFF2-40B4-BE49-F238E27FC236}">
                <a16:creationId xmlns:a16="http://schemas.microsoft.com/office/drawing/2014/main" id="{4D28572B-BF37-45C7-9EE9-F861241976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2150" y="4416425"/>
            <a:ext cx="73025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6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</a:t>
            </a:r>
            <a:endParaRPr kumimoji="1" lang="en-US" altLang="zh-CN" sz="2800" b="1">
              <a:solidFill>
                <a:srgbClr val="000099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04848" name="Text Box 48">
            <a:extLst>
              <a:ext uri="{FF2B5EF4-FFF2-40B4-BE49-F238E27FC236}">
                <a16:creationId xmlns:a16="http://schemas.microsoft.com/office/drawing/2014/main" id="{02E1E91E-E6F5-4786-A992-8BBB6B7D41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2263" y="2797175"/>
            <a:ext cx="900112" cy="395288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 type="none" w="lg" len="lg"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000099"/>
                </a:solidFill>
              </a:rPr>
              <a:t>+0011</a:t>
            </a:r>
          </a:p>
        </p:txBody>
      </p:sp>
      <p:sp>
        <p:nvSpPr>
          <p:cNvPr id="204849" name="Text Box 49">
            <a:extLst>
              <a:ext uri="{FF2B5EF4-FFF2-40B4-BE49-F238E27FC236}">
                <a16:creationId xmlns:a16="http://schemas.microsoft.com/office/drawing/2014/main" id="{44C56BFD-75A9-4200-B496-6E05511900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2263" y="3290888"/>
            <a:ext cx="900112" cy="395287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 type="none" w="lg" len="lg"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000099"/>
                </a:solidFill>
              </a:rPr>
              <a:t>+0011</a:t>
            </a:r>
          </a:p>
        </p:txBody>
      </p:sp>
      <p:sp>
        <p:nvSpPr>
          <p:cNvPr id="204850" name="Text Box 50">
            <a:extLst>
              <a:ext uri="{FF2B5EF4-FFF2-40B4-BE49-F238E27FC236}">
                <a16:creationId xmlns:a16="http://schemas.microsoft.com/office/drawing/2014/main" id="{5E5D572B-0E14-4C8C-AC82-944C3986D4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2263" y="3786188"/>
            <a:ext cx="900112" cy="395287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 type="none" w="lg" len="lg"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000099"/>
                </a:solidFill>
              </a:rPr>
              <a:t>+0011</a:t>
            </a:r>
          </a:p>
        </p:txBody>
      </p:sp>
      <p:sp>
        <p:nvSpPr>
          <p:cNvPr id="59417" name="Text Box 51">
            <a:extLst>
              <a:ext uri="{FF2B5EF4-FFF2-40B4-BE49-F238E27FC236}">
                <a16:creationId xmlns:a16="http://schemas.microsoft.com/office/drawing/2014/main" id="{1786F6D9-AB7A-47FA-9FF8-D99AFA10FF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7913" y="3479800"/>
            <a:ext cx="539750" cy="366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CO</a:t>
            </a:r>
          </a:p>
        </p:txBody>
      </p:sp>
      <p:sp>
        <p:nvSpPr>
          <p:cNvPr id="204852" name="Oval 52">
            <a:extLst>
              <a:ext uri="{FF2B5EF4-FFF2-40B4-BE49-F238E27FC236}">
                <a16:creationId xmlns:a16="http://schemas.microsoft.com/office/drawing/2014/main" id="{02215885-FA65-4B9F-9D13-E2CE18CE91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8288" y="3497263"/>
            <a:ext cx="269875" cy="269875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04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204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500"/>
                                        <p:tgtEl>
                                          <p:spTgt spid="204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500"/>
                                        <p:tgtEl>
                                          <p:spTgt spid="204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500"/>
                                        <p:tgtEl>
                                          <p:spTgt spid="204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6" dur="500"/>
                                        <p:tgtEl>
                                          <p:spTgt spid="2048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4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04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6" dur="500"/>
                                        <p:tgtEl>
                                          <p:spTgt spid="2048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4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04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6" dur="500"/>
                                        <p:tgtEl>
                                          <p:spTgt spid="2048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4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04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6" dur="500"/>
                                        <p:tgtEl>
                                          <p:spTgt spid="204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9" dur="500"/>
                                        <p:tgtEl>
                                          <p:spTgt spid="204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9" dur="500"/>
                                        <p:tgtEl>
                                          <p:spTgt spid="204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2" dur="500"/>
                                        <p:tgtEl>
                                          <p:spTgt spid="204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5" dur="500"/>
                                        <p:tgtEl>
                                          <p:spTgt spid="204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8" dur="500"/>
                                        <p:tgtEl>
                                          <p:spTgt spid="204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83" dur="500"/>
                                        <p:tgtEl>
                                          <p:spTgt spid="204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88" dur="500"/>
                                        <p:tgtEl>
                                          <p:spTgt spid="204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91" dur="500"/>
                                        <p:tgtEl>
                                          <p:spTgt spid="204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1" grpId="0" animBg="1"/>
      <p:bldP spid="204832" grpId="0"/>
      <p:bldP spid="204833" grpId="0"/>
      <p:bldP spid="204834" grpId="0"/>
      <p:bldP spid="204835" grpId="0"/>
      <p:bldP spid="204836" grpId="0"/>
      <p:bldP spid="204838" grpId="0"/>
      <p:bldP spid="204839" grpId="0"/>
      <p:bldP spid="204840" grpId="0"/>
      <p:bldP spid="204841" grpId="0"/>
      <p:bldP spid="204842" grpId="0"/>
      <p:bldP spid="204843" grpId="0"/>
      <p:bldP spid="204846" grpId="0"/>
      <p:bldP spid="204847" grpId="0"/>
      <p:bldP spid="204848" grpId="0" animBg="1"/>
      <p:bldP spid="204849" grpId="0" animBg="1"/>
      <p:bldP spid="204850" grpId="0" animBg="1"/>
      <p:bldP spid="204852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8" name="Picture 4">
            <a:extLst>
              <a:ext uri="{FF2B5EF4-FFF2-40B4-BE49-F238E27FC236}">
                <a16:creationId xmlns:a16="http://schemas.microsoft.com/office/drawing/2014/main" id="{427EEBB8-075D-4ACA-80CE-0C76C16641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88913"/>
            <a:ext cx="3671887" cy="492125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19" name="Text Box 5">
            <a:extLst>
              <a:ext uri="{FF2B5EF4-FFF2-40B4-BE49-F238E27FC236}">
                <a16:creationId xmlns:a16="http://schemas.microsoft.com/office/drawing/2014/main" id="{87B25B87-FEC7-438E-92B5-1F30908599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88913"/>
            <a:ext cx="6572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(3)</a:t>
            </a:r>
          </a:p>
        </p:txBody>
      </p:sp>
      <p:pic>
        <p:nvPicPr>
          <p:cNvPr id="60420" name="Picture 6">
            <a:extLst>
              <a:ext uri="{FF2B5EF4-FFF2-40B4-BE49-F238E27FC236}">
                <a16:creationId xmlns:a16="http://schemas.microsoft.com/office/drawing/2014/main" id="{E81072F2-68BF-49C0-9E6D-34EDFF998C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260350"/>
            <a:ext cx="4040187" cy="594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1" name="Picture 7">
            <a:extLst>
              <a:ext uri="{FF2B5EF4-FFF2-40B4-BE49-F238E27FC236}">
                <a16:creationId xmlns:a16="http://schemas.microsoft.com/office/drawing/2014/main" id="{3B6610A1-69EA-4E82-A657-3E2CA4F521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700213"/>
            <a:ext cx="2825750" cy="324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2" name="Picture 8">
            <a:extLst>
              <a:ext uri="{FF2B5EF4-FFF2-40B4-BE49-F238E27FC236}">
                <a16:creationId xmlns:a16="http://schemas.microsoft.com/office/drawing/2014/main" id="{67F2F621-1E4D-4518-B37A-4EBF74A67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5300663"/>
            <a:ext cx="1366837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3" name="Picture 9">
            <a:extLst>
              <a:ext uri="{FF2B5EF4-FFF2-40B4-BE49-F238E27FC236}">
                <a16:creationId xmlns:a16="http://schemas.microsoft.com/office/drawing/2014/main" id="{F819F955-0E82-49A3-B032-C343C98C8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325" y="6308725"/>
            <a:ext cx="9366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AutoShape 4">
            <a:extLst>
              <a:ext uri="{FF2B5EF4-FFF2-40B4-BE49-F238E27FC236}">
                <a16:creationId xmlns:a16="http://schemas.microsoft.com/office/drawing/2014/main" id="{074C31E6-900D-480E-8957-CC1E2D9063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288" y="1470025"/>
            <a:ext cx="7543800" cy="51054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4149" name="AutoShape 5">
            <a:extLst>
              <a:ext uri="{FF2B5EF4-FFF2-40B4-BE49-F238E27FC236}">
                <a16:creationId xmlns:a16="http://schemas.microsoft.com/office/drawing/2014/main" id="{FB07182D-4797-42C8-82BB-0A12F4D9EA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7738" y="3124200"/>
            <a:ext cx="539750" cy="3048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4150" name="AutoShape 6">
            <a:extLst>
              <a:ext uri="{FF2B5EF4-FFF2-40B4-BE49-F238E27FC236}">
                <a16:creationId xmlns:a16="http://schemas.microsoft.com/office/drawing/2014/main" id="{3A625CB4-AD02-43C7-86C1-E1B6BF273F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7663" y="1828800"/>
            <a:ext cx="466725" cy="4495800"/>
          </a:xfrm>
          <a:prstGeom prst="roundRect">
            <a:avLst>
              <a:gd name="adj" fmla="val 16667"/>
            </a:avLst>
          </a:prstGeom>
          <a:solidFill>
            <a:srgbClr val="FF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4151" name="AutoShape 7">
            <a:extLst>
              <a:ext uri="{FF2B5EF4-FFF2-40B4-BE49-F238E27FC236}">
                <a16:creationId xmlns:a16="http://schemas.microsoft.com/office/drawing/2014/main" id="{6A0573C7-9D0E-4562-9A9C-879221D9EB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7738" y="1981200"/>
            <a:ext cx="539750" cy="757238"/>
          </a:xfrm>
          <a:prstGeom prst="roundRect">
            <a:avLst>
              <a:gd name="adj" fmla="val 16667"/>
            </a:avLst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026" name="Object 8">
            <a:extLst>
              <a:ext uri="{FF2B5EF4-FFF2-40B4-BE49-F238E27FC236}">
                <a16:creationId xmlns:a16="http://schemas.microsoft.com/office/drawing/2014/main" id="{6391CFAA-1E41-4B0F-8DF4-CED8F3D752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8675" y="1471613"/>
          <a:ext cx="7007225" cy="5087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Picture" r:id="rId3" imgW="4629960" imgH="3704760" progId="Word.Picture.8">
                  <p:embed/>
                </p:oleObj>
              </mc:Choice>
              <mc:Fallback>
                <p:oleObj name="Picture" r:id="rId3" imgW="4629960" imgH="3704760" progId="Word.Picture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8675" y="1471613"/>
                        <a:ext cx="7007225" cy="5087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153" name="Rectangle 9">
            <a:extLst>
              <a:ext uri="{FF2B5EF4-FFF2-40B4-BE49-F238E27FC236}">
                <a16:creationId xmlns:a16="http://schemas.microsoft.com/office/drawing/2014/main" id="{E8361C8D-EE13-4E83-80A3-AC9CAAA18F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288" y="1447800"/>
            <a:ext cx="1563687" cy="457200"/>
          </a:xfrm>
          <a:prstGeom prst="rect">
            <a:avLst/>
          </a:prstGeom>
          <a:solidFill>
            <a:srgbClr val="FF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十个按键 </a:t>
            </a:r>
          </a:p>
        </p:txBody>
      </p:sp>
      <p:sp>
        <p:nvSpPr>
          <p:cNvPr id="134154" name="Rectangle 10">
            <a:extLst>
              <a:ext uri="{FF2B5EF4-FFF2-40B4-BE49-F238E27FC236}">
                <a16:creationId xmlns:a16="http://schemas.microsoft.com/office/drawing/2014/main" id="{0DECEC69-CF57-4E59-9A3F-A7F0E059DC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0288" y="4546600"/>
            <a:ext cx="140970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输出代码</a:t>
            </a:r>
          </a:p>
        </p:txBody>
      </p:sp>
      <p:sp>
        <p:nvSpPr>
          <p:cNvPr id="134155" name="Rectangle 11">
            <a:extLst>
              <a:ext uri="{FF2B5EF4-FFF2-40B4-BE49-F238E27FC236}">
                <a16:creationId xmlns:a16="http://schemas.microsoft.com/office/drawing/2014/main" id="{75D8A09A-49C0-460C-93E5-E4BBB3602D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4888" y="1479550"/>
            <a:ext cx="2176462" cy="457200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控制使能标志 </a:t>
            </a:r>
          </a:p>
        </p:txBody>
      </p:sp>
      <p:sp>
        <p:nvSpPr>
          <p:cNvPr id="1034" name="Rectangle 14">
            <a:extLst>
              <a:ext uri="{FF2B5EF4-FFF2-40B4-BE49-F238E27FC236}">
                <a16:creationId xmlns:a16="http://schemas.microsoft.com/office/drawing/2014/main" id="{384B59F4-283B-4CB5-97A8-015F9C5A73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750" y="333375"/>
            <a:ext cx="7361238" cy="685800"/>
          </a:xfrm>
          <a:noFill/>
        </p:spPr>
        <p:txBody>
          <a:bodyPr/>
          <a:lstStyle/>
          <a:p>
            <a:pPr algn="l" eaLnBrk="1" hangingPunct="1"/>
            <a:r>
              <a:rPr kumimoji="1" lang="zh-CN" altLang="en-US" sz="36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键盘输入</a:t>
            </a:r>
            <a:r>
              <a:rPr kumimoji="1" lang="en-US" altLang="zh-CN" sz="36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8421BCD</a:t>
            </a:r>
            <a:r>
              <a:rPr kumimoji="1" lang="zh-CN" altLang="en-US" sz="36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码编码器逻辑图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4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34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34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34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34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34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49" grpId="0" animBg="1"/>
      <p:bldP spid="134150" grpId="0" animBg="1"/>
      <p:bldP spid="134151" grpId="0" animBg="1"/>
      <p:bldP spid="134153" grpId="0" animBg="1"/>
      <p:bldP spid="134154" grpId="0" animBg="1"/>
      <p:bldP spid="13415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8">
            <a:extLst>
              <a:ext uri="{FF2B5EF4-FFF2-40B4-BE49-F238E27FC236}">
                <a16:creationId xmlns:a16="http://schemas.microsoft.com/office/drawing/2014/main" id="{6D98769B-5806-4582-A096-C5D31EBA179C}"/>
              </a:ext>
            </a:extLst>
          </p:cNvPr>
          <p:cNvGraphicFramePr>
            <a:graphicFrameLocks noChangeAspect="1"/>
          </p:cNvGraphicFramePr>
          <p:nvPr>
            <p:ph sz="quarter" idx="2"/>
          </p:nvPr>
        </p:nvGraphicFramePr>
        <p:xfrm>
          <a:off x="1754188" y="1125538"/>
          <a:ext cx="6346825" cy="67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Equation" r:id="rId3" imgW="2616120" imgH="279360" progId="Equation.DSMT4">
                  <p:embed/>
                </p:oleObj>
              </mc:Choice>
              <mc:Fallback>
                <p:oleObj name="Equation" r:id="rId3" imgW="2616120" imgH="27936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4188" y="1125538"/>
                        <a:ext cx="6346825" cy="677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5" name="Text Box 7">
            <a:extLst>
              <a:ext uri="{FF2B5EF4-FFF2-40B4-BE49-F238E27FC236}">
                <a16:creationId xmlns:a16="http://schemas.microsoft.com/office/drawing/2014/main" id="{0573A485-4644-4B84-93FB-27AF49B586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3075" y="141763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graphicFrame>
        <p:nvGraphicFramePr>
          <p:cNvPr id="2051" name="Object 11">
            <a:extLst>
              <a:ext uri="{FF2B5EF4-FFF2-40B4-BE49-F238E27FC236}">
                <a16:creationId xmlns:a16="http://schemas.microsoft.com/office/drawing/2014/main" id="{BD890933-6D8A-47C1-8F86-CECCE6164993}"/>
              </a:ext>
            </a:extLst>
          </p:cNvPr>
          <p:cNvGraphicFramePr>
            <a:graphicFrameLocks noChangeAspect="1"/>
          </p:cNvGraphicFramePr>
          <p:nvPr>
            <p:ph sz="quarter" idx="3"/>
          </p:nvPr>
        </p:nvGraphicFramePr>
        <p:xfrm>
          <a:off x="1692275" y="1916113"/>
          <a:ext cx="2282825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公式" r:id="rId5" imgW="990360" imgH="253800" progId="Equation.3">
                  <p:embed/>
                </p:oleObj>
              </mc:Choice>
              <mc:Fallback>
                <p:oleObj name="公式" r:id="rId5" imgW="990360" imgH="2538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1916113"/>
                        <a:ext cx="2282825" cy="585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18">
            <a:extLst>
              <a:ext uri="{FF2B5EF4-FFF2-40B4-BE49-F238E27FC236}">
                <a16:creationId xmlns:a16="http://schemas.microsoft.com/office/drawing/2014/main" id="{D85AC16C-EB72-4FC7-9D93-DD754D4A4C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92275" y="2565400"/>
          <a:ext cx="1990725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公式" r:id="rId7" imgW="863280" imgH="253800" progId="Equation.3">
                  <p:embed/>
                </p:oleObj>
              </mc:Choice>
              <mc:Fallback>
                <p:oleObj name="公式" r:id="rId7" imgW="863280" imgH="2538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2565400"/>
                        <a:ext cx="1990725" cy="585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3" name="Object 22">
            <a:extLst>
              <a:ext uri="{FF2B5EF4-FFF2-40B4-BE49-F238E27FC236}">
                <a16:creationId xmlns:a16="http://schemas.microsoft.com/office/drawing/2014/main" id="{12CC9C93-02CB-42BD-9053-AE86E4EFAC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20850" y="3141663"/>
          <a:ext cx="1960563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公式" r:id="rId9" imgW="850680" imgH="253800" progId="Equation.3">
                  <p:embed/>
                </p:oleObj>
              </mc:Choice>
              <mc:Fallback>
                <p:oleObj name="公式" r:id="rId9" imgW="850680" imgH="2538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0850" y="3141663"/>
                        <a:ext cx="1960563" cy="585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4" name="Object 26">
            <a:extLst>
              <a:ext uri="{FF2B5EF4-FFF2-40B4-BE49-F238E27FC236}">
                <a16:creationId xmlns:a16="http://schemas.microsoft.com/office/drawing/2014/main" id="{03B9965C-760B-4D4F-A088-FA3D62CC48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63713" y="3716338"/>
          <a:ext cx="1346200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公式" r:id="rId11" imgW="583920" imgH="253800" progId="Equation.3">
                  <p:embed/>
                </p:oleObj>
              </mc:Choice>
              <mc:Fallback>
                <p:oleObj name="公式" r:id="rId11" imgW="583920" imgH="2538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3716338"/>
                        <a:ext cx="1346200" cy="585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2" name="Rectangle 4">
            <a:extLst>
              <a:ext uri="{FF2B5EF4-FFF2-40B4-BE49-F238E27FC236}">
                <a16:creationId xmlns:a16="http://schemas.microsoft.com/office/drawing/2014/main" id="{57CD3BCF-C9A9-444D-AF1E-C9122FC8E2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2288" y="3095625"/>
            <a:ext cx="1676400" cy="2514600"/>
          </a:xfrm>
          <a:prstGeom prst="rect">
            <a:avLst/>
          </a:prstGeom>
          <a:solidFill>
            <a:srgbClr val="FF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GB" altLang="zh-CN"/>
          </a:p>
        </p:txBody>
      </p:sp>
      <p:sp>
        <p:nvSpPr>
          <p:cNvPr id="135173" name="Rectangle 5">
            <a:extLst>
              <a:ext uri="{FF2B5EF4-FFF2-40B4-BE49-F238E27FC236}">
                <a16:creationId xmlns:a16="http://schemas.microsoft.com/office/drawing/2014/main" id="{D5BFC999-A1E8-4FA1-81D5-B0FBF6DC48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5463" y="5613400"/>
            <a:ext cx="1655762" cy="393700"/>
          </a:xfrm>
          <a:prstGeom prst="rect">
            <a:avLst/>
          </a:prstGeom>
          <a:solidFill>
            <a:srgbClr val="FF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5174" name="Rectangle 6">
            <a:extLst>
              <a:ext uri="{FF2B5EF4-FFF2-40B4-BE49-F238E27FC236}">
                <a16:creationId xmlns:a16="http://schemas.microsoft.com/office/drawing/2014/main" id="{052C4C1D-ACAA-4E45-B3E0-6126F26456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7050" y="2701925"/>
            <a:ext cx="1655763" cy="393700"/>
          </a:xfrm>
          <a:prstGeom prst="rect">
            <a:avLst/>
          </a:prstGeom>
          <a:solidFill>
            <a:srgbClr val="FF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5175" name="Rectangle 7">
            <a:extLst>
              <a:ext uri="{FF2B5EF4-FFF2-40B4-BE49-F238E27FC236}">
                <a16:creationId xmlns:a16="http://schemas.microsoft.com/office/drawing/2014/main" id="{E6D257BD-BD0E-4E77-9437-E6DE942CDB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0763" y="2355850"/>
            <a:ext cx="468312" cy="3635375"/>
          </a:xfrm>
          <a:prstGeom prst="rect">
            <a:avLst/>
          </a:prstGeom>
          <a:solidFill>
            <a:srgbClr val="CC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5176" name="Rectangle 8">
            <a:extLst>
              <a:ext uri="{FF2B5EF4-FFF2-40B4-BE49-F238E27FC236}">
                <a16:creationId xmlns:a16="http://schemas.microsoft.com/office/drawing/2014/main" id="{D920D820-4A73-4C8B-8346-6993E5CD90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7050" y="2320925"/>
            <a:ext cx="1655763" cy="393700"/>
          </a:xfrm>
          <a:prstGeom prst="rect">
            <a:avLst/>
          </a:prstGeom>
          <a:solidFill>
            <a:srgbClr val="FF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5177" name="Rectangle 9">
            <a:extLst>
              <a:ext uri="{FF2B5EF4-FFF2-40B4-BE49-F238E27FC236}">
                <a16:creationId xmlns:a16="http://schemas.microsoft.com/office/drawing/2014/main" id="{5ABD2710-3E11-4DE5-963D-AB6668AF03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8738" y="2368550"/>
            <a:ext cx="396875" cy="360363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5178" name="Rectangle 10">
            <a:extLst>
              <a:ext uri="{FF2B5EF4-FFF2-40B4-BE49-F238E27FC236}">
                <a16:creationId xmlns:a16="http://schemas.microsoft.com/office/drawing/2014/main" id="{F436F14E-3E80-46E7-A2D6-A63CDDD38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3450" y="2763838"/>
            <a:ext cx="396875" cy="360362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5179" name="Rectangle 11">
            <a:extLst>
              <a:ext uri="{FF2B5EF4-FFF2-40B4-BE49-F238E27FC236}">
                <a16:creationId xmlns:a16="http://schemas.microsoft.com/office/drawing/2014/main" id="{F5401EAE-3032-4EB6-9F44-E24F1BE65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1650" y="3124200"/>
            <a:ext cx="396875" cy="360363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5180" name="Rectangle 12">
            <a:extLst>
              <a:ext uri="{FF2B5EF4-FFF2-40B4-BE49-F238E27FC236}">
                <a16:creationId xmlns:a16="http://schemas.microsoft.com/office/drawing/2014/main" id="{DF701434-FC7F-4447-BDAC-1CB7ED359F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3338" y="3484563"/>
            <a:ext cx="396875" cy="360362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5181" name="Rectangle 13">
            <a:extLst>
              <a:ext uri="{FF2B5EF4-FFF2-40B4-BE49-F238E27FC236}">
                <a16:creationId xmlns:a16="http://schemas.microsoft.com/office/drawing/2014/main" id="{CFE803EF-F7A8-468E-A72C-D96D6FDB11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1538" y="3843338"/>
            <a:ext cx="396875" cy="360362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5182" name="Rectangle 14">
            <a:extLst>
              <a:ext uri="{FF2B5EF4-FFF2-40B4-BE49-F238E27FC236}">
                <a16:creationId xmlns:a16="http://schemas.microsoft.com/office/drawing/2014/main" id="{F57829C9-414D-45D8-BE37-C1BE6F988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8150" y="4203700"/>
            <a:ext cx="396875" cy="360363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5183" name="Rectangle 15">
            <a:extLst>
              <a:ext uri="{FF2B5EF4-FFF2-40B4-BE49-F238E27FC236}">
                <a16:creationId xmlns:a16="http://schemas.microsoft.com/office/drawing/2014/main" id="{B3A2DEF5-A095-4A54-A58F-865DC5D4D8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1425" y="4564063"/>
            <a:ext cx="396875" cy="360362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5184" name="Rectangle 16">
            <a:extLst>
              <a:ext uri="{FF2B5EF4-FFF2-40B4-BE49-F238E27FC236}">
                <a16:creationId xmlns:a16="http://schemas.microsoft.com/office/drawing/2014/main" id="{C8E3E7B5-60B3-47DB-AB45-674514B256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8038" y="4924425"/>
            <a:ext cx="396875" cy="360363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5185" name="Rectangle 17">
            <a:extLst>
              <a:ext uri="{FF2B5EF4-FFF2-40B4-BE49-F238E27FC236}">
                <a16:creationId xmlns:a16="http://schemas.microsoft.com/office/drawing/2014/main" id="{66AE2490-67B1-43EA-91AF-8679551182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1313" y="5284788"/>
            <a:ext cx="396875" cy="360362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5186" name="Rectangle 18">
            <a:extLst>
              <a:ext uri="{FF2B5EF4-FFF2-40B4-BE49-F238E27FC236}">
                <a16:creationId xmlns:a16="http://schemas.microsoft.com/office/drawing/2014/main" id="{67C94C86-6D79-4469-B60F-E02312DA30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9975" y="5680075"/>
            <a:ext cx="396875" cy="360363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5187" name="Rectangle 19">
            <a:extLst>
              <a:ext uri="{FF2B5EF4-FFF2-40B4-BE49-F238E27FC236}">
                <a16:creationId xmlns:a16="http://schemas.microsoft.com/office/drawing/2014/main" id="{3D2B9DA5-B90E-46A5-90AF-3FD94E1AE8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5838" y="2036763"/>
            <a:ext cx="7010400" cy="28257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9954" name="Rectangle 20">
            <a:extLst>
              <a:ext uri="{FF2B5EF4-FFF2-40B4-BE49-F238E27FC236}">
                <a16:creationId xmlns:a16="http://schemas.microsoft.com/office/drawing/2014/main" id="{616304E2-9378-4051-8227-672B2D90E0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404813"/>
            <a:ext cx="4095750" cy="609600"/>
          </a:xfrm>
          <a:noFill/>
        </p:spPr>
        <p:txBody>
          <a:bodyPr/>
          <a:lstStyle/>
          <a:p>
            <a:pPr algn="l" eaLnBrk="1" hangingPunct="1"/>
            <a:r>
              <a:rPr lang="zh-CN" altLang="en-US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）功能表</a:t>
            </a:r>
            <a:r>
              <a:rPr lang="zh-CN" altLang="en-US"/>
              <a:t> </a:t>
            </a:r>
          </a:p>
        </p:txBody>
      </p:sp>
      <p:sp>
        <p:nvSpPr>
          <p:cNvPr id="39955" name="Rectangle 21">
            <a:extLst>
              <a:ext uri="{FF2B5EF4-FFF2-40B4-BE49-F238E27FC236}">
                <a16:creationId xmlns:a16="http://schemas.microsoft.com/office/drawing/2014/main" id="{4FC0845B-29CC-4291-A6B2-97A4F21E78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1263" y="1628775"/>
            <a:ext cx="20637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35190" name="Group 22">
            <a:extLst>
              <a:ext uri="{FF2B5EF4-FFF2-40B4-BE49-F238E27FC236}">
                <a16:creationId xmlns:a16="http://schemas.microsoft.com/office/drawing/2014/main" id="{54104E7F-2481-4524-8E26-87FB3A4C03EA}"/>
              </a:ext>
            </a:extLst>
          </p:cNvPr>
          <p:cNvGraphicFramePr>
            <a:graphicFrameLocks noGrp="1"/>
          </p:cNvGraphicFramePr>
          <p:nvPr/>
        </p:nvGraphicFramePr>
        <p:xfrm>
          <a:off x="971550" y="1266825"/>
          <a:ext cx="7062788" cy="4754563"/>
        </p:xfrm>
        <a:graphic>
          <a:graphicData uri="http://schemas.openxmlformats.org/drawingml/2006/table">
            <a:tbl>
              <a:tblPr/>
              <a:tblGrid>
                <a:gridCol w="557213">
                  <a:extLst>
                    <a:ext uri="{9D8B030D-6E8A-4147-A177-3AD203B41FA5}">
                      <a16:colId xmlns:a16="http://schemas.microsoft.com/office/drawing/2014/main" val="160971615"/>
                    </a:ext>
                  </a:extLst>
                </a:gridCol>
                <a:gridCol w="506412">
                  <a:extLst>
                    <a:ext uri="{9D8B030D-6E8A-4147-A177-3AD203B41FA5}">
                      <a16:colId xmlns:a16="http://schemas.microsoft.com/office/drawing/2014/main" val="410753537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905924370"/>
                    </a:ext>
                  </a:extLst>
                </a:gridCol>
                <a:gridCol w="422275">
                  <a:extLst>
                    <a:ext uri="{9D8B030D-6E8A-4147-A177-3AD203B41FA5}">
                      <a16:colId xmlns:a16="http://schemas.microsoft.com/office/drawing/2014/main" val="204490517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102285293"/>
                    </a:ext>
                  </a:extLst>
                </a:gridCol>
                <a:gridCol w="423863">
                  <a:extLst>
                    <a:ext uri="{9D8B030D-6E8A-4147-A177-3AD203B41FA5}">
                      <a16:colId xmlns:a16="http://schemas.microsoft.com/office/drawing/2014/main" val="82101445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62652163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608101187"/>
                    </a:ext>
                  </a:extLst>
                </a:gridCol>
                <a:gridCol w="420687">
                  <a:extLst>
                    <a:ext uri="{9D8B030D-6E8A-4147-A177-3AD203B41FA5}">
                      <a16:colId xmlns:a16="http://schemas.microsoft.com/office/drawing/2014/main" val="3511645512"/>
                    </a:ext>
                  </a:extLst>
                </a:gridCol>
                <a:gridCol w="422275">
                  <a:extLst>
                    <a:ext uri="{9D8B030D-6E8A-4147-A177-3AD203B41FA5}">
                      <a16:colId xmlns:a16="http://schemas.microsoft.com/office/drawing/2014/main" val="1671101935"/>
                    </a:ext>
                  </a:extLst>
                </a:gridCol>
                <a:gridCol w="458788">
                  <a:extLst>
                    <a:ext uri="{9D8B030D-6E8A-4147-A177-3AD203B41FA5}">
                      <a16:colId xmlns:a16="http://schemas.microsoft.com/office/drawing/2014/main" val="3345102344"/>
                    </a:ext>
                  </a:extLst>
                </a:gridCol>
                <a:gridCol w="422275">
                  <a:extLst>
                    <a:ext uri="{9D8B030D-6E8A-4147-A177-3AD203B41FA5}">
                      <a16:colId xmlns:a16="http://schemas.microsoft.com/office/drawing/2014/main" val="2475104219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4027271868"/>
                    </a:ext>
                  </a:extLst>
                </a:gridCol>
                <a:gridCol w="479425">
                  <a:extLst>
                    <a:ext uri="{9D8B030D-6E8A-4147-A177-3AD203B41FA5}">
                      <a16:colId xmlns:a16="http://schemas.microsoft.com/office/drawing/2014/main" val="4282960732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42914905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86525833"/>
                    </a:ext>
                  </a:extLst>
                </a:gridCol>
              </a:tblGrid>
              <a:tr h="3333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9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输      入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6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输    出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139632"/>
                  </a:ext>
                </a:extLst>
              </a:tr>
              <a:tr h="3556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en-US" altLang="zh-CN" sz="18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en-US" altLang="zh-CN" sz="18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en-US" altLang="zh-CN" sz="18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en-US" altLang="zh-CN" sz="18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en-US" altLang="zh-CN" sz="18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en-US" altLang="zh-CN" sz="18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en-US" altLang="zh-CN" sz="18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en-US" altLang="zh-CN" sz="18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en-US" altLang="zh-CN" sz="18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en-US" altLang="zh-CN" sz="18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GS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9381762"/>
                  </a:ext>
                </a:extLst>
              </a:tr>
              <a:tr h="2698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2537230"/>
                  </a:ext>
                </a:extLst>
              </a:tr>
              <a:tr h="2698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5779294"/>
                  </a:ext>
                </a:extLst>
              </a:tr>
              <a:tr h="3603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9591803"/>
                  </a:ext>
                </a:extLst>
              </a:tr>
              <a:tr h="2714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9577096"/>
                  </a:ext>
                </a:extLst>
              </a:tr>
              <a:tr h="2698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3246452"/>
                  </a:ext>
                </a:extLst>
              </a:tr>
              <a:tr h="2698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5997040"/>
                  </a:ext>
                </a:extLst>
              </a:tr>
              <a:tr h="2698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3987399"/>
                  </a:ext>
                </a:extLst>
              </a:tr>
              <a:tr h="2682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9884337"/>
                  </a:ext>
                </a:extLst>
              </a:tr>
              <a:tr h="2698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2984549"/>
                  </a:ext>
                </a:extLst>
              </a:tr>
              <a:tr h="2698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500412"/>
                  </a:ext>
                </a:extLst>
              </a:tr>
              <a:tr h="2698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9406168"/>
                  </a:ext>
                </a:extLst>
              </a:tr>
            </a:tbl>
          </a:graphicData>
        </a:graphic>
      </p:graphicFrame>
      <p:sp>
        <p:nvSpPr>
          <p:cNvPr id="135421" name="Oval 253">
            <a:extLst>
              <a:ext uri="{FF2B5EF4-FFF2-40B4-BE49-F238E27FC236}">
                <a16:creationId xmlns:a16="http://schemas.microsoft.com/office/drawing/2014/main" id="{11B72981-8A70-4811-BF6E-B7325CA4D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5250" y="1617663"/>
            <a:ext cx="360363" cy="360362"/>
          </a:xfrm>
          <a:prstGeom prst="ellipse">
            <a:avLst/>
          </a:prstGeom>
          <a:noFill/>
          <a:ln w="28575">
            <a:solidFill>
              <a:srgbClr val="FFCC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5422" name="Oval 254">
            <a:extLst>
              <a:ext uri="{FF2B5EF4-FFF2-40B4-BE49-F238E27FC236}">
                <a16:creationId xmlns:a16="http://schemas.microsoft.com/office/drawing/2014/main" id="{CD54FE31-7130-4C24-BECC-C3D92B02F4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8375" y="1617663"/>
            <a:ext cx="360363" cy="360362"/>
          </a:xfrm>
          <a:prstGeom prst="ellipse">
            <a:avLst/>
          </a:prstGeom>
          <a:noFill/>
          <a:ln w="28575">
            <a:solidFill>
              <a:srgbClr val="FFCC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5423" name="Oval 255">
            <a:extLst>
              <a:ext uri="{FF2B5EF4-FFF2-40B4-BE49-F238E27FC236}">
                <a16:creationId xmlns:a16="http://schemas.microsoft.com/office/drawing/2014/main" id="{B301EC77-F1B5-46C4-899A-F760CE2CF9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1650" y="1619250"/>
            <a:ext cx="360363" cy="360363"/>
          </a:xfrm>
          <a:prstGeom prst="ellipse">
            <a:avLst/>
          </a:prstGeom>
          <a:noFill/>
          <a:ln w="28575">
            <a:solidFill>
              <a:srgbClr val="FFCC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5424" name="Oval 256">
            <a:extLst>
              <a:ext uri="{FF2B5EF4-FFF2-40B4-BE49-F238E27FC236}">
                <a16:creationId xmlns:a16="http://schemas.microsoft.com/office/drawing/2014/main" id="{1CED7A32-49DE-4CCF-95A7-03F3BEC3E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3338" y="1617663"/>
            <a:ext cx="360362" cy="360362"/>
          </a:xfrm>
          <a:prstGeom prst="ellipse">
            <a:avLst/>
          </a:prstGeom>
          <a:noFill/>
          <a:ln w="28575">
            <a:solidFill>
              <a:srgbClr val="FFCC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5425" name="Oval 257">
            <a:extLst>
              <a:ext uri="{FF2B5EF4-FFF2-40B4-BE49-F238E27FC236}">
                <a16:creationId xmlns:a16="http://schemas.microsoft.com/office/drawing/2014/main" id="{8DA0B788-ACBE-4D6F-988F-3216040EF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6463" y="1619250"/>
            <a:ext cx="360362" cy="360363"/>
          </a:xfrm>
          <a:prstGeom prst="ellipse">
            <a:avLst/>
          </a:prstGeom>
          <a:noFill/>
          <a:ln w="28575">
            <a:solidFill>
              <a:srgbClr val="FFCC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5426" name="Oval 258">
            <a:extLst>
              <a:ext uri="{FF2B5EF4-FFF2-40B4-BE49-F238E27FC236}">
                <a16:creationId xmlns:a16="http://schemas.microsoft.com/office/drawing/2014/main" id="{7C0211DC-9C79-4C00-A6B4-8612AB9A7C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4663" y="1617663"/>
            <a:ext cx="360362" cy="360362"/>
          </a:xfrm>
          <a:prstGeom prst="ellipse">
            <a:avLst/>
          </a:prstGeom>
          <a:noFill/>
          <a:ln w="28575">
            <a:solidFill>
              <a:srgbClr val="FFCC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5427" name="Oval 259">
            <a:extLst>
              <a:ext uri="{FF2B5EF4-FFF2-40B4-BE49-F238E27FC236}">
                <a16:creationId xmlns:a16="http://schemas.microsoft.com/office/drawing/2014/main" id="{E288A318-6F8B-49F9-A829-33FD91A764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6350" y="1617663"/>
            <a:ext cx="360363" cy="360362"/>
          </a:xfrm>
          <a:prstGeom prst="ellipse">
            <a:avLst/>
          </a:prstGeom>
          <a:noFill/>
          <a:ln w="28575">
            <a:solidFill>
              <a:srgbClr val="FFCC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5428" name="Oval 260">
            <a:extLst>
              <a:ext uri="{FF2B5EF4-FFF2-40B4-BE49-F238E27FC236}">
                <a16:creationId xmlns:a16="http://schemas.microsoft.com/office/drawing/2014/main" id="{20DA7E73-E58B-47A2-8ACF-2B7F845FC0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2800" y="1619250"/>
            <a:ext cx="360363" cy="360363"/>
          </a:xfrm>
          <a:prstGeom prst="ellipse">
            <a:avLst/>
          </a:prstGeom>
          <a:noFill/>
          <a:ln w="28575">
            <a:solidFill>
              <a:srgbClr val="FFCC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5429" name="Oval 261">
            <a:extLst>
              <a:ext uri="{FF2B5EF4-FFF2-40B4-BE49-F238E27FC236}">
                <a16:creationId xmlns:a16="http://schemas.microsoft.com/office/drawing/2014/main" id="{FC490F7F-7AEA-42B0-985D-EBB396C827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9563" y="1619250"/>
            <a:ext cx="360362" cy="360363"/>
          </a:xfrm>
          <a:prstGeom prst="ellipse">
            <a:avLst/>
          </a:prstGeom>
          <a:noFill/>
          <a:ln w="28575">
            <a:solidFill>
              <a:srgbClr val="FFCC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5430" name="Oval 262">
            <a:extLst>
              <a:ext uri="{FF2B5EF4-FFF2-40B4-BE49-F238E27FC236}">
                <a16:creationId xmlns:a16="http://schemas.microsoft.com/office/drawing/2014/main" id="{2EABD204-74E0-4A10-926C-AB2F71240B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113" y="1619250"/>
            <a:ext cx="360362" cy="360363"/>
          </a:xfrm>
          <a:prstGeom prst="ellipse">
            <a:avLst/>
          </a:prstGeom>
          <a:noFill/>
          <a:ln w="28575">
            <a:solidFill>
              <a:srgbClr val="FFCC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0197" name="Text Box 265">
            <a:extLst>
              <a:ext uri="{FF2B5EF4-FFF2-40B4-BE49-F238E27FC236}">
                <a16:creationId xmlns:a16="http://schemas.microsoft.com/office/drawing/2014/main" id="{0281BE5A-99E6-46DD-9552-D6C8995B1F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6165850"/>
            <a:ext cx="533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rgbClr val="000066"/>
                </a:solidFill>
                <a:ea typeface="黑体" panose="02010609060101010101" pitchFamily="49" charset="-122"/>
              </a:rPr>
              <a:t>该编码器为输入低电平有效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500"/>
                                        <p:tgtEl>
                                          <p:spTgt spid="135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5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35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2" dur="500"/>
                                        <p:tgtEl>
                                          <p:spTgt spid="135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35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35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7" dur="500"/>
                                        <p:tgtEl>
                                          <p:spTgt spid="135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135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45" dur="500"/>
                                        <p:tgtEl>
                                          <p:spTgt spid="135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135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53" dur="500"/>
                                        <p:tgtEl>
                                          <p:spTgt spid="135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135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9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61" dur="500"/>
                                        <p:tgtEl>
                                          <p:spTgt spid="135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6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135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67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69" dur="500"/>
                                        <p:tgtEl>
                                          <p:spTgt spid="135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7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135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75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7" dur="500"/>
                                        <p:tgtEl>
                                          <p:spTgt spid="135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7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1" dur="500"/>
                                        <p:tgtEl>
                                          <p:spTgt spid="135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83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85" dur="500"/>
                                        <p:tgtEl>
                                          <p:spTgt spid="135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87" presetID="4" presetClass="entr" presetSubtype="16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9" dur="500"/>
                                        <p:tgtEl>
                                          <p:spTgt spid="135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9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3" dur="500"/>
                                        <p:tgtEl>
                                          <p:spTgt spid="135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98" dur="500"/>
                                        <p:tgtEl>
                                          <p:spTgt spid="135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3" dur="500"/>
                                        <p:tgtEl>
                                          <p:spTgt spid="135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8" dur="500"/>
                                        <p:tgtEl>
                                          <p:spTgt spid="135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3" dur="500"/>
                                        <p:tgtEl>
                                          <p:spTgt spid="135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8" dur="500"/>
                                        <p:tgtEl>
                                          <p:spTgt spid="135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2" grpId="0" animBg="1" autoUpdateAnimBg="0"/>
      <p:bldP spid="135173" grpId="0" animBg="1"/>
      <p:bldP spid="135174" grpId="0" animBg="1"/>
      <p:bldP spid="135175" grpId="0" animBg="1"/>
      <p:bldP spid="135176" grpId="0" animBg="1"/>
      <p:bldP spid="135177" grpId="0" animBg="1"/>
      <p:bldP spid="135178" grpId="0" animBg="1"/>
      <p:bldP spid="135179" grpId="0" animBg="1"/>
      <p:bldP spid="135180" grpId="0" animBg="1"/>
      <p:bldP spid="135181" grpId="0" animBg="1"/>
      <p:bldP spid="135182" grpId="0" animBg="1"/>
      <p:bldP spid="135183" grpId="0" animBg="1"/>
      <p:bldP spid="135184" grpId="0" animBg="1"/>
      <p:bldP spid="135185" grpId="0" animBg="1"/>
      <p:bldP spid="135186" grpId="0" animBg="1"/>
      <p:bldP spid="135187" grpId="0" animBg="1"/>
      <p:bldP spid="135421" grpId="0" animBg="1"/>
      <p:bldP spid="135422" grpId="0" animBg="1"/>
      <p:bldP spid="135423" grpId="0" animBg="1"/>
      <p:bldP spid="135424" grpId="0" animBg="1"/>
      <p:bldP spid="135425" grpId="0" animBg="1"/>
      <p:bldP spid="135426" grpId="0" animBg="1"/>
      <p:bldP spid="135427" grpId="0" animBg="1"/>
      <p:bldP spid="135428" grpId="0" animBg="1"/>
      <p:bldP spid="135429" grpId="0" animBg="1"/>
      <p:bldP spid="13543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4">
            <a:extLst>
              <a:ext uri="{FF2B5EF4-FFF2-40B4-BE49-F238E27FC236}">
                <a16:creationId xmlns:a16="http://schemas.microsoft.com/office/drawing/2014/main" id="{9B3EA2F5-C30C-4B1F-84F1-1508BEF022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81025" y="285750"/>
            <a:ext cx="4495800" cy="685800"/>
          </a:xfrm>
          <a:noFill/>
        </p:spPr>
        <p:txBody>
          <a:bodyPr/>
          <a:lstStyle/>
          <a:p>
            <a:pPr algn="l" eaLnBrk="1" hangingPunct="1"/>
            <a:r>
              <a:rPr kumimoji="1" lang="en-US" altLang="zh-CN" sz="36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 </a:t>
            </a:r>
            <a:r>
              <a:rPr kumimoji="1" lang="zh-CN" altLang="en-US" sz="36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优先编码器</a:t>
            </a:r>
            <a:r>
              <a:rPr lang="zh-CN" altLang="en-US"/>
              <a:t> </a:t>
            </a:r>
          </a:p>
        </p:txBody>
      </p:sp>
      <p:sp>
        <p:nvSpPr>
          <p:cNvPr id="136197" name="Rectangle 5">
            <a:extLst>
              <a:ext uri="{FF2B5EF4-FFF2-40B4-BE49-F238E27FC236}">
                <a16:creationId xmlns:a16="http://schemas.microsoft.com/office/drawing/2014/main" id="{53F21A98-ACBE-43F8-8957-F9865CE883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1196975"/>
            <a:ext cx="37480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0066"/>
                </a:solidFill>
                <a:ea typeface="黑体" panose="02010609060101010101" pitchFamily="49" charset="-122"/>
              </a:rPr>
              <a:t>提出：</a:t>
            </a:r>
          </a:p>
        </p:txBody>
      </p:sp>
      <p:sp>
        <p:nvSpPr>
          <p:cNvPr id="136198" name="Rectangle 6">
            <a:extLst>
              <a:ext uri="{FF2B5EF4-FFF2-40B4-BE49-F238E27FC236}">
                <a16:creationId xmlns:a16="http://schemas.microsoft.com/office/drawing/2014/main" id="{27BD4524-9738-4CB6-81C9-C70BCAB6CD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800" y="1885950"/>
            <a:ext cx="3810000" cy="143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如果有两个或更多输入信号有效，将会出现输出混乱。</a:t>
            </a:r>
            <a:r>
              <a:rPr lang="zh-CN" altLang="en-US" sz="2800" b="1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136199" name="Rectangle 7">
            <a:extLst>
              <a:ext uri="{FF2B5EF4-FFF2-40B4-BE49-F238E27FC236}">
                <a16:creationId xmlns:a16="http://schemas.microsoft.com/office/drawing/2014/main" id="{2F593C1D-1BF7-4F8D-9F35-62EBAFA918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800" y="3409950"/>
            <a:ext cx="825182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必须根据轻重缓急，规定好这些外设允许操作的先后次序，即优先级别。</a:t>
            </a:r>
          </a:p>
        </p:txBody>
      </p:sp>
      <p:sp>
        <p:nvSpPr>
          <p:cNvPr id="136200" name="Rectangle 8">
            <a:extLst>
              <a:ext uri="{FF2B5EF4-FFF2-40B4-BE49-F238E27FC236}">
                <a16:creationId xmlns:a16="http://schemas.microsoft.com/office/drawing/2014/main" id="{58D3C8E8-82F7-49A2-BEB7-9E2FA3677A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025" y="4552950"/>
            <a:ext cx="83820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识别多个编码请求信号的优先级别，并进行相应编码的逻辑部件称为</a:t>
            </a:r>
            <a:r>
              <a:rPr lang="zh-CN" altLang="en-US" sz="2800" b="1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优先编码器</a:t>
            </a:r>
            <a:r>
              <a:rPr lang="zh-CN" altLang="en-US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</p:txBody>
      </p:sp>
      <p:grpSp>
        <p:nvGrpSpPr>
          <p:cNvPr id="2" name="Group 9">
            <a:extLst>
              <a:ext uri="{FF2B5EF4-FFF2-40B4-BE49-F238E27FC236}">
                <a16:creationId xmlns:a16="http://schemas.microsoft.com/office/drawing/2014/main" id="{E6A1EB42-7E40-4DBE-AB1C-6717796C33DE}"/>
              </a:ext>
            </a:extLst>
          </p:cNvPr>
          <p:cNvGrpSpPr>
            <a:grpSpLocks/>
          </p:cNvGrpSpPr>
          <p:nvPr/>
        </p:nvGrpSpPr>
        <p:grpSpPr bwMode="auto">
          <a:xfrm>
            <a:off x="4695825" y="1276350"/>
            <a:ext cx="3995738" cy="1905000"/>
            <a:chOff x="363" y="1525"/>
            <a:chExt cx="2517" cy="1201"/>
          </a:xfrm>
        </p:grpSpPr>
        <p:sp>
          <p:nvSpPr>
            <p:cNvPr id="40968" name="cddrive">
              <a:extLst>
                <a:ext uri="{FF2B5EF4-FFF2-40B4-BE49-F238E27FC236}">
                  <a16:creationId xmlns:a16="http://schemas.microsoft.com/office/drawing/2014/main" id="{FC26C93F-2847-43D3-9A1A-86B87631EF31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383" y="1525"/>
              <a:ext cx="635" cy="43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680 w 21600"/>
                <a:gd name="T13" fmla="*/ 23053 h 21600"/>
                <a:gd name="T14" fmla="*/ 21022 w 21600"/>
                <a:gd name="T15" fmla="*/ 30521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2563" y="12259"/>
                  </a:moveTo>
                  <a:lnTo>
                    <a:pt x="2563" y="12843"/>
                  </a:lnTo>
                  <a:lnTo>
                    <a:pt x="2746" y="13427"/>
                  </a:lnTo>
                  <a:lnTo>
                    <a:pt x="2929" y="14303"/>
                  </a:lnTo>
                  <a:lnTo>
                    <a:pt x="3112" y="14886"/>
                  </a:lnTo>
                  <a:lnTo>
                    <a:pt x="3478" y="15470"/>
                  </a:lnTo>
                  <a:lnTo>
                    <a:pt x="3844" y="16054"/>
                  </a:lnTo>
                  <a:lnTo>
                    <a:pt x="4393" y="16638"/>
                  </a:lnTo>
                  <a:lnTo>
                    <a:pt x="4942" y="17222"/>
                  </a:lnTo>
                  <a:lnTo>
                    <a:pt x="5492" y="17514"/>
                  </a:lnTo>
                  <a:lnTo>
                    <a:pt x="6224" y="18097"/>
                  </a:lnTo>
                  <a:lnTo>
                    <a:pt x="6773" y="18389"/>
                  </a:lnTo>
                  <a:lnTo>
                    <a:pt x="7505" y="18681"/>
                  </a:lnTo>
                  <a:lnTo>
                    <a:pt x="8237" y="18973"/>
                  </a:lnTo>
                  <a:lnTo>
                    <a:pt x="9153" y="18973"/>
                  </a:lnTo>
                  <a:lnTo>
                    <a:pt x="9885" y="19265"/>
                  </a:lnTo>
                  <a:lnTo>
                    <a:pt x="10800" y="19265"/>
                  </a:lnTo>
                  <a:lnTo>
                    <a:pt x="11532" y="19265"/>
                  </a:lnTo>
                  <a:lnTo>
                    <a:pt x="12447" y="18973"/>
                  </a:lnTo>
                  <a:lnTo>
                    <a:pt x="13180" y="18973"/>
                  </a:lnTo>
                  <a:lnTo>
                    <a:pt x="13912" y="18681"/>
                  </a:lnTo>
                  <a:lnTo>
                    <a:pt x="14644" y="18389"/>
                  </a:lnTo>
                  <a:lnTo>
                    <a:pt x="15376" y="18097"/>
                  </a:lnTo>
                  <a:lnTo>
                    <a:pt x="16108" y="17514"/>
                  </a:lnTo>
                  <a:lnTo>
                    <a:pt x="16658" y="17222"/>
                  </a:lnTo>
                  <a:lnTo>
                    <a:pt x="17207" y="16638"/>
                  </a:lnTo>
                  <a:lnTo>
                    <a:pt x="17573" y="16054"/>
                  </a:lnTo>
                  <a:lnTo>
                    <a:pt x="18122" y="15470"/>
                  </a:lnTo>
                  <a:lnTo>
                    <a:pt x="18305" y="14886"/>
                  </a:lnTo>
                  <a:lnTo>
                    <a:pt x="18671" y="14303"/>
                  </a:lnTo>
                  <a:lnTo>
                    <a:pt x="18854" y="13427"/>
                  </a:lnTo>
                  <a:lnTo>
                    <a:pt x="19037" y="12843"/>
                  </a:lnTo>
                  <a:lnTo>
                    <a:pt x="19037" y="12259"/>
                  </a:lnTo>
                  <a:lnTo>
                    <a:pt x="2563" y="12259"/>
                  </a:lnTo>
                  <a:close/>
                </a:path>
                <a:path w="21600" h="21600" extrusionOk="0">
                  <a:moveTo>
                    <a:pt x="2563" y="12259"/>
                  </a:moveTo>
                  <a:lnTo>
                    <a:pt x="9153" y="12259"/>
                  </a:lnTo>
                  <a:lnTo>
                    <a:pt x="9153" y="12551"/>
                  </a:lnTo>
                  <a:lnTo>
                    <a:pt x="9336" y="12843"/>
                  </a:lnTo>
                  <a:lnTo>
                    <a:pt x="9519" y="13135"/>
                  </a:lnTo>
                  <a:lnTo>
                    <a:pt x="9702" y="13135"/>
                  </a:lnTo>
                  <a:lnTo>
                    <a:pt x="9885" y="13427"/>
                  </a:lnTo>
                  <a:lnTo>
                    <a:pt x="10068" y="13719"/>
                  </a:lnTo>
                  <a:lnTo>
                    <a:pt x="10434" y="13719"/>
                  </a:lnTo>
                  <a:lnTo>
                    <a:pt x="10800" y="13719"/>
                  </a:lnTo>
                  <a:lnTo>
                    <a:pt x="10983" y="13719"/>
                  </a:lnTo>
                  <a:lnTo>
                    <a:pt x="11349" y="13719"/>
                  </a:lnTo>
                  <a:lnTo>
                    <a:pt x="11715" y="13427"/>
                  </a:lnTo>
                  <a:lnTo>
                    <a:pt x="11898" y="13135"/>
                  </a:lnTo>
                  <a:lnTo>
                    <a:pt x="12081" y="13135"/>
                  </a:lnTo>
                  <a:lnTo>
                    <a:pt x="12264" y="12843"/>
                  </a:lnTo>
                  <a:lnTo>
                    <a:pt x="12264" y="12551"/>
                  </a:lnTo>
                  <a:lnTo>
                    <a:pt x="12264" y="12259"/>
                  </a:lnTo>
                  <a:lnTo>
                    <a:pt x="9153" y="12259"/>
                  </a:lnTo>
                  <a:close/>
                </a:path>
                <a:path w="21600" h="21600" extrusionOk="0">
                  <a:moveTo>
                    <a:pt x="21600" y="7589"/>
                  </a:moveTo>
                  <a:lnTo>
                    <a:pt x="17756" y="0"/>
                  </a:lnTo>
                  <a:lnTo>
                    <a:pt x="10800" y="0"/>
                  </a:lnTo>
                  <a:lnTo>
                    <a:pt x="3844" y="0"/>
                  </a:lnTo>
                  <a:lnTo>
                    <a:pt x="0" y="7589"/>
                  </a:lnTo>
                  <a:lnTo>
                    <a:pt x="0" y="10800"/>
                  </a:lnTo>
                  <a:lnTo>
                    <a:pt x="0" y="18097"/>
                  </a:lnTo>
                  <a:lnTo>
                    <a:pt x="1464" y="18097"/>
                  </a:lnTo>
                  <a:lnTo>
                    <a:pt x="1464" y="21600"/>
                  </a:lnTo>
                  <a:lnTo>
                    <a:pt x="10800" y="21600"/>
                  </a:lnTo>
                  <a:lnTo>
                    <a:pt x="19953" y="21600"/>
                  </a:lnTo>
                  <a:lnTo>
                    <a:pt x="19953" y="18097"/>
                  </a:lnTo>
                  <a:lnTo>
                    <a:pt x="21600" y="18097"/>
                  </a:lnTo>
                  <a:lnTo>
                    <a:pt x="21600" y="11092"/>
                  </a:lnTo>
                  <a:lnTo>
                    <a:pt x="21600" y="7589"/>
                  </a:lnTo>
                </a:path>
                <a:path w="21600" h="21600" extrusionOk="0">
                  <a:moveTo>
                    <a:pt x="1647" y="18097"/>
                  </a:moveTo>
                  <a:lnTo>
                    <a:pt x="6407" y="18097"/>
                  </a:lnTo>
                  <a:moveTo>
                    <a:pt x="19953" y="18097"/>
                  </a:moveTo>
                  <a:lnTo>
                    <a:pt x="15010" y="18097"/>
                  </a:lnTo>
                  <a:moveTo>
                    <a:pt x="0" y="7589"/>
                  </a:moveTo>
                  <a:lnTo>
                    <a:pt x="21417" y="7589"/>
                  </a:lnTo>
                  <a:lnTo>
                    <a:pt x="21600" y="7589"/>
                  </a:lnTo>
                </a:path>
              </a:pathLst>
            </a:custGeom>
            <a:solidFill>
              <a:srgbClr val="FF99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9" name="printer2">
              <a:extLst>
                <a:ext uri="{FF2B5EF4-FFF2-40B4-BE49-F238E27FC236}">
                  <a16:creationId xmlns:a16="http://schemas.microsoft.com/office/drawing/2014/main" id="{B1D361A4-AA66-4ED5-B254-504E938BBDFC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363" y="1865"/>
              <a:ext cx="839" cy="47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w 21600"/>
                <a:gd name="T21" fmla="*/ 0 h 21600"/>
                <a:gd name="T22" fmla="*/ 0 w 21600"/>
                <a:gd name="T23" fmla="*/ 0 h 2160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1390 w 21600"/>
                <a:gd name="T37" fmla="*/ 23279 h 21600"/>
                <a:gd name="T38" fmla="*/ 20261 w 21600"/>
                <a:gd name="T39" fmla="*/ 31129 h 2160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1600" h="21600" extrusionOk="0">
                  <a:moveTo>
                    <a:pt x="10673" y="0"/>
                  </a:moveTo>
                  <a:lnTo>
                    <a:pt x="19186" y="0"/>
                  </a:lnTo>
                  <a:lnTo>
                    <a:pt x="21600" y="4703"/>
                  </a:lnTo>
                  <a:lnTo>
                    <a:pt x="21600" y="10800"/>
                  </a:lnTo>
                  <a:lnTo>
                    <a:pt x="21600" y="16548"/>
                  </a:lnTo>
                  <a:lnTo>
                    <a:pt x="18042" y="16548"/>
                  </a:lnTo>
                  <a:lnTo>
                    <a:pt x="18042" y="21600"/>
                  </a:lnTo>
                  <a:lnTo>
                    <a:pt x="10673" y="21600"/>
                  </a:lnTo>
                  <a:lnTo>
                    <a:pt x="3176" y="21600"/>
                  </a:lnTo>
                  <a:lnTo>
                    <a:pt x="3176" y="16548"/>
                  </a:lnTo>
                  <a:lnTo>
                    <a:pt x="0" y="16548"/>
                  </a:lnTo>
                  <a:lnTo>
                    <a:pt x="0" y="10800"/>
                  </a:lnTo>
                  <a:lnTo>
                    <a:pt x="0" y="4703"/>
                  </a:lnTo>
                  <a:lnTo>
                    <a:pt x="2414" y="0"/>
                  </a:lnTo>
                  <a:lnTo>
                    <a:pt x="10673" y="0"/>
                  </a:lnTo>
                  <a:close/>
                </a:path>
                <a:path w="21600" h="21600" extrusionOk="0">
                  <a:moveTo>
                    <a:pt x="0" y="4703"/>
                  </a:moveTo>
                  <a:lnTo>
                    <a:pt x="3558" y="4703"/>
                  </a:lnTo>
                  <a:lnTo>
                    <a:pt x="17026" y="4703"/>
                  </a:lnTo>
                  <a:lnTo>
                    <a:pt x="21600" y="4703"/>
                  </a:lnTo>
                  <a:lnTo>
                    <a:pt x="0" y="4703"/>
                  </a:lnTo>
                  <a:moveTo>
                    <a:pt x="16518" y="4703"/>
                  </a:moveTo>
                  <a:lnTo>
                    <a:pt x="16518" y="10452"/>
                  </a:lnTo>
                  <a:lnTo>
                    <a:pt x="0" y="10452"/>
                  </a:lnTo>
                  <a:moveTo>
                    <a:pt x="4320" y="16548"/>
                  </a:moveTo>
                  <a:lnTo>
                    <a:pt x="4320" y="17419"/>
                  </a:lnTo>
                  <a:lnTo>
                    <a:pt x="4320" y="20555"/>
                  </a:lnTo>
                  <a:lnTo>
                    <a:pt x="4320" y="21600"/>
                  </a:lnTo>
                  <a:lnTo>
                    <a:pt x="4320" y="16548"/>
                  </a:lnTo>
                  <a:moveTo>
                    <a:pt x="16899" y="16548"/>
                  </a:moveTo>
                  <a:lnTo>
                    <a:pt x="16899" y="17419"/>
                  </a:lnTo>
                  <a:lnTo>
                    <a:pt x="16899" y="20555"/>
                  </a:lnTo>
                  <a:lnTo>
                    <a:pt x="16899" y="21600"/>
                  </a:lnTo>
                  <a:lnTo>
                    <a:pt x="16899" y="16548"/>
                  </a:lnTo>
                  <a:moveTo>
                    <a:pt x="15247" y="14981"/>
                  </a:moveTo>
                  <a:lnTo>
                    <a:pt x="15247" y="10452"/>
                  </a:lnTo>
                  <a:lnTo>
                    <a:pt x="16899" y="16548"/>
                  </a:lnTo>
                  <a:lnTo>
                    <a:pt x="18042" y="16548"/>
                  </a:lnTo>
                  <a:lnTo>
                    <a:pt x="16518" y="10452"/>
                  </a:lnTo>
                  <a:moveTo>
                    <a:pt x="15247" y="14981"/>
                  </a:moveTo>
                  <a:lnTo>
                    <a:pt x="15247" y="14981"/>
                  </a:lnTo>
                  <a:lnTo>
                    <a:pt x="16772" y="17942"/>
                  </a:lnTo>
                  <a:lnTo>
                    <a:pt x="4447" y="17942"/>
                  </a:lnTo>
                  <a:lnTo>
                    <a:pt x="5972" y="14981"/>
                  </a:lnTo>
                  <a:lnTo>
                    <a:pt x="5972" y="10452"/>
                  </a:lnTo>
                  <a:lnTo>
                    <a:pt x="4320" y="16548"/>
                  </a:lnTo>
                  <a:lnTo>
                    <a:pt x="3176" y="16548"/>
                  </a:lnTo>
                  <a:lnTo>
                    <a:pt x="4701" y="10452"/>
                  </a:lnTo>
                  <a:moveTo>
                    <a:pt x="20202" y="5574"/>
                  </a:moveTo>
                  <a:lnTo>
                    <a:pt x="20711" y="5574"/>
                  </a:lnTo>
                  <a:lnTo>
                    <a:pt x="20711" y="7839"/>
                  </a:lnTo>
                  <a:lnTo>
                    <a:pt x="20202" y="7839"/>
                  </a:lnTo>
                  <a:lnTo>
                    <a:pt x="20202" y="5574"/>
                  </a:lnTo>
                  <a:moveTo>
                    <a:pt x="5972" y="14981"/>
                  </a:moveTo>
                  <a:lnTo>
                    <a:pt x="7496" y="14981"/>
                  </a:lnTo>
                  <a:lnTo>
                    <a:pt x="13341" y="14981"/>
                  </a:lnTo>
                  <a:lnTo>
                    <a:pt x="15247" y="14981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0" name="scanner1">
              <a:extLst>
                <a:ext uri="{FF2B5EF4-FFF2-40B4-BE49-F238E27FC236}">
                  <a16:creationId xmlns:a16="http://schemas.microsoft.com/office/drawing/2014/main" id="{759C6577-2255-42A6-A87A-06E06612BDFB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270" y="2250"/>
              <a:ext cx="794" cy="47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1415 w 21600"/>
                <a:gd name="T22" fmla="*/ 23052 h 21600"/>
                <a:gd name="T23" fmla="*/ 20321 w 21600"/>
                <a:gd name="T24" fmla="*/ 30948 h 216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600" h="21600" extrusionOk="0">
                  <a:moveTo>
                    <a:pt x="15350" y="4547"/>
                  </a:moveTo>
                  <a:lnTo>
                    <a:pt x="21600" y="7200"/>
                  </a:lnTo>
                  <a:lnTo>
                    <a:pt x="21600" y="10800"/>
                  </a:lnTo>
                  <a:lnTo>
                    <a:pt x="21600" y="12695"/>
                  </a:lnTo>
                  <a:lnTo>
                    <a:pt x="13925" y="21600"/>
                  </a:lnTo>
                  <a:lnTo>
                    <a:pt x="10964" y="19326"/>
                  </a:lnTo>
                  <a:lnTo>
                    <a:pt x="0" y="11558"/>
                  </a:lnTo>
                  <a:lnTo>
                    <a:pt x="0" y="10800"/>
                  </a:lnTo>
                  <a:lnTo>
                    <a:pt x="0" y="6063"/>
                  </a:lnTo>
                  <a:lnTo>
                    <a:pt x="7456" y="0"/>
                  </a:lnTo>
                  <a:lnTo>
                    <a:pt x="8552" y="568"/>
                  </a:lnTo>
                  <a:lnTo>
                    <a:pt x="10964" y="568"/>
                  </a:lnTo>
                  <a:lnTo>
                    <a:pt x="18749" y="947"/>
                  </a:lnTo>
                  <a:lnTo>
                    <a:pt x="15350" y="4547"/>
                  </a:lnTo>
                  <a:close/>
                </a:path>
                <a:path w="21600" h="21600" extrusionOk="0">
                  <a:moveTo>
                    <a:pt x="15350" y="4547"/>
                  </a:moveTo>
                  <a:lnTo>
                    <a:pt x="21600" y="7200"/>
                  </a:lnTo>
                  <a:lnTo>
                    <a:pt x="13925" y="15347"/>
                  </a:lnTo>
                  <a:lnTo>
                    <a:pt x="0" y="6063"/>
                  </a:lnTo>
                  <a:moveTo>
                    <a:pt x="8552" y="568"/>
                  </a:moveTo>
                  <a:lnTo>
                    <a:pt x="2083" y="6063"/>
                  </a:lnTo>
                  <a:lnTo>
                    <a:pt x="11951" y="7579"/>
                  </a:lnTo>
                  <a:lnTo>
                    <a:pt x="15350" y="4547"/>
                  </a:lnTo>
                  <a:moveTo>
                    <a:pt x="14254" y="5684"/>
                  </a:moveTo>
                  <a:lnTo>
                    <a:pt x="19078" y="7768"/>
                  </a:lnTo>
                  <a:lnTo>
                    <a:pt x="13815" y="13074"/>
                  </a:lnTo>
                  <a:lnTo>
                    <a:pt x="2083" y="6063"/>
                  </a:lnTo>
                  <a:moveTo>
                    <a:pt x="13925" y="21600"/>
                  </a:moveTo>
                  <a:lnTo>
                    <a:pt x="13925" y="20463"/>
                  </a:lnTo>
                  <a:lnTo>
                    <a:pt x="13925" y="16674"/>
                  </a:lnTo>
                  <a:lnTo>
                    <a:pt x="13925" y="15347"/>
                  </a:ln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1" name="tower">
              <a:extLst>
                <a:ext uri="{FF2B5EF4-FFF2-40B4-BE49-F238E27FC236}">
                  <a16:creationId xmlns:a16="http://schemas.microsoft.com/office/drawing/2014/main" id="{D7983501-2DF9-4228-891E-1D8D59DC02AF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2336" y="1661"/>
              <a:ext cx="544" cy="93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476 w 21600"/>
                <a:gd name="T31" fmla="*/ 22529 h 21600"/>
                <a:gd name="T32" fmla="*/ 21481 w 21600"/>
                <a:gd name="T33" fmla="*/ 26988 h 2160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1600" h="21600" extrusionOk="0">
                  <a:moveTo>
                    <a:pt x="0" y="2184"/>
                  </a:moveTo>
                  <a:lnTo>
                    <a:pt x="6664" y="0"/>
                  </a:lnTo>
                  <a:lnTo>
                    <a:pt x="10800" y="0"/>
                  </a:lnTo>
                  <a:lnTo>
                    <a:pt x="21600" y="0"/>
                  </a:lnTo>
                  <a:lnTo>
                    <a:pt x="21600" y="11649"/>
                  </a:lnTo>
                  <a:lnTo>
                    <a:pt x="21600" y="19416"/>
                  </a:lnTo>
                  <a:lnTo>
                    <a:pt x="15166" y="21600"/>
                  </a:lnTo>
                  <a:lnTo>
                    <a:pt x="10570" y="21600"/>
                  </a:lnTo>
                  <a:lnTo>
                    <a:pt x="0" y="21600"/>
                  </a:lnTo>
                  <a:lnTo>
                    <a:pt x="0" y="11528"/>
                  </a:lnTo>
                  <a:lnTo>
                    <a:pt x="0" y="2184"/>
                  </a:lnTo>
                  <a:close/>
                </a:path>
                <a:path w="21600" h="21600" extrusionOk="0">
                  <a:moveTo>
                    <a:pt x="0" y="2184"/>
                  </a:moveTo>
                  <a:lnTo>
                    <a:pt x="0" y="2184"/>
                  </a:lnTo>
                  <a:lnTo>
                    <a:pt x="14706" y="2184"/>
                  </a:lnTo>
                  <a:lnTo>
                    <a:pt x="21600" y="0"/>
                  </a:lnTo>
                  <a:moveTo>
                    <a:pt x="0" y="2184"/>
                  </a:moveTo>
                  <a:lnTo>
                    <a:pt x="14706" y="2184"/>
                  </a:lnTo>
                  <a:lnTo>
                    <a:pt x="14706" y="5339"/>
                  </a:lnTo>
                  <a:lnTo>
                    <a:pt x="14706" y="17474"/>
                  </a:lnTo>
                  <a:lnTo>
                    <a:pt x="14706" y="21600"/>
                  </a:lnTo>
                  <a:moveTo>
                    <a:pt x="1149" y="3034"/>
                  </a:moveTo>
                  <a:lnTo>
                    <a:pt x="13328" y="3034"/>
                  </a:lnTo>
                  <a:lnTo>
                    <a:pt x="13328" y="3519"/>
                  </a:lnTo>
                  <a:lnTo>
                    <a:pt x="1149" y="3519"/>
                  </a:lnTo>
                  <a:lnTo>
                    <a:pt x="1149" y="3034"/>
                  </a:lnTo>
                  <a:moveTo>
                    <a:pt x="1149" y="4490"/>
                  </a:moveTo>
                  <a:lnTo>
                    <a:pt x="13328" y="4490"/>
                  </a:lnTo>
                  <a:lnTo>
                    <a:pt x="13328" y="4854"/>
                  </a:lnTo>
                  <a:lnTo>
                    <a:pt x="1149" y="4854"/>
                  </a:lnTo>
                  <a:lnTo>
                    <a:pt x="1149" y="4490"/>
                  </a:lnTo>
                  <a:moveTo>
                    <a:pt x="1149" y="5946"/>
                  </a:moveTo>
                  <a:lnTo>
                    <a:pt x="13328" y="5946"/>
                  </a:lnTo>
                  <a:lnTo>
                    <a:pt x="13328" y="6310"/>
                  </a:lnTo>
                  <a:lnTo>
                    <a:pt x="1149" y="6310"/>
                  </a:lnTo>
                  <a:lnTo>
                    <a:pt x="1149" y="5946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36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6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6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6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7" grpId="0" autoUpdateAnimBg="0"/>
      <p:bldP spid="136198" grpId="0" autoUpdateAnimBg="0"/>
      <p:bldP spid="136199" grpId="0" autoUpdateAnimBg="0"/>
      <p:bldP spid="136200" grpId="0" autoUpdateAnimBg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5">
      <a:dk1>
        <a:srgbClr val="000000"/>
      </a:dk1>
      <a:lt1>
        <a:srgbClr val="FFFFD9"/>
      </a:lt1>
      <a:dk2>
        <a:srgbClr val="000000"/>
      </a:dk2>
      <a:lt2>
        <a:srgbClr val="777777"/>
      </a:lt2>
      <a:accent1>
        <a:srgbClr val="FFFFF7"/>
      </a:accent1>
      <a:accent2>
        <a:srgbClr val="33CCCC"/>
      </a:accent2>
      <a:accent3>
        <a:srgbClr val="FFFFE9"/>
      </a:accent3>
      <a:accent4>
        <a:srgbClr val="000000"/>
      </a:accent4>
      <a:accent5>
        <a:srgbClr val="FFFFFA"/>
      </a:accent5>
      <a:accent6>
        <a:srgbClr val="2DB9B9"/>
      </a:accent6>
      <a:hlink>
        <a:srgbClr val="FF5050"/>
      </a:hlink>
      <a:folHlink>
        <a:srgbClr val="FF99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2670</TotalTime>
  <Words>2955</Words>
  <Application>Microsoft Office PowerPoint</Application>
  <PresentationFormat>全屏显示(4:3)</PresentationFormat>
  <Paragraphs>1266</Paragraphs>
  <Slides>58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58</vt:i4>
      </vt:variant>
    </vt:vector>
  </HeadingPairs>
  <TitlesOfParts>
    <vt:vector size="73" baseType="lpstr">
      <vt:lpstr>Arial</vt:lpstr>
      <vt:lpstr>宋体</vt:lpstr>
      <vt:lpstr>Calibri</vt:lpstr>
      <vt:lpstr>黑体</vt:lpstr>
      <vt:lpstr>楷体_GB2312</vt:lpstr>
      <vt:lpstr>Times New Roman</vt:lpstr>
      <vt:lpstr>Wingdings</vt:lpstr>
      <vt:lpstr>Symbol</vt:lpstr>
      <vt:lpstr>Tahoma</vt:lpstr>
      <vt:lpstr>默认设计模板</vt:lpstr>
      <vt:lpstr>Microsoft Word Picture</vt:lpstr>
      <vt:lpstr>MathType 6.0 Equation</vt:lpstr>
      <vt:lpstr>Microsoft 公式 3.0</vt:lpstr>
      <vt:lpstr>Microsoft Word 图片</vt:lpstr>
      <vt:lpstr>MathType 5.0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键盘输入8421BCD码编码器逻辑图</vt:lpstr>
      <vt:lpstr>PowerPoint 演示文稿</vt:lpstr>
      <vt:lpstr>（2）功能表 </vt:lpstr>
      <vt:lpstr>2. 优先编码器 </vt:lpstr>
      <vt:lpstr>集成优先编码器74148逻辑图</vt:lpstr>
      <vt:lpstr> （2）优先编码器74148的示意框图、引脚图</vt:lpstr>
      <vt:lpstr>(3)优先编码器74148的逻辑功能表 </vt:lpstr>
      <vt:lpstr>PowerPoint 演示文稿</vt:lpstr>
      <vt:lpstr>1.  二进制译码器</vt:lpstr>
      <vt:lpstr>PowerPoint 演示文稿</vt:lpstr>
      <vt:lpstr>74138集成译码器功表能 </vt:lpstr>
      <vt:lpstr>74138的应用举例</vt:lpstr>
      <vt:lpstr>PowerPoint 演示文稿</vt:lpstr>
      <vt:lpstr>功  能  表</vt:lpstr>
      <vt:lpstr>PowerPoint 演示文稿</vt:lpstr>
      <vt:lpstr>PowerPoint 演示文稿</vt:lpstr>
      <vt:lpstr>PowerPoint 演示文稿</vt:lpstr>
      <vt:lpstr>PowerPoint 演示文稿</vt:lpstr>
      <vt:lpstr>集成七段显示译码器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74LS151的功能表</vt:lpstr>
      <vt:lpstr>  举例：数据选择器的应用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 集成4位数值比较器</vt:lpstr>
      <vt:lpstr>4 位数值比较器74LS85功能表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 多位数加法器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超前进位集成4位加法器74LS283</vt:lpstr>
      <vt:lpstr>PowerPoint 演示文稿</vt:lpstr>
      <vt:lpstr>超前进位加法器74LS283的应用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张伯望</cp:lastModifiedBy>
  <cp:revision>404</cp:revision>
  <dcterms:created xsi:type="dcterms:W3CDTF">2007-02-28T08:42:04Z</dcterms:created>
  <dcterms:modified xsi:type="dcterms:W3CDTF">2017-09-07T11:44:24Z</dcterms:modified>
</cp:coreProperties>
</file>