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317" r:id="rId3"/>
    <p:sldId id="318" r:id="rId4"/>
    <p:sldId id="257" r:id="rId5"/>
    <p:sldId id="319" r:id="rId6"/>
    <p:sldId id="320" r:id="rId7"/>
    <p:sldId id="32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800000"/>
    <a:srgbClr val="993300"/>
    <a:srgbClr val="FFFFF3"/>
    <a:srgbClr val="000066"/>
    <a:srgbClr val="00002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54633-BD89-4FCC-9786-3A906FF8D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8370BE-3926-4887-A6F3-FBF442C02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A927C5-F883-49BC-96B9-F81F9A754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97E2D-2367-4B95-918F-73E7A165A4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52286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270252-D218-4118-B0D4-C3C2953E1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9F17C1-375D-4852-B691-6A3F57A03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E08AA9-55FE-4DB8-A1A7-4B495918E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EFD76-4C9C-4534-9A1A-4FBFED3904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90635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74BDBE-4335-450B-A78B-34F019C4D1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89E67B-84EC-44B3-8939-FD6A23014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7B0EAF-915C-41CD-A816-03CECA643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462EB-F536-4FE4-9D6C-4B8C96411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57886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438879-9DDB-4F94-8DB7-7818C069A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A54E18-C710-4F9E-8039-449C774A8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43BAAA-A281-4B25-9CB4-0E24FB779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146A-90ED-4CE2-876A-3B5D653817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18842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6B48AD-8C1B-4D76-8DF9-0C8E49C6A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96B477-D6F0-4475-8A9C-0612B4B24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82507D-368E-4A9C-8F3E-C577D86EF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340BC-88E8-40AA-A33A-D3DCA4BD15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558265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2FDEDA-D58C-4BC4-8F99-746978B5E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1DAFC0-2117-4979-8F5B-D1D0ADDB9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0BFA96F-8332-4C42-AEA3-B920EDF39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7EE84-0279-4727-A479-B0DBF56D24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71662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851A40-ACE8-465E-A77A-46102CD78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AD7F55-0A9B-41C7-B555-16AED46B50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8E2B8C-0477-4710-89F0-5E3E5943A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5722E-D42A-436B-80EC-83A9E7F3AC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40997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E9C881-7046-4890-88DC-A1D49CFDD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65B5C5-4439-4893-B2DF-081A79339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4D6B54-0E57-4AAD-9424-524C62746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7F89B-7219-48C5-B7E0-A83227302E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11490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6522E9-2FB3-445D-A70F-EF6F519FD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C9C4D4-4A3C-4FEF-9E3F-E53BEF252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D09C8-481F-43A1-BD0E-D810BA69F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00277-23F2-4AEB-947E-54E44ADA43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1926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05410-AFDC-434E-B256-124D88DF8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4B866-C32C-49A3-BE04-66CF5AEC6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973BF-ED7F-4063-84EA-332F8EF51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5C22C-219E-4967-B0B9-73EDA8C8CD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48366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2A6818-49DE-45D2-B0CD-882C270C5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156CD7-DC82-4C73-AF13-20657F532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A36B10-ABA1-4C83-8CFF-E7788C355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36F3B-B442-4218-8E7A-4BA6180383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06661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5BCE10C-F678-40D5-AC03-7FED60268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0E8D45-1D7C-416A-9F5D-E0E6F6452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337D96-1776-41DA-974B-F35B16EED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253AF-5EA2-4BE8-8E22-357CA41A9A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19571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CC6CF5-1049-4142-9752-BA2645168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93C854-B3F0-46FB-938B-DEC22876D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883E76-68C6-4385-B997-4BCB4E8DF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817C0-24C2-44D8-8E6D-51D7908D00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07801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3B6BC-06FD-4F7D-A15A-4CD43FABC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252F5-BC3D-4960-B582-E3D4F3C07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222F-2638-41F5-88F1-4FAD9F7683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4F1F3-0F71-4001-90C4-F9E74451D1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6641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D47D4-98AE-4897-8B87-DA142D7FC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6633A-6257-465D-A87D-DB5D1ECB5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DD7D9-8CD5-45CB-A5BA-FD05DE32B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237C6-A440-4B44-9633-8E6B169290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11316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2CDCEBD-F3CA-46C0-B477-8E9E02B0D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2BD6D08-FEF9-4CF5-A677-AD462BD42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3C5730B9-853C-4606-B08E-318999398A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B224EF0-D46B-4D33-AEF9-AB8335FA85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CD76926B-CB4A-4ED5-9D5F-4989826527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65A5E4-230E-495F-A25D-9507491C70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1">
            <a:extLst>
              <a:ext uri="{FF2B5EF4-FFF2-40B4-BE49-F238E27FC236}">
                <a16:creationId xmlns:a16="http://schemas.microsoft.com/office/drawing/2014/main" id="{2A968756-82D4-4955-95BD-B6580B543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1916113"/>
            <a:ext cx="8424862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18">
            <a:extLst>
              <a:ext uri="{FF2B5EF4-FFF2-40B4-BE49-F238E27FC236}">
                <a16:creationId xmlns:a16="http://schemas.microsoft.com/office/drawing/2014/main" id="{8EC35213-8AE6-4A56-99CD-4A2CAA07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65400"/>
            <a:ext cx="85693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用数据选择器实现组合逻辑函数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用二进制译码器实现组合逻辑函数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endParaRPr lang="zh-CN" altLang="en-US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20">
            <a:extLst>
              <a:ext uri="{FF2B5EF4-FFF2-40B4-BE49-F238E27FC236}">
                <a16:creationId xmlns:a16="http://schemas.microsoft.com/office/drawing/2014/main" id="{95AD7793-086E-4F61-9812-B9A678D9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494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用中规模集成电路实现组合逻辑函数</a:t>
            </a:r>
          </a:p>
        </p:txBody>
      </p:sp>
      <p:sp>
        <p:nvSpPr>
          <p:cNvPr id="5" name="Rectangle 124">
            <a:extLst>
              <a:ext uri="{FF2B5EF4-FFF2-40B4-BE49-F238E27FC236}">
                <a16:creationId xmlns:a16="http://schemas.microsoft.com/office/drawing/2014/main" id="{F15BDB96-1E65-4938-A3D1-E0BECC5F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24400"/>
            <a:ext cx="1570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endParaRPr lang="zh-CN" altLang="en-US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>
            <a:extLst>
              <a:ext uri="{FF2B5EF4-FFF2-40B4-BE49-F238E27FC236}">
                <a16:creationId xmlns:a16="http://schemas.microsoft.com/office/drawing/2014/main" id="{109D7DB7-CF99-409C-ADD1-4177A1EC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196975"/>
            <a:ext cx="469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EN=0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时：输出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的表达式为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78183" name="Text Box 7">
            <a:extLst>
              <a:ext uri="{FF2B5EF4-FFF2-40B4-BE49-F238E27FC236}">
                <a16:creationId xmlns:a16="http://schemas.microsoft.com/office/drawing/2014/main" id="{5A67E1C1-C7CA-46AA-B872-E279A7EE7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852738"/>
            <a:ext cx="521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，就可得到不同的逻辑函数。</a:t>
            </a:r>
          </a:p>
        </p:txBody>
      </p:sp>
      <p:grpSp>
        <p:nvGrpSpPr>
          <p:cNvPr id="1029" name="Group 12">
            <a:extLst>
              <a:ext uri="{FF2B5EF4-FFF2-40B4-BE49-F238E27FC236}">
                <a16:creationId xmlns:a16="http://schemas.microsoft.com/office/drawing/2014/main" id="{FCC6FB9E-B728-46B4-8A95-1585595F603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3352800" cy="3760787"/>
            <a:chOff x="144" y="1231"/>
            <a:chExt cx="2112" cy="2369"/>
          </a:xfrm>
        </p:grpSpPr>
        <p:sp>
          <p:nvSpPr>
            <p:cNvPr id="1036" name="AutoShape 13" descr="羊皮纸">
              <a:extLst>
                <a:ext uri="{FF2B5EF4-FFF2-40B4-BE49-F238E27FC236}">
                  <a16:creationId xmlns:a16="http://schemas.microsoft.com/office/drawing/2014/main" id="{57612481-079D-4CAE-BDAA-31B5C2290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31"/>
              <a:ext cx="2112" cy="232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037" name="Rectangle 14">
              <a:extLst>
                <a:ext uri="{FF2B5EF4-FFF2-40B4-BE49-F238E27FC236}">
                  <a16:creationId xmlns:a16="http://schemas.microsoft.com/office/drawing/2014/main" id="{8AA7EF63-0112-4EA2-AAEE-728D956CD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16"/>
              <a:ext cx="783" cy="177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Line 15">
              <a:extLst>
                <a:ext uri="{FF2B5EF4-FFF2-40B4-BE49-F238E27FC236}">
                  <a16:creationId xmlns:a16="http://schemas.microsoft.com/office/drawing/2014/main" id="{283959D2-FFB4-40A0-8D06-4D7215600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413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Line 16">
              <a:extLst>
                <a:ext uri="{FF2B5EF4-FFF2-40B4-BE49-F238E27FC236}">
                  <a16:creationId xmlns:a16="http://schemas.microsoft.com/office/drawing/2014/main" id="{21D3A239-850E-4A58-9A5E-A27114602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89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17">
              <a:extLst>
                <a:ext uri="{FF2B5EF4-FFF2-40B4-BE49-F238E27FC236}">
                  <a16:creationId xmlns:a16="http://schemas.microsoft.com/office/drawing/2014/main" id="{2B4E176D-955E-4596-B7F3-0FEC09028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" y="1783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18">
              <a:extLst>
                <a:ext uri="{FF2B5EF4-FFF2-40B4-BE49-F238E27FC236}">
                  <a16:creationId xmlns:a16="http://schemas.microsoft.com/office/drawing/2014/main" id="{26E9EFFD-4F41-4928-8D09-284A219B7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1959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Line 19">
              <a:extLst>
                <a:ext uri="{FF2B5EF4-FFF2-40B4-BE49-F238E27FC236}">
                  <a16:creationId xmlns:a16="http://schemas.microsoft.com/office/drawing/2014/main" id="{86238E0B-6D4A-439F-82F1-0BDAD0A35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921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Text Box 20">
              <a:extLst>
                <a:ext uri="{FF2B5EF4-FFF2-40B4-BE49-F238E27FC236}">
                  <a16:creationId xmlns:a16="http://schemas.microsoft.com/office/drawing/2014/main" id="{EEE96761-36E2-49EF-BC25-9E80E883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272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7</a:t>
              </a:r>
            </a:p>
          </p:txBody>
        </p:sp>
        <p:sp>
          <p:nvSpPr>
            <p:cNvPr id="1044" name="Line 21">
              <a:extLst>
                <a:ext uri="{FF2B5EF4-FFF2-40B4-BE49-F238E27FC236}">
                  <a16:creationId xmlns:a16="http://schemas.microsoft.com/office/drawing/2014/main" id="{F327603C-31C9-4E8B-81BB-A47DFD171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1984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2">
              <a:extLst>
                <a:ext uri="{FF2B5EF4-FFF2-40B4-BE49-F238E27FC236}">
                  <a16:creationId xmlns:a16="http://schemas.microsoft.com/office/drawing/2014/main" id="{471E4885-C9DC-49B2-8C22-3BBDF8190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2322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23">
              <a:extLst>
                <a:ext uri="{FF2B5EF4-FFF2-40B4-BE49-F238E27FC236}">
                  <a16:creationId xmlns:a16="http://schemas.microsoft.com/office/drawing/2014/main" id="{7B22679D-F2C3-4AB4-8F37-55AA4A82B9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38" y="3224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Line 24">
              <a:extLst>
                <a:ext uri="{FF2B5EF4-FFF2-40B4-BE49-F238E27FC236}">
                  <a16:creationId xmlns:a16="http://schemas.microsoft.com/office/drawing/2014/main" id="{55849490-D05E-4635-9B4E-836B58E23E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63" y="3222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25">
              <a:extLst>
                <a:ext uri="{FF2B5EF4-FFF2-40B4-BE49-F238E27FC236}">
                  <a16:creationId xmlns:a16="http://schemas.microsoft.com/office/drawing/2014/main" id="{C8F4DA41-8BAC-4861-A8DE-B9B70FE565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14" y="3226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Text Box 26">
              <a:extLst>
                <a:ext uri="{FF2B5EF4-FFF2-40B4-BE49-F238E27FC236}">
                  <a16:creationId xmlns:a16="http://schemas.microsoft.com/office/drawing/2014/main" id="{F13EDB49-B12D-49E6-99C5-8EBDD2277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1899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W</a:t>
              </a:r>
            </a:p>
          </p:txBody>
        </p:sp>
        <p:sp>
          <p:nvSpPr>
            <p:cNvPr id="1050" name="Text Box 27">
              <a:extLst>
                <a:ext uri="{FF2B5EF4-FFF2-40B4-BE49-F238E27FC236}">
                  <a16:creationId xmlns:a16="http://schemas.microsoft.com/office/drawing/2014/main" id="{CA46AA73-F41C-415A-A5CD-A9AB418FF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223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Y</a:t>
              </a:r>
            </a:p>
          </p:txBody>
        </p:sp>
        <p:sp>
          <p:nvSpPr>
            <p:cNvPr id="1051" name="Text Box 28">
              <a:extLst>
                <a:ext uri="{FF2B5EF4-FFF2-40B4-BE49-F238E27FC236}">
                  <a16:creationId xmlns:a16="http://schemas.microsoft.com/office/drawing/2014/main" id="{CA41D911-8C03-4342-800D-0E7366F97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22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EN</a:t>
              </a:r>
            </a:p>
          </p:txBody>
        </p:sp>
        <p:sp>
          <p:nvSpPr>
            <p:cNvPr id="1052" name="Text Box 29">
              <a:extLst>
                <a:ext uri="{FF2B5EF4-FFF2-40B4-BE49-F238E27FC236}">
                  <a16:creationId xmlns:a16="http://schemas.microsoft.com/office/drawing/2014/main" id="{06A46D13-1B9B-4CA3-A177-F78A45B6C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07"/>
              <a:ext cx="7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74LS151</a:t>
              </a:r>
            </a:p>
          </p:txBody>
        </p:sp>
        <p:sp>
          <p:nvSpPr>
            <p:cNvPr id="1053" name="Oval 30">
              <a:extLst>
                <a:ext uri="{FF2B5EF4-FFF2-40B4-BE49-F238E27FC236}">
                  <a16:creationId xmlns:a16="http://schemas.microsoft.com/office/drawing/2014/main" id="{9EABB7FD-CFB3-458C-B33D-82B2E041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2880"/>
              <a:ext cx="89" cy="1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Line 31">
              <a:extLst>
                <a:ext uri="{FF2B5EF4-FFF2-40B4-BE49-F238E27FC236}">
                  <a16:creationId xmlns:a16="http://schemas.microsoft.com/office/drawing/2014/main" id="{07B37674-6C51-483D-8124-1476512CA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137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Line 32">
              <a:extLst>
                <a:ext uri="{FF2B5EF4-FFF2-40B4-BE49-F238E27FC236}">
                  <a16:creationId xmlns:a16="http://schemas.microsoft.com/office/drawing/2014/main" id="{AD40F5D8-1E5E-483F-9F1E-A8487CF8E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314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Line 33">
              <a:extLst>
                <a:ext uri="{FF2B5EF4-FFF2-40B4-BE49-F238E27FC236}">
                  <a16:creationId xmlns:a16="http://schemas.microsoft.com/office/drawing/2014/main" id="{A0607C0E-826A-4E30-B7EE-52F6C1F25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" y="2508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34">
              <a:extLst>
                <a:ext uri="{FF2B5EF4-FFF2-40B4-BE49-F238E27FC236}">
                  <a16:creationId xmlns:a16="http://schemas.microsoft.com/office/drawing/2014/main" id="{CF69ADBD-17FC-4BEE-A400-A50A6DA19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" y="268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Text Box 35">
              <a:extLst>
                <a:ext uri="{FF2B5EF4-FFF2-40B4-BE49-F238E27FC236}">
                  <a16:creationId xmlns:a16="http://schemas.microsoft.com/office/drawing/2014/main" id="{1280B786-5BDD-431E-8467-86B666C5E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468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6</a:t>
              </a:r>
            </a:p>
          </p:txBody>
        </p:sp>
        <p:sp>
          <p:nvSpPr>
            <p:cNvPr id="1059" name="Text Box 36">
              <a:extLst>
                <a:ext uri="{FF2B5EF4-FFF2-40B4-BE49-F238E27FC236}">
                  <a16:creationId xmlns:a16="http://schemas.microsoft.com/office/drawing/2014/main" id="{8104629F-372E-4BD5-812C-C71FA3992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664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5</a:t>
              </a:r>
            </a:p>
          </p:txBody>
        </p:sp>
        <p:sp>
          <p:nvSpPr>
            <p:cNvPr id="1060" name="Text Box 37">
              <a:extLst>
                <a:ext uri="{FF2B5EF4-FFF2-40B4-BE49-F238E27FC236}">
                  <a16:creationId xmlns:a16="http://schemas.microsoft.com/office/drawing/2014/main" id="{8D401E43-23EA-4BB5-AED1-6F7809DFC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85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4</a:t>
              </a:r>
            </a:p>
          </p:txBody>
        </p:sp>
        <p:sp>
          <p:nvSpPr>
            <p:cNvPr id="1061" name="Text Box 38">
              <a:extLst>
                <a:ext uri="{FF2B5EF4-FFF2-40B4-BE49-F238E27FC236}">
                  <a16:creationId xmlns:a16="http://schemas.microsoft.com/office/drawing/2014/main" id="{C33B0A30-7637-4726-8810-5A70E63AC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055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1062" name="Text Box 39">
              <a:extLst>
                <a:ext uri="{FF2B5EF4-FFF2-40B4-BE49-F238E27FC236}">
                  <a16:creationId xmlns:a16="http://schemas.microsoft.com/office/drawing/2014/main" id="{68901246-0DA5-4D35-B86E-166016C6E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252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1063" name="Text Box 40">
              <a:extLst>
                <a:ext uri="{FF2B5EF4-FFF2-40B4-BE49-F238E27FC236}">
                  <a16:creationId xmlns:a16="http://schemas.microsoft.com/office/drawing/2014/main" id="{CCB68C34-7BE4-4E2C-A902-BF45C484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448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064" name="Text Box 41">
              <a:extLst>
                <a:ext uri="{FF2B5EF4-FFF2-40B4-BE49-F238E27FC236}">
                  <a16:creationId xmlns:a16="http://schemas.microsoft.com/office/drawing/2014/main" id="{C703546A-795D-4E70-98A3-8E7DE47F0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643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0</a:t>
              </a:r>
            </a:p>
          </p:txBody>
        </p:sp>
        <p:sp>
          <p:nvSpPr>
            <p:cNvPr id="1065" name="Text Box 42">
              <a:extLst>
                <a:ext uri="{FF2B5EF4-FFF2-40B4-BE49-F238E27FC236}">
                  <a16:creationId xmlns:a16="http://schemas.microsoft.com/office/drawing/2014/main" id="{6FF53333-68F9-445F-B956-F60AB59EE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33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C</a:t>
              </a:r>
            </a:p>
          </p:txBody>
        </p:sp>
        <p:sp>
          <p:nvSpPr>
            <p:cNvPr id="1066" name="Text Box 43">
              <a:extLst>
                <a:ext uri="{FF2B5EF4-FFF2-40B4-BE49-F238E27FC236}">
                  <a16:creationId xmlns:a16="http://schemas.microsoft.com/office/drawing/2014/main" id="{1FFC528C-1BCC-4941-8B34-B1996504C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33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B</a:t>
              </a:r>
            </a:p>
          </p:txBody>
        </p:sp>
        <p:sp>
          <p:nvSpPr>
            <p:cNvPr id="1067" name="Text Box 44">
              <a:extLst>
                <a:ext uri="{FF2B5EF4-FFF2-40B4-BE49-F238E27FC236}">
                  <a16:creationId xmlns:a16="http://schemas.microsoft.com/office/drawing/2014/main" id="{3A5EFC7A-7528-4F84-9ED2-7EEBADBEE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33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A</a:t>
              </a:r>
            </a:p>
          </p:txBody>
        </p:sp>
        <p:sp>
          <p:nvSpPr>
            <p:cNvPr id="1068" name="Text Box 45">
              <a:extLst>
                <a:ext uri="{FF2B5EF4-FFF2-40B4-BE49-F238E27FC236}">
                  <a16:creationId xmlns:a16="http://schemas.microsoft.com/office/drawing/2014/main" id="{A3894E02-ACC3-45AD-AE61-A6FEA2E7E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" y="283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0</a:t>
              </a:r>
            </a:p>
          </p:txBody>
        </p:sp>
      </p:grpSp>
      <p:sp>
        <p:nvSpPr>
          <p:cNvPr id="178222" name="Rectangle 46">
            <a:extLst>
              <a:ext uri="{FF2B5EF4-FFF2-40B4-BE49-F238E27FC236}">
                <a16:creationId xmlns:a16="http://schemas.microsoft.com/office/drawing/2014/main" id="{49009CF7-0EF9-4BBC-B30B-40E7523E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4143375"/>
            <a:ext cx="457200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、将函数变换成最小项表达式</a:t>
            </a:r>
          </a:p>
        </p:txBody>
      </p:sp>
      <p:sp>
        <p:nvSpPr>
          <p:cNvPr id="178223" name="Rectangle 47">
            <a:extLst>
              <a:ext uri="{FF2B5EF4-FFF2-40B4-BE49-F238E27FC236}">
                <a16:creationId xmlns:a16="http://schemas.microsoft.com/office/drawing/2014/main" id="{8C72668F-BEB5-40F1-B061-C20193596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4665663"/>
            <a:ext cx="342900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、将使能端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接低电平</a:t>
            </a:r>
          </a:p>
        </p:txBody>
      </p:sp>
      <p:sp>
        <p:nvSpPr>
          <p:cNvPr id="178224" name="Rectangle 48">
            <a:extLst>
              <a:ext uri="{FF2B5EF4-FFF2-40B4-BE49-F238E27FC236}">
                <a16:creationId xmlns:a16="http://schemas.microsoft.com/office/drawing/2014/main" id="{A501BD4C-3595-4405-9E53-7F17361D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5199063"/>
            <a:ext cx="502920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、地址信号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作为函数的输入变量</a:t>
            </a:r>
          </a:p>
        </p:txBody>
      </p:sp>
      <p:sp>
        <p:nvSpPr>
          <p:cNvPr id="178225" name="Rectangle 49">
            <a:extLst>
              <a:ext uri="{FF2B5EF4-FFF2-40B4-BE49-F238E27FC236}">
                <a16:creationId xmlns:a16="http://schemas.microsoft.com/office/drawing/2014/main" id="{9976AC50-0A9B-494E-942C-B6A2CE9B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751513"/>
            <a:ext cx="387985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、数据输入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en-US"/>
              <a:t>～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作为控制信号</a:t>
            </a:r>
          </a:p>
        </p:txBody>
      </p:sp>
      <p:sp>
        <p:nvSpPr>
          <p:cNvPr id="178226" name="Rectangle 50">
            <a:extLst>
              <a:ext uri="{FF2B5EF4-FFF2-40B4-BE49-F238E27FC236}">
                <a16:creationId xmlns:a16="http://schemas.microsoft.com/office/drawing/2014/main" id="{4CBF2F03-6A35-436C-8E78-27B2E0DD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595688"/>
            <a:ext cx="410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组成函数产生器的一般步骤</a:t>
            </a:r>
          </a:p>
        </p:txBody>
      </p:sp>
      <p:graphicFrame>
        <p:nvGraphicFramePr>
          <p:cNvPr id="178227" name="Object 51">
            <a:extLst>
              <a:ext uri="{FF2B5EF4-FFF2-40B4-BE49-F238E27FC236}">
                <a16:creationId xmlns:a16="http://schemas.microsoft.com/office/drawing/2014/main" id="{85E8AB7F-E0C7-4308-B21F-B9945913B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5876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4" imgW="799920" imgH="431640" progId="Equation.3">
                  <p:embed/>
                </p:oleObj>
              </mc:Choice>
              <mc:Fallback>
                <p:oleObj name="公式" r:id="rId4" imgW="79992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5876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99">
            <a:extLst>
              <a:ext uri="{FF2B5EF4-FFF2-40B4-BE49-F238E27FC236}">
                <a16:creationId xmlns:a16="http://schemas.microsoft.com/office/drawing/2014/main" id="{EFE7B145-9044-4244-8EBB-6E3DD343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0327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用数据选择器实现组合逻辑函数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  <p:bldP spid="178183" grpId="0" autoUpdateAnimBg="0"/>
      <p:bldP spid="178222" grpId="0" animBg="1"/>
      <p:bldP spid="178223" grpId="0" animBg="1"/>
      <p:bldP spid="178224" grpId="0" animBg="1"/>
      <p:bldP spid="178225" grpId="0" animBg="1"/>
      <p:bldP spid="1782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AutoShape 4">
            <a:extLst>
              <a:ext uri="{FF2B5EF4-FFF2-40B4-BE49-F238E27FC236}">
                <a16:creationId xmlns:a16="http://schemas.microsoft.com/office/drawing/2014/main" id="{C1A5D38D-42F0-4943-A3ED-3A730BE0B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3382963"/>
            <a:ext cx="3962400" cy="3003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711217D0-CB45-4A31-81CE-77725BE4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765175"/>
            <a:ext cx="866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8.3.1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74LS151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产生逻辑函数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4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id="{4C66D9D2-2C3C-435D-A541-A65EEE8C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4175"/>
            <a:ext cx="4398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L =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9207" name="Rectangle 7">
            <a:extLst>
              <a:ext uri="{FF2B5EF4-FFF2-40B4-BE49-F238E27FC236}">
                <a16:creationId xmlns:a16="http://schemas.microsoft.com/office/drawing/2014/main" id="{FFF3322C-C581-44D2-9669-F4332C58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00438"/>
            <a:ext cx="326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</p:txBody>
      </p:sp>
      <p:graphicFrame>
        <p:nvGraphicFramePr>
          <p:cNvPr id="179208" name="Object 8">
            <a:extLst>
              <a:ext uri="{FF2B5EF4-FFF2-40B4-BE49-F238E27FC236}">
                <a16:creationId xmlns:a16="http://schemas.microsoft.com/office/drawing/2014/main" id="{5395D240-4D2E-4D8D-B38A-BB1CF01DE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449638"/>
          <a:ext cx="3767138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icture" r:id="rId3" imgW="2943360" imgH="2133720" progId="Word.Picture.8">
                  <p:embed/>
                </p:oleObj>
              </mc:Choice>
              <mc:Fallback>
                <p:oleObj name="Picture" r:id="rId3" imgW="2943360" imgH="213372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49638"/>
                        <a:ext cx="3767138" cy="272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5DE7B711-D4EC-489E-B7FF-C2041483C8BE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5438775"/>
            <a:ext cx="1558925" cy="352425"/>
            <a:chOff x="9199" y="13723"/>
            <a:chExt cx="1991" cy="575"/>
          </a:xfrm>
        </p:grpSpPr>
        <p:sp>
          <p:nvSpPr>
            <p:cNvPr id="2072" name="Line 10">
              <a:extLst>
                <a:ext uri="{FF2B5EF4-FFF2-40B4-BE49-F238E27FC236}">
                  <a16:creationId xmlns:a16="http://schemas.microsoft.com/office/drawing/2014/main" id="{861A3CEE-8CB8-440D-B165-A37CC2598A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494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11">
              <a:extLst>
                <a:ext uri="{FF2B5EF4-FFF2-40B4-BE49-F238E27FC236}">
                  <a16:creationId xmlns:a16="http://schemas.microsoft.com/office/drawing/2014/main" id="{BD6BF21E-1728-4459-A1D6-B435ABA380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918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12">
              <a:extLst>
                <a:ext uri="{FF2B5EF4-FFF2-40B4-BE49-F238E27FC236}">
                  <a16:creationId xmlns:a16="http://schemas.microsoft.com/office/drawing/2014/main" id="{89AB4B17-B743-4D70-9724-7AE138CF50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198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13">
              <a:extLst>
                <a:ext uri="{FF2B5EF4-FFF2-40B4-BE49-F238E27FC236}">
                  <a16:creationId xmlns:a16="http://schemas.microsoft.com/office/drawing/2014/main" id="{6CD1061E-F152-404B-B02F-6E7A2C65CE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855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14">
              <a:extLst>
                <a:ext uri="{FF2B5EF4-FFF2-40B4-BE49-F238E27FC236}">
                  <a16:creationId xmlns:a16="http://schemas.microsoft.com/office/drawing/2014/main" id="{8EE2C8C1-35E6-43A5-B4DC-33EB5057B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9" y="14265"/>
              <a:ext cx="1990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Oval 15">
              <a:extLst>
                <a:ext uri="{FF2B5EF4-FFF2-40B4-BE49-F238E27FC236}">
                  <a16:creationId xmlns:a16="http://schemas.microsoft.com/office/drawing/2014/main" id="{D5ED81B1-9307-44BB-A621-04D873A9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7" y="14226"/>
              <a:ext cx="68" cy="68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8" name="Oval 16">
              <a:extLst>
                <a:ext uri="{FF2B5EF4-FFF2-40B4-BE49-F238E27FC236}">
                  <a16:creationId xmlns:a16="http://schemas.microsoft.com/office/drawing/2014/main" id="{C89F611D-5570-4EF7-BB88-1D8A67A4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4" y="14230"/>
              <a:ext cx="68" cy="68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9" name="Oval 17">
              <a:extLst>
                <a:ext uri="{FF2B5EF4-FFF2-40B4-BE49-F238E27FC236}">
                  <a16:creationId xmlns:a16="http://schemas.microsoft.com/office/drawing/2014/main" id="{41158AC3-FE14-49F8-9319-DD5CA1EC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" y="14230"/>
              <a:ext cx="68" cy="68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C7DE5C2A-EEB2-4877-AD69-8FC4AD5D266F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5461000"/>
            <a:ext cx="2286000" cy="652463"/>
            <a:chOff x="3948" y="3407"/>
            <a:chExt cx="1152" cy="381"/>
          </a:xfrm>
        </p:grpSpPr>
        <p:sp>
          <p:nvSpPr>
            <p:cNvPr id="2064" name="Line 19">
              <a:extLst>
                <a:ext uri="{FF2B5EF4-FFF2-40B4-BE49-F238E27FC236}">
                  <a16:creationId xmlns:a16="http://schemas.microsoft.com/office/drawing/2014/main" id="{3246E746-2D82-450A-B4B0-749CA5100D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916" y="3591"/>
              <a:ext cx="368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Line 20">
              <a:extLst>
                <a:ext uri="{FF2B5EF4-FFF2-40B4-BE49-F238E27FC236}">
                  <a16:creationId xmlns:a16="http://schemas.microsoft.com/office/drawing/2014/main" id="{D6C42247-FB01-4967-BD02-52B402C1AF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25" y="3591"/>
              <a:ext cx="368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21">
              <a:extLst>
                <a:ext uri="{FF2B5EF4-FFF2-40B4-BE49-F238E27FC236}">
                  <a16:creationId xmlns:a16="http://schemas.microsoft.com/office/drawing/2014/main" id="{EE3F6FDB-124B-43D4-9678-7C7091D37D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40" y="3591"/>
              <a:ext cx="368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22">
              <a:extLst>
                <a:ext uri="{FF2B5EF4-FFF2-40B4-BE49-F238E27FC236}">
                  <a16:creationId xmlns:a16="http://schemas.microsoft.com/office/drawing/2014/main" id="{EEDA2A26-8C91-4FA4-AB28-D3187332FE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75" y="3588"/>
              <a:ext cx="361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Oval 23">
              <a:extLst>
                <a:ext uri="{FF2B5EF4-FFF2-40B4-BE49-F238E27FC236}">
                  <a16:creationId xmlns:a16="http://schemas.microsoft.com/office/drawing/2014/main" id="{29D25D92-9E67-4A01-A8C8-F749BFD1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3761"/>
              <a:ext cx="28" cy="27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9" name="Oval 24">
              <a:extLst>
                <a:ext uri="{FF2B5EF4-FFF2-40B4-BE49-F238E27FC236}">
                  <a16:creationId xmlns:a16="http://schemas.microsoft.com/office/drawing/2014/main" id="{4261E873-8520-4B2B-A7D5-30B1BE5C0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3760"/>
              <a:ext cx="27" cy="27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0" name="Oval 25">
              <a:extLst>
                <a:ext uri="{FF2B5EF4-FFF2-40B4-BE49-F238E27FC236}">
                  <a16:creationId xmlns:a16="http://schemas.microsoft.com/office/drawing/2014/main" id="{1161F488-147F-4F38-8B8D-AE19D44F3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3761"/>
              <a:ext cx="27" cy="27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1" name="Line 26">
              <a:extLst>
                <a:ext uri="{FF2B5EF4-FFF2-40B4-BE49-F238E27FC236}">
                  <a16:creationId xmlns:a16="http://schemas.microsoft.com/office/drawing/2014/main" id="{0859D6D8-B8E7-41E9-B12D-463D17115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768"/>
              <a:ext cx="1152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227" name="Rectangle 27">
            <a:extLst>
              <a:ext uri="{FF2B5EF4-FFF2-40B4-BE49-F238E27FC236}">
                <a16:creationId xmlns:a16="http://schemas.microsoft.com/office/drawing/2014/main" id="{589D5074-DB91-46B8-8F18-F5D58BE4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3409950"/>
            <a:ext cx="1304925" cy="260350"/>
          </a:xfrm>
          <a:prstGeom prst="rect">
            <a:avLst/>
          </a:prstGeom>
          <a:noFill/>
          <a:ln w="28575">
            <a:solidFill>
              <a:srgbClr val="CC00CC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32" name="Text Box 32">
            <a:extLst>
              <a:ext uri="{FF2B5EF4-FFF2-40B4-BE49-F238E27FC236}">
                <a16:creationId xmlns:a16="http://schemas.microsoft.com/office/drawing/2014/main" id="{88656E0C-C763-420A-AD28-107B4BA1E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79234" name="Object 34">
            <a:extLst>
              <a:ext uri="{FF2B5EF4-FFF2-40B4-BE49-F238E27FC236}">
                <a16:creationId xmlns:a16="http://schemas.microsoft.com/office/drawing/2014/main" id="{28C6D8A2-9DAB-4530-8F97-A2C3AE935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268413"/>
          <a:ext cx="3390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5" imgW="1485720" imgH="203040" progId="Equation.3">
                  <p:embed/>
                </p:oleObj>
              </mc:Choice>
              <mc:Fallback>
                <p:oleObj name="公式" r:id="rId5" imgW="148572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68413"/>
                        <a:ext cx="33909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5" name="Object 35">
            <a:extLst>
              <a:ext uri="{FF2B5EF4-FFF2-40B4-BE49-F238E27FC236}">
                <a16:creationId xmlns:a16="http://schemas.microsoft.com/office/drawing/2014/main" id="{F0172A85-07D8-41F3-A541-54A001A08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420938"/>
          <a:ext cx="45370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7" imgW="2070000" imgH="203040" progId="Equation.3">
                  <p:embed/>
                </p:oleObj>
              </mc:Choice>
              <mc:Fallback>
                <p:oleObj name="公式" r:id="rId7" imgW="207000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45370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36" name="Text Box 36">
            <a:extLst>
              <a:ext uri="{FF2B5EF4-FFF2-40B4-BE49-F238E27FC236}">
                <a16:creationId xmlns:a16="http://schemas.microsoft.com/office/drawing/2014/main" id="{0B51A77A-5F06-4DA6-8DC5-2E50CF22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844675"/>
            <a:ext cx="533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将逻辑函数化为最小项表达式：</a:t>
            </a:r>
          </a:p>
        </p:txBody>
      </p:sp>
      <p:sp>
        <p:nvSpPr>
          <p:cNvPr id="179237" name="Rectangle 37">
            <a:extLst>
              <a:ext uri="{FF2B5EF4-FFF2-40B4-BE49-F238E27FC236}">
                <a16:creationId xmlns:a16="http://schemas.microsoft.com/office/drawing/2014/main" id="{062412B2-44C7-4991-80C7-F8578267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4400"/>
            <a:ext cx="395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74151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的输出即为逻辑函数</a:t>
            </a:r>
            <a:r>
              <a:rPr lang="en-US" altLang="zh-CN" sz="2400" b="1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endParaRPr lang="en-US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24A5753B-1D64-42C2-ADB8-D51E7D642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6302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5" grpId="0" autoUpdateAnimBg="0"/>
      <p:bldP spid="179206" grpId="0" autoUpdateAnimBg="0"/>
      <p:bldP spid="179207" grpId="0" autoUpdateAnimBg="0"/>
      <p:bldP spid="179227" grpId="0" animBg="1"/>
      <p:bldP spid="179232" grpId="0" autoUpdateAnimBg="0"/>
      <p:bldP spid="179236" grpId="0"/>
      <p:bldP spid="179237" grpId="0" autoUpdateAnimBg="0"/>
      <p:bldP spid="1792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108">
            <a:extLst>
              <a:ext uri="{FF2B5EF4-FFF2-40B4-BE49-F238E27FC236}">
                <a16:creationId xmlns:a16="http://schemas.microsoft.com/office/drawing/2014/main" id="{CDB6E2CE-070B-4591-89A6-73E33D173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36210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Line 109">
            <a:extLst>
              <a:ext uri="{FF2B5EF4-FFF2-40B4-BE49-F238E27FC236}">
                <a16:creationId xmlns:a16="http://schemas.microsoft.com/office/drawing/2014/main" id="{A56A54E7-B35D-4FB5-9C66-50256A276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36210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6" name="Text Box 128">
            <a:extLst>
              <a:ext uri="{FF2B5EF4-FFF2-40B4-BE49-F238E27FC236}">
                <a16:creationId xmlns:a16="http://schemas.microsoft.com/office/drawing/2014/main" id="{40A5970F-0AD5-487F-9474-FC2E9A8B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8280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另：用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数据选择器实现</a:t>
            </a:r>
          </a:p>
        </p:txBody>
      </p:sp>
      <p:graphicFrame>
        <p:nvGraphicFramePr>
          <p:cNvPr id="179234" name="Object 34">
            <a:extLst>
              <a:ext uri="{FF2B5EF4-FFF2-40B4-BE49-F238E27FC236}">
                <a16:creationId xmlns:a16="http://schemas.microsoft.com/office/drawing/2014/main" id="{DB805AF2-E1A6-463F-8480-3CA7347A8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1254125"/>
          <a:ext cx="3130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371600" imgH="215640" progId="Equation.DSMT4">
                  <p:embed/>
                </p:oleObj>
              </mc:Choice>
              <mc:Fallback>
                <p:oleObj name="Equation" r:id="rId3" imgW="1371600" imgH="215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1254125"/>
                        <a:ext cx="31305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2">
            <a:extLst>
              <a:ext uri="{FF2B5EF4-FFF2-40B4-BE49-F238E27FC236}">
                <a16:creationId xmlns:a16="http://schemas.microsoft.com/office/drawing/2014/main" id="{CE3FD471-A625-4A4F-ACB4-DE21FAB8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4D4CBCC3-8D97-4018-9B36-08D69A1A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844675"/>
            <a:ext cx="533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将逻辑函数化为最小项表达式：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2CB595A-A52C-4A48-994D-CBFEF06AC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2588"/>
            <a:ext cx="3371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L =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lang="en-US" altLang="zh-CN" sz="2600" b="1" baseline="-25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35">
            <a:extLst>
              <a:ext uri="{FF2B5EF4-FFF2-40B4-BE49-F238E27FC236}">
                <a16:creationId xmlns:a16="http://schemas.microsoft.com/office/drawing/2014/main" id="{810EC048-69A4-4C2B-9642-97404B8F2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2406650"/>
          <a:ext cx="3117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406650"/>
                        <a:ext cx="31178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32BF89F6-C902-4757-A9AA-1A25888E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00438"/>
            <a:ext cx="326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zh-CN" sz="28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 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FB048004-544F-4E1E-944E-21E0177F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6302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</a:p>
        </p:txBody>
      </p:sp>
      <p:pic>
        <p:nvPicPr>
          <p:cNvPr id="19" name="图片 18" descr="QQ截图20140521211848.jpg">
            <a:extLst>
              <a:ext uri="{FF2B5EF4-FFF2-40B4-BE49-F238E27FC236}">
                <a16:creationId xmlns:a16="http://schemas.microsoft.com/office/drawing/2014/main" id="{6AB31B46-E883-4CB4-97A8-801A29F8E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660775"/>
            <a:ext cx="49688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6" grpId="0" autoUpdateAnimBg="0"/>
      <p:bldP spid="12" grpId="0" autoUpdateAnimBg="0"/>
      <p:bldP spid="13" grpId="0"/>
      <p:bldP spid="14" grpId="0" autoUpdateAnimBg="0"/>
      <p:bldP spid="16" grpId="0" autoUpdateAnimBg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9">
            <a:extLst>
              <a:ext uri="{FF2B5EF4-FFF2-40B4-BE49-F238E27FC236}">
                <a16:creationId xmlns:a16="http://schemas.microsoft.com/office/drawing/2014/main" id="{E36A966C-168F-4852-B5A6-F8EFD2EF7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188913"/>
            <a:ext cx="8493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用二进制译码器实现组合逻辑函数</a:t>
            </a:r>
          </a:p>
        </p:txBody>
      </p:sp>
      <p:pic>
        <p:nvPicPr>
          <p:cNvPr id="7" name="图片 6" descr="QQ截图20140521212205.jpg">
            <a:extLst>
              <a:ext uri="{FF2B5EF4-FFF2-40B4-BE49-F238E27FC236}">
                <a16:creationId xmlns:a16="http://schemas.microsoft.com/office/drawing/2014/main" id="{2A872FA8-B7AD-4059-A74B-07457A6F4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268413"/>
            <a:ext cx="910907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8">
            <a:extLst>
              <a:ext uri="{FF2B5EF4-FFF2-40B4-BE49-F238E27FC236}">
                <a16:creationId xmlns:a16="http://schemas.microsoft.com/office/drawing/2014/main" id="{BD72F1B0-303D-49C0-91A0-D480C2F2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2375"/>
            <a:ext cx="8280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解：逻辑抽象列写真值表</a:t>
            </a:r>
          </a:p>
        </p:txBody>
      </p:sp>
      <p:pic>
        <p:nvPicPr>
          <p:cNvPr id="9" name="图片 8" descr="QQ截图20140521212652.jpg">
            <a:extLst>
              <a:ext uri="{FF2B5EF4-FFF2-40B4-BE49-F238E27FC236}">
                <a16:creationId xmlns:a16="http://schemas.microsoft.com/office/drawing/2014/main" id="{1E0BF2D7-F51C-4BEA-934F-DEBFF5F2D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8581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8">
            <a:extLst>
              <a:ext uri="{FF2B5EF4-FFF2-40B4-BE49-F238E27FC236}">
                <a16:creationId xmlns:a16="http://schemas.microsoft.com/office/drawing/2014/main" id="{B81DD704-73AA-4C3D-86EE-C99EBF960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3375"/>
            <a:ext cx="8280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由真值表列写逻辑表达式</a:t>
            </a:r>
          </a:p>
        </p:txBody>
      </p:sp>
      <p:pic>
        <p:nvPicPr>
          <p:cNvPr id="7" name="图片 6" descr="QQ截图20140521213136.jpg">
            <a:extLst>
              <a:ext uri="{FF2B5EF4-FFF2-40B4-BE49-F238E27FC236}">
                <a16:creationId xmlns:a16="http://schemas.microsoft.com/office/drawing/2014/main" id="{63D4B829-3261-4618-8B5E-C3A7F8C5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2"/>
          <a:stretch>
            <a:fillRect/>
          </a:stretch>
        </p:blipFill>
        <p:spPr bwMode="auto">
          <a:xfrm>
            <a:off x="684213" y="1052513"/>
            <a:ext cx="42481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QQ截图20140521213308.jpg">
            <a:extLst>
              <a:ext uri="{FF2B5EF4-FFF2-40B4-BE49-F238E27FC236}">
                <a16:creationId xmlns:a16="http://schemas.microsoft.com/office/drawing/2014/main" id="{2FC7008E-050D-4FC4-AF31-D58299625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0"/>
          <a:stretch>
            <a:fillRect/>
          </a:stretch>
        </p:blipFill>
        <p:spPr bwMode="auto">
          <a:xfrm>
            <a:off x="684213" y="2924175"/>
            <a:ext cx="4603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QQ截图20140521213136.jpg">
            <a:extLst>
              <a:ext uri="{FF2B5EF4-FFF2-40B4-BE49-F238E27FC236}">
                <a16:creationId xmlns:a16="http://schemas.microsoft.com/office/drawing/2014/main" id="{5A9C10AD-E318-4197-8987-56204E9A4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8" r="22034"/>
          <a:stretch>
            <a:fillRect/>
          </a:stretch>
        </p:blipFill>
        <p:spPr bwMode="auto">
          <a:xfrm>
            <a:off x="1116013" y="1557338"/>
            <a:ext cx="29765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QQ截图20140521213136.jpg">
            <a:extLst>
              <a:ext uri="{FF2B5EF4-FFF2-40B4-BE49-F238E27FC236}">
                <a16:creationId xmlns:a16="http://schemas.microsoft.com/office/drawing/2014/main" id="{76098950-406C-43B9-B9A7-C5AA477DF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6"/>
          <a:stretch>
            <a:fillRect/>
          </a:stretch>
        </p:blipFill>
        <p:spPr bwMode="auto">
          <a:xfrm>
            <a:off x="1042988" y="2205038"/>
            <a:ext cx="2233612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QQ截图20140521213308.jpg">
            <a:extLst>
              <a:ext uri="{FF2B5EF4-FFF2-40B4-BE49-F238E27FC236}">
                <a16:creationId xmlns:a16="http://schemas.microsoft.com/office/drawing/2014/main" id="{058E50B8-1824-4E44-A42D-7C4166124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0" r="21849"/>
          <a:stretch>
            <a:fillRect/>
          </a:stretch>
        </p:blipFill>
        <p:spPr bwMode="auto">
          <a:xfrm>
            <a:off x="1096963" y="3500438"/>
            <a:ext cx="31146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QQ截图20140521213308.jpg">
            <a:extLst>
              <a:ext uri="{FF2B5EF4-FFF2-40B4-BE49-F238E27FC236}">
                <a16:creationId xmlns:a16="http://schemas.microsoft.com/office/drawing/2014/main" id="{F9C7A153-DCA9-4F2C-8480-6308F547D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2"/>
          <a:stretch>
            <a:fillRect/>
          </a:stretch>
        </p:blipFill>
        <p:spPr bwMode="auto">
          <a:xfrm>
            <a:off x="1042988" y="4149725"/>
            <a:ext cx="2443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8">
            <a:extLst>
              <a:ext uri="{FF2B5EF4-FFF2-40B4-BE49-F238E27FC236}">
                <a16:creationId xmlns:a16="http://schemas.microsoft.com/office/drawing/2014/main" id="{D376CCB2-DF43-4606-9709-7AD040A3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7191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</a:p>
        </p:txBody>
      </p:sp>
      <p:pic>
        <p:nvPicPr>
          <p:cNvPr id="14" name="图片 13" descr="QQ截图20140521214031.jpg">
            <a:extLst>
              <a:ext uri="{FF2B5EF4-FFF2-40B4-BE49-F238E27FC236}">
                <a16:creationId xmlns:a16="http://schemas.microsoft.com/office/drawing/2014/main" id="{1B32F19B-C338-4713-8FA0-C703A7B26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868863"/>
            <a:ext cx="35417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图片 14" descr="QQ截图20140521214031.jpg">
            <a:extLst>
              <a:ext uri="{FF2B5EF4-FFF2-40B4-BE49-F238E27FC236}">
                <a16:creationId xmlns:a16="http://schemas.microsoft.com/office/drawing/2014/main" id="{7ADF291B-1938-400A-A8A0-3668FDAAE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45125"/>
            <a:ext cx="459422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 descr="QQ截图20140521214412.jpg">
            <a:extLst>
              <a:ext uri="{FF2B5EF4-FFF2-40B4-BE49-F238E27FC236}">
                <a16:creationId xmlns:a16="http://schemas.microsoft.com/office/drawing/2014/main" id="{6B64A354-BB8A-4CC3-8763-01E9D3DBE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476250"/>
            <a:ext cx="5926137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223</Words>
  <Application>Microsoft Office PowerPoint</Application>
  <PresentationFormat>全屏显示(4:3)</PresentationFormat>
  <Paragraphs>47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Calibri</vt:lpstr>
      <vt:lpstr>黑体</vt:lpstr>
      <vt:lpstr>Times New Roman</vt:lpstr>
      <vt:lpstr>默认设计模板</vt:lpstr>
      <vt:lpstr>Microsoft 公式 3.0</vt:lpstr>
      <vt:lpstr>Microsoft Word Picture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423</cp:revision>
  <dcterms:created xsi:type="dcterms:W3CDTF">2007-02-28T08:42:04Z</dcterms:created>
  <dcterms:modified xsi:type="dcterms:W3CDTF">2017-09-07T11:44:40Z</dcterms:modified>
</cp:coreProperties>
</file>