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1" r:id="rId2"/>
    <p:sldId id="256" r:id="rId3"/>
    <p:sldId id="257" r:id="rId4"/>
    <p:sldId id="270" r:id="rId5"/>
    <p:sldId id="258" r:id="rId6"/>
    <p:sldId id="259" r:id="rId7"/>
    <p:sldId id="275" r:id="rId8"/>
    <p:sldId id="276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660033"/>
    <a:srgbClr val="800000"/>
    <a:srgbClr val="993300"/>
    <a:srgbClr val="FFFFF3"/>
    <a:srgbClr val="FFFFE7"/>
    <a:srgbClr val="00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ABEA53-E068-4DA6-A57E-24AFC4868B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80F0F8-4C80-46BD-81A7-3AA88260B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0A1C37-949A-4223-A2A2-B98AC2113B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D73BF-18A7-4F78-960A-85957C2AC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33356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A32B45-20E2-4456-AC72-A85EB51A2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E1D35D-54D9-49AF-9972-EEFCD22E8D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A00DB5-B58E-40EF-BBA1-4D75A38C35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FCB032-F71C-4789-AB51-D23274E9D7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7988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5C4394-576B-4922-8C2D-8BEA5AC59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D7B6FB-964C-4DF1-AA5C-132933263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AFC554-312C-437F-AA6D-5AD30B5C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63348D-B68C-469D-874C-532239AAA4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99529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0DE204-9B6A-43F4-8F9E-C1A1D6B1FA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E14BCE0-386A-4418-9ABA-E16A1F8890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E4551B6-422C-4142-A764-A84DE0A2C3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7A4B4-D4F8-42E9-8667-8C64751036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213142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B8A453-527E-449E-A6C8-E85D39F051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0709B41-E8AC-419C-8BB0-5E900D5A19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0EDFCEA-6E70-4892-8978-E86B4E185B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383863-609F-4CBE-8E05-F8F1B22EB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2612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9942DE-27B2-4E07-8918-7E7B32F8F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35E312-8436-4528-86AF-4B0DF7EB91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D899BB-A901-4478-8A78-3390CEBE8B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8A5D2-A39D-4AE4-8C47-6988022EDD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07961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7DC2FB-D9CB-4E2F-91E9-146C9968BE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DA8898-0F09-400D-9B24-D79069054B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6BB63F-DA09-467E-B0F6-B27B53013F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CD774-73F8-4D4A-A8DC-890E15572E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14730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AA14A-D1B7-40B2-B967-AB1E58F0B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7CF65-B77C-498F-8D8A-6C7B7F73E9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7965D-1FFD-4444-9B8C-D553EE75E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6E909-5A66-403E-A171-B98E345A7A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55455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3DAFCC-EFAB-4D69-A58D-B8C309560C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1011F76-7C3D-4105-BF94-C21F29BB23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824BC3-71DC-498F-9083-C68B2BC5F7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5340E-C8F5-4077-8D77-48FD2DB8AF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2767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4CD2415-5078-41D9-9FE6-F9B0691F31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4F87CB-B481-4994-B946-8F09F3CA65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A908DC1-B53E-41AF-9BFB-A4714540CA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41E39-D809-4E65-B35D-6EF31F8CD4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53278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B1C75E0-8872-4821-B424-9AA4AD1C4B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AE62005-99AA-40C7-940D-33F2327F72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1DDA93-F1E9-444C-BFC2-0F8B97ACC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173C7-8A84-4B40-B7E8-50211A7B38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54526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DA5CD-9A63-4E75-9AD9-790DAB8DDC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E189-84CC-4878-A141-9F23C88CB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B2CC4-FA37-4491-8834-05AD0A4DA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00217-4355-4809-8093-C3BAB85505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8311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B136D1-8CF1-49D4-8EB4-22A367C3E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DA5FB-2683-46DB-8764-4A8BDE7872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724503-11B1-4736-A1FE-42BE5B953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EFF65-AB07-4B54-90D7-AE516ADB8D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69117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30A2E04-823A-4ED6-957C-86592DB96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E57BC5B-61E3-48BB-9BEB-C960256D9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521C708E-9C4F-4357-8DE0-F9C5443C14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9C3D8C62-A740-4D43-A7A4-68AF68C145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4F9A50EA-D5A3-456C-8B76-65B24E4A0E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0349EA6-6041-4410-9B06-EE8BF4045D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65999E8-77C7-459C-8EA3-73B687D1E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667625" cy="1655763"/>
          </a:xfrm>
        </p:spPr>
        <p:txBody>
          <a:bodyPr/>
          <a:lstStyle/>
          <a:p>
            <a:pPr marL="762000" indent="-762000" eaLnBrk="1" hangingPunct="1"/>
            <a:r>
              <a:rPr lang="en-US" altLang="zh-CN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</a:t>
            </a:r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4E68C3A7-F39D-4835-9E5C-031A11AD9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2133600"/>
            <a:ext cx="81375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组合逻辑电路的分析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组合逻辑电路的设计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组合逻辑电路中的竞争冒险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若干典型的组合逻辑集成电路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组合可编程逻辑器件</a:t>
            </a:r>
          </a:p>
        </p:txBody>
      </p:sp>
    </p:spTree>
  </p:cSld>
  <p:clrMapOvr>
    <a:masterClrMapping/>
  </p:clrMapOvr>
  <p:transition spd="med"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1">
            <a:extLst>
              <a:ext uri="{FF2B5EF4-FFF2-40B4-BE49-F238E27FC236}">
                <a16:creationId xmlns:a16="http://schemas.microsoft.com/office/drawing/2014/main" id="{B5FEBE2B-B326-4F34-BAE5-8D8EF7409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288" y="1700213"/>
            <a:ext cx="8208962" cy="0"/>
          </a:xfrm>
          <a:prstGeom prst="line">
            <a:avLst/>
          </a:prstGeom>
          <a:noFill/>
          <a:ln w="57150" cmpd="thinThick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Rectangle 17">
            <a:extLst>
              <a:ext uri="{FF2B5EF4-FFF2-40B4-BE49-F238E27FC236}">
                <a16:creationId xmlns:a16="http://schemas.microsoft.com/office/drawing/2014/main" id="{40DD43AE-5379-4F23-9138-9E818BB6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08050"/>
            <a:ext cx="8496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组合逻辑电路中的竞争冒险现象</a:t>
            </a:r>
          </a:p>
        </p:txBody>
      </p:sp>
      <p:sp>
        <p:nvSpPr>
          <p:cNvPr id="8196" name="Rectangle 18">
            <a:extLst>
              <a:ext uri="{FF2B5EF4-FFF2-40B4-BE49-F238E27FC236}">
                <a16:creationId xmlns:a16="http://schemas.microsoft.com/office/drawing/2014/main" id="{C6C95FD7-892B-4A05-AFC7-80B3C72FF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133600"/>
            <a:ext cx="81375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8.4.1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竞争冒险的成因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8.4.2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消除竞争冒险的方法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9">
            <a:extLst>
              <a:ext uri="{FF2B5EF4-FFF2-40B4-BE49-F238E27FC236}">
                <a16:creationId xmlns:a16="http://schemas.microsoft.com/office/drawing/2014/main" id="{E22DAEB0-DFF9-47DC-B2A0-2F210D09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480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8.4.1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竞争冒险的成因</a:t>
            </a:r>
          </a:p>
        </p:txBody>
      </p:sp>
      <p:grpSp>
        <p:nvGrpSpPr>
          <p:cNvPr id="1029" name="Group 100">
            <a:extLst>
              <a:ext uri="{FF2B5EF4-FFF2-40B4-BE49-F238E27FC236}">
                <a16:creationId xmlns:a16="http://schemas.microsoft.com/office/drawing/2014/main" id="{B456B4E3-5598-4E42-ABA0-05B33B88EB54}"/>
              </a:ext>
            </a:extLst>
          </p:cNvPr>
          <p:cNvGrpSpPr>
            <a:grpSpLocks/>
          </p:cNvGrpSpPr>
          <p:nvPr/>
        </p:nvGrpSpPr>
        <p:grpSpPr bwMode="auto">
          <a:xfrm>
            <a:off x="3705225" y="1123950"/>
            <a:ext cx="5334000" cy="3276600"/>
            <a:chOff x="864" y="864"/>
            <a:chExt cx="3936" cy="2064"/>
          </a:xfrm>
        </p:grpSpPr>
        <p:sp>
          <p:nvSpPr>
            <p:cNvPr id="1042" name="AutoShape 101">
              <a:extLst>
                <a:ext uri="{FF2B5EF4-FFF2-40B4-BE49-F238E27FC236}">
                  <a16:creationId xmlns:a16="http://schemas.microsoft.com/office/drawing/2014/main" id="{6C28A314-8160-4E20-BDC5-13500C2CF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864"/>
              <a:ext cx="3936" cy="20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7" name="Object 102">
              <a:extLst>
                <a:ext uri="{FF2B5EF4-FFF2-40B4-BE49-F238E27FC236}">
                  <a16:creationId xmlns:a16="http://schemas.microsoft.com/office/drawing/2014/main" id="{D3D57C67-6A1F-4F0F-9731-019C1A3B48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8" y="943"/>
            <a:ext cx="3728" cy="1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图片" r:id="rId3" imgW="3718560" imgH="1325880" progId="Word.Picture.8">
                    <p:embed/>
                  </p:oleObj>
                </mc:Choice>
                <mc:Fallback>
                  <p:oleObj name="图片" r:id="rId3" imgW="3718560" imgH="1325880" progId="Word.Picture.8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943"/>
                          <a:ext cx="3728" cy="17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3" name="Text Box 103">
              <a:extLst>
                <a:ext uri="{FF2B5EF4-FFF2-40B4-BE49-F238E27FC236}">
                  <a16:creationId xmlns:a16="http://schemas.microsoft.com/office/drawing/2014/main" id="{8700B8AF-219F-4818-AFED-A8124156F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630"/>
              <a:ext cx="27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产生正跳变脉冲的竞争冒险</a:t>
              </a:r>
            </a:p>
          </p:txBody>
        </p:sp>
      </p:grpSp>
      <p:graphicFrame>
        <p:nvGraphicFramePr>
          <p:cNvPr id="73833" name="Object 105">
            <a:extLst>
              <a:ext uri="{FF2B5EF4-FFF2-40B4-BE49-F238E27FC236}">
                <a16:creationId xmlns:a16="http://schemas.microsoft.com/office/drawing/2014/main" id="{0926D0AF-245E-427D-A7AE-4413DD59A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1225" y="2800350"/>
          <a:ext cx="9112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5" imgW="533160" imgH="203040" progId="Equation.3">
                  <p:embed/>
                </p:oleObj>
              </mc:Choice>
              <mc:Fallback>
                <p:oleObj name="公式" r:id="rId5" imgW="533160" imgH="20304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2800350"/>
                        <a:ext cx="911225" cy="266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4" name="Rectangle 106">
            <a:extLst>
              <a:ext uri="{FF2B5EF4-FFF2-40B4-BE49-F238E27FC236}">
                <a16:creationId xmlns:a16="http://schemas.microsoft.com/office/drawing/2014/main" id="{F6012038-CFFD-4A0E-8A87-01B6FF36B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37063"/>
            <a:ext cx="8305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rgbClr val="00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竞争：</a:t>
            </a: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在组合电路中，信号经由不同的路径达到某一会合点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的时间有先有后</a:t>
            </a:r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的现象</a:t>
            </a:r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kumimoji="1" lang="en-US" altLang="zh-CN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835" name="Rectangle 107">
            <a:extLst>
              <a:ext uri="{FF2B5EF4-FFF2-40B4-BE49-F238E27FC236}">
                <a16:creationId xmlns:a16="http://schemas.microsoft.com/office/drawing/2014/main" id="{3CF8B55C-CC88-4407-A910-B90E93AB9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320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如不考虑门的延迟时间，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 = 0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 </a:t>
            </a:r>
          </a:p>
        </p:txBody>
      </p:sp>
      <p:sp>
        <p:nvSpPr>
          <p:cNvPr id="1032" name="Line 108">
            <a:extLst>
              <a:ext uri="{FF2B5EF4-FFF2-40B4-BE49-F238E27FC236}">
                <a16:creationId xmlns:a16="http://schemas.microsoft.com/office/drawing/2014/main" id="{83F0E944-91B0-47D8-8F9B-2A11808B6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362108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09">
            <a:extLst>
              <a:ext uri="{FF2B5EF4-FFF2-40B4-BE49-F238E27FC236}">
                <a16:creationId xmlns:a16="http://schemas.microsoft.com/office/drawing/2014/main" id="{A6A85AD6-6726-4E60-91BC-BFA5A0519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362108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8" name="Line 110">
            <a:extLst>
              <a:ext uri="{FF2B5EF4-FFF2-40B4-BE49-F238E27FC236}">
                <a16:creationId xmlns:a16="http://schemas.microsoft.com/office/drawing/2014/main" id="{80159E84-DA23-4CA3-BA16-3D9259D6E0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2825" y="2419350"/>
            <a:ext cx="76200" cy="15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39" name="Line 111">
            <a:extLst>
              <a:ext uri="{FF2B5EF4-FFF2-40B4-BE49-F238E27FC236}">
                <a16:creationId xmlns:a16="http://schemas.microsoft.com/office/drawing/2014/main" id="{9C4BA065-1606-49A2-A379-C1DBDB333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7988" y="2419350"/>
            <a:ext cx="96837" cy="15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0" name="Line 112">
            <a:extLst>
              <a:ext uri="{FF2B5EF4-FFF2-40B4-BE49-F238E27FC236}">
                <a16:creationId xmlns:a16="http://schemas.microsoft.com/office/drawing/2014/main" id="{FC4044A3-43FA-47FE-AAAD-8CBC60C00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350" y="2925763"/>
            <a:ext cx="193675" cy="179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841" name="Line 113">
            <a:extLst>
              <a:ext uri="{FF2B5EF4-FFF2-40B4-BE49-F238E27FC236}">
                <a16:creationId xmlns:a16="http://schemas.microsoft.com/office/drawing/2014/main" id="{2DCBB460-1C42-4514-BFA5-4777819A8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0350" y="2925763"/>
            <a:ext cx="193675" cy="179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17">
            <a:extLst>
              <a:ext uri="{FF2B5EF4-FFF2-40B4-BE49-F238E27FC236}">
                <a16:creationId xmlns:a16="http://schemas.microsoft.com/office/drawing/2014/main" id="{FDCD630F-0F69-4F40-8FAD-FA9CD21A3D9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916113"/>
            <a:ext cx="3124200" cy="1917700"/>
            <a:chOff x="144" y="1440"/>
            <a:chExt cx="1968" cy="1208"/>
          </a:xfrm>
        </p:grpSpPr>
        <p:sp>
          <p:nvSpPr>
            <p:cNvPr id="1040" name="Rectangle 118">
              <a:extLst>
                <a:ext uri="{FF2B5EF4-FFF2-40B4-BE49-F238E27FC236}">
                  <a16:creationId xmlns:a16="http://schemas.microsoft.com/office/drawing/2014/main" id="{C05C044B-1301-465E-9F2D-956FF457A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1968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Tx/>
                <a:buChar char="•"/>
              </a:pP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如考虑门的延迟时间：由于</a:t>
              </a:r>
              <a:r>
                <a:rPr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G</a:t>
              </a:r>
              <a:r>
                <a:rPr lang="en-US" altLang="zh-CN" sz="2400" b="1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的延迟，</a:t>
              </a:r>
              <a:r>
                <a:rPr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的下降沿要滞后于</a:t>
              </a:r>
              <a:r>
                <a:rPr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的上升沿，在输出端产生尖脉冲。</a:t>
              </a:r>
              <a:r>
                <a:rPr lang="zh-CN" altLang="en-US" sz="24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</a:p>
          </p:txBody>
        </p:sp>
        <p:sp>
          <p:nvSpPr>
            <p:cNvPr id="1041" name="Line 119">
              <a:extLst>
                <a:ext uri="{FF2B5EF4-FFF2-40B4-BE49-F238E27FC236}">
                  <a16:creationId xmlns:a16="http://schemas.microsoft.com/office/drawing/2014/main" id="{7432B648-B042-4686-82B4-93AB8C886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" y="1728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848" name="Rectangle 120">
            <a:extLst>
              <a:ext uri="{FF2B5EF4-FFF2-40B4-BE49-F238E27FC236}">
                <a16:creationId xmlns:a16="http://schemas.microsoft.com/office/drawing/2014/main" id="{CF383BD5-285F-49F5-9FB1-5D41F652A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373688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 b="1">
                <a:solidFill>
                  <a:srgbClr val="00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冒险</a:t>
            </a:r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400" b="1">
                <a:solidFill>
                  <a:srgbClr val="00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由于竞争而引起电路输出发生瞬间错误现象。表现为</a:t>
            </a:r>
          </a:p>
          <a:p>
            <a:pPr algn="just" eaLnBrk="1" hangingPunct="1"/>
            <a:r>
              <a:rPr kumimoji="1" lang="zh-CN" altLang="en-US" sz="2400" b="1">
                <a:solidFill>
                  <a:srgbClr val="00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输出端出现了原设计中没有的窄脉冲，常称其为毛刺。</a:t>
            </a:r>
            <a:endParaRPr lang="zh-CN" altLang="en-US" sz="2400" b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4" grpId="0" autoUpdateAnimBg="0"/>
      <p:bldP spid="73835" grpId="0" autoUpdateAnimBg="0"/>
      <p:bldP spid="7384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93">
            <a:extLst>
              <a:ext uri="{FF2B5EF4-FFF2-40B4-BE49-F238E27FC236}">
                <a16:creationId xmlns:a16="http://schemas.microsoft.com/office/drawing/2014/main" id="{C8EA34EE-EE97-4F63-AA59-3EF9439B3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049" name="Text Box 97">
            <a:extLst>
              <a:ext uri="{FF2B5EF4-FFF2-40B4-BE49-F238E27FC236}">
                <a16:creationId xmlns:a16="http://schemas.microsoft.com/office/drawing/2014/main" id="{F14B99EC-C3BC-4E1F-9392-E6783C7D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40250"/>
            <a:ext cx="8001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ea typeface="黑体" panose="02010609060101010101" pitchFamily="49" charset="-122"/>
              </a:rPr>
              <a:t>竞争冒险</a:t>
            </a:r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就是因信号传输延迟时间不同，而引起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               输出逻辑错误的现象。</a:t>
            </a:r>
          </a:p>
        </p:txBody>
      </p:sp>
      <p:grpSp>
        <p:nvGrpSpPr>
          <p:cNvPr id="2054" name="Group 99">
            <a:extLst>
              <a:ext uri="{FF2B5EF4-FFF2-40B4-BE49-F238E27FC236}">
                <a16:creationId xmlns:a16="http://schemas.microsoft.com/office/drawing/2014/main" id="{AFA8352E-20CC-43B8-9CD5-255AEEB6117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66800"/>
            <a:ext cx="4114800" cy="2895600"/>
            <a:chOff x="192" y="672"/>
            <a:chExt cx="2592" cy="1824"/>
          </a:xfrm>
        </p:grpSpPr>
        <p:sp>
          <p:nvSpPr>
            <p:cNvPr id="2071" name="AutoShape 100">
              <a:extLst>
                <a:ext uri="{FF2B5EF4-FFF2-40B4-BE49-F238E27FC236}">
                  <a16:creationId xmlns:a16="http://schemas.microsoft.com/office/drawing/2014/main" id="{FA6C1B08-D871-4ED7-BBBB-ACC06B1B4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768"/>
              <a:ext cx="2569" cy="172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1" name="Object 101">
              <a:extLst>
                <a:ext uri="{FF2B5EF4-FFF2-40B4-BE49-F238E27FC236}">
                  <a16:creationId xmlns:a16="http://schemas.microsoft.com/office/drawing/2014/main" id="{927CD2EB-B38E-45AF-977A-ED65AA3B47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672"/>
            <a:ext cx="2589" cy="1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Picture2" r:id="rId3" imgW="2514600" imgH="1581840" progId="Word.Picture.8">
                    <p:embed/>
                  </p:oleObj>
                </mc:Choice>
                <mc:Fallback>
                  <p:oleObj name="Picture2" r:id="rId3" imgW="2514600" imgH="1581840" progId="Word.Picture.8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672"/>
                          <a:ext cx="2589" cy="18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2">
            <a:extLst>
              <a:ext uri="{FF2B5EF4-FFF2-40B4-BE49-F238E27FC236}">
                <a16:creationId xmlns:a16="http://schemas.microsoft.com/office/drawing/2014/main" id="{2A607A5F-A04E-4D15-BAAD-43D1383EC5D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19200"/>
            <a:ext cx="4191000" cy="2757488"/>
            <a:chOff x="2976" y="816"/>
            <a:chExt cx="2640" cy="1737"/>
          </a:xfrm>
        </p:grpSpPr>
        <p:sp>
          <p:nvSpPr>
            <p:cNvPr id="2059" name="AutoShape 103">
              <a:extLst>
                <a:ext uri="{FF2B5EF4-FFF2-40B4-BE49-F238E27FC236}">
                  <a16:creationId xmlns:a16="http://schemas.microsoft.com/office/drawing/2014/main" id="{AF2AD338-ECDB-492F-BDE1-DA06E38B5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816"/>
              <a:ext cx="2640" cy="172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0" name="Object 104">
              <a:extLst>
                <a:ext uri="{FF2B5EF4-FFF2-40B4-BE49-F238E27FC236}">
                  <a16:creationId xmlns:a16="http://schemas.microsoft.com/office/drawing/2014/main" id="{A69165AC-2077-4F01-A561-525997D940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7" y="850"/>
            <a:ext cx="2155" cy="1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Picture2" r:id="rId5" imgW="1638360" imgH="2629080" progId="Word.Picture.8">
                    <p:embed/>
                  </p:oleObj>
                </mc:Choice>
                <mc:Fallback>
                  <p:oleObj name="Picture2" r:id="rId5" imgW="1638360" imgH="2629080" progId="Word.Picture.8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" y="850"/>
                          <a:ext cx="2155" cy="16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0" name="Text Box 105">
              <a:extLst>
                <a:ext uri="{FF2B5EF4-FFF2-40B4-BE49-F238E27FC236}">
                  <a16:creationId xmlns:a16="http://schemas.microsoft.com/office/drawing/2014/main" id="{FC5C3BB5-9014-4169-B91B-F68D488A0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8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61" name="Text Box 106">
              <a:extLst>
                <a:ext uri="{FF2B5EF4-FFF2-40B4-BE49-F238E27FC236}">
                  <a16:creationId xmlns:a16="http://schemas.microsoft.com/office/drawing/2014/main" id="{52597D96-63A8-4FDF-BDA3-E2996F2F7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0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62" name="Text Box 107">
              <a:extLst>
                <a:ext uri="{FF2B5EF4-FFF2-40B4-BE49-F238E27FC236}">
                  <a16:creationId xmlns:a16="http://schemas.microsoft.com/office/drawing/2014/main" id="{90CD1D62-62B7-4BE3-A66C-81331C757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20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2063" name="Group 108">
              <a:extLst>
                <a:ext uri="{FF2B5EF4-FFF2-40B4-BE49-F238E27FC236}">
                  <a16:creationId xmlns:a16="http://schemas.microsoft.com/office/drawing/2014/main" id="{7ECB876B-6722-44B4-9AE2-3753132B5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440"/>
              <a:ext cx="240" cy="288"/>
              <a:chOff x="2832" y="2736"/>
              <a:chExt cx="240" cy="288"/>
            </a:xfrm>
          </p:grpSpPr>
          <p:sp>
            <p:nvSpPr>
              <p:cNvPr id="2069" name="Text Box 109">
                <a:extLst>
                  <a:ext uri="{FF2B5EF4-FFF2-40B4-BE49-F238E27FC236}">
                    <a16:creationId xmlns:a16="http://schemas.microsoft.com/office/drawing/2014/main" id="{B5DC613B-26EC-4212-8CE2-4BEDE7D4A6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273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70" name="Line 110">
                <a:extLst>
                  <a:ext uri="{FF2B5EF4-FFF2-40B4-BE49-F238E27FC236}">
                    <a16:creationId xmlns:a16="http://schemas.microsoft.com/office/drawing/2014/main" id="{D57A643C-3703-4F23-B609-C560C2689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7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4" name="Text Box 111">
              <a:extLst>
                <a:ext uri="{FF2B5EF4-FFF2-40B4-BE49-F238E27FC236}">
                  <a16:creationId xmlns:a16="http://schemas.microsoft.com/office/drawing/2014/main" id="{802694AB-FD0C-4CAD-9427-D569ACD76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77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AC</a:t>
              </a:r>
            </a:p>
          </p:txBody>
        </p:sp>
        <p:grpSp>
          <p:nvGrpSpPr>
            <p:cNvPr id="2065" name="Group 112">
              <a:extLst>
                <a:ext uri="{FF2B5EF4-FFF2-40B4-BE49-F238E27FC236}">
                  <a16:creationId xmlns:a16="http://schemas.microsoft.com/office/drawing/2014/main" id="{4192C1AB-696E-45C6-96DD-F38A061E9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064"/>
              <a:ext cx="384" cy="288"/>
              <a:chOff x="3024" y="2064"/>
              <a:chExt cx="384" cy="288"/>
            </a:xfrm>
          </p:grpSpPr>
          <p:sp>
            <p:nvSpPr>
              <p:cNvPr id="2067" name="Text Box 113">
                <a:extLst>
                  <a:ext uri="{FF2B5EF4-FFF2-40B4-BE49-F238E27FC236}">
                    <a16:creationId xmlns:a16="http://schemas.microsoft.com/office/drawing/2014/main" id="{46451599-D4F1-4098-895E-D3B31A727E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06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BC</a:t>
                </a:r>
              </a:p>
            </p:txBody>
          </p:sp>
          <p:sp>
            <p:nvSpPr>
              <p:cNvPr id="2068" name="Line 114">
                <a:extLst>
                  <a:ext uri="{FF2B5EF4-FFF2-40B4-BE49-F238E27FC236}">
                    <a16:creationId xmlns:a16="http://schemas.microsoft.com/office/drawing/2014/main" id="{3387449E-6FF6-4F4F-A9E7-6141D0EEE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1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6" name="Text Box 115">
              <a:extLst>
                <a:ext uri="{FF2B5EF4-FFF2-40B4-BE49-F238E27FC236}">
                  <a16:creationId xmlns:a16="http://schemas.microsoft.com/office/drawing/2014/main" id="{42A1407E-726B-4C4C-80F9-E29CEFF4B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26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L</a:t>
              </a:r>
            </a:p>
          </p:txBody>
        </p:sp>
      </p:grpSp>
      <p:sp>
        <p:nvSpPr>
          <p:cNvPr id="126068" name="Rectangle 116">
            <a:extLst>
              <a:ext uri="{FF2B5EF4-FFF2-40B4-BE49-F238E27FC236}">
                <a16:creationId xmlns:a16="http://schemas.microsoft.com/office/drawing/2014/main" id="{0CB82649-E08C-412C-94EF-63519A7A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3190875"/>
            <a:ext cx="180975" cy="300038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069" name="Rectangle 117">
            <a:extLst>
              <a:ext uri="{FF2B5EF4-FFF2-40B4-BE49-F238E27FC236}">
                <a16:creationId xmlns:a16="http://schemas.microsoft.com/office/drawing/2014/main" id="{FA46D2D7-9BD4-4F7C-9926-417318363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2243138"/>
            <a:ext cx="180975" cy="300037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070" name="Line 118">
            <a:extLst>
              <a:ext uri="{FF2B5EF4-FFF2-40B4-BE49-F238E27FC236}">
                <a16:creationId xmlns:a16="http://schemas.microsoft.com/office/drawing/2014/main" id="{AC12B47A-0BD1-42F1-AABA-173D14217C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3760788"/>
            <a:ext cx="269875" cy="125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49" grpId="0" autoUpdateAnimBg="0"/>
      <p:bldP spid="126068" grpId="0" animBg="1"/>
      <p:bldP spid="1260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5">
            <a:extLst>
              <a:ext uri="{FF2B5EF4-FFF2-40B4-BE49-F238E27FC236}">
                <a16:creationId xmlns:a16="http://schemas.microsoft.com/office/drawing/2014/main" id="{FD1A4964-2F1F-4B71-8035-AFFD459F4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3375"/>
            <a:ext cx="5724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8.4.2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消除竞争冒险的方法</a:t>
            </a:r>
          </a:p>
        </p:txBody>
      </p:sp>
      <p:grpSp>
        <p:nvGrpSpPr>
          <p:cNvPr id="2" name="Group 146">
            <a:extLst>
              <a:ext uri="{FF2B5EF4-FFF2-40B4-BE49-F238E27FC236}">
                <a16:creationId xmlns:a16="http://schemas.microsoft.com/office/drawing/2014/main" id="{4335C9DE-75B2-437F-9C46-D7DF073B50B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149725"/>
            <a:ext cx="7391400" cy="1630363"/>
            <a:chOff x="576" y="2352"/>
            <a:chExt cx="4656" cy="1027"/>
          </a:xfrm>
        </p:grpSpPr>
        <p:sp>
          <p:nvSpPr>
            <p:cNvPr id="3085" name="Line 147">
              <a:extLst>
                <a:ext uri="{FF2B5EF4-FFF2-40B4-BE49-F238E27FC236}">
                  <a16:creationId xmlns:a16="http://schemas.microsoft.com/office/drawing/2014/main" id="{0C4CAD38-4A14-4B52-B93D-1E725A870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48"/>
              <a:ext cx="1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Rectangle 148">
              <a:extLst>
                <a:ext uri="{FF2B5EF4-FFF2-40B4-BE49-F238E27FC236}">
                  <a16:creationId xmlns:a16="http://schemas.microsoft.com/office/drawing/2014/main" id="{56FB0E36-0530-4F5F-977F-52ACB8740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52"/>
              <a:ext cx="4656" cy="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en-US" sz="2800" b="1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变换该式为                                    ，将</a:t>
              </a:r>
              <a:r>
                <a:rPr lang="en-US" altLang="zh-CN" sz="2800" b="1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AA</a:t>
              </a:r>
              <a:r>
                <a:rPr lang="zh-CN" altLang="en-US" sz="2800" b="1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消掉。根据这个表达式组成逻辑电路就不会出现竞争冒险。</a:t>
              </a:r>
              <a:r>
                <a:rPr lang="zh-CN" altLang="en-US" sz="2800" b="1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</p:grpSp>
      <p:sp>
        <p:nvSpPr>
          <p:cNvPr id="74901" name="Rectangle 149">
            <a:extLst>
              <a:ext uri="{FF2B5EF4-FFF2-40B4-BE49-F238E27FC236}">
                <a16:creationId xmlns:a16="http://schemas.microsoft.com/office/drawing/2014/main" id="{BFB74E27-4F3F-4D7C-82DA-D20BABFFB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133600"/>
            <a:ext cx="828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若直接根据这个逻辑表达式组成逻辑电路，则可能出现竞争冒险。</a:t>
            </a:r>
            <a:endParaRPr lang="zh-CN" altLang="en-US" sz="2800" b="1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80" name="Rectangle 151">
            <a:extLst>
              <a:ext uri="{FF2B5EF4-FFF2-40B4-BE49-F238E27FC236}">
                <a16:creationId xmlns:a16="http://schemas.microsoft.com/office/drawing/2014/main" id="{D14CADEF-A08D-4215-AD5C-632259AE8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455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发现并消掉互补变量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081" name="Rectangle 152">
            <a:extLst>
              <a:ext uri="{FF2B5EF4-FFF2-40B4-BE49-F238E27FC236}">
                <a16:creationId xmlns:a16="http://schemas.microsoft.com/office/drawing/2014/main" id="{32C988B0-A7E1-4716-821C-BE73F85C3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-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2" name="Rectangle 153">
            <a:extLst>
              <a:ext uri="{FF2B5EF4-FFF2-40B4-BE49-F238E27FC236}">
                <a16:creationId xmlns:a16="http://schemas.microsoft.com/office/drawing/2014/main" id="{51293159-8368-4BB8-95B8-D40FD7D24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-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159">
            <a:extLst>
              <a:ext uri="{FF2B5EF4-FFF2-40B4-BE49-F238E27FC236}">
                <a16:creationId xmlns:a16="http://schemas.microsoft.com/office/drawing/2014/main" id="{358482A8-F1B6-44D8-84D9-E774399E4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628775"/>
          <a:ext cx="30480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1282680" imgH="241200" progId="Equation.3">
                  <p:embed/>
                </p:oleObj>
              </mc:Choice>
              <mc:Fallback>
                <p:oleObj name="Equation" r:id="rId3" imgW="1282680" imgH="241200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30480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12" name="Object 160">
            <a:extLst>
              <a:ext uri="{FF2B5EF4-FFF2-40B4-BE49-F238E27FC236}">
                <a16:creationId xmlns:a16="http://schemas.microsoft.com/office/drawing/2014/main" id="{82486918-BC53-4AE6-A7FC-03F42B2D3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357563"/>
          <a:ext cx="12969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5" imgW="545760" imgH="203040" progId="Equation.3">
                  <p:embed/>
                </p:oleObj>
              </mc:Choice>
              <mc:Fallback>
                <p:oleObj name="Equation" r:id="rId5" imgW="545760" imgH="203040" progId="Equation.3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57563"/>
                        <a:ext cx="129698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13" name="Object 161">
            <a:extLst>
              <a:ext uri="{FF2B5EF4-FFF2-40B4-BE49-F238E27FC236}">
                <a16:creationId xmlns:a16="http://schemas.microsoft.com/office/drawing/2014/main" id="{3DC09F02-B26E-49BC-93B1-467D14455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149725"/>
          <a:ext cx="3048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7" imgW="1282680" imgH="215640" progId="Equation.3">
                  <p:embed/>
                </p:oleObj>
              </mc:Choice>
              <mc:Fallback>
                <p:oleObj name="Equation" r:id="rId7" imgW="1282680" imgH="215640" progId="Equation.3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49725"/>
                        <a:ext cx="30480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14" name="Rectangle 162">
            <a:extLst>
              <a:ext uri="{FF2B5EF4-FFF2-40B4-BE49-F238E27FC236}">
                <a16:creationId xmlns:a16="http://schemas.microsoft.com/office/drawing/2014/main" id="{EF6B64FA-7CFB-49CB-96D6-BCC2C536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57563"/>
            <a:ext cx="31940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时，</a:t>
            </a:r>
          </a:p>
        </p:txBody>
      </p:sp>
      <p:sp>
        <p:nvSpPr>
          <p:cNvPr id="74915" name="Rectangle 163">
            <a:extLst>
              <a:ext uri="{FF2B5EF4-FFF2-40B4-BE49-F238E27FC236}">
                <a16:creationId xmlns:a16="http://schemas.microsoft.com/office/drawing/2014/main" id="{E7250B3F-BC1C-443E-9F0A-4BF5DAFD2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429000"/>
            <a:ext cx="4572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800" b="1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01" grpId="0" autoUpdateAnimBg="0"/>
      <p:bldP spid="74914" grpId="0" autoUpdateAnimBg="0"/>
      <p:bldP spid="7491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1">
            <a:extLst>
              <a:ext uri="{FF2B5EF4-FFF2-40B4-BE49-F238E27FC236}">
                <a16:creationId xmlns:a16="http://schemas.microsoft.com/office/drawing/2014/main" id="{00A92A76-CC8F-402B-8EC0-91E7EF675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463550"/>
            <a:ext cx="314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2.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增加乘积项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5818" name="Rectangle 42">
            <a:extLst>
              <a:ext uri="{FF2B5EF4-FFF2-40B4-BE49-F238E27FC236}">
                <a16:creationId xmlns:a16="http://schemas.microsoft.com/office/drawing/2014/main" id="{61C59FF6-355D-417B-9043-06F1CC5B9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229225"/>
            <a:ext cx="7473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消除了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跳变时对输出状态的影响，从而消去了</a:t>
            </a:r>
          </a:p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竞争冒险。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102" name="Rectangle 43">
            <a:extLst>
              <a:ext uri="{FF2B5EF4-FFF2-40B4-BE49-F238E27FC236}">
                <a16:creationId xmlns:a16="http://schemas.microsoft.com/office/drawing/2014/main" id="{09EDC396-5FFE-468E-8810-ACB7E710C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-419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3" name="Rectangle 44">
            <a:extLst>
              <a:ext uri="{FF2B5EF4-FFF2-40B4-BE49-F238E27FC236}">
                <a16:creationId xmlns:a16="http://schemas.microsoft.com/office/drawing/2014/main" id="{69E11A8F-441E-4F59-BF66-82EAE8F5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-419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21" name="Rectangle 45">
            <a:extLst>
              <a:ext uri="{FF2B5EF4-FFF2-40B4-BE49-F238E27FC236}">
                <a16:creationId xmlns:a16="http://schemas.microsoft.com/office/drawing/2014/main" id="{5D26068E-B9B4-4418-A98B-1ED225C23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4689475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A= B = 1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</a:p>
        </p:txBody>
      </p:sp>
      <p:grpSp>
        <p:nvGrpSpPr>
          <p:cNvPr id="4105" name="Group 49">
            <a:extLst>
              <a:ext uri="{FF2B5EF4-FFF2-40B4-BE49-F238E27FC236}">
                <a16:creationId xmlns:a16="http://schemas.microsoft.com/office/drawing/2014/main" id="{271820F3-DC70-43FF-953F-4F6C8A825CA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981075"/>
            <a:ext cx="7315200" cy="3152775"/>
            <a:chOff x="432" y="906"/>
            <a:chExt cx="4608" cy="1986"/>
          </a:xfrm>
        </p:grpSpPr>
        <p:sp>
          <p:nvSpPr>
            <p:cNvPr id="4108" name="AutoShape 50">
              <a:extLst>
                <a:ext uri="{FF2B5EF4-FFF2-40B4-BE49-F238E27FC236}">
                  <a16:creationId xmlns:a16="http://schemas.microsoft.com/office/drawing/2014/main" id="{84586ACB-62D5-40D2-85ED-5E75133F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960"/>
              <a:ext cx="4608" cy="18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099" name="Object 51">
              <a:extLst>
                <a:ext uri="{FF2B5EF4-FFF2-40B4-BE49-F238E27FC236}">
                  <a16:creationId xmlns:a16="http://schemas.microsoft.com/office/drawing/2014/main" id="{C7F18B6E-1CB6-4BBA-9E11-7E54008022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906"/>
            <a:ext cx="4576" cy="1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Picture2" r:id="rId3" imgW="2962656" imgH="1685544" progId="Word.Picture.8">
                    <p:embed/>
                  </p:oleObj>
                </mc:Choice>
                <mc:Fallback>
                  <p:oleObj name="Picture2" r:id="rId3" imgW="2962656" imgH="1685544" progId="Word.Picture.8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906"/>
                          <a:ext cx="4576" cy="18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Text Box 52">
              <a:extLst>
                <a:ext uri="{FF2B5EF4-FFF2-40B4-BE49-F238E27FC236}">
                  <a16:creationId xmlns:a16="http://schemas.microsoft.com/office/drawing/2014/main" id="{7F7FCAB5-818B-4160-A63D-18108AB5C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3" y="2642"/>
              <a:ext cx="8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110" name="Text Box 53">
              <a:extLst>
                <a:ext uri="{FF2B5EF4-FFF2-40B4-BE49-F238E27FC236}">
                  <a16:creationId xmlns:a16="http://schemas.microsoft.com/office/drawing/2014/main" id="{87D38F41-B884-4E46-AF7E-511E65662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19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1" name="Text Box 54">
              <a:extLst>
                <a:ext uri="{FF2B5EF4-FFF2-40B4-BE49-F238E27FC236}">
                  <a16:creationId xmlns:a16="http://schemas.microsoft.com/office/drawing/2014/main" id="{419061AB-3833-417E-8999-2AF30FA7D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25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5831" name="Rectangle 55">
            <a:extLst>
              <a:ext uri="{FF2B5EF4-FFF2-40B4-BE49-F238E27FC236}">
                <a16:creationId xmlns:a16="http://schemas.microsoft.com/office/drawing/2014/main" id="{F33B7E9B-C05C-4A3B-9249-9D81BD248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208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2800" baseline="-30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输出为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</p:txBody>
      </p:sp>
      <p:sp>
        <p:nvSpPr>
          <p:cNvPr id="75832" name="Rectangle 56">
            <a:extLst>
              <a:ext uri="{FF2B5EF4-FFF2-40B4-BE49-F238E27FC236}">
                <a16:creationId xmlns:a16="http://schemas.microsoft.com/office/drawing/2014/main" id="{B89BF46C-618E-4F8A-88C3-73A32020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724400"/>
            <a:ext cx="261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2800" baseline="-30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输出亦为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graphicFrame>
        <p:nvGraphicFramePr>
          <p:cNvPr id="4098" name="Object 59">
            <a:extLst>
              <a:ext uri="{FF2B5EF4-FFF2-40B4-BE49-F238E27FC236}">
                <a16:creationId xmlns:a16="http://schemas.microsoft.com/office/drawing/2014/main" id="{7910EEE9-5587-443B-8761-A933823115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300" y="4057650"/>
          <a:ext cx="3473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5" imgW="1193760" imgH="215640" progId="Equation.3">
                  <p:embed/>
                </p:oleObj>
              </mc:Choice>
              <mc:Fallback>
                <p:oleObj name="公式" r:id="rId5" imgW="1193760" imgH="2156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4057650"/>
                        <a:ext cx="34734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8" grpId="0" autoUpdateAnimBg="0"/>
      <p:bldP spid="75821" grpId="0" autoUpdateAnimBg="0"/>
      <p:bldP spid="75831" grpId="0" autoUpdateAnimBg="0"/>
      <p:bldP spid="7583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>
            <a:extLst>
              <a:ext uri="{FF2B5EF4-FFF2-40B4-BE49-F238E27FC236}">
                <a16:creationId xmlns:a16="http://schemas.microsoft.com/office/drawing/2014/main" id="{85002C34-EE3B-49E2-B9F3-07744CFF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3375"/>
            <a:ext cx="4249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输出端并联电容器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20171579-2869-4A78-9244-773A1A558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Rectangle 6">
            <a:extLst>
              <a:ext uri="{FF2B5EF4-FFF2-40B4-BE49-F238E27FC236}">
                <a16:creationId xmlns:a16="http://schemas.microsoft.com/office/drawing/2014/main" id="{483AB283-55C6-4B7A-934B-E394FDF0D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53045FF-41FF-429E-82A7-B1BAB57CFF8B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789363"/>
            <a:ext cx="6400800" cy="2819400"/>
            <a:chOff x="768" y="2208"/>
            <a:chExt cx="4032" cy="1776"/>
          </a:xfrm>
        </p:grpSpPr>
        <p:sp>
          <p:nvSpPr>
            <p:cNvPr id="5129" name="AutoShape 8">
              <a:extLst>
                <a:ext uri="{FF2B5EF4-FFF2-40B4-BE49-F238E27FC236}">
                  <a16:creationId xmlns:a16="http://schemas.microsoft.com/office/drawing/2014/main" id="{61708D24-F0C5-4810-A9D8-562AB7385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208"/>
              <a:ext cx="4032" cy="17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2" name="Object 9">
              <a:extLst>
                <a:ext uri="{FF2B5EF4-FFF2-40B4-BE49-F238E27FC236}">
                  <a16:creationId xmlns:a16="http://schemas.microsoft.com/office/drawing/2014/main" id="{97FC1897-5691-4205-B4E8-BAB872323B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8" y="2412"/>
            <a:ext cx="3648" cy="1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图片" r:id="rId3" imgW="2942844" imgH="1037844" progId="Word.Picture.8">
                    <p:embed/>
                  </p:oleObj>
                </mc:Choice>
                <mc:Fallback>
                  <p:oleObj name="图片" r:id="rId3" imgW="2942844" imgH="1037844" progId="Word.Picture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8" y="2412"/>
                          <a:ext cx="3648" cy="13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2106" name="Rectangle 10">
            <a:extLst>
              <a:ext uri="{FF2B5EF4-FFF2-40B4-BE49-F238E27FC236}">
                <a16:creationId xmlns:a16="http://schemas.microsoft.com/office/drawing/2014/main" id="{ED7DF440-B17F-4B3E-9406-0F490ADB7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300663"/>
            <a:ext cx="1057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66"/>
                </a:solidFill>
                <a:latin typeface="Times New Roman" panose="02020603050405020304" pitchFamily="18" charset="0"/>
              </a:rPr>
              <a:t>4~20pF </a:t>
            </a:r>
          </a:p>
        </p:txBody>
      </p:sp>
      <p:sp>
        <p:nvSpPr>
          <p:cNvPr id="132109" name="Rectangle 13">
            <a:extLst>
              <a:ext uri="{FF2B5EF4-FFF2-40B4-BE49-F238E27FC236}">
                <a16:creationId xmlns:a16="http://schemas.microsoft.com/office/drawing/2014/main" id="{D9B71A94-BAAD-49FF-A05A-C7958809A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402638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如果逻辑电路在较慢速度下工作，为了消去竞争冒险，可以在输出端并联一电容器，其容量为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 pF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之间。致使输出波形上升沿和下降沿变化比较缓慢，可对于很窄的负跳变脉冲起到平波的作用。</a:t>
            </a:r>
          </a:p>
          <a:p>
            <a:pPr algn="just" eaLnBrk="1" hangingPunct="1"/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在对波形要求较严格时，应再加整形电路。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 autoUpdateAnimBg="0"/>
      <p:bldP spid="13210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 descr="QQ截图20140603205001.jpg">
            <a:extLst>
              <a:ext uri="{FF2B5EF4-FFF2-40B4-BE49-F238E27FC236}">
                <a16:creationId xmlns:a16="http://schemas.microsoft.com/office/drawing/2014/main" id="{05ED234A-B6FB-45E9-8320-1B694D87A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859155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364</Words>
  <Application>Microsoft Office PowerPoint</Application>
  <PresentationFormat>全屏显示(4:3)</PresentationFormat>
  <Paragraphs>44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Calibri</vt:lpstr>
      <vt:lpstr>黑体</vt:lpstr>
      <vt:lpstr>Times New Roman</vt:lpstr>
      <vt:lpstr>华文中宋</vt:lpstr>
      <vt:lpstr>默认设计模板</vt:lpstr>
      <vt:lpstr>Microsoft 公式 3.0</vt:lpstr>
      <vt:lpstr>Microsoft Word 图片</vt:lpstr>
      <vt:lpstr>4  组合逻辑电路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张伯望</cp:lastModifiedBy>
  <cp:revision>189</cp:revision>
  <dcterms:created xsi:type="dcterms:W3CDTF">2007-02-28T08:42:04Z</dcterms:created>
  <dcterms:modified xsi:type="dcterms:W3CDTF">2017-09-07T11:44:51Z</dcterms:modified>
</cp:coreProperties>
</file>